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5" r:id="rId2"/>
    <p:sldId id="427" r:id="rId3"/>
    <p:sldId id="428" r:id="rId4"/>
    <p:sldId id="395" r:id="rId5"/>
    <p:sldId id="431" r:id="rId6"/>
    <p:sldId id="432" r:id="rId7"/>
    <p:sldId id="433" r:id="rId8"/>
    <p:sldId id="434" r:id="rId9"/>
    <p:sldId id="436" r:id="rId10"/>
    <p:sldId id="437" r:id="rId11"/>
    <p:sldId id="438" r:id="rId12"/>
    <p:sldId id="396" r:id="rId13"/>
    <p:sldId id="426" r:id="rId14"/>
    <p:sldId id="409" r:id="rId15"/>
    <p:sldId id="415" r:id="rId16"/>
    <p:sldId id="416" r:id="rId17"/>
    <p:sldId id="347" r:id="rId18"/>
    <p:sldId id="414" r:id="rId19"/>
    <p:sldId id="423" r:id="rId20"/>
    <p:sldId id="439" r:id="rId21"/>
    <p:sldId id="419" r:id="rId22"/>
    <p:sldId id="420" r:id="rId23"/>
    <p:sldId id="424" r:id="rId24"/>
    <p:sldId id="422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2CCDE"/>
    <a:srgbClr val="F2EFF5"/>
    <a:srgbClr val="DFE0ED"/>
    <a:srgbClr val="7AA5FA"/>
    <a:srgbClr val="E7DFED"/>
    <a:srgbClr val="DCDBF1"/>
    <a:srgbClr val="6CBCC0"/>
    <a:srgbClr val="85A0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6036" autoAdjust="0"/>
  </p:normalViewPr>
  <p:slideViewPr>
    <p:cSldViewPr>
      <p:cViewPr varScale="1">
        <p:scale>
          <a:sx n="58" d="100"/>
          <a:sy n="58" d="100"/>
        </p:scale>
        <p:origin x="-155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107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EUA.eua.local\RedirectedFolders\enorap\Desktop\Data%20Munich\Statistics%20and%20graphs_020420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EUA.eua.local\RedirectedFolders\enorap\Desktop\Data%20Munich\Statistics%20and%20graphs_02042010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uasrv01.eua.local\office\Projects\Diversifying%20Income%20streams_EUDIS\EUDIS%20report\Edited%20report\visuals%20for%20design%20company\Graph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2424002555237"/>
          <c:y val="0.22699584426947325"/>
          <c:w val="0.40107087308532124"/>
          <c:h val="0.74159356513979968"/>
        </c:manualLayout>
      </c:layout>
      <c:pieChart>
        <c:varyColors val="1"/>
        <c:ser>
          <c:idx val="0"/>
          <c:order val="0"/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164151356080428E-2"/>
                  <c:y val="9.9068064922378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Val val="1"/>
            </c:dLbl>
            <c:numFmt formatCode="0.00%" sourceLinked="0"/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Val val="1"/>
            <c:showLeaderLines val="1"/>
          </c:dLbls>
          <c:cat>
            <c:strRef>
              <c:f>Sheet25!$C$139:$H$139</c:f>
              <c:strCache>
                <c:ptCount val="6"/>
                <c:pt idx="0">
                  <c:v>Public funding (national and regional)</c:v>
                </c:pt>
                <c:pt idx="1">
                  <c:v>Student contributions </c:v>
                </c:pt>
                <c:pt idx="2">
                  <c:v>Funding coming from contracts with business sector </c:v>
                </c:pt>
                <c:pt idx="3">
                  <c:v>International public funding</c:v>
                </c:pt>
                <c:pt idx="4">
                  <c:v>Philanthropic funding </c:v>
                </c:pt>
                <c:pt idx="5">
                  <c:v>Service-related income </c:v>
                </c:pt>
              </c:strCache>
            </c:strRef>
          </c:cat>
          <c:val>
            <c:numRef>
              <c:f>Sheet25!$C$140:$H$140</c:f>
              <c:numCache>
                <c:formatCode>0.00%</c:formatCode>
                <c:ptCount val="6"/>
                <c:pt idx="0">
                  <c:v>0.72784331808433245</c:v>
                </c:pt>
                <c:pt idx="1">
                  <c:v>9.0529612782894467E-2</c:v>
                </c:pt>
                <c:pt idx="2">
                  <c:v>6.4807826836935201E-2</c:v>
                </c:pt>
                <c:pt idx="3">
                  <c:v>3.0355417924278094E-2</c:v>
                </c:pt>
                <c:pt idx="4">
                  <c:v>4.5015486000609034E-2</c:v>
                </c:pt>
                <c:pt idx="5">
                  <c:v>4.1448338370980345E-2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3412245861570936"/>
          <c:y val="0.10332951511134685"/>
          <c:w val="0.37743736807021488"/>
          <c:h val="0.86632094793711401"/>
        </c:manualLayout>
      </c:layout>
      <c:spPr>
        <a:ln w="3175"/>
      </c:spPr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3868690515868607"/>
          <c:y val="9.1366150288856862E-2"/>
          <c:w val="0.41303410759697085"/>
          <c:h val="0.81149454338990334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0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28%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0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39%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 b="0">
                        <a:solidFill>
                          <a:schemeClr val="bg1"/>
                        </a:solidFill>
                      </a:defRPr>
                    </a:pPr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pPr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0"/>
                </a:pPr>
                <a:endParaRPr lang="en-US"/>
              </a:p>
            </c:txPr>
            <c:showVal val="1"/>
            <c:showLeaderLines val="1"/>
          </c:dLbls>
          <c:cat>
            <c:strRef>
              <c:f>Sheet41!$J$2:$J$6</c:f>
              <c:strCache>
                <c:ptCount val="5"/>
                <c:pt idx="0">
                  <c:v>Only for funding coming from European schemes / other international sources</c:v>
                </c:pt>
                <c:pt idx="1">
                  <c:v>For a minority of the funding coming from public sources</c:v>
                </c:pt>
                <c:pt idx="2">
                  <c:v>For most of the funding coming from public sources</c:v>
                </c:pt>
                <c:pt idx="3">
                  <c:v>For the funding coming from private sources</c:v>
                </c:pt>
                <c:pt idx="4">
                  <c:v>Both for public and private funding, this is common practice</c:v>
                </c:pt>
              </c:strCache>
            </c:strRef>
          </c:cat>
          <c:val>
            <c:numRef>
              <c:f>Sheet41!$K$2:$K$6</c:f>
              <c:numCache>
                <c:formatCode>0.00%</c:formatCode>
                <c:ptCount val="5"/>
                <c:pt idx="0">
                  <c:v>0.28380000000000088</c:v>
                </c:pt>
                <c:pt idx="1">
                  <c:v>0.39190000000000702</c:v>
                </c:pt>
                <c:pt idx="2">
                  <c:v>0.16220000000000009</c:v>
                </c:pt>
                <c:pt idx="3">
                  <c:v>1.3500000000000267E-2</c:v>
                </c:pt>
                <c:pt idx="4">
                  <c:v>0.14860000000000001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98573622992505"/>
          <c:y val="4.3946935389552945E-2"/>
          <c:w val="0.48014265729957162"/>
          <c:h val="0.90306134076269451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'Graph 2'!$B$5</c:f>
              <c:strCache>
                <c:ptCount val="1"/>
                <c:pt idx="0">
                  <c:v>sharp change</c:v>
                </c:pt>
              </c:strCache>
            </c:strRef>
          </c:tx>
          <c:spPr>
            <a:solidFill>
              <a:srgbClr val="6CBCC0"/>
            </a:solidFill>
          </c:spPr>
          <c:dLbls>
            <c:showVal val="1"/>
          </c:dLbls>
          <c:cat>
            <c:strRef>
              <c:f>'Graph 2'!$A$6:$A$8</c:f>
              <c:strCache>
                <c:ptCount val="3"/>
                <c:pt idx="0">
                  <c:v>decrease</c:v>
                </c:pt>
                <c:pt idx="1">
                  <c:v>stable</c:v>
                </c:pt>
                <c:pt idx="2">
                  <c:v>increase</c:v>
                </c:pt>
              </c:strCache>
            </c:strRef>
          </c:cat>
          <c:val>
            <c:numRef>
              <c:f>'Graph 2'!$B$6:$B$8</c:f>
              <c:numCache>
                <c:formatCode>General</c:formatCode>
                <c:ptCount val="3"/>
                <c:pt idx="0" formatCode="0.0%">
                  <c:v>3.2000000000000042E-2</c:v>
                </c:pt>
                <c:pt idx="2" formatCode="0.0%">
                  <c:v>6.4000000000000112E-2</c:v>
                </c:pt>
              </c:numCache>
            </c:numRef>
          </c:val>
        </c:ser>
        <c:ser>
          <c:idx val="1"/>
          <c:order val="1"/>
          <c:tx>
            <c:strRef>
              <c:f>'Graph 2'!$C$5</c:f>
              <c:strCache>
                <c:ptCount val="1"/>
                <c:pt idx="0">
                  <c:v>slight change</c:v>
                </c:pt>
              </c:strCache>
            </c:strRef>
          </c:tx>
          <c:spPr>
            <a:solidFill>
              <a:srgbClr val="92CCDE"/>
            </a:solidFill>
          </c:spPr>
          <c:dLbls>
            <c:showVal val="1"/>
          </c:dLbls>
          <c:cat>
            <c:strRef>
              <c:f>'Graph 2'!$A$6:$A$8</c:f>
              <c:strCache>
                <c:ptCount val="3"/>
                <c:pt idx="0">
                  <c:v>decrease</c:v>
                </c:pt>
                <c:pt idx="1">
                  <c:v>stable</c:v>
                </c:pt>
                <c:pt idx="2">
                  <c:v>increase</c:v>
                </c:pt>
              </c:strCache>
            </c:strRef>
          </c:cat>
          <c:val>
            <c:numRef>
              <c:f>'Graph 2'!$C$6:$C$8</c:f>
              <c:numCache>
                <c:formatCode>General</c:formatCode>
                <c:ptCount val="3"/>
                <c:pt idx="0" formatCode="0.0%">
                  <c:v>3.2000000000000042E-2</c:v>
                </c:pt>
                <c:pt idx="2" formatCode="0.0%">
                  <c:v>0.42600000000000032</c:v>
                </c:pt>
              </c:numCache>
            </c:numRef>
          </c:val>
        </c:ser>
        <c:ser>
          <c:idx val="2"/>
          <c:order val="2"/>
          <c:tx>
            <c:strRef>
              <c:f>'Graph 2'!$D$5</c:f>
              <c:strCache>
                <c:ptCount val="1"/>
              </c:strCache>
            </c:strRef>
          </c:tx>
          <c:spPr>
            <a:solidFill>
              <a:srgbClr val="DFD7F5"/>
            </a:solidFill>
          </c:spPr>
          <c:dPt>
            <c:idx val="1"/>
            <c:spPr>
              <a:solidFill>
                <a:srgbClr val="7AA5FA"/>
              </a:solidFill>
            </c:spPr>
          </c:dPt>
          <c:dLbls>
            <c:showVal val="1"/>
          </c:dLbls>
          <c:cat>
            <c:strRef>
              <c:f>'Graph 2'!$A$6:$A$8</c:f>
              <c:strCache>
                <c:ptCount val="3"/>
                <c:pt idx="0">
                  <c:v>decrease</c:v>
                </c:pt>
                <c:pt idx="1">
                  <c:v>stable</c:v>
                </c:pt>
                <c:pt idx="2">
                  <c:v>increase</c:v>
                </c:pt>
              </c:strCache>
            </c:strRef>
          </c:cat>
          <c:val>
            <c:numRef>
              <c:f>'Graph 2'!$D$6:$D$8</c:f>
              <c:numCache>
                <c:formatCode>0.0%</c:formatCode>
                <c:ptCount val="3"/>
                <c:pt idx="1">
                  <c:v>0.44700000000000001</c:v>
                </c:pt>
              </c:numCache>
            </c:numRef>
          </c:val>
        </c:ser>
        <c:gapWidth val="48"/>
        <c:overlap val="100"/>
        <c:axId val="60554624"/>
        <c:axId val="62350464"/>
      </c:barChart>
      <c:catAx>
        <c:axId val="60554624"/>
        <c:scaling>
          <c:orientation val="minMax"/>
        </c:scaling>
        <c:axPos val="b"/>
        <c:tickLblPos val="nextTo"/>
        <c:crossAx val="62350464"/>
        <c:crosses val="autoZero"/>
        <c:auto val="1"/>
        <c:lblAlgn val="ctr"/>
        <c:lblOffset val="100"/>
      </c:catAx>
      <c:valAx>
        <c:axId val="62350464"/>
        <c:scaling>
          <c:orientation val="minMax"/>
          <c:max val="0.5"/>
        </c:scaling>
        <c:axPos val="l"/>
        <c:majorGridlines/>
        <c:numFmt formatCode="0%" sourceLinked="0"/>
        <c:tickLblPos val="nextTo"/>
        <c:crossAx val="60554624"/>
        <c:crosses val="autoZero"/>
        <c:crossBetween val="between"/>
        <c:majorUnit val="0.1"/>
      </c:valAx>
    </c:plotArea>
    <c:legend>
      <c:legendPos val="b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en-US"/>
          </a:p>
        </c:txPr>
      </c:legendEntry>
      <c:legendEntry>
        <c:idx val="2"/>
        <c:delete val="1"/>
      </c:legendEntry>
      <c:layout/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60262-9156-42FD-9664-93CF267E2E44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46586A12-E61F-4EC8-93D7-01900F86EBC6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Identifying costs of all activities and projects</a:t>
          </a:r>
          <a:endParaRPr lang="nl-BE" b="1" dirty="0">
            <a:solidFill>
              <a:srgbClr val="002060"/>
            </a:solidFill>
          </a:endParaRPr>
        </a:p>
      </dgm:t>
    </dgm:pt>
    <dgm:pt modelId="{E59DAA4D-5014-4E2C-99ED-9AF238B7E9AC}" type="parTrans" cxnId="{5564C8A7-9D23-4D5A-B443-CD005809C65C}">
      <dgm:prSet/>
      <dgm:spPr/>
      <dgm:t>
        <a:bodyPr/>
        <a:lstStyle/>
        <a:p>
          <a:endParaRPr lang="nl-BE"/>
        </a:p>
      </dgm:t>
    </dgm:pt>
    <dgm:pt modelId="{AF7D8E2F-581D-4CBE-A868-739876E9DFB8}" type="sibTrans" cxnId="{5564C8A7-9D23-4D5A-B443-CD005809C65C}">
      <dgm:prSet/>
      <dgm:spPr/>
      <dgm:t>
        <a:bodyPr/>
        <a:lstStyle/>
        <a:p>
          <a:endParaRPr lang="nl-BE"/>
        </a:p>
      </dgm:t>
    </dgm:pt>
    <dgm:pt modelId="{63BAA083-B96D-4411-B7CB-E3F30597CF3D}">
      <dgm:prSet phldrT="[Text]" custT="1"/>
      <dgm:spPr/>
      <dgm:t>
        <a:bodyPr/>
        <a:lstStyle/>
        <a:p>
          <a:pPr marL="92075" indent="-90488" algn="ctr"/>
          <a:r>
            <a:rPr lang="en-GB" sz="1600" dirty="0" smtClean="0"/>
            <a:t>EUIMA - Full Costing</a:t>
          </a:r>
        </a:p>
        <a:p>
          <a:pPr marL="92075" indent="-90488" algn="ctr"/>
          <a:r>
            <a:rPr lang="en-GB" sz="1600" dirty="0" smtClean="0"/>
            <a:t>“Towards full costing”</a:t>
          </a:r>
          <a:endParaRPr lang="nl-BE" sz="1600" dirty="0"/>
        </a:p>
      </dgm:t>
    </dgm:pt>
    <dgm:pt modelId="{AECA5EFB-3E60-4F76-B5A0-02043D5943F1}" type="parTrans" cxnId="{89FCB3AA-BA10-495D-98B0-67413CF330C3}">
      <dgm:prSet/>
      <dgm:spPr/>
      <dgm:t>
        <a:bodyPr/>
        <a:lstStyle/>
        <a:p>
          <a:endParaRPr lang="nl-BE"/>
        </a:p>
      </dgm:t>
    </dgm:pt>
    <dgm:pt modelId="{82A9F2A3-44F4-473F-9ABD-B49C699CB465}" type="sibTrans" cxnId="{89FCB3AA-BA10-495D-98B0-67413CF330C3}">
      <dgm:prSet/>
      <dgm:spPr/>
      <dgm:t>
        <a:bodyPr/>
        <a:lstStyle/>
        <a:p>
          <a:endParaRPr lang="nl-BE"/>
        </a:p>
      </dgm:t>
    </dgm:pt>
    <dgm:pt modelId="{D0C3714E-591A-49A8-AD80-69C2CF691100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Diversification of income streams</a:t>
          </a:r>
          <a:endParaRPr lang="nl-BE" b="1" dirty="0">
            <a:solidFill>
              <a:srgbClr val="002060"/>
            </a:solidFill>
          </a:endParaRPr>
        </a:p>
      </dgm:t>
    </dgm:pt>
    <dgm:pt modelId="{F395FEC4-9FE1-4A5D-90ED-002851527E7F}" type="parTrans" cxnId="{FD8D1A26-2EA7-41E8-9FC4-179778BE273F}">
      <dgm:prSet/>
      <dgm:spPr/>
      <dgm:t>
        <a:bodyPr/>
        <a:lstStyle/>
        <a:p>
          <a:endParaRPr lang="nl-BE"/>
        </a:p>
      </dgm:t>
    </dgm:pt>
    <dgm:pt modelId="{B608471A-BD3B-4B53-B0B5-295AA6940411}" type="sibTrans" cxnId="{FD8D1A26-2EA7-41E8-9FC4-179778BE273F}">
      <dgm:prSet/>
      <dgm:spPr/>
      <dgm:t>
        <a:bodyPr/>
        <a:lstStyle/>
        <a:p>
          <a:endParaRPr lang="nl-BE"/>
        </a:p>
      </dgm:t>
    </dgm:pt>
    <dgm:pt modelId="{AC33C229-DFED-4EE3-8DF4-4F899D0DE734}">
      <dgm:prSet phldrT="[Text]" custT="1"/>
      <dgm:spPr/>
      <dgm:t>
        <a:bodyPr/>
        <a:lstStyle/>
        <a:p>
          <a:pPr algn="ctr"/>
          <a:r>
            <a:rPr lang="en-GB" sz="1600" dirty="0" smtClean="0"/>
            <a:t>EUDIS </a:t>
          </a:r>
          <a:endParaRPr lang="nl-BE" sz="1600" dirty="0"/>
        </a:p>
      </dgm:t>
    </dgm:pt>
    <dgm:pt modelId="{32539D6A-45DB-4DEF-A869-105959B2A99D}" type="parTrans" cxnId="{DFB6F5BA-F562-4E6E-97AB-24830C535CA6}">
      <dgm:prSet/>
      <dgm:spPr/>
      <dgm:t>
        <a:bodyPr/>
        <a:lstStyle/>
        <a:p>
          <a:endParaRPr lang="nl-BE"/>
        </a:p>
      </dgm:t>
    </dgm:pt>
    <dgm:pt modelId="{1C5FC490-D178-4AB6-9DC1-7F5388961265}" type="sibTrans" cxnId="{DFB6F5BA-F562-4E6E-97AB-24830C535CA6}">
      <dgm:prSet/>
      <dgm:spPr/>
      <dgm:t>
        <a:bodyPr/>
        <a:lstStyle/>
        <a:p>
          <a:endParaRPr lang="nl-BE"/>
        </a:p>
      </dgm:t>
    </dgm:pt>
    <dgm:pt modelId="{3659FB0F-94B3-4500-9F5F-CBE1BAC0BC42}">
      <dgm:prSet phldrT="[Text]"/>
      <dgm:spPr/>
      <dgm:t>
        <a:bodyPr/>
        <a:lstStyle/>
        <a:p>
          <a:r>
            <a:rPr lang="en-GB" b="1" dirty="0" smtClean="0">
              <a:solidFill>
                <a:srgbClr val="002060"/>
              </a:solidFill>
            </a:rPr>
            <a:t>Sufficient and sustainable public funding</a:t>
          </a:r>
          <a:endParaRPr lang="nl-BE" b="1" dirty="0">
            <a:solidFill>
              <a:srgbClr val="002060"/>
            </a:solidFill>
          </a:endParaRPr>
        </a:p>
      </dgm:t>
    </dgm:pt>
    <dgm:pt modelId="{77F38A1D-5DF8-4183-9FD8-BEBEB33588BD}" type="parTrans" cxnId="{AD26B872-93B6-4112-A18F-E4750AFC03BC}">
      <dgm:prSet/>
      <dgm:spPr/>
      <dgm:t>
        <a:bodyPr/>
        <a:lstStyle/>
        <a:p>
          <a:endParaRPr lang="nl-BE"/>
        </a:p>
      </dgm:t>
    </dgm:pt>
    <dgm:pt modelId="{986341BA-8C7C-41F8-8429-D7C838BAAF94}" type="sibTrans" cxnId="{AD26B872-93B6-4112-A18F-E4750AFC03BC}">
      <dgm:prSet/>
      <dgm:spPr/>
      <dgm:t>
        <a:bodyPr/>
        <a:lstStyle/>
        <a:p>
          <a:endParaRPr lang="nl-BE"/>
        </a:p>
      </dgm:t>
    </dgm:pt>
    <dgm:pt modelId="{815FE0C2-20A6-47E3-92AB-2194227DB040}">
      <dgm:prSet phldrT="[Text]" custT="1"/>
      <dgm:spPr/>
      <dgm:t>
        <a:bodyPr/>
        <a:lstStyle/>
        <a:p>
          <a:pPr marL="182563" indent="-182563" algn="ctr"/>
          <a:r>
            <a:rPr lang="en-GB" sz="1600" dirty="0" smtClean="0"/>
            <a:t>Public funding observatory</a:t>
          </a:r>
          <a:endParaRPr lang="nl-BE" sz="1600" dirty="0"/>
        </a:p>
      </dgm:t>
    </dgm:pt>
    <dgm:pt modelId="{00F8496E-7501-43F6-9519-C550589C47D8}" type="parTrans" cxnId="{41E424DC-1A00-48D7-83A2-2906F5F2CEE6}">
      <dgm:prSet/>
      <dgm:spPr/>
      <dgm:t>
        <a:bodyPr/>
        <a:lstStyle/>
        <a:p>
          <a:endParaRPr lang="nl-BE"/>
        </a:p>
      </dgm:t>
    </dgm:pt>
    <dgm:pt modelId="{2EADACE9-13E8-4A53-BBE2-63420BEF7F13}" type="sibTrans" cxnId="{41E424DC-1A00-48D7-83A2-2906F5F2CEE6}">
      <dgm:prSet/>
      <dgm:spPr/>
      <dgm:t>
        <a:bodyPr/>
        <a:lstStyle/>
        <a:p>
          <a:endParaRPr lang="nl-BE"/>
        </a:p>
      </dgm:t>
    </dgm:pt>
    <dgm:pt modelId="{F450D879-0CF9-4453-8DFD-862AEF230753}">
      <dgm:prSet phldrT="[Text]" custT="1"/>
      <dgm:spPr/>
      <dgm:t>
        <a:bodyPr/>
        <a:lstStyle/>
        <a:p>
          <a:pPr marL="182563" indent="-182563" algn="ctr">
            <a:spcBef>
              <a:spcPts val="1200"/>
            </a:spcBef>
            <a:spcAft>
              <a:spcPct val="35000"/>
            </a:spcAft>
          </a:pPr>
          <a:endParaRPr lang="nl-BE" sz="1600" dirty="0" smtClean="0"/>
        </a:p>
        <a:p>
          <a:pPr marL="182563" indent="-182563" algn="ctr">
            <a:spcBef>
              <a:spcPts val="600"/>
            </a:spcBef>
            <a:spcAft>
              <a:spcPts val="0"/>
            </a:spcAft>
          </a:pPr>
          <a:r>
            <a:rPr lang="nl-BE" sz="1500" dirty="0" smtClean="0"/>
            <a:t>Performance-based </a:t>
          </a:r>
        </a:p>
        <a:p>
          <a:pPr marL="182563" indent="-182563" algn="ctr">
            <a:spcBef>
              <a:spcPts val="600"/>
            </a:spcBef>
            <a:spcAft>
              <a:spcPts val="0"/>
            </a:spcAft>
          </a:pPr>
          <a:r>
            <a:rPr lang="nl-BE" sz="1500" dirty="0" smtClean="0"/>
            <a:t>funding systems </a:t>
          </a:r>
          <a:r>
            <a:rPr lang="nl-BE" sz="1600" dirty="0" smtClean="0"/>
            <a:t>(DEFINE)</a:t>
          </a:r>
          <a:endParaRPr lang="en-GB" sz="1600" dirty="0" smtClean="0"/>
        </a:p>
        <a:p>
          <a:pPr marL="182563" indent="-182563" algn="ctr">
            <a:spcBef>
              <a:spcPct val="0"/>
            </a:spcBef>
            <a:spcAft>
              <a:spcPct val="35000"/>
            </a:spcAft>
          </a:pPr>
          <a:endParaRPr lang="nl-BE" sz="1600" dirty="0"/>
        </a:p>
      </dgm:t>
    </dgm:pt>
    <dgm:pt modelId="{93195998-05C2-41B9-8E2C-7DD5E9DC682E}" type="parTrans" cxnId="{1C14B1F1-9B36-48F1-B405-74BF4D11C22C}">
      <dgm:prSet/>
      <dgm:spPr/>
      <dgm:t>
        <a:bodyPr/>
        <a:lstStyle/>
        <a:p>
          <a:endParaRPr lang="nl-BE"/>
        </a:p>
      </dgm:t>
    </dgm:pt>
    <dgm:pt modelId="{95FCB07B-1473-4F0B-9FD5-0951D1025E02}" type="sibTrans" cxnId="{1C14B1F1-9B36-48F1-B405-74BF4D11C22C}">
      <dgm:prSet/>
      <dgm:spPr/>
      <dgm:t>
        <a:bodyPr/>
        <a:lstStyle/>
        <a:p>
          <a:endParaRPr lang="nl-BE"/>
        </a:p>
      </dgm:t>
    </dgm:pt>
    <dgm:pt modelId="{0F34AFF0-DC63-47A6-A6F3-630E7729553A}" type="pres">
      <dgm:prSet presAssocID="{69560262-9156-42FD-9664-93CF267E2E4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E0037F9-523F-45D1-8607-E7AB8F6ABDF6}" type="pres">
      <dgm:prSet presAssocID="{46586A12-E61F-4EC8-93D7-01900F86EBC6}" presName="compNode" presStyleCnt="0"/>
      <dgm:spPr/>
    </dgm:pt>
    <dgm:pt modelId="{B8AD353D-14D7-460F-880F-E28D3A9C2D00}" type="pres">
      <dgm:prSet presAssocID="{46586A12-E61F-4EC8-93D7-01900F86EBC6}" presName="aNode" presStyleLbl="bgShp" presStyleIdx="0" presStyleCnt="3" custScaleY="100000"/>
      <dgm:spPr/>
      <dgm:t>
        <a:bodyPr/>
        <a:lstStyle/>
        <a:p>
          <a:endParaRPr lang="nl-BE"/>
        </a:p>
      </dgm:t>
    </dgm:pt>
    <dgm:pt modelId="{9D55D85B-694B-43E9-8006-C7820378EF20}" type="pres">
      <dgm:prSet presAssocID="{46586A12-E61F-4EC8-93D7-01900F86EBC6}" presName="textNode" presStyleLbl="bgShp" presStyleIdx="0" presStyleCnt="3"/>
      <dgm:spPr/>
      <dgm:t>
        <a:bodyPr/>
        <a:lstStyle/>
        <a:p>
          <a:endParaRPr lang="nl-BE"/>
        </a:p>
      </dgm:t>
    </dgm:pt>
    <dgm:pt modelId="{1C0AB17A-5DDE-473D-8EFD-F02F798671A4}" type="pres">
      <dgm:prSet presAssocID="{46586A12-E61F-4EC8-93D7-01900F86EBC6}" presName="compChildNode" presStyleCnt="0"/>
      <dgm:spPr/>
    </dgm:pt>
    <dgm:pt modelId="{DCEF7D5A-4C9E-402F-A7B6-0D23416D6B91}" type="pres">
      <dgm:prSet presAssocID="{46586A12-E61F-4EC8-93D7-01900F86EBC6}" presName="theInnerList" presStyleCnt="0"/>
      <dgm:spPr/>
    </dgm:pt>
    <dgm:pt modelId="{041861DB-ABB4-4CC8-A0C3-A5F89D163036}" type="pres">
      <dgm:prSet presAssocID="{63BAA083-B96D-4411-B7CB-E3F30597CF3D}" presName="childNode" presStyleLbl="node1" presStyleIdx="0" presStyleCnt="4" custScaleX="89135" custScaleY="80111" custLinFactNeighborX="-3244" custLinFactNeighborY="18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0D2FF8-0FA2-4A15-99A8-0E90D4F6CF82}" type="pres">
      <dgm:prSet presAssocID="{46586A12-E61F-4EC8-93D7-01900F86EBC6}" presName="aSpace" presStyleCnt="0"/>
      <dgm:spPr/>
    </dgm:pt>
    <dgm:pt modelId="{E3E42A64-52EB-4178-803D-C4C1AA5FA272}" type="pres">
      <dgm:prSet presAssocID="{D0C3714E-591A-49A8-AD80-69C2CF691100}" presName="compNode" presStyleCnt="0"/>
      <dgm:spPr/>
    </dgm:pt>
    <dgm:pt modelId="{32A6DF48-C789-4463-A57D-59D45B02F730}" type="pres">
      <dgm:prSet presAssocID="{D0C3714E-591A-49A8-AD80-69C2CF691100}" presName="aNode" presStyleLbl="bgShp" presStyleIdx="1" presStyleCnt="3"/>
      <dgm:spPr/>
      <dgm:t>
        <a:bodyPr/>
        <a:lstStyle/>
        <a:p>
          <a:endParaRPr lang="nl-BE"/>
        </a:p>
      </dgm:t>
    </dgm:pt>
    <dgm:pt modelId="{385DE7AE-F725-4AE4-963E-A3A24F65C12B}" type="pres">
      <dgm:prSet presAssocID="{D0C3714E-591A-49A8-AD80-69C2CF691100}" presName="textNode" presStyleLbl="bgShp" presStyleIdx="1" presStyleCnt="3"/>
      <dgm:spPr/>
      <dgm:t>
        <a:bodyPr/>
        <a:lstStyle/>
        <a:p>
          <a:endParaRPr lang="nl-BE"/>
        </a:p>
      </dgm:t>
    </dgm:pt>
    <dgm:pt modelId="{00F00076-8BDF-4BEE-B8DB-349D3EE0A94F}" type="pres">
      <dgm:prSet presAssocID="{D0C3714E-591A-49A8-AD80-69C2CF691100}" presName="compChildNode" presStyleCnt="0"/>
      <dgm:spPr/>
    </dgm:pt>
    <dgm:pt modelId="{CF33FE1E-8860-438E-99D3-2C744626F39E}" type="pres">
      <dgm:prSet presAssocID="{D0C3714E-591A-49A8-AD80-69C2CF691100}" presName="theInnerList" presStyleCnt="0"/>
      <dgm:spPr/>
    </dgm:pt>
    <dgm:pt modelId="{CCC91387-918D-405E-8E57-94364C14E930}" type="pres">
      <dgm:prSet presAssocID="{AC33C229-DFED-4EE3-8DF4-4F899D0DE734}" presName="childNode" presStyleLbl="node1" presStyleIdx="1" presStyleCnt="4" custScaleX="99544" custScaleY="49718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FA59706-B8B7-4D03-B3F7-7D2F94467372}" type="pres">
      <dgm:prSet presAssocID="{D0C3714E-591A-49A8-AD80-69C2CF691100}" presName="aSpace" presStyleCnt="0"/>
      <dgm:spPr/>
    </dgm:pt>
    <dgm:pt modelId="{56530938-1BB9-4D36-B205-30E0B9183874}" type="pres">
      <dgm:prSet presAssocID="{3659FB0F-94B3-4500-9F5F-CBE1BAC0BC42}" presName="compNode" presStyleCnt="0"/>
      <dgm:spPr/>
    </dgm:pt>
    <dgm:pt modelId="{BE1CC093-7ACA-49B9-8765-63CC83974C0C}" type="pres">
      <dgm:prSet presAssocID="{3659FB0F-94B3-4500-9F5F-CBE1BAC0BC42}" presName="aNode" presStyleLbl="bgShp" presStyleIdx="2" presStyleCnt="3"/>
      <dgm:spPr/>
      <dgm:t>
        <a:bodyPr/>
        <a:lstStyle/>
        <a:p>
          <a:endParaRPr lang="nl-BE"/>
        </a:p>
      </dgm:t>
    </dgm:pt>
    <dgm:pt modelId="{E89427CE-670E-4927-8061-9D6002C95DB0}" type="pres">
      <dgm:prSet presAssocID="{3659FB0F-94B3-4500-9F5F-CBE1BAC0BC42}" presName="textNode" presStyleLbl="bgShp" presStyleIdx="2" presStyleCnt="3"/>
      <dgm:spPr/>
      <dgm:t>
        <a:bodyPr/>
        <a:lstStyle/>
        <a:p>
          <a:endParaRPr lang="nl-BE"/>
        </a:p>
      </dgm:t>
    </dgm:pt>
    <dgm:pt modelId="{00636741-8D08-4BBA-8BE9-92982501E1E1}" type="pres">
      <dgm:prSet presAssocID="{3659FB0F-94B3-4500-9F5F-CBE1BAC0BC42}" presName="compChildNode" presStyleCnt="0"/>
      <dgm:spPr/>
    </dgm:pt>
    <dgm:pt modelId="{255F3F34-9A70-4BCB-A2FD-3AC9155C6248}" type="pres">
      <dgm:prSet presAssocID="{3659FB0F-94B3-4500-9F5F-CBE1BAC0BC42}" presName="theInnerList" presStyleCnt="0"/>
      <dgm:spPr/>
    </dgm:pt>
    <dgm:pt modelId="{75F3905F-7DF5-4707-AA51-057EBB3E2BF1}" type="pres">
      <dgm:prSet presAssocID="{815FE0C2-20A6-47E3-92AB-2194227DB040}" presName="childNode" presStyleLbl="node1" presStyleIdx="2" presStyleCnt="4" custScaleX="116440" custScaleY="7973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4BAC3BE-8346-4E98-AC67-07C8EFEC67EF}" type="pres">
      <dgm:prSet presAssocID="{815FE0C2-20A6-47E3-92AB-2194227DB040}" presName="aSpace2" presStyleCnt="0"/>
      <dgm:spPr/>
    </dgm:pt>
    <dgm:pt modelId="{9867E4BA-4776-4E13-AD12-BBC4E72F969C}" type="pres">
      <dgm:prSet presAssocID="{F450D879-0CF9-4453-8DFD-862AEF230753}" presName="childNode" presStyleLbl="node1" presStyleIdx="3" presStyleCnt="4" custScaleX="116440" custScaleY="1399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A92E00-AB31-4AD2-A202-695356080791}" type="presOf" srcId="{3659FB0F-94B3-4500-9F5F-CBE1BAC0BC42}" destId="{E89427CE-670E-4927-8061-9D6002C95DB0}" srcOrd="1" destOrd="0" presId="urn:microsoft.com/office/officeart/2005/8/layout/lProcess2"/>
    <dgm:cxn modelId="{DFB6F5BA-F562-4E6E-97AB-24830C535CA6}" srcId="{D0C3714E-591A-49A8-AD80-69C2CF691100}" destId="{AC33C229-DFED-4EE3-8DF4-4F899D0DE734}" srcOrd="0" destOrd="0" parTransId="{32539D6A-45DB-4DEF-A869-105959B2A99D}" sibTransId="{1C5FC490-D178-4AB6-9DC1-7F5388961265}"/>
    <dgm:cxn modelId="{EFA3A55C-0160-4C3E-A549-0BE2FBD4AB4E}" type="presOf" srcId="{AC33C229-DFED-4EE3-8DF4-4F899D0DE734}" destId="{CCC91387-918D-405E-8E57-94364C14E930}" srcOrd="0" destOrd="0" presId="urn:microsoft.com/office/officeart/2005/8/layout/lProcess2"/>
    <dgm:cxn modelId="{5D0686C4-2123-47BA-B277-48D08E19A433}" type="presOf" srcId="{46586A12-E61F-4EC8-93D7-01900F86EBC6}" destId="{9D55D85B-694B-43E9-8006-C7820378EF20}" srcOrd="1" destOrd="0" presId="urn:microsoft.com/office/officeart/2005/8/layout/lProcess2"/>
    <dgm:cxn modelId="{802D0ADB-5E15-4A05-815D-C92BA6C9F162}" type="presOf" srcId="{815FE0C2-20A6-47E3-92AB-2194227DB040}" destId="{75F3905F-7DF5-4707-AA51-057EBB3E2BF1}" srcOrd="0" destOrd="0" presId="urn:microsoft.com/office/officeart/2005/8/layout/lProcess2"/>
    <dgm:cxn modelId="{1A5CBCAB-6F0C-456D-B335-39F1E59BF833}" type="presOf" srcId="{69560262-9156-42FD-9664-93CF267E2E44}" destId="{0F34AFF0-DC63-47A6-A6F3-630E7729553A}" srcOrd="0" destOrd="0" presId="urn:microsoft.com/office/officeart/2005/8/layout/lProcess2"/>
    <dgm:cxn modelId="{41E424DC-1A00-48D7-83A2-2906F5F2CEE6}" srcId="{3659FB0F-94B3-4500-9F5F-CBE1BAC0BC42}" destId="{815FE0C2-20A6-47E3-92AB-2194227DB040}" srcOrd="0" destOrd="0" parTransId="{00F8496E-7501-43F6-9519-C550589C47D8}" sibTransId="{2EADACE9-13E8-4A53-BBE2-63420BEF7F13}"/>
    <dgm:cxn modelId="{0092BAFE-6E76-4427-9999-2064E8D28902}" type="presOf" srcId="{3659FB0F-94B3-4500-9F5F-CBE1BAC0BC42}" destId="{BE1CC093-7ACA-49B9-8765-63CC83974C0C}" srcOrd="0" destOrd="0" presId="urn:microsoft.com/office/officeart/2005/8/layout/lProcess2"/>
    <dgm:cxn modelId="{018D5D1E-3106-4AF6-9F7E-37DC9D3E465C}" type="presOf" srcId="{46586A12-E61F-4EC8-93D7-01900F86EBC6}" destId="{B8AD353D-14D7-460F-880F-E28D3A9C2D00}" srcOrd="0" destOrd="0" presId="urn:microsoft.com/office/officeart/2005/8/layout/lProcess2"/>
    <dgm:cxn modelId="{1C14B1F1-9B36-48F1-B405-74BF4D11C22C}" srcId="{3659FB0F-94B3-4500-9F5F-CBE1BAC0BC42}" destId="{F450D879-0CF9-4453-8DFD-862AEF230753}" srcOrd="1" destOrd="0" parTransId="{93195998-05C2-41B9-8E2C-7DD5E9DC682E}" sibTransId="{95FCB07B-1473-4F0B-9FD5-0951D1025E02}"/>
    <dgm:cxn modelId="{D59061EE-3F0E-419E-B704-AEB0AA1D4C54}" type="presOf" srcId="{F450D879-0CF9-4453-8DFD-862AEF230753}" destId="{9867E4BA-4776-4E13-AD12-BBC4E72F969C}" srcOrd="0" destOrd="0" presId="urn:microsoft.com/office/officeart/2005/8/layout/lProcess2"/>
    <dgm:cxn modelId="{1A7D8961-93D7-4E1A-A7C6-B73B49FE3DF7}" type="presOf" srcId="{D0C3714E-591A-49A8-AD80-69C2CF691100}" destId="{32A6DF48-C789-4463-A57D-59D45B02F730}" srcOrd="0" destOrd="0" presId="urn:microsoft.com/office/officeart/2005/8/layout/lProcess2"/>
    <dgm:cxn modelId="{AD26B872-93B6-4112-A18F-E4750AFC03BC}" srcId="{69560262-9156-42FD-9664-93CF267E2E44}" destId="{3659FB0F-94B3-4500-9F5F-CBE1BAC0BC42}" srcOrd="2" destOrd="0" parTransId="{77F38A1D-5DF8-4183-9FD8-BEBEB33588BD}" sibTransId="{986341BA-8C7C-41F8-8429-D7C838BAAF94}"/>
    <dgm:cxn modelId="{89FCB3AA-BA10-495D-98B0-67413CF330C3}" srcId="{46586A12-E61F-4EC8-93D7-01900F86EBC6}" destId="{63BAA083-B96D-4411-B7CB-E3F30597CF3D}" srcOrd="0" destOrd="0" parTransId="{AECA5EFB-3E60-4F76-B5A0-02043D5943F1}" sibTransId="{82A9F2A3-44F4-473F-9ABD-B49C699CB465}"/>
    <dgm:cxn modelId="{FD8D1A26-2EA7-41E8-9FC4-179778BE273F}" srcId="{69560262-9156-42FD-9664-93CF267E2E44}" destId="{D0C3714E-591A-49A8-AD80-69C2CF691100}" srcOrd="1" destOrd="0" parTransId="{F395FEC4-9FE1-4A5D-90ED-002851527E7F}" sibTransId="{B608471A-BD3B-4B53-B0B5-295AA6940411}"/>
    <dgm:cxn modelId="{5564C8A7-9D23-4D5A-B443-CD005809C65C}" srcId="{69560262-9156-42FD-9664-93CF267E2E44}" destId="{46586A12-E61F-4EC8-93D7-01900F86EBC6}" srcOrd="0" destOrd="0" parTransId="{E59DAA4D-5014-4E2C-99ED-9AF238B7E9AC}" sibTransId="{AF7D8E2F-581D-4CBE-A868-739876E9DFB8}"/>
    <dgm:cxn modelId="{BBE6E625-5A8D-4C5D-B98B-1C3F0ECD3379}" type="presOf" srcId="{63BAA083-B96D-4411-B7CB-E3F30597CF3D}" destId="{041861DB-ABB4-4CC8-A0C3-A5F89D163036}" srcOrd="0" destOrd="0" presId="urn:microsoft.com/office/officeart/2005/8/layout/lProcess2"/>
    <dgm:cxn modelId="{7C4E894E-E4CC-4AF1-BD51-D35A4EA9F094}" type="presOf" srcId="{D0C3714E-591A-49A8-AD80-69C2CF691100}" destId="{385DE7AE-F725-4AE4-963E-A3A24F65C12B}" srcOrd="1" destOrd="0" presId="urn:microsoft.com/office/officeart/2005/8/layout/lProcess2"/>
    <dgm:cxn modelId="{ABD28C07-8A8B-4222-A0C5-29A81E308465}" type="presParOf" srcId="{0F34AFF0-DC63-47A6-A6F3-630E7729553A}" destId="{1E0037F9-523F-45D1-8607-E7AB8F6ABDF6}" srcOrd="0" destOrd="0" presId="urn:microsoft.com/office/officeart/2005/8/layout/lProcess2"/>
    <dgm:cxn modelId="{56180893-A16A-43A8-AACA-2ADEF34C31F9}" type="presParOf" srcId="{1E0037F9-523F-45D1-8607-E7AB8F6ABDF6}" destId="{B8AD353D-14D7-460F-880F-E28D3A9C2D00}" srcOrd="0" destOrd="0" presId="urn:microsoft.com/office/officeart/2005/8/layout/lProcess2"/>
    <dgm:cxn modelId="{554AB48A-8F63-4E68-81A1-B4765E5A5D34}" type="presParOf" srcId="{1E0037F9-523F-45D1-8607-E7AB8F6ABDF6}" destId="{9D55D85B-694B-43E9-8006-C7820378EF20}" srcOrd="1" destOrd="0" presId="urn:microsoft.com/office/officeart/2005/8/layout/lProcess2"/>
    <dgm:cxn modelId="{62B1A558-531A-473A-877F-E759FFC32A74}" type="presParOf" srcId="{1E0037F9-523F-45D1-8607-E7AB8F6ABDF6}" destId="{1C0AB17A-5DDE-473D-8EFD-F02F798671A4}" srcOrd="2" destOrd="0" presId="urn:microsoft.com/office/officeart/2005/8/layout/lProcess2"/>
    <dgm:cxn modelId="{01066D41-2446-46BD-8885-681D409F943D}" type="presParOf" srcId="{1C0AB17A-5DDE-473D-8EFD-F02F798671A4}" destId="{DCEF7D5A-4C9E-402F-A7B6-0D23416D6B91}" srcOrd="0" destOrd="0" presId="urn:microsoft.com/office/officeart/2005/8/layout/lProcess2"/>
    <dgm:cxn modelId="{457C2A8E-D6E2-4A95-8ACC-5557CEB05053}" type="presParOf" srcId="{DCEF7D5A-4C9E-402F-A7B6-0D23416D6B91}" destId="{041861DB-ABB4-4CC8-A0C3-A5F89D163036}" srcOrd="0" destOrd="0" presId="urn:microsoft.com/office/officeart/2005/8/layout/lProcess2"/>
    <dgm:cxn modelId="{0A1374A5-43B6-40B8-908C-1C3C4CD738C5}" type="presParOf" srcId="{0F34AFF0-DC63-47A6-A6F3-630E7729553A}" destId="{210D2FF8-0FA2-4A15-99A8-0E90D4F6CF82}" srcOrd="1" destOrd="0" presId="urn:microsoft.com/office/officeart/2005/8/layout/lProcess2"/>
    <dgm:cxn modelId="{B181A2D6-1EB1-490F-B6A8-449F35F2F07C}" type="presParOf" srcId="{0F34AFF0-DC63-47A6-A6F3-630E7729553A}" destId="{E3E42A64-52EB-4178-803D-C4C1AA5FA272}" srcOrd="2" destOrd="0" presId="urn:microsoft.com/office/officeart/2005/8/layout/lProcess2"/>
    <dgm:cxn modelId="{976AE2F3-A3FF-4DAD-8FDC-14C8492B1A48}" type="presParOf" srcId="{E3E42A64-52EB-4178-803D-C4C1AA5FA272}" destId="{32A6DF48-C789-4463-A57D-59D45B02F730}" srcOrd="0" destOrd="0" presId="urn:microsoft.com/office/officeart/2005/8/layout/lProcess2"/>
    <dgm:cxn modelId="{4C24F85F-A21B-4732-82D3-7D21330D8B29}" type="presParOf" srcId="{E3E42A64-52EB-4178-803D-C4C1AA5FA272}" destId="{385DE7AE-F725-4AE4-963E-A3A24F65C12B}" srcOrd="1" destOrd="0" presId="urn:microsoft.com/office/officeart/2005/8/layout/lProcess2"/>
    <dgm:cxn modelId="{8EE8988A-B752-41CA-92D3-17A62AFF0BF1}" type="presParOf" srcId="{E3E42A64-52EB-4178-803D-C4C1AA5FA272}" destId="{00F00076-8BDF-4BEE-B8DB-349D3EE0A94F}" srcOrd="2" destOrd="0" presId="urn:microsoft.com/office/officeart/2005/8/layout/lProcess2"/>
    <dgm:cxn modelId="{C7391281-3B36-46D8-93A3-DF4970AE4928}" type="presParOf" srcId="{00F00076-8BDF-4BEE-B8DB-349D3EE0A94F}" destId="{CF33FE1E-8860-438E-99D3-2C744626F39E}" srcOrd="0" destOrd="0" presId="urn:microsoft.com/office/officeart/2005/8/layout/lProcess2"/>
    <dgm:cxn modelId="{95A25FA3-D9CE-4AB6-8367-B2949DB820F3}" type="presParOf" srcId="{CF33FE1E-8860-438E-99D3-2C744626F39E}" destId="{CCC91387-918D-405E-8E57-94364C14E930}" srcOrd="0" destOrd="0" presId="urn:microsoft.com/office/officeart/2005/8/layout/lProcess2"/>
    <dgm:cxn modelId="{4C2D9BEB-40FF-4755-859E-EA7666F43C65}" type="presParOf" srcId="{0F34AFF0-DC63-47A6-A6F3-630E7729553A}" destId="{6FA59706-B8B7-4D03-B3F7-7D2F94467372}" srcOrd="3" destOrd="0" presId="urn:microsoft.com/office/officeart/2005/8/layout/lProcess2"/>
    <dgm:cxn modelId="{55A0507D-BE56-421B-A96E-667AF5C04157}" type="presParOf" srcId="{0F34AFF0-DC63-47A6-A6F3-630E7729553A}" destId="{56530938-1BB9-4D36-B205-30E0B9183874}" srcOrd="4" destOrd="0" presId="urn:microsoft.com/office/officeart/2005/8/layout/lProcess2"/>
    <dgm:cxn modelId="{E2E9CF5B-3040-45E7-B92C-FD83B8816987}" type="presParOf" srcId="{56530938-1BB9-4D36-B205-30E0B9183874}" destId="{BE1CC093-7ACA-49B9-8765-63CC83974C0C}" srcOrd="0" destOrd="0" presId="urn:microsoft.com/office/officeart/2005/8/layout/lProcess2"/>
    <dgm:cxn modelId="{CEF27DC7-5B5B-457C-A718-602F39195C51}" type="presParOf" srcId="{56530938-1BB9-4D36-B205-30E0B9183874}" destId="{E89427CE-670E-4927-8061-9D6002C95DB0}" srcOrd="1" destOrd="0" presId="urn:microsoft.com/office/officeart/2005/8/layout/lProcess2"/>
    <dgm:cxn modelId="{4EB388AF-8A1E-432F-A827-DFB1CB7B2D89}" type="presParOf" srcId="{56530938-1BB9-4D36-B205-30E0B9183874}" destId="{00636741-8D08-4BBA-8BE9-92982501E1E1}" srcOrd="2" destOrd="0" presId="urn:microsoft.com/office/officeart/2005/8/layout/lProcess2"/>
    <dgm:cxn modelId="{E4C61758-5EC1-4D20-8E4A-698CA687838B}" type="presParOf" srcId="{00636741-8D08-4BBA-8BE9-92982501E1E1}" destId="{255F3F34-9A70-4BCB-A2FD-3AC9155C6248}" srcOrd="0" destOrd="0" presId="urn:microsoft.com/office/officeart/2005/8/layout/lProcess2"/>
    <dgm:cxn modelId="{0CBB5551-D954-4BE2-8715-CD9FB6B22AC3}" type="presParOf" srcId="{255F3F34-9A70-4BCB-A2FD-3AC9155C6248}" destId="{75F3905F-7DF5-4707-AA51-057EBB3E2BF1}" srcOrd="0" destOrd="0" presId="urn:microsoft.com/office/officeart/2005/8/layout/lProcess2"/>
    <dgm:cxn modelId="{BFFD2ACD-1963-46F8-913A-A0ACF58600A2}" type="presParOf" srcId="{255F3F34-9A70-4BCB-A2FD-3AC9155C6248}" destId="{C4BAC3BE-8346-4E98-AC67-07C8EFEC67EF}" srcOrd="1" destOrd="0" presId="urn:microsoft.com/office/officeart/2005/8/layout/lProcess2"/>
    <dgm:cxn modelId="{20AA909E-B181-4465-8365-4EDAEF681F4C}" type="presParOf" srcId="{255F3F34-9A70-4BCB-A2FD-3AC9155C6248}" destId="{9867E4BA-4776-4E13-AD12-BBC4E72F969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D353D-14D7-460F-880F-E28D3A9C2D00}">
      <dsp:nvSpPr>
        <dsp:cNvPr id="0" name=""/>
        <dsp:cNvSpPr/>
      </dsp:nvSpPr>
      <dsp:spPr>
        <a:xfrm>
          <a:off x="799" y="0"/>
          <a:ext cx="2079723" cy="280831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2060"/>
              </a:solidFill>
            </a:rPr>
            <a:t>Identifying costs of all activities and projects</a:t>
          </a:r>
          <a:endParaRPr lang="nl-BE" sz="1600" b="1" kern="1200" dirty="0">
            <a:solidFill>
              <a:srgbClr val="002060"/>
            </a:solidFill>
          </a:endParaRPr>
        </a:p>
      </dsp:txBody>
      <dsp:txXfrm>
        <a:off x="799" y="0"/>
        <a:ext cx="2079723" cy="842493"/>
      </dsp:txXfrm>
    </dsp:sp>
    <dsp:sp modelId="{041861DB-ABB4-4CC8-A0C3-A5F89D163036}">
      <dsp:nvSpPr>
        <dsp:cNvPr id="0" name=""/>
        <dsp:cNvSpPr/>
      </dsp:nvSpPr>
      <dsp:spPr>
        <a:xfrm>
          <a:off x="245184" y="1027434"/>
          <a:ext cx="1483009" cy="1462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92075" lvl="0" indent="-904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EUIMA - Full Costing</a:t>
          </a:r>
        </a:p>
        <a:p>
          <a:pPr marL="92075" lvl="0" indent="-904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“Towards full costing”</a:t>
          </a:r>
          <a:endParaRPr lang="nl-BE" sz="1600" kern="1200" dirty="0"/>
        </a:p>
      </dsp:txBody>
      <dsp:txXfrm>
        <a:off x="245184" y="1027434"/>
        <a:ext cx="1483009" cy="1462348"/>
      </dsp:txXfrm>
    </dsp:sp>
    <dsp:sp modelId="{32A6DF48-C789-4463-A57D-59D45B02F730}">
      <dsp:nvSpPr>
        <dsp:cNvPr id="0" name=""/>
        <dsp:cNvSpPr/>
      </dsp:nvSpPr>
      <dsp:spPr>
        <a:xfrm>
          <a:off x="2236502" y="0"/>
          <a:ext cx="2079723" cy="280831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2060"/>
              </a:solidFill>
            </a:rPr>
            <a:t>Diversification of income streams</a:t>
          </a:r>
          <a:endParaRPr lang="nl-BE" sz="1600" b="1" kern="1200" dirty="0">
            <a:solidFill>
              <a:srgbClr val="002060"/>
            </a:solidFill>
          </a:endParaRPr>
        </a:p>
      </dsp:txBody>
      <dsp:txXfrm>
        <a:off x="2236502" y="0"/>
        <a:ext cx="2079723" cy="842493"/>
      </dsp:txXfrm>
    </dsp:sp>
    <dsp:sp modelId="{CCC91387-918D-405E-8E57-94364C14E930}">
      <dsp:nvSpPr>
        <dsp:cNvPr id="0" name=""/>
        <dsp:cNvSpPr/>
      </dsp:nvSpPr>
      <dsp:spPr>
        <a:xfrm>
          <a:off x="2448268" y="1301418"/>
          <a:ext cx="1656191" cy="907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EUDIS </a:t>
          </a:r>
          <a:endParaRPr lang="nl-BE" sz="1600" kern="1200" dirty="0"/>
        </a:p>
      </dsp:txBody>
      <dsp:txXfrm>
        <a:off x="2448268" y="1301418"/>
        <a:ext cx="1656191" cy="907553"/>
      </dsp:txXfrm>
    </dsp:sp>
    <dsp:sp modelId="{BE1CC093-7ACA-49B9-8765-63CC83974C0C}">
      <dsp:nvSpPr>
        <dsp:cNvPr id="0" name=""/>
        <dsp:cNvSpPr/>
      </dsp:nvSpPr>
      <dsp:spPr>
        <a:xfrm>
          <a:off x="4472204" y="0"/>
          <a:ext cx="2079723" cy="280831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2060"/>
              </a:solidFill>
            </a:rPr>
            <a:t>Sufficient and sustainable public funding</a:t>
          </a:r>
          <a:endParaRPr lang="nl-BE" sz="1600" b="1" kern="1200" dirty="0">
            <a:solidFill>
              <a:srgbClr val="002060"/>
            </a:solidFill>
          </a:endParaRPr>
        </a:p>
      </dsp:txBody>
      <dsp:txXfrm>
        <a:off x="4472204" y="0"/>
        <a:ext cx="2079723" cy="842493"/>
      </dsp:txXfrm>
    </dsp:sp>
    <dsp:sp modelId="{75F3905F-7DF5-4707-AA51-057EBB3E2BF1}">
      <dsp:nvSpPr>
        <dsp:cNvPr id="0" name=""/>
        <dsp:cNvSpPr/>
      </dsp:nvSpPr>
      <dsp:spPr>
        <a:xfrm>
          <a:off x="4543414" y="842693"/>
          <a:ext cx="1937303" cy="6190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182563" lvl="0" indent="-182563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Public funding observatory</a:t>
          </a:r>
          <a:endParaRPr lang="nl-BE" sz="1600" kern="1200" dirty="0"/>
        </a:p>
      </dsp:txBody>
      <dsp:txXfrm>
        <a:off x="4543414" y="842693"/>
        <a:ext cx="1937303" cy="619023"/>
      </dsp:txXfrm>
    </dsp:sp>
    <dsp:sp modelId="{9867E4BA-4776-4E13-AD12-BBC4E72F969C}">
      <dsp:nvSpPr>
        <dsp:cNvPr id="0" name=""/>
        <dsp:cNvSpPr/>
      </dsp:nvSpPr>
      <dsp:spPr>
        <a:xfrm>
          <a:off x="4543414" y="1581151"/>
          <a:ext cx="1937303" cy="10865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182563" lvl="0" indent="-182563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600" kern="1200" dirty="0" smtClean="0"/>
        </a:p>
        <a:p>
          <a:pPr marL="182563" lvl="0" indent="-182563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1500" kern="1200" dirty="0" smtClean="0"/>
            <a:t>Performance-based </a:t>
          </a:r>
        </a:p>
        <a:p>
          <a:pPr marL="182563" lvl="0" indent="-182563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nl-BE" sz="1500" kern="1200" dirty="0" smtClean="0"/>
            <a:t>funding systems </a:t>
          </a:r>
          <a:r>
            <a:rPr lang="nl-BE" sz="1600" kern="1200" dirty="0" smtClean="0"/>
            <a:t>(DEFINE)</a:t>
          </a:r>
          <a:endParaRPr lang="en-GB" sz="1600" kern="1200" dirty="0" smtClean="0"/>
        </a:p>
        <a:p>
          <a:pPr marL="182563" lvl="0" indent="-182563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600" kern="1200" dirty="0"/>
        </a:p>
      </dsp:txBody>
      <dsp:txXfrm>
        <a:off x="4543414" y="1581151"/>
        <a:ext cx="1937303" cy="1086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CB777C-4B52-4EED-A72D-E223C645236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3AD236E-D957-4638-A14B-F0D8E9FC186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AD236E-D957-4638-A14B-F0D8E9FC186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5661B-09EA-4850-A9BA-E0E8709B810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z="1100" dirty="0" smtClean="0"/>
              <a:t>The benefits of university autonomy have been demonstrated in a number of research studies (EUA Trends reports, EUDIS).</a:t>
            </a:r>
          </a:p>
          <a:p>
            <a:endParaRPr lang="nl-BE" sz="1100" dirty="0" smtClean="0"/>
          </a:p>
          <a:p>
            <a:r>
              <a:rPr lang="nl-BE" sz="1100" dirty="0" smtClean="0"/>
              <a:t>Positive correlations have been shown to exist between </a:t>
            </a:r>
            <a:r>
              <a:rPr lang="nl-BE" sz="1100" b="1" dirty="0" smtClean="0"/>
              <a:t>autonomy</a:t>
            </a:r>
            <a:r>
              <a:rPr lang="nl-BE" sz="1100" dirty="0" smtClean="0"/>
              <a:t> and </a:t>
            </a:r>
            <a:r>
              <a:rPr lang="nl-BE" sz="1100" b="1" dirty="0" smtClean="0"/>
              <a:t>performance</a:t>
            </a:r>
            <a:r>
              <a:rPr lang="nl-BE" sz="1100" dirty="0" smtClean="0"/>
              <a:t>, degrees of </a:t>
            </a:r>
            <a:r>
              <a:rPr lang="nl-BE" sz="1100" b="1" dirty="0" smtClean="0"/>
              <a:t>income diversification</a:t>
            </a:r>
            <a:r>
              <a:rPr lang="nl-BE" sz="1100" dirty="0" smtClean="0"/>
              <a:t> (strengthening the financial sustainability of universities), </a:t>
            </a:r>
            <a:r>
              <a:rPr lang="nl-BE" sz="1100" b="1" dirty="0" smtClean="0"/>
              <a:t>successful internationalisation</a:t>
            </a:r>
            <a:r>
              <a:rPr lang="nl-BE" sz="1100" dirty="0" smtClean="0"/>
              <a:t> and </a:t>
            </a:r>
            <a:r>
              <a:rPr lang="nl-BE" sz="1100" b="1" dirty="0" smtClean="0"/>
              <a:t>efficiency</a:t>
            </a:r>
            <a:r>
              <a:rPr lang="nl-BE" sz="1100" dirty="0" smtClean="0"/>
              <a:t>.</a:t>
            </a:r>
          </a:p>
          <a:p>
            <a:endParaRPr lang="nl-BE" sz="1100" dirty="0" smtClean="0"/>
          </a:p>
          <a:p>
            <a:r>
              <a:rPr lang="nl-BE" sz="1100" dirty="0" smtClean="0"/>
              <a:t>Institutional autonomy does not autonomatically lead to better performance or educational quality, but it enables universities to </a:t>
            </a:r>
            <a:r>
              <a:rPr lang="nl-BE" sz="1100" b="1" dirty="0" smtClean="0"/>
              <a:t>set the right strategies </a:t>
            </a:r>
            <a:r>
              <a:rPr lang="nl-BE" sz="1100" dirty="0" smtClean="0"/>
              <a:t>and </a:t>
            </a:r>
            <a:r>
              <a:rPr lang="nl-BE" sz="1100" b="1" dirty="0" smtClean="0"/>
              <a:t>pursue their missions </a:t>
            </a:r>
            <a:r>
              <a:rPr lang="nl-BE" sz="1100" dirty="0" smtClean="0"/>
              <a:t>in the most appropriate way.</a:t>
            </a:r>
          </a:p>
          <a:p>
            <a:endParaRPr lang="nl-BE" sz="1100" dirty="0" smtClean="0"/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US" sz="1100" b="1" dirty="0" smtClean="0"/>
              <a:t>Autonomy as a central policy issue for EUA</a:t>
            </a:r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US" sz="1100" dirty="0" smtClean="0"/>
              <a:t>Included in several of its policy declarations (Lisbon Declaration 2007; Prague Declaration 2009) and addressed in a series of conferences (2007-2009)</a:t>
            </a:r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endParaRPr lang="en-US" sz="1100" dirty="0" smtClean="0"/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US" sz="1100" b="1" dirty="0" smtClean="0"/>
              <a:t>Publication of University Autonomy in Europe I. Exploratory Study (2009)</a:t>
            </a:r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GB" sz="1100" dirty="0" smtClean="0"/>
              <a:t>Sketches broad trends in university autonomy and governance in 34 higher education systems in Europe</a:t>
            </a:r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endParaRPr lang="en-GB" sz="1100" dirty="0" smtClean="0"/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US" sz="1100" b="1" dirty="0" smtClean="0"/>
              <a:t>Autonomy Scorecard project (2009-2012)</a:t>
            </a:r>
          </a:p>
          <a:p>
            <a:pPr>
              <a:spcBef>
                <a:spcPct val="0"/>
              </a:spcBef>
              <a:spcAft>
                <a:spcPts val="400"/>
              </a:spcAft>
              <a:buClr>
                <a:srgbClr val="FFC000"/>
              </a:buClr>
            </a:pPr>
            <a:r>
              <a:rPr lang="en-US" sz="1100" dirty="0" smtClean="0"/>
              <a:t>Carried out in cooperation with the Danish, German and Polish national rectors’ conferences and funded under the EC’s LLP; investigates university autonomy in 28 higher education systems (26 countries); breaks down autonomy into 4 broad areas; measures and compares levels of autonomy using specially developed scoring and weighting systems.</a:t>
            </a:r>
            <a:endParaRPr lang="nl-BE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E7622-4025-4370-B4B6-ED4B5AB62D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AD236E-D957-4638-A14B-F0D8E9FC186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6D422-2317-4374-ADEA-D9F727CCB9D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defRPr/>
            </a:pPr>
            <a:r>
              <a:rPr lang="en-US" sz="1600" i="1" dirty="0" smtClean="0"/>
              <a:t>Professional HR &amp; staff recruitment – bringing experts in, including from outside higher education</a:t>
            </a:r>
            <a:endParaRPr lang="en-GB" sz="1600" dirty="0" smtClean="0"/>
          </a:p>
          <a:p>
            <a:pPr lvl="1">
              <a:spcAft>
                <a:spcPts val="600"/>
              </a:spcAft>
              <a:defRPr/>
            </a:pPr>
            <a:r>
              <a:rPr lang="en-US" sz="1600" i="1" dirty="0" smtClean="0"/>
              <a:t>Investment in new positions at all levels (from research administrative support to fundraising director and vice-rector for enterprise)</a:t>
            </a:r>
            <a:endParaRPr lang="en-GB" sz="1600" dirty="0" smtClean="0"/>
          </a:p>
          <a:p>
            <a:pPr lvl="1">
              <a:spcAft>
                <a:spcPts val="600"/>
              </a:spcAft>
              <a:defRPr/>
            </a:pPr>
            <a:r>
              <a:rPr lang="en-US" sz="1600" i="1" dirty="0" smtClean="0"/>
              <a:t>Define leadership roles, both academic and professional </a:t>
            </a:r>
            <a:endParaRPr lang="en-GB" sz="1600" dirty="0" smtClean="0"/>
          </a:p>
          <a:p>
            <a:pPr marL="800100" lvl="1" indent="-342900">
              <a:defRPr/>
            </a:pPr>
            <a:endParaRPr lang="en-US" sz="1600" i="1" dirty="0" smtClean="0"/>
          </a:p>
          <a:p>
            <a:pPr marL="800100" lvl="1" indent="-342900">
              <a:defRPr/>
            </a:pPr>
            <a:r>
              <a:rPr lang="en-US" sz="1600" i="1" dirty="0" smtClean="0"/>
              <a:t>Internal (creating the case for change and raising awareness)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nl-BE" sz="1600" i="1" dirty="0" smtClean="0"/>
              <a:t>External (projecting the brand)</a:t>
            </a:r>
            <a:r>
              <a:rPr lang="nl-BE" sz="1600" dirty="0" smtClean="0"/>
              <a:t> </a:t>
            </a:r>
          </a:p>
          <a:p>
            <a:pPr marL="800100" lvl="1" indent="-342900">
              <a:defRPr/>
            </a:pPr>
            <a:endParaRPr lang="nl-BE" sz="1600" dirty="0" smtClean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Change structures and organisation </a:t>
            </a:r>
            <a:endParaRPr lang="en-GB" sz="20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Creation of specific units (Advancement/fundraising offices)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Re-organisation of governance structure or specific competences for groups within governing bodies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Investment in information tools to guide the process</a:t>
            </a:r>
            <a:endParaRPr lang="en-GB" sz="1600" i="1" dirty="0" smtClean="0"/>
          </a:p>
          <a:p>
            <a:pPr marL="800100" lvl="1" indent="-342900">
              <a:defRPr/>
            </a:pPr>
            <a:r>
              <a:rPr lang="en-US" sz="1600" i="1" dirty="0" smtClean="0"/>
              <a:t>Good data and reporting/monitoring systems</a:t>
            </a:r>
          </a:p>
          <a:p>
            <a:pPr marL="800100" lvl="1" indent="-342900">
              <a:defRPr/>
            </a:pPr>
            <a:endParaRPr lang="en-GB" sz="1600" dirty="0" smtClean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en-US" sz="2000" dirty="0" smtClean="0"/>
              <a:t>Provide internal incentives </a:t>
            </a:r>
            <a:endParaRPr lang="en-GB" sz="20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Individual rewards and incentives – eg. promotions, remuneration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Faculty/departmental rewards –eg. commercialisation revenue apportionment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Seed money for new initiatives</a:t>
            </a:r>
            <a:endParaRPr lang="en-GB" sz="1600" dirty="0" smtClean="0"/>
          </a:p>
          <a:p>
            <a:pPr marL="800100" lvl="1" indent="-342900">
              <a:defRPr/>
            </a:pPr>
            <a:r>
              <a:rPr lang="en-US" sz="1600" i="1" dirty="0" smtClean="0"/>
              <a:t>Making things easy for academics through better support</a:t>
            </a:r>
            <a:endParaRPr lang="en-GB" sz="1600" dirty="0" smtClean="0"/>
          </a:p>
          <a:p>
            <a:pPr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627C6-9199-471E-8B14-FAB6E2E24322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5EA9-E7A7-459B-90AA-37E1C53A0AB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8D434-DCCE-4953-ACFD-CDC09EB7A81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mtClean="0"/>
              <a:t>What is EUA then?</a:t>
            </a:r>
            <a:endParaRPr lang="nl-BE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6DD57-0DE3-4BBB-BB16-7A445D9E5F95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smtClean="0"/>
              <a:t>From Reykjavik to Omsk – we cover nearly the Europe of the European Cultural Convention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/>
          <a:lstStyle/>
          <a:p>
            <a:pPr algn="r" defTabSz="912813"/>
            <a:fld id="{1D6D6C12-767A-4C66-AAA9-32B28991DD7C}" type="slidenum">
              <a:rPr lang="en-US" sz="1200"/>
              <a:pPr algn="r" defTabSz="912813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D6D17-ABA9-4C40-88B9-5D9C09CCF5A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BE" b="1" dirty="0" smtClean="0"/>
              <a:t>Private funding: Student financial contributions</a:t>
            </a:r>
          </a:p>
          <a:p>
            <a:endParaRPr lang="nl-BE" dirty="0" smtClean="0"/>
          </a:p>
          <a:p>
            <a:pPr lvl="1"/>
            <a:r>
              <a:rPr lang="nl-BE" sz="1800" dirty="0" smtClean="0"/>
              <a:t>Diverse sample, with universities not allowed to charge fees and universities receiving more than 25% of their income from student fees</a:t>
            </a:r>
          </a:p>
          <a:p>
            <a:pPr lvl="1"/>
            <a:r>
              <a:rPr lang="nl-BE" sz="1800" dirty="0" smtClean="0"/>
              <a:t>Tuition and administrative fees</a:t>
            </a:r>
          </a:p>
          <a:p>
            <a:pPr lvl="1"/>
            <a:r>
              <a:rPr lang="nl-BE" sz="1800" dirty="0" smtClean="0"/>
              <a:t>International students: fees collected from non-EU students represent generally less than 10% of the fees collected (exception of England – up to 1/3 or even ½ of collected fees)</a:t>
            </a:r>
          </a:p>
          <a:p>
            <a:pPr lvl="1"/>
            <a:r>
              <a:rPr lang="nl-BE" sz="1800" dirty="0" smtClean="0"/>
              <a:t>Potential as an income source but ambiguous funding stream (indirect support from public authorities)</a:t>
            </a:r>
            <a:endParaRPr lang="en-GB" sz="18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9B9B77-AFC0-4C3D-86F8-83760E57618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z="1100" b="1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D1DEE-2531-4222-AAC9-78D9B76D1AFA}" type="slidenum">
              <a:rPr lang="en-GB" smtClean="0"/>
              <a:pPr>
                <a:defRPr/>
              </a:pPr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00"/>
              </a:spcAft>
            </a:pPr>
            <a:r>
              <a:rPr lang="nl-BE" b="1" dirty="0" smtClean="0"/>
              <a:t>Teaching funding</a:t>
            </a:r>
          </a:p>
          <a:p>
            <a:pPr lvl="1">
              <a:spcAft>
                <a:spcPts val="600"/>
              </a:spcAft>
            </a:pPr>
            <a:r>
              <a:rPr lang="nl-BE" sz="1600" dirty="0" smtClean="0"/>
              <a:t>Increases in funding for education in absolute figures are often due to rising numbers of students. However funding per student is often </a:t>
            </a:r>
            <a:r>
              <a:rPr lang="nl-BE" sz="1600" dirty="0" smtClean="0">
                <a:solidFill>
                  <a:srgbClr val="FF0000"/>
                </a:solidFill>
              </a:rPr>
              <a:t>stagnating or decreasing </a:t>
            </a:r>
            <a:r>
              <a:rPr lang="nl-BE" sz="1600" dirty="0" smtClean="0"/>
              <a:t>(example: DK, DE, IS, IE, NO).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nl-BE" b="1" dirty="0" smtClean="0"/>
              <a:t>Research funding</a:t>
            </a:r>
          </a:p>
          <a:p>
            <a:pPr lvl="1">
              <a:spcAft>
                <a:spcPts val="600"/>
              </a:spcAft>
            </a:pPr>
            <a:r>
              <a:rPr lang="nl-BE" sz="1600" b="1" dirty="0" smtClean="0">
                <a:solidFill>
                  <a:srgbClr val="00B050"/>
                </a:solidFill>
              </a:rPr>
              <a:t>Increase</a:t>
            </a:r>
            <a:r>
              <a:rPr lang="nl-BE" sz="1600" dirty="0" smtClean="0"/>
              <a:t> in BE (nl), DE (through targeted and competitive funding), SE</a:t>
            </a:r>
          </a:p>
          <a:p>
            <a:pPr lvl="1">
              <a:spcAft>
                <a:spcPts val="600"/>
              </a:spcAft>
            </a:pPr>
            <a:r>
              <a:rPr lang="nl-BE" sz="1600" b="1" dirty="0" smtClean="0">
                <a:solidFill>
                  <a:srgbClr val="FF0000"/>
                </a:solidFill>
              </a:rPr>
              <a:t>Decrease</a:t>
            </a:r>
            <a:r>
              <a:rPr lang="nl-BE" sz="1600" dirty="0" smtClean="0"/>
              <a:t> in HR, DK, EE (partially offset via EU research/structural funds), IE (indicative 10% cut announced for 2013), NL (abolition of the fund for economic structural reinforcement)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nl-BE" b="1" dirty="0" smtClean="0"/>
              <a:t>Infrastructures / capital spending</a:t>
            </a:r>
            <a:endParaRPr lang="en-GB" b="1" dirty="0" smtClean="0"/>
          </a:p>
          <a:p>
            <a:pPr lvl="1"/>
            <a:r>
              <a:rPr lang="nl-BE" sz="1600" dirty="0" smtClean="0"/>
              <a:t>Notable cuts in Croatia, Ireland; in Slovakia, this is the main area that suffered cuts. Capital spending for research in England has been substantially cut.</a:t>
            </a:r>
            <a:endParaRPr lang="en-GB" sz="1600" dirty="0" smtClean="0"/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C5AF1-38D7-4C93-9D82-61FD5C5253D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305992-2F04-467B-A42D-AAA08CFB01E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>
              <a:buFont typeface="Wingdings" pitchFamily="2" charset="2"/>
              <a:buChar char="ü"/>
              <a:defRPr/>
            </a:pPr>
            <a:r>
              <a:rPr lang="nl-BE" sz="1600" dirty="0" smtClean="0"/>
              <a:t>Increasingly relevant for universities in context of stagnating budgets – success rate may even be criterion for funding formula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nl-BE" sz="1600" dirty="0" smtClean="0"/>
              <a:t>Some authorities tend to cut in block grants and re-introduce targeted funding geared towards the achievement of specific objectives =&gt; restricts auonomy</a:t>
            </a:r>
          </a:p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34B11-0D28-464C-9027-3CBF410E3BD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itelseite_255x191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25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3D0C0024-0305-49E0-BEAF-5C6B3062D407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525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525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6876ABA7-A383-4F25-B539-602D9F5A16EA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3DB11114-6CA0-4081-ACA3-38D63839ACEA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61284142-3A2A-4375-9A27-B17386448181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EF2180A0-EF3F-4667-B3BD-1C0FADBA15C7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134DFC66-2AE9-44FA-AC9A-BEA9185298A6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886C4192-239A-4D16-A59F-9A9D769F56C6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DF49DBAC-4543-4F12-898B-971B67B55174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E8873C8F-865B-4C4A-8ED4-983FB614B1A6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…</a:t>
            </a:r>
            <a:fld id="{686BCAE6-71E7-470E-825F-35B4B2AC9022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8313" y="6454775"/>
            <a:ext cx="82073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3258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…</a:t>
            </a:r>
            <a:fld id="{DB0E8B06-B2E2-41AC-B2ED-4324FCC24144}" type="slidenum">
              <a:rPr lang="en-GB"/>
              <a:pPr>
                <a:defRPr/>
              </a:pPr>
              <a:t>‹nº›</a:t>
            </a:fld>
            <a:r>
              <a:rPr lang="en-GB"/>
              <a:t>…</a:t>
            </a:r>
          </a:p>
        </p:txBody>
      </p:sp>
      <p:pic>
        <p:nvPicPr>
          <p:cNvPr id="1029" name="Picture 9" descr="Innenseite_255x191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258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33258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ü"/>
        <a:defRPr sz="1400">
          <a:solidFill>
            <a:srgbClr val="33258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rgbClr val="33258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400">
          <a:solidFill>
            <a:srgbClr val="33258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>
          <a:solidFill>
            <a:srgbClr val="33258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>
          <a:solidFill>
            <a:srgbClr val="33258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>
          <a:solidFill>
            <a:srgbClr val="33258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>
          <a:solidFill>
            <a:srgbClr val="33258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>
          <a:solidFill>
            <a:srgbClr val="332586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versity-autonomy.e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estermann@eua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3568" y="1455539"/>
            <a:ext cx="7772400" cy="1901453"/>
          </a:xfrm>
        </p:spPr>
        <p:txBody>
          <a:bodyPr/>
          <a:lstStyle/>
          <a:p>
            <a:pPr eaLnBrk="1" hangingPunct="1"/>
            <a:r>
              <a:rPr lang="en-GB" sz="4400" dirty="0" smtClean="0">
                <a:latin typeface="Arial" pitchFamily="34" charset="0"/>
                <a:cs typeface="Arial" pitchFamily="34" charset="0"/>
              </a:rPr>
              <a:t>Funding of Universities- </a:t>
            </a:r>
            <a:r>
              <a:rPr lang="en-GB" sz="4400" dirty="0" err="1" smtClean="0">
                <a:latin typeface="Arial" pitchFamily="34" charset="0"/>
                <a:cs typeface="Arial" pitchFamily="34" charset="0"/>
              </a:rPr>
              <a:t>EuropeanTrends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4124672"/>
            <a:ext cx="8849072" cy="1752600"/>
          </a:xfrm>
        </p:spPr>
        <p:txBody>
          <a:bodyPr/>
          <a:lstStyle/>
          <a:p>
            <a:pPr algn="r"/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Plenary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Hungarian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Rector’s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Conference</a:t>
            </a:r>
          </a:p>
          <a:p>
            <a:pPr algn="r"/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 Debrecen, Budapest,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Hungary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r"/>
            <a:r>
              <a:rPr lang="pt-PT" sz="2000" i="1" dirty="0" smtClean="0">
                <a:latin typeface="Arial" pitchFamily="34" charset="0"/>
                <a:cs typeface="Arial" pitchFamily="34" charset="0"/>
              </a:rPr>
              <a:t>16-17 </a:t>
            </a:r>
            <a:r>
              <a:rPr lang="pt-PT" sz="2000" i="1" dirty="0" err="1" smtClean="0">
                <a:latin typeface="Arial" pitchFamily="34" charset="0"/>
                <a:cs typeface="Arial" pitchFamily="34" charset="0"/>
              </a:rPr>
              <a:t>October</a:t>
            </a:r>
            <a:r>
              <a:rPr lang="pt-PT" sz="2000" i="1" dirty="0" smtClean="0">
                <a:latin typeface="Arial" pitchFamily="34" charset="0"/>
                <a:cs typeface="Arial" pitchFamily="34" charset="0"/>
              </a:rPr>
              <a:t>, 2012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5304086"/>
            <a:ext cx="7769225" cy="150929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126435" tIns="72248" rIns="126435" bIns="72248"/>
          <a:lstStyle/>
          <a:p>
            <a:pPr algn="l" defTabSz="1300163">
              <a:spcBef>
                <a:spcPts val="400"/>
              </a:spcBef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Maria Helena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Nazaré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sz="2000" dirty="0">
              <a:solidFill>
                <a:srgbClr val="332586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1300163">
              <a:spcBef>
                <a:spcPts val="400"/>
              </a:spcBef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President of EUA</a:t>
            </a:r>
          </a:p>
          <a:p>
            <a:pPr algn="l" defTabSz="1300163">
              <a:spcBef>
                <a:spcPts val="400"/>
              </a:spcBef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University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of </a:t>
            </a:r>
            <a:r>
              <a:rPr lang="en-US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Aveiro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(former rector),</a:t>
            </a: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defTabSz="1300163">
              <a:spcBef>
                <a:spcPts val="400"/>
              </a:spcBef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PORTUGAL</a:t>
            </a: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23850" y="1700808"/>
            <a:ext cx="8496300" cy="4248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Overall student numbers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are limited in nearly all systems.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Universities in Europe still have little freedom in choosing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QA mechanisms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Accreditation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still compulsory for BA/MA programmes in a majority of systems.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language of instruction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can be chosen freely in approx. 2/3 of all systems.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Greater freedom in setting admission criteria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Balance autonomy and accountability, e.g. promote institutional audits instead of programme accreditation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68313" y="836191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Academic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autonomy - trends</a:t>
            </a: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7544" y="191683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PT" sz="2400" dirty="0" err="1" smtClean="0">
                <a:solidFill>
                  <a:srgbClr val="002060"/>
                </a:solidFill>
              </a:rPr>
              <a:t>Divergence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between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practical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and</a:t>
            </a:r>
            <a:r>
              <a:rPr lang="pt-PT" sz="2400" dirty="0" smtClean="0">
                <a:solidFill>
                  <a:srgbClr val="002060"/>
                </a:solidFill>
              </a:rPr>
              <a:t> formal </a:t>
            </a:r>
            <a:r>
              <a:rPr lang="pt-PT" sz="2400" dirty="0" err="1" smtClean="0">
                <a:solidFill>
                  <a:srgbClr val="002060"/>
                </a:solidFill>
              </a:rPr>
              <a:t>autonomy</a:t>
            </a:r>
            <a:r>
              <a:rPr lang="pt-PT" sz="2400" dirty="0" smtClean="0">
                <a:solidFill>
                  <a:srgbClr val="002060"/>
                </a:solidFill>
              </a:rPr>
              <a:t>. </a:t>
            </a:r>
            <a:r>
              <a:rPr lang="pt-PT" sz="2400" dirty="0" err="1" smtClean="0">
                <a:solidFill>
                  <a:srgbClr val="002060"/>
                </a:solidFill>
              </a:rPr>
              <a:t>Often</a:t>
            </a:r>
            <a:r>
              <a:rPr lang="pt-PT" sz="2400" dirty="0" smtClean="0">
                <a:solidFill>
                  <a:srgbClr val="002060"/>
                </a:solidFill>
              </a:rPr>
              <a:t> times </a:t>
            </a:r>
            <a:r>
              <a:rPr lang="pt-PT" sz="2400" dirty="0" err="1" smtClean="0">
                <a:solidFill>
                  <a:srgbClr val="002060"/>
                </a:solidFill>
              </a:rPr>
              <a:t>is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not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the</a:t>
            </a:r>
            <a:r>
              <a:rPr lang="pt-PT" sz="2400" dirty="0" smtClean="0">
                <a:solidFill>
                  <a:srgbClr val="002060"/>
                </a:solidFill>
              </a:rPr>
              <a:t> case </a:t>
            </a:r>
            <a:r>
              <a:rPr lang="pt-PT" sz="2400" dirty="0" err="1" smtClean="0">
                <a:solidFill>
                  <a:srgbClr val="002060"/>
                </a:solidFill>
              </a:rPr>
              <a:t>of</a:t>
            </a:r>
            <a:r>
              <a:rPr lang="pt-PT" sz="2400" dirty="0" smtClean="0">
                <a:solidFill>
                  <a:srgbClr val="002060"/>
                </a:solidFill>
              </a:rPr>
              <a:t> NOT </a:t>
            </a:r>
            <a:r>
              <a:rPr lang="pt-PT" sz="2400" dirty="0" err="1" smtClean="0">
                <a:solidFill>
                  <a:srgbClr val="002060"/>
                </a:solidFill>
              </a:rPr>
              <a:t>having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Autonomy</a:t>
            </a:r>
            <a:r>
              <a:rPr lang="pt-PT" sz="2400" dirty="0" smtClean="0">
                <a:solidFill>
                  <a:srgbClr val="002060"/>
                </a:solidFill>
              </a:rPr>
              <a:t>, </a:t>
            </a:r>
            <a:r>
              <a:rPr lang="pt-PT" sz="2400" dirty="0" err="1" smtClean="0">
                <a:solidFill>
                  <a:srgbClr val="002060"/>
                </a:solidFill>
              </a:rPr>
              <a:t>but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lacking</a:t>
            </a:r>
            <a:r>
              <a:rPr lang="pt-PT" sz="2400" dirty="0" smtClean="0">
                <a:solidFill>
                  <a:srgbClr val="002060"/>
                </a:solidFill>
              </a:rPr>
              <a:t> to use </a:t>
            </a:r>
            <a:r>
              <a:rPr lang="pt-PT" sz="2400" dirty="0" err="1" smtClean="0">
                <a:solidFill>
                  <a:srgbClr val="002060"/>
                </a:solidFill>
              </a:rPr>
              <a:t>it</a:t>
            </a:r>
            <a:r>
              <a:rPr lang="pt-PT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PT" sz="2400" dirty="0" smtClean="0">
              <a:solidFill>
                <a:srgbClr val="002060"/>
              </a:solidFill>
            </a:endParaRPr>
          </a:p>
          <a:p>
            <a:pPr marL="342900" indent="-342900" algn="just"/>
            <a:r>
              <a:rPr lang="pt-PT" sz="2400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pt-PT" sz="2400" dirty="0" err="1" smtClean="0">
                <a:solidFill>
                  <a:srgbClr val="002060"/>
                </a:solidFill>
              </a:rPr>
              <a:t>Need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of</a:t>
            </a:r>
            <a:r>
              <a:rPr lang="pt-PT" sz="2400" dirty="0" smtClean="0">
                <a:solidFill>
                  <a:srgbClr val="002060"/>
                </a:solidFill>
              </a:rPr>
              <a:t> a </a:t>
            </a:r>
            <a:r>
              <a:rPr lang="pt-PT" sz="2400" dirty="0" err="1" smtClean="0">
                <a:solidFill>
                  <a:srgbClr val="002060"/>
                </a:solidFill>
              </a:rPr>
              <a:t>new</a:t>
            </a:r>
            <a:r>
              <a:rPr lang="pt-PT" sz="2400" dirty="0" smtClean="0">
                <a:solidFill>
                  <a:srgbClr val="002060"/>
                </a:solidFill>
              </a:rPr>
              <a:t> set </a:t>
            </a:r>
            <a:r>
              <a:rPr lang="pt-PT" sz="2400" dirty="0" err="1" smtClean="0">
                <a:solidFill>
                  <a:srgbClr val="002060"/>
                </a:solidFill>
              </a:rPr>
              <a:t>of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skills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and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competences</a:t>
            </a:r>
            <a:r>
              <a:rPr lang="pt-PT" sz="2400" dirty="0" smtClean="0">
                <a:solidFill>
                  <a:srgbClr val="002060"/>
                </a:solidFill>
              </a:rPr>
              <a:t> in </a:t>
            </a:r>
            <a:r>
              <a:rPr lang="pt-PT" sz="2400" dirty="0" err="1" smtClean="0">
                <a:solidFill>
                  <a:srgbClr val="002060"/>
                </a:solidFill>
              </a:rPr>
              <a:t>leadership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and</a:t>
            </a:r>
            <a:r>
              <a:rPr lang="pt-PT" sz="2400" dirty="0" smtClean="0">
                <a:solidFill>
                  <a:srgbClr val="002060"/>
                </a:solidFill>
              </a:rPr>
              <a:t> management.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PT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pt-PT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pt-PT" sz="2400" dirty="0" err="1" smtClean="0">
                <a:solidFill>
                  <a:srgbClr val="002060"/>
                </a:solidFill>
              </a:rPr>
              <a:t>The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level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of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Autonomy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has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increased</a:t>
            </a:r>
            <a:r>
              <a:rPr lang="pt-PT" sz="2400" dirty="0" smtClean="0">
                <a:solidFill>
                  <a:srgbClr val="002060"/>
                </a:solidFill>
              </a:rPr>
              <a:t>  </a:t>
            </a:r>
            <a:r>
              <a:rPr lang="pt-PT" sz="2400" dirty="0" err="1" smtClean="0">
                <a:solidFill>
                  <a:srgbClr val="002060"/>
                </a:solidFill>
              </a:rPr>
              <a:t>over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the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last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decade</a:t>
            </a:r>
            <a:r>
              <a:rPr lang="pt-PT" sz="2400" dirty="0" smtClean="0">
                <a:solidFill>
                  <a:srgbClr val="002060"/>
                </a:solidFill>
              </a:rPr>
              <a:t>. </a:t>
            </a:r>
            <a:r>
              <a:rPr lang="pt-PT" sz="2400" dirty="0" err="1" smtClean="0">
                <a:solidFill>
                  <a:srgbClr val="002060"/>
                </a:solidFill>
              </a:rPr>
              <a:t>However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austerity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measures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have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affected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negatively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sttafing</a:t>
            </a:r>
            <a:r>
              <a:rPr lang="pt-PT" sz="2400" dirty="0" smtClean="0">
                <a:solidFill>
                  <a:srgbClr val="002060"/>
                </a:solidFill>
              </a:rPr>
              <a:t> </a:t>
            </a:r>
            <a:r>
              <a:rPr lang="pt-PT" sz="2400" dirty="0" err="1" smtClean="0">
                <a:solidFill>
                  <a:srgbClr val="002060"/>
                </a:solidFill>
              </a:rPr>
              <a:t>and</a:t>
            </a:r>
            <a:r>
              <a:rPr lang="pt-PT" sz="2400" dirty="0" smtClean="0">
                <a:solidFill>
                  <a:srgbClr val="002060"/>
                </a:solidFill>
              </a:rPr>
              <a:t> financial </a:t>
            </a:r>
            <a:r>
              <a:rPr lang="pt-PT" sz="2400" dirty="0" err="1" smtClean="0">
                <a:solidFill>
                  <a:srgbClr val="002060"/>
                </a:solidFill>
              </a:rPr>
              <a:t>autonomy</a:t>
            </a:r>
            <a:r>
              <a:rPr lang="pt-PT" sz="2400" dirty="0" smtClean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68313" y="836191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smtClean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Challenges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374063" cy="792163"/>
          </a:xfrm>
        </p:spPr>
        <p:txBody>
          <a:bodyPr/>
          <a:lstStyle/>
          <a:p>
            <a:r>
              <a:rPr lang="en-GB" smtClean="0"/>
              <a:t>Funding Trends: state of play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23850" y="2420938"/>
            <a:ext cx="8280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endParaRPr lang="en-GB" sz="2000"/>
          </a:p>
          <a:p>
            <a:pPr>
              <a:buClr>
                <a:schemeClr val="accent2"/>
              </a:buClr>
              <a:buSzPct val="150000"/>
              <a:buFont typeface="Wingdings" pitchFamily="2" charset="2"/>
              <a:buChar char="§"/>
            </a:pPr>
            <a:endParaRPr lang="nl-B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1700213"/>
            <a:ext cx="8820150" cy="48974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sz="2100" dirty="0" smtClean="0"/>
              <a:t>On average, almost ¾ of universities’ funding comes from</a:t>
            </a:r>
          </a:p>
          <a:p>
            <a:pPr>
              <a:buFontTx/>
              <a:buNone/>
              <a:defRPr/>
            </a:pPr>
            <a:r>
              <a:rPr lang="en-GB" sz="2100" dirty="0" smtClean="0"/>
              <a:t>national/regional public funding sources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342900" lvl="1" indent="-342900">
              <a:buFont typeface="Wingdings" pitchFamily="8" charset="2"/>
              <a:buNone/>
              <a:defRPr/>
            </a:pPr>
            <a:endParaRPr lang="en-GB" sz="2200" dirty="0" smtClean="0">
              <a:ea typeface="+mn-ea"/>
              <a:cs typeface="+mn-cs"/>
            </a:endParaRP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buFontTx/>
              <a:buNone/>
              <a:defRPr/>
            </a:pPr>
            <a:endParaRPr lang="nl-BE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-2556792" y="2105472"/>
          <a:ext cx="14401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36625"/>
          </a:xfrm>
        </p:spPr>
        <p:txBody>
          <a:bodyPr/>
          <a:lstStyle/>
          <a:p>
            <a:r>
              <a:rPr lang="en-GB" sz="3200" dirty="0" smtClean="0">
                <a:solidFill>
                  <a:srgbClr val="003399"/>
                </a:solidFill>
              </a:rPr>
              <a:t>Financial autonomy – state of play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7529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en-US" sz="2000" smtClean="0"/>
              <a:t>Universities generally receive their public funding as a </a:t>
            </a:r>
            <a:r>
              <a:rPr lang="en-US" sz="2000" b="1" u="sng" smtClean="0"/>
              <a:t>block grant</a:t>
            </a:r>
            <a:r>
              <a:rPr lang="en-US" sz="2000" smtClean="0"/>
              <a:t>, although its allocation may be restricted.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nl-BE" sz="2000" b="1" u="sng" smtClean="0"/>
              <a:t>Surpluses can be kept</a:t>
            </a:r>
            <a:r>
              <a:rPr lang="nl-BE" sz="2000" smtClean="0"/>
              <a:t> and </a:t>
            </a:r>
            <a:r>
              <a:rPr lang="nl-BE" sz="2000" b="1" u="sng" smtClean="0"/>
              <a:t>money borrowed</a:t>
            </a:r>
            <a:r>
              <a:rPr lang="nl-BE" sz="2000" smtClean="0"/>
              <a:t> in a majority of systems, but in practice, various limitations still apply.</a:t>
            </a:r>
            <a:endParaRPr lang="nl-BE" sz="2000" b="1" u="sng" smtClean="0"/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nl-BE" sz="2000" smtClean="0"/>
              <a:t>Universities in most systems are able to </a:t>
            </a:r>
            <a:r>
              <a:rPr lang="nl-BE" sz="2000" b="1" u="sng" smtClean="0"/>
              <a:t>own their buildings</a:t>
            </a:r>
            <a:r>
              <a:rPr lang="nl-BE" sz="2000" smtClean="0"/>
              <a:t>, but often require external permission to sell them.</a:t>
            </a:r>
          </a:p>
          <a:p>
            <a:pPr>
              <a:spcBef>
                <a:spcPct val="0"/>
              </a:spcBef>
              <a:spcAft>
                <a:spcPts val="24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</a:pPr>
            <a:r>
              <a:rPr lang="nl-BE" sz="2000" smtClean="0"/>
              <a:t>The situation is complex, but universities tend to be more free to set </a:t>
            </a:r>
            <a:r>
              <a:rPr lang="nl-BE" sz="2000" b="1" u="sng" smtClean="0"/>
              <a:t>tuition fees</a:t>
            </a:r>
            <a:r>
              <a:rPr lang="nl-BE" sz="2000" b="1" smtClean="0"/>
              <a:t> </a:t>
            </a:r>
            <a:r>
              <a:rPr lang="nl-BE" sz="2000" smtClean="0"/>
              <a:t>for MA and non-EU students.</a:t>
            </a:r>
          </a:p>
          <a:p>
            <a:pPr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</a:pPr>
            <a:r>
              <a:rPr lang="nl-BE" sz="2000" smtClean="0"/>
              <a:t>Longer funding periods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</a:pPr>
            <a:r>
              <a:rPr lang="nl-BE" sz="2000" smtClean="0"/>
              <a:t>Avoid or minimise negative effects of the financial crisis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</a:pPr>
            <a:r>
              <a:rPr lang="nl-BE" sz="2000" smtClean="0"/>
              <a:t>Balance autonomy and accountability (e.g. reporting requirements)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…</a:t>
            </a:r>
            <a:fld id="{C2DC122F-4B9F-4350-832A-8A759823654F}" type="slidenum">
              <a:rPr lang="en-GB" smtClean="0"/>
              <a:pPr>
                <a:defRPr/>
              </a:pPr>
              <a:t>13</a:t>
            </a:fld>
            <a:r>
              <a:rPr lang="en-GB" smtClean="0"/>
              <a:t>…</a:t>
            </a:r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1" y="2004516"/>
            <a:ext cx="413995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2800" b="1" dirty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Funding </a:t>
            </a:r>
            <a:r>
              <a:rPr lang="nl-BE" sz="2800" b="1" dirty="0" smtClean="0">
                <a:solidFill>
                  <a:schemeClr val="accent6"/>
                </a:solidFill>
                <a:latin typeface="Arial Black" pitchFamily="34" charset="0"/>
                <a:ea typeface="+mj-ea"/>
                <a:cs typeface="+mj-cs"/>
              </a:rPr>
              <a:t>Challenge1:</a:t>
            </a:r>
          </a:p>
          <a:p>
            <a:pPr algn="ctr">
              <a:defRPr/>
            </a:pPr>
            <a:endParaRPr lang="nl-BE" sz="24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nl-BE" sz="24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Trends in public funding of higher education in Europe over the period 2008-2012</a:t>
            </a:r>
            <a:endParaRPr lang="en-GB" sz="24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…</a:t>
            </a:r>
            <a:fld id="{C5A3021E-CB1B-4416-ABEA-AFFE9B32C129}" type="slidenum">
              <a:rPr lang="en-GB" smtClean="0"/>
              <a:pPr>
                <a:defRPr/>
              </a:pPr>
              <a:t>14</a:t>
            </a:fld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8197" name="Picture 5" descr="O:\Policies\Governance, Autonomy and Funding\Impact economic crisis\Monitoring map\MAP JUNE 2012\Public funding observatory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497" y="0"/>
            <a:ext cx="50330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29600" cy="936625"/>
          </a:xfrm>
        </p:spPr>
        <p:txBody>
          <a:bodyPr/>
          <a:lstStyle/>
          <a:p>
            <a:r>
              <a:rPr lang="nl-BE" dirty="0" smtClean="0">
                <a:solidFill>
                  <a:srgbClr val="002060"/>
                </a:solidFill>
                <a:latin typeface="Arial Black" pitchFamily="34" charset="0"/>
              </a:rPr>
              <a:t>Key messages</a:t>
            </a:r>
            <a:endParaRPr lang="en-GB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15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nl-BE" sz="1800" dirty="0" smtClean="0">
                <a:solidFill>
                  <a:srgbClr val="002060"/>
                </a:solidFill>
              </a:rPr>
              <a:t>Divergent trends in funding could lead to major divisions across  Europe in terms of levels of public investment in HE</a:t>
            </a:r>
          </a:p>
          <a:p>
            <a:pPr>
              <a:spcAft>
                <a:spcPts val="900"/>
              </a:spcAft>
            </a:pPr>
            <a:r>
              <a:rPr lang="nl-BE" sz="1800" dirty="0" smtClean="0">
                <a:solidFill>
                  <a:srgbClr val="002060"/>
                </a:solidFill>
              </a:rPr>
              <a:t>Worrying signs that many countries in </a:t>
            </a:r>
            <a:r>
              <a:rPr lang="nl-BE" sz="1800" b="1" dirty="0" smtClean="0">
                <a:solidFill>
                  <a:srgbClr val="002060"/>
                </a:solidFill>
              </a:rPr>
              <a:t>eastern and southern Europe </a:t>
            </a:r>
            <a:r>
              <a:rPr lang="nl-BE" sz="1800" dirty="0" smtClean="0">
                <a:solidFill>
                  <a:srgbClr val="002060"/>
                </a:solidFill>
              </a:rPr>
              <a:t>are</a:t>
            </a:r>
            <a:r>
              <a:rPr lang="nl-BE" sz="1800" b="1" dirty="0" smtClean="0">
                <a:solidFill>
                  <a:srgbClr val="002060"/>
                </a:solidFill>
              </a:rPr>
              <a:t> </a:t>
            </a:r>
            <a:r>
              <a:rPr lang="nl-BE" sz="1800" dirty="0" smtClean="0">
                <a:solidFill>
                  <a:srgbClr val="002060"/>
                </a:solidFill>
              </a:rPr>
              <a:t>more affected than many in northern and western Europe</a:t>
            </a:r>
          </a:p>
          <a:p>
            <a:pPr>
              <a:spcAft>
                <a:spcPts val="900"/>
              </a:spcAft>
            </a:pPr>
            <a:r>
              <a:rPr lang="nl-BE" sz="1800" dirty="0" smtClean="0">
                <a:solidFill>
                  <a:srgbClr val="002060"/>
                </a:solidFill>
              </a:rPr>
              <a:t>Threat of increased brain drain as staff &amp; students leave these systems</a:t>
            </a:r>
          </a:p>
          <a:p>
            <a:pPr>
              <a:spcAft>
                <a:spcPts val="900"/>
              </a:spcAft>
            </a:pPr>
            <a:r>
              <a:rPr lang="nl-BE" sz="1800" dirty="0" smtClean="0">
                <a:solidFill>
                  <a:srgbClr val="002060"/>
                </a:solidFill>
              </a:rPr>
              <a:t>European funding programmes need to cover costs on a full cost basis to avoid decrease in participation of these universities.</a:t>
            </a:r>
          </a:p>
          <a:p>
            <a:pPr>
              <a:spcAft>
                <a:spcPts val="900"/>
              </a:spcAft>
            </a:pPr>
            <a:r>
              <a:rPr lang="nl-BE" sz="1800" dirty="0" smtClean="0">
                <a:solidFill>
                  <a:srgbClr val="002060"/>
                </a:solidFill>
              </a:rPr>
              <a:t>Impact on European Research and Higher Education Areas and international scientific collaboration</a:t>
            </a:r>
          </a:p>
          <a:p>
            <a:pPr>
              <a:spcAft>
                <a:spcPts val="9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Investment in higher education and research needs to be maintained and increased in order to help European countries out of the economic crisis.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6"/>
                </a:solidFill>
                <a:latin typeface="Arial Black" pitchFamily="34" charset="0"/>
              </a:rPr>
              <a:t>Funding challenge 2: </a:t>
            </a:r>
            <a:br>
              <a:rPr lang="nl-BE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nl-BE" dirty="0" smtClean="0">
                <a:solidFill>
                  <a:schemeClr val="accent6"/>
                </a:solidFill>
                <a:latin typeface="Arial Black" pitchFamily="34" charset="0"/>
              </a:rPr>
              <a:t>Changing modes of public funding </a:t>
            </a:r>
            <a:endParaRPr lang="en-GB" dirty="0" smtClean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00063" y="1772816"/>
            <a:ext cx="8229600" cy="4689897"/>
          </a:xfrm>
        </p:spPr>
        <p:txBody>
          <a:bodyPr/>
          <a:lstStyle/>
          <a:p>
            <a:pPr>
              <a:spcAft>
                <a:spcPts val="600"/>
              </a:spcAft>
              <a:buNone/>
              <a:defRPr/>
            </a:pP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More Competitive funding</a:t>
            </a:r>
          </a:p>
          <a:p>
            <a:pPr>
              <a:spcAft>
                <a:spcPts val="600"/>
              </a:spcAft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More Targeted funding</a:t>
            </a:r>
          </a:p>
          <a:p>
            <a:pPr>
              <a:spcAft>
                <a:spcPts val="600"/>
              </a:spcAft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Increased use of output and performance criteria</a:t>
            </a:r>
          </a:p>
          <a:p>
            <a:pPr>
              <a:spcAft>
                <a:spcPts val="600"/>
              </a:spcAft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Increased shift towards tuition fees</a:t>
            </a:r>
          </a:p>
          <a:p>
            <a:pPr>
              <a:spcAft>
                <a:spcPts val="600"/>
              </a:spcAft>
              <a:buNone/>
              <a:defRPr/>
            </a:pP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  <a:buNone/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			Need to invest in support capacities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			Influences strategic choices </a:t>
            </a:r>
          </a:p>
          <a:p>
            <a:pPr lvl="2">
              <a:defRPr/>
            </a:pPr>
            <a:endParaRPr lang="nl-BE" sz="2400" dirty="0" smtClean="0">
              <a:latin typeface="Arial" pitchFamily="34" charset="0"/>
              <a:cs typeface="Arial" pitchFamily="34" charset="0"/>
            </a:endParaRPr>
          </a:p>
          <a:p>
            <a:pPr lvl="2">
              <a:buFontTx/>
              <a:buNone/>
              <a:defRPr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11960" y="4437112"/>
            <a:ext cx="484632" cy="690376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935037"/>
          </a:xfrm>
        </p:spPr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  <a:latin typeface="Arial Black" pitchFamily="34" charset="0"/>
              </a:rPr>
              <a:t>Funding challenge 3: </a:t>
            </a:r>
            <a:br>
              <a:rPr lang="en-GB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GB" dirty="0" smtClean="0"/>
              <a:t>Increasing co-funding</a:t>
            </a:r>
            <a:endParaRPr lang="nl-BE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929687" cy="5013325"/>
          </a:xfrm>
        </p:spPr>
        <p:txBody>
          <a:bodyPr/>
          <a:lstStyle/>
          <a:p>
            <a:pPr>
              <a:buFontTx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8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sz="1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Do not cover the full costs of an activity </a:t>
            </a: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Increase through competitive funding sources</a:t>
            </a: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Widens the FUNDING GAP!!</a:t>
            </a:r>
          </a:p>
          <a:p>
            <a:pPr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Leads to underinvestment in infrastructure and resources </a:t>
            </a:r>
          </a:p>
          <a:p>
            <a:pPr marL="814388">
              <a:buFontTx/>
              <a:buNone/>
              <a:defRPr/>
            </a:pPr>
            <a:endParaRPr lang="nl-BE" sz="1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-4358008" y="2132856"/>
          <a:ext cx="135020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252536" y="1916311"/>
            <a:ext cx="4427984" cy="93662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chemeClr val="accent6"/>
                </a:solidFill>
                <a:latin typeface="Arial Black" pitchFamily="34" charset="0"/>
              </a:rPr>
              <a:t>Funding challenge 4: </a:t>
            </a:r>
            <a:br>
              <a:rPr lang="en-GB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en-GB" dirty="0" smtClean="0">
                <a:solidFill>
                  <a:srgbClr val="002060"/>
                </a:solidFill>
              </a:rPr>
              <a:t>Complex financial management</a:t>
            </a:r>
            <a:endParaRPr lang="nl-BE" dirty="0" smtClean="0">
              <a:solidFill>
                <a:srgbClr val="00206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996952"/>
            <a:ext cx="4186808" cy="2519958"/>
          </a:xfrm>
        </p:spPr>
        <p:txBody>
          <a:bodyPr/>
          <a:lstStyle/>
          <a:p>
            <a:pPr marL="357188" indent="-357188"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100" dirty="0" smtClean="0">
                <a:solidFill>
                  <a:srgbClr val="002060"/>
                </a:solidFill>
              </a:rPr>
              <a:t>Increasing number of funding sources</a:t>
            </a:r>
          </a:p>
          <a:p>
            <a:pPr marL="371475" indent="-357188"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Many universities have more than a 100 funding sources!</a:t>
            </a:r>
          </a:p>
          <a:p>
            <a:pPr marL="371475" indent="-357188"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Tendency for further increase in the future!</a:t>
            </a:r>
          </a:p>
          <a:p>
            <a:pPr marL="371475" indent="-357188"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</a:rPr>
              <a:t>New funding sources represent a small % of overall budget</a:t>
            </a:r>
          </a:p>
          <a:p>
            <a:pPr marL="371475" indent="-357188"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851920" y="1340768"/>
          <a:ext cx="52920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5976" y="5232682"/>
            <a:ext cx="4752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57188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 smtClean="0">
                <a:solidFill>
                  <a:srgbClr val="002060"/>
                </a:solidFill>
                <a:latin typeface="+mn-lt"/>
                <a:cs typeface="+mn-cs"/>
              </a:rPr>
              <a:t>Different and complex accountability regimes – high costs of compliance!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196752"/>
            <a:ext cx="82296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76325" indent="-1076325" algn="just">
              <a:spcBef>
                <a:spcPct val="20000"/>
              </a:spcBef>
              <a:defRPr/>
            </a:pPr>
            <a:r>
              <a:rPr lang="en-GB" sz="2400" kern="0" dirty="0">
                <a:solidFill>
                  <a:srgbClr val="332586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defRPr/>
            </a:pPr>
            <a:endParaRPr lang="en-US" sz="2400" kern="0" dirty="0">
              <a:solidFill>
                <a:srgbClr val="33258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en-US" sz="2400" kern="0" dirty="0">
                <a:solidFill>
                  <a:srgbClr val="332586"/>
                </a:solidFill>
                <a:latin typeface="Arial" pitchFamily="34" charset="0"/>
                <a:cs typeface="Arial" pitchFamily="34" charset="0"/>
              </a:rPr>
              <a:t>Correlations exist between autonomy </a:t>
            </a:r>
            <a:r>
              <a:rPr lang="en-US" sz="2400" kern="0" dirty="0" smtClean="0">
                <a:solidFill>
                  <a:srgbClr val="332586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800100" lvl="2" indent="-342900" eaLnBrk="0" hangingPunct="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400" b="1" kern="0" dirty="0" smtClean="0">
                <a:solidFill>
                  <a:srgbClr val="332586"/>
                </a:solidFill>
                <a:latin typeface="Arial" pitchFamily="34" charset="0"/>
                <a:cs typeface="Arial" pitchFamily="34" charset="0"/>
              </a:rPr>
              <a:t>Performance, </a:t>
            </a:r>
            <a:r>
              <a:rPr lang="nl-BE" sz="24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quality, </a:t>
            </a:r>
            <a:r>
              <a:rPr lang="nl-BE" sz="2400" b="1" kern="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degrees of income diversification, </a:t>
            </a:r>
            <a:r>
              <a:rPr lang="nl-BE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sucessful internationalisation, </a:t>
            </a:r>
            <a:r>
              <a:rPr lang="nl-BE" sz="2400" b="1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efficiency and effectiveness</a:t>
            </a:r>
            <a:endParaRPr lang="en-US" sz="2400" kern="0" dirty="0" smtClean="0">
              <a:solidFill>
                <a:srgbClr val="332586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Financial autonomy is key to allow university to develop partnerships, borrow money, keep surpluses</a:t>
            </a:r>
          </a:p>
          <a:p>
            <a:pPr marL="342900" lvl="1" indent="-342900" eaLnBrk="0" hangingPunct="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Staffing autonomy is key to recruit the adequate staff profiles</a:t>
            </a:r>
            <a:endParaRPr lang="en-US" sz="2400" kern="0" dirty="0">
              <a:solidFill>
                <a:srgbClr val="332586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>
              <a:spcAft>
                <a:spcPts val="1200"/>
              </a:spcAft>
              <a:buClrTx/>
              <a:buBlip>
                <a:blip r:embed="rId3"/>
              </a:buBlip>
            </a:pPr>
            <a:r>
              <a:rPr lang="nl-BE" sz="2400" dirty="0" smtClean="0">
                <a:latin typeface="Arial" pitchFamily="34" charset="0"/>
                <a:cs typeface="Arial" pitchFamily="34" charset="0"/>
              </a:rPr>
              <a:t>BUT: Holistic reforms needed, accompanied with appropriate support for skills and structure development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892175" lvl="1" indent="-534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892175" algn="l"/>
              </a:tabLst>
              <a:defRPr/>
            </a:pPr>
            <a:endParaRPr lang="nl-BE" sz="2400" dirty="0">
              <a:latin typeface="Arial" pitchFamily="34" charset="0"/>
              <a:cs typeface="Arial" pitchFamily="34" charset="0"/>
            </a:endParaRPr>
          </a:p>
          <a:p>
            <a:pPr marL="892175" lvl="1" indent="-534988">
              <a:spcBef>
                <a:spcPct val="20000"/>
              </a:spcBef>
              <a:buFont typeface="Wingdings" pitchFamily="2" charset="2"/>
              <a:buChar char="Ø"/>
              <a:tabLst>
                <a:tab pos="892175" algn="l"/>
              </a:tabLst>
              <a:defRPr/>
            </a:pPr>
            <a:endParaRPr lang="nl-B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936625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6"/>
                </a:solidFill>
                <a:latin typeface="Arial Black" pitchFamily="34" charset="0"/>
              </a:rPr>
              <a:t>University autonomy and funding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28625" y="71494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EUA at a glance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28625" y="1989162"/>
            <a:ext cx="8229600" cy="424815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2001: establishment of EUA 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 representative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organisation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of European universities &amp; rectors’ conferences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Members: 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850 individual universities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46 countries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34 National Rectors’ Conferences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Independent Voice for the University Sector: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policy dialogue (focus: EHEA and ERA)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projects and surveys</a:t>
            </a:r>
          </a:p>
          <a:p>
            <a:pPr lvl="1">
              <a:spcBef>
                <a:spcPct val="0"/>
              </a:spcBef>
              <a:buClr>
                <a:srgbClr val="E88A44"/>
              </a:buClr>
            </a:pPr>
            <a:r>
              <a:rPr lang="en-GB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services to its members (information, events)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\\DCEUA.eua.local\RedirectedFolders\Monikas\Desktop\replacement-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/>
          <p:cNvPicPr>
            <a:picLocks noChangeArrowheads="1"/>
          </p:cNvPicPr>
          <p:nvPr/>
        </p:nvPicPr>
        <p:blipFill>
          <a:blip r:embed="rId4" cstate="print"/>
          <a:srcRect l="5017" r="7753" b="70515"/>
          <a:stretch>
            <a:fillRect/>
          </a:stretch>
        </p:blipFill>
        <p:spPr bwMode="auto">
          <a:xfrm>
            <a:off x="2987675" y="3789363"/>
            <a:ext cx="324008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/>
          <p:cNvPicPr>
            <a:picLocks noChangeArrowheads="1"/>
          </p:cNvPicPr>
          <p:nvPr/>
        </p:nvPicPr>
        <p:blipFill>
          <a:blip r:embed="rId5" cstate="print"/>
          <a:srcRect r="19568" b="70515"/>
          <a:stretch>
            <a:fillRect/>
          </a:stretch>
        </p:blipFill>
        <p:spPr bwMode="auto">
          <a:xfrm>
            <a:off x="6156325" y="3789363"/>
            <a:ext cx="29876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2"/>
          <p:cNvSpPr>
            <a:spLocks noGrp="1"/>
          </p:cNvSpPr>
          <p:nvPr>
            <p:ph type="title"/>
          </p:nvPr>
        </p:nvSpPr>
        <p:spPr>
          <a:xfrm>
            <a:off x="468313" y="5805488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FF9900"/>
                </a:solidFill>
                <a:hlinkClick r:id="rId6"/>
              </a:rPr>
              <a:t>www.university-autonomy.eu</a:t>
            </a:r>
            <a:endParaRPr lang="en-GB" dirty="0" smtClean="0">
              <a:solidFill>
                <a:srgbClr val="FF99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26375" t="8001" r="33725" b="42440"/>
          <a:stretch>
            <a:fillRect/>
          </a:stretch>
        </p:blipFill>
        <p:spPr bwMode="auto">
          <a:xfrm>
            <a:off x="0" y="3861048"/>
            <a:ext cx="29878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36625"/>
          </a:xfrm>
        </p:spPr>
        <p:txBody>
          <a:bodyPr/>
          <a:lstStyle/>
          <a:p>
            <a:r>
              <a:rPr lang="nl-BE" dirty="0" smtClean="0">
                <a:solidFill>
                  <a:srgbClr val="002060"/>
                </a:solidFill>
                <a:latin typeface="Arial Black" pitchFamily="34" charset="0"/>
              </a:rPr>
              <a:t>What can </a:t>
            </a:r>
            <a:r>
              <a:rPr lang="nl-BE" dirty="0" smtClean="0">
                <a:solidFill>
                  <a:schemeClr val="accent6"/>
                </a:solidFill>
                <a:latin typeface="Arial Black" pitchFamily="34" charset="0"/>
              </a:rPr>
              <a:t>authorities</a:t>
            </a:r>
            <a:r>
              <a:rPr lang="nl-BE" dirty="0" smtClean="0">
                <a:solidFill>
                  <a:srgbClr val="002060"/>
                </a:solidFill>
                <a:latin typeface="Arial Black" pitchFamily="34" charset="0"/>
              </a:rPr>
              <a:t> do?</a:t>
            </a:r>
            <a:endParaRPr lang="en-GB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288" y="1700809"/>
            <a:ext cx="8507412" cy="4752380"/>
          </a:xfrm>
        </p:spPr>
        <p:txBody>
          <a:bodyPr/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Implement smart funding incentives:</a:t>
            </a:r>
          </a:p>
          <a:p>
            <a:pPr lvl="1"/>
            <a:r>
              <a:rPr lang="nl-BE" sz="1700" dirty="0" smtClean="0">
                <a:solidFill>
                  <a:srgbClr val="002060"/>
                </a:solidFill>
              </a:rPr>
              <a:t>Matched funding schemes: instrument with much potential, under-used in Europe</a:t>
            </a:r>
          </a:p>
          <a:p>
            <a:pPr>
              <a:buFontTx/>
              <a:buNone/>
            </a:pPr>
            <a:endParaRPr lang="nl-BE" sz="1000" dirty="0" smtClean="0">
              <a:solidFill>
                <a:srgbClr val="002060"/>
              </a:solidFill>
            </a:endParaRPr>
          </a:p>
          <a:p>
            <a:pPr marL="342900" lvl="2" indent="-342900">
              <a:buClrTx/>
              <a:buFontTx/>
              <a:buBlip>
                <a:blip r:embed="rId3"/>
              </a:buBlip>
            </a:pPr>
            <a:r>
              <a:rPr lang="en-GB" sz="2000" b="1" dirty="0" smtClean="0">
                <a:solidFill>
                  <a:srgbClr val="002060"/>
                </a:solidFill>
              </a:rPr>
              <a:t>Improve funding modalities</a:t>
            </a:r>
            <a:r>
              <a:rPr lang="en-GB" sz="2000" dirty="0" smtClean="0">
                <a:solidFill>
                  <a:srgbClr val="002060"/>
                </a:solidFill>
              </a:rPr>
              <a:t>: </a:t>
            </a:r>
          </a:p>
          <a:p>
            <a:pPr lvl="1"/>
            <a:r>
              <a:rPr lang="en-GB" sz="1700" dirty="0" smtClean="0">
                <a:solidFill>
                  <a:srgbClr val="002060"/>
                </a:solidFill>
              </a:rPr>
              <a:t>Simplification of funding schemes</a:t>
            </a:r>
          </a:p>
          <a:p>
            <a:pPr lvl="1"/>
            <a:r>
              <a:rPr lang="en-GB" sz="1700" dirty="0" smtClean="0">
                <a:solidFill>
                  <a:srgbClr val="002060"/>
                </a:solidFill>
              </a:rPr>
              <a:t>Funding on a full cost basis</a:t>
            </a:r>
          </a:p>
          <a:p>
            <a:pPr lvl="1"/>
            <a:r>
              <a:rPr lang="en-GB" sz="1700" dirty="0" smtClean="0">
                <a:solidFill>
                  <a:srgbClr val="002060"/>
                </a:solidFill>
              </a:rPr>
              <a:t>Balance between performance and core funding</a:t>
            </a:r>
          </a:p>
          <a:p>
            <a:pPr lvl="1"/>
            <a:endParaRPr lang="nl-BE" dirty="0" smtClean="0">
              <a:solidFill>
                <a:srgbClr val="002060"/>
              </a:solidFill>
            </a:endParaRPr>
          </a:p>
          <a:p>
            <a:pPr marL="342900" lvl="2" indent="-342900">
              <a:buClrTx/>
              <a:buFontTx/>
              <a:buBlip>
                <a:blip r:embed="rId3"/>
              </a:buBlip>
            </a:pPr>
            <a:r>
              <a:rPr lang="nl-BE" sz="2000" b="1" dirty="0" smtClean="0">
                <a:solidFill>
                  <a:srgbClr val="002060"/>
                </a:solidFill>
              </a:rPr>
              <a:t>Support the development of full costing in universities</a:t>
            </a:r>
          </a:p>
          <a:p>
            <a:pPr marL="342900" lvl="2" indent="-342900">
              <a:buClrTx/>
              <a:buFontTx/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342900" lvl="2" indent="-342900">
              <a:buClrTx/>
              <a:buFontTx/>
              <a:buBlip>
                <a:blip r:embed="rId3"/>
              </a:buBlip>
            </a:pPr>
            <a:r>
              <a:rPr lang="en-GB" sz="2000" b="1" dirty="0" smtClean="0">
                <a:solidFill>
                  <a:srgbClr val="002060"/>
                </a:solidFill>
              </a:rPr>
              <a:t>Improve framework conditions </a:t>
            </a:r>
            <a:r>
              <a:rPr lang="en-GB" sz="2000" dirty="0" smtClean="0">
                <a:solidFill>
                  <a:srgbClr val="002060"/>
                </a:solidFill>
              </a:rPr>
              <a:t>– autonomy and governance reforms</a:t>
            </a:r>
          </a:p>
          <a:p>
            <a:endParaRPr lang="nl-BE" sz="1000" dirty="0" smtClean="0">
              <a:solidFill>
                <a:srgbClr val="002060"/>
              </a:solidFill>
            </a:endParaRPr>
          </a:p>
          <a:p>
            <a:r>
              <a:rPr lang="en-GB" sz="2000" b="1" dirty="0" smtClean="0">
                <a:solidFill>
                  <a:srgbClr val="002060"/>
                </a:solidFill>
              </a:rPr>
              <a:t>Support  leadership development and </a:t>
            </a:r>
            <a:r>
              <a:rPr lang="en-GB" sz="2000" b="1" dirty="0" err="1" smtClean="0">
                <a:solidFill>
                  <a:srgbClr val="002060"/>
                </a:solidFill>
              </a:rPr>
              <a:t>professionalisation</a:t>
            </a:r>
            <a:r>
              <a:rPr lang="en-GB" sz="2000" b="1" dirty="0" smtClean="0">
                <a:solidFill>
                  <a:srgbClr val="002060"/>
                </a:solidFill>
              </a:rPr>
              <a:t> of management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052215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What can </a:t>
            </a:r>
            <a:r>
              <a:rPr lang="en-GB" dirty="0" smtClean="0">
                <a:solidFill>
                  <a:schemeClr val="accent6"/>
                </a:solidFill>
                <a:latin typeface="Arial Black" pitchFamily="34" charset="0"/>
              </a:rPr>
              <a:t>universities</a:t>
            </a:r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 do to diversify income?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nl-BE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Integrate income diversification in the overall strategy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Identify the strengths &amp; specificities of the university to develop a branding strategy 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Analyse perspectives for income generation of your activities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 in people, leadership and management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 startAt="5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Communicate (internally and externally)</a:t>
            </a:r>
          </a:p>
          <a:p>
            <a:pPr marL="457200" indent="-457200">
              <a:buFontTx/>
              <a:buAutoNum type="arabicPeriod" startAt="5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 structures and organisation </a:t>
            </a:r>
          </a:p>
          <a:p>
            <a:pPr marL="457200" indent="-457200">
              <a:buFontTx/>
              <a:buAutoNum type="arabicPeriod" startAt="5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Provide internal incentives 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 Black" pitchFamily="34" charset="0"/>
              </a:rPr>
              <a:t>Some aspects to keep in mind</a:t>
            </a:r>
            <a:endParaRPr lang="en-GB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4815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None/>
            </a:pPr>
            <a:endParaRPr lang="nl-BE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Additional funding cannot replace sufficient public funding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foster diversification, upfront investments are necessary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nl-BE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actors need to work together! </a:t>
            </a: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4"/>
            </a:pP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2"/>
          <p:cNvSpPr>
            <a:spLocks noGrp="1"/>
          </p:cNvSpPr>
          <p:nvPr>
            <p:ph type="body" idx="4294967295"/>
          </p:nvPr>
        </p:nvSpPr>
        <p:spPr>
          <a:xfrm>
            <a:off x="428625" y="1857375"/>
            <a:ext cx="5500688" cy="435768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 b="1" dirty="0" smtClean="0"/>
              <a:t>THANK YOU!</a:t>
            </a:r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r>
              <a:rPr lang="en-GB" dirty="0" smtClean="0"/>
              <a:t>Presentation prepared with</a:t>
            </a:r>
          </a:p>
          <a:p>
            <a:pPr algn="ctr">
              <a:buFontTx/>
              <a:buNone/>
            </a:pPr>
            <a:r>
              <a:rPr lang="en-GB" dirty="0" smtClean="0"/>
              <a:t>Thomas </a:t>
            </a:r>
            <a:r>
              <a:rPr lang="en-GB" dirty="0" err="1" smtClean="0"/>
              <a:t>Estermann</a:t>
            </a:r>
            <a:r>
              <a:rPr lang="en-GB" dirty="0" smtClean="0"/>
              <a:t>.</a:t>
            </a:r>
          </a:p>
          <a:p>
            <a:pPr algn="ctr">
              <a:buNone/>
            </a:pPr>
            <a:endParaRPr lang="en-GB" dirty="0" smtClean="0">
              <a:hlinkClick r:id="rId3"/>
            </a:endParaRPr>
          </a:p>
          <a:p>
            <a:pPr algn="ctr">
              <a:buNone/>
            </a:pPr>
            <a:endParaRPr lang="en-GB" dirty="0" smtClean="0">
              <a:hlinkClick r:id="rId3"/>
            </a:endParaRPr>
          </a:p>
          <a:p>
            <a:pPr algn="ctr">
              <a:buNone/>
            </a:pPr>
            <a:r>
              <a:rPr lang="en-GB" dirty="0" smtClean="0">
                <a:hlinkClick r:id="rId3"/>
              </a:rPr>
              <a:t>Thomas.estermann@eua.be</a:t>
            </a:r>
            <a:endParaRPr lang="en-GB" dirty="0" smtClean="0"/>
          </a:p>
          <a:p>
            <a:pPr algn="ctr">
              <a:buFontTx/>
              <a:buNone/>
            </a:pPr>
            <a:endParaRPr lang="nl-BE" dirty="0" smtClean="0"/>
          </a:p>
        </p:txBody>
      </p:sp>
      <p:pic>
        <p:nvPicPr>
          <p:cNvPr id="9" name="Picture 2" descr="http://lh4.ggpht.com/_FSRFRNcRgNg/Syiq28ekVbI/AAAAAAAAACw/74sFHmLabFM/s512/P100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746798" cy="3662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nl-BE" smtClean="0"/>
          </a:p>
        </p:txBody>
      </p:sp>
      <p:pic>
        <p:nvPicPr>
          <p:cNvPr id="10243" name="Picture 4" descr="Membership map EUA Annual Report 2008 x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infotex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5750"/>
            <a:ext cx="622776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476375" y="981075"/>
            <a:ext cx="6408738" cy="1143000"/>
          </a:xfrm>
          <a:prstGeom prst="triangle">
            <a:avLst>
              <a:gd name="adj" fmla="val 49805"/>
            </a:avLst>
          </a:prstGeom>
          <a:solidFill>
            <a:srgbClr val="00206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Financial Sustainability</a:t>
            </a:r>
          </a:p>
          <a:p>
            <a:pPr algn="ctr">
              <a:defRPr/>
            </a:pPr>
            <a:endParaRPr lang="nl-BE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03648" y="2204864"/>
          <a:ext cx="65527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4613" y="5732463"/>
            <a:ext cx="6481763" cy="865187"/>
          </a:xfrm>
          <a:prstGeom prst="round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Universities</a:t>
            </a:r>
          </a:p>
          <a:p>
            <a:pPr algn="ctr">
              <a:defRPr/>
            </a:pPr>
            <a:r>
              <a:rPr lang="en-GB" b="1" dirty="0"/>
              <a:t>Funders</a:t>
            </a:r>
          </a:p>
          <a:p>
            <a:pPr algn="ctr">
              <a:defRPr/>
            </a:pPr>
            <a:r>
              <a:rPr lang="en-GB" b="1" dirty="0"/>
              <a:t>Public authorities</a:t>
            </a:r>
            <a:endParaRPr lang="nl-BE" b="1" dirty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619250" y="5157788"/>
            <a:ext cx="6192838" cy="503237"/>
            <a:chOff x="2448268" y="1368157"/>
            <a:chExt cx="1656191" cy="954094"/>
          </a:xfrm>
        </p:grpSpPr>
        <p:sp>
          <p:nvSpPr>
            <p:cNvPr id="7" name="Rounded Rectangle 6"/>
            <p:cNvSpPr/>
            <p:nvPr/>
          </p:nvSpPr>
          <p:spPr>
            <a:xfrm>
              <a:off x="2448268" y="1368157"/>
              <a:ext cx="1656191" cy="9540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476289" y="1395244"/>
              <a:ext cx="1600150" cy="899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0640" tIns="30480" rIns="40640" bIns="3048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dirty="0"/>
                <a:t>HORIZON 2020 debate </a:t>
              </a:r>
              <a:endParaRPr lang="nl-BE" sz="1600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37322" y="1844824"/>
            <a:ext cx="8229600" cy="4248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800"/>
              </a:spcAft>
              <a:buClr>
                <a:srgbClr val="FFC000"/>
              </a:buClr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Correlations (may be shown!?) between autonomy and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performance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quality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degrees of income diversification</a:t>
            </a:r>
          </a:p>
          <a:p>
            <a:pPr lvl="2" algn="l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successful internationalisation</a:t>
            </a:r>
          </a:p>
          <a:p>
            <a:pPr algn="l">
              <a:spcBef>
                <a:spcPct val="0"/>
              </a:spcBef>
              <a:spcAft>
                <a:spcPts val="800"/>
              </a:spcAft>
              <a:buClr>
                <a:srgbClr val="FFC000"/>
              </a:buClr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Institutional autonomy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enables universities to determine and pursue strategic priorities according to their strengths;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 not automatically lead to better performance but is an important requisite.</a:t>
            </a:r>
            <a:endParaRPr lang="nl-B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nl-BE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Tx/>
              <a:buNone/>
            </a:pPr>
            <a:endParaRPr lang="en-GB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9856" y="1265801"/>
            <a:ext cx="814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Why Institutional Autonomy? </a:t>
            </a: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340768"/>
            <a:ext cx="8229600" cy="4248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800"/>
              </a:spcAft>
              <a:buClr>
                <a:srgbClr val="FFC000"/>
              </a:buClr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complex concept that consists of various interconnected elements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contingent on the diverse cultural, political, legal and historical backgrounds of Europe’s HE systems;</a:t>
            </a: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cannot be measured objectively.</a:t>
            </a:r>
          </a:p>
          <a:p>
            <a:pPr lvl="2" algn="l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There is not just one model! It is context depend.</a:t>
            </a:r>
          </a:p>
          <a:p>
            <a:pPr lvl="2" algn="l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 ’</a:t>
            </a:r>
            <a:r>
              <a:rPr lang="pt-PT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Autonomie</a:t>
            </a: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decrete </a:t>
            </a:r>
            <a:r>
              <a:rPr lang="pt-PT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</a:t>
            </a: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PT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</a:t>
            </a: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pt-PT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une pratique</a:t>
            </a:r>
            <a:r>
              <a:rPr lang="pt-PT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2" algn="l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Ø"/>
            </a:pPr>
            <a:r>
              <a:rPr lang="pt-PT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pt-PT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PT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essential</a:t>
            </a:r>
            <a:r>
              <a:rPr lang="nl-B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</a:pPr>
            <a:endParaRPr lang="nl-BE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 algn="l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Tx/>
              <a:buNone/>
            </a:pPr>
            <a:endParaRPr lang="en-GB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9856" y="1265801"/>
            <a:ext cx="8147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Institutional </a:t>
            </a:r>
            <a:r>
              <a:rPr lang="en-US" sz="2800" b="1" dirty="0">
                <a:solidFill>
                  <a:srgbClr val="002060"/>
                </a:solidFill>
              </a:rPr>
              <a:t>Autonomy? </a:t>
            </a:r>
            <a:r>
              <a:rPr lang="en-US" sz="2800" b="1" dirty="0" smtClean="0">
                <a:solidFill>
                  <a:srgbClr val="002060"/>
                </a:solidFill>
              </a:rPr>
              <a:t>What is it?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o 30"/>
          <p:cNvGrpSpPr/>
          <p:nvPr/>
        </p:nvGrpSpPr>
        <p:grpSpPr>
          <a:xfrm>
            <a:off x="254769" y="908720"/>
            <a:ext cx="8646993" cy="5400600"/>
            <a:chOff x="254769" y="1268760"/>
            <a:chExt cx="8646993" cy="5400600"/>
          </a:xfrm>
        </p:grpSpPr>
        <p:grpSp>
          <p:nvGrpSpPr>
            <p:cNvPr id="5" name="Grupo 5"/>
            <p:cNvGrpSpPr/>
            <p:nvPr/>
          </p:nvGrpSpPr>
          <p:grpSpPr>
            <a:xfrm>
              <a:off x="254769" y="1268760"/>
              <a:ext cx="1953498" cy="781399"/>
              <a:chOff x="3248" y="213106"/>
              <a:chExt cx="1953498" cy="781399"/>
            </a:xfrm>
            <a:solidFill>
              <a:schemeClr val="bg2"/>
            </a:solidFill>
          </p:grpSpPr>
          <p:sp>
            <p:nvSpPr>
              <p:cNvPr id="28" name="Rectângulo 27"/>
              <p:cNvSpPr/>
              <p:nvPr/>
            </p:nvSpPr>
            <p:spPr>
              <a:xfrm>
                <a:off x="3248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9" name="Rectângulo 28"/>
              <p:cNvSpPr/>
              <p:nvPr/>
            </p:nvSpPr>
            <p:spPr>
              <a:xfrm>
                <a:off x="3248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b="1" u="none" kern="1200" noProof="0" dirty="0" err="1" smtClean="0">
                    <a:solidFill>
                      <a:schemeClr val="accent4"/>
                    </a:solidFill>
                    <a:latin typeface="+mj-lt"/>
                  </a:rPr>
                  <a:t>Organisational</a:t>
                </a:r>
                <a:endParaRPr lang="en-US" sz="1900" b="1" u="none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6" name="Grupo 6"/>
            <p:cNvGrpSpPr/>
            <p:nvPr/>
          </p:nvGrpSpPr>
          <p:grpSpPr>
            <a:xfrm>
              <a:off x="254769" y="2060848"/>
              <a:ext cx="1953498" cy="4464496"/>
              <a:chOff x="3248" y="736609"/>
              <a:chExt cx="1953498" cy="4464496"/>
            </a:xfrm>
            <a:solidFill>
              <a:schemeClr val="bg1"/>
            </a:solidFill>
          </p:grpSpPr>
          <p:sp>
            <p:nvSpPr>
              <p:cNvPr id="26" name="Rectângulo 25"/>
              <p:cNvSpPr/>
              <p:nvPr/>
            </p:nvSpPr>
            <p:spPr>
              <a:xfrm>
                <a:off x="3248" y="994505"/>
                <a:ext cx="1953498" cy="4192987"/>
              </a:xfrm>
              <a:prstGeom prst="rect">
                <a:avLst/>
              </a:prstGeom>
              <a:grpFill/>
            </p:spPr>
            <p:style>
              <a:lnRef idx="1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ângulo 26"/>
              <p:cNvSpPr/>
              <p:nvPr/>
            </p:nvSpPr>
            <p:spPr>
              <a:xfrm>
                <a:off x="3248" y="736609"/>
                <a:ext cx="1953498" cy="446449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Selection procedure/ criteria for rector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Dismissal/ term of office of rector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Inclusion/ selection of external members in governing bodies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Deciding on academic structures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Creating legal entities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0007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7" name="Grupo 7"/>
            <p:cNvGrpSpPr/>
            <p:nvPr/>
          </p:nvGrpSpPr>
          <p:grpSpPr>
            <a:xfrm>
              <a:off x="2481757" y="1268760"/>
              <a:ext cx="1953498" cy="781399"/>
              <a:chOff x="2230236" y="213106"/>
              <a:chExt cx="1953498" cy="781399"/>
            </a:xfrm>
            <a:solidFill>
              <a:schemeClr val="bg2"/>
            </a:solidFill>
          </p:grpSpPr>
          <p:sp>
            <p:nvSpPr>
              <p:cNvPr id="24" name="Rectângulo 23"/>
              <p:cNvSpPr/>
              <p:nvPr/>
            </p:nvSpPr>
            <p:spPr>
              <a:xfrm>
                <a:off x="2230236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Rectângulo 24"/>
              <p:cNvSpPr/>
              <p:nvPr/>
            </p:nvSpPr>
            <p:spPr>
              <a:xfrm>
                <a:off x="2230236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b="1" u="none" kern="1200" noProof="0" dirty="0" smtClean="0">
                    <a:solidFill>
                      <a:schemeClr val="accent4"/>
                    </a:solidFill>
                    <a:latin typeface="+mj-lt"/>
                  </a:rPr>
                  <a:t>Financial</a:t>
                </a:r>
                <a:endParaRPr lang="en-US" sz="1900" b="1" u="none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8" name="Grupo 8"/>
            <p:cNvGrpSpPr/>
            <p:nvPr/>
          </p:nvGrpSpPr>
          <p:grpSpPr>
            <a:xfrm>
              <a:off x="2481757" y="2060848"/>
              <a:ext cx="1953498" cy="4450883"/>
              <a:chOff x="2230236" y="736609"/>
              <a:chExt cx="1953498" cy="4450883"/>
            </a:xfrm>
          </p:grpSpPr>
          <p:sp>
            <p:nvSpPr>
              <p:cNvPr id="22" name="Rectângulo 21"/>
              <p:cNvSpPr/>
              <p:nvPr/>
            </p:nvSpPr>
            <p:spPr>
              <a:xfrm>
                <a:off x="2230236" y="736609"/>
                <a:ext cx="1953498" cy="445088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  <a:alpha val="90000"/>
                </a:schemeClr>
              </a:solidFill>
            </p:spPr>
            <p:style>
              <a:lnRef idx="1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ângulo 22"/>
              <p:cNvSpPr/>
              <p:nvPr/>
            </p:nvSpPr>
            <p:spPr>
              <a:xfrm>
                <a:off x="2230236" y="736609"/>
                <a:ext cx="1953498" cy="419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Length/ type of public funding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Keeping a surplus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Borrowing money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Owning buildings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Charging tuition fees for national/ EU students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Charging tuition fees for non-EU students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9" name="Grupo 9"/>
            <p:cNvGrpSpPr/>
            <p:nvPr/>
          </p:nvGrpSpPr>
          <p:grpSpPr>
            <a:xfrm>
              <a:off x="4708745" y="1268760"/>
              <a:ext cx="1953498" cy="781399"/>
              <a:chOff x="4457224" y="213106"/>
              <a:chExt cx="1953498" cy="781399"/>
            </a:xfrm>
            <a:solidFill>
              <a:schemeClr val="bg2"/>
            </a:solidFill>
          </p:grpSpPr>
          <p:sp>
            <p:nvSpPr>
              <p:cNvPr id="20" name="Rectângulo 19"/>
              <p:cNvSpPr/>
              <p:nvPr/>
            </p:nvSpPr>
            <p:spPr>
              <a:xfrm>
                <a:off x="4457224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Rectângulo 20"/>
              <p:cNvSpPr/>
              <p:nvPr/>
            </p:nvSpPr>
            <p:spPr>
              <a:xfrm>
                <a:off x="4457224" y="213106"/>
                <a:ext cx="1953498" cy="78139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900" b="1" u="none" kern="1200" noProof="0" dirty="0" smtClean="0">
                    <a:solidFill>
                      <a:schemeClr val="accent4"/>
                    </a:solidFill>
                    <a:latin typeface="+mj-lt"/>
                  </a:rPr>
                  <a:t>Staffing</a:t>
                </a:r>
                <a:endParaRPr lang="en-US" sz="1900" b="1" u="none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10" name="Grupo 10"/>
            <p:cNvGrpSpPr/>
            <p:nvPr/>
          </p:nvGrpSpPr>
          <p:grpSpPr>
            <a:xfrm>
              <a:off x="4716016" y="2060848"/>
              <a:ext cx="2016226" cy="4608512"/>
              <a:chOff x="4392485" y="1080126"/>
              <a:chExt cx="2016226" cy="4192987"/>
            </a:xfrm>
          </p:grpSpPr>
          <p:sp>
            <p:nvSpPr>
              <p:cNvPr id="18" name="Rectângulo 17"/>
              <p:cNvSpPr/>
              <p:nvPr/>
            </p:nvSpPr>
            <p:spPr>
              <a:xfrm>
                <a:off x="4392485" y="1080126"/>
                <a:ext cx="1953498" cy="419298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  <a:alpha val="90000"/>
                </a:schemeClr>
              </a:solidFill>
            </p:spPr>
            <p:style>
              <a:lnRef idx="1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ângulo 18"/>
              <p:cNvSpPr/>
              <p:nvPr/>
            </p:nvSpPr>
            <p:spPr>
              <a:xfrm>
                <a:off x="4455213" y="1080126"/>
                <a:ext cx="1953498" cy="419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Staff recruitment procedures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Staff salaries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Staff dismissals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Staff promotions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11" name="Grupo 11"/>
            <p:cNvGrpSpPr/>
            <p:nvPr/>
          </p:nvGrpSpPr>
          <p:grpSpPr>
            <a:xfrm>
              <a:off x="6935733" y="1298896"/>
              <a:ext cx="1953498" cy="833960"/>
              <a:chOff x="6684212" y="-55479"/>
              <a:chExt cx="1953498" cy="833960"/>
            </a:xfrm>
          </p:grpSpPr>
          <p:sp>
            <p:nvSpPr>
              <p:cNvPr id="16" name="Rectângulo 15"/>
              <p:cNvSpPr/>
              <p:nvPr/>
            </p:nvSpPr>
            <p:spPr>
              <a:xfrm>
                <a:off x="6684212" y="-55479"/>
                <a:ext cx="1953498" cy="781399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Rectângulo 16"/>
              <p:cNvSpPr/>
              <p:nvPr/>
            </p:nvSpPr>
            <p:spPr>
              <a:xfrm>
                <a:off x="6684212" y="-2918"/>
                <a:ext cx="1953498" cy="781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35128" tIns="77216" rIns="135128" bIns="77216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u="none" kern="1200" noProof="0" dirty="0" smtClean="0">
                    <a:solidFill>
                      <a:schemeClr val="accent4"/>
                    </a:solidFill>
                    <a:latin typeface="+mj-lt"/>
                  </a:rPr>
                  <a:t>Academic</a:t>
                </a:r>
                <a:endParaRPr lang="en-US" b="1" u="none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  <p:grpSp>
          <p:nvGrpSpPr>
            <p:cNvPr id="12" name="Grupo 12"/>
            <p:cNvGrpSpPr/>
            <p:nvPr/>
          </p:nvGrpSpPr>
          <p:grpSpPr>
            <a:xfrm>
              <a:off x="6948264" y="2060848"/>
              <a:ext cx="1953498" cy="4248472"/>
              <a:chOff x="6684212" y="736609"/>
              <a:chExt cx="1953498" cy="4248472"/>
            </a:xfrm>
          </p:grpSpPr>
          <p:sp>
            <p:nvSpPr>
              <p:cNvPr id="14" name="Rectângulo 13"/>
              <p:cNvSpPr/>
              <p:nvPr/>
            </p:nvSpPr>
            <p:spPr>
              <a:xfrm>
                <a:off x="6684212" y="792094"/>
                <a:ext cx="1944216" cy="419298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  <a:alpha val="90000"/>
                </a:schemeClr>
              </a:solidFill>
            </p:spPr>
            <p:style>
              <a:lnRef idx="1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ectângulo 14"/>
              <p:cNvSpPr/>
              <p:nvPr/>
            </p:nvSpPr>
            <p:spPr>
              <a:xfrm>
                <a:off x="6684212" y="736609"/>
                <a:ext cx="1953498" cy="41929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0010" tIns="80010" rIns="106680" bIns="120015" numCol="1" spcCol="1270" anchor="t" anchorCtr="0">
                <a:noAutofit/>
              </a:bodyPr>
              <a:lstStyle/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Deciding on overall student numbers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Selecting students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Introducing/ terminating </a:t>
                </a:r>
                <a:r>
                  <a:rPr lang="en-US" b="1" kern="1200" noProof="0" dirty="0" err="1" smtClean="0">
                    <a:solidFill>
                      <a:schemeClr val="accent4"/>
                    </a:solidFill>
                    <a:latin typeface="+mj-lt"/>
                  </a:rPr>
                  <a:t>programmes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Choosing language of instruction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  <a:buChar char="••"/>
                </a:pPr>
                <a:r>
                  <a:rPr lang="en-US" b="1" kern="1200" noProof="0" dirty="0" smtClean="0">
                    <a:solidFill>
                      <a:schemeClr val="accent4"/>
                    </a:solidFill>
                    <a:latin typeface="+mj-lt"/>
                  </a:rPr>
                  <a:t>Selecting QA mechanisms/ providers</a:t>
                </a: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  <a:p>
                <a:pPr marL="114300" lvl="1" indent="-11430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1200"/>
                  </a:spcAft>
                </a:pPr>
                <a:endParaRPr lang="en-US" b="1" kern="1200" noProof="0" dirty="0">
                  <a:solidFill>
                    <a:schemeClr val="accent4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External members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are now included in university governing bodies in a majority of systems, though external authorities often remain involved in their selection.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Universities in nearly all systems are free to create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legal entities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decide on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academic structures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nl-BE" sz="24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Rectors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are always chosen by the universities, although external authorities often have to confirm the appointment.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Smaller governing bodies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More independence in choosing external members</a:t>
            </a:r>
          </a:p>
          <a:p>
            <a:pPr marL="914400" marR="0" lvl="2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8313" y="836191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Organisational autonomy - trends</a:t>
            </a: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9" descr="Innenseite_255x19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23850" y="1916832"/>
            <a:ext cx="8496300" cy="4248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Recruitment procedures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less prescribed than before.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 most systems, restrictions still apply to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staff salaries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although these are less likely to be due to the civil servant status of university staff.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Staff dismissals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and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promotions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remain restricted in more than half of the systems studied.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The </a:t>
            </a:r>
            <a:r>
              <a:rPr kumimoji="0" lang="nl-BE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financial crisis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has strongly affected staffing policies.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20000"/>
              <a:buFontTx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Continue to fade out civil servant status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Reduce limitations on staff salaries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20000"/>
              <a:buFont typeface="Wingdings" pitchFamily="2" charset="2"/>
              <a:buChar char="q"/>
              <a:tabLst/>
              <a:defRPr/>
            </a:pP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68313" y="836191"/>
            <a:ext cx="82296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Staffing autonomy - trends</a:t>
            </a:r>
          </a:p>
        </p:txBody>
      </p:sp>
    </p:spTree>
    <p:extLst>
      <p:ext uri="{BB962C8B-B14F-4D97-AF65-F5344CB8AC3E}">
        <p14:creationId xmlns="" xmlns:p14="http://schemas.microsoft.com/office/powerpoint/2010/main" val="4175722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A_master">
  <a:themeElements>
    <a:clrScheme name="EUA_master 14">
      <a:dk1>
        <a:srgbClr val="332586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F9650"/>
      </a:accent2>
      <a:accent3>
        <a:srgbClr val="FFFFFF"/>
      </a:accent3>
      <a:accent4>
        <a:srgbClr val="2A1E72"/>
      </a:accent4>
      <a:accent5>
        <a:srgbClr val="FFFFFF"/>
      </a:accent5>
      <a:accent6>
        <a:srgbClr val="E78748"/>
      </a:accent6>
      <a:hlink>
        <a:srgbClr val="FF9650"/>
      </a:hlink>
      <a:folHlink>
        <a:srgbClr val="FF9650"/>
      </a:folHlink>
    </a:clrScheme>
    <a:fontScheme name="EUA_master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95000"/>
          </a:schemeClr>
        </a:solidFill>
        <a:ln cap="rnd">
          <a:solidFill>
            <a:schemeClr val="tx1"/>
          </a:solidFill>
        </a:ln>
      </a:spPr>
      <a:bodyPr rtlCol="0" anchor="ctr"/>
      <a:lstStyle>
        <a:defPPr algn="ctr">
          <a:defRPr>
            <a:ln>
              <a:solidFill>
                <a:srgbClr val="002060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UA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A_master 13">
        <a:dk1>
          <a:srgbClr val="332586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8D80DC"/>
        </a:accent2>
        <a:accent3>
          <a:srgbClr val="FFFFFF"/>
        </a:accent3>
        <a:accent4>
          <a:srgbClr val="2A1E72"/>
        </a:accent4>
        <a:accent5>
          <a:srgbClr val="FFFFFF"/>
        </a:accent5>
        <a:accent6>
          <a:srgbClr val="7F73C7"/>
        </a:accent6>
        <a:hlink>
          <a:srgbClr val="C4BDED"/>
        </a:hlink>
        <a:folHlink>
          <a:srgbClr val="D9D5F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A_master 14">
        <a:dk1>
          <a:srgbClr val="332586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FF9650"/>
        </a:accent2>
        <a:accent3>
          <a:srgbClr val="FFFFFF"/>
        </a:accent3>
        <a:accent4>
          <a:srgbClr val="2A1E72"/>
        </a:accent4>
        <a:accent5>
          <a:srgbClr val="FFFFFF"/>
        </a:accent5>
        <a:accent6>
          <a:srgbClr val="E78748"/>
        </a:accent6>
        <a:hlink>
          <a:srgbClr val="FF9650"/>
        </a:hlink>
        <a:folHlink>
          <a:srgbClr val="FF96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UA_master 14">
    <a:dk1>
      <a:srgbClr val="332586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FF9650"/>
    </a:accent2>
    <a:accent3>
      <a:srgbClr val="FFFFFF"/>
    </a:accent3>
    <a:accent4>
      <a:srgbClr val="2A1E72"/>
    </a:accent4>
    <a:accent5>
      <a:srgbClr val="FFFFFF"/>
    </a:accent5>
    <a:accent6>
      <a:srgbClr val="E78748"/>
    </a:accent6>
    <a:hlink>
      <a:srgbClr val="FF9650"/>
    </a:hlink>
    <a:folHlink>
      <a:srgbClr val="FF9650"/>
    </a:folHlink>
  </a:clrScheme>
  <a:fontScheme name="EUA_master">
    <a:majorFont>
      <a:latin typeface="Trebuchet MS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EUA_master</Template>
  <TotalTime>4236</TotalTime>
  <Words>1866</Words>
  <Application>Microsoft Office PowerPoint</Application>
  <PresentationFormat>Apresentação no Ecrã (4:3)</PresentationFormat>
  <Paragraphs>287</Paragraphs>
  <Slides>24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EUA_master</vt:lpstr>
      <vt:lpstr>Funding of Universities- EuropeanTrends</vt:lpstr>
      <vt:lpstr>EUA at a glance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Funding Trends: state of play</vt:lpstr>
      <vt:lpstr>Financial autonomy – state of play</vt:lpstr>
      <vt:lpstr>Diapositivo 14</vt:lpstr>
      <vt:lpstr>Key messages</vt:lpstr>
      <vt:lpstr>Funding challenge 2:  Changing modes of public funding </vt:lpstr>
      <vt:lpstr>Funding challenge 3:  Increasing co-funding</vt:lpstr>
      <vt:lpstr>  Funding challenge 4:  Complex financial management</vt:lpstr>
      <vt:lpstr>University autonomy and funding</vt:lpstr>
      <vt:lpstr>www.university-autonomy.eu</vt:lpstr>
      <vt:lpstr>What can authorities do?</vt:lpstr>
      <vt:lpstr>What can universities do to diversify income?</vt:lpstr>
      <vt:lpstr>Some aspects to keep in mind</vt:lpstr>
      <vt:lpstr>Diapositivo 24</vt:lpstr>
    </vt:vector>
  </TitlesOfParts>
  <Company>Eua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471</cp:revision>
  <cp:lastPrinted>2010-03-31T09:55:40Z</cp:lastPrinted>
  <dcterms:created xsi:type="dcterms:W3CDTF">2010-03-02T14:13:37Z</dcterms:created>
  <dcterms:modified xsi:type="dcterms:W3CDTF">2012-10-16T09:57:21Z</dcterms:modified>
</cp:coreProperties>
</file>