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7" r:id="rId3"/>
    <p:sldId id="265" r:id="rId4"/>
    <p:sldId id="264" r:id="rId5"/>
    <p:sldId id="266" r:id="rId6"/>
    <p:sldId id="269" r:id="rId7"/>
    <p:sldId id="271" r:id="rId8"/>
    <p:sldId id="272" r:id="rId9"/>
    <p:sldId id="268" r:id="rId10"/>
    <p:sldId id="270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57" r:id="rId19"/>
    <p:sldId id="258" r:id="rId20"/>
    <p:sldId id="259" r:id="rId21"/>
    <p:sldId id="260" r:id="rId22"/>
    <p:sldId id="261" r:id="rId23"/>
    <p:sldId id="262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8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17F9E55-10CC-4910-AC7A-EEDCB6236015}" type="datetimeFigureOut">
              <a:rPr lang="hu-HU" smtClean="0"/>
              <a:t>2014.05.12.</a:t>
            </a:fld>
            <a:endParaRPr lang="hu-H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73D50F4-B20A-4384-A467-2DAD256775DC}" type="slidenum">
              <a:rPr lang="hu-HU" smtClean="0"/>
              <a:t>‹#›</a:t>
            </a:fld>
            <a:endParaRPr lang="hu-H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F9E55-10CC-4910-AC7A-EEDCB6236015}" type="datetimeFigureOut">
              <a:rPr lang="hu-HU" smtClean="0"/>
              <a:t>2014.05.12.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D50F4-B20A-4384-A467-2DAD256775DC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F9E55-10CC-4910-AC7A-EEDCB6236015}" type="datetimeFigureOut">
              <a:rPr lang="hu-HU" smtClean="0"/>
              <a:t>2014.05.12.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D50F4-B20A-4384-A467-2DAD256775DC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F9E55-10CC-4910-AC7A-EEDCB6236015}" type="datetimeFigureOut">
              <a:rPr lang="hu-HU" smtClean="0"/>
              <a:t>2014.05.12.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D50F4-B20A-4384-A467-2DAD256775DC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F9E55-10CC-4910-AC7A-EEDCB6236015}" type="datetimeFigureOut">
              <a:rPr lang="hu-HU" smtClean="0"/>
              <a:t>2014.05.12.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D50F4-B20A-4384-A467-2DAD256775DC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F9E55-10CC-4910-AC7A-EEDCB6236015}" type="datetimeFigureOut">
              <a:rPr lang="hu-HU" smtClean="0"/>
              <a:t>2014.05.12.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D50F4-B20A-4384-A467-2DAD256775DC}" type="slidenum">
              <a:rPr lang="hu-HU" smtClean="0"/>
              <a:t>‹#›</a:t>
            </a:fld>
            <a:endParaRPr lang="hu-H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F9E55-10CC-4910-AC7A-EEDCB6236015}" type="datetimeFigureOut">
              <a:rPr lang="hu-HU" smtClean="0"/>
              <a:t>2014.05.12.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D50F4-B20A-4384-A467-2DAD256775DC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F9E55-10CC-4910-AC7A-EEDCB6236015}" type="datetimeFigureOut">
              <a:rPr lang="hu-HU" smtClean="0"/>
              <a:t>2014.05.12.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D50F4-B20A-4384-A467-2DAD256775DC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F9E55-10CC-4910-AC7A-EEDCB6236015}" type="datetimeFigureOut">
              <a:rPr lang="hu-HU" smtClean="0"/>
              <a:t>2014.05.12.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D50F4-B20A-4384-A467-2DAD256775DC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F9E55-10CC-4910-AC7A-EEDCB6236015}" type="datetimeFigureOut">
              <a:rPr lang="hu-HU" smtClean="0"/>
              <a:t>2014.05.12.</a:t>
            </a:fld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D50F4-B20A-4384-A467-2DAD256775DC}" type="slidenum">
              <a:rPr lang="hu-HU" smtClean="0"/>
              <a:t>‹#›</a:t>
            </a:fld>
            <a:endParaRPr lang="hu-H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F9E55-10CC-4910-AC7A-EEDCB6236015}" type="datetimeFigureOut">
              <a:rPr lang="hu-HU" smtClean="0"/>
              <a:t>2014.05.12.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D50F4-B20A-4384-A467-2DAD256775DC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17F9E55-10CC-4910-AC7A-EEDCB6236015}" type="datetimeFigureOut">
              <a:rPr lang="hu-HU" smtClean="0"/>
              <a:t>2014.05.12.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73D50F4-B20A-4384-A467-2DAD256775DC}" type="slidenum">
              <a:rPr lang="hu-HU" smtClean="0"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681256"/>
          </a:xfrm>
        </p:spPr>
        <p:txBody>
          <a:bodyPr>
            <a:noAutofit/>
          </a:bodyPr>
          <a:lstStyle/>
          <a:p>
            <a:pPr algn="ctr"/>
            <a:r>
              <a:rPr lang="hu-HU" sz="3200" b="1" dirty="0">
                <a:solidFill>
                  <a:schemeClr val="accent4">
                    <a:lumMod val="75000"/>
                  </a:schemeClr>
                </a:solidFill>
              </a:rPr>
              <a:t>A felsőoktatási könyvtárak bővülő szerepe az oktatásban és kutatásban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43492" y="3140968"/>
            <a:ext cx="6777317" cy="2691661"/>
          </a:xfrm>
        </p:spPr>
        <p:txBody>
          <a:bodyPr/>
          <a:lstStyle/>
          <a:p>
            <a:pPr algn="ctr"/>
            <a:r>
              <a:rPr lang="hu-HU" b="1" dirty="0" smtClean="0"/>
              <a:t>Az Egyetemi Könyvtárigazgatók Kollégiumának  előterjesztése</a:t>
            </a:r>
          </a:p>
          <a:p>
            <a:pPr algn="ctr"/>
            <a:endParaRPr lang="hu-HU" b="1" dirty="0"/>
          </a:p>
          <a:p>
            <a:pPr algn="ctr"/>
            <a:r>
              <a:rPr lang="hu-HU" b="1" dirty="0" smtClean="0"/>
              <a:t>MRK Plénum</a:t>
            </a:r>
          </a:p>
          <a:p>
            <a:pPr algn="ctr"/>
            <a:r>
              <a:rPr lang="hu-HU" b="1" dirty="0" smtClean="0"/>
              <a:t>2014. május 12</a:t>
            </a:r>
          </a:p>
          <a:p>
            <a:pPr algn="ctr"/>
            <a:r>
              <a:rPr lang="hu-HU" b="1" dirty="0" smtClean="0"/>
              <a:t>Budapest</a:t>
            </a:r>
            <a:endParaRPr lang="hu-HU" b="1" dirty="0"/>
          </a:p>
        </p:txBody>
      </p:sp>
    </p:spTree>
    <p:extLst>
      <p:ext uri="{BB962C8B-B14F-4D97-AF65-F5344CB8AC3E}">
        <p14:creationId xmlns:p14="http://schemas.microsoft.com/office/powerpoint/2010/main" val="174163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43490" y="836712"/>
            <a:ext cx="7024744" cy="720080"/>
          </a:xfrm>
        </p:spPr>
        <p:txBody>
          <a:bodyPr>
            <a:normAutofit/>
          </a:bodyPr>
          <a:lstStyle/>
          <a:p>
            <a:pPr algn="ctr"/>
            <a:r>
              <a:rPr lang="hu-HU" sz="3200" b="1" dirty="0" smtClean="0">
                <a:solidFill>
                  <a:schemeClr val="accent4">
                    <a:lumMod val="75000"/>
                  </a:schemeClr>
                </a:solidFill>
              </a:rPr>
              <a:t>Oktatás támogatása</a:t>
            </a:r>
            <a:endParaRPr lang="hu-HU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83568" y="1988840"/>
            <a:ext cx="7920880" cy="4392488"/>
          </a:xfrm>
        </p:spPr>
        <p:txBody>
          <a:bodyPr>
            <a:normAutofit lnSpcReduction="10000"/>
          </a:bodyPr>
          <a:lstStyle/>
          <a:p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Az </a:t>
            </a:r>
            <a:r>
              <a:rPr lang="hu-HU" b="1" dirty="0">
                <a:solidFill>
                  <a:schemeClr val="accent4">
                    <a:lumMod val="75000"/>
                  </a:schemeClr>
                </a:solidFill>
              </a:rPr>
              <a:t>új tanulási formák között látható a legnagyobb </a:t>
            </a:r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változás: hagyományos és digitális anyagok párhuzamos használata,</a:t>
            </a:r>
          </a:p>
          <a:p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a könyvtárak </a:t>
            </a:r>
            <a:r>
              <a:rPr lang="hu-HU" b="1" dirty="0">
                <a:solidFill>
                  <a:schemeClr val="accent4">
                    <a:lumMod val="75000"/>
                  </a:schemeClr>
                </a:solidFill>
              </a:rPr>
              <a:t>a tanulás helyszínei </a:t>
            </a:r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maradnak, ha tudják a feltételeket biztosítani ( és inspiráló környezetet),</a:t>
            </a:r>
          </a:p>
          <a:p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A  </a:t>
            </a:r>
            <a:r>
              <a:rPr lang="hu-HU" b="1" dirty="0">
                <a:solidFill>
                  <a:schemeClr val="accent4">
                    <a:lumMod val="75000"/>
                  </a:schemeClr>
                </a:solidFill>
              </a:rPr>
              <a:t>felsőoktatási könyvtárak aktívan bekapcsolódnak a digitális tananyagok előállításába, ezek szolgáltatásába. A legtöbb felsőoktatási könyvtár már „tanuló (információs)  központként” működik,  jóval túllépve tradicionális szerepét. </a:t>
            </a:r>
          </a:p>
        </p:txBody>
      </p:sp>
    </p:spTree>
    <p:extLst>
      <p:ext uri="{BB962C8B-B14F-4D97-AF65-F5344CB8AC3E}">
        <p14:creationId xmlns:p14="http://schemas.microsoft.com/office/powerpoint/2010/main" val="71932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11560" y="1124744"/>
            <a:ext cx="8064896" cy="5184576"/>
          </a:xfrm>
        </p:spPr>
        <p:txBody>
          <a:bodyPr/>
          <a:lstStyle/>
          <a:p>
            <a:r>
              <a:rPr lang="hu-HU" b="1" dirty="0">
                <a:solidFill>
                  <a:schemeClr val="accent3">
                    <a:lumMod val="50000"/>
                  </a:schemeClr>
                </a:solidFill>
              </a:rPr>
              <a:t>Javaslat: Az egyetemi rendszerekkel való összekapcsolás segítségével a hallgatóknak szánt   saját előállítású vagy beszerzett (előfizetett) oktatási anyagok  számára célzott és jól használható szolgáltatási környezetet lehet kialakítani és  biztosítani   a tanulmányi rendszeren keresztül történő hozzáférést  ( </a:t>
            </a:r>
            <a:r>
              <a:rPr lang="hu-HU" b="1" dirty="0" err="1">
                <a:solidFill>
                  <a:schemeClr val="accent3">
                    <a:lumMod val="50000"/>
                  </a:schemeClr>
                </a:solidFill>
              </a:rPr>
              <a:t>Neptun</a:t>
            </a:r>
            <a:r>
              <a:rPr lang="hu-HU" b="1" dirty="0">
                <a:solidFill>
                  <a:schemeClr val="accent3">
                    <a:lumMod val="50000"/>
                  </a:schemeClr>
                </a:solidFill>
              </a:rPr>
              <a:t>, ETR). Fontosnak tartjuk, hogy az intézmények számára rendelkezésre álló tankönyv-és jegyzet támogatás felhasználását a könyvtárak koordinálják, így lehetőség nyílik a támogatás legoptimálisabb felhasználására</a:t>
            </a:r>
            <a:r>
              <a:rPr lang="hu-HU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1140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2952327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620688"/>
            <a:ext cx="6048673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892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43490" y="620688"/>
            <a:ext cx="7024744" cy="1152128"/>
          </a:xfrm>
        </p:spPr>
        <p:txBody>
          <a:bodyPr>
            <a:normAutofit/>
          </a:bodyPr>
          <a:lstStyle/>
          <a:p>
            <a:pPr algn="ctr"/>
            <a:r>
              <a:rPr lang="hu-HU" sz="3200" b="1" dirty="0" smtClean="0">
                <a:solidFill>
                  <a:schemeClr val="accent4">
                    <a:lumMod val="75000"/>
                  </a:schemeClr>
                </a:solidFill>
              </a:rPr>
              <a:t>Könyvtári </a:t>
            </a:r>
            <a:r>
              <a:rPr lang="hu-HU" sz="3200" b="1" dirty="0">
                <a:solidFill>
                  <a:schemeClr val="accent4">
                    <a:lumMod val="75000"/>
                  </a:schemeClr>
                </a:solidFill>
              </a:rPr>
              <a:t>számítógépes környezet korszerűsítése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43492" y="1988840"/>
            <a:ext cx="7632964" cy="4464496"/>
          </a:xfrm>
        </p:spPr>
        <p:txBody>
          <a:bodyPr>
            <a:normAutofit/>
          </a:bodyPr>
          <a:lstStyle/>
          <a:p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A </a:t>
            </a:r>
            <a:r>
              <a:rPr lang="hu-HU" b="1" dirty="0">
                <a:solidFill>
                  <a:schemeClr val="accent4">
                    <a:lumMod val="75000"/>
                  </a:schemeClr>
                </a:solidFill>
              </a:rPr>
              <a:t>mobil eszközök folyamatos térhódítását a felhasználók körében a könyvtári technológiának is kezelnie kell (mobil szolgáltatásokhoz szükséges alkalmazás fejlesztések, oktatási felhő struktúra kialakítása</a:t>
            </a:r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).</a:t>
            </a:r>
          </a:p>
          <a:p>
            <a:pPr marL="68580" indent="0">
              <a:buNone/>
            </a:pPr>
            <a:endParaRPr lang="hu-HU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hu-HU" b="1" dirty="0">
                <a:solidFill>
                  <a:schemeClr val="accent4">
                    <a:lumMod val="75000"/>
                  </a:schemeClr>
                </a:solidFill>
              </a:rPr>
              <a:t>A könyvtári hálózatok összekapcsolása az egyéb kulturális/információs hálózatokkal  a felsőoktatás színvonalának minőségi emelését tudja eredményezni.</a:t>
            </a:r>
          </a:p>
        </p:txBody>
      </p:sp>
    </p:spTree>
    <p:extLst>
      <p:ext uri="{BB962C8B-B14F-4D97-AF65-F5344CB8AC3E}">
        <p14:creationId xmlns:p14="http://schemas.microsoft.com/office/powerpoint/2010/main" val="93988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43490" y="908720"/>
            <a:ext cx="7024744" cy="1080120"/>
          </a:xfrm>
        </p:spPr>
        <p:txBody>
          <a:bodyPr>
            <a:normAutofit/>
          </a:bodyPr>
          <a:lstStyle/>
          <a:p>
            <a:pPr algn="ctr"/>
            <a:r>
              <a:rPr lang="hu-HU" sz="3200" b="1" dirty="0" smtClean="0">
                <a:solidFill>
                  <a:schemeClr val="accent4">
                    <a:lumMod val="75000"/>
                  </a:schemeClr>
                </a:solidFill>
              </a:rPr>
              <a:t>Oktatási folyamatba való bekapcsolódás</a:t>
            </a:r>
            <a:endParaRPr lang="hu-HU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43492" y="2132856"/>
            <a:ext cx="6777317" cy="4248472"/>
          </a:xfrm>
        </p:spPr>
        <p:txBody>
          <a:bodyPr>
            <a:normAutofit lnSpcReduction="10000"/>
          </a:bodyPr>
          <a:lstStyle/>
          <a:p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Könyvtárismereti alapok,</a:t>
            </a:r>
            <a:endParaRPr lang="hu-HU" b="1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Szakdolgozatíráshoz </a:t>
            </a:r>
            <a:r>
              <a:rPr lang="hu-HU" b="1" dirty="0">
                <a:solidFill>
                  <a:schemeClr val="accent4">
                    <a:lumMod val="75000"/>
                  </a:schemeClr>
                </a:solidFill>
              </a:rPr>
              <a:t>kapcsolódó </a:t>
            </a:r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ismeretek,</a:t>
            </a:r>
            <a:endParaRPr lang="hu-HU" b="1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Kutatás </a:t>
            </a:r>
            <a:r>
              <a:rPr lang="hu-HU" b="1" dirty="0">
                <a:solidFill>
                  <a:schemeClr val="accent4">
                    <a:lumMod val="75000"/>
                  </a:schemeClr>
                </a:solidFill>
              </a:rPr>
              <a:t>módszertani alapok, tudományos kommunikáció MA/</a:t>
            </a:r>
            <a:r>
              <a:rPr lang="hu-HU" b="1" dirty="0" err="1">
                <a:solidFill>
                  <a:schemeClr val="accent4">
                    <a:lumMod val="75000"/>
                  </a:schemeClr>
                </a:solidFill>
              </a:rPr>
              <a:t>MsC</a:t>
            </a:r>
            <a:r>
              <a:rPr lang="hu-HU" b="1" dirty="0">
                <a:solidFill>
                  <a:schemeClr val="accent4">
                    <a:lumMod val="75000"/>
                  </a:schemeClr>
                </a:solidFill>
              </a:rPr>
              <a:t> és PhD hallgatók </a:t>
            </a:r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részére,</a:t>
            </a:r>
            <a:endParaRPr lang="hu-HU" b="1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Digitális írástudás: információkeresés, értékelés, felhasználás-és közlés ismereteinek hatékony használata a sikeres szakdolgozat és doktori disszertáció készítésének feltétele.</a:t>
            </a:r>
            <a:endParaRPr lang="hu-HU" b="1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0913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29128"/>
          </a:xfrm>
        </p:spPr>
        <p:txBody>
          <a:bodyPr>
            <a:normAutofit fontScale="90000"/>
          </a:bodyPr>
          <a:lstStyle/>
          <a:p>
            <a:pPr algn="ctr"/>
            <a:r>
              <a:rPr lang="hu-HU" sz="3200" b="1" dirty="0" smtClean="0">
                <a:solidFill>
                  <a:schemeClr val="accent4">
                    <a:lumMod val="75000"/>
                  </a:schemeClr>
                </a:solidFill>
              </a:rPr>
              <a:t>Kutatás </a:t>
            </a:r>
            <a:r>
              <a:rPr lang="hu-HU" sz="3200" b="1" dirty="0">
                <a:solidFill>
                  <a:schemeClr val="accent4">
                    <a:lumMod val="75000"/>
                  </a:schemeClr>
                </a:solidFill>
              </a:rPr>
              <a:t>támogatás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83568" y="1772816"/>
            <a:ext cx="7488832" cy="4464496"/>
          </a:xfrm>
        </p:spPr>
        <p:txBody>
          <a:bodyPr>
            <a:normAutofit fontScale="92500" lnSpcReduction="20000"/>
          </a:bodyPr>
          <a:lstStyle/>
          <a:p>
            <a:r>
              <a:rPr lang="hu-HU" b="1" dirty="0">
                <a:solidFill>
                  <a:schemeClr val="accent4">
                    <a:lumMod val="75000"/>
                  </a:schemeClr>
                </a:solidFill>
              </a:rPr>
              <a:t>Az EISZ program kibővítése és a központi költségvetésből történő teljes </a:t>
            </a:r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finanszírozása  </a:t>
            </a:r>
            <a:r>
              <a:rPr lang="hu-HU" b="1" dirty="0">
                <a:solidFill>
                  <a:schemeClr val="accent4">
                    <a:lumMod val="75000"/>
                  </a:schemeClr>
                </a:solidFill>
              </a:rPr>
              <a:t>tudja  biztosítani az esélyegyenlőséget a kutatók számára</a:t>
            </a:r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</a:p>
          <a:p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Az </a:t>
            </a:r>
            <a:r>
              <a:rPr lang="hu-HU" b="1" dirty="0">
                <a:solidFill>
                  <a:schemeClr val="accent4">
                    <a:lumMod val="75000"/>
                  </a:schemeClr>
                </a:solidFill>
              </a:rPr>
              <a:t>EISZ </a:t>
            </a:r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alapkoncepciója </a:t>
            </a:r>
            <a:r>
              <a:rPr lang="hu-HU" b="1" dirty="0">
                <a:solidFill>
                  <a:schemeClr val="accent4">
                    <a:lumMod val="75000"/>
                  </a:schemeClr>
                </a:solidFill>
              </a:rPr>
              <a:t>szerint három fő elektronikus szakirodalmi illetve információs típus hozzáférését kell biztosítani: (1) általános bibliográfiai adatbázisok, (2) szaktudományi adatbázisok, (3) primer elektronikus források (folyóirat csomagok, e-book gyűjtemények</a:t>
            </a:r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).</a:t>
            </a:r>
          </a:p>
          <a:p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  </a:t>
            </a:r>
            <a:r>
              <a:rPr lang="hu-HU" b="1" dirty="0">
                <a:solidFill>
                  <a:schemeClr val="accent4">
                    <a:lumMod val="75000"/>
                  </a:schemeClr>
                </a:solidFill>
              </a:rPr>
              <a:t>Jelenleg az EISZ programban sok szakmailag fontos adatbázis nem kerül be, vagy ha bekerül, akkor sem kap központi támogatást, ami számos tudomány terület kutatóit hozza hátrányos helyzetbe. </a:t>
            </a:r>
          </a:p>
        </p:txBody>
      </p:sp>
    </p:spTree>
    <p:extLst>
      <p:ext uri="{BB962C8B-B14F-4D97-AF65-F5344CB8AC3E}">
        <p14:creationId xmlns:p14="http://schemas.microsoft.com/office/powerpoint/2010/main" val="201918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648072"/>
          </a:xfrm>
        </p:spPr>
        <p:txBody>
          <a:bodyPr>
            <a:normAutofit/>
          </a:bodyPr>
          <a:lstStyle/>
          <a:p>
            <a:pPr algn="ctr"/>
            <a:r>
              <a:rPr lang="hu-HU" sz="3200" b="1" dirty="0" smtClean="0">
                <a:solidFill>
                  <a:schemeClr val="accent4">
                    <a:lumMod val="75000"/>
                  </a:schemeClr>
                </a:solidFill>
              </a:rPr>
              <a:t>Tudásmenedzsment</a:t>
            </a:r>
            <a:endParaRPr lang="hu-HU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484784"/>
            <a:ext cx="8280920" cy="4896544"/>
          </a:xfrm>
        </p:spPr>
        <p:txBody>
          <a:bodyPr>
            <a:noAutofit/>
          </a:bodyPr>
          <a:lstStyle/>
          <a:p>
            <a:r>
              <a:rPr lang="hu-HU" sz="1800" b="1" dirty="0">
                <a:solidFill>
                  <a:schemeClr val="accent4">
                    <a:lumMod val="75000"/>
                  </a:schemeClr>
                </a:solidFill>
              </a:rPr>
              <a:t>A felsőoktatási könyvtárak </a:t>
            </a:r>
            <a:r>
              <a:rPr lang="hu-HU" sz="18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hu-HU" sz="1800" b="1" dirty="0">
                <a:solidFill>
                  <a:schemeClr val="accent4">
                    <a:lumMod val="75000"/>
                  </a:schemeClr>
                </a:solidFill>
              </a:rPr>
              <a:t>alapvető </a:t>
            </a:r>
            <a:r>
              <a:rPr lang="hu-HU" sz="1800" b="1" dirty="0" smtClean="0">
                <a:solidFill>
                  <a:schemeClr val="accent4">
                    <a:lumMod val="75000"/>
                  </a:schemeClr>
                </a:solidFill>
              </a:rPr>
              <a:t>feladata  </a:t>
            </a:r>
            <a:r>
              <a:rPr lang="hu-HU" sz="1800" b="1" dirty="0">
                <a:solidFill>
                  <a:schemeClr val="accent4">
                    <a:lumMod val="75000"/>
                  </a:schemeClr>
                </a:solidFill>
              </a:rPr>
              <a:t>a kutatás-fejlesztés és a tudástranszfer </a:t>
            </a:r>
            <a:r>
              <a:rPr lang="hu-HU" sz="1800" b="1" dirty="0" smtClean="0">
                <a:solidFill>
                  <a:schemeClr val="accent4">
                    <a:lumMod val="75000"/>
                  </a:schemeClr>
                </a:solidFill>
              </a:rPr>
              <a:t>támogatása, az  </a:t>
            </a:r>
            <a:r>
              <a:rPr lang="hu-HU" sz="1800" b="1" dirty="0">
                <a:solidFill>
                  <a:schemeClr val="accent4">
                    <a:lumMod val="75000"/>
                  </a:schemeClr>
                </a:solidFill>
              </a:rPr>
              <a:t>eredmények számbavétele, nyilvántartása és </a:t>
            </a:r>
            <a:r>
              <a:rPr lang="hu-HU" sz="1800" b="1" dirty="0" err="1">
                <a:solidFill>
                  <a:schemeClr val="accent4">
                    <a:lumMod val="75000"/>
                  </a:schemeClr>
                </a:solidFill>
              </a:rPr>
              <a:t>disszeminációja</a:t>
            </a:r>
            <a:r>
              <a:rPr lang="hu-HU" sz="1800" b="1" dirty="0">
                <a:solidFill>
                  <a:schemeClr val="accent4">
                    <a:lumMod val="75000"/>
                  </a:schemeClr>
                </a:solidFill>
              </a:rPr>
              <a:t>. </a:t>
            </a:r>
            <a:endParaRPr lang="hu-HU" sz="18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hu-HU" sz="1800" b="1" dirty="0" smtClean="0">
                <a:solidFill>
                  <a:schemeClr val="accent4">
                    <a:lumMod val="75000"/>
                  </a:schemeClr>
                </a:solidFill>
              </a:rPr>
              <a:t>Teljesítménymutatók </a:t>
            </a:r>
            <a:r>
              <a:rPr lang="hu-HU" sz="1800" b="1" dirty="0">
                <a:solidFill>
                  <a:schemeClr val="accent4">
                    <a:lumMod val="75000"/>
                  </a:schemeClr>
                </a:solidFill>
              </a:rPr>
              <a:t>a felsőoktatási minőség bemutatásához </a:t>
            </a:r>
            <a:r>
              <a:rPr lang="hu-HU" sz="1800" b="1" dirty="0" smtClean="0">
                <a:solidFill>
                  <a:schemeClr val="accent4">
                    <a:lumMod val="75000"/>
                  </a:schemeClr>
                </a:solidFill>
              </a:rPr>
              <a:t>: </a:t>
            </a:r>
            <a:r>
              <a:rPr lang="hu-HU" sz="1800" b="1" dirty="0">
                <a:solidFill>
                  <a:schemeClr val="accent4">
                    <a:lumMod val="75000"/>
                  </a:schemeClr>
                </a:solidFill>
              </a:rPr>
              <a:t>pályázatok, publikációk, idézettség, az intézményi tudományterületi tudástőke hatása a hazai és nemzetközi kutatásban. </a:t>
            </a:r>
          </a:p>
          <a:p>
            <a:r>
              <a:rPr lang="hu-HU" sz="1800" b="1" dirty="0">
                <a:solidFill>
                  <a:schemeClr val="accent4">
                    <a:lumMod val="75000"/>
                  </a:schemeClr>
                </a:solidFill>
              </a:rPr>
              <a:t> A </a:t>
            </a:r>
            <a:r>
              <a:rPr lang="hu-HU" sz="1800" b="1" dirty="0" smtClean="0">
                <a:solidFill>
                  <a:schemeClr val="accent4">
                    <a:lumMod val="75000"/>
                  </a:schemeClr>
                </a:solidFill>
              </a:rPr>
              <a:t>könyvtárak</a:t>
            </a:r>
            <a:r>
              <a:rPr lang="hu-HU" sz="18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hu-HU" sz="18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hu-HU" sz="1800" b="1" dirty="0">
                <a:solidFill>
                  <a:schemeClr val="accent4">
                    <a:lumMod val="75000"/>
                  </a:schemeClr>
                </a:solidFill>
              </a:rPr>
              <a:t>magas szintű szakmai munkájára épül az MTMT. A program teljessé tételéhez és </a:t>
            </a:r>
            <a:r>
              <a:rPr lang="hu-HU" sz="18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hu-HU" sz="1800" b="1" dirty="0">
                <a:solidFill>
                  <a:schemeClr val="accent4">
                    <a:lumMod val="75000"/>
                  </a:schemeClr>
                </a:solidFill>
              </a:rPr>
              <a:t>fenntartásához szükség van központi támogatásra, amely biztosítja az egyes  intézmények számára is a megfelelő finanszírozást. </a:t>
            </a:r>
            <a:endParaRPr lang="hu-HU" sz="18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hu-HU" sz="1800" b="1" dirty="0" smtClean="0">
                <a:solidFill>
                  <a:schemeClr val="accent4">
                    <a:lumMod val="75000"/>
                  </a:schemeClr>
                </a:solidFill>
              </a:rPr>
              <a:t>Az </a:t>
            </a:r>
            <a:r>
              <a:rPr lang="hu-HU" sz="1800" b="1" dirty="0">
                <a:solidFill>
                  <a:schemeClr val="accent4">
                    <a:lumMod val="75000"/>
                  </a:schemeClr>
                </a:solidFill>
              </a:rPr>
              <a:t>MTMT fejlesztését </a:t>
            </a:r>
            <a:r>
              <a:rPr lang="hu-HU" sz="1800" b="1" dirty="0" smtClean="0">
                <a:solidFill>
                  <a:schemeClr val="accent4">
                    <a:lumMod val="75000"/>
                  </a:schemeClr>
                </a:solidFill>
              </a:rPr>
              <a:t>úgy </a:t>
            </a:r>
            <a:r>
              <a:rPr lang="hu-HU" sz="1800" b="1" dirty="0">
                <a:solidFill>
                  <a:schemeClr val="accent4">
                    <a:lumMod val="75000"/>
                  </a:schemeClr>
                </a:solidFill>
              </a:rPr>
              <a:t>kell megoldani, hogy képes legyen szabványos </a:t>
            </a:r>
            <a:r>
              <a:rPr lang="hu-HU" sz="1800" b="1" dirty="0" smtClean="0">
                <a:solidFill>
                  <a:schemeClr val="accent4">
                    <a:lumMod val="75000"/>
                  </a:schemeClr>
                </a:solidFill>
              </a:rPr>
              <a:t>adatbázisokkal </a:t>
            </a:r>
            <a:r>
              <a:rPr lang="hu-HU" sz="1800" b="1" dirty="0">
                <a:solidFill>
                  <a:schemeClr val="accent4">
                    <a:lumMod val="75000"/>
                  </a:schemeClr>
                </a:solidFill>
              </a:rPr>
              <a:t>való automatikus  kommunikációra ( automatikus fel-és letöltés biztosítására az intézményi </a:t>
            </a:r>
            <a:r>
              <a:rPr lang="hu-HU" sz="1800" b="1" dirty="0" err="1">
                <a:solidFill>
                  <a:schemeClr val="accent4">
                    <a:lumMod val="75000"/>
                  </a:schemeClr>
                </a:solidFill>
              </a:rPr>
              <a:t>repozitóriumokkal</a:t>
            </a:r>
            <a:r>
              <a:rPr lang="hu-HU" sz="1800" b="1" dirty="0" smtClean="0">
                <a:solidFill>
                  <a:schemeClr val="accent4">
                    <a:lumMod val="75000"/>
                  </a:schemeClr>
                </a:solidFill>
              </a:rPr>
              <a:t>).</a:t>
            </a:r>
          </a:p>
          <a:p>
            <a:r>
              <a:rPr lang="hu-HU" sz="18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hu-HU" sz="1800" b="1" dirty="0">
                <a:solidFill>
                  <a:schemeClr val="accent4">
                    <a:lumMod val="75000"/>
                  </a:schemeClr>
                </a:solidFill>
              </a:rPr>
              <a:t>Ez a technológia pedig elvárható a rendszer részéről amennyiben központi támogatással működik.</a:t>
            </a:r>
          </a:p>
          <a:p>
            <a:endParaRPr lang="hu-HU" sz="2000" dirty="0"/>
          </a:p>
        </p:txBody>
      </p:sp>
    </p:spTree>
    <p:extLst>
      <p:ext uri="{BB962C8B-B14F-4D97-AF65-F5344CB8AC3E}">
        <p14:creationId xmlns:p14="http://schemas.microsoft.com/office/powerpoint/2010/main" val="398573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89168"/>
          </a:xfrm>
        </p:spPr>
        <p:txBody>
          <a:bodyPr>
            <a:normAutofit fontScale="90000"/>
          </a:bodyPr>
          <a:lstStyle/>
          <a:p>
            <a:pPr algn="ctr"/>
            <a:r>
              <a:rPr lang="hu-HU" sz="3200" b="1" dirty="0" smtClean="0">
                <a:solidFill>
                  <a:schemeClr val="accent4">
                    <a:lumMod val="75000"/>
                  </a:schemeClr>
                </a:solidFill>
              </a:rPr>
              <a:t>Tudományos kommunikáció, nyílt hozzáférés</a:t>
            </a:r>
            <a:endParaRPr lang="hu-HU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43492" y="2132856"/>
            <a:ext cx="7344932" cy="4248472"/>
          </a:xfrm>
        </p:spPr>
        <p:txBody>
          <a:bodyPr>
            <a:normAutofit lnSpcReduction="10000"/>
          </a:bodyPr>
          <a:lstStyle/>
          <a:p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EU által finanszírozott projektek esetében a „nyílt hozzáférés” révén történő </a:t>
            </a:r>
            <a:r>
              <a:rPr lang="hu-HU" b="1" dirty="0" err="1" smtClean="0">
                <a:solidFill>
                  <a:schemeClr val="accent4">
                    <a:lumMod val="75000"/>
                  </a:schemeClr>
                </a:solidFill>
              </a:rPr>
              <a:t>disszemináció</a:t>
            </a:r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</a:p>
          <a:p>
            <a:r>
              <a:rPr lang="hu-HU" b="1" dirty="0">
                <a:solidFill>
                  <a:schemeClr val="accent4">
                    <a:lumMod val="75000"/>
                  </a:schemeClr>
                </a:solidFill>
              </a:rPr>
              <a:t>A </a:t>
            </a:r>
            <a:r>
              <a:rPr lang="hu-HU" b="1" dirty="0" err="1">
                <a:solidFill>
                  <a:schemeClr val="accent4">
                    <a:lumMod val="75000"/>
                  </a:schemeClr>
                </a:solidFill>
              </a:rPr>
              <a:t>Horizon</a:t>
            </a:r>
            <a:r>
              <a:rPr lang="hu-HU" b="1" dirty="0">
                <a:solidFill>
                  <a:schemeClr val="accent4">
                    <a:lumMod val="75000"/>
                  </a:schemeClr>
                </a:solidFill>
              </a:rPr>
              <a:t> 2020 program a publikációk mellett a kutatások során keletkező </a:t>
            </a:r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adatok </a:t>
            </a:r>
            <a:r>
              <a:rPr lang="hu-HU" b="1" dirty="0">
                <a:solidFill>
                  <a:schemeClr val="accent4">
                    <a:lumMod val="75000"/>
                  </a:schemeClr>
                </a:solidFill>
              </a:rPr>
              <a:t>megőrzését és nyílt hozzáférés keretében történő elérését és szolgáltatását is célul tűzi ki.  </a:t>
            </a:r>
            <a:endParaRPr lang="hu-HU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Ez </a:t>
            </a:r>
            <a:r>
              <a:rPr lang="hu-HU" b="1" dirty="0">
                <a:solidFill>
                  <a:schemeClr val="accent4">
                    <a:lumMod val="75000"/>
                  </a:schemeClr>
                </a:solidFill>
              </a:rPr>
              <a:t>a kutatók és a könyvtárak számára is új feladat, aminek infrastrukturális és személyi feltételeit egyaránt meg kell </a:t>
            </a:r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teremteni.</a:t>
            </a:r>
            <a:endParaRPr lang="hu-HU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66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4932040" y="18466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err="1" smtClean="0">
                <a:solidFill>
                  <a:schemeClr val="bg1"/>
                </a:solidFill>
              </a:rPr>
              <a:t>Open-access.hu</a:t>
            </a:r>
            <a:endParaRPr lang="hu-HU" dirty="0">
              <a:solidFill>
                <a:schemeClr val="bg1"/>
              </a:solidFill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766122"/>
            <a:ext cx="6655439" cy="4171110"/>
          </a:xfrm>
          <a:prstGeom prst="rect">
            <a:avLst/>
          </a:prstGeom>
        </p:spPr>
      </p:pic>
      <p:sp>
        <p:nvSpPr>
          <p:cNvPr id="6" name="Szövegdoboz 5"/>
          <p:cNvSpPr txBox="1"/>
          <p:nvPr/>
        </p:nvSpPr>
        <p:spPr>
          <a:xfrm>
            <a:off x="1115616" y="5141883"/>
            <a:ext cx="6768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sz="1600" dirty="0" smtClean="0"/>
              <a:t>A Debreceni Egyetemi Könyvtár koordinálásban indult útjára a megújult </a:t>
            </a:r>
            <a:r>
              <a:rPr lang="hu-HU" sz="1600" dirty="0" err="1" smtClean="0"/>
              <a:t>open-access.hu</a:t>
            </a:r>
            <a:r>
              <a:rPr lang="hu-HU" sz="1600" dirty="0" smtClean="0"/>
              <a:t> weboldal, amely hasznos információkat tartalmaz a nyílt hozzáféréssel kapcsolatban.  </a:t>
            </a:r>
            <a:endParaRPr lang="hu-HU" sz="1600" dirty="0"/>
          </a:p>
        </p:txBody>
      </p:sp>
    </p:spTree>
    <p:extLst>
      <p:ext uri="{BB962C8B-B14F-4D97-AF65-F5344CB8AC3E}">
        <p14:creationId xmlns:p14="http://schemas.microsoft.com/office/powerpoint/2010/main" val="360114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4932040" y="9097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err="1" smtClean="0">
                <a:solidFill>
                  <a:schemeClr val="bg1"/>
                </a:solidFill>
              </a:rPr>
              <a:t>Open-access.hu</a:t>
            </a:r>
            <a:endParaRPr lang="hu-HU" dirty="0">
              <a:solidFill>
                <a:schemeClr val="bg1"/>
              </a:solidFill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9" y="495565"/>
            <a:ext cx="4998163" cy="2814755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640" y="1320045"/>
            <a:ext cx="5112568" cy="3331283"/>
          </a:xfrm>
          <a:prstGeom prst="rect">
            <a:avLst/>
          </a:prstGeom>
        </p:spPr>
      </p:pic>
      <p:sp>
        <p:nvSpPr>
          <p:cNvPr id="7" name="Szövegdoboz 6"/>
          <p:cNvSpPr txBox="1"/>
          <p:nvPr/>
        </p:nvSpPr>
        <p:spPr>
          <a:xfrm>
            <a:off x="887373" y="4797152"/>
            <a:ext cx="73384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sz="1600" dirty="0" smtClean="0"/>
              <a:t>A weboldal célja az </a:t>
            </a:r>
            <a:r>
              <a:rPr lang="hu-HU" sz="1600" dirty="0" err="1" smtClean="0"/>
              <a:t>open</a:t>
            </a:r>
            <a:r>
              <a:rPr lang="hu-HU" sz="1600" dirty="0" smtClean="0"/>
              <a:t> </a:t>
            </a:r>
            <a:r>
              <a:rPr lang="hu-HU" sz="1600" dirty="0" err="1" smtClean="0"/>
              <a:t>access</a:t>
            </a:r>
            <a:r>
              <a:rPr lang="hu-HU" sz="1600" dirty="0" smtClean="0"/>
              <a:t> publikálással kapcsolatos  tudnivalók összegyűjtése és téma szerinti kategorizálása a nyílt hozzáférés iránt érdeklődők számára. Információt találhatunk az </a:t>
            </a:r>
            <a:r>
              <a:rPr lang="hu-HU" sz="1600" dirty="0" err="1" smtClean="0"/>
              <a:t>open</a:t>
            </a:r>
            <a:r>
              <a:rPr lang="hu-HU" sz="1600" dirty="0" smtClean="0"/>
              <a:t> </a:t>
            </a:r>
            <a:r>
              <a:rPr lang="hu-HU" sz="1600" dirty="0" err="1" smtClean="0"/>
              <a:t>access</a:t>
            </a:r>
            <a:r>
              <a:rPr lang="hu-HU" sz="1600" dirty="0" smtClean="0"/>
              <a:t> folyóiratokról, a kiadók politikájáról, a tudományos kommunikáció legújabb fejleményeiről, illetve hasznos linkeket, amelyek segítenek a témában való további tájékozódásban. </a:t>
            </a:r>
            <a:endParaRPr lang="hu-HU" sz="1600" dirty="0"/>
          </a:p>
        </p:txBody>
      </p:sp>
    </p:spTree>
    <p:extLst>
      <p:ext uri="{BB962C8B-B14F-4D97-AF65-F5344CB8AC3E}">
        <p14:creationId xmlns:p14="http://schemas.microsoft.com/office/powerpoint/2010/main" val="137725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3200" b="1" dirty="0" smtClean="0">
                <a:solidFill>
                  <a:schemeClr val="accent4">
                    <a:lumMod val="75000"/>
                  </a:schemeClr>
                </a:solidFill>
              </a:rPr>
              <a:t>Felsőoktatási könyvtárak a könyvtári rendszerben</a:t>
            </a:r>
            <a:endParaRPr lang="hu-HU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913660"/>
          </a:xfrm>
        </p:spPr>
        <p:txBody>
          <a:bodyPr>
            <a:normAutofit/>
          </a:bodyPr>
          <a:lstStyle/>
          <a:p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Kezdeményező és vezető szerep számos országos programban</a:t>
            </a:r>
          </a:p>
          <a:p>
            <a:pPr lvl="1"/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MOKKA (Magyar Országos közös Katalógus)</a:t>
            </a:r>
          </a:p>
          <a:p>
            <a:pPr lvl="1"/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ODR (Országos Dokumentum-szolgáltató Rendszer)</a:t>
            </a:r>
          </a:p>
          <a:p>
            <a:pPr lvl="1"/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MATARKA (Magyar Tartalomszolgáltató Adatbázis)</a:t>
            </a:r>
          </a:p>
          <a:p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Könyvtáros-képző intézmények gyakorló „iskolái”</a:t>
            </a:r>
            <a:endParaRPr lang="hu-HU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63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5004048" y="5689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HUNOR</a:t>
            </a:r>
            <a:endParaRPr lang="hu-HU" dirty="0">
              <a:solidFill>
                <a:schemeClr val="bg1"/>
              </a:solidFill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764704"/>
            <a:ext cx="4692576" cy="3214378"/>
          </a:xfrm>
          <a:prstGeom prst="rect">
            <a:avLst/>
          </a:prstGeom>
        </p:spPr>
      </p:pic>
      <p:sp>
        <p:nvSpPr>
          <p:cNvPr id="6" name="Szövegdoboz 5"/>
          <p:cNvSpPr txBox="1"/>
          <p:nvPr/>
        </p:nvSpPr>
        <p:spPr>
          <a:xfrm>
            <a:off x="971600" y="4221088"/>
            <a:ext cx="7200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dirty="0" smtClean="0"/>
              <a:t>A HUNOR (</a:t>
            </a:r>
            <a:r>
              <a:rPr lang="hu-HU" dirty="0" err="1" smtClean="0"/>
              <a:t>HUNgarian</a:t>
            </a:r>
            <a:r>
              <a:rPr lang="hu-HU" dirty="0" smtClean="0"/>
              <a:t> Open </a:t>
            </a:r>
            <a:r>
              <a:rPr lang="hu-HU" dirty="0" err="1" smtClean="0"/>
              <a:t>Repositories</a:t>
            </a:r>
            <a:r>
              <a:rPr lang="hu-HU" dirty="0" smtClean="0"/>
              <a:t>) konzorciumot a magyar felsőoktatási intézmények és az MTA Könyvtára hozta létre a nyílt hozzáféréssel kapcsolatos információk és hírek közzététele és szétsugárzása céljából.  A HUNOR módszertani és kapcsolattartó központként működik, amelynek elsődleges feladata a nyílt hozzáférés hazai gyakorlatának kialakítása és megerősítése.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44025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5076056" y="9097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HUNOR</a:t>
            </a:r>
            <a:endParaRPr lang="hu-HU" dirty="0">
              <a:solidFill>
                <a:schemeClr val="bg1"/>
              </a:solidFill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513" y="776287"/>
            <a:ext cx="6708800" cy="5305425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3923928" y="1124744"/>
            <a:ext cx="46085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dirty="0" smtClean="0"/>
              <a:t>A HUNOR konzorciumhoz egyre több felsőoktatási intézmény csatlakozik, és az </a:t>
            </a:r>
            <a:r>
              <a:rPr lang="hu-HU" dirty="0" err="1" smtClean="0"/>
              <a:t>open</a:t>
            </a:r>
            <a:r>
              <a:rPr lang="hu-HU" dirty="0" smtClean="0"/>
              <a:t> </a:t>
            </a:r>
            <a:r>
              <a:rPr lang="hu-HU" dirty="0" err="1" smtClean="0"/>
              <a:t>access</a:t>
            </a:r>
            <a:r>
              <a:rPr lang="hu-HU" dirty="0" smtClean="0"/>
              <a:t> irányelvek alapján működő </a:t>
            </a:r>
            <a:r>
              <a:rPr lang="hu-HU" dirty="0" err="1" smtClean="0"/>
              <a:t>repozotóriumok</a:t>
            </a:r>
            <a:r>
              <a:rPr lang="hu-HU" dirty="0" smtClean="0"/>
              <a:t> száma és évről évre növekszik.   </a:t>
            </a:r>
            <a:endParaRPr lang="hu-HU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249" y="3068960"/>
            <a:ext cx="5216191" cy="324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83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225" y="764704"/>
            <a:ext cx="4788024" cy="3239754"/>
          </a:xfrm>
          <a:prstGeom prst="rect">
            <a:avLst/>
          </a:prstGeom>
        </p:spPr>
      </p:pic>
      <p:sp>
        <p:nvSpPr>
          <p:cNvPr id="2" name="Szövegdoboz 1"/>
          <p:cNvSpPr txBox="1"/>
          <p:nvPr/>
        </p:nvSpPr>
        <p:spPr>
          <a:xfrm>
            <a:off x="4860032" y="188640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DART-EUROPE</a:t>
            </a:r>
            <a:endParaRPr lang="hu-HU" dirty="0">
              <a:solidFill>
                <a:schemeClr val="bg1"/>
              </a:solidFill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598863"/>
            <a:ext cx="4608512" cy="2919345"/>
          </a:xfrm>
          <a:prstGeom prst="rect">
            <a:avLst/>
          </a:prstGeom>
        </p:spPr>
      </p:pic>
      <p:sp>
        <p:nvSpPr>
          <p:cNvPr id="3" name="Téglalap 2"/>
          <p:cNvSpPr/>
          <p:nvPr/>
        </p:nvSpPr>
        <p:spPr>
          <a:xfrm>
            <a:off x="627807" y="3456001"/>
            <a:ext cx="394419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hu-HU" dirty="0" smtClean="0"/>
          </a:p>
          <a:p>
            <a:r>
              <a:rPr lang="hu-HU" dirty="0" smtClean="0"/>
              <a:t>A </a:t>
            </a:r>
            <a:r>
              <a:rPr lang="hu-HU" dirty="0" err="1" smtClean="0"/>
              <a:t>DART-Europe</a:t>
            </a:r>
            <a:r>
              <a:rPr lang="hu-HU" dirty="0" smtClean="0"/>
              <a:t> kutatási könyvtárak és könyvtári konzorciumok együttműködésével igyekszik biztosítani az európai PhD dolgozatok széles körű hozzáférését.  A programot a LIBER támogatja.</a:t>
            </a:r>
            <a:endParaRPr lang="hu-HU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171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/>
          <p:cNvSpPr txBox="1"/>
          <p:nvPr/>
        </p:nvSpPr>
        <p:spPr>
          <a:xfrm>
            <a:off x="4860032" y="116632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DART-EUROPE</a:t>
            </a:r>
          </a:p>
          <a:p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762963"/>
            <a:ext cx="7668344" cy="4000531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1263732" y="4869160"/>
            <a:ext cx="59046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smtClean="0"/>
              <a:t>Kereshető állomány Magyarországról:</a:t>
            </a:r>
          </a:p>
          <a:p>
            <a:r>
              <a:rPr lang="hu-HU" sz="1600" dirty="0" smtClean="0"/>
              <a:t>	Budapesti </a:t>
            </a:r>
            <a:r>
              <a:rPr lang="hu-HU" sz="1600" dirty="0" err="1" smtClean="0"/>
              <a:t>Corvinus</a:t>
            </a:r>
            <a:r>
              <a:rPr lang="hu-HU" sz="1600" dirty="0" smtClean="0"/>
              <a:t> Egyetem 722 tétel</a:t>
            </a:r>
          </a:p>
          <a:p>
            <a:r>
              <a:rPr lang="hu-HU" sz="1600" dirty="0" smtClean="0"/>
              <a:t>	Debreceni Egyetem 2301tétel</a:t>
            </a:r>
          </a:p>
          <a:p>
            <a:r>
              <a:rPr lang="hu-HU" sz="1600" dirty="0" smtClean="0"/>
              <a:t>	Miskolci Egyetem 444 tétel</a:t>
            </a:r>
          </a:p>
          <a:p>
            <a:r>
              <a:rPr lang="hu-HU" sz="1600" dirty="0" smtClean="0"/>
              <a:t>	MTA 20 tétel</a:t>
            </a:r>
          </a:p>
          <a:p>
            <a:r>
              <a:rPr lang="hu-HU" sz="1600" dirty="0" smtClean="0"/>
              <a:t>	Szegedi Tudományegyetem 1342 tétel</a:t>
            </a:r>
            <a:endParaRPr lang="hu-HU" sz="1600" dirty="0"/>
          </a:p>
        </p:txBody>
      </p:sp>
    </p:spTree>
    <p:extLst>
      <p:ext uri="{BB962C8B-B14F-4D97-AF65-F5344CB8AC3E}">
        <p14:creationId xmlns:p14="http://schemas.microsoft.com/office/powerpoint/2010/main" val="194846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29128"/>
          </a:xfrm>
        </p:spPr>
        <p:txBody>
          <a:bodyPr>
            <a:normAutofit fontScale="90000"/>
          </a:bodyPr>
          <a:lstStyle/>
          <a:p>
            <a:pPr algn="ctr"/>
            <a:r>
              <a:rPr lang="hu-HU" sz="3200" b="1" dirty="0" smtClean="0">
                <a:solidFill>
                  <a:schemeClr val="accent4">
                    <a:lumMod val="75000"/>
                  </a:schemeClr>
                </a:solidFill>
              </a:rPr>
              <a:t>Minőségbiztosítás</a:t>
            </a:r>
            <a:endParaRPr lang="hu-HU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11560" y="1772816"/>
            <a:ext cx="7920880" cy="4608512"/>
          </a:xfrm>
        </p:spPr>
        <p:txBody>
          <a:bodyPr>
            <a:normAutofit lnSpcReduction="10000"/>
          </a:bodyPr>
          <a:lstStyle/>
          <a:p>
            <a:r>
              <a:rPr lang="hu-HU" b="1" dirty="0">
                <a:solidFill>
                  <a:schemeClr val="accent4">
                    <a:lumMod val="75000"/>
                  </a:schemeClr>
                </a:solidFill>
              </a:rPr>
              <a:t>Az intézményben keletkezett  tudás  minőségét  garantálja a szakszerű ellenőrzés és archiválás</a:t>
            </a:r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</a:p>
          <a:p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 Az </a:t>
            </a:r>
            <a:r>
              <a:rPr lang="hu-HU" b="1" dirty="0">
                <a:solidFill>
                  <a:schemeClr val="accent4">
                    <a:lumMod val="75000"/>
                  </a:schemeClr>
                </a:solidFill>
              </a:rPr>
              <a:t>intézményi  tudás termelésnek több szintje van:</a:t>
            </a:r>
          </a:p>
          <a:p>
            <a:pPr lvl="1"/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Szakdolgozatok,</a:t>
            </a:r>
          </a:p>
          <a:p>
            <a:pPr lvl="1"/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Doktori disszertációk,	</a:t>
            </a:r>
          </a:p>
          <a:p>
            <a:pPr lvl="1"/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tudományos publikációk,</a:t>
            </a:r>
            <a:endParaRPr lang="hu-HU" b="1" dirty="0">
              <a:solidFill>
                <a:schemeClr val="accent4">
                  <a:lumMod val="75000"/>
                </a:schemeClr>
              </a:solidFill>
            </a:endParaRPr>
          </a:p>
          <a:p>
            <a:pPr lvl="1"/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kutatás </a:t>
            </a:r>
            <a:r>
              <a:rPr lang="hu-HU" b="1" dirty="0">
                <a:solidFill>
                  <a:schemeClr val="accent4">
                    <a:lumMod val="75000"/>
                  </a:schemeClr>
                </a:solidFill>
              </a:rPr>
              <a:t>jelentések</a:t>
            </a:r>
          </a:p>
          <a:p>
            <a:pPr marL="68580" indent="0">
              <a:buNone/>
            </a:pPr>
            <a:r>
              <a:rPr lang="hu-HU" b="1" dirty="0">
                <a:solidFill>
                  <a:schemeClr val="accent4">
                    <a:lumMod val="75000"/>
                  </a:schemeClr>
                </a:solidFill>
              </a:rPr>
              <a:t>Szakdolgozatok:A szakdolgozatok a jelenlegi levéltári törvény szerint iratnak minősülhetnek, de nem köziratok. Erre vonatkozóan 2012-ben készült egy felterjesztés az MRK részére.</a:t>
            </a:r>
          </a:p>
        </p:txBody>
      </p:sp>
    </p:spTree>
    <p:extLst>
      <p:ext uri="{BB962C8B-B14F-4D97-AF65-F5344CB8AC3E}">
        <p14:creationId xmlns:p14="http://schemas.microsoft.com/office/powerpoint/2010/main" val="43496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43490" y="836712"/>
            <a:ext cx="7024744" cy="720080"/>
          </a:xfrm>
        </p:spPr>
        <p:txBody>
          <a:bodyPr>
            <a:normAutofit/>
          </a:bodyPr>
          <a:lstStyle/>
          <a:p>
            <a:pPr algn="ctr"/>
            <a:r>
              <a:rPr lang="hu-HU" sz="3200" b="1" dirty="0" smtClean="0">
                <a:solidFill>
                  <a:schemeClr val="accent4">
                    <a:lumMod val="75000"/>
                  </a:schemeClr>
                </a:solidFill>
              </a:rPr>
              <a:t>Szakdolgozatok kezelése</a:t>
            </a:r>
            <a:endParaRPr lang="hu-HU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11560" y="1700808"/>
            <a:ext cx="7848872" cy="4680520"/>
          </a:xfrm>
        </p:spPr>
        <p:txBody>
          <a:bodyPr>
            <a:normAutofit lnSpcReduction="10000"/>
          </a:bodyPr>
          <a:lstStyle/>
          <a:p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A szakdolgozatokat az intézménynek meg kell őrizni, de tárolásukat elektronikus módon, a könyvtár által kezelt adatbázisban (</a:t>
            </a:r>
            <a:r>
              <a:rPr lang="hu-HU" b="1" dirty="0" err="1" smtClean="0">
                <a:solidFill>
                  <a:schemeClr val="accent4">
                    <a:lumMod val="75000"/>
                  </a:schemeClr>
                </a:solidFill>
              </a:rPr>
              <a:t>repozitóriumban</a:t>
            </a:r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) érdemes megvalósítani,</a:t>
            </a:r>
          </a:p>
          <a:p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A hallgatóval olyan  nyilatkozatot kell aláíratni, amely rendelkezik a közzététel és szolgáltatás módjáról,</a:t>
            </a:r>
          </a:p>
          <a:p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Szabályzatban kell rögzíteni a szakdolgozathoz való hozzáférést,</a:t>
            </a:r>
          </a:p>
          <a:p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A </a:t>
            </a:r>
            <a:r>
              <a:rPr lang="hu-HU" b="1" dirty="0" err="1" smtClean="0">
                <a:solidFill>
                  <a:schemeClr val="accent4">
                    <a:lumMod val="75000"/>
                  </a:schemeClr>
                </a:solidFill>
              </a:rPr>
              <a:t>repozitóriumba</a:t>
            </a:r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 való feltöltés megnyitja a lehetőséget az országos összekapcsolásra és egy nemzeti plágium kereső szoftver alkalmazására.</a:t>
            </a:r>
            <a:endParaRPr lang="hu-HU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86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720080"/>
          </a:xfrm>
        </p:spPr>
        <p:txBody>
          <a:bodyPr>
            <a:normAutofit/>
          </a:bodyPr>
          <a:lstStyle/>
          <a:p>
            <a:pPr algn="ctr"/>
            <a:r>
              <a:rPr lang="hu-HU" sz="3200" b="1" dirty="0" smtClean="0">
                <a:solidFill>
                  <a:schemeClr val="accent3">
                    <a:lumMod val="50000"/>
                  </a:schemeClr>
                </a:solidFill>
              </a:rPr>
              <a:t>Javaslatok</a:t>
            </a:r>
            <a:endParaRPr lang="hu-H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55576" y="1628800"/>
            <a:ext cx="7704856" cy="4536504"/>
          </a:xfrm>
        </p:spPr>
        <p:txBody>
          <a:bodyPr>
            <a:normAutofit/>
          </a:bodyPr>
          <a:lstStyle/>
          <a:p>
            <a:r>
              <a:rPr lang="hu-HU" b="1" dirty="0" smtClean="0">
                <a:solidFill>
                  <a:schemeClr val="accent3">
                    <a:lumMod val="50000"/>
                  </a:schemeClr>
                </a:solidFill>
              </a:rPr>
              <a:t>Az </a:t>
            </a:r>
            <a:r>
              <a:rPr lang="hu-HU" b="1" dirty="0">
                <a:solidFill>
                  <a:schemeClr val="accent3">
                    <a:lumMod val="50000"/>
                  </a:schemeClr>
                </a:solidFill>
              </a:rPr>
              <a:t>egyetemi rendszerekkel való összekapcsolás segítségével a hallgatóknak szánt   saját előállítású vagy </a:t>
            </a:r>
            <a:r>
              <a:rPr lang="hu-HU" b="1" dirty="0" smtClean="0">
                <a:solidFill>
                  <a:schemeClr val="accent3">
                    <a:lumMod val="50000"/>
                  </a:schemeClr>
                </a:solidFill>
              </a:rPr>
              <a:t>beszerzett </a:t>
            </a:r>
            <a:r>
              <a:rPr lang="hu-HU" b="1" dirty="0">
                <a:solidFill>
                  <a:schemeClr val="accent3">
                    <a:lumMod val="50000"/>
                  </a:schemeClr>
                </a:solidFill>
              </a:rPr>
              <a:t>oktatási anyagok  számára </a:t>
            </a:r>
            <a:r>
              <a:rPr lang="hu-HU" b="1" dirty="0" smtClean="0">
                <a:solidFill>
                  <a:schemeClr val="accent3">
                    <a:lumMod val="50000"/>
                  </a:schemeClr>
                </a:solidFill>
              </a:rPr>
              <a:t>jól </a:t>
            </a:r>
            <a:r>
              <a:rPr lang="hu-HU" b="1" dirty="0">
                <a:solidFill>
                  <a:schemeClr val="accent3">
                    <a:lumMod val="50000"/>
                  </a:schemeClr>
                </a:solidFill>
              </a:rPr>
              <a:t>használható szolgáltatási környezetet </a:t>
            </a:r>
            <a:r>
              <a:rPr lang="hu-HU" b="1" dirty="0" smtClean="0">
                <a:solidFill>
                  <a:schemeClr val="accent3">
                    <a:lumMod val="50000"/>
                  </a:schemeClr>
                </a:solidFill>
              </a:rPr>
              <a:t>kell </a:t>
            </a:r>
            <a:r>
              <a:rPr lang="hu-HU" b="1" dirty="0">
                <a:solidFill>
                  <a:schemeClr val="accent3">
                    <a:lumMod val="50000"/>
                  </a:schemeClr>
                </a:solidFill>
              </a:rPr>
              <a:t>kialakítani és  biztosítani   a tanulmányi rendszeren keresztül történő hozzáférést  ( </a:t>
            </a:r>
            <a:r>
              <a:rPr lang="hu-HU" b="1" dirty="0" err="1">
                <a:solidFill>
                  <a:schemeClr val="accent3">
                    <a:lumMod val="50000"/>
                  </a:schemeClr>
                </a:solidFill>
              </a:rPr>
              <a:t>Neptun</a:t>
            </a:r>
            <a:r>
              <a:rPr lang="hu-HU" b="1" dirty="0">
                <a:solidFill>
                  <a:schemeClr val="accent3">
                    <a:lumMod val="50000"/>
                  </a:schemeClr>
                </a:solidFill>
              </a:rPr>
              <a:t>, ETR</a:t>
            </a:r>
            <a:r>
              <a:rPr lang="hu-HU" b="1" dirty="0" smtClean="0">
                <a:solidFill>
                  <a:schemeClr val="accent3">
                    <a:lumMod val="50000"/>
                  </a:schemeClr>
                </a:solidFill>
              </a:rPr>
              <a:t>). </a:t>
            </a:r>
          </a:p>
          <a:p>
            <a:r>
              <a:rPr lang="hu-HU" b="1" dirty="0" smtClean="0">
                <a:solidFill>
                  <a:schemeClr val="accent3">
                    <a:lumMod val="50000"/>
                  </a:schemeClr>
                </a:solidFill>
              </a:rPr>
              <a:t>Az </a:t>
            </a:r>
            <a:r>
              <a:rPr lang="hu-HU" b="1" dirty="0">
                <a:solidFill>
                  <a:schemeClr val="accent3">
                    <a:lumMod val="50000"/>
                  </a:schemeClr>
                </a:solidFill>
              </a:rPr>
              <a:t>intézmények számára rendelkezésre álló tankönyv-és jegyzet támogatás felhasználását a könyvtárak koordinálják, így lehetőség nyílik a támogatás legoptimálisabb felhasználására.</a:t>
            </a:r>
          </a:p>
        </p:txBody>
      </p:sp>
    </p:spTree>
    <p:extLst>
      <p:ext uri="{BB962C8B-B14F-4D97-AF65-F5344CB8AC3E}">
        <p14:creationId xmlns:p14="http://schemas.microsoft.com/office/powerpoint/2010/main" val="210987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43492" y="1196752"/>
            <a:ext cx="7416940" cy="4968552"/>
          </a:xfrm>
        </p:spPr>
        <p:txBody>
          <a:bodyPr/>
          <a:lstStyle/>
          <a:p>
            <a:r>
              <a:rPr lang="hu-HU" b="1" dirty="0" smtClean="0">
                <a:solidFill>
                  <a:schemeClr val="accent3">
                    <a:lumMod val="50000"/>
                  </a:schemeClr>
                </a:solidFill>
              </a:rPr>
              <a:t>A </a:t>
            </a:r>
            <a:r>
              <a:rPr lang="hu-HU" b="1" dirty="0">
                <a:solidFill>
                  <a:schemeClr val="accent3">
                    <a:lumMod val="50000"/>
                  </a:schemeClr>
                </a:solidFill>
              </a:rPr>
              <a:t>könyvtári  infrastruktúra terén jelentős lemaradást tapasztalunk, fontos lenne a könyvtári  számítógépes rendszerek fejlesztésére, a tárolókapacitás és eszközpark bővítésére célzott pályázatok kiírása</a:t>
            </a:r>
            <a:r>
              <a:rPr lang="hu-HU" b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endParaRPr lang="hu-H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hu-HU" b="1" dirty="0">
                <a:solidFill>
                  <a:schemeClr val="accent3">
                    <a:lumMod val="50000"/>
                  </a:schemeClr>
                </a:solidFill>
              </a:rPr>
              <a:t>A tanulási, kutatási kompetenciák kialakításához nélkülözhetetlen az oktatók és könyvtárosok együttműködése, az oktatáson belüli hatékony munkamegosztás kialakítása, a könyvtárosok bevonása az oktatás folyamatába.</a:t>
            </a:r>
          </a:p>
        </p:txBody>
      </p:sp>
    </p:spTree>
    <p:extLst>
      <p:ext uri="{BB962C8B-B14F-4D97-AF65-F5344CB8AC3E}">
        <p14:creationId xmlns:p14="http://schemas.microsoft.com/office/powerpoint/2010/main" val="281437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39552" y="980728"/>
            <a:ext cx="8064896" cy="5328592"/>
          </a:xfrm>
        </p:spPr>
        <p:txBody>
          <a:bodyPr/>
          <a:lstStyle/>
          <a:p>
            <a:r>
              <a:rPr lang="hu-HU" b="1" dirty="0">
                <a:solidFill>
                  <a:schemeClr val="accent3">
                    <a:lumMod val="50000"/>
                  </a:schemeClr>
                </a:solidFill>
              </a:rPr>
              <a:t>Fontosnak tartjuk </a:t>
            </a:r>
            <a:r>
              <a:rPr lang="hu-HU" b="1" dirty="0" smtClean="0">
                <a:solidFill>
                  <a:schemeClr val="accent3">
                    <a:lumMod val="50000"/>
                  </a:schemeClr>
                </a:solidFill>
              </a:rPr>
              <a:t>az EISZ  </a:t>
            </a:r>
            <a:r>
              <a:rPr lang="hu-HU" b="1" dirty="0">
                <a:solidFill>
                  <a:schemeClr val="accent3">
                    <a:lumMod val="50000"/>
                  </a:schemeClr>
                </a:solidFill>
              </a:rPr>
              <a:t>program továbbfejlesztését: egyrészt azt,  hogy  minden szakterület legfontosabb adatbázisa központi támogatásból kerüljön beszerzésre, másrészt a program szakmai döntéseiben való jelentősebb  érdekérvényesítést, hiszen a legjelentősebb felhasználói és önrész fizetői kör a felsőoktatási hálózat</a:t>
            </a:r>
            <a:r>
              <a:rPr lang="hu-HU" b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r>
              <a:rPr lang="hu-HU" b="1" dirty="0" smtClean="0">
                <a:solidFill>
                  <a:schemeClr val="accent3">
                    <a:lumMod val="50000"/>
                  </a:schemeClr>
                </a:solidFill>
              </a:rPr>
              <a:t>Biztosítani kell a licenc szerződések tartalmának egyeztetését.</a:t>
            </a:r>
          </a:p>
          <a:p>
            <a:endParaRPr lang="hu-HU" b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hu-HU" b="1" dirty="0" smtClean="0">
                <a:solidFill>
                  <a:schemeClr val="accent3">
                    <a:lumMod val="50000"/>
                  </a:schemeClr>
                </a:solidFill>
              </a:rPr>
              <a:t>Szükségesnek </a:t>
            </a:r>
            <a:r>
              <a:rPr lang="hu-HU" b="1" dirty="0">
                <a:solidFill>
                  <a:schemeClr val="accent3">
                    <a:lumMod val="50000"/>
                  </a:schemeClr>
                </a:solidFill>
              </a:rPr>
              <a:t>tartjuk az MRK erősebb képviseletét a program koordinálásában. </a:t>
            </a:r>
          </a:p>
          <a:p>
            <a:endParaRPr lang="hu-H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15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43492" y="980728"/>
            <a:ext cx="7632964" cy="5256584"/>
          </a:xfrm>
        </p:spPr>
        <p:txBody>
          <a:bodyPr>
            <a:normAutofit fontScale="92500" lnSpcReduction="10000"/>
          </a:bodyPr>
          <a:lstStyle/>
          <a:p>
            <a:r>
              <a:rPr lang="hu-HU" b="1" dirty="0" smtClean="0">
                <a:solidFill>
                  <a:schemeClr val="accent3">
                    <a:lumMod val="50000"/>
                  </a:schemeClr>
                </a:solidFill>
              </a:rPr>
              <a:t>Fontos</a:t>
            </a:r>
            <a:r>
              <a:rPr lang="hu-HU" b="1" dirty="0">
                <a:solidFill>
                  <a:schemeClr val="accent3">
                    <a:lumMod val="50000"/>
                  </a:schemeClr>
                </a:solidFill>
              </a:rPr>
              <a:t>, hogy a nagy kutatási pályázatokban legyen a könyvtárakhoz rendelt forrás a megfelelő </a:t>
            </a:r>
            <a:r>
              <a:rPr lang="hu-HU" b="1" dirty="0" err="1">
                <a:solidFill>
                  <a:schemeClr val="accent3">
                    <a:lumMod val="50000"/>
                  </a:schemeClr>
                </a:solidFill>
              </a:rPr>
              <a:t>disszeminációs</a:t>
            </a:r>
            <a:r>
              <a:rPr lang="hu-HU" b="1" dirty="0">
                <a:solidFill>
                  <a:schemeClr val="accent3">
                    <a:lumMod val="50000"/>
                  </a:schemeClr>
                </a:solidFill>
              </a:rPr>
              <a:t> tevékenységre</a:t>
            </a:r>
            <a:r>
              <a:rPr lang="hu-HU" b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r>
              <a:rPr lang="hu-HU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hu-HU" b="1" dirty="0">
                <a:solidFill>
                  <a:schemeClr val="accent3">
                    <a:lumMod val="50000"/>
                  </a:schemeClr>
                </a:solidFill>
              </a:rPr>
              <a:t>Szükségeses  lenne a kutatási pályázatokban a nyílt hozzáférésű publikációs díjak forrásának és a </a:t>
            </a:r>
            <a:r>
              <a:rPr lang="hu-HU" b="1" dirty="0" err="1">
                <a:solidFill>
                  <a:schemeClr val="accent3">
                    <a:lumMod val="50000"/>
                  </a:schemeClr>
                </a:solidFill>
              </a:rPr>
              <a:t>repozitóriumok</a:t>
            </a:r>
            <a:r>
              <a:rPr lang="hu-HU" b="1" dirty="0">
                <a:solidFill>
                  <a:schemeClr val="accent3">
                    <a:lumMod val="50000"/>
                  </a:schemeClr>
                </a:solidFill>
              </a:rPr>
              <a:t> működési és bővítési költségeinek biztosítása</a:t>
            </a:r>
            <a:r>
              <a:rPr lang="hu-HU" b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r>
              <a:rPr lang="hu-HU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hu-HU" b="1" dirty="0">
                <a:solidFill>
                  <a:schemeClr val="accent3">
                    <a:lumMod val="50000"/>
                  </a:schemeClr>
                </a:solidFill>
              </a:rPr>
              <a:t>Az intézmények fejlesztési terveiben a tudásmenedzsment és kutatás menedzsment legfontosabb szereplőjeként  a könyvtárnak  kell megjelennie.</a:t>
            </a:r>
          </a:p>
          <a:p>
            <a:r>
              <a:rPr lang="hu-HU" b="1" dirty="0">
                <a:solidFill>
                  <a:schemeClr val="accent3">
                    <a:lumMod val="50000"/>
                  </a:schemeClr>
                </a:solidFill>
              </a:rPr>
              <a:t>A felsőoktatási intézményeknek támogatni kell könyvtáraik nemzetközi szervezetekben való tagságát, az aktív nemzetközi részvétel teszi lehetővé a könyvtárak számára az európai uniós pályázatokhoz való partneri csatlakozást.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9722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3"/>
            <a:ext cx="7920880" cy="568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212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43492" y="1124744"/>
            <a:ext cx="7200916" cy="4968552"/>
          </a:xfrm>
        </p:spPr>
        <p:txBody>
          <a:bodyPr>
            <a:normAutofit/>
          </a:bodyPr>
          <a:lstStyle/>
          <a:p>
            <a:endParaRPr lang="hu-HU" dirty="0" smtClean="0"/>
          </a:p>
          <a:p>
            <a:r>
              <a:rPr lang="hu-HU" b="1" dirty="0" smtClean="0">
                <a:solidFill>
                  <a:schemeClr val="accent3">
                    <a:lumMod val="50000"/>
                  </a:schemeClr>
                </a:solidFill>
              </a:rPr>
              <a:t>A szakdolgozatok intézményi kezelésére egységes álláspontot szükséges kidolgozni.</a:t>
            </a:r>
          </a:p>
          <a:p>
            <a:endParaRPr lang="hu-H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hu-HU" b="1" dirty="0" smtClean="0">
                <a:solidFill>
                  <a:schemeClr val="accent3">
                    <a:lumMod val="50000"/>
                  </a:schemeClr>
                </a:solidFill>
              </a:rPr>
              <a:t>Az EKK </a:t>
            </a:r>
            <a:r>
              <a:rPr lang="hu-HU" b="1" dirty="0">
                <a:solidFill>
                  <a:schemeClr val="accent3">
                    <a:lumMod val="50000"/>
                  </a:schemeClr>
                </a:solidFill>
              </a:rPr>
              <a:t>a potenciális szolgáltatók meghallgatása után elkészíti véleményét az MRK számára egy egységes országos plágium kereső beszerzésére és üzemeltetésére. </a:t>
            </a:r>
            <a:endParaRPr lang="hu-H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hu-H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53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55576" y="1340768"/>
            <a:ext cx="7632848" cy="4896544"/>
          </a:xfrm>
        </p:spPr>
        <p:txBody>
          <a:bodyPr/>
          <a:lstStyle/>
          <a:p>
            <a:endParaRPr lang="hu-HU" dirty="0" smtClean="0"/>
          </a:p>
          <a:p>
            <a:endParaRPr lang="hu-HU" dirty="0"/>
          </a:p>
          <a:p>
            <a:pPr marL="68580" indent="0" algn="ctr">
              <a:buNone/>
            </a:pPr>
            <a:r>
              <a:rPr lang="hu-HU" b="1" dirty="0" smtClean="0">
                <a:solidFill>
                  <a:schemeClr val="accent3">
                    <a:lumMod val="50000"/>
                  </a:schemeClr>
                </a:solidFill>
              </a:rPr>
              <a:t>A Könyvtár tevékenysége meghatározó az intézmény minősége szempontjából, mert tevékenysége során válik láthatóvá az intézmény sajátos és </a:t>
            </a:r>
            <a:r>
              <a:rPr lang="hu-HU" b="1" smtClean="0">
                <a:solidFill>
                  <a:schemeClr val="accent3">
                    <a:lumMod val="50000"/>
                  </a:schemeClr>
                </a:solidFill>
              </a:rPr>
              <a:t>egyedi tudásvagyona </a:t>
            </a:r>
            <a:r>
              <a:rPr lang="hu-HU" b="1" dirty="0" smtClean="0">
                <a:solidFill>
                  <a:schemeClr val="accent3">
                    <a:lumMod val="50000"/>
                  </a:schemeClr>
                </a:solidFill>
              </a:rPr>
              <a:t>mint akadémiai és piaci éték, amely lehetővé teszi a sikeres szereplést a hazai és nemzetközi oktatási és kutatási piacon.</a:t>
            </a:r>
          </a:p>
          <a:p>
            <a:pPr algn="ctr"/>
            <a:endParaRPr lang="hu-H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68580" indent="0" algn="ctr">
              <a:buNone/>
            </a:pPr>
            <a:r>
              <a:rPr lang="hu-HU" sz="2800" b="1" dirty="0" smtClean="0">
                <a:solidFill>
                  <a:schemeClr val="bg2">
                    <a:lumMod val="50000"/>
                  </a:schemeClr>
                </a:solidFill>
              </a:rPr>
              <a:t>Köszönöm a figyelmet !</a:t>
            </a:r>
            <a:endParaRPr lang="hu-HU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44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8136904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886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8280919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227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mviragos\Desktop\trendek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95313"/>
            <a:ext cx="8280920" cy="5930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588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560958" cy="792088"/>
          </a:xfrm>
        </p:spPr>
        <p:txBody>
          <a:bodyPr>
            <a:normAutofit/>
          </a:bodyPr>
          <a:lstStyle/>
          <a:p>
            <a:pPr algn="ctr"/>
            <a:r>
              <a:rPr lang="hu-HU" sz="3200" b="1" dirty="0" smtClean="0">
                <a:solidFill>
                  <a:schemeClr val="accent4">
                    <a:lumMod val="75000"/>
                  </a:schemeClr>
                </a:solidFill>
              </a:rPr>
              <a:t>Szakmai és fenntartói jogi környezet</a:t>
            </a:r>
            <a:endParaRPr lang="hu-HU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43492" y="1772816"/>
            <a:ext cx="7416940" cy="4536504"/>
          </a:xfrm>
        </p:spPr>
        <p:txBody>
          <a:bodyPr>
            <a:normAutofit/>
          </a:bodyPr>
          <a:lstStyle/>
          <a:p>
            <a:r>
              <a:rPr lang="hu-HU" sz="1800" b="1" dirty="0" smtClean="0">
                <a:solidFill>
                  <a:schemeClr val="accent4">
                    <a:lumMod val="75000"/>
                  </a:schemeClr>
                </a:solidFill>
              </a:rPr>
              <a:t>EMMI 30/2014.(IV.10.) rendelet</a:t>
            </a:r>
          </a:p>
          <a:p>
            <a:pPr lvl="1"/>
            <a:r>
              <a:rPr lang="hu-HU" sz="1800" b="1" dirty="0">
                <a:solidFill>
                  <a:schemeClr val="accent4">
                    <a:lumMod val="75000"/>
                  </a:schemeClr>
                </a:solidFill>
              </a:rPr>
              <a:t>r</a:t>
            </a:r>
            <a:r>
              <a:rPr lang="hu-HU" sz="1800" b="1" dirty="0" smtClean="0">
                <a:solidFill>
                  <a:schemeClr val="accent4">
                    <a:lumMod val="75000"/>
                  </a:schemeClr>
                </a:solidFill>
              </a:rPr>
              <a:t>észt vesz  a szakterületi információellátás szervezésében, az elektronikus információ szolgáltatás biztosításában,</a:t>
            </a:r>
          </a:p>
          <a:p>
            <a:pPr lvl="1"/>
            <a:r>
              <a:rPr lang="hu-HU" sz="1800" b="1" dirty="0" smtClean="0">
                <a:solidFill>
                  <a:schemeClr val="accent4">
                    <a:lumMod val="75000"/>
                  </a:schemeClr>
                </a:solidFill>
              </a:rPr>
              <a:t>Segítséget nyújt a kutatóknak a nyílt hozzáférés követelményeinek való megfeleléshez,</a:t>
            </a:r>
          </a:p>
          <a:p>
            <a:pPr lvl="1"/>
            <a:r>
              <a:rPr lang="hu-HU" sz="1800" b="1" dirty="0" smtClean="0">
                <a:solidFill>
                  <a:schemeClr val="accent4">
                    <a:lumMod val="75000"/>
                  </a:schemeClr>
                </a:solidFill>
              </a:rPr>
              <a:t>Elősegíti a tudományos információk (publikációk és adatok) tárolására, megosztására alkalmas, hazai és európai </a:t>
            </a:r>
            <a:r>
              <a:rPr lang="hu-HU" sz="1800" b="1" dirty="0" err="1" smtClean="0">
                <a:solidFill>
                  <a:schemeClr val="accent4">
                    <a:lumMod val="75000"/>
                  </a:schemeClr>
                </a:solidFill>
              </a:rPr>
              <a:t>interoperábilis</a:t>
            </a:r>
            <a:r>
              <a:rPr lang="hu-HU" sz="1800" b="1" dirty="0" smtClean="0">
                <a:solidFill>
                  <a:schemeClr val="accent4">
                    <a:lumMod val="75000"/>
                  </a:schemeClr>
                </a:solidFill>
              </a:rPr>
              <a:t> elektronikus infrastruktúra fejlesztését, amely kiterjed</a:t>
            </a:r>
          </a:p>
          <a:p>
            <a:pPr lvl="2"/>
            <a:r>
              <a:rPr lang="hu-HU" sz="1800" b="1" dirty="0">
                <a:solidFill>
                  <a:schemeClr val="accent4">
                    <a:lumMod val="75000"/>
                  </a:schemeClr>
                </a:solidFill>
              </a:rPr>
              <a:t>a</a:t>
            </a:r>
            <a:r>
              <a:rPr lang="hu-HU" sz="1800" b="1" dirty="0" smtClean="0">
                <a:solidFill>
                  <a:schemeClr val="accent4">
                    <a:lumMod val="75000"/>
                  </a:schemeClr>
                </a:solidFill>
              </a:rPr>
              <a:t> kutatás eredményeként születő közlemények , publikációk nyilvántartására, továbbá</a:t>
            </a:r>
          </a:p>
          <a:p>
            <a:pPr lvl="2"/>
            <a:r>
              <a:rPr lang="hu-HU" sz="1800" b="1" dirty="0">
                <a:solidFill>
                  <a:schemeClr val="accent4">
                    <a:lumMod val="75000"/>
                  </a:schemeClr>
                </a:solidFill>
              </a:rPr>
              <a:t>a</a:t>
            </a:r>
            <a:r>
              <a:rPr lang="hu-HU" sz="1800" b="1" dirty="0" smtClean="0">
                <a:solidFill>
                  <a:schemeClr val="accent4">
                    <a:lumMod val="75000"/>
                  </a:schemeClr>
                </a:solidFill>
              </a:rPr>
              <a:t> nyílt és korlátozott hozzáférésű elektronikus és nyomtatott publikációk gyűjtésére, számbavételére, jogszerű megőrzésére és szolgáltatásának biztosítására.</a:t>
            </a:r>
            <a:endParaRPr lang="hu-HU" sz="18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19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83568" y="764704"/>
            <a:ext cx="7776864" cy="5616624"/>
          </a:xfrm>
        </p:spPr>
        <p:txBody>
          <a:bodyPr>
            <a:normAutofit lnSpcReduction="10000"/>
          </a:bodyPr>
          <a:lstStyle/>
          <a:p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Szakterületén hazai és nemzetközi szak-és tudományos adatbázisok előfizetésével biztosítja a szaktájékoztatást,</a:t>
            </a:r>
          </a:p>
          <a:p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Részt vesz kutatásfejlesztési és innovációs programokban, felsőoktatási tartalomfejlesztésekben, hazai és nemzetközi tudományos együttműködésekben, a tudományos kutatás értékelésében, a </a:t>
            </a:r>
            <a:r>
              <a:rPr lang="hu-HU" b="1" dirty="0" err="1" smtClean="0">
                <a:solidFill>
                  <a:schemeClr val="accent4">
                    <a:lumMod val="75000"/>
                  </a:schemeClr>
                </a:solidFill>
              </a:rPr>
              <a:t>bibliometriai</a:t>
            </a:r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 vizsgálatokban,</a:t>
            </a:r>
          </a:p>
          <a:p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Részt vesz a nyílt hozzáférésű </a:t>
            </a:r>
            <a:r>
              <a:rPr lang="hu-HU" b="1" dirty="0" err="1" smtClean="0">
                <a:solidFill>
                  <a:schemeClr val="accent4">
                    <a:lumMod val="75000"/>
                  </a:schemeClr>
                </a:solidFill>
              </a:rPr>
              <a:t>repozitóriumok</a:t>
            </a:r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 országos hálózatának kialakításában és üzemeltetésében, rekordjait nemzetközileg szabványos csereformátumban hozzáférhetővé teszi,</a:t>
            </a:r>
          </a:p>
          <a:p>
            <a:r>
              <a:rPr lang="hu-HU" b="1" dirty="0" smtClean="0">
                <a:solidFill>
                  <a:schemeClr val="accent4">
                    <a:lumMod val="75000"/>
                  </a:schemeClr>
                </a:solidFill>
              </a:rPr>
              <a:t>Részt vesz nemzetközi adatbázisok építésében.</a:t>
            </a:r>
            <a:endParaRPr lang="hu-HU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21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1152128"/>
          </a:xfrm>
        </p:spPr>
        <p:txBody>
          <a:bodyPr>
            <a:normAutofit/>
          </a:bodyPr>
          <a:lstStyle/>
          <a:p>
            <a:pPr algn="ctr"/>
            <a:r>
              <a:rPr lang="hu-HU" sz="3200" b="1" dirty="0" smtClean="0">
                <a:solidFill>
                  <a:schemeClr val="accent4">
                    <a:lumMod val="75000"/>
                  </a:schemeClr>
                </a:solidFill>
              </a:rPr>
              <a:t>A felsőoktatási könyvtárak stratégiai céljai</a:t>
            </a:r>
            <a:endParaRPr lang="hu-HU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43492" y="1988840"/>
            <a:ext cx="6777317" cy="4464496"/>
          </a:xfrm>
        </p:spPr>
        <p:txBody>
          <a:bodyPr>
            <a:normAutofit lnSpcReduction="10000"/>
          </a:bodyPr>
          <a:lstStyle/>
          <a:p>
            <a:r>
              <a:rPr lang="hu-HU" sz="2000" b="1" dirty="0" smtClean="0">
                <a:solidFill>
                  <a:schemeClr val="accent4">
                    <a:lumMod val="75000"/>
                  </a:schemeClr>
                </a:solidFill>
              </a:rPr>
              <a:t>Általános és testre szabott szolgáltatásokkal biztosítani az oktatás és kutatás információs  igényeinek kielégítését,</a:t>
            </a:r>
          </a:p>
          <a:p>
            <a:r>
              <a:rPr lang="hu-HU" sz="2000" b="1" dirty="0" smtClean="0">
                <a:solidFill>
                  <a:schemeClr val="accent4">
                    <a:lumMod val="75000"/>
                  </a:schemeClr>
                </a:solidFill>
              </a:rPr>
              <a:t>Olyan tudományterületi tudástár(</a:t>
            </a:r>
            <a:r>
              <a:rPr lang="hu-HU" sz="2000" b="1" dirty="0" err="1" smtClean="0">
                <a:solidFill>
                  <a:schemeClr val="accent4">
                    <a:lumMod val="75000"/>
                  </a:schemeClr>
                </a:solidFill>
              </a:rPr>
              <a:t>ak</a:t>
            </a:r>
            <a:r>
              <a:rPr lang="hu-HU" sz="2000" b="1" dirty="0" smtClean="0">
                <a:solidFill>
                  <a:schemeClr val="accent4">
                    <a:lumMod val="75000"/>
                  </a:schemeClr>
                </a:solidFill>
              </a:rPr>
              <a:t>) működtetése, amely támogatja a különböző képzési formák, módszerek és kutatási projektek ellátását hagyományos és elektronikus tartalmakkal, beleértve az új tanulási formákhoz szükséges tartalommenedzselési feladatokat is,</a:t>
            </a:r>
          </a:p>
          <a:p>
            <a:r>
              <a:rPr lang="hu-HU" sz="2000" b="1" dirty="0" smtClean="0">
                <a:solidFill>
                  <a:schemeClr val="accent4">
                    <a:lumMod val="75000"/>
                  </a:schemeClr>
                </a:solidFill>
              </a:rPr>
              <a:t>Rendelkezésre bocsátani azokat a teljesítménymutatókat, amelyek a felsőoktatási minőség bemutatásához elengedhetetlenek: publikációk, idézettség, intézményi tudástőke hatása  hazai és nemzetközi kutatásban.</a:t>
            </a:r>
            <a:endParaRPr lang="hu-H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74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480</TotalTime>
  <Words>1384</Words>
  <Application>Microsoft Office PowerPoint</Application>
  <PresentationFormat>Diavetítés a képernyőre (4:3 oldalarány)</PresentationFormat>
  <Paragraphs>109</Paragraphs>
  <Slides>31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31</vt:i4>
      </vt:variant>
    </vt:vector>
  </HeadingPairs>
  <TitlesOfParts>
    <vt:vector size="32" baseType="lpstr">
      <vt:lpstr>Austin</vt:lpstr>
      <vt:lpstr>A felsőoktatási könyvtárak bővülő szerepe az oktatásban és kutatásban</vt:lpstr>
      <vt:lpstr>Felsőoktatási könyvtárak a könyvtári rendszerben</vt:lpstr>
      <vt:lpstr>PowerPoint bemutató</vt:lpstr>
      <vt:lpstr>PowerPoint bemutató</vt:lpstr>
      <vt:lpstr>PowerPoint bemutató</vt:lpstr>
      <vt:lpstr>PowerPoint bemutató</vt:lpstr>
      <vt:lpstr>Szakmai és fenntartói jogi környezet</vt:lpstr>
      <vt:lpstr>PowerPoint bemutató</vt:lpstr>
      <vt:lpstr>A felsőoktatási könyvtárak stratégiai céljai</vt:lpstr>
      <vt:lpstr>Oktatás támogatása</vt:lpstr>
      <vt:lpstr>PowerPoint bemutató</vt:lpstr>
      <vt:lpstr>PowerPoint bemutató</vt:lpstr>
      <vt:lpstr>Könyvtári számítógépes környezet korszerűsítése</vt:lpstr>
      <vt:lpstr>Oktatási folyamatba való bekapcsolódás</vt:lpstr>
      <vt:lpstr>Kutatás támogatás</vt:lpstr>
      <vt:lpstr>Tudásmenedzsment</vt:lpstr>
      <vt:lpstr>Tudományos kommunikáció, nyílt hozzáférés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Minőségbiztosítás</vt:lpstr>
      <vt:lpstr>Szakdolgozatok kezelése</vt:lpstr>
      <vt:lpstr>Javaslatok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Company>DEENK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Görögh Edit</dc:creator>
  <cp:lastModifiedBy>Dr. Virágos Márta</cp:lastModifiedBy>
  <cp:revision>36</cp:revision>
  <dcterms:created xsi:type="dcterms:W3CDTF">2014-05-08T07:40:10Z</dcterms:created>
  <dcterms:modified xsi:type="dcterms:W3CDTF">2014-05-12T07:29:37Z</dcterms:modified>
</cp:coreProperties>
</file>