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77" r:id="rId2"/>
    <p:sldId id="286" r:id="rId3"/>
    <p:sldId id="323" r:id="rId4"/>
    <p:sldId id="321" r:id="rId5"/>
    <p:sldId id="322" r:id="rId6"/>
    <p:sldId id="290" r:id="rId7"/>
    <p:sldId id="291" r:id="rId8"/>
    <p:sldId id="311" r:id="rId9"/>
    <p:sldId id="319" r:id="rId10"/>
    <p:sldId id="294" r:id="rId11"/>
    <p:sldId id="296" r:id="rId12"/>
    <p:sldId id="317" r:id="rId13"/>
    <p:sldId id="324" r:id="rId14"/>
    <p:sldId id="320" r:id="rId15"/>
  </p:sldIdLst>
  <p:sldSz cx="9144000" cy="6858000" type="screen4x3"/>
  <p:notesSz cx="6805613" cy="9939338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1C5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01" autoAdjust="0"/>
    <p:restoredTop sz="94660"/>
  </p:normalViewPr>
  <p:slideViewPr>
    <p:cSldViewPr>
      <p:cViewPr varScale="1">
        <p:scale>
          <a:sx n="75" d="100"/>
          <a:sy n="75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934" y="-78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CDD74D-61AD-40D5-A9E8-5FE654119509}" type="doc">
      <dgm:prSet loTypeId="urn:microsoft.com/office/officeart/2005/8/layout/radial1" loCatId="cycle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hu-HU"/>
        </a:p>
      </dgm:t>
    </dgm:pt>
    <dgm:pt modelId="{1037B430-371F-4B3D-996D-8781AE51117B}">
      <dgm:prSet phldrT="[Szöveg]"/>
      <dgm:spPr>
        <a:gradFill flip="none" rotWithShape="0">
          <a:gsLst>
            <a:gs pos="0">
              <a:srgbClr val="00B050">
                <a:shade val="30000"/>
                <a:satMod val="115000"/>
              </a:srgbClr>
            </a:gs>
            <a:gs pos="50000">
              <a:srgbClr val="00B050">
                <a:shade val="67500"/>
                <a:satMod val="115000"/>
              </a:srgbClr>
            </a:gs>
            <a:gs pos="100000">
              <a:srgbClr val="00B050">
                <a:shade val="100000"/>
                <a:satMod val="115000"/>
              </a:srgbClr>
            </a:gs>
          </a:gsLst>
          <a:path path="circle">
            <a:fillToRect l="100000" t="100000"/>
          </a:path>
          <a:tileRect r="-100000" b="-100000"/>
        </a:gradFill>
      </dgm:spPr>
      <dgm:t>
        <a:bodyPr/>
        <a:lstStyle/>
        <a:p>
          <a:r>
            <a:rPr lang="hu-HU" b="1" dirty="0" smtClean="0">
              <a:latin typeface="Cambria Math" panose="02040503050406030204" pitchFamily="18" charset="0"/>
              <a:ea typeface="Cambria Math" panose="02040503050406030204" pitchFamily="18" charset="0"/>
            </a:rPr>
            <a:t>Integrált </a:t>
          </a:r>
          <a:r>
            <a:rPr lang="hu-HU" b="1" dirty="0" smtClean="0">
              <a:latin typeface="Cambria Math" panose="02040503050406030204" pitchFamily="18" charset="0"/>
              <a:ea typeface="Cambria Math" panose="02040503050406030204" pitchFamily="18" charset="0"/>
            </a:rPr>
            <a:t>sportiroda</a:t>
          </a:r>
          <a:endParaRPr lang="hu-HU" b="1" dirty="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866E108C-D64E-4E0B-A9A4-98046AB041C1}" type="parTrans" cxnId="{874F43A3-B90F-4A95-B19F-FF1085512147}">
      <dgm:prSet/>
      <dgm:spPr/>
      <dgm:t>
        <a:bodyPr/>
        <a:lstStyle/>
        <a:p>
          <a:endParaRPr lang="hu-HU"/>
        </a:p>
      </dgm:t>
    </dgm:pt>
    <dgm:pt modelId="{CC2048E2-659A-4347-B127-021898D6BD28}" type="sibTrans" cxnId="{874F43A3-B90F-4A95-B19F-FF1085512147}">
      <dgm:prSet/>
      <dgm:spPr/>
      <dgm:t>
        <a:bodyPr/>
        <a:lstStyle/>
        <a:p>
          <a:endParaRPr lang="hu-HU"/>
        </a:p>
      </dgm:t>
    </dgm:pt>
    <dgm:pt modelId="{B72BCDB7-1993-49E9-9FD6-D1F3BEFB98CE}">
      <dgm:prSet phldrT="[Szöveg]" custT="1"/>
      <dgm:spPr>
        <a:gradFill flip="none" rotWithShape="0">
          <a:gsLst>
            <a:gs pos="0">
              <a:srgbClr val="92D050">
                <a:shade val="30000"/>
                <a:satMod val="115000"/>
              </a:srgbClr>
            </a:gs>
            <a:gs pos="50000">
              <a:srgbClr val="92D050">
                <a:shade val="67500"/>
                <a:satMod val="115000"/>
              </a:srgbClr>
            </a:gs>
            <a:gs pos="100000">
              <a:srgbClr val="92D050">
                <a:shade val="100000"/>
                <a:satMod val="115000"/>
              </a:srgbClr>
            </a:gs>
          </a:gsLst>
          <a:lin ang="16200000" scaled="1"/>
          <a:tileRect/>
        </a:gradFill>
      </dgm:spPr>
      <dgm:t>
        <a:bodyPr/>
        <a:lstStyle/>
        <a:p>
          <a:r>
            <a:rPr lang="hu-HU" sz="1800" b="1" dirty="0" smtClean="0">
              <a:latin typeface="Cambria Math" panose="02040503050406030204" pitchFamily="18" charset="0"/>
              <a:ea typeface="Cambria Math" panose="02040503050406030204" pitchFamily="18" charset="0"/>
            </a:rPr>
            <a:t>Intézményi, rektori vezetés</a:t>
          </a:r>
          <a:endParaRPr lang="hu-HU" sz="1800" b="1" dirty="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F2EE6FC7-BAB2-49B9-AE61-5934778E1D19}" type="parTrans" cxnId="{79F76D59-E5F8-48FE-B917-0935ABB05834}">
      <dgm:prSet/>
      <dgm:spPr/>
      <dgm:t>
        <a:bodyPr/>
        <a:lstStyle/>
        <a:p>
          <a:endParaRPr lang="hu-HU"/>
        </a:p>
      </dgm:t>
    </dgm:pt>
    <dgm:pt modelId="{7FD66FF7-76FF-40A7-A68B-8FD2DDC60D75}" type="sibTrans" cxnId="{79F76D59-E5F8-48FE-B917-0935ABB05834}">
      <dgm:prSet/>
      <dgm:spPr/>
      <dgm:t>
        <a:bodyPr/>
        <a:lstStyle/>
        <a:p>
          <a:endParaRPr lang="hu-HU"/>
        </a:p>
      </dgm:t>
    </dgm:pt>
    <dgm:pt modelId="{BCF3D3C8-4420-42E8-9F72-E01349BC2B8B}">
      <dgm:prSet phldrT="[Szöveg]" custT="1"/>
      <dgm:spPr>
        <a:gradFill flip="none" rotWithShape="0">
          <a:gsLst>
            <a:gs pos="0">
              <a:srgbClr val="92D050">
                <a:shade val="30000"/>
                <a:satMod val="115000"/>
              </a:srgbClr>
            </a:gs>
            <a:gs pos="50000">
              <a:srgbClr val="92D050">
                <a:shade val="67500"/>
                <a:satMod val="115000"/>
              </a:srgbClr>
            </a:gs>
            <a:gs pos="100000">
              <a:srgbClr val="92D050">
                <a:shade val="100000"/>
                <a:satMod val="115000"/>
              </a:srgbClr>
            </a:gs>
          </a:gsLst>
          <a:lin ang="2700000" scaled="1"/>
          <a:tileRect/>
        </a:gradFill>
      </dgm:spPr>
      <dgm:t>
        <a:bodyPr/>
        <a:lstStyle/>
        <a:p>
          <a:r>
            <a:rPr lang="hu-HU" sz="2400" b="1" dirty="0" smtClean="0">
              <a:latin typeface="Cambria Math" panose="02040503050406030204" pitchFamily="18" charset="0"/>
              <a:ea typeface="Cambria Math" panose="02040503050406030204" pitchFamily="18" charset="0"/>
            </a:rPr>
            <a:t>EHÖK</a:t>
          </a:r>
          <a:endParaRPr lang="hu-HU" sz="2400" b="1" dirty="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06609782-0515-4BCA-AF3B-C613B9412F3E}" type="parTrans" cxnId="{8E413F29-A05D-45D8-8DCB-8A75F9CF8F62}">
      <dgm:prSet/>
      <dgm:spPr/>
      <dgm:t>
        <a:bodyPr/>
        <a:lstStyle/>
        <a:p>
          <a:endParaRPr lang="hu-HU"/>
        </a:p>
      </dgm:t>
    </dgm:pt>
    <dgm:pt modelId="{7E15EA03-C3E2-40DD-B76C-2EEEEEF76275}" type="sibTrans" cxnId="{8E413F29-A05D-45D8-8DCB-8A75F9CF8F62}">
      <dgm:prSet/>
      <dgm:spPr/>
      <dgm:t>
        <a:bodyPr/>
        <a:lstStyle/>
        <a:p>
          <a:endParaRPr lang="hu-HU"/>
        </a:p>
      </dgm:t>
    </dgm:pt>
    <dgm:pt modelId="{AC1F02A5-6CED-4697-8601-3EB45FD538FD}">
      <dgm:prSet phldrT="[Szöveg]" custT="1"/>
      <dgm:spPr>
        <a:gradFill flip="none" rotWithShape="0">
          <a:gsLst>
            <a:gs pos="0">
              <a:srgbClr val="92D050">
                <a:shade val="30000"/>
                <a:satMod val="115000"/>
              </a:srgbClr>
            </a:gs>
            <a:gs pos="50000">
              <a:srgbClr val="92D050">
                <a:shade val="67500"/>
                <a:satMod val="115000"/>
              </a:srgbClr>
            </a:gs>
            <a:gs pos="100000">
              <a:srgbClr val="92D050">
                <a:shade val="100000"/>
                <a:satMod val="115000"/>
              </a:srgbClr>
            </a:gs>
          </a:gsLst>
          <a:lin ang="2700000" scaled="1"/>
          <a:tileRect/>
        </a:gradFill>
      </dgm:spPr>
      <dgm:t>
        <a:bodyPr/>
        <a:lstStyle/>
        <a:p>
          <a:r>
            <a:rPr lang="hu-HU" sz="1800" b="1" dirty="0" smtClean="0">
              <a:latin typeface="Cambria Math" panose="02040503050406030204" pitchFamily="18" charset="0"/>
              <a:ea typeface="Cambria Math" panose="02040503050406030204" pitchFamily="18" charset="0"/>
            </a:rPr>
            <a:t>Intézményi </a:t>
          </a:r>
          <a:r>
            <a:rPr lang="hu-HU" sz="1800" b="1" dirty="0" smtClean="0">
              <a:latin typeface="Cambria Math" panose="02040503050406030204" pitchFamily="18" charset="0"/>
              <a:ea typeface="Cambria Math" panose="02040503050406030204" pitchFamily="18" charset="0"/>
            </a:rPr>
            <a:t>sport-egyesület</a:t>
          </a:r>
          <a:endParaRPr lang="hu-HU" sz="1800" b="1" dirty="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79B4FBC3-A63C-4315-9B90-40FD329E29AD}" type="parTrans" cxnId="{89D7E31A-9788-4434-945C-2E72A6E15C6C}">
      <dgm:prSet/>
      <dgm:spPr/>
      <dgm:t>
        <a:bodyPr/>
        <a:lstStyle/>
        <a:p>
          <a:endParaRPr lang="hu-HU"/>
        </a:p>
      </dgm:t>
    </dgm:pt>
    <dgm:pt modelId="{B1FE396F-5485-4C45-A9E6-78F2494FCCB3}" type="sibTrans" cxnId="{89D7E31A-9788-4434-945C-2E72A6E15C6C}">
      <dgm:prSet/>
      <dgm:spPr/>
      <dgm:t>
        <a:bodyPr/>
        <a:lstStyle/>
        <a:p>
          <a:endParaRPr lang="hu-HU"/>
        </a:p>
      </dgm:t>
    </dgm:pt>
    <dgm:pt modelId="{53A7C931-D17D-4D09-A5E3-56D40BBF72B1}">
      <dgm:prSet phldrT="[Szöveg]" custT="1"/>
      <dgm:spPr>
        <a:gradFill flip="none" rotWithShape="0">
          <a:gsLst>
            <a:gs pos="0">
              <a:srgbClr val="92D050">
                <a:shade val="30000"/>
                <a:satMod val="115000"/>
              </a:srgbClr>
            </a:gs>
            <a:gs pos="50000">
              <a:srgbClr val="92D050">
                <a:shade val="67500"/>
                <a:satMod val="115000"/>
              </a:srgbClr>
            </a:gs>
            <a:gs pos="100000">
              <a:srgbClr val="92D050">
                <a:shade val="100000"/>
                <a:satMod val="115000"/>
              </a:srgbClr>
            </a:gs>
          </a:gsLst>
          <a:lin ang="2700000" scaled="1"/>
          <a:tileRect/>
        </a:gradFill>
      </dgm:spPr>
      <dgm:t>
        <a:bodyPr/>
        <a:lstStyle/>
        <a:p>
          <a:r>
            <a:rPr lang="hu-HU" sz="1800" b="1" dirty="0" smtClean="0">
              <a:latin typeface="Cambria Math" panose="02040503050406030204" pitchFamily="18" charset="0"/>
              <a:ea typeface="Cambria Math" panose="02040503050406030204" pitchFamily="18" charset="0"/>
            </a:rPr>
            <a:t>Sportintézet, </a:t>
          </a:r>
          <a:r>
            <a:rPr lang="hu-HU" sz="1800" b="1" dirty="0" smtClean="0">
              <a:latin typeface="Cambria Math" panose="02040503050406030204" pitchFamily="18" charset="0"/>
              <a:ea typeface="Cambria Math" panose="02040503050406030204" pitchFamily="18" charset="0"/>
            </a:rPr>
            <a:t>sport-központ</a:t>
          </a:r>
          <a:endParaRPr lang="hu-HU" sz="1800" b="1" dirty="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19396D49-9BEC-4ED0-90E7-F8848BE3A4B3}" type="parTrans" cxnId="{525A2C50-7F90-4958-B522-D9566F81C769}">
      <dgm:prSet/>
      <dgm:spPr/>
      <dgm:t>
        <a:bodyPr/>
        <a:lstStyle/>
        <a:p>
          <a:endParaRPr lang="hu-HU"/>
        </a:p>
      </dgm:t>
    </dgm:pt>
    <dgm:pt modelId="{1FA85E76-62EC-4CCB-B9DB-F680374698F4}" type="sibTrans" cxnId="{525A2C50-7F90-4958-B522-D9566F81C769}">
      <dgm:prSet/>
      <dgm:spPr/>
      <dgm:t>
        <a:bodyPr/>
        <a:lstStyle/>
        <a:p>
          <a:endParaRPr lang="hu-HU"/>
        </a:p>
      </dgm:t>
    </dgm:pt>
    <dgm:pt modelId="{B11143BE-9A70-47A5-B27A-A59CA8B04A16}">
      <dgm:prSet custT="1"/>
      <dgm:spPr>
        <a:gradFill flip="none" rotWithShape="0">
          <a:gsLst>
            <a:gs pos="0">
              <a:srgbClr val="92D050">
                <a:shade val="30000"/>
                <a:satMod val="115000"/>
              </a:srgbClr>
            </a:gs>
            <a:gs pos="50000">
              <a:srgbClr val="92D050">
                <a:shade val="67500"/>
                <a:satMod val="115000"/>
              </a:srgbClr>
            </a:gs>
            <a:gs pos="100000">
              <a:srgbClr val="92D050">
                <a:shade val="100000"/>
                <a:satMod val="115000"/>
              </a:srgbClr>
            </a:gs>
          </a:gsLst>
          <a:lin ang="2700000" scaled="1"/>
          <a:tileRect/>
        </a:gradFill>
      </dgm:spPr>
      <dgm:t>
        <a:bodyPr/>
        <a:lstStyle/>
        <a:p>
          <a:r>
            <a:rPr lang="hu-HU" sz="1800" b="1" dirty="0" smtClean="0">
              <a:latin typeface="Cambria Math" panose="02040503050406030204" pitchFamily="18" charset="0"/>
              <a:ea typeface="Cambria Math" panose="02040503050406030204" pitchFamily="18" charset="0"/>
            </a:rPr>
            <a:t>Létesítmény üzemeltetés</a:t>
          </a:r>
          <a:endParaRPr lang="hu-HU" sz="1800" b="1" dirty="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7999DF8A-ECA0-450F-86C6-868E59BFB9C8}" type="parTrans" cxnId="{727164F8-0542-459F-961B-AF7B55C3BF1D}">
      <dgm:prSet/>
      <dgm:spPr/>
      <dgm:t>
        <a:bodyPr/>
        <a:lstStyle/>
        <a:p>
          <a:endParaRPr lang="hu-HU"/>
        </a:p>
      </dgm:t>
    </dgm:pt>
    <dgm:pt modelId="{5252E5BB-65C8-4074-B76A-0BFCBDD21B98}" type="sibTrans" cxnId="{727164F8-0542-459F-961B-AF7B55C3BF1D}">
      <dgm:prSet/>
      <dgm:spPr/>
      <dgm:t>
        <a:bodyPr/>
        <a:lstStyle/>
        <a:p>
          <a:endParaRPr lang="hu-HU"/>
        </a:p>
      </dgm:t>
    </dgm:pt>
    <dgm:pt modelId="{B9D24074-5E7A-4991-A614-0E8894F7C9E7}">
      <dgm:prSet custT="1"/>
      <dgm:spPr>
        <a:gradFill flip="none" rotWithShape="0">
          <a:gsLst>
            <a:gs pos="0">
              <a:schemeClr val="bg2">
                <a:lumMod val="50000"/>
                <a:shade val="30000"/>
                <a:satMod val="115000"/>
              </a:schemeClr>
            </a:gs>
            <a:gs pos="50000">
              <a:schemeClr val="bg2">
                <a:lumMod val="50000"/>
                <a:shade val="67500"/>
                <a:satMod val="115000"/>
              </a:schemeClr>
            </a:gs>
            <a:gs pos="100000">
              <a:schemeClr val="bg2">
                <a:lumMod val="50000"/>
                <a:shade val="100000"/>
                <a:satMod val="115000"/>
              </a:schemeClr>
            </a:gs>
          </a:gsLst>
          <a:lin ang="2700000" scaled="1"/>
          <a:tileRect/>
        </a:gradFill>
      </dgm:spPr>
      <dgm:t>
        <a:bodyPr/>
        <a:lstStyle/>
        <a:p>
          <a:r>
            <a:rPr lang="hu-HU" sz="1800" b="1" dirty="0" smtClean="0">
              <a:latin typeface="Cambria Math" panose="02040503050406030204" pitchFamily="18" charset="0"/>
              <a:ea typeface="Cambria Math" panose="02040503050406030204" pitchFamily="18" charset="0"/>
            </a:rPr>
            <a:t>MEFS</a:t>
          </a:r>
          <a:br>
            <a:rPr lang="hu-HU" sz="1800" b="1" dirty="0" smtClean="0">
              <a:latin typeface="Cambria Math" panose="02040503050406030204" pitchFamily="18" charset="0"/>
              <a:ea typeface="Cambria Math" panose="02040503050406030204" pitchFamily="18" charset="0"/>
            </a:rPr>
          </a:br>
          <a:r>
            <a:rPr lang="hu-HU" sz="1800" b="1" dirty="0" smtClean="0">
              <a:latin typeface="Cambria Math" panose="02040503050406030204" pitchFamily="18" charset="0"/>
              <a:ea typeface="Cambria Math" panose="02040503050406030204" pitchFamily="18" charset="0"/>
            </a:rPr>
            <a:t>(MOB)</a:t>
          </a:r>
          <a:endParaRPr lang="hu-HU" sz="1800" b="1" dirty="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E16C2E12-CEBC-40E3-9641-B359579DA0C9}" type="parTrans" cxnId="{693EE283-D60D-45F5-9B92-A80329E9FF5F}">
      <dgm:prSet/>
      <dgm:spPr>
        <a:ln>
          <a:prstDash val="sysDash"/>
        </a:ln>
      </dgm:spPr>
      <dgm:t>
        <a:bodyPr/>
        <a:lstStyle/>
        <a:p>
          <a:endParaRPr lang="hu-HU"/>
        </a:p>
      </dgm:t>
    </dgm:pt>
    <dgm:pt modelId="{FF064B86-943C-4647-9FCA-92104D162075}" type="sibTrans" cxnId="{693EE283-D60D-45F5-9B92-A80329E9FF5F}">
      <dgm:prSet/>
      <dgm:spPr/>
      <dgm:t>
        <a:bodyPr/>
        <a:lstStyle/>
        <a:p>
          <a:endParaRPr lang="hu-HU"/>
        </a:p>
      </dgm:t>
    </dgm:pt>
    <dgm:pt modelId="{0814D6A4-0F97-47A9-8FBA-127A10D01EF7}" type="pres">
      <dgm:prSet presAssocID="{3FCDD74D-61AD-40D5-A9E8-5FE65411950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743B7089-A5A6-44DB-A7A7-339FE9130004}" type="pres">
      <dgm:prSet presAssocID="{1037B430-371F-4B3D-996D-8781AE51117B}" presName="centerShape" presStyleLbl="node0" presStyleIdx="0" presStyleCnt="1" custScaleX="128747" custScaleY="118732" custLinFactNeighborX="-979" custLinFactNeighborY="710"/>
      <dgm:spPr/>
      <dgm:t>
        <a:bodyPr/>
        <a:lstStyle/>
        <a:p>
          <a:endParaRPr lang="hu-HU"/>
        </a:p>
      </dgm:t>
    </dgm:pt>
    <dgm:pt modelId="{20F0623D-A8A9-412B-8C55-CBD77373A0CB}" type="pres">
      <dgm:prSet presAssocID="{F2EE6FC7-BAB2-49B9-AE61-5934778E1D19}" presName="Name9" presStyleLbl="parChTrans1D2" presStyleIdx="0" presStyleCnt="6"/>
      <dgm:spPr/>
      <dgm:t>
        <a:bodyPr/>
        <a:lstStyle/>
        <a:p>
          <a:endParaRPr lang="hu-HU"/>
        </a:p>
      </dgm:t>
    </dgm:pt>
    <dgm:pt modelId="{B784DF58-F3B2-4DB5-85D9-41F737E275B4}" type="pres">
      <dgm:prSet presAssocID="{F2EE6FC7-BAB2-49B9-AE61-5934778E1D19}" presName="connTx" presStyleLbl="parChTrans1D2" presStyleIdx="0" presStyleCnt="6"/>
      <dgm:spPr/>
      <dgm:t>
        <a:bodyPr/>
        <a:lstStyle/>
        <a:p>
          <a:endParaRPr lang="hu-HU"/>
        </a:p>
      </dgm:t>
    </dgm:pt>
    <dgm:pt modelId="{55A44A5A-0ECF-4D58-9292-33998219DCE5}" type="pres">
      <dgm:prSet presAssocID="{B72BCDB7-1993-49E9-9FD6-D1F3BEFB98CE}" presName="node" presStyleLbl="node1" presStyleIdx="0" presStyleCnt="6" custScaleX="125481" custScaleY="115341" custRadScaleRad="100275" custRadScaleInc="-637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E23AC10-4D8B-42F3-B0B5-BA035EDE014E}" type="pres">
      <dgm:prSet presAssocID="{06609782-0515-4BCA-AF3B-C613B9412F3E}" presName="Name9" presStyleLbl="parChTrans1D2" presStyleIdx="1" presStyleCnt="6"/>
      <dgm:spPr/>
      <dgm:t>
        <a:bodyPr/>
        <a:lstStyle/>
        <a:p>
          <a:endParaRPr lang="hu-HU"/>
        </a:p>
      </dgm:t>
    </dgm:pt>
    <dgm:pt modelId="{B7545AAD-39B8-4D8F-9A78-0DC537266198}" type="pres">
      <dgm:prSet presAssocID="{06609782-0515-4BCA-AF3B-C613B9412F3E}" presName="connTx" presStyleLbl="parChTrans1D2" presStyleIdx="1" presStyleCnt="6"/>
      <dgm:spPr/>
      <dgm:t>
        <a:bodyPr/>
        <a:lstStyle/>
        <a:p>
          <a:endParaRPr lang="hu-HU"/>
        </a:p>
      </dgm:t>
    </dgm:pt>
    <dgm:pt modelId="{E35D90B2-24EA-4D6F-809C-129A8639D75E}" type="pres">
      <dgm:prSet presAssocID="{BCF3D3C8-4420-42E8-9F72-E01349BC2B8B}" presName="node" presStyleLbl="node1" presStyleIdx="1" presStyleCnt="6" custScaleX="129552" custScaleY="122806" custRadScaleRad="131420" custRadScaleInc="9179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CCEDB98-C79D-456A-9766-836CF456FA77}" type="pres">
      <dgm:prSet presAssocID="{79B4FBC3-A63C-4315-9B90-40FD329E29AD}" presName="Name9" presStyleLbl="parChTrans1D2" presStyleIdx="2" presStyleCnt="6"/>
      <dgm:spPr/>
      <dgm:t>
        <a:bodyPr/>
        <a:lstStyle/>
        <a:p>
          <a:endParaRPr lang="hu-HU"/>
        </a:p>
      </dgm:t>
    </dgm:pt>
    <dgm:pt modelId="{525DA8B9-7F78-481B-8916-B7A15ADA46F8}" type="pres">
      <dgm:prSet presAssocID="{79B4FBC3-A63C-4315-9B90-40FD329E29AD}" presName="connTx" presStyleLbl="parChTrans1D2" presStyleIdx="2" presStyleCnt="6"/>
      <dgm:spPr/>
      <dgm:t>
        <a:bodyPr/>
        <a:lstStyle/>
        <a:p>
          <a:endParaRPr lang="hu-HU"/>
        </a:p>
      </dgm:t>
    </dgm:pt>
    <dgm:pt modelId="{3E16B316-401D-44AD-8B24-58BEE45BA49C}" type="pres">
      <dgm:prSet presAssocID="{AC1F02A5-6CED-4697-8601-3EB45FD538FD}" presName="node" presStyleLbl="node1" presStyleIdx="2" presStyleCnt="6" custScaleX="115756" custScaleY="115912" custRadScaleRad="131547" custRadScaleInc="42089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F3F2CE2-CC15-4EC3-9536-3496E6854E62}" type="pres">
      <dgm:prSet presAssocID="{19396D49-9BEC-4ED0-90E7-F8848BE3A4B3}" presName="Name9" presStyleLbl="parChTrans1D2" presStyleIdx="3" presStyleCnt="6"/>
      <dgm:spPr/>
      <dgm:t>
        <a:bodyPr/>
        <a:lstStyle/>
        <a:p>
          <a:endParaRPr lang="hu-HU"/>
        </a:p>
      </dgm:t>
    </dgm:pt>
    <dgm:pt modelId="{48273632-F37A-4CD0-8C24-B3E7E46A50ED}" type="pres">
      <dgm:prSet presAssocID="{19396D49-9BEC-4ED0-90E7-F8848BE3A4B3}" presName="connTx" presStyleLbl="parChTrans1D2" presStyleIdx="3" presStyleCnt="6"/>
      <dgm:spPr/>
      <dgm:t>
        <a:bodyPr/>
        <a:lstStyle/>
        <a:p>
          <a:endParaRPr lang="hu-HU"/>
        </a:p>
      </dgm:t>
    </dgm:pt>
    <dgm:pt modelId="{03185410-790B-4BA1-BE7B-5E1FC54BE4C0}" type="pres">
      <dgm:prSet presAssocID="{53A7C931-D17D-4D09-A5E3-56D40BBF72B1}" presName="node" presStyleLbl="node1" presStyleIdx="3" presStyleCnt="6" custScaleX="127003" custScaleY="120877" custRadScaleRad="150225" custRadScaleInc="395508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DDA384B-2868-4A42-811A-34605E5552E1}" type="pres">
      <dgm:prSet presAssocID="{7999DF8A-ECA0-450F-86C6-868E59BFB9C8}" presName="Name9" presStyleLbl="parChTrans1D2" presStyleIdx="4" presStyleCnt="6"/>
      <dgm:spPr/>
      <dgm:t>
        <a:bodyPr/>
        <a:lstStyle/>
        <a:p>
          <a:endParaRPr lang="hu-HU"/>
        </a:p>
      </dgm:t>
    </dgm:pt>
    <dgm:pt modelId="{2507789F-71B3-4EFB-9179-238ED817ED76}" type="pres">
      <dgm:prSet presAssocID="{7999DF8A-ECA0-450F-86C6-868E59BFB9C8}" presName="connTx" presStyleLbl="parChTrans1D2" presStyleIdx="4" presStyleCnt="6"/>
      <dgm:spPr/>
      <dgm:t>
        <a:bodyPr/>
        <a:lstStyle/>
        <a:p>
          <a:endParaRPr lang="hu-HU"/>
        </a:p>
      </dgm:t>
    </dgm:pt>
    <dgm:pt modelId="{3F2E7720-B93C-49E9-9444-AFC24C0DF020}" type="pres">
      <dgm:prSet presAssocID="{B11143BE-9A70-47A5-B27A-A59CA8B04A16}" presName="node" presStyleLbl="node1" presStyleIdx="4" presStyleCnt="6" custScaleX="124749" custScaleY="120267" custRadScaleRad="129235" custRadScaleInc="-40401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79AF10B-6658-42D1-AB91-127FDF645462}" type="pres">
      <dgm:prSet presAssocID="{E16C2E12-CEBC-40E3-9641-B359579DA0C9}" presName="Name9" presStyleLbl="parChTrans1D2" presStyleIdx="5" presStyleCnt="6"/>
      <dgm:spPr/>
      <dgm:t>
        <a:bodyPr/>
        <a:lstStyle/>
        <a:p>
          <a:endParaRPr lang="hu-HU"/>
        </a:p>
      </dgm:t>
    </dgm:pt>
    <dgm:pt modelId="{0143165A-8783-4558-A369-B498C90490C9}" type="pres">
      <dgm:prSet presAssocID="{E16C2E12-CEBC-40E3-9641-B359579DA0C9}" presName="connTx" presStyleLbl="parChTrans1D2" presStyleIdx="5" presStyleCnt="6"/>
      <dgm:spPr/>
      <dgm:t>
        <a:bodyPr/>
        <a:lstStyle/>
        <a:p>
          <a:endParaRPr lang="hu-HU"/>
        </a:p>
      </dgm:t>
    </dgm:pt>
    <dgm:pt modelId="{0D6CC317-CDB8-4220-B911-CC73DB6E599F}" type="pres">
      <dgm:prSet presAssocID="{B9D24074-5E7A-4991-A614-0E8894F7C9E7}" presName="node" presStyleLbl="node1" presStyleIdx="5" presStyleCnt="6" custScaleX="106995" custScaleY="105854" custRadScaleRad="93911" custRadScaleInc="-39881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961B2AD0-B092-4D2B-944A-631D99167A19}" type="presOf" srcId="{79B4FBC3-A63C-4315-9B90-40FD329E29AD}" destId="{6CCEDB98-C79D-456A-9766-836CF456FA77}" srcOrd="0" destOrd="0" presId="urn:microsoft.com/office/officeart/2005/8/layout/radial1"/>
    <dgm:cxn modelId="{9454E044-7325-4E3A-AEBC-966230DA6686}" type="presOf" srcId="{79B4FBC3-A63C-4315-9B90-40FD329E29AD}" destId="{525DA8B9-7F78-481B-8916-B7A15ADA46F8}" srcOrd="1" destOrd="0" presId="urn:microsoft.com/office/officeart/2005/8/layout/radial1"/>
    <dgm:cxn modelId="{693EE283-D60D-45F5-9B92-A80329E9FF5F}" srcId="{1037B430-371F-4B3D-996D-8781AE51117B}" destId="{B9D24074-5E7A-4991-A614-0E8894F7C9E7}" srcOrd="5" destOrd="0" parTransId="{E16C2E12-CEBC-40E3-9641-B359579DA0C9}" sibTransId="{FF064B86-943C-4647-9FCA-92104D162075}"/>
    <dgm:cxn modelId="{2F9A73BD-8D6A-48E6-8056-767A7A6B2793}" type="presOf" srcId="{06609782-0515-4BCA-AF3B-C613B9412F3E}" destId="{B7545AAD-39B8-4D8F-9A78-0DC537266198}" srcOrd="1" destOrd="0" presId="urn:microsoft.com/office/officeart/2005/8/layout/radial1"/>
    <dgm:cxn modelId="{B836A963-F414-4458-A638-691D6EE61924}" type="presOf" srcId="{3FCDD74D-61AD-40D5-A9E8-5FE654119509}" destId="{0814D6A4-0F97-47A9-8FBA-127A10D01EF7}" srcOrd="0" destOrd="0" presId="urn:microsoft.com/office/officeart/2005/8/layout/radial1"/>
    <dgm:cxn modelId="{6BD559DB-5545-4FC9-8273-1511CFA1DD3C}" type="presOf" srcId="{7999DF8A-ECA0-450F-86C6-868E59BFB9C8}" destId="{2507789F-71B3-4EFB-9179-238ED817ED76}" srcOrd="1" destOrd="0" presId="urn:microsoft.com/office/officeart/2005/8/layout/radial1"/>
    <dgm:cxn modelId="{8E413F29-A05D-45D8-8DCB-8A75F9CF8F62}" srcId="{1037B430-371F-4B3D-996D-8781AE51117B}" destId="{BCF3D3C8-4420-42E8-9F72-E01349BC2B8B}" srcOrd="1" destOrd="0" parTransId="{06609782-0515-4BCA-AF3B-C613B9412F3E}" sibTransId="{7E15EA03-C3E2-40DD-B76C-2EEEEEF76275}"/>
    <dgm:cxn modelId="{AB703C7B-75E5-4A44-A155-3755EF4D86EF}" type="presOf" srcId="{E16C2E12-CEBC-40E3-9641-B359579DA0C9}" destId="{D79AF10B-6658-42D1-AB91-127FDF645462}" srcOrd="0" destOrd="0" presId="urn:microsoft.com/office/officeart/2005/8/layout/radial1"/>
    <dgm:cxn modelId="{874F43A3-B90F-4A95-B19F-FF1085512147}" srcId="{3FCDD74D-61AD-40D5-A9E8-5FE654119509}" destId="{1037B430-371F-4B3D-996D-8781AE51117B}" srcOrd="0" destOrd="0" parTransId="{866E108C-D64E-4E0B-A9A4-98046AB041C1}" sibTransId="{CC2048E2-659A-4347-B127-021898D6BD28}"/>
    <dgm:cxn modelId="{9A05A456-A788-4B0D-BA25-5C28234B949F}" type="presOf" srcId="{1037B430-371F-4B3D-996D-8781AE51117B}" destId="{743B7089-A5A6-44DB-A7A7-339FE9130004}" srcOrd="0" destOrd="0" presId="urn:microsoft.com/office/officeart/2005/8/layout/radial1"/>
    <dgm:cxn modelId="{79F76D59-E5F8-48FE-B917-0935ABB05834}" srcId="{1037B430-371F-4B3D-996D-8781AE51117B}" destId="{B72BCDB7-1993-49E9-9FD6-D1F3BEFB98CE}" srcOrd="0" destOrd="0" parTransId="{F2EE6FC7-BAB2-49B9-AE61-5934778E1D19}" sibTransId="{7FD66FF7-76FF-40A7-A68B-8FD2DDC60D75}"/>
    <dgm:cxn modelId="{525A2C50-7F90-4958-B522-D9566F81C769}" srcId="{1037B430-371F-4B3D-996D-8781AE51117B}" destId="{53A7C931-D17D-4D09-A5E3-56D40BBF72B1}" srcOrd="3" destOrd="0" parTransId="{19396D49-9BEC-4ED0-90E7-F8848BE3A4B3}" sibTransId="{1FA85E76-62EC-4CCB-B9DB-F680374698F4}"/>
    <dgm:cxn modelId="{701EBC8C-1934-496C-9A37-FE3BF1A87CAC}" type="presOf" srcId="{AC1F02A5-6CED-4697-8601-3EB45FD538FD}" destId="{3E16B316-401D-44AD-8B24-58BEE45BA49C}" srcOrd="0" destOrd="0" presId="urn:microsoft.com/office/officeart/2005/8/layout/radial1"/>
    <dgm:cxn modelId="{D95862A1-5B4C-4AB6-A8CD-41D48BA89638}" type="presOf" srcId="{7999DF8A-ECA0-450F-86C6-868E59BFB9C8}" destId="{6DDA384B-2868-4A42-811A-34605E5552E1}" srcOrd="0" destOrd="0" presId="urn:microsoft.com/office/officeart/2005/8/layout/radial1"/>
    <dgm:cxn modelId="{2F0AB12C-9228-48E2-80A8-5CD5D03A281D}" type="presOf" srcId="{B11143BE-9A70-47A5-B27A-A59CA8B04A16}" destId="{3F2E7720-B93C-49E9-9444-AFC24C0DF020}" srcOrd="0" destOrd="0" presId="urn:microsoft.com/office/officeart/2005/8/layout/radial1"/>
    <dgm:cxn modelId="{D2A71C99-0EAC-4534-81BC-321A6A6D3DE1}" type="presOf" srcId="{F2EE6FC7-BAB2-49B9-AE61-5934778E1D19}" destId="{20F0623D-A8A9-412B-8C55-CBD77373A0CB}" srcOrd="0" destOrd="0" presId="urn:microsoft.com/office/officeart/2005/8/layout/radial1"/>
    <dgm:cxn modelId="{8ABB5266-BFDA-4385-9060-CDAF9783C56C}" type="presOf" srcId="{19396D49-9BEC-4ED0-90E7-F8848BE3A4B3}" destId="{7F3F2CE2-CC15-4EC3-9536-3496E6854E62}" srcOrd="0" destOrd="0" presId="urn:microsoft.com/office/officeart/2005/8/layout/radial1"/>
    <dgm:cxn modelId="{424F9A10-FE59-4908-AFA6-926DBF2B4479}" type="presOf" srcId="{06609782-0515-4BCA-AF3B-C613B9412F3E}" destId="{FE23AC10-4D8B-42F3-B0B5-BA035EDE014E}" srcOrd="0" destOrd="0" presId="urn:microsoft.com/office/officeart/2005/8/layout/radial1"/>
    <dgm:cxn modelId="{67E9CB84-5816-47A8-AC8C-0937414F9F22}" type="presOf" srcId="{B72BCDB7-1993-49E9-9FD6-D1F3BEFB98CE}" destId="{55A44A5A-0ECF-4D58-9292-33998219DCE5}" srcOrd="0" destOrd="0" presId="urn:microsoft.com/office/officeart/2005/8/layout/radial1"/>
    <dgm:cxn modelId="{84962D1E-5639-4187-BF3B-2676068BEBDB}" type="presOf" srcId="{E16C2E12-CEBC-40E3-9641-B359579DA0C9}" destId="{0143165A-8783-4558-A369-B498C90490C9}" srcOrd="1" destOrd="0" presId="urn:microsoft.com/office/officeart/2005/8/layout/radial1"/>
    <dgm:cxn modelId="{89D7E31A-9788-4434-945C-2E72A6E15C6C}" srcId="{1037B430-371F-4B3D-996D-8781AE51117B}" destId="{AC1F02A5-6CED-4697-8601-3EB45FD538FD}" srcOrd="2" destOrd="0" parTransId="{79B4FBC3-A63C-4315-9B90-40FD329E29AD}" sibTransId="{B1FE396F-5485-4C45-A9E6-78F2494FCCB3}"/>
    <dgm:cxn modelId="{CE1E74DA-BBE8-4114-AD0B-60F48C8F6E60}" type="presOf" srcId="{B9D24074-5E7A-4991-A614-0E8894F7C9E7}" destId="{0D6CC317-CDB8-4220-B911-CC73DB6E599F}" srcOrd="0" destOrd="0" presId="urn:microsoft.com/office/officeart/2005/8/layout/radial1"/>
    <dgm:cxn modelId="{FF508076-AA43-4DC1-A03B-765C7A3864B6}" type="presOf" srcId="{BCF3D3C8-4420-42E8-9F72-E01349BC2B8B}" destId="{E35D90B2-24EA-4D6F-809C-129A8639D75E}" srcOrd="0" destOrd="0" presId="urn:microsoft.com/office/officeart/2005/8/layout/radial1"/>
    <dgm:cxn modelId="{0FD1BD5F-23BA-4D1D-B686-71660E258F71}" type="presOf" srcId="{53A7C931-D17D-4D09-A5E3-56D40BBF72B1}" destId="{03185410-790B-4BA1-BE7B-5E1FC54BE4C0}" srcOrd="0" destOrd="0" presId="urn:microsoft.com/office/officeart/2005/8/layout/radial1"/>
    <dgm:cxn modelId="{71678FBA-C7CA-46AC-9634-41DDD3F019F9}" type="presOf" srcId="{19396D49-9BEC-4ED0-90E7-F8848BE3A4B3}" destId="{48273632-F37A-4CD0-8C24-B3E7E46A50ED}" srcOrd="1" destOrd="0" presId="urn:microsoft.com/office/officeart/2005/8/layout/radial1"/>
    <dgm:cxn modelId="{37F4A960-06D9-4FF9-9026-7E47ACDD7F67}" type="presOf" srcId="{F2EE6FC7-BAB2-49B9-AE61-5934778E1D19}" destId="{B784DF58-F3B2-4DB5-85D9-41F737E275B4}" srcOrd="1" destOrd="0" presId="urn:microsoft.com/office/officeart/2005/8/layout/radial1"/>
    <dgm:cxn modelId="{727164F8-0542-459F-961B-AF7B55C3BF1D}" srcId="{1037B430-371F-4B3D-996D-8781AE51117B}" destId="{B11143BE-9A70-47A5-B27A-A59CA8B04A16}" srcOrd="4" destOrd="0" parTransId="{7999DF8A-ECA0-450F-86C6-868E59BFB9C8}" sibTransId="{5252E5BB-65C8-4074-B76A-0BFCBDD21B98}"/>
    <dgm:cxn modelId="{CA82D363-3D88-492F-9948-7AC5A616BB0A}" type="presParOf" srcId="{0814D6A4-0F97-47A9-8FBA-127A10D01EF7}" destId="{743B7089-A5A6-44DB-A7A7-339FE9130004}" srcOrd="0" destOrd="0" presId="urn:microsoft.com/office/officeart/2005/8/layout/radial1"/>
    <dgm:cxn modelId="{C1BD2509-F289-4582-92F9-984B901E4D75}" type="presParOf" srcId="{0814D6A4-0F97-47A9-8FBA-127A10D01EF7}" destId="{20F0623D-A8A9-412B-8C55-CBD77373A0CB}" srcOrd="1" destOrd="0" presId="urn:microsoft.com/office/officeart/2005/8/layout/radial1"/>
    <dgm:cxn modelId="{EF7B01BC-782E-43BC-877D-9524C4F02473}" type="presParOf" srcId="{20F0623D-A8A9-412B-8C55-CBD77373A0CB}" destId="{B784DF58-F3B2-4DB5-85D9-41F737E275B4}" srcOrd="0" destOrd="0" presId="urn:microsoft.com/office/officeart/2005/8/layout/radial1"/>
    <dgm:cxn modelId="{9F183DB1-FF45-423E-9EE7-3DCFDE2F484D}" type="presParOf" srcId="{0814D6A4-0F97-47A9-8FBA-127A10D01EF7}" destId="{55A44A5A-0ECF-4D58-9292-33998219DCE5}" srcOrd="2" destOrd="0" presId="urn:microsoft.com/office/officeart/2005/8/layout/radial1"/>
    <dgm:cxn modelId="{3119D94B-9BFA-494E-813E-F5512EC2057B}" type="presParOf" srcId="{0814D6A4-0F97-47A9-8FBA-127A10D01EF7}" destId="{FE23AC10-4D8B-42F3-B0B5-BA035EDE014E}" srcOrd="3" destOrd="0" presId="urn:microsoft.com/office/officeart/2005/8/layout/radial1"/>
    <dgm:cxn modelId="{95D12EE9-7375-48A9-BDD0-97D7957B7F0E}" type="presParOf" srcId="{FE23AC10-4D8B-42F3-B0B5-BA035EDE014E}" destId="{B7545AAD-39B8-4D8F-9A78-0DC537266198}" srcOrd="0" destOrd="0" presId="urn:microsoft.com/office/officeart/2005/8/layout/radial1"/>
    <dgm:cxn modelId="{A47188A7-B66F-4C89-AA9C-85954586DDF8}" type="presParOf" srcId="{0814D6A4-0F97-47A9-8FBA-127A10D01EF7}" destId="{E35D90B2-24EA-4D6F-809C-129A8639D75E}" srcOrd="4" destOrd="0" presId="urn:microsoft.com/office/officeart/2005/8/layout/radial1"/>
    <dgm:cxn modelId="{0EE311F7-A6C2-47F2-92E8-B03500A76CF2}" type="presParOf" srcId="{0814D6A4-0F97-47A9-8FBA-127A10D01EF7}" destId="{6CCEDB98-C79D-456A-9766-836CF456FA77}" srcOrd="5" destOrd="0" presId="urn:microsoft.com/office/officeart/2005/8/layout/radial1"/>
    <dgm:cxn modelId="{38923C76-9732-48C3-A999-88C3FAA87DA8}" type="presParOf" srcId="{6CCEDB98-C79D-456A-9766-836CF456FA77}" destId="{525DA8B9-7F78-481B-8916-B7A15ADA46F8}" srcOrd="0" destOrd="0" presId="urn:microsoft.com/office/officeart/2005/8/layout/radial1"/>
    <dgm:cxn modelId="{DEA0C782-83BA-49B2-8314-34E0F1A1A447}" type="presParOf" srcId="{0814D6A4-0F97-47A9-8FBA-127A10D01EF7}" destId="{3E16B316-401D-44AD-8B24-58BEE45BA49C}" srcOrd="6" destOrd="0" presId="urn:microsoft.com/office/officeart/2005/8/layout/radial1"/>
    <dgm:cxn modelId="{50FC61AA-5D9E-475B-A2EB-7CF6081BE091}" type="presParOf" srcId="{0814D6A4-0F97-47A9-8FBA-127A10D01EF7}" destId="{7F3F2CE2-CC15-4EC3-9536-3496E6854E62}" srcOrd="7" destOrd="0" presId="urn:microsoft.com/office/officeart/2005/8/layout/radial1"/>
    <dgm:cxn modelId="{A514FB76-62F2-47AB-8EC5-95EBE97E588D}" type="presParOf" srcId="{7F3F2CE2-CC15-4EC3-9536-3496E6854E62}" destId="{48273632-F37A-4CD0-8C24-B3E7E46A50ED}" srcOrd="0" destOrd="0" presId="urn:microsoft.com/office/officeart/2005/8/layout/radial1"/>
    <dgm:cxn modelId="{CB8F866E-A066-4F13-B1EC-5753273FC95D}" type="presParOf" srcId="{0814D6A4-0F97-47A9-8FBA-127A10D01EF7}" destId="{03185410-790B-4BA1-BE7B-5E1FC54BE4C0}" srcOrd="8" destOrd="0" presId="urn:microsoft.com/office/officeart/2005/8/layout/radial1"/>
    <dgm:cxn modelId="{A2DAAE9F-45DE-44A8-B7E6-0731795CB780}" type="presParOf" srcId="{0814D6A4-0F97-47A9-8FBA-127A10D01EF7}" destId="{6DDA384B-2868-4A42-811A-34605E5552E1}" srcOrd="9" destOrd="0" presId="urn:microsoft.com/office/officeart/2005/8/layout/radial1"/>
    <dgm:cxn modelId="{6CE94F89-023A-42C1-A7E3-07E038774F08}" type="presParOf" srcId="{6DDA384B-2868-4A42-811A-34605E5552E1}" destId="{2507789F-71B3-4EFB-9179-238ED817ED76}" srcOrd="0" destOrd="0" presId="urn:microsoft.com/office/officeart/2005/8/layout/radial1"/>
    <dgm:cxn modelId="{10560E85-E7D5-4592-8CEC-0E0177DDC2C3}" type="presParOf" srcId="{0814D6A4-0F97-47A9-8FBA-127A10D01EF7}" destId="{3F2E7720-B93C-49E9-9444-AFC24C0DF020}" srcOrd="10" destOrd="0" presId="urn:microsoft.com/office/officeart/2005/8/layout/radial1"/>
    <dgm:cxn modelId="{C9C26E39-403B-4CBE-BA48-1E6E779A607A}" type="presParOf" srcId="{0814D6A4-0F97-47A9-8FBA-127A10D01EF7}" destId="{D79AF10B-6658-42D1-AB91-127FDF645462}" srcOrd="11" destOrd="0" presId="urn:microsoft.com/office/officeart/2005/8/layout/radial1"/>
    <dgm:cxn modelId="{FBDB91B3-CEF9-4C1C-AA8E-929750AC0F65}" type="presParOf" srcId="{D79AF10B-6658-42D1-AB91-127FDF645462}" destId="{0143165A-8783-4558-A369-B498C90490C9}" srcOrd="0" destOrd="0" presId="urn:microsoft.com/office/officeart/2005/8/layout/radial1"/>
    <dgm:cxn modelId="{5E717461-0385-4C13-B2C8-91CDF148DFF6}" type="presParOf" srcId="{0814D6A4-0F97-47A9-8FBA-127A10D01EF7}" destId="{0D6CC317-CDB8-4220-B911-CC73DB6E599F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3B7089-A5A6-44DB-A7A7-339FE9130004}">
      <dsp:nvSpPr>
        <dsp:cNvPr id="0" name=""/>
        <dsp:cNvSpPr/>
      </dsp:nvSpPr>
      <dsp:spPr>
        <a:xfrm>
          <a:off x="2781036" y="1800201"/>
          <a:ext cx="1888745" cy="1741823"/>
        </a:xfrm>
        <a:prstGeom prst="ellipse">
          <a:avLst/>
        </a:prstGeom>
        <a:gradFill flip="none" rotWithShape="0">
          <a:gsLst>
            <a:gs pos="0">
              <a:srgbClr val="00B050">
                <a:shade val="30000"/>
                <a:satMod val="115000"/>
              </a:srgbClr>
            </a:gs>
            <a:gs pos="50000">
              <a:srgbClr val="00B050">
                <a:shade val="67500"/>
                <a:satMod val="115000"/>
              </a:srgbClr>
            </a:gs>
            <a:gs pos="100000">
              <a:srgbClr val="00B050">
                <a:shade val="100000"/>
                <a:satMod val="115000"/>
              </a:srgbClr>
            </a:gs>
          </a:gsLst>
          <a:path path="circle">
            <a:fillToRect l="100000" t="100000"/>
          </a:path>
          <a:tileRect r="-100000" b="-100000"/>
        </a:gra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200" b="1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  <a:t>Integrált </a:t>
          </a:r>
          <a:r>
            <a:rPr lang="hu-HU" sz="2200" b="1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  <a:t>sportiroda</a:t>
          </a:r>
          <a:endParaRPr lang="hu-HU" sz="2200" b="1" kern="1200" dirty="0"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3057636" y="2055285"/>
        <a:ext cx="1335545" cy="1231655"/>
      </dsp:txXfrm>
    </dsp:sp>
    <dsp:sp modelId="{20F0623D-A8A9-412B-8C55-CBD77373A0CB}">
      <dsp:nvSpPr>
        <dsp:cNvPr id="0" name=""/>
        <dsp:cNvSpPr/>
      </dsp:nvSpPr>
      <dsp:spPr>
        <a:xfrm rot="16152938">
          <a:off x="3601874" y="1672712"/>
          <a:ext cx="220210" cy="34925"/>
        </a:xfrm>
        <a:custGeom>
          <a:avLst/>
          <a:gdLst/>
          <a:ahLst/>
          <a:cxnLst/>
          <a:rect l="0" t="0" r="0" b="0"/>
          <a:pathLst>
            <a:path>
              <a:moveTo>
                <a:pt x="0" y="17462"/>
              </a:moveTo>
              <a:lnTo>
                <a:pt x="220210" y="17462"/>
              </a:lnTo>
            </a:path>
          </a:pathLst>
        </a:custGeom>
        <a:noFill/>
        <a:ln w="381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kern="1200"/>
        </a:p>
      </dsp:txBody>
      <dsp:txXfrm rot="10800000">
        <a:off x="3706474" y="1684670"/>
        <a:ext cx="11010" cy="11010"/>
      </dsp:txXfrm>
    </dsp:sp>
    <dsp:sp modelId="{55A44A5A-0ECF-4D58-9292-33998219DCE5}">
      <dsp:nvSpPr>
        <dsp:cNvPr id="0" name=""/>
        <dsp:cNvSpPr/>
      </dsp:nvSpPr>
      <dsp:spPr>
        <a:xfrm>
          <a:off x="2778474" y="-111929"/>
          <a:ext cx="1840832" cy="1692076"/>
        </a:xfrm>
        <a:prstGeom prst="ellipse">
          <a:avLst/>
        </a:prstGeom>
        <a:gradFill flip="none" rotWithShape="0">
          <a:gsLst>
            <a:gs pos="0">
              <a:srgbClr val="92D050">
                <a:shade val="30000"/>
                <a:satMod val="115000"/>
              </a:srgbClr>
            </a:gs>
            <a:gs pos="50000">
              <a:srgbClr val="92D050">
                <a:shade val="67500"/>
                <a:satMod val="115000"/>
              </a:srgbClr>
            </a:gs>
            <a:gs pos="100000">
              <a:srgbClr val="92D050">
                <a:shade val="100000"/>
                <a:satMod val="115000"/>
              </a:srgbClr>
            </a:gs>
          </a:gsLst>
          <a:lin ang="16200000" scaled="1"/>
          <a:tileRect/>
        </a:gra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1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  <a:t>Intézményi, rektori vezetés</a:t>
          </a:r>
          <a:endParaRPr lang="hu-HU" sz="1800" b="1" kern="1200" dirty="0"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3048058" y="135870"/>
        <a:ext cx="1301664" cy="1196478"/>
      </dsp:txXfrm>
    </dsp:sp>
    <dsp:sp modelId="{FE23AC10-4D8B-42F3-B0B5-BA035EDE014E}">
      <dsp:nvSpPr>
        <dsp:cNvPr id="0" name=""/>
        <dsp:cNvSpPr/>
      </dsp:nvSpPr>
      <dsp:spPr>
        <a:xfrm rot="19955818">
          <a:off x="4509955" y="2068264"/>
          <a:ext cx="689260" cy="34925"/>
        </a:xfrm>
        <a:custGeom>
          <a:avLst/>
          <a:gdLst/>
          <a:ahLst/>
          <a:cxnLst/>
          <a:rect l="0" t="0" r="0" b="0"/>
          <a:pathLst>
            <a:path>
              <a:moveTo>
                <a:pt x="0" y="17462"/>
              </a:moveTo>
              <a:lnTo>
                <a:pt x="689260" y="17462"/>
              </a:lnTo>
            </a:path>
          </a:pathLst>
        </a:custGeom>
        <a:noFill/>
        <a:ln w="381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kern="1200"/>
        </a:p>
      </dsp:txBody>
      <dsp:txXfrm>
        <a:off x="4837354" y="2068495"/>
        <a:ext cx="34463" cy="34463"/>
      </dsp:txXfrm>
    </dsp:sp>
    <dsp:sp modelId="{E35D90B2-24EA-4D6F-809C-129A8639D75E}">
      <dsp:nvSpPr>
        <dsp:cNvPr id="0" name=""/>
        <dsp:cNvSpPr/>
      </dsp:nvSpPr>
      <dsp:spPr>
        <a:xfrm>
          <a:off x="5044006" y="594092"/>
          <a:ext cx="1900555" cy="1801589"/>
        </a:xfrm>
        <a:prstGeom prst="ellipse">
          <a:avLst/>
        </a:prstGeom>
        <a:gradFill flip="none" rotWithShape="0">
          <a:gsLst>
            <a:gs pos="0">
              <a:srgbClr val="92D050">
                <a:shade val="30000"/>
                <a:satMod val="115000"/>
              </a:srgbClr>
            </a:gs>
            <a:gs pos="50000">
              <a:srgbClr val="92D050">
                <a:shade val="67500"/>
                <a:satMod val="115000"/>
              </a:srgbClr>
            </a:gs>
            <a:gs pos="100000">
              <a:srgbClr val="92D050">
                <a:shade val="100000"/>
                <a:satMod val="115000"/>
              </a:srgbClr>
            </a:gs>
          </a:gsLst>
          <a:lin ang="2700000" scaled="1"/>
          <a:tileRect/>
        </a:gra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b="1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  <a:t>EHÖK</a:t>
          </a:r>
          <a:endParaRPr lang="hu-HU" sz="2400" b="1" kern="1200" dirty="0"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5322336" y="857929"/>
        <a:ext cx="1343895" cy="1273915"/>
      </dsp:txXfrm>
    </dsp:sp>
    <dsp:sp modelId="{6CCEDB98-C79D-456A-9766-836CF456FA77}">
      <dsp:nvSpPr>
        <dsp:cNvPr id="0" name=""/>
        <dsp:cNvSpPr/>
      </dsp:nvSpPr>
      <dsp:spPr>
        <a:xfrm rot="9389696">
          <a:off x="2213178" y="3162046"/>
          <a:ext cx="686562" cy="34925"/>
        </a:xfrm>
        <a:custGeom>
          <a:avLst/>
          <a:gdLst/>
          <a:ahLst/>
          <a:cxnLst/>
          <a:rect l="0" t="0" r="0" b="0"/>
          <a:pathLst>
            <a:path>
              <a:moveTo>
                <a:pt x="0" y="17462"/>
              </a:moveTo>
              <a:lnTo>
                <a:pt x="686562" y="17462"/>
              </a:lnTo>
            </a:path>
          </a:pathLst>
        </a:custGeom>
        <a:noFill/>
        <a:ln w="381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kern="1200"/>
        </a:p>
      </dsp:txBody>
      <dsp:txXfrm rot="10800000">
        <a:off x="2539295" y="3162345"/>
        <a:ext cx="34328" cy="34328"/>
      </dsp:txXfrm>
    </dsp:sp>
    <dsp:sp modelId="{3E16B316-401D-44AD-8B24-58BEE45BA49C}">
      <dsp:nvSpPr>
        <dsp:cNvPr id="0" name=""/>
        <dsp:cNvSpPr/>
      </dsp:nvSpPr>
      <dsp:spPr>
        <a:xfrm>
          <a:off x="613782" y="2804905"/>
          <a:ext cx="1698164" cy="1700453"/>
        </a:xfrm>
        <a:prstGeom prst="ellipse">
          <a:avLst/>
        </a:prstGeom>
        <a:gradFill flip="none" rotWithShape="0">
          <a:gsLst>
            <a:gs pos="0">
              <a:srgbClr val="92D050">
                <a:shade val="30000"/>
                <a:satMod val="115000"/>
              </a:srgbClr>
            </a:gs>
            <a:gs pos="50000">
              <a:srgbClr val="92D050">
                <a:shade val="67500"/>
                <a:satMod val="115000"/>
              </a:srgbClr>
            </a:gs>
            <a:gs pos="100000">
              <a:srgbClr val="92D050">
                <a:shade val="100000"/>
                <a:satMod val="115000"/>
              </a:srgbClr>
            </a:gs>
          </a:gsLst>
          <a:lin ang="2700000" scaled="1"/>
          <a:tileRect/>
        </a:gra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1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  <a:t>Intézményi </a:t>
          </a:r>
          <a:r>
            <a:rPr lang="hu-HU" sz="1800" b="1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  <a:t>sport-egyesület</a:t>
          </a:r>
          <a:endParaRPr lang="hu-HU" sz="1800" b="1" kern="1200" dirty="0"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862472" y="3053931"/>
        <a:ext cx="1200784" cy="1202401"/>
      </dsp:txXfrm>
    </dsp:sp>
    <dsp:sp modelId="{7F3F2CE2-CC15-4EC3-9536-3496E6854E62}">
      <dsp:nvSpPr>
        <dsp:cNvPr id="0" name=""/>
        <dsp:cNvSpPr/>
      </dsp:nvSpPr>
      <dsp:spPr>
        <a:xfrm rot="12569489">
          <a:off x="1980784" y="1951041"/>
          <a:ext cx="1004675" cy="34925"/>
        </a:xfrm>
        <a:custGeom>
          <a:avLst/>
          <a:gdLst/>
          <a:ahLst/>
          <a:cxnLst/>
          <a:rect l="0" t="0" r="0" b="0"/>
          <a:pathLst>
            <a:path>
              <a:moveTo>
                <a:pt x="0" y="17462"/>
              </a:moveTo>
              <a:lnTo>
                <a:pt x="1004675" y="17462"/>
              </a:lnTo>
            </a:path>
          </a:pathLst>
        </a:custGeom>
        <a:noFill/>
        <a:ln w="381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kern="1200"/>
        </a:p>
      </dsp:txBody>
      <dsp:txXfrm rot="10800000">
        <a:off x="2458005" y="1943387"/>
        <a:ext cx="50233" cy="50233"/>
      </dsp:txXfrm>
    </dsp:sp>
    <dsp:sp modelId="{03185410-790B-4BA1-BE7B-5E1FC54BE4C0}">
      <dsp:nvSpPr>
        <dsp:cNvPr id="0" name=""/>
        <dsp:cNvSpPr/>
      </dsp:nvSpPr>
      <dsp:spPr>
        <a:xfrm>
          <a:off x="313440" y="381618"/>
          <a:ext cx="1863160" cy="1773291"/>
        </a:xfrm>
        <a:prstGeom prst="ellipse">
          <a:avLst/>
        </a:prstGeom>
        <a:gradFill flip="none" rotWithShape="0">
          <a:gsLst>
            <a:gs pos="0">
              <a:srgbClr val="92D050">
                <a:shade val="30000"/>
                <a:satMod val="115000"/>
              </a:srgbClr>
            </a:gs>
            <a:gs pos="50000">
              <a:srgbClr val="92D050">
                <a:shade val="67500"/>
                <a:satMod val="115000"/>
              </a:srgbClr>
            </a:gs>
            <a:gs pos="100000">
              <a:srgbClr val="92D050">
                <a:shade val="100000"/>
                <a:satMod val="115000"/>
              </a:srgbClr>
            </a:gs>
          </a:gsLst>
          <a:lin ang="2700000" scaled="1"/>
          <a:tileRect/>
        </a:gra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1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  <a:t>Sportintézet, </a:t>
          </a:r>
          <a:r>
            <a:rPr lang="hu-HU" sz="1800" b="1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  <a:t>sport-központ</a:t>
          </a:r>
          <a:endParaRPr lang="hu-HU" sz="1800" b="1" kern="1200" dirty="0"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586293" y="641310"/>
        <a:ext cx="1317454" cy="1253907"/>
      </dsp:txXfrm>
    </dsp:sp>
    <dsp:sp modelId="{6DDA384B-2868-4A42-811A-34605E5552E1}">
      <dsp:nvSpPr>
        <dsp:cNvPr id="0" name=""/>
        <dsp:cNvSpPr/>
      </dsp:nvSpPr>
      <dsp:spPr>
        <a:xfrm rot="1670095">
          <a:off x="4507123" y="3239059"/>
          <a:ext cx="653950" cy="34925"/>
        </a:xfrm>
        <a:custGeom>
          <a:avLst/>
          <a:gdLst/>
          <a:ahLst/>
          <a:cxnLst/>
          <a:rect l="0" t="0" r="0" b="0"/>
          <a:pathLst>
            <a:path>
              <a:moveTo>
                <a:pt x="0" y="17462"/>
              </a:moveTo>
              <a:lnTo>
                <a:pt x="653950" y="17462"/>
              </a:lnTo>
            </a:path>
          </a:pathLst>
        </a:custGeom>
        <a:noFill/>
        <a:ln w="381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kern="1200"/>
        </a:p>
      </dsp:txBody>
      <dsp:txXfrm>
        <a:off x="4817750" y="3240173"/>
        <a:ext cx="32697" cy="32697"/>
      </dsp:txXfrm>
    </dsp:sp>
    <dsp:sp modelId="{3F2E7720-B93C-49E9-9444-AFC24C0DF020}">
      <dsp:nvSpPr>
        <dsp:cNvPr id="0" name=""/>
        <dsp:cNvSpPr/>
      </dsp:nvSpPr>
      <dsp:spPr>
        <a:xfrm>
          <a:off x="5010753" y="2950790"/>
          <a:ext cx="1830094" cy="1764342"/>
        </a:xfrm>
        <a:prstGeom prst="ellipse">
          <a:avLst/>
        </a:prstGeom>
        <a:gradFill flip="none" rotWithShape="0">
          <a:gsLst>
            <a:gs pos="0">
              <a:srgbClr val="92D050">
                <a:shade val="30000"/>
                <a:satMod val="115000"/>
              </a:srgbClr>
            </a:gs>
            <a:gs pos="50000">
              <a:srgbClr val="92D050">
                <a:shade val="67500"/>
                <a:satMod val="115000"/>
              </a:srgbClr>
            </a:gs>
            <a:gs pos="100000">
              <a:srgbClr val="92D050">
                <a:shade val="100000"/>
                <a:satMod val="115000"/>
              </a:srgbClr>
            </a:gs>
          </a:gsLst>
          <a:lin ang="2700000" scaled="1"/>
          <a:tileRect/>
        </a:gra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1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  <a:t>Létesítmény üzemeltetés</a:t>
          </a:r>
          <a:endParaRPr lang="hu-HU" sz="1800" b="1" kern="1200" dirty="0"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5278764" y="3209172"/>
        <a:ext cx="1294072" cy="1247578"/>
      </dsp:txXfrm>
    </dsp:sp>
    <dsp:sp modelId="{D79AF10B-6658-42D1-AB91-127FDF645462}">
      <dsp:nvSpPr>
        <dsp:cNvPr id="0" name=""/>
        <dsp:cNvSpPr/>
      </dsp:nvSpPr>
      <dsp:spPr>
        <a:xfrm rot="5348866">
          <a:off x="3679623" y="3584099"/>
          <a:ext cx="119252" cy="34925"/>
        </a:xfrm>
        <a:custGeom>
          <a:avLst/>
          <a:gdLst/>
          <a:ahLst/>
          <a:cxnLst/>
          <a:rect l="0" t="0" r="0" b="0"/>
          <a:pathLst>
            <a:path>
              <a:moveTo>
                <a:pt x="0" y="17462"/>
              </a:moveTo>
              <a:lnTo>
                <a:pt x="119252" y="17462"/>
              </a:lnTo>
            </a:path>
          </a:pathLst>
        </a:custGeom>
        <a:noFill/>
        <a:ln w="38100" cap="flat" cmpd="sng" algn="ctr">
          <a:solidFill>
            <a:scrgbClr r="0" g="0" b="0"/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kern="1200"/>
        </a:p>
      </dsp:txBody>
      <dsp:txXfrm>
        <a:off x="3736268" y="3598581"/>
        <a:ext cx="5962" cy="5962"/>
      </dsp:txXfrm>
    </dsp:sp>
    <dsp:sp modelId="{0D6CC317-CDB8-4220-B911-CC73DB6E599F}">
      <dsp:nvSpPr>
        <dsp:cNvPr id="0" name=""/>
        <dsp:cNvSpPr/>
      </dsp:nvSpPr>
      <dsp:spPr>
        <a:xfrm>
          <a:off x="2966865" y="3661098"/>
          <a:ext cx="1569639" cy="1552900"/>
        </a:xfrm>
        <a:prstGeom prst="ellipse">
          <a:avLst/>
        </a:prstGeom>
        <a:gradFill flip="none" rotWithShape="0">
          <a:gsLst>
            <a:gs pos="0">
              <a:schemeClr val="bg2">
                <a:lumMod val="50000"/>
                <a:shade val="30000"/>
                <a:satMod val="115000"/>
              </a:schemeClr>
            </a:gs>
            <a:gs pos="50000">
              <a:schemeClr val="bg2">
                <a:lumMod val="50000"/>
                <a:shade val="67500"/>
                <a:satMod val="115000"/>
              </a:schemeClr>
            </a:gs>
            <a:gs pos="100000">
              <a:schemeClr val="bg2">
                <a:lumMod val="50000"/>
                <a:shade val="100000"/>
                <a:satMod val="115000"/>
              </a:schemeClr>
            </a:gs>
          </a:gsLst>
          <a:lin ang="2700000" scaled="1"/>
          <a:tileRect/>
        </a:gra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1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  <a:t>MEFS</a:t>
          </a:r>
          <a:br>
            <a:rPr lang="hu-HU" sz="1800" b="1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</a:br>
          <a:r>
            <a:rPr lang="hu-HU" sz="1800" b="1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  <a:t>(MOB)</a:t>
          </a:r>
          <a:endParaRPr lang="hu-HU" sz="1800" b="1" kern="1200" dirty="0"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3196733" y="3888515"/>
        <a:ext cx="1109903" cy="10980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8397" cy="497444"/>
          </a:xfrm>
          <a:prstGeom prst="rect">
            <a:avLst/>
          </a:prstGeom>
        </p:spPr>
        <p:txBody>
          <a:bodyPr vert="horz" lIns="92218" tIns="46108" rIns="92218" bIns="4610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5597" y="0"/>
            <a:ext cx="2948397" cy="497444"/>
          </a:xfrm>
          <a:prstGeom prst="rect">
            <a:avLst/>
          </a:prstGeom>
        </p:spPr>
        <p:txBody>
          <a:bodyPr vert="horz" lIns="92218" tIns="46108" rIns="92218" bIns="4610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E84F6BC-3738-4905-9FCA-076056B7CBBF}" type="datetimeFigureOut">
              <a:rPr lang="hu-HU"/>
              <a:pPr>
                <a:defRPr/>
              </a:pPr>
              <a:t>2014.05.12.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2" y="9440306"/>
            <a:ext cx="2948397" cy="497444"/>
          </a:xfrm>
          <a:prstGeom prst="rect">
            <a:avLst/>
          </a:prstGeom>
        </p:spPr>
        <p:txBody>
          <a:bodyPr vert="horz" lIns="92218" tIns="46108" rIns="92218" bIns="4610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5597" y="9440306"/>
            <a:ext cx="2948397" cy="497444"/>
          </a:xfrm>
          <a:prstGeom prst="rect">
            <a:avLst/>
          </a:prstGeom>
        </p:spPr>
        <p:txBody>
          <a:bodyPr vert="horz" lIns="92218" tIns="46108" rIns="92218" bIns="4610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9B3152D-7F1D-48B4-8DF8-F4C67ECA1705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884208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8397" cy="497444"/>
          </a:xfrm>
          <a:prstGeom prst="rect">
            <a:avLst/>
          </a:prstGeom>
        </p:spPr>
        <p:txBody>
          <a:bodyPr vert="horz" lIns="92218" tIns="46108" rIns="92218" bIns="4610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5597" y="0"/>
            <a:ext cx="2948397" cy="497444"/>
          </a:xfrm>
          <a:prstGeom prst="rect">
            <a:avLst/>
          </a:prstGeom>
        </p:spPr>
        <p:txBody>
          <a:bodyPr vert="horz" lIns="92218" tIns="46108" rIns="92218" bIns="4610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EF47E3D-32C5-4557-AB09-D30EBD8B5004}" type="datetimeFigureOut">
              <a:rPr lang="hu-HU"/>
              <a:pPr>
                <a:defRPr/>
              </a:pPr>
              <a:t>2014.05.12.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18" tIns="46108" rIns="92218" bIns="46108" rtlCol="0" anchor="ctr"/>
          <a:lstStyle/>
          <a:p>
            <a:pPr lvl="0"/>
            <a:endParaRPr lang="hu-HU" noProof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0400" y="4721743"/>
            <a:ext cx="5444815" cy="4472226"/>
          </a:xfrm>
          <a:prstGeom prst="rect">
            <a:avLst/>
          </a:prstGeom>
        </p:spPr>
        <p:txBody>
          <a:bodyPr vert="horz" lIns="92218" tIns="46108" rIns="92218" bIns="46108" rtlCol="0"/>
          <a:lstStyle/>
          <a:p>
            <a:pPr lvl="0"/>
            <a:r>
              <a:rPr lang="hu-HU" noProof="0" smtClean="0"/>
              <a:t>Mintaszöveg szerkesztése</a:t>
            </a:r>
          </a:p>
          <a:p>
            <a:pPr lvl="1"/>
            <a:r>
              <a:rPr lang="hu-HU" noProof="0" smtClean="0"/>
              <a:t>Második szint</a:t>
            </a:r>
          </a:p>
          <a:p>
            <a:pPr lvl="2"/>
            <a:r>
              <a:rPr lang="hu-HU" noProof="0" smtClean="0"/>
              <a:t>Harmadik szint</a:t>
            </a:r>
          </a:p>
          <a:p>
            <a:pPr lvl="3"/>
            <a:r>
              <a:rPr lang="hu-HU" noProof="0" smtClean="0"/>
              <a:t>Negyedik szint</a:t>
            </a:r>
          </a:p>
          <a:p>
            <a:pPr lvl="4"/>
            <a:r>
              <a:rPr lang="hu-HU" noProof="0" smtClean="0"/>
              <a:t>Ötödik szint</a:t>
            </a:r>
            <a:endParaRPr lang="hu-HU" noProof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2" y="9440306"/>
            <a:ext cx="2948397" cy="497444"/>
          </a:xfrm>
          <a:prstGeom prst="rect">
            <a:avLst/>
          </a:prstGeom>
        </p:spPr>
        <p:txBody>
          <a:bodyPr vert="horz" lIns="92218" tIns="46108" rIns="92218" bIns="4610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5597" y="9440306"/>
            <a:ext cx="2948397" cy="497444"/>
          </a:xfrm>
          <a:prstGeom prst="rect">
            <a:avLst/>
          </a:prstGeom>
        </p:spPr>
        <p:txBody>
          <a:bodyPr vert="horz" lIns="92218" tIns="46108" rIns="92218" bIns="4610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E3B7CBB-B63D-41D4-A55C-4F23DA34B8E5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359230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 smtClean="0"/>
          </a:p>
        </p:txBody>
      </p:sp>
      <p:sp>
        <p:nvSpPr>
          <p:cNvPr id="30724" name="Dia számának helye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9399" indent="-288231"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52921" indent="-230584"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14090" indent="-230584"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75258" indent="-230584"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36426" indent="-23058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97595" indent="-23058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58764" indent="-23058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919933" indent="-23058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A355DD-80AB-4FEF-AB53-271E77F9B031}" type="slidenum">
              <a:rPr lang="hu-HU" altLang="hu-HU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hu-HU" altLang="hu-H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gyenes összekötő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+mn-cs"/>
            </a:endParaRPr>
          </a:p>
        </p:txBody>
      </p:sp>
      <p:sp>
        <p:nvSpPr>
          <p:cNvPr id="29" name="Cím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9" name="Alcím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hu-HU" smtClean="0"/>
              <a:t>Alcím mintájának szerkesztése</a:t>
            </a:r>
            <a:endParaRPr lang="en-US"/>
          </a:p>
        </p:txBody>
      </p:sp>
      <p:sp>
        <p:nvSpPr>
          <p:cNvPr id="5" name="Dátum helye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6CFE7-7691-48E5-A397-47F553BA05B2}" type="datetime1">
              <a:rPr lang="hu-HU"/>
              <a:pPr>
                <a:defRPr/>
              </a:pPr>
              <a:t>2014.05.12.</a:t>
            </a:fld>
            <a:endParaRPr lang="hu-HU"/>
          </a:p>
        </p:txBody>
      </p:sp>
      <p:sp>
        <p:nvSpPr>
          <p:cNvPr id="6" name="Élőláb helye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82B2F-7419-4C25-A356-D314DF574DC0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9276407"/>
      </p:ext>
    </p:extLst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E1B23-8748-4D19-B559-CCEF3077D91F}" type="datetime1">
              <a:rPr lang="hu-HU"/>
              <a:pPr>
                <a:defRPr/>
              </a:pPr>
              <a:t>2014.05.12.</a:t>
            </a:fld>
            <a:endParaRPr lang="hu-HU"/>
          </a:p>
        </p:txBody>
      </p:sp>
      <p:sp>
        <p:nvSpPr>
          <p:cNvPr id="5" name="Élőláb helye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3805E-D2AA-4122-9DBD-1E14DFF2F2F0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53987753"/>
      </p:ext>
    </p:extLst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043F6-FDC3-4822-B2B1-E5D1C9FFCE8B}" type="datetime1">
              <a:rPr lang="hu-HU"/>
              <a:pPr>
                <a:defRPr/>
              </a:pPr>
              <a:t>2014.05.12.</a:t>
            </a:fld>
            <a:endParaRPr lang="hu-HU"/>
          </a:p>
        </p:txBody>
      </p:sp>
      <p:sp>
        <p:nvSpPr>
          <p:cNvPr id="5" name="Élőláb helye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AAA72-4445-45EF-9D0C-9D59057C2F47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1367376"/>
      </p:ext>
    </p:extLst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ím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27" name="Tartalom helye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17123-09B2-4C21-A656-8840405D9609}" type="datetime1">
              <a:rPr lang="hu-HU"/>
              <a:pPr>
                <a:defRPr/>
              </a:pPr>
              <a:t>2014.05.12.</a:t>
            </a:fld>
            <a:endParaRPr lang="hu-HU"/>
          </a:p>
        </p:txBody>
      </p:sp>
      <p:sp>
        <p:nvSpPr>
          <p:cNvPr id="5" name="Élőláb helye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774003-8869-4368-94F9-1F330E38DA09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77006648"/>
      </p:ext>
    </p:extLst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gyenes összekötő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6" name="Szöveg helye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8" name="Cím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5" name="Dátum helye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8B3AD-2BD1-462C-A983-397228380B8B}" type="datetime1">
              <a:rPr lang="hu-HU"/>
              <a:pPr>
                <a:defRPr/>
              </a:pPr>
              <a:t>2014.05.12.</a:t>
            </a:fld>
            <a:endParaRPr lang="hu-HU"/>
          </a:p>
        </p:txBody>
      </p:sp>
      <p:sp>
        <p:nvSpPr>
          <p:cNvPr id="7" name="Élőláb hely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" name="Dia számának hely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D3EFE-7D03-4425-A4E9-132653F08AED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397186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ím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14" name="Tartalom helye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13" name="Tartalom helye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Dátum helye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FEC80-1753-4D6A-8616-9B87A915A179}" type="datetime1">
              <a:rPr lang="hu-HU"/>
              <a:pPr>
                <a:defRPr/>
              </a:pPr>
              <a:t>2014.05.12.</a:t>
            </a:fld>
            <a:endParaRPr lang="hu-HU"/>
          </a:p>
        </p:txBody>
      </p:sp>
      <p:sp>
        <p:nvSpPr>
          <p:cNvPr id="6" name="Élőláb helye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69937-0BB2-4BA1-923A-C481211B3A63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2335313"/>
      </p:ext>
    </p:extLst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gyenes összekötő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+mn-cs"/>
            </a:endParaRPr>
          </a:p>
        </p:txBody>
      </p:sp>
      <p:sp>
        <p:nvSpPr>
          <p:cNvPr id="29" name="Cím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13" name="Szöveg helye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25" name="Szöveg helye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28" name="Tartalom helye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8" name="Dátum hely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79E87-DF8F-49F6-9BBF-CAE2FFE3DB5C}" type="datetime1">
              <a:rPr lang="hu-HU"/>
              <a:pPr>
                <a:defRPr/>
              </a:pPr>
              <a:t>2014.05.12.</a:t>
            </a:fld>
            <a:endParaRPr lang="hu-HU"/>
          </a:p>
        </p:txBody>
      </p:sp>
      <p:sp>
        <p:nvSpPr>
          <p:cNvPr id="9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0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CE28C-B753-40F0-AB20-9978E7B5061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43584205"/>
      </p:ext>
    </p:extLst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ím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átum helye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95B52-C4E3-4CD4-9581-2EE038D4E903}" type="datetime1">
              <a:rPr lang="hu-HU"/>
              <a:pPr>
                <a:defRPr/>
              </a:pPr>
              <a:t>2014.05.12.</a:t>
            </a:fld>
            <a:endParaRPr lang="hu-HU"/>
          </a:p>
        </p:txBody>
      </p:sp>
      <p:sp>
        <p:nvSpPr>
          <p:cNvPr id="4" name="Élőláb helye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8D292-B8C9-4F46-B235-C69F4C8B8231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47499205"/>
      </p:ext>
    </p:extLst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FC044-3EDE-4580-9B81-E17F22389506}" type="datetime1">
              <a:rPr lang="hu-HU"/>
              <a:pPr>
                <a:defRPr/>
              </a:pPr>
              <a:t>2014.05.12.</a:t>
            </a:fld>
            <a:endParaRPr lang="hu-HU"/>
          </a:p>
        </p:txBody>
      </p:sp>
      <p:sp>
        <p:nvSpPr>
          <p:cNvPr id="3" name="Élőláb helye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48953-0D5A-49F6-91BB-AFF225D74D9B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39868836"/>
      </p:ext>
    </p:extLst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gyenes összekötő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+mn-cs"/>
            </a:endParaRPr>
          </a:p>
        </p:txBody>
      </p:sp>
      <p:sp>
        <p:nvSpPr>
          <p:cNvPr id="12" name="Cím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26" name="Szöveg helye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14" name="Tartalom helye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6" name="Dátum helye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CEDAF-F397-4F19-9EEE-0684B8A9A11A}" type="datetime1">
              <a:rPr lang="hu-HU"/>
              <a:pPr>
                <a:defRPr/>
              </a:pPr>
              <a:t>2014.05.12.</a:t>
            </a:fld>
            <a:endParaRPr lang="hu-HU"/>
          </a:p>
        </p:txBody>
      </p:sp>
      <p:sp>
        <p:nvSpPr>
          <p:cNvPr id="7" name="Élőláb helye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8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3C7B5-6EE7-4A86-B8BD-201A9171B90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21450222"/>
      </p:ext>
    </p:extLst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Kép helye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hu-HU" noProof="0" smtClean="0"/>
              <a:t>Kép beszúrásához kattintson az ikonra</a:t>
            </a:r>
            <a:endParaRPr lang="en-US" noProof="0" dirty="0"/>
          </a:p>
        </p:txBody>
      </p:sp>
      <p:sp>
        <p:nvSpPr>
          <p:cNvPr id="17" name="Cím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26" name="Szöveg helye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A1032-05BC-4E64-8DA2-38DC95A6DDBA}" type="datetime1">
              <a:rPr lang="hu-HU"/>
              <a:pPr>
                <a:defRPr/>
              </a:pPr>
              <a:t>2014.05.12.</a:t>
            </a:fld>
            <a:endParaRPr lang="hu-HU"/>
          </a:p>
        </p:txBody>
      </p:sp>
      <p:sp>
        <p:nvSpPr>
          <p:cNvPr id="6" name="Élőláb helye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90A31-C74E-4F9B-904C-09D14658E7AE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20979241"/>
      </p:ext>
    </p:extLst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gyenes összekötő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+mn-cs"/>
            </a:endParaRPr>
          </a:p>
        </p:txBody>
      </p:sp>
      <p:sp>
        <p:nvSpPr>
          <p:cNvPr id="1029" name="Szöveg helye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Mintaszöveg szerkesztése</a:t>
            </a:r>
          </a:p>
          <a:p>
            <a:pPr lvl="1"/>
            <a:r>
              <a:rPr lang="hu-HU" altLang="hu-HU" smtClean="0"/>
              <a:t>Második szint</a:t>
            </a:r>
          </a:p>
          <a:p>
            <a:pPr lvl="2"/>
            <a:r>
              <a:rPr lang="hu-HU" altLang="hu-HU" smtClean="0"/>
              <a:t>Harmadik szint</a:t>
            </a:r>
          </a:p>
          <a:p>
            <a:pPr lvl="3"/>
            <a:r>
              <a:rPr lang="hu-HU" altLang="hu-HU" smtClean="0"/>
              <a:t>Negyedik szint</a:t>
            </a:r>
          </a:p>
          <a:p>
            <a:pPr lvl="4"/>
            <a:r>
              <a:rPr lang="hu-HU" altLang="hu-HU" smtClean="0"/>
              <a:t>Ötödik szint</a:t>
            </a:r>
            <a:endParaRPr lang="en-US" altLang="hu-HU" smtClean="0"/>
          </a:p>
        </p:txBody>
      </p:sp>
      <p:sp>
        <p:nvSpPr>
          <p:cNvPr id="11" name="Dátum helye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0A22E">
                    <a:shade val="75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44DCE0-D824-4F6E-A2DA-9070FD55EEB1}" type="datetime1">
              <a:rPr lang="hu-HU"/>
              <a:pPr>
                <a:defRPr/>
              </a:pPr>
              <a:t>2014.05.12.</a:t>
            </a:fld>
            <a:endParaRPr lang="hu-HU"/>
          </a:p>
        </p:txBody>
      </p:sp>
      <p:sp>
        <p:nvSpPr>
          <p:cNvPr id="28" name="Élőláb helye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0A22E">
                    <a:shade val="75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0A22E">
                    <a:shade val="75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A861C9-4542-4309-90F7-D74AC37E69CE}" type="slidenum">
              <a:rPr lang="hu-HU"/>
              <a:pPr>
                <a:defRPr/>
              </a:pPr>
              <a:t>‹#›</a:t>
            </a:fld>
            <a:endParaRPr lang="hu-HU"/>
          </a:p>
        </p:txBody>
      </p:sp>
      <p:sp>
        <p:nvSpPr>
          <p:cNvPr id="10" name="Cím helye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9" name="Egyenes összekötő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+mn-cs"/>
            </a:endParaRPr>
          </a:p>
        </p:txBody>
      </p:sp>
      <p:sp>
        <p:nvSpPr>
          <p:cNvPr id="12" name="Egyenes összekötő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693" r:id="rId4"/>
    <p:sldLayoutId id="2147483702" r:id="rId5"/>
    <p:sldLayoutId id="2147483694" r:id="rId6"/>
    <p:sldLayoutId id="2147483695" r:id="rId7"/>
    <p:sldLayoutId id="2147483703" r:id="rId8"/>
    <p:sldLayoutId id="2147483696" r:id="rId9"/>
    <p:sldLayoutId id="2147483697" r:id="rId10"/>
    <p:sldLayoutId id="2147483698" r:id="rId11"/>
  </p:sldLayoutIdLst>
  <p:transition spd="slow">
    <p:split orient="vert"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>
          <a:xfrm>
            <a:off x="323850" y="333375"/>
            <a:ext cx="8496300" cy="1655763"/>
          </a:xfrm>
          <a:prstGeom prst="rect">
            <a:avLst/>
          </a:prstGeom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hu-HU" sz="4000" b="1" dirty="0">
                <a:solidFill>
                  <a:srgbClr val="00B050"/>
                </a:solidFill>
              </a:rPr>
              <a:t>A Hajós Alfréd Terv 2014-2015. évi feladatai</a:t>
            </a:r>
            <a:r>
              <a:rPr lang="hu-HU" sz="4000" b="1" dirty="0"/>
              <a:t> </a:t>
            </a:r>
            <a:endParaRPr lang="hu-HU" altLang="hu-HU" sz="4000" dirty="0">
              <a:solidFill>
                <a:srgbClr val="33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7171" name="Szövegdoboz 2"/>
          <p:cNvSpPr txBox="1">
            <a:spLocks noChangeArrowheads="1"/>
          </p:cNvSpPr>
          <p:nvPr/>
        </p:nvSpPr>
        <p:spPr bwMode="auto">
          <a:xfrm>
            <a:off x="1547813" y="1989138"/>
            <a:ext cx="6408737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hu-HU" altLang="hu-HU" sz="2000" b="1" dirty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b="1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Magyar Egyetemi - Főiskolai Sportszövetség</a:t>
            </a:r>
            <a:br>
              <a:rPr lang="hu-HU" altLang="hu-HU" sz="2000" b="1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</a:br>
            <a:r>
              <a:rPr lang="hu-HU" altLang="hu-HU" sz="20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a MOB Diák- és egyetemi-főiskolai sportért felelős szakmai tagozatának tagja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hu-HU" altLang="hu-HU" sz="1600" dirty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20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Magyar Rektori Konferencia</a:t>
            </a:r>
            <a:r>
              <a:rPr lang="hu-HU" altLang="hu-HU" sz="2000" b="1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/>
            </a:r>
            <a:br>
              <a:rPr lang="hu-HU" altLang="hu-HU" sz="2000" b="1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</a:br>
            <a:r>
              <a:rPr lang="hu-HU" altLang="hu-HU" sz="2000" b="1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2014. </a:t>
            </a:r>
            <a:r>
              <a:rPr lang="hu-HU" altLang="hu-HU" sz="20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május 12.</a:t>
            </a:r>
            <a:endParaRPr lang="hu-HU" altLang="hu-HU" sz="2000" b="1" dirty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pic>
        <p:nvPicPr>
          <p:cNvPr id="1029" name="Picture 5" descr="C:\01_EMESE\013_MEFS\004_Egyéb_programok\2012\sajtótájékoztató\fényképek\mefssajttaj_20120530_vá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4481338"/>
            <a:ext cx="5688632" cy="2376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Kép 3" descr="ujlogo.jpg"/>
          <p:cNvPicPr>
            <a:picLocks noChangeAspect="1"/>
          </p:cNvPicPr>
          <p:nvPr/>
        </p:nvPicPr>
        <p:blipFill>
          <a:blip r:embed="rId4" cstate="email">
            <a:extLst/>
          </a:blip>
          <a:stretch>
            <a:fillRect/>
          </a:stretch>
        </p:blipFill>
        <p:spPr>
          <a:xfrm>
            <a:off x="1403648" y="3501008"/>
            <a:ext cx="1550942" cy="1440160"/>
          </a:xfrm>
          <a:prstGeom prst="octagon">
            <a:avLst>
              <a:gd name="adj" fmla="val 18554"/>
            </a:avLst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Ablak\Kép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082" y="3573016"/>
            <a:ext cx="1980009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artalom helye 2"/>
          <p:cNvSpPr txBox="1">
            <a:spLocks/>
          </p:cNvSpPr>
          <p:nvPr/>
        </p:nvSpPr>
        <p:spPr bwMode="auto">
          <a:xfrm>
            <a:off x="107503" y="1127125"/>
            <a:ext cx="8316565" cy="573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358775" indent="-179388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ts val="300"/>
              </a:spcBef>
              <a:buFont typeface="Arial" charset="0"/>
              <a:buNone/>
            </a:pPr>
            <a:r>
              <a:rPr lang="hu-HU" altLang="hu-HU" sz="24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Élsportolók: kettős életpálya modell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1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Felkészülés és nyelvtanulás támogatása (</a:t>
            </a:r>
            <a:r>
              <a:rPr lang="hu-HU" altLang="hu-HU" sz="2100" dirty="0" err="1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MDSz-szel</a:t>
            </a:r>
            <a:r>
              <a:rPr lang="hu-HU" altLang="hu-HU" sz="21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közösen)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100" b="1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Felvételi többletpontok, mentesség kibővítése (Kormányrendelet)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100" b="1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Sportcsillag-ösztöndíj (111 élsportoló)</a:t>
            </a:r>
            <a:r>
              <a:rPr lang="hu-HU" altLang="hu-HU" sz="21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/ Hajós Alfréd </a:t>
            </a: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Sportösztöndíj</a:t>
            </a:r>
            <a:endParaRPr lang="hu-HU" altLang="hu-HU" sz="2100" dirty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1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Kollégiumi férőhely, költségtérítés elengedése </a:t>
            </a:r>
            <a:r>
              <a:rPr lang="hu-HU" altLang="hu-HU" sz="2100" b="1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(MOB életút program)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1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Egyéni tanulmányi rend, </a:t>
            </a:r>
            <a:r>
              <a:rPr lang="hu-HU" altLang="hu-HU" sz="2100" dirty="0" err="1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mentorálás</a:t>
            </a:r>
            <a:r>
              <a:rPr lang="hu-HU" altLang="hu-HU" sz="21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/</a:t>
            </a:r>
            <a:r>
              <a:rPr lang="hu-HU" altLang="hu-HU" sz="2100" dirty="0" err="1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tutorálás</a:t>
            </a:r>
            <a:r>
              <a:rPr lang="hu-HU" altLang="hu-HU" sz="21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</a:t>
            </a:r>
            <a:r>
              <a:rPr lang="hu-HU" altLang="hu-HU" sz="2100" b="1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(TÁMOP program)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1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Intézményi marketing sportarcai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1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Minőségi felkészülés egyetemi sportklubban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Magyar </a:t>
            </a:r>
            <a:r>
              <a:rPr lang="hu-HU" altLang="hu-HU" sz="2100" dirty="0" err="1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Egyetemi-Főiskolai</a:t>
            </a: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</a:t>
            </a:r>
            <a:r>
              <a:rPr lang="hu-HU" altLang="hu-HU" sz="2100" dirty="0" err="1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OB-k</a:t>
            </a: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(35 sportág)</a:t>
            </a:r>
            <a:endParaRPr lang="hu-HU" altLang="hu-HU" sz="2100" dirty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>
              <a:spcBef>
                <a:spcPts val="300"/>
              </a:spcBef>
              <a:buFont typeface="Wingdings 2" pitchFamily="18" charset="2"/>
              <a:buNone/>
            </a:pPr>
            <a:r>
              <a:rPr lang="hu-HU" altLang="hu-HU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Nemzetközi </a:t>
            </a:r>
            <a:r>
              <a:rPr lang="hu-HU" altLang="hu-HU" sz="24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sikeresség javítása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1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Éremesélyesek egyetemi VB-ken és </a:t>
            </a:r>
            <a:r>
              <a:rPr lang="hu-HU" altLang="hu-HU" sz="2100" dirty="0" err="1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Universiadén</a:t>
            </a:r>
            <a:endParaRPr lang="hu-HU" altLang="hu-HU" sz="2100" dirty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1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Egyetemi VB/EB rendezések </a:t>
            </a: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Magyarországon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hu-HU" altLang="hu-HU" sz="24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Intézményi sportegyesületi támogatás </a:t>
            </a:r>
            <a:r>
              <a:rPr lang="hu-HU" altLang="hu-HU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arányai</a:t>
            </a:r>
            <a:endParaRPr lang="hu-HU" altLang="hu-HU" sz="2400" b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(2/3 rész) </a:t>
            </a:r>
            <a:r>
              <a:rPr lang="hu-HU" altLang="hu-HU" sz="21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MEFOB/nemzetközi eredményesség és részvétel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(1/3 rész) </a:t>
            </a:r>
            <a:r>
              <a:rPr lang="hu-HU" altLang="hu-HU" sz="21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SportPont részvétel és pontgyűjtés 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endParaRPr lang="hu-HU" altLang="hu-HU" sz="2000" dirty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7" name="Cím 1"/>
          <p:cNvSpPr txBox="1">
            <a:spLocks/>
          </p:cNvSpPr>
          <p:nvPr/>
        </p:nvSpPr>
        <p:spPr>
          <a:xfrm>
            <a:off x="410444" y="116632"/>
            <a:ext cx="6825852" cy="82088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hu-HU" sz="4000" b="1" cap="all" dirty="0">
                <a:solidFill>
                  <a:srgbClr val="336600"/>
                </a:solidFill>
                <a:effectLst>
                  <a:reflection blurRad="12700" stA="48000" endA="300" endPos="55000" dir="5400000" sy="-90000" algn="bl" rotWithShape="0"/>
                </a:effectLst>
                <a:latin typeface="Cambria Math" pitchFamily="18" charset="0"/>
                <a:ea typeface="Cambria Math" pitchFamily="18" charset="0"/>
                <a:cs typeface="+mj-cs"/>
              </a:rPr>
              <a:t>Versenysport-fejlesztés</a:t>
            </a:r>
            <a:endParaRPr lang="hu-HU" sz="4000" cap="all" dirty="0">
              <a:solidFill>
                <a:srgbClr val="336600"/>
              </a:solidFill>
              <a:effectLst>
                <a:reflection blurRad="12700" stA="48000" endA="300" endPos="55000" dir="5400000" sy="-90000" algn="bl" rotWithShape="0"/>
              </a:effectLst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pic>
        <p:nvPicPr>
          <p:cNvPr id="20485" name="Kép 3" descr="uj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87313"/>
            <a:ext cx="1223962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artalom helye 2"/>
          <p:cNvSpPr txBox="1">
            <a:spLocks/>
          </p:cNvSpPr>
          <p:nvPr/>
        </p:nvSpPr>
        <p:spPr bwMode="auto">
          <a:xfrm>
            <a:off x="2832949" y="1340768"/>
            <a:ext cx="6121400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358775" indent="-179388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>
              <a:spcBef>
                <a:spcPts val="300"/>
              </a:spcBef>
              <a:buFont typeface="Arial" charset="0"/>
              <a:buNone/>
            </a:pPr>
            <a:r>
              <a:rPr lang="hu-HU" altLang="hu-HU" sz="24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Alapinfrastruktúra fejlesztés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000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Felsőoktatási sportingatlan-kataszter létrehozása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000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Kiemelt sportágakban alapinfrastruktúra fejlesztése és biztosítása</a:t>
            </a:r>
          </a:p>
          <a:p>
            <a:pPr marL="0" lvl="1" indent="0">
              <a:spcBef>
                <a:spcPts val="300"/>
              </a:spcBef>
              <a:buNone/>
            </a:pPr>
            <a:r>
              <a:rPr lang="hu-HU" altLang="hu-HU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EU </a:t>
            </a:r>
            <a:r>
              <a:rPr lang="hu-HU" altLang="hu-HU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2014-20-as programok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000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Hiányzó </a:t>
            </a:r>
            <a:r>
              <a:rPr lang="hu-HU" altLang="hu-HU" sz="2000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sportági infrastruktúra kialakítása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000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Sportág-specifikus eszközrendszer biztosítása</a:t>
            </a:r>
          </a:p>
          <a:p>
            <a:pPr>
              <a:spcBef>
                <a:spcPts val="300"/>
              </a:spcBef>
              <a:buFont typeface="Arial" charset="0"/>
              <a:buNone/>
            </a:pPr>
            <a:r>
              <a:rPr lang="hu-HU" altLang="hu-HU" sz="24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Tao-kedvezmény az egyetemi sportért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000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Az öt csapatsport infrastruktúrájának kialakítása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000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Egyetemi versenyrendszer (szakszövetségekkel)</a:t>
            </a:r>
          </a:p>
          <a:p>
            <a:pPr>
              <a:spcBef>
                <a:spcPts val="300"/>
              </a:spcBef>
              <a:buFont typeface="Arial" charset="0"/>
              <a:buNone/>
            </a:pPr>
            <a:r>
              <a:rPr lang="hu-HU" altLang="hu-HU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Tüskecsarnok (</a:t>
            </a:r>
            <a:r>
              <a:rPr lang="hu-HU" altLang="hu-HU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2014-2015</a:t>
            </a:r>
            <a:r>
              <a:rPr lang="hu-HU" altLang="hu-HU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)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000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Kiemelt Egyetemi Sportközpont (szabadidő és versenysport)</a:t>
            </a:r>
            <a:endParaRPr lang="hu-HU" altLang="hu-HU" sz="2000" dirty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pic>
        <p:nvPicPr>
          <p:cNvPr id="23555" name="Picture 2" descr="D:\Ablak\Kép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717675"/>
            <a:ext cx="2409825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Kép 3" descr="uj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18163"/>
            <a:ext cx="1223963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ím 1"/>
          <p:cNvSpPr txBox="1">
            <a:spLocks/>
          </p:cNvSpPr>
          <p:nvPr/>
        </p:nvSpPr>
        <p:spPr>
          <a:xfrm>
            <a:off x="410444" y="116632"/>
            <a:ext cx="8626052" cy="820886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hu-HU" sz="4000" b="1" cap="all" dirty="0">
                <a:solidFill>
                  <a:srgbClr val="336600"/>
                </a:solidFill>
                <a:effectLst>
                  <a:reflection blurRad="12700" stA="48000" endA="300" endPos="55000" dir="5400000" sy="-90000" algn="bl" rotWithShape="0"/>
                </a:effectLst>
                <a:latin typeface="Cambria Math" pitchFamily="18" charset="0"/>
                <a:ea typeface="Cambria Math" pitchFamily="18" charset="0"/>
                <a:cs typeface="Cambria Math" pitchFamily="18" charset="0"/>
              </a:rPr>
              <a:t>Sportinfrastruktúra-fejlesztés</a:t>
            </a:r>
            <a:endParaRPr lang="hu-HU" sz="4000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Cambria Math" pitchFamily="18" charset="0"/>
              <a:ea typeface="Cambria Math" pitchFamily="18" charset="0"/>
              <a:cs typeface="+mn-cs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artalom helye 2"/>
          <p:cNvSpPr txBox="1">
            <a:spLocks/>
          </p:cNvSpPr>
          <p:nvPr/>
        </p:nvSpPr>
        <p:spPr bwMode="auto">
          <a:xfrm>
            <a:off x="92502" y="1484784"/>
            <a:ext cx="8797925" cy="4771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358775" indent="-179388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815975" indent="-179388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ts val="300"/>
              </a:spcBef>
              <a:buFont typeface="Arial" charset="0"/>
              <a:buNone/>
            </a:pPr>
            <a:r>
              <a:rPr lang="hu-HU" altLang="hu-HU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Debreceni Egyetem sportélete</a:t>
            </a:r>
            <a:endParaRPr lang="hu-HU" altLang="hu-HU" sz="2400" b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Rendszeresen (hetente) sportolók száma 10.000 fő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Kötelező testnevelés: alapszakokon 2 félév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Kiemelt versenysportot űzők száma a </a:t>
            </a:r>
            <a:r>
              <a:rPr lang="hu-HU" altLang="hu-HU" sz="2100" dirty="0" err="1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DEAC-ban</a:t>
            </a: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: 4-500 fő, NB 1-es, NB 2-es szakosztályok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Sportlétesítmények egyetemi finanszírozásban, használatuk a hallgatók számára ingyenes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Az infrastruktúra fenntartásán kívül bevont jelentős források: sportolói ösztöndíj (20 </a:t>
            </a:r>
            <a:r>
              <a:rPr lang="hu-HU" altLang="hu-HU" sz="2100" dirty="0" err="1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mFt</a:t>
            </a: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), Tao (220 </a:t>
            </a:r>
            <a:r>
              <a:rPr lang="hu-HU" altLang="hu-HU" sz="2100" dirty="0" err="1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mFt</a:t>
            </a: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), szponzorok (20 </a:t>
            </a:r>
            <a:r>
              <a:rPr lang="hu-HU" altLang="hu-HU" sz="2100" dirty="0" err="1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mFt</a:t>
            </a: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)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Központi koordináció, sportfejlesztési stratégia, „nem teljesített kreditek” díja infrastruktúra fejlesztésre</a:t>
            </a:r>
            <a:endParaRPr lang="hu-HU" altLang="hu-HU" sz="2000" dirty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0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Együttműködés várossal, helyi szervezetekkel: Magyar Sport és Életmódfejlesztő Klaszter Kft.</a:t>
            </a:r>
            <a:endParaRPr lang="hu-HU" altLang="hu-HU" sz="2100" dirty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112391" y="116632"/>
            <a:ext cx="7699697" cy="82088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hu-HU" sz="4000" b="1" cap="all" dirty="0" smtClean="0">
                <a:solidFill>
                  <a:srgbClr val="336600"/>
                </a:solidFill>
                <a:effectLst>
                  <a:reflection blurRad="12700" stA="48000" endA="300" endPos="55000" dir="5400000" sy="-90000" algn="bl" rotWithShape="0"/>
                </a:effectLst>
                <a:latin typeface="Cambria Math" pitchFamily="18" charset="0"/>
                <a:ea typeface="Cambria Math" pitchFamily="18" charset="0"/>
                <a:cs typeface="+mj-cs"/>
              </a:rPr>
              <a:t>Intézményi „jó” gyakorlatok</a:t>
            </a:r>
            <a:endParaRPr lang="hu-HU" sz="4000" cap="all" dirty="0">
              <a:solidFill>
                <a:srgbClr val="336600"/>
              </a:solidFill>
              <a:effectLst>
                <a:reflection blurRad="12700" stA="48000" endA="300" endPos="55000" dir="5400000" sy="-90000" algn="bl" rotWithShape="0"/>
              </a:effectLst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pic>
        <p:nvPicPr>
          <p:cNvPr id="19462" name="Kép 3" descr="uj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87313"/>
            <a:ext cx="1223962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C:\01_EMESE\013_MEFS\010_Egyéb\MOB_stratégia anyaghoz fényképek\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5812" y="4653136"/>
            <a:ext cx="1508188" cy="22048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9170686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artalom helye 2"/>
          <p:cNvSpPr txBox="1">
            <a:spLocks/>
          </p:cNvSpPr>
          <p:nvPr/>
        </p:nvSpPr>
        <p:spPr bwMode="auto">
          <a:xfrm>
            <a:off x="107950" y="1196753"/>
            <a:ext cx="8928100" cy="3957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hu-HU" altLang="hu-HU" sz="20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Az </a:t>
            </a:r>
            <a:r>
              <a:rPr lang="hu-HU" altLang="hu-HU" sz="2000" b="1" dirty="0" err="1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MRK-val</a:t>
            </a:r>
            <a:r>
              <a:rPr lang="hu-HU" altLang="hu-HU" sz="20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együtt s</a:t>
            </a:r>
            <a:r>
              <a:rPr lang="hu-HU" altLang="hu-HU" sz="20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egítsék az egyetemi sport fejlődését, mind a szabadidősport, mind a versenysport területén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hu-HU" altLang="hu-HU" sz="20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Támogassák intézményük versenysportját, a </a:t>
            </a:r>
            <a:r>
              <a:rPr lang="hu-HU" altLang="hu-HU" sz="2000" b="1" dirty="0" err="1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MEFOB-ok</a:t>
            </a:r>
            <a:r>
              <a:rPr lang="hu-HU" altLang="hu-HU" sz="20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lebonyolítását és az azokon való részvételt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hu-HU" altLang="hu-HU" sz="20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Kiemelten figyeljék a Sportirodák működését, hiszen ez egyetemi alapfeladat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hu-HU" altLang="hu-HU" sz="20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Támogassák a sportoló hallgatóikat, beleértve a kettős életpálya modell egyetemi oldalának működtetését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hu-HU" altLang="hu-HU" sz="20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Folyamatosan támogassák a </a:t>
            </a:r>
            <a:r>
              <a:rPr lang="hu-HU" altLang="hu-HU" sz="2000" b="1" dirty="0" err="1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MEFS-sel</a:t>
            </a:r>
            <a:r>
              <a:rPr lang="hu-HU" altLang="hu-HU" sz="20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való együttműködést és segítsék elő az Alapszabálynak megfelelő  működést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hu-HU" altLang="hu-HU" sz="20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Vegyenek részt a MEFS által kiírt pályázatokon és sporteseményeken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hu-HU" altLang="hu-HU" sz="20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Fontolják meg a szabadidősport intézményi támogatását</a:t>
            </a:r>
            <a:endParaRPr lang="hu-HU" altLang="hu-HU" sz="2000" b="1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hu-HU" altLang="hu-HU" sz="20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Fektessenek hangsúlyt a legjobb gyakorlatok átvételére</a:t>
            </a:r>
          </a:p>
        </p:txBody>
      </p:sp>
      <p:pic>
        <p:nvPicPr>
          <p:cNvPr id="24579" name="Picture 2" descr="D:\Ablak\Kép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70" y="5153921"/>
            <a:ext cx="4752080" cy="1589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ím 1"/>
          <p:cNvSpPr txBox="1">
            <a:spLocks/>
          </p:cNvSpPr>
          <p:nvPr/>
        </p:nvSpPr>
        <p:spPr>
          <a:xfrm>
            <a:off x="410444" y="116632"/>
            <a:ext cx="8626052" cy="820886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hu-HU" sz="4000" b="1" cap="all" dirty="0" smtClean="0">
                <a:solidFill>
                  <a:srgbClr val="336600"/>
                </a:solidFill>
                <a:effectLst>
                  <a:reflection blurRad="12700" stA="48000" endA="300" endPos="55000" dir="5400000" sy="-90000" algn="bl" rotWithShape="0"/>
                </a:effectLst>
                <a:latin typeface="Cambria Math" pitchFamily="18" charset="0"/>
                <a:ea typeface="Cambria Math" pitchFamily="18" charset="0"/>
                <a:cs typeface="Cambria Math" pitchFamily="18" charset="0"/>
              </a:rPr>
              <a:t>Kérés a rektorokhoz</a:t>
            </a:r>
            <a:endParaRPr lang="hu-HU" sz="4000" b="1" cap="all" dirty="0">
              <a:solidFill>
                <a:srgbClr val="336600"/>
              </a:solidFill>
              <a:effectLst>
                <a:reflection blurRad="12700" stA="48000" endA="300" endPos="55000" dir="5400000" sy="-90000" algn="bl" rotWithShape="0"/>
              </a:effectLst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pic>
        <p:nvPicPr>
          <p:cNvPr id="24581" name="Kép 3" descr="uj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533" y="324743"/>
            <a:ext cx="1223963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zövegdoboz 1"/>
          <p:cNvSpPr txBox="1"/>
          <p:nvPr/>
        </p:nvSpPr>
        <p:spPr>
          <a:xfrm>
            <a:off x="539552" y="5348645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altLang="hu-HU" sz="2400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„Stars </a:t>
            </a:r>
            <a:r>
              <a:rPr lang="en-US" altLang="hu-HU" sz="2400" b="1" i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of today, leaders of tomorrow</a:t>
            </a:r>
            <a:r>
              <a:rPr lang="en-US" altLang="hu-HU" sz="2400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!”</a:t>
            </a:r>
            <a:r>
              <a:rPr lang="hu-HU" altLang="hu-HU" sz="2400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(FISU)</a:t>
            </a:r>
            <a:endParaRPr lang="en-US" altLang="hu-HU" sz="2400" b="1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672246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Ablak\2012-Olimpia_egyetemi-sportolo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130693"/>
            <a:ext cx="8064896" cy="559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ím 1"/>
          <p:cNvSpPr txBox="1">
            <a:spLocks/>
          </p:cNvSpPr>
          <p:nvPr/>
        </p:nvSpPr>
        <p:spPr>
          <a:xfrm>
            <a:off x="410444" y="116632"/>
            <a:ext cx="8626052" cy="820886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u-HU" sz="4000" b="1" cap="all" dirty="0">
                <a:solidFill>
                  <a:srgbClr val="336600"/>
                </a:solidFill>
                <a:effectLst>
                  <a:reflection blurRad="12700" stA="48000" endA="300" endPos="55000" dir="5400000" sy="-90000" algn="bl" rotWithShape="0"/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Köszönöm a figyelmet!</a:t>
            </a:r>
          </a:p>
        </p:txBody>
      </p:sp>
      <p:pic>
        <p:nvPicPr>
          <p:cNvPr id="7" name="Kép 3" descr="uj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87687"/>
            <a:ext cx="1223963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1449271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639663" y="1112972"/>
            <a:ext cx="8229600" cy="792088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hu-HU" sz="2300" i="1" cap="all" dirty="0">
                <a:solidFill>
                  <a:srgbClr val="336600"/>
                </a:solidFill>
                <a:effectLst>
                  <a:reflection blurRad="12700" stA="48000" endA="300" endPos="55000" dir="5400000" sy="-90000" algn="bl" rotWithShape="0"/>
                </a:effectLst>
                <a:latin typeface="Arial Narrow" pitchFamily="34" charset="0"/>
                <a:ea typeface="Cambria Math" pitchFamily="18" charset="0"/>
                <a:cs typeface="Cambria Math" pitchFamily="18" charset="0"/>
              </a:rPr>
              <a:t>„</a:t>
            </a:r>
            <a:r>
              <a:rPr lang="hu-HU" sz="2300" i="1" cap="all" dirty="0">
                <a:solidFill>
                  <a:srgbClr val="336600"/>
                </a:solidFill>
                <a:effectLst>
                  <a:reflection blurRad="12700" stA="48000" endA="300" endPos="55000" dir="5400000" sy="-90000" algn="bl" rotWithShape="0"/>
                </a:effectLst>
                <a:latin typeface="Cambria Math" pitchFamily="18" charset="0"/>
                <a:ea typeface="Cambria Math" pitchFamily="18" charset="0"/>
                <a:cs typeface="Cambria Math" pitchFamily="18" charset="0"/>
              </a:rPr>
              <a:t>Nincs minőségi felsőoktatás </a:t>
            </a:r>
            <a:br>
              <a:rPr lang="hu-HU" sz="2300" i="1" cap="all" dirty="0">
                <a:solidFill>
                  <a:srgbClr val="336600"/>
                </a:solidFill>
                <a:effectLst>
                  <a:reflection blurRad="12700" stA="48000" endA="300" endPos="55000" dir="5400000" sy="-90000" algn="bl" rotWithShape="0"/>
                </a:effectLst>
                <a:latin typeface="Cambria Math" pitchFamily="18" charset="0"/>
                <a:ea typeface="Cambria Math" pitchFamily="18" charset="0"/>
                <a:cs typeface="Cambria Math" pitchFamily="18" charset="0"/>
              </a:rPr>
            </a:br>
            <a:r>
              <a:rPr lang="hu-HU" sz="2300" i="1" cap="all" dirty="0">
                <a:solidFill>
                  <a:srgbClr val="336600"/>
                </a:solidFill>
                <a:effectLst>
                  <a:reflection blurRad="12700" stA="48000" endA="300" endPos="55000" dir="5400000" sy="-90000" algn="bl" rotWithShape="0"/>
                </a:effectLst>
                <a:latin typeface="Cambria Math" pitchFamily="18" charset="0"/>
                <a:ea typeface="Cambria Math" pitchFamily="18" charset="0"/>
                <a:cs typeface="Cambria Math" pitchFamily="18" charset="0"/>
              </a:rPr>
              <a:t>minőségi felsőoktatási sport nélkül</a:t>
            </a:r>
            <a:r>
              <a:rPr lang="hu-HU" sz="2300" i="1" cap="all" dirty="0">
                <a:solidFill>
                  <a:srgbClr val="336600"/>
                </a:solidFill>
                <a:effectLst>
                  <a:reflection blurRad="12700" stA="48000" endA="300" endPos="55000" dir="5400000" sy="-90000" algn="bl" rotWithShape="0"/>
                </a:effectLst>
                <a:latin typeface="Arial Narrow" pitchFamily="34" charset="0"/>
                <a:ea typeface="Cambria Math" pitchFamily="18" charset="0"/>
                <a:cs typeface="Cambria Math" pitchFamily="18" charset="0"/>
              </a:rPr>
              <a:t>”</a:t>
            </a:r>
            <a:endParaRPr lang="hu-HU" sz="2300" cap="all" dirty="0">
              <a:solidFill>
                <a:srgbClr val="336600"/>
              </a:solidFill>
              <a:effectLst>
                <a:reflection blurRad="12700" stA="48000" endA="300" endPos="55000" dir="5400000" sy="-90000" algn="bl" rotWithShape="0"/>
              </a:effectLst>
              <a:latin typeface="Arial Narrow" pitchFamily="34" charset="0"/>
              <a:ea typeface="+mj-ea"/>
              <a:cs typeface="+mj-cs"/>
            </a:endParaRPr>
          </a:p>
        </p:txBody>
      </p:sp>
      <p:pic>
        <p:nvPicPr>
          <p:cNvPr id="13319" name="Picture 2" descr="D:\Ablak\Kép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263" y="4581525"/>
            <a:ext cx="2306637" cy="153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ím 1"/>
          <p:cNvSpPr txBox="1">
            <a:spLocks/>
          </p:cNvSpPr>
          <p:nvPr/>
        </p:nvSpPr>
        <p:spPr>
          <a:xfrm>
            <a:off x="410444" y="116632"/>
            <a:ext cx="8194004" cy="82088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hu-HU" sz="4000" b="1" cap="all" dirty="0">
                <a:solidFill>
                  <a:srgbClr val="336600"/>
                </a:solidFill>
                <a:effectLst>
                  <a:reflection blurRad="12700" stA="48000" endA="300" endPos="55000" dir="5400000" sy="-90000" algn="bl" rotWithShape="0"/>
                </a:effectLst>
                <a:latin typeface="Cambria Math" pitchFamily="18" charset="0"/>
                <a:ea typeface="Cambria Math" pitchFamily="18" charset="0"/>
                <a:cs typeface="+mj-cs"/>
              </a:rPr>
              <a:t>Az egyetemi sport jelentősége</a:t>
            </a:r>
            <a:endParaRPr lang="hu-HU" sz="4000" cap="all" dirty="0">
              <a:solidFill>
                <a:srgbClr val="336600"/>
              </a:solidFill>
              <a:effectLst>
                <a:reflection blurRad="12700" stA="48000" endA="300" endPos="55000" dir="5400000" sy="-90000" algn="bl" rotWithShape="0"/>
              </a:effectLst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pic>
        <p:nvPicPr>
          <p:cNvPr id="10" name="Kép 9" descr="ujlogo.jpg"/>
          <p:cNvPicPr>
            <a:picLocks noChangeAspect="1"/>
          </p:cNvPicPr>
          <p:nvPr/>
        </p:nvPicPr>
        <p:blipFill>
          <a:blip r:embed="rId3" cstate="email">
            <a:extLst/>
          </a:blip>
          <a:stretch>
            <a:fillRect/>
          </a:stretch>
        </p:blipFill>
        <p:spPr>
          <a:xfrm>
            <a:off x="8216635" y="5930635"/>
            <a:ext cx="927365" cy="927365"/>
          </a:xfrm>
          <a:prstGeom prst="octagon">
            <a:avLst>
              <a:gd name="adj" fmla="val 18554"/>
            </a:avLst>
          </a:prstGeom>
          <a:ln>
            <a:noFill/>
          </a:ln>
          <a:effectLst>
            <a:softEdge rad="112500"/>
          </a:effectLst>
        </p:spPr>
      </p:pic>
      <p:sp>
        <p:nvSpPr>
          <p:cNvPr id="11" name="Tartalom helye 2"/>
          <p:cNvSpPr txBox="1">
            <a:spLocks/>
          </p:cNvSpPr>
          <p:nvPr/>
        </p:nvSpPr>
        <p:spPr>
          <a:xfrm>
            <a:off x="251520" y="2132856"/>
            <a:ext cx="8640960" cy="3670341"/>
          </a:xfrm>
          <a:prstGeom prst="rect">
            <a:avLst/>
          </a:prstGeom>
        </p:spPr>
        <p:txBody>
          <a:bodyPr rtlCol="0">
            <a:normAutofit fontScale="925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3300" b="1" u="sng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 felsőoktatási sport</a:t>
            </a:r>
          </a:p>
          <a:p>
            <a:pPr marL="285750" indent="-2857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33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 tanulmányi - szakmai munka komoly segítője</a:t>
            </a:r>
          </a:p>
          <a:p>
            <a:pPr marL="285750" indent="-2857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33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az értelmiségnevelés eszköze, értékrend alakító</a:t>
            </a:r>
          </a:p>
          <a:p>
            <a:pPr marL="285750" indent="-2857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33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 felsőoktatási intézmény vonzerejének növelője</a:t>
            </a:r>
          </a:p>
          <a:p>
            <a:pPr marL="285750" indent="-2857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3300" b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közösségteremtő </a:t>
            </a:r>
          </a:p>
          <a:p>
            <a:pPr marL="285750" indent="-2857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33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jelentős népegészségügyi kérdés</a:t>
            </a:r>
            <a:endParaRPr lang="hu-HU" sz="3300" b="1" dirty="0" smtClean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43508" y="1124744"/>
            <a:ext cx="6984776" cy="5472608"/>
          </a:xfrm>
        </p:spPr>
        <p:txBody>
          <a:bodyPr>
            <a:noAutofit/>
          </a:bodyPr>
          <a:lstStyle/>
          <a:p>
            <a:pPr eaLnBrk="1" hangingPunct="1">
              <a:buClrTx/>
              <a:buFont typeface="Wingdings" pitchFamily="2" charset="2"/>
              <a:buChar char="Ø"/>
            </a:pP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Megújult versenykiírás (3 kategória), 10 szervező intézmény</a:t>
            </a:r>
          </a:p>
          <a:p>
            <a:pPr eaLnBrk="1" hangingPunct="1">
              <a:buClrTx/>
              <a:buFont typeface="Wingdings" pitchFamily="2" charset="2"/>
              <a:buChar char="Ø"/>
            </a:pP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32 </a:t>
            </a: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sportág, 3864 </a:t>
            </a: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résztvevő (több, mint 30 intézményből)</a:t>
            </a:r>
          </a:p>
          <a:p>
            <a:pPr eaLnBrk="1" hangingPunct="1">
              <a:buClrTx/>
              <a:buFont typeface="Wingdings" pitchFamily="2" charset="2"/>
              <a:buChar char="Ø"/>
            </a:pP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Bajnoki rendszer: elsőként </a:t>
            </a:r>
            <a:r>
              <a:rPr lang="hu-HU" sz="1800" b="1" dirty="0" smtClean="0">
                <a:solidFill>
                  <a:schemeClr val="tx1"/>
                </a:solidFill>
                <a:latin typeface="Cambria Math" pitchFamily="18" charset="0"/>
              </a:rPr>
              <a:t>Kosárlabda</a:t>
            </a: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 Egyetemi Bajnokság </a:t>
            </a:r>
          </a:p>
          <a:p>
            <a:pPr lvl="1" eaLnBrk="1" hangingPunct="1">
              <a:buClrTx/>
              <a:buFont typeface="Wingdings" pitchFamily="2" charset="2"/>
              <a:buChar char="Ø"/>
            </a:pP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16 férfi, 12 női csapat</a:t>
            </a:r>
          </a:p>
          <a:p>
            <a:pPr lvl="1" eaLnBrk="1" hangingPunct="1">
              <a:buClrTx/>
              <a:buFont typeface="Wingdings" pitchFamily="2" charset="2"/>
              <a:buChar char="Ø"/>
            </a:pP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két féléves bajnoki sorozat</a:t>
            </a:r>
          </a:p>
          <a:p>
            <a:pPr lvl="1" eaLnBrk="1" hangingPunct="1">
              <a:buClrTx/>
              <a:buFont typeface="Wingdings" pitchFamily="2" charset="2"/>
              <a:buChar char="Ø"/>
            </a:pP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teljes körű Tao-s finanszírozás</a:t>
            </a:r>
            <a:endParaRPr lang="hu-HU" sz="1800" dirty="0" smtClean="0">
              <a:solidFill>
                <a:schemeClr val="tx1"/>
              </a:solidFill>
              <a:latin typeface="Cambria Math" pitchFamily="18" charset="0"/>
            </a:endParaRPr>
          </a:p>
          <a:p>
            <a:pPr eaLnBrk="1" hangingPunct="1">
              <a:buClrTx/>
              <a:buFont typeface="Wingdings" pitchFamily="2" charset="2"/>
              <a:buChar char="Ø"/>
            </a:pP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Kiemelten sikeres </a:t>
            </a:r>
            <a:r>
              <a:rPr lang="hu-HU" sz="1800" dirty="0">
                <a:solidFill>
                  <a:schemeClr val="tx1"/>
                </a:solidFill>
                <a:latin typeface="Cambria Math" pitchFamily="18" charset="0"/>
              </a:rPr>
              <a:t>események</a:t>
            </a:r>
            <a:endParaRPr lang="hu-HU" sz="1800" dirty="0" smtClean="0">
              <a:solidFill>
                <a:schemeClr val="tx1"/>
              </a:solidFill>
              <a:latin typeface="Cambria Math" pitchFamily="18" charset="0"/>
            </a:endParaRPr>
          </a:p>
          <a:p>
            <a:pPr eaLnBrk="1" hangingPunct="1">
              <a:buClrTx/>
              <a:buNone/>
            </a:pPr>
            <a:r>
              <a:rPr lang="hu-HU" sz="1800" b="1" dirty="0" smtClean="0">
                <a:solidFill>
                  <a:schemeClr val="tx1"/>
                </a:solidFill>
                <a:latin typeface="Cambria Math" pitchFamily="18" charset="0"/>
              </a:rPr>
              <a:t>	Vízilabda: </a:t>
            </a: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15</a:t>
            </a: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00 </a:t>
            </a: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néző, </a:t>
            </a: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olimpikon </a:t>
            </a: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szervezők, edzők, vendégek (Faragó Tamás, Benedek Tibor, Székely Bulcsú, </a:t>
            </a:r>
            <a:r>
              <a:rPr lang="hu-HU" sz="1800" dirty="0" err="1" smtClean="0">
                <a:solidFill>
                  <a:schemeClr val="tx1"/>
                </a:solidFill>
                <a:latin typeface="Cambria Math" pitchFamily="18" charset="0"/>
              </a:rPr>
              <a:t>Steinmetz</a:t>
            </a: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 </a:t>
            </a: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Ádám)</a:t>
            </a:r>
            <a:endParaRPr lang="hu-HU" sz="1800" dirty="0" smtClean="0">
              <a:solidFill>
                <a:schemeClr val="tx1"/>
              </a:solidFill>
              <a:latin typeface="Cambria Math" pitchFamily="18" charset="0"/>
            </a:endParaRPr>
          </a:p>
          <a:p>
            <a:pPr eaLnBrk="1" hangingPunct="1">
              <a:buClrTx/>
              <a:buNone/>
            </a:pPr>
            <a:r>
              <a:rPr lang="hu-HU" sz="1800" b="1" dirty="0">
                <a:solidFill>
                  <a:schemeClr val="tx1"/>
                </a:solidFill>
                <a:latin typeface="Cambria Math" pitchFamily="18" charset="0"/>
              </a:rPr>
              <a:t>	</a:t>
            </a:r>
            <a:r>
              <a:rPr lang="hu-HU" sz="1800" b="1" dirty="0" smtClean="0">
                <a:solidFill>
                  <a:schemeClr val="tx1"/>
                </a:solidFill>
                <a:latin typeface="Cambria Math" pitchFamily="18" charset="0"/>
              </a:rPr>
              <a:t>Judo: </a:t>
            </a: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173 résztvevő, Kovács Antal – Bor Barna bemutató, </a:t>
            </a: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olimpikonok </a:t>
            </a: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(Ungvári Miklós, </a:t>
            </a:r>
            <a:r>
              <a:rPr lang="hu-HU" sz="1800" dirty="0" err="1" smtClean="0">
                <a:solidFill>
                  <a:schemeClr val="tx1"/>
                </a:solidFill>
                <a:latin typeface="Cambria Math" pitchFamily="18" charset="0"/>
              </a:rPr>
              <a:t>Csernoviczki</a:t>
            </a: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 Éva, Joó Abigél)</a:t>
            </a:r>
          </a:p>
          <a:p>
            <a:pPr eaLnBrk="1" hangingPunct="1">
              <a:buClrTx/>
              <a:buNone/>
            </a:pPr>
            <a:r>
              <a:rPr lang="hu-HU" sz="1800" b="1" dirty="0">
                <a:solidFill>
                  <a:schemeClr val="tx1"/>
                </a:solidFill>
                <a:latin typeface="Cambria Math" pitchFamily="18" charset="0"/>
              </a:rPr>
              <a:t>	</a:t>
            </a:r>
            <a:r>
              <a:rPr lang="hu-HU" sz="1800" b="1" dirty="0" smtClean="0">
                <a:solidFill>
                  <a:schemeClr val="tx1"/>
                </a:solidFill>
                <a:latin typeface="Cambria Math" pitchFamily="18" charset="0"/>
              </a:rPr>
              <a:t>Úszás: </a:t>
            </a: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180 résztvevő, köztük </a:t>
            </a: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olimpikonok </a:t>
            </a: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(Cseh László, </a:t>
            </a:r>
            <a:r>
              <a:rPr lang="hu-HU" sz="1800" dirty="0" err="1" smtClean="0">
                <a:solidFill>
                  <a:schemeClr val="tx1"/>
                </a:solidFill>
                <a:latin typeface="Cambria Math" pitchFamily="18" charset="0"/>
              </a:rPr>
              <a:t>Risztov</a:t>
            </a: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 Éva, </a:t>
            </a:r>
            <a:r>
              <a:rPr lang="hu-HU" sz="1800" dirty="0" err="1">
                <a:solidFill>
                  <a:schemeClr val="tx1"/>
                </a:solidFill>
                <a:latin typeface="Cambria Math" pitchFamily="18" charset="0"/>
              </a:rPr>
              <a:t>V</a:t>
            </a:r>
            <a:r>
              <a:rPr lang="hu-HU" sz="1800" dirty="0" err="1" smtClean="0">
                <a:solidFill>
                  <a:schemeClr val="tx1"/>
                </a:solidFill>
                <a:latin typeface="Cambria Math" pitchFamily="18" charset="0"/>
              </a:rPr>
              <a:t>errasztó</a:t>
            </a: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 </a:t>
            </a:r>
            <a:r>
              <a:rPr lang="hu-HU" sz="1800" dirty="0" err="1" smtClean="0">
                <a:solidFill>
                  <a:schemeClr val="tx1"/>
                </a:solidFill>
                <a:latin typeface="Cambria Math" pitchFamily="18" charset="0"/>
              </a:rPr>
              <a:t>Evelyn</a:t>
            </a: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, Takács </a:t>
            </a:r>
            <a:r>
              <a:rPr lang="hu-HU" sz="1800" dirty="0" err="1" smtClean="0">
                <a:solidFill>
                  <a:schemeClr val="tx1"/>
                </a:solidFill>
                <a:latin typeface="Cambria Math" pitchFamily="18" charset="0"/>
              </a:rPr>
              <a:t>Krsiztián</a:t>
            </a: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, Sors </a:t>
            </a: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Tamás)</a:t>
            </a:r>
          </a:p>
          <a:p>
            <a:pPr eaLnBrk="1" hangingPunct="1">
              <a:buClrTx/>
              <a:buNone/>
            </a:pPr>
            <a:r>
              <a:rPr lang="hu-HU" sz="1800" b="1" dirty="0">
                <a:solidFill>
                  <a:schemeClr val="tx1"/>
                </a:solidFill>
                <a:latin typeface="Cambria Math" pitchFamily="18" charset="0"/>
              </a:rPr>
              <a:t>	</a:t>
            </a:r>
            <a:r>
              <a:rPr lang="hu-HU" sz="1800" b="1" dirty="0" smtClean="0">
                <a:solidFill>
                  <a:schemeClr val="tx1"/>
                </a:solidFill>
                <a:latin typeface="Cambria Math" pitchFamily="18" charset="0"/>
              </a:rPr>
              <a:t>Asztalitenisz : </a:t>
            </a: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150 résztvevő, </a:t>
            </a:r>
            <a:r>
              <a:rPr lang="hu-HU" sz="1800" dirty="0" err="1" smtClean="0">
                <a:solidFill>
                  <a:schemeClr val="tx1"/>
                </a:solidFill>
                <a:latin typeface="Cambria Math" pitchFamily="18" charset="0"/>
              </a:rPr>
              <a:t>Jónyer</a:t>
            </a: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 István – </a:t>
            </a:r>
            <a:r>
              <a:rPr lang="hu-HU" sz="1800" dirty="0" err="1" smtClean="0">
                <a:solidFill>
                  <a:schemeClr val="tx1"/>
                </a:solidFill>
                <a:latin typeface="Cambria Math" pitchFamily="18" charset="0"/>
              </a:rPr>
              <a:t>Klampár</a:t>
            </a: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 Tibor bemutató, országos média</a:t>
            </a:r>
          </a:p>
          <a:p>
            <a:pPr eaLnBrk="1" hangingPunct="1">
              <a:buClrTx/>
              <a:buNone/>
            </a:pPr>
            <a:r>
              <a:rPr lang="hu-HU" sz="1800" b="1" dirty="0">
                <a:solidFill>
                  <a:schemeClr val="tx1"/>
                </a:solidFill>
                <a:latin typeface="Cambria Math" pitchFamily="18" charset="0"/>
              </a:rPr>
              <a:t>	</a:t>
            </a:r>
            <a:r>
              <a:rPr lang="hu-HU" sz="1800" b="1" dirty="0" smtClean="0">
                <a:solidFill>
                  <a:schemeClr val="tx1"/>
                </a:solidFill>
                <a:latin typeface="Cambria Math" pitchFamily="18" charset="0"/>
              </a:rPr>
              <a:t>„A tudás útja” félmaraton:  </a:t>
            </a: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 655 résztvevő, köztük olimpiai- és világbajnokok (</a:t>
            </a:r>
            <a:r>
              <a:rPr lang="hu-HU" sz="1800" dirty="0" err="1" smtClean="0">
                <a:solidFill>
                  <a:schemeClr val="tx1"/>
                </a:solidFill>
                <a:latin typeface="Cambria Math" pitchFamily="18" charset="0"/>
              </a:rPr>
              <a:t>Martinek</a:t>
            </a:r>
            <a:r>
              <a:rPr lang="hu-HU" sz="1800" dirty="0" smtClean="0">
                <a:solidFill>
                  <a:schemeClr val="tx1"/>
                </a:solidFill>
                <a:latin typeface="Cambria Math" pitchFamily="18" charset="0"/>
              </a:rPr>
              <a:t> János, Balogh Gábor), NOB-támogatás</a:t>
            </a:r>
            <a:endParaRPr lang="hu-HU" sz="1800" dirty="0">
              <a:solidFill>
                <a:schemeClr val="tx1"/>
              </a:solidFill>
              <a:latin typeface="Cambria Math" pitchFamily="18" charset="0"/>
            </a:endParaRPr>
          </a:p>
          <a:p>
            <a:pPr eaLnBrk="1" hangingPunct="1">
              <a:buClrTx/>
              <a:buNone/>
            </a:pPr>
            <a:endParaRPr lang="hu-HU" sz="1800" dirty="0" smtClean="0">
              <a:solidFill>
                <a:schemeClr val="tx1"/>
              </a:solidFill>
              <a:latin typeface="Cambria Math" pitchFamily="18" charset="0"/>
            </a:endParaRPr>
          </a:p>
        </p:txBody>
      </p:sp>
      <p:pic>
        <p:nvPicPr>
          <p:cNvPr id="4" name="Kép 3" descr="uj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63880" y="5777880"/>
            <a:ext cx="1080120" cy="1080120"/>
          </a:xfrm>
          <a:prstGeom prst="octagon">
            <a:avLst>
              <a:gd name="adj" fmla="val 18554"/>
            </a:avLst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6" descr="C:\Users\MEFS\Desktop\Díjátadó fotók\Cseh_László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8669" y="1340768"/>
            <a:ext cx="2031995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C:\EMESE_MEFS\013_MEFS\010_Egyéb\Zolinak\mefs_judo_budapest_121125_nmcs_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32995" y="2852936"/>
            <a:ext cx="1643341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ím 1"/>
          <p:cNvSpPr txBox="1">
            <a:spLocks/>
          </p:cNvSpPr>
          <p:nvPr/>
        </p:nvSpPr>
        <p:spPr>
          <a:xfrm>
            <a:off x="179512" y="188640"/>
            <a:ext cx="8791152" cy="72008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eaLnBrk="0" hangingPunct="0">
              <a:defRPr/>
            </a:pPr>
            <a:r>
              <a:rPr lang="hu-HU" sz="3600" b="1" cap="all" dirty="0" smtClean="0">
                <a:solidFill>
                  <a:srgbClr val="004600"/>
                </a:solidFill>
                <a:effectLst>
                  <a:reflection blurRad="12700" stA="48000" endA="300" endPos="55000" dir="5400000" sy="-90000" algn="bl" rotWithShape="0"/>
                </a:effectLst>
                <a:latin typeface="Cambria Math" pitchFamily="18" charset="0"/>
                <a:ea typeface="Cambria Math" pitchFamily="18" charset="0"/>
                <a:cs typeface="+mj-cs"/>
              </a:rPr>
              <a:t>MEFOB (2012-2013) </a:t>
            </a:r>
            <a:endParaRPr lang="hu-HU" sz="3600" b="1" cap="all" dirty="0">
              <a:solidFill>
                <a:srgbClr val="004600"/>
              </a:solidFill>
              <a:effectLst>
                <a:reflection blurRad="12700" stA="48000" endA="300" endPos="55000" dir="5400000" sy="-90000" algn="bl" rotWithShape="0"/>
              </a:effectLst>
              <a:latin typeface="Cambria Math" pitchFamily="18" charset="0"/>
              <a:ea typeface="Cambria Math" pitchFamily="18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391267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1"/>
          <p:cNvSpPr txBox="1">
            <a:spLocks/>
          </p:cNvSpPr>
          <p:nvPr/>
        </p:nvSpPr>
        <p:spPr>
          <a:xfrm>
            <a:off x="463682" y="116632"/>
            <a:ext cx="8506982" cy="982216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hu-HU" sz="2800" b="1" cap="all" dirty="0" smtClean="0">
                <a:solidFill>
                  <a:srgbClr val="004600"/>
                </a:solidFill>
                <a:effectLst>
                  <a:reflection blurRad="12700" stA="48000" endA="300" endPos="55000" dir="5400000" sy="-90000" algn="bl" rotWithShape="0"/>
                </a:effectLst>
                <a:latin typeface="Cambria Math" pitchFamily="18" charset="0"/>
                <a:ea typeface="Cambria Math" pitchFamily="18" charset="0"/>
                <a:cs typeface="+mj-cs"/>
              </a:rPr>
              <a:t>27</a:t>
            </a:r>
            <a:r>
              <a:rPr lang="hu-HU" sz="2800" b="1" cap="all" dirty="0">
                <a:solidFill>
                  <a:srgbClr val="004600"/>
                </a:solidFill>
                <a:effectLst>
                  <a:reflection blurRad="12700" stA="48000" endA="300" endPos="55000" dir="5400000" sy="-90000" algn="bl" rotWithShape="0"/>
                </a:effectLst>
                <a:latin typeface="Cambria Math" pitchFamily="18" charset="0"/>
                <a:ea typeface="Cambria Math" pitchFamily="18" charset="0"/>
                <a:cs typeface="+mj-cs"/>
              </a:rPr>
              <a:t>. Nyári Universiade Kazany, </a:t>
            </a:r>
            <a:r>
              <a:rPr lang="hu-HU" sz="2800" b="1" cap="all" dirty="0" smtClean="0">
                <a:solidFill>
                  <a:srgbClr val="004600"/>
                </a:solidFill>
                <a:effectLst>
                  <a:reflection blurRad="12700" stA="48000" endA="300" endPos="55000" dir="5400000" sy="-90000" algn="bl" rotWithShape="0"/>
                </a:effectLst>
                <a:latin typeface="Cambria Math" pitchFamily="18" charset="0"/>
                <a:ea typeface="Cambria Math" pitchFamily="18" charset="0"/>
                <a:cs typeface="+mj-cs"/>
              </a:rPr>
              <a:t>2013</a:t>
            </a:r>
            <a:br>
              <a:rPr lang="hu-HU" sz="2800" b="1" cap="all" dirty="0" smtClean="0">
                <a:solidFill>
                  <a:srgbClr val="004600"/>
                </a:solidFill>
                <a:effectLst>
                  <a:reflection blurRad="12700" stA="48000" endA="300" endPos="55000" dir="5400000" sy="-90000" algn="bl" rotWithShape="0"/>
                </a:effectLst>
                <a:latin typeface="Cambria Math" pitchFamily="18" charset="0"/>
                <a:ea typeface="Cambria Math" pitchFamily="18" charset="0"/>
                <a:cs typeface="+mj-cs"/>
              </a:rPr>
            </a:br>
            <a:r>
              <a:rPr lang="hu-HU" sz="2500" b="1" cap="all" dirty="0" smtClean="0">
                <a:solidFill>
                  <a:srgbClr val="004600"/>
                </a:solidFill>
                <a:effectLst>
                  <a:reflection blurRad="12700" stA="48000" endA="300" endPos="55000" dir="5400000" sy="-90000" algn="bl" rotWithShape="0"/>
                </a:effectLst>
                <a:latin typeface="Cambria Math" pitchFamily="18" charset="0"/>
                <a:ea typeface="Cambria Math" pitchFamily="18" charset="0"/>
                <a:cs typeface="+mj-cs"/>
              </a:rPr>
              <a:t>26. Téli Universiade </a:t>
            </a:r>
            <a:r>
              <a:rPr lang="hu-HU" sz="2500" b="1" cap="all" dirty="0" err="1" smtClean="0">
                <a:solidFill>
                  <a:srgbClr val="004600"/>
                </a:solidFill>
                <a:effectLst>
                  <a:reflection blurRad="12700" stA="48000" endA="300" endPos="55000" dir="5400000" sy="-90000" algn="bl" rotWithShape="0"/>
                </a:effectLst>
                <a:latin typeface="Cambria Math" pitchFamily="18" charset="0"/>
                <a:ea typeface="Cambria Math" pitchFamily="18" charset="0"/>
                <a:cs typeface="+mj-cs"/>
              </a:rPr>
              <a:t>Trentino</a:t>
            </a:r>
            <a:r>
              <a:rPr lang="hu-HU" sz="2500" b="1" cap="all" dirty="0" smtClean="0">
                <a:solidFill>
                  <a:srgbClr val="004600"/>
                </a:solidFill>
                <a:effectLst>
                  <a:reflection blurRad="12700" stA="48000" endA="300" endPos="55000" dir="5400000" sy="-90000" algn="bl" rotWithShape="0"/>
                </a:effectLst>
                <a:latin typeface="Cambria Math" pitchFamily="18" charset="0"/>
                <a:ea typeface="Cambria Math" pitchFamily="18" charset="0"/>
                <a:cs typeface="+mj-cs"/>
              </a:rPr>
              <a:t>, 2013</a:t>
            </a:r>
            <a:endParaRPr lang="hu-HU" sz="2500" b="1" cap="all" dirty="0">
              <a:solidFill>
                <a:srgbClr val="004600"/>
              </a:solidFill>
              <a:effectLst>
                <a:reflection blurRad="12700" stA="48000" endA="300" endPos="55000" dir="5400000" sy="-90000" algn="bl" rotWithShape="0"/>
              </a:effectLst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sp>
        <p:nvSpPr>
          <p:cNvPr id="10" name="Tartalom helye 2"/>
          <p:cNvSpPr txBox="1">
            <a:spLocks/>
          </p:cNvSpPr>
          <p:nvPr/>
        </p:nvSpPr>
        <p:spPr>
          <a:xfrm>
            <a:off x="107504" y="1206772"/>
            <a:ext cx="8863160" cy="1574156"/>
          </a:xfrm>
          <a:prstGeom prst="rect">
            <a:avLst/>
          </a:prstGeom>
        </p:spPr>
        <p:txBody>
          <a:bodyPr/>
          <a:lstStyle/>
          <a:p>
            <a:pPr marL="342900" marR="0" lvl="1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Ø"/>
              <a:tabLst/>
              <a:defRPr/>
            </a:pPr>
            <a:r>
              <a:rPr kumimoji="0" lang="hu-HU" sz="21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</a:rPr>
              <a:t>Kazany</a:t>
            </a:r>
            <a:r>
              <a:rPr kumimoji="0" lang="hu-H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</a:rPr>
              <a:t>:</a:t>
            </a:r>
            <a:r>
              <a:rPr kumimoji="0" lang="hu-HU" sz="21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</a:rPr>
              <a:t> a</a:t>
            </a:r>
            <a:r>
              <a:rPr kumimoji="0" lang="hu-H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</a:rPr>
              <a:t>z eddigi legnagyobb szabású Universiade: közel 12 ezer résztvevő 159 országból; </a:t>
            </a: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</a:rPr>
              <a:t>1500 újságíró, 20.000 önkéntes, </a:t>
            </a:r>
            <a:r>
              <a:rPr kumimoji="0" lang="hu-H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</a:rPr>
              <a:t>több mint 30 </a:t>
            </a: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</a:rPr>
              <a:t>új </a:t>
            </a:r>
            <a:r>
              <a:rPr kumimoji="0" lang="hu-H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</a:rPr>
              <a:t>versenyhelyszín/létesítmény; 27 sportágban 351 bajnok</a:t>
            </a:r>
          </a:p>
          <a:p>
            <a:pPr marL="342900" marR="0" lvl="1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Ø"/>
              <a:tabLst/>
              <a:defRPr/>
            </a:pPr>
            <a:r>
              <a:rPr lang="hu-HU" sz="2100" b="1" u="sng" dirty="0" err="1" smtClean="0">
                <a:latin typeface="Cambria Math" pitchFamily="18" charset="0"/>
                <a:ea typeface="Cambria Math" pitchFamily="18" charset="0"/>
              </a:rPr>
              <a:t>Trentino</a:t>
            </a:r>
            <a:r>
              <a:rPr lang="hu-HU" sz="2100" dirty="0" smtClean="0">
                <a:latin typeface="Cambria Math" pitchFamily="18" charset="0"/>
                <a:ea typeface="Cambria Math" pitchFamily="18" charset="0"/>
              </a:rPr>
              <a:t>: az eddigi legtöbb sportoló a másfél év alatt megszervezett téli játékokon; 1725 atléta 51 országból</a:t>
            </a:r>
            <a:endParaRPr kumimoji="0" lang="hu-HU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7" name="Kép 6" descr="ujlogo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6635" y="279407"/>
            <a:ext cx="927365" cy="927365"/>
          </a:xfrm>
          <a:prstGeom prst="octagon">
            <a:avLst>
              <a:gd name="adj" fmla="val 18554"/>
            </a:avLst>
          </a:prstGeom>
          <a:ln>
            <a:noFill/>
          </a:ln>
          <a:effectLst>
            <a:softEdge rad="112500"/>
          </a:effectLst>
        </p:spPr>
      </p:pic>
      <p:sp>
        <p:nvSpPr>
          <p:cNvPr id="3" name="Szövegdoboz 2"/>
          <p:cNvSpPr txBox="1"/>
          <p:nvPr/>
        </p:nvSpPr>
        <p:spPr>
          <a:xfrm>
            <a:off x="107504" y="2941303"/>
            <a:ext cx="5920408" cy="3259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  <a:defRPr/>
            </a:pPr>
            <a:r>
              <a:rPr lang="hu-HU" sz="2100" dirty="0" smtClean="0">
                <a:latin typeface="Cambria Math" pitchFamily="18" charset="0"/>
                <a:ea typeface="Cambria Math" pitchFamily="18" charset="0"/>
              </a:rPr>
              <a:t>Nyári/téli </a:t>
            </a:r>
            <a:r>
              <a:rPr lang="hu-HU" sz="2100" dirty="0" err="1" smtClean="0">
                <a:latin typeface="Cambria Math" pitchFamily="18" charset="0"/>
                <a:ea typeface="Cambria Math" pitchFamily="18" charset="0"/>
              </a:rPr>
              <a:t>Universiade-csapat</a:t>
            </a:r>
            <a:r>
              <a:rPr lang="hu-HU" sz="2100" dirty="0">
                <a:latin typeface="Cambria Math" pitchFamily="18" charset="0"/>
                <a:ea typeface="Cambria Math" pitchFamily="18" charset="0"/>
              </a:rPr>
              <a:t>: </a:t>
            </a:r>
            <a:r>
              <a:rPr lang="hu-HU" sz="2100" dirty="0" smtClean="0">
                <a:latin typeface="Cambria Math" pitchFamily="18" charset="0"/>
                <a:ea typeface="Cambria Math" pitchFamily="18" charset="0"/>
              </a:rPr>
              <a:t>129/17 </a:t>
            </a:r>
            <a:r>
              <a:rPr lang="hu-HU" sz="2100" dirty="0">
                <a:latin typeface="Cambria Math" pitchFamily="18" charset="0"/>
                <a:ea typeface="Cambria Math" pitchFamily="18" charset="0"/>
              </a:rPr>
              <a:t>sportoló</a:t>
            </a:r>
          </a:p>
          <a:p>
            <a:pPr marL="342900" lvl="1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  <a:defRPr/>
            </a:pPr>
            <a:r>
              <a:rPr lang="hu-HU" sz="2100" b="1" u="sng" dirty="0" smtClean="0">
                <a:latin typeface="Cambria Math" pitchFamily="18" charset="0"/>
                <a:ea typeface="Cambria Math" pitchFamily="18" charset="0"/>
              </a:rPr>
              <a:t>Kazany</a:t>
            </a:r>
            <a:r>
              <a:rPr lang="hu-HU" sz="2100" dirty="0" smtClean="0">
                <a:latin typeface="Cambria Math" pitchFamily="18" charset="0"/>
                <a:ea typeface="Cambria Math" pitchFamily="18" charset="0"/>
              </a:rPr>
              <a:t>: 40 éve a </a:t>
            </a:r>
            <a:r>
              <a:rPr lang="hu-HU" sz="2100" dirty="0">
                <a:latin typeface="Cambria Math" pitchFamily="18" charset="0"/>
                <a:ea typeface="Cambria Math" pitchFamily="18" charset="0"/>
              </a:rPr>
              <a:t>legtöbb </a:t>
            </a:r>
            <a:r>
              <a:rPr lang="hu-HU" sz="2100" dirty="0" smtClean="0">
                <a:latin typeface="Cambria Math" pitchFamily="18" charset="0"/>
                <a:ea typeface="Cambria Math" pitchFamily="18" charset="0"/>
              </a:rPr>
              <a:t>érem, </a:t>
            </a:r>
            <a:r>
              <a:rPr lang="hu-HU" sz="2100" dirty="0">
                <a:latin typeface="Cambria Math" pitchFamily="18" charset="0"/>
                <a:ea typeface="Cambria Math" pitchFamily="18" charset="0"/>
              </a:rPr>
              <a:t>54 </a:t>
            </a:r>
            <a:r>
              <a:rPr lang="hu-HU" sz="2100" dirty="0" smtClean="0">
                <a:latin typeface="Cambria Math" pitchFamily="18" charset="0"/>
                <a:ea typeface="Cambria Math" pitchFamily="18" charset="0"/>
              </a:rPr>
              <a:t>dobogós sportoló – 4 </a:t>
            </a:r>
            <a:r>
              <a:rPr lang="hu-HU" sz="2100" dirty="0">
                <a:latin typeface="Cambria Math" pitchFamily="18" charset="0"/>
                <a:ea typeface="Cambria Math" pitchFamily="18" charset="0"/>
              </a:rPr>
              <a:t>arany-, 2 ezüst-, 9 </a:t>
            </a:r>
            <a:r>
              <a:rPr lang="hu-HU" sz="2100" dirty="0" smtClean="0">
                <a:latin typeface="Cambria Math" pitchFamily="18" charset="0"/>
                <a:ea typeface="Cambria Math" pitchFamily="18" charset="0"/>
              </a:rPr>
              <a:t>bronzérem</a:t>
            </a:r>
          </a:p>
          <a:p>
            <a:pPr marL="342900" lvl="1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  <a:defRPr/>
            </a:pPr>
            <a:r>
              <a:rPr lang="hu-HU" sz="2100" b="1" u="sng" dirty="0" err="1" smtClean="0">
                <a:latin typeface="Cambria Math" pitchFamily="18" charset="0"/>
                <a:ea typeface="Cambria Math" pitchFamily="18" charset="0"/>
              </a:rPr>
              <a:t>Trentino</a:t>
            </a:r>
            <a:r>
              <a:rPr lang="hu-HU" sz="2100" dirty="0" smtClean="0">
                <a:latin typeface="Cambria Math" pitchFamily="18" charset="0"/>
                <a:ea typeface="Cambria Math" pitchFamily="18" charset="0"/>
              </a:rPr>
              <a:t>: az eddigi legsikeresebb Universiade, </a:t>
            </a:r>
            <a:br>
              <a:rPr lang="hu-HU" sz="2100" dirty="0" smtClean="0">
                <a:latin typeface="Cambria Math" pitchFamily="18" charset="0"/>
                <a:ea typeface="Cambria Math" pitchFamily="18" charset="0"/>
              </a:rPr>
            </a:br>
            <a:r>
              <a:rPr lang="hu-HU" sz="2100" dirty="0" smtClean="0">
                <a:latin typeface="Cambria Math" pitchFamily="18" charset="0"/>
                <a:ea typeface="Cambria Math" pitchFamily="18" charset="0"/>
              </a:rPr>
              <a:t>8 dobogós sportoló, 1-1 arany-, ezüst- és bronz</a:t>
            </a:r>
            <a:endParaRPr lang="hu-HU" sz="2100" dirty="0">
              <a:latin typeface="Cambria Math" pitchFamily="18" charset="0"/>
              <a:ea typeface="Cambria Math" pitchFamily="18" charset="0"/>
            </a:endParaRPr>
          </a:p>
          <a:p>
            <a:pPr marL="342900" lvl="1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  <a:defRPr/>
            </a:pPr>
            <a:r>
              <a:rPr lang="hu-HU" sz="2100" dirty="0">
                <a:latin typeface="Cambria Math" pitchFamily="18" charset="0"/>
                <a:ea typeface="Cambria Math" pitchFamily="18" charset="0"/>
              </a:rPr>
              <a:t>E</a:t>
            </a:r>
            <a:r>
              <a:rPr lang="hu-HU" sz="2100" dirty="0" smtClean="0">
                <a:latin typeface="Cambria Math" pitchFamily="18" charset="0"/>
                <a:ea typeface="Cambria Math" pitchFamily="18" charset="0"/>
              </a:rPr>
              <a:t>gyéni </a:t>
            </a:r>
            <a:r>
              <a:rPr lang="hu-HU" sz="2100" dirty="0">
                <a:latin typeface="Cambria Math" pitchFamily="18" charset="0"/>
                <a:ea typeface="Cambria Math" pitchFamily="18" charset="0"/>
              </a:rPr>
              <a:t>versenyzők közül az érem- és </a:t>
            </a:r>
            <a:r>
              <a:rPr lang="hu-HU" sz="2100" dirty="0" smtClean="0">
                <a:latin typeface="Cambria Math" pitchFamily="18" charset="0"/>
                <a:ea typeface="Cambria Math" pitchFamily="18" charset="0"/>
              </a:rPr>
              <a:t>helyezés-esélyeseket </a:t>
            </a:r>
            <a:r>
              <a:rPr lang="hu-HU" sz="2100" dirty="0">
                <a:latin typeface="Cambria Math" pitchFamily="18" charset="0"/>
                <a:ea typeface="Cambria Math" pitchFamily="18" charset="0"/>
              </a:rPr>
              <a:t>támogatta a </a:t>
            </a:r>
            <a:r>
              <a:rPr lang="hu-HU" sz="2100" dirty="0" smtClean="0">
                <a:latin typeface="Cambria Math" pitchFamily="18" charset="0"/>
                <a:ea typeface="Cambria Math" pitchFamily="18" charset="0"/>
              </a:rPr>
              <a:t>MEFS </a:t>
            </a:r>
            <a:r>
              <a:rPr lang="hu-HU" sz="2100" dirty="0">
                <a:latin typeface="Cambria Math" pitchFamily="18" charset="0"/>
                <a:ea typeface="Cambria Math" pitchFamily="18" charset="0"/>
              </a:rPr>
              <a:t>(</a:t>
            </a:r>
            <a:r>
              <a:rPr lang="hu-HU" sz="2100" dirty="0" smtClean="0">
                <a:latin typeface="Cambria Math" pitchFamily="18" charset="0"/>
                <a:ea typeface="Cambria Math" pitchFamily="18" charset="0"/>
              </a:rPr>
              <a:t>36/10 </a:t>
            </a:r>
            <a:r>
              <a:rPr lang="hu-HU" sz="2100" dirty="0">
                <a:latin typeface="Cambria Math" pitchFamily="18" charset="0"/>
                <a:ea typeface="Cambria Math" pitchFamily="18" charset="0"/>
              </a:rPr>
              <a:t>főt)</a:t>
            </a:r>
          </a:p>
          <a:p>
            <a:pPr marL="342900" lvl="1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  <a:defRPr/>
            </a:pPr>
            <a:r>
              <a:rPr lang="hu-HU" sz="2100" b="1" dirty="0" smtClean="0">
                <a:latin typeface="Cambria Math" pitchFamily="18" charset="0"/>
                <a:ea typeface="Cambria Math" pitchFamily="18" charset="0"/>
              </a:rPr>
              <a:t>Aranyérmesek</a:t>
            </a:r>
            <a:r>
              <a:rPr lang="hu-HU" sz="2100" dirty="0">
                <a:latin typeface="Cambria Math" pitchFamily="18" charset="0"/>
                <a:ea typeface="Cambria Math" pitchFamily="18" charset="0"/>
              </a:rPr>
              <a:t>: Joó Abigél judo, Kiss Tamás kenu, </a:t>
            </a:r>
            <a:r>
              <a:rPr lang="hu-HU" sz="2100" dirty="0" smtClean="0">
                <a:latin typeface="Cambria Math" pitchFamily="18" charset="0"/>
                <a:ea typeface="Cambria Math" pitchFamily="18" charset="0"/>
              </a:rPr>
              <a:t>Biczó </a:t>
            </a:r>
            <a:r>
              <a:rPr lang="hu-HU" sz="2100" dirty="0">
                <a:latin typeface="Cambria Math" pitchFamily="18" charset="0"/>
                <a:ea typeface="Cambria Math" pitchFamily="18" charset="0"/>
              </a:rPr>
              <a:t>Bence </a:t>
            </a:r>
            <a:r>
              <a:rPr lang="hu-HU" sz="2100" dirty="0" smtClean="0">
                <a:latin typeface="Cambria Math" pitchFamily="18" charset="0"/>
                <a:ea typeface="Cambria Math" pitchFamily="18" charset="0"/>
              </a:rPr>
              <a:t>úszás, </a:t>
            </a:r>
            <a:r>
              <a:rPr lang="hu-HU" sz="2100" dirty="0">
                <a:latin typeface="Cambria Math" pitchFamily="18" charset="0"/>
                <a:ea typeface="Cambria Math" pitchFamily="18" charset="0"/>
              </a:rPr>
              <a:t>férfi vízilabda </a:t>
            </a:r>
            <a:r>
              <a:rPr lang="hu-HU" sz="2100" dirty="0" smtClean="0">
                <a:latin typeface="Cambria Math" pitchFamily="18" charset="0"/>
                <a:ea typeface="Cambria Math" pitchFamily="18" charset="0"/>
              </a:rPr>
              <a:t>csapat, férfi gyorskorcsolya váltó</a:t>
            </a:r>
            <a:endParaRPr lang="hu-HU" sz="21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078" name="Picture 6" descr="D:\Ablak\Universiade_ermesek_plak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912" y="2497426"/>
            <a:ext cx="2973044" cy="4208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630011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rtalom helye 2"/>
          <p:cNvSpPr txBox="1">
            <a:spLocks/>
          </p:cNvSpPr>
          <p:nvPr/>
        </p:nvSpPr>
        <p:spPr>
          <a:xfrm>
            <a:off x="179512" y="1196752"/>
            <a:ext cx="8812088" cy="547260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hu-H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</a:rPr>
              <a:t>Előzmények:</a:t>
            </a:r>
          </a:p>
          <a:p>
            <a:pPr marL="342900" marR="0" lvl="1" indent="-34290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  <a:tabLst/>
              <a:defRPr/>
            </a:pPr>
            <a:r>
              <a:rPr kumimoji="0" lang="hu-H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</a:rPr>
              <a:t>Budapest: Egyetemi Világjátékok 1935, Nyári Universiade 1965</a:t>
            </a:r>
          </a:p>
          <a:p>
            <a:pPr marL="342900" marR="0" lvl="1" indent="-34290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  <a:tabLst/>
              <a:defRPr/>
            </a:pPr>
            <a:r>
              <a:rPr kumimoji="0" lang="hu-H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</a:rPr>
              <a:t>Bajnokok: Gyulai István (1963), Magyar Zoltán (1977), Szekeres Pál (1985), Borkai Zsolt (1987), Szabó Bence (1987, 1989), Nagy Tímea (1989-1997), Kiss Balázs (1995, 1997), </a:t>
            </a:r>
            <a:r>
              <a:rPr kumimoji="0" lang="hu-H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</a:rPr>
              <a:t>Steinmetz</a:t>
            </a:r>
            <a:r>
              <a:rPr kumimoji="0" lang="hu-H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</a:rPr>
              <a:t> Ádám és Székely Bulcsú (2003), </a:t>
            </a:r>
            <a:br>
              <a:rPr kumimoji="0" lang="hu-H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</a:rPr>
            </a:br>
            <a:r>
              <a:rPr kumimoji="0" lang="hu-H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</a:rPr>
              <a:t>Cseh László (2011)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buClrTx/>
              <a:buSzPct val="100000"/>
              <a:buFont typeface="Wingdings 2" pitchFamily="18" charset="2"/>
              <a:buNone/>
              <a:tabLst/>
              <a:defRPr/>
            </a:pPr>
            <a:r>
              <a:rPr lang="hu-HU" sz="2000" b="1" dirty="0" smtClean="0">
                <a:latin typeface="Cambria Math" pitchFamily="18" charset="0"/>
                <a:ea typeface="Cambria Math" pitchFamily="18" charset="0"/>
              </a:rPr>
              <a:t>Sportágak</a:t>
            </a:r>
            <a:r>
              <a:rPr kumimoji="0" lang="hu-H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</a:rPr>
              <a:t>:</a:t>
            </a:r>
          </a:p>
          <a:p>
            <a:pPr marL="342900" lvl="1" indent="-342900" defTabSz="180000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  <a:defRPr/>
            </a:pPr>
            <a:r>
              <a:rPr lang="hu-H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atlétika , íjászat , műugrás , RG, torna, úszás</a:t>
            </a:r>
          </a:p>
          <a:p>
            <a:pPr marL="342900" lvl="1" indent="-342900" defTabSz="180000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  <a:defRPr/>
            </a:pPr>
            <a:r>
              <a:rPr lang="hu-H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asztalitenisz, judo , </a:t>
            </a:r>
            <a:r>
              <a:rPr lang="hu-HU" sz="2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taekwondo</a:t>
            </a:r>
            <a:r>
              <a:rPr lang="hu-H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, tenisz , vívás</a:t>
            </a:r>
          </a:p>
          <a:p>
            <a:pPr marL="342900" lvl="1" indent="-342900" defTabSz="180000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  <a:defRPr/>
            </a:pPr>
            <a:r>
              <a:rPr lang="hu-HU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kosárlabda</a:t>
            </a:r>
            <a:r>
              <a:rPr lang="hu-H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, labdarúgás, </a:t>
            </a:r>
            <a:r>
              <a:rPr lang="hu-HU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röplabda</a:t>
            </a:r>
            <a:r>
              <a:rPr lang="hu-H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 , </a:t>
            </a:r>
            <a:r>
              <a:rPr lang="hu-HU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vízilabda</a:t>
            </a:r>
            <a:endParaRPr kumimoji="0" lang="hu-H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</a:endParaRPr>
          </a:p>
          <a:p>
            <a:pPr marL="742950" marR="0" lvl="1" indent="-7429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hu-H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</a:rPr>
              <a:t>Költségek:</a:t>
            </a:r>
          </a:p>
          <a:p>
            <a:pPr marL="342900" marR="0" lvl="1" indent="-34290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  <a:tabLst/>
              <a:defRPr/>
            </a:pPr>
            <a:r>
              <a:rPr kumimoji="0" lang="hu-H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</a:rPr>
              <a:t>Létesítményfejlesztés: </a:t>
            </a:r>
            <a:r>
              <a:rPr kumimoji="0" lang="hu-H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</a:rPr>
              <a:t>Universiade</a:t>
            </a:r>
            <a:r>
              <a:rPr kumimoji="0" lang="hu-H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</a:rPr>
              <a:t> Falu</a:t>
            </a:r>
          </a:p>
          <a:p>
            <a:pPr marL="342900" lvl="1" indent="-342900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  <a:defRPr/>
            </a:pPr>
            <a:r>
              <a:rPr lang="hu-HU" sz="2000" dirty="0" smtClean="0">
                <a:latin typeface="Cambria Math" pitchFamily="18" charset="0"/>
                <a:ea typeface="Cambria Math" pitchFamily="18" charset="0"/>
              </a:rPr>
              <a:t>Jogdíj, szervezés</a:t>
            </a:r>
            <a:r>
              <a:rPr lang="hu-HU" sz="2000" dirty="0">
                <a:latin typeface="Cambria Math" pitchFamily="18" charset="0"/>
                <a:ea typeface="Cambria Math" pitchFamily="18" charset="0"/>
              </a:rPr>
              <a:t>, </a:t>
            </a:r>
            <a:r>
              <a:rPr lang="hu-HU" sz="2000" dirty="0" smtClean="0">
                <a:latin typeface="Cambria Math" pitchFamily="18" charset="0"/>
                <a:ea typeface="Cambria Math" pitchFamily="18" charset="0"/>
              </a:rPr>
              <a:t>kulturális programok</a:t>
            </a:r>
            <a:endParaRPr kumimoji="0" lang="hu-H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</a:endParaRPr>
          </a:p>
          <a:p>
            <a:pPr marL="742950" marR="0" lvl="1" indent="-7429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hu-H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</a:rPr>
              <a:t>Értékek:	   </a:t>
            </a:r>
            <a:r>
              <a:rPr kumimoji="0" lang="hu-H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</a:rPr>
              <a:t>„az elme és a test kiválóságának egysége”</a:t>
            </a:r>
            <a:endParaRPr kumimoji="0" lang="hu-HU" sz="2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</a:endParaRPr>
          </a:p>
          <a:p>
            <a:pPr marL="342900" marR="0" lvl="1" indent="-34290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  <a:tabLst/>
              <a:defRPr/>
            </a:pPr>
            <a:r>
              <a:rPr kumimoji="0" lang="hu-H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</a:rPr>
              <a:t>Országimázs, sportdiplomácia, város-rehabilitáció</a:t>
            </a:r>
          </a:p>
          <a:p>
            <a:pPr marL="342900" marR="0" lvl="1" indent="-34290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  <a:tabLst/>
              <a:defRPr/>
            </a:pPr>
            <a:r>
              <a:rPr kumimoji="0" lang="hu-H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</a:rPr>
              <a:t>Sportágfejlesztés, utánpótlás-nevelés, egészséges </a:t>
            </a:r>
            <a:r>
              <a:rPr kumimoji="0" lang="hu-H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</a:rPr>
              <a:t>életmód</a:t>
            </a:r>
          </a:p>
          <a:p>
            <a:pPr marL="0" lvl="1" fontAlgn="auto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SzPct val="70000"/>
              <a:defRPr/>
            </a:pPr>
            <a:r>
              <a:rPr lang="hu-HU" sz="2000" b="1" dirty="0" smtClean="0">
                <a:latin typeface="Cambria Math" pitchFamily="18" charset="0"/>
                <a:ea typeface="Cambria Math" pitchFamily="18" charset="0"/>
              </a:rPr>
              <a:t>Budapest 2023-ra halasztotta a pályázatot</a:t>
            </a:r>
            <a:endParaRPr lang="hu-HU" sz="2000" b="1" dirty="0">
              <a:latin typeface="Cambria Math" pitchFamily="18" charset="0"/>
              <a:ea typeface="Cambria Math" pitchFamily="18" charset="0"/>
            </a:endParaRPr>
          </a:p>
          <a:p>
            <a:pPr marL="342900" marR="0" lvl="1" indent="-34290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  <a:tabLst/>
              <a:defRPr/>
            </a:pPr>
            <a:endParaRPr kumimoji="0" lang="hu-H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050" name="Picture 2" descr="D:\Ablak\Universiade_Budapest_2019_cov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3" y="3068960"/>
            <a:ext cx="2301485" cy="27407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ím 1"/>
          <p:cNvSpPr txBox="1">
            <a:spLocks/>
          </p:cNvSpPr>
          <p:nvPr/>
        </p:nvSpPr>
        <p:spPr>
          <a:xfrm>
            <a:off x="365548" y="0"/>
            <a:ext cx="8626052" cy="1052736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hu-HU" sz="3200" b="1" cap="all" dirty="0" smtClean="0">
                <a:solidFill>
                  <a:srgbClr val="336600"/>
                </a:solidFill>
                <a:effectLst>
                  <a:reflection blurRad="12700" stA="48000" endA="300" endPos="55000" dir="5400000" sy="-90000" algn="bl" rotWithShape="0"/>
                </a:effectLst>
                <a:latin typeface="Cambria Math" pitchFamily="18" charset="0"/>
                <a:ea typeface="Cambria Math" pitchFamily="18" charset="0"/>
                <a:cs typeface="Cambria Math" pitchFamily="18" charset="0"/>
              </a:rPr>
              <a:t>Budapesti Nyári Universiade, </a:t>
            </a:r>
            <a:br>
              <a:rPr lang="hu-HU" sz="3200" b="1" cap="all" dirty="0" smtClean="0">
                <a:solidFill>
                  <a:srgbClr val="336600"/>
                </a:solidFill>
                <a:effectLst>
                  <a:reflection blurRad="12700" stA="48000" endA="300" endPos="55000" dir="5400000" sy="-90000" algn="bl" rotWithShape="0"/>
                </a:effectLst>
                <a:latin typeface="Cambria Math" pitchFamily="18" charset="0"/>
                <a:ea typeface="Cambria Math" pitchFamily="18" charset="0"/>
                <a:cs typeface="Cambria Math" pitchFamily="18" charset="0"/>
              </a:rPr>
            </a:br>
            <a:r>
              <a:rPr lang="hu-HU" sz="3200" b="1" cap="all" dirty="0" smtClean="0">
                <a:solidFill>
                  <a:srgbClr val="336600"/>
                </a:solidFill>
                <a:effectLst>
                  <a:reflection blurRad="12700" stA="48000" endA="300" endPos="55000" dir="5400000" sy="-90000" algn="bl" rotWithShape="0"/>
                </a:effectLst>
                <a:latin typeface="Cambria Math" pitchFamily="18" charset="0"/>
                <a:ea typeface="Cambria Math" pitchFamily="18" charset="0"/>
                <a:cs typeface="Cambria Math" pitchFamily="18" charset="0"/>
              </a:rPr>
              <a:t>pályázat 2019</a:t>
            </a:r>
            <a:endParaRPr lang="hu-HU" sz="3200" b="1" cap="all" dirty="0">
              <a:solidFill>
                <a:srgbClr val="336600"/>
              </a:solidFill>
              <a:effectLst>
                <a:reflection blurRad="12700" stA="48000" endA="300" endPos="55000" dir="5400000" sy="-90000" algn="bl" rotWithShape="0"/>
              </a:effectLst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pic>
        <p:nvPicPr>
          <p:cNvPr id="9" name="Kép 3" descr="uj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0038" y="5632450"/>
            <a:ext cx="1223962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179386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Kép 3" descr="uj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5632450"/>
            <a:ext cx="1223962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artalom helye 2"/>
          <p:cNvSpPr txBox="1">
            <a:spLocks/>
          </p:cNvSpPr>
          <p:nvPr/>
        </p:nvSpPr>
        <p:spPr>
          <a:xfrm>
            <a:off x="2843808" y="1844824"/>
            <a:ext cx="5976938" cy="4681538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70000"/>
              <a:buFont typeface="Arial" charset="0"/>
              <a:buNone/>
            </a:pPr>
            <a:r>
              <a:rPr lang="hu-HU" altLang="hu-HU" sz="2000" b="1" dirty="0">
                <a:latin typeface="Cambria Math" pitchFamily="18" charset="0"/>
              </a:rPr>
              <a:t>A hazai (és angolszász) felsőoktatási sport-hagyományok folytatása</a:t>
            </a: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70000"/>
              <a:buFont typeface="Arial" charset="0"/>
              <a:buChar char="•"/>
            </a:pPr>
            <a:r>
              <a:rPr lang="hu-HU" altLang="hu-HU" sz="2000" b="1" dirty="0">
                <a:solidFill>
                  <a:srgbClr val="FF0000"/>
                </a:solidFill>
                <a:latin typeface="Cambria Math" pitchFamily="18" charset="0"/>
              </a:rPr>
              <a:t>szabadidősport:</a:t>
            </a:r>
            <a:r>
              <a:rPr lang="hu-HU" altLang="hu-HU" sz="2000" dirty="0">
                <a:solidFill>
                  <a:schemeClr val="tx2"/>
                </a:solidFill>
                <a:latin typeface="Cambria Math" pitchFamily="18" charset="0"/>
              </a:rPr>
              <a:t> </a:t>
            </a:r>
            <a:r>
              <a:rPr lang="hu-HU" altLang="hu-HU" sz="2000" dirty="0">
                <a:latin typeface="Cambria Math" pitchFamily="18" charset="0"/>
              </a:rPr>
              <a:t>bevonás, tömegesítés</a:t>
            </a: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70000"/>
              <a:buFont typeface="Arial" charset="0"/>
              <a:buChar char="•"/>
            </a:pPr>
            <a:r>
              <a:rPr lang="hu-HU" altLang="hu-HU" sz="2000" b="1" dirty="0">
                <a:solidFill>
                  <a:srgbClr val="FF0000"/>
                </a:solidFill>
                <a:latin typeface="Cambria Math" pitchFamily="18" charset="0"/>
              </a:rPr>
              <a:t>versenysport:</a:t>
            </a:r>
            <a:r>
              <a:rPr lang="hu-HU" altLang="hu-HU" sz="2000" dirty="0">
                <a:solidFill>
                  <a:schemeClr val="tx2"/>
                </a:solidFill>
                <a:latin typeface="Cambria Math" pitchFamily="18" charset="0"/>
              </a:rPr>
              <a:t> </a:t>
            </a:r>
            <a:r>
              <a:rPr lang="hu-HU" altLang="hu-HU" sz="2000" dirty="0">
                <a:latin typeface="Cambria Math" pitchFamily="18" charset="0"/>
              </a:rPr>
              <a:t>MEFOB, nemzetközi részvétel</a:t>
            </a: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70000"/>
              <a:buFont typeface="Arial" charset="0"/>
              <a:buChar char="•"/>
            </a:pPr>
            <a:r>
              <a:rPr lang="hu-HU" altLang="hu-HU" sz="2000" b="1" dirty="0">
                <a:solidFill>
                  <a:srgbClr val="FF0000"/>
                </a:solidFill>
                <a:latin typeface="Cambria Math" pitchFamily="18" charset="0"/>
              </a:rPr>
              <a:t>infrastruktúra fejlesztés</a:t>
            </a:r>
          </a:p>
          <a:p>
            <a:pPr algn="ctr" eaLnBrk="1" hangingPunct="1">
              <a:spcBef>
                <a:spcPct val="20000"/>
              </a:spcBef>
              <a:buClr>
                <a:schemeClr val="accent1"/>
              </a:buClr>
              <a:buSzPct val="70000"/>
              <a:buFont typeface="Arial" charset="0"/>
              <a:buNone/>
            </a:pPr>
            <a:r>
              <a:rPr lang="hu-HU" altLang="hu-HU" sz="2000" dirty="0">
                <a:solidFill>
                  <a:schemeClr val="tx2"/>
                </a:solidFill>
                <a:latin typeface="Cambria Math" pitchFamily="18" charset="0"/>
                <a:sym typeface="Wingdings" pitchFamily="2" charset="2"/>
              </a:rPr>
              <a:t></a:t>
            </a:r>
            <a:endParaRPr lang="hu-HU" altLang="hu-HU" sz="2000" dirty="0">
              <a:solidFill>
                <a:schemeClr val="tx2"/>
              </a:solidFill>
              <a:latin typeface="Cambria Math" pitchFamily="18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70000"/>
              <a:buFont typeface="Arial" charset="0"/>
              <a:buNone/>
            </a:pPr>
            <a:r>
              <a:rPr lang="hu-HU" altLang="hu-HU" sz="2000" b="1" dirty="0" smtClean="0">
                <a:solidFill>
                  <a:srgbClr val="00B050"/>
                </a:solidFill>
                <a:latin typeface="Cambria Math" pitchFamily="18" charset="0"/>
              </a:rPr>
              <a:t>Ezt segítik a fontos </a:t>
            </a:r>
            <a:r>
              <a:rPr lang="hu-HU" altLang="hu-HU" sz="2000" b="1" dirty="0">
                <a:solidFill>
                  <a:srgbClr val="00B050"/>
                </a:solidFill>
                <a:latin typeface="Cambria Math" pitchFamily="18" charset="0"/>
              </a:rPr>
              <a:t>együttműködések:</a:t>
            </a:r>
          </a:p>
          <a:p>
            <a:pPr lvl="1" eaLnBrk="1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</a:pPr>
            <a:r>
              <a:rPr lang="hu-HU" altLang="hu-HU" sz="2000" dirty="0">
                <a:latin typeface="Cambria Math" pitchFamily="18" charset="0"/>
              </a:rPr>
              <a:t>Központi sportirányítás (EMMI, MOB)</a:t>
            </a:r>
          </a:p>
          <a:p>
            <a:pPr lvl="1" eaLnBrk="1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</a:pPr>
            <a:r>
              <a:rPr lang="hu-HU" altLang="hu-HU" sz="2000" dirty="0">
                <a:latin typeface="Cambria Math" pitchFamily="18" charset="0"/>
              </a:rPr>
              <a:t>Sportági szakszövetségek</a:t>
            </a:r>
          </a:p>
          <a:p>
            <a:pPr lvl="1" eaLnBrk="1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</a:pPr>
            <a:r>
              <a:rPr lang="hu-HU" altLang="hu-HU" sz="2000" b="1" dirty="0">
                <a:latin typeface="Cambria Math" pitchFamily="18" charset="0"/>
              </a:rPr>
              <a:t>Felsőoktatási intézmények és egyetemi sportegyesületek</a:t>
            </a:r>
          </a:p>
          <a:p>
            <a:pPr lvl="1" eaLnBrk="1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</a:pPr>
            <a:r>
              <a:rPr lang="hu-HU" altLang="hu-HU" sz="2000" dirty="0">
                <a:latin typeface="Cambria Math" pitchFamily="18" charset="0"/>
              </a:rPr>
              <a:t>Testnevelők, sportszakemberek</a:t>
            </a:r>
          </a:p>
          <a:p>
            <a:pPr lvl="1" eaLnBrk="1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</a:pPr>
            <a:r>
              <a:rPr lang="hu-HU" altLang="hu-HU" sz="2000" dirty="0">
                <a:latin typeface="Cambria Math" pitchFamily="18" charset="0"/>
              </a:rPr>
              <a:t>Hallgatói önkormányzatok</a:t>
            </a:r>
          </a:p>
        </p:txBody>
      </p:sp>
      <p:pic>
        <p:nvPicPr>
          <p:cNvPr id="16388" name="Picture 2" descr="D:\Ablak\Kép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2636838"/>
            <a:ext cx="2479675" cy="332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artalom helye 2"/>
          <p:cNvSpPr txBox="1">
            <a:spLocks/>
          </p:cNvSpPr>
          <p:nvPr/>
        </p:nvSpPr>
        <p:spPr bwMode="auto">
          <a:xfrm>
            <a:off x="287338" y="1268413"/>
            <a:ext cx="597693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hu-HU" altLang="hu-HU" b="1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Az egyetemi sportfejlesztés céljai: </a:t>
            </a:r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410444" y="116632"/>
            <a:ext cx="8338020" cy="82088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hu-HU" sz="4000" b="1" cap="all" dirty="0">
                <a:solidFill>
                  <a:srgbClr val="336600"/>
                </a:solidFill>
                <a:effectLst>
                  <a:reflection blurRad="12700" stA="48000" endA="300" endPos="55000" dir="5400000" sy="-90000" algn="bl" rotWithShape="0"/>
                </a:effectLst>
                <a:latin typeface="Cambria Math" pitchFamily="18" charset="0"/>
                <a:ea typeface="Cambria Math" pitchFamily="18" charset="0"/>
                <a:cs typeface="Cambria Math" pitchFamily="18" charset="0"/>
              </a:rPr>
              <a:t>Hajós Alfréd Terv 2013-2020</a:t>
            </a:r>
            <a:endParaRPr lang="hu-HU" sz="4000" cap="all" dirty="0">
              <a:solidFill>
                <a:srgbClr val="336600"/>
              </a:solidFill>
              <a:effectLst>
                <a:reflection blurRad="12700" stA="48000" endA="300" endPos="55000" dir="5400000" sy="-90000" algn="bl" rotWithShape="0"/>
              </a:effectLst>
              <a:latin typeface="Cambria Math" pitchFamily="18" charset="0"/>
              <a:ea typeface="Cambria Math" pitchFamily="18" charset="0"/>
              <a:cs typeface="+mn-cs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artalom helye 2"/>
          <p:cNvSpPr txBox="1">
            <a:spLocks/>
          </p:cNvSpPr>
          <p:nvPr/>
        </p:nvSpPr>
        <p:spPr bwMode="auto">
          <a:xfrm>
            <a:off x="107950" y="1312863"/>
            <a:ext cx="8826500" cy="5435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358775" indent="-179388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marL="0" lvl="1" indent="0">
              <a:spcBef>
                <a:spcPts val="300"/>
              </a:spcBef>
              <a:buNone/>
            </a:pPr>
            <a:r>
              <a:rPr lang="hu-HU" altLang="hu-HU" sz="24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Országos Sportiroda-hálózat (TÁMOP/KMR – </a:t>
            </a:r>
            <a:r>
              <a:rPr lang="hu-HU" altLang="hu-HU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600 </a:t>
            </a:r>
            <a:r>
              <a:rPr lang="hu-HU" altLang="hu-HU" sz="2400" b="1" dirty="0" err="1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mFt</a:t>
            </a:r>
            <a:r>
              <a:rPr lang="hu-HU" altLang="hu-HU" sz="24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/2 év)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1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Sporttevékenységek integrált intézményi koordinációja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23 db sportiroda: konvergencia régiók (13), Közép-Magyarország (10)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Szabadidős sportprogramok beindítása, segítése</a:t>
            </a:r>
            <a:endParaRPr lang="hu-HU" altLang="hu-HU" sz="2100" dirty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>
              <a:spcBef>
                <a:spcPts val="300"/>
              </a:spcBef>
              <a:buFontTx/>
              <a:buNone/>
            </a:pPr>
            <a:r>
              <a:rPr lang="hu-HU" altLang="hu-HU" sz="24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Egyetemi SportPont Program </a:t>
            </a:r>
            <a:r>
              <a:rPr lang="hu-HU" altLang="hu-HU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(MEFS/HÖOK</a:t>
            </a:r>
            <a:r>
              <a:rPr lang="hu-HU" altLang="hu-HU" sz="24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)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Sport- </a:t>
            </a:r>
            <a:r>
              <a:rPr lang="hu-HU" altLang="hu-HU" sz="21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és egészséges életmód </a:t>
            </a: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népszerűsítő kampány</a:t>
            </a:r>
            <a:endParaRPr lang="hu-HU" altLang="hu-HU" sz="2100" dirty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Motiválás: </a:t>
            </a:r>
            <a:r>
              <a:rPr lang="hu-HU" altLang="hu-HU" sz="21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pontgyűjtés, pontverseny, ajándékok, </a:t>
            </a: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fődíjak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Adatbázis: </a:t>
            </a:r>
            <a:r>
              <a:rPr lang="hu-HU" altLang="hu-HU" sz="21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regisztrált </a:t>
            </a: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hallgató (8800 </a:t>
            </a:r>
            <a:r>
              <a:rPr lang="hu-HU" altLang="hu-HU" sz="21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fő), országos eseménynaptár (400 </a:t>
            </a: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sportprogram)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Kommunikáció: </a:t>
            </a:r>
            <a:r>
              <a:rPr lang="hu-HU" altLang="hu-HU" sz="21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a sportolási </a:t>
            </a: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lehetőségek, pontgyűjtés, </a:t>
            </a:r>
            <a:r>
              <a:rPr lang="hu-HU" altLang="hu-HU" sz="21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egészséges </a:t>
            </a: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életmód </a:t>
            </a:r>
            <a:r>
              <a:rPr lang="hu-HU" altLang="hu-HU" sz="21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(</a:t>
            </a:r>
            <a:r>
              <a:rPr lang="hu-HU" altLang="hu-HU" sz="2100" dirty="0" err="1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Facebook</a:t>
            </a:r>
            <a:r>
              <a:rPr lang="hu-HU" altLang="hu-HU" sz="21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10.800 fő, </a:t>
            </a:r>
            <a:r>
              <a:rPr lang="hu-HU" altLang="hu-HU" sz="2100" dirty="0" err="1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egyetemisport.hu</a:t>
            </a: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)</a:t>
            </a:r>
          </a:p>
          <a:p>
            <a:pPr indent="-179388">
              <a:spcBef>
                <a:spcPts val="300"/>
              </a:spcBef>
              <a:buNone/>
            </a:pPr>
            <a:r>
              <a:rPr lang="hu-HU" altLang="hu-HU" sz="24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SportPont pályázat (szabadidősport-támogatás)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1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Keret: 15 </a:t>
            </a:r>
            <a:r>
              <a:rPr lang="hu-HU" altLang="hu-HU" sz="2100" dirty="0" err="1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mFt</a:t>
            </a:r>
            <a:r>
              <a:rPr lang="hu-HU" altLang="hu-HU" sz="21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/év, 19 beadott intézményi pályázat (határidő: május 20.)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1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Elosztás: SportPont rendszerben részt vevő hallgatók száma </a:t>
            </a:r>
            <a:r>
              <a:rPr lang="hu-HU" altLang="hu-HU" sz="21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alapján</a:t>
            </a:r>
            <a:endParaRPr lang="hu-HU" altLang="hu-HU" sz="2100" dirty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pic>
        <p:nvPicPr>
          <p:cNvPr id="17413" name="Kép 3" descr="uj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87313"/>
            <a:ext cx="1223962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ím 1"/>
          <p:cNvSpPr txBox="1">
            <a:spLocks/>
          </p:cNvSpPr>
          <p:nvPr/>
        </p:nvSpPr>
        <p:spPr>
          <a:xfrm>
            <a:off x="107950" y="116632"/>
            <a:ext cx="7704410" cy="820886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hu-HU" sz="4000" b="1" cap="all" dirty="0" smtClean="0">
                <a:solidFill>
                  <a:srgbClr val="336600"/>
                </a:solidFill>
                <a:effectLst>
                  <a:reflection blurRad="12700" stA="48000" endA="300" endPos="55000" dir="5400000" sy="-90000" algn="bl" rotWithShape="0"/>
                </a:effectLst>
                <a:latin typeface="Cambria Math" pitchFamily="18" charset="0"/>
                <a:ea typeface="Cambria Math" pitchFamily="18" charset="0"/>
                <a:cs typeface="Cambria Math" pitchFamily="18" charset="0"/>
              </a:rPr>
              <a:t>Szabadidősport-fejlesztés</a:t>
            </a:r>
            <a:endParaRPr lang="hu-HU" sz="4000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pic>
        <p:nvPicPr>
          <p:cNvPr id="8" name="Picture 2" descr="http://www.sportstudio.hu/wp-content/uploads/2011/05/SportPont_logo-150x15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91" r="32227"/>
          <a:stretch>
            <a:fillRect/>
          </a:stretch>
        </p:blipFill>
        <p:spPr bwMode="auto">
          <a:xfrm rot="16200000">
            <a:off x="7515852" y="2097514"/>
            <a:ext cx="785017" cy="2151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179511" y="106661"/>
            <a:ext cx="7992888" cy="820886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hu-HU" sz="3800" b="1" cap="all" dirty="0" smtClean="0">
                <a:solidFill>
                  <a:srgbClr val="336600"/>
                </a:solidFill>
                <a:effectLst>
                  <a:reflection blurRad="12700" stA="48000" endA="300" endPos="55000" dir="5400000" sy="-90000" algn="bl" rotWithShape="0"/>
                </a:effectLst>
                <a:latin typeface="Cambria Math" pitchFamily="18" charset="0"/>
                <a:ea typeface="Cambria Math" pitchFamily="18" charset="0"/>
                <a:cs typeface="+mn-cs"/>
              </a:rPr>
              <a:t>integrált sportiroda-modell</a:t>
            </a:r>
            <a:endParaRPr lang="hu-HU" sz="3800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pic>
        <p:nvPicPr>
          <p:cNvPr id="18437" name="Kép 3" descr="uj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87313"/>
            <a:ext cx="1223962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57300908"/>
              </p:ext>
            </p:extLst>
          </p:nvPr>
        </p:nvGraphicFramePr>
        <p:xfrm>
          <a:off x="785416" y="1312863"/>
          <a:ext cx="756084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439" name="Szövegdoboz 5"/>
          <p:cNvSpPr txBox="1">
            <a:spLocks noChangeArrowheads="1"/>
          </p:cNvSpPr>
          <p:nvPr/>
        </p:nvSpPr>
        <p:spPr bwMode="auto">
          <a:xfrm>
            <a:off x="107504" y="3508374"/>
            <a:ext cx="28741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1600" b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Magas szintű </a:t>
            </a:r>
            <a:r>
              <a:rPr lang="hu-HU" altLang="hu-HU" sz="16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sportszakmai </a:t>
            </a:r>
            <a:r>
              <a:rPr lang="hu-HU" altLang="hu-HU" sz="1600" b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tudás, sikeres </a:t>
            </a:r>
            <a:r>
              <a:rPr lang="hu-HU" altLang="hu-HU" sz="1600" b="1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versenysportolók</a:t>
            </a:r>
            <a:endParaRPr lang="hu-HU" altLang="hu-HU" sz="1600" b="1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8440" name="Szövegdoboz 6"/>
          <p:cNvSpPr txBox="1">
            <a:spLocks noChangeArrowheads="1"/>
          </p:cNvSpPr>
          <p:nvPr/>
        </p:nvSpPr>
        <p:spPr bwMode="auto">
          <a:xfrm>
            <a:off x="7273229" y="1536978"/>
            <a:ext cx="179834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1600" b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Hallgatók tömeges megszólítása, megmozgatása</a:t>
            </a:r>
          </a:p>
        </p:txBody>
      </p:sp>
      <p:sp>
        <p:nvSpPr>
          <p:cNvPr id="18441" name="Szövegdoboz 7"/>
          <p:cNvSpPr txBox="1">
            <a:spLocks noChangeArrowheads="1"/>
          </p:cNvSpPr>
          <p:nvPr/>
        </p:nvSpPr>
        <p:spPr bwMode="auto">
          <a:xfrm>
            <a:off x="6725332" y="3933056"/>
            <a:ext cx="2412144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1600" b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Hatékony infrastruktúra kihasználás</a:t>
            </a:r>
          </a:p>
        </p:txBody>
      </p:sp>
      <p:sp>
        <p:nvSpPr>
          <p:cNvPr id="18442" name="Szövegdoboz 8"/>
          <p:cNvSpPr txBox="1">
            <a:spLocks noChangeArrowheads="1"/>
          </p:cNvSpPr>
          <p:nvPr/>
        </p:nvSpPr>
        <p:spPr bwMode="auto">
          <a:xfrm>
            <a:off x="5097534" y="6180336"/>
            <a:ext cx="2484836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1600" b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Erős országos egyetemi sporthálózat</a:t>
            </a:r>
          </a:p>
        </p:txBody>
      </p:sp>
      <p:sp>
        <p:nvSpPr>
          <p:cNvPr id="18443" name="Szövegdoboz 9"/>
          <p:cNvSpPr txBox="1">
            <a:spLocks noChangeArrowheads="1"/>
          </p:cNvSpPr>
          <p:nvPr/>
        </p:nvSpPr>
        <p:spPr bwMode="auto">
          <a:xfrm>
            <a:off x="1403648" y="6167115"/>
            <a:ext cx="2448271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1600" b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Hatékony kommunikáció,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hu-HU" altLang="hu-HU" sz="1600" b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új forráslehetőségek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artalom helye 2"/>
          <p:cNvSpPr txBox="1">
            <a:spLocks/>
          </p:cNvSpPr>
          <p:nvPr/>
        </p:nvSpPr>
        <p:spPr bwMode="auto">
          <a:xfrm>
            <a:off x="107950" y="1412776"/>
            <a:ext cx="8826500" cy="5335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358775" indent="-179388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indent="-179388">
              <a:spcBef>
                <a:spcPts val="300"/>
              </a:spcBef>
              <a:buNone/>
            </a:pPr>
            <a:r>
              <a:rPr lang="hu-HU" altLang="hu-HU" sz="24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Kiemelt programok: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0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Szakterületi országos sportprogramok (Medikus Kupa, Műszaki Sportnapok, Sportszakos Hallgatók Sporttalálkozója)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0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EFOTT Sportprogram (80.000 résztvevő)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0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Telekom Egyetemi Labdarúgó Bajnokságok (17 intézmény, 8.000 hallgató)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0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BEFS: Budapest Bajnokságok, </a:t>
            </a:r>
            <a:r>
              <a:rPr lang="hu-HU" altLang="hu-HU" sz="2000" dirty="0" err="1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Debrecen-Pécs-Szeged</a:t>
            </a:r>
            <a:r>
              <a:rPr lang="hu-HU" altLang="hu-HU" sz="20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: </a:t>
            </a:r>
            <a:r>
              <a:rPr lang="hu-HU" altLang="hu-HU" sz="2000" dirty="0" err="1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Interregionális</a:t>
            </a:r>
            <a:r>
              <a:rPr lang="hu-HU" altLang="hu-HU" sz="20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Kupa</a:t>
            </a:r>
            <a:endParaRPr lang="hu-HU" altLang="hu-HU" sz="2000" dirty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 eaLnBrk="1" hangingPunct="1">
              <a:spcBef>
                <a:spcPts val="300"/>
              </a:spcBef>
              <a:buFont typeface="Arial" charset="0"/>
              <a:buNone/>
            </a:pPr>
            <a:r>
              <a:rPr lang="hu-HU" altLang="hu-HU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Testnevelés </a:t>
            </a:r>
            <a:r>
              <a:rPr lang="hu-HU" altLang="hu-HU" sz="24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kritériumtárgy </a:t>
            </a:r>
            <a:r>
              <a:rPr lang="hu-HU" altLang="hu-HU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feltételeinek biztosítása</a:t>
            </a:r>
            <a:endParaRPr lang="hu-HU" altLang="hu-HU" sz="2400" b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0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Mindennapos testnevelés folytatása: kötelező heti sportolás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0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K</a:t>
            </a:r>
            <a:r>
              <a:rPr lang="hu-HU" altLang="hu-HU" sz="20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öltségvetés, szakemberek, </a:t>
            </a:r>
            <a:r>
              <a:rPr lang="hu-HU" altLang="hu-HU" sz="20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infrastruktúra</a:t>
            </a:r>
            <a:endParaRPr lang="hu-HU" altLang="hu-HU" sz="2000" b="1" dirty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>
              <a:spcBef>
                <a:spcPts val="300"/>
              </a:spcBef>
              <a:buFont typeface="Arial" charset="0"/>
              <a:buNone/>
            </a:pPr>
            <a:r>
              <a:rPr lang="hu-HU" altLang="hu-HU" sz="24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Szabadidősport közös finanszírozása – hosszú távú fenntarthatóság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0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Állam: önálló </a:t>
            </a:r>
            <a:r>
              <a:rPr lang="hu-HU" altLang="hu-HU" sz="2000" dirty="0" err="1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sportnormatíva</a:t>
            </a:r>
            <a:r>
              <a:rPr lang="hu-HU" altLang="hu-HU" sz="20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a hallgatói juttatásokban 2.000 Ft/fő/év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0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Hallgatók: hallgatói sporthozzájárulás (1000 Ft/fő/félév)</a:t>
            </a: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0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Intézmény: saját infrastruktúra </a:t>
            </a:r>
            <a:r>
              <a:rPr lang="hu-HU" altLang="hu-HU" sz="2000" dirty="0" err="1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max</a:t>
            </a:r>
            <a:r>
              <a:rPr lang="hu-HU" altLang="hu-HU" sz="20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. önköltség </a:t>
            </a:r>
            <a:r>
              <a:rPr lang="hu-HU" altLang="hu-HU" sz="20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50</a:t>
            </a:r>
            <a:r>
              <a:rPr lang="hu-HU" altLang="hu-HU" sz="20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%-</a:t>
            </a:r>
            <a:r>
              <a:rPr lang="hu-HU" altLang="hu-HU" sz="20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a</a:t>
            </a:r>
            <a:endParaRPr lang="hu-HU" altLang="hu-HU" sz="2000" dirty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 lvl="1">
              <a:spcBef>
                <a:spcPts val="300"/>
              </a:spcBef>
              <a:buFont typeface="Arial" charset="0"/>
              <a:buChar char="•"/>
            </a:pPr>
            <a:r>
              <a:rPr lang="hu-HU" altLang="hu-HU" sz="20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Külső támogatók: </a:t>
            </a:r>
            <a:r>
              <a:rPr lang="hu-HU" altLang="hu-HU" sz="20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kedvezményes </a:t>
            </a:r>
            <a:r>
              <a:rPr lang="hu-HU" altLang="hu-HU" sz="20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sportszolgáltatások</a:t>
            </a:r>
            <a:endParaRPr lang="hu-HU" altLang="hu-HU" sz="20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pic>
        <p:nvPicPr>
          <p:cNvPr id="17413" name="Kép 3" descr="uj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87313"/>
            <a:ext cx="1223962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ím 1"/>
          <p:cNvSpPr txBox="1">
            <a:spLocks/>
          </p:cNvSpPr>
          <p:nvPr/>
        </p:nvSpPr>
        <p:spPr>
          <a:xfrm>
            <a:off x="107950" y="116632"/>
            <a:ext cx="7704410" cy="820886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hu-HU" sz="4000" b="1" cap="all" dirty="0" smtClean="0">
                <a:solidFill>
                  <a:srgbClr val="336600"/>
                </a:solidFill>
                <a:effectLst>
                  <a:reflection blurRad="12700" stA="48000" endA="300" endPos="55000" dir="5400000" sy="-90000" algn="bl" rotWithShape="0"/>
                </a:effectLst>
                <a:latin typeface="Cambria Math" pitchFamily="18" charset="0"/>
                <a:ea typeface="Cambria Math" pitchFamily="18" charset="0"/>
                <a:cs typeface="Cambria Math" pitchFamily="18" charset="0"/>
              </a:rPr>
              <a:t>Szabadidősport-fejlesztés</a:t>
            </a:r>
            <a:endParaRPr lang="hu-HU" sz="4000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pic>
        <p:nvPicPr>
          <p:cNvPr id="11" name="Picture 2" descr="C:\01_EMESE\013_MEFS\010_Egyéb\MOB_stratégia anyaghoz fényképek\1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5239" y="5218588"/>
            <a:ext cx="2468761" cy="16394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2897081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úra">
  <a:themeElements>
    <a:clrScheme name="Túr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úr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Papí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3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úra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3897</TotalTime>
  <Words>904</Words>
  <Application>Microsoft Office PowerPoint</Application>
  <PresentationFormat>Diavetítés a képernyőre (4:3 oldalarány)</PresentationFormat>
  <Paragraphs>152</Paragraphs>
  <Slides>14</Slides>
  <Notes>1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14</vt:i4>
      </vt:variant>
    </vt:vector>
  </HeadingPairs>
  <TitlesOfParts>
    <vt:vector size="15" baseType="lpstr">
      <vt:lpstr>Túra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MEFS</dc:creator>
  <cp:lastModifiedBy>MEFS</cp:lastModifiedBy>
  <cp:revision>182</cp:revision>
  <cp:lastPrinted>2014-05-12T13:34:35Z</cp:lastPrinted>
  <dcterms:created xsi:type="dcterms:W3CDTF">2013-03-12T15:22:07Z</dcterms:created>
  <dcterms:modified xsi:type="dcterms:W3CDTF">2014-05-12T13:35:35Z</dcterms:modified>
</cp:coreProperties>
</file>