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12" r:id="rId2"/>
    <p:sldId id="313" r:id="rId3"/>
    <p:sldId id="272" r:id="rId4"/>
    <p:sldId id="269" r:id="rId5"/>
    <p:sldId id="275" r:id="rId6"/>
    <p:sldId id="270" r:id="rId7"/>
    <p:sldId id="311" r:id="rId8"/>
    <p:sldId id="319" r:id="rId9"/>
    <p:sldId id="297" r:id="rId10"/>
    <p:sldId id="315" r:id="rId11"/>
    <p:sldId id="305" r:id="rId12"/>
    <p:sldId id="306" r:id="rId13"/>
    <p:sldId id="316" r:id="rId14"/>
    <p:sldId id="323" r:id="rId15"/>
    <p:sldId id="326" r:id="rId16"/>
    <p:sldId id="328" r:id="rId17"/>
    <p:sldId id="327" r:id="rId18"/>
    <p:sldId id="308" r:id="rId19"/>
    <p:sldId id="283" r:id="rId20"/>
    <p:sldId id="310" r:id="rId21"/>
    <p:sldId id="303" r:id="rId22"/>
    <p:sldId id="277" r:id="rId23"/>
    <p:sldId id="278" r:id="rId24"/>
    <p:sldId id="276" r:id="rId25"/>
    <p:sldId id="274" r:id="rId26"/>
  </p:sldIdLst>
  <p:sldSz cx="9144000" cy="6858000" type="screen4x3"/>
  <p:notesSz cx="6788150" cy="9923463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8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4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C6295-4AE5-4DD9-A223-9B18CF3C065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70116EE8-D3DF-4EE0-A734-146045A0D468}">
      <dgm:prSet custT="1"/>
      <dgm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rgbClr val="00339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hu-HU" sz="3200" b="1" dirty="0" smtClean="0">
              <a:solidFill>
                <a:srgbClr val="FFFFFF"/>
              </a:solidFill>
              <a:latin typeface="Calibri"/>
              <a:ea typeface="+mn-ea"/>
              <a:cs typeface="+mn-cs"/>
            </a:rPr>
            <a:t>Hallgatói </a:t>
          </a:r>
          <a:r>
            <a:rPr lang="en-US" sz="3200" b="1" dirty="0" err="1" smtClean="0">
              <a:solidFill>
                <a:srgbClr val="FFFFFF"/>
              </a:solidFill>
              <a:latin typeface="Calibri"/>
              <a:ea typeface="+mn-ea"/>
              <a:cs typeface="+mn-cs"/>
            </a:rPr>
            <a:t>mobilitás</a:t>
          </a:r>
          <a:endParaRPr lang="hu-HU" sz="3200" dirty="0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CB8711C0-7A0F-4858-8E6C-8371A9DAF82E}" type="parTrans" cxnId="{7CAFD4F3-E80D-47C2-90BC-C5C7971B6C15}">
      <dgm:prSet/>
      <dgm:spPr/>
      <dgm:t>
        <a:bodyPr/>
        <a:lstStyle/>
        <a:p>
          <a:endParaRPr lang="hu-HU"/>
        </a:p>
      </dgm:t>
    </dgm:pt>
    <dgm:pt modelId="{0D8FCC06-7C89-477E-B139-7AC983362B5B}" type="sibTrans" cxnId="{7CAFD4F3-E80D-47C2-90BC-C5C7971B6C15}">
      <dgm:prSet/>
      <dgm:spPr/>
      <dgm:t>
        <a:bodyPr/>
        <a:lstStyle/>
        <a:p>
          <a:endParaRPr lang="hu-HU"/>
        </a:p>
      </dgm:t>
    </dgm:pt>
    <dgm:pt modelId="{33B22251-3DBE-4CB0-9A5C-214D32CDA799}">
      <dgm:prSet/>
      <dgm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Tanulmányi célú mobilitás (SMS)</a:t>
          </a:r>
          <a:endParaRPr lang="hu-HU" dirty="0">
            <a:solidFill>
              <a:srgbClr val="336699"/>
            </a:solidFill>
            <a:latin typeface="Calibri"/>
            <a:ea typeface="+mn-ea"/>
            <a:cs typeface="+mn-cs"/>
          </a:endParaRPr>
        </a:p>
      </dgm:t>
    </dgm:pt>
    <dgm:pt modelId="{F0E86811-91DB-475B-AF18-0CBFC4DCF2AA}" type="parTrans" cxnId="{A305FDE0-9C2F-4F46-AAAA-FA2015540EE2}">
      <dgm:prSet/>
      <dgm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hu-HU"/>
        </a:p>
      </dgm:t>
    </dgm:pt>
    <dgm:pt modelId="{B9F038EC-BB89-4348-AB7B-BFEA8D83B0EE}" type="sibTrans" cxnId="{A305FDE0-9C2F-4F46-AAAA-FA2015540EE2}">
      <dgm:prSet/>
      <dgm:spPr/>
      <dgm:t>
        <a:bodyPr/>
        <a:lstStyle/>
        <a:p>
          <a:endParaRPr lang="hu-HU"/>
        </a:p>
      </dgm:t>
    </dgm:pt>
    <dgm:pt modelId="{23D34B8A-9BC7-4E7C-9678-873AF135C187}">
      <dgm:prSet/>
      <dgm:spPr>
        <a:xfrm>
          <a:off x="1724780" y="3231908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Szakmai gyakorlat</a:t>
          </a:r>
          <a:b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</a:br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(</a:t>
          </a:r>
          <a:r>
            <a:rPr lang="hu-HU" b="1" dirty="0" err="1" smtClean="0">
              <a:solidFill>
                <a:srgbClr val="336699"/>
              </a:solidFill>
              <a:latin typeface="Calibri"/>
              <a:ea typeface="+mn-ea"/>
              <a:cs typeface="+mn-cs"/>
            </a:rPr>
            <a:t>SMP</a:t>
          </a:r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)</a:t>
          </a:r>
          <a:endParaRPr lang="hu-HU" dirty="0">
            <a:solidFill>
              <a:srgbClr val="336699"/>
            </a:solidFill>
            <a:latin typeface="Calibri"/>
            <a:ea typeface="+mn-ea"/>
            <a:cs typeface="+mn-cs"/>
          </a:endParaRPr>
        </a:p>
      </dgm:t>
    </dgm:pt>
    <dgm:pt modelId="{9038E6A0-F072-4F35-89AE-F0A09142D78B}" type="parTrans" cxnId="{DA0F0929-D678-44A6-8569-67505164AF6B}">
      <dgm:prSet/>
      <dgm:spPr>
        <a:xfrm>
          <a:off x="1466399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hu-HU"/>
        </a:p>
      </dgm:t>
    </dgm:pt>
    <dgm:pt modelId="{D92A4EA8-1E79-4B08-B55A-419EF81D0279}" type="sibTrans" cxnId="{DA0F0929-D678-44A6-8569-67505164AF6B}">
      <dgm:prSet/>
      <dgm:spPr/>
      <dgm:t>
        <a:bodyPr/>
        <a:lstStyle/>
        <a:p>
          <a:endParaRPr lang="hu-HU"/>
        </a:p>
      </dgm:t>
    </dgm:pt>
    <dgm:pt modelId="{DAA02A43-4F48-408E-A623-5B858D17A0CE}">
      <dgm:prSet custT="1"/>
      <dgm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rgbClr val="00339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hu-HU" sz="3200" b="1" dirty="0" smtClean="0">
              <a:solidFill>
                <a:srgbClr val="FFFFFF"/>
              </a:solidFill>
              <a:latin typeface="Calibri"/>
              <a:ea typeface="+mn-ea"/>
              <a:cs typeface="+mn-cs"/>
            </a:rPr>
            <a:t>Személyzeti </a:t>
          </a:r>
          <a:r>
            <a:rPr lang="en-US" sz="3200" b="1" dirty="0" err="1" smtClean="0">
              <a:solidFill>
                <a:srgbClr val="FFFFFF"/>
              </a:solidFill>
              <a:latin typeface="Calibri"/>
              <a:ea typeface="+mn-ea"/>
              <a:cs typeface="+mn-cs"/>
            </a:rPr>
            <a:t>mobilitás</a:t>
          </a:r>
          <a:endParaRPr lang="hu-HU" sz="3200" dirty="0">
            <a:solidFill>
              <a:srgbClr val="FFFFFF"/>
            </a:solidFill>
            <a:latin typeface="Calibri"/>
            <a:ea typeface="+mn-ea"/>
            <a:cs typeface="+mn-cs"/>
          </a:endParaRPr>
        </a:p>
      </dgm:t>
    </dgm:pt>
    <dgm:pt modelId="{31565600-45B2-4855-8684-2DBA9B21BB8C}" type="parTrans" cxnId="{D7A84D3B-0334-46EC-9CA8-6D68B23A2E21}">
      <dgm:prSet/>
      <dgm:spPr/>
      <dgm:t>
        <a:bodyPr/>
        <a:lstStyle/>
        <a:p>
          <a:endParaRPr lang="hu-HU"/>
        </a:p>
      </dgm:t>
    </dgm:pt>
    <dgm:pt modelId="{51997AB4-430A-44D3-9FD9-99694644DA7A}" type="sibTrans" cxnId="{D7A84D3B-0334-46EC-9CA8-6D68B23A2E21}">
      <dgm:prSet/>
      <dgm:spPr/>
      <dgm:t>
        <a:bodyPr/>
        <a:lstStyle/>
        <a:p>
          <a:endParaRPr lang="hu-HU"/>
        </a:p>
      </dgm:t>
    </dgm:pt>
    <dgm:pt modelId="{6FD66B16-346D-4EF2-B2D5-E674F3E10F87}">
      <dgm:prSet/>
      <dgm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Oktatási célú mobilitás</a:t>
          </a:r>
          <a:b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</a:br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(</a:t>
          </a:r>
          <a:r>
            <a:rPr lang="hu-HU" b="1" dirty="0" err="1" smtClean="0">
              <a:solidFill>
                <a:srgbClr val="336699"/>
              </a:solidFill>
              <a:latin typeface="Calibri"/>
              <a:ea typeface="+mn-ea"/>
              <a:cs typeface="+mn-cs"/>
            </a:rPr>
            <a:t>STA</a:t>
          </a:r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)</a:t>
          </a:r>
          <a:endParaRPr lang="hu-HU" dirty="0">
            <a:solidFill>
              <a:srgbClr val="336699"/>
            </a:solidFill>
            <a:latin typeface="Calibri"/>
            <a:ea typeface="+mn-ea"/>
            <a:cs typeface="+mn-cs"/>
          </a:endParaRPr>
        </a:p>
      </dgm:t>
    </dgm:pt>
    <dgm:pt modelId="{E0CE7F7C-3FA5-4709-AB6D-A16DD5197552}" type="parTrans" cxnId="{F1342B14-71D5-4BA7-B2FA-147A1077196E}">
      <dgm:prSet/>
      <dgm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hu-HU"/>
        </a:p>
      </dgm:t>
    </dgm:pt>
    <dgm:pt modelId="{BBADFD87-FA1D-4A61-B106-95EF9E62EEBE}" type="sibTrans" cxnId="{F1342B14-71D5-4BA7-B2FA-147A1077196E}">
      <dgm:prSet/>
      <dgm:spPr/>
      <dgm:t>
        <a:bodyPr/>
        <a:lstStyle/>
        <a:p>
          <a:endParaRPr lang="hu-HU"/>
        </a:p>
      </dgm:t>
    </dgm:pt>
    <dgm:pt modelId="{C5964F0A-5718-4AEF-941B-CEC3224AF4DD}">
      <dgm:prSet/>
      <dgm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Képzési célú mobilitás</a:t>
          </a:r>
          <a:b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</a:br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(</a:t>
          </a:r>
          <a:r>
            <a:rPr lang="hu-HU" b="1" dirty="0" err="1" smtClean="0">
              <a:solidFill>
                <a:srgbClr val="336699"/>
              </a:solidFill>
              <a:latin typeface="Calibri"/>
              <a:ea typeface="+mn-ea"/>
              <a:cs typeface="+mn-cs"/>
            </a:rPr>
            <a:t>STT</a:t>
          </a:r>
          <a:r>
            <a:rPr lang="hu-HU" b="1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)</a:t>
          </a:r>
          <a:endParaRPr lang="hu-HU" dirty="0">
            <a:solidFill>
              <a:srgbClr val="336699"/>
            </a:solidFill>
            <a:latin typeface="Calibri"/>
            <a:ea typeface="+mn-ea"/>
            <a:cs typeface="+mn-cs"/>
          </a:endParaRPr>
        </a:p>
      </dgm:t>
    </dgm:pt>
    <dgm:pt modelId="{8D600B5D-E264-46E9-92E9-6B441B85E5A2}" type="parTrans" cxnId="{442FCD53-FE83-4E85-BE54-FFD2C697172A}">
      <dgm:prSet/>
      <dgm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hu-HU"/>
        </a:p>
      </dgm:t>
    </dgm:pt>
    <dgm:pt modelId="{B967C9C3-3E84-4116-83DB-316BE7D08FD0}" type="sibTrans" cxnId="{442FCD53-FE83-4E85-BE54-FFD2C697172A}">
      <dgm:prSet/>
      <dgm:spPr/>
      <dgm:t>
        <a:bodyPr/>
        <a:lstStyle/>
        <a:p>
          <a:endParaRPr lang="hu-HU"/>
        </a:p>
      </dgm:t>
    </dgm:pt>
    <dgm:pt modelId="{0AB9DB41-FF6B-4936-913D-D88D0CDD842D}" type="pres">
      <dgm:prSet presAssocID="{18CC6295-4AE5-4DD9-A223-9B18CF3C065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CD614001-B375-4210-B097-573754BD26D3}" type="pres">
      <dgm:prSet presAssocID="{70116EE8-D3DF-4EE0-A734-146045A0D468}" presName="root" presStyleCnt="0"/>
      <dgm:spPr/>
    </dgm:pt>
    <dgm:pt modelId="{31664D25-7100-4F3A-8752-122419083538}" type="pres">
      <dgm:prSet presAssocID="{70116EE8-D3DF-4EE0-A734-146045A0D468}" presName="rootComposite" presStyleCnt="0"/>
      <dgm:spPr/>
    </dgm:pt>
    <dgm:pt modelId="{BFE3CDC0-F404-4F7C-B3F3-25E4401AA0E7}" type="pres">
      <dgm:prSet presAssocID="{70116EE8-D3DF-4EE0-A734-146045A0D468}" presName="rootText" presStyleLbl="node1" presStyleIdx="0" presStyleCnt="2"/>
      <dgm:spPr/>
      <dgm:t>
        <a:bodyPr/>
        <a:lstStyle/>
        <a:p>
          <a:endParaRPr lang="hu-HU"/>
        </a:p>
      </dgm:t>
    </dgm:pt>
    <dgm:pt modelId="{7A384F0E-FEB9-4BCA-AF9D-4396C3A673DB}" type="pres">
      <dgm:prSet presAssocID="{70116EE8-D3DF-4EE0-A734-146045A0D468}" presName="rootConnector" presStyleLbl="node1" presStyleIdx="0" presStyleCnt="2"/>
      <dgm:spPr/>
      <dgm:t>
        <a:bodyPr/>
        <a:lstStyle/>
        <a:p>
          <a:endParaRPr lang="hu-HU"/>
        </a:p>
      </dgm:t>
    </dgm:pt>
    <dgm:pt modelId="{2AE6F28E-64E8-45DA-8942-9D712E64C1A4}" type="pres">
      <dgm:prSet presAssocID="{70116EE8-D3DF-4EE0-A734-146045A0D468}" presName="childShape" presStyleCnt="0"/>
      <dgm:spPr/>
    </dgm:pt>
    <dgm:pt modelId="{14620654-8706-43B6-9997-3D809CEEE399}" type="pres">
      <dgm:prSet presAssocID="{F0E86811-91DB-475B-AF18-0CBFC4DCF2AA}" presName="Name13" presStyleLbl="parChTrans1D2" presStyleIdx="0" presStyleCnt="4"/>
      <dgm:spPr/>
      <dgm:t>
        <a:bodyPr/>
        <a:lstStyle/>
        <a:p>
          <a:endParaRPr lang="hu-HU"/>
        </a:p>
      </dgm:t>
    </dgm:pt>
    <dgm:pt modelId="{EC312DED-3C60-4430-B036-D2869497E5D7}" type="pres">
      <dgm:prSet presAssocID="{33B22251-3DBE-4CB0-9A5C-214D32CDA799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AD71076-9117-4A0B-AE0C-54011E0C33D5}" type="pres">
      <dgm:prSet presAssocID="{9038E6A0-F072-4F35-89AE-F0A09142D78B}" presName="Name13" presStyleLbl="parChTrans1D2" presStyleIdx="1" presStyleCnt="4"/>
      <dgm:spPr/>
      <dgm:t>
        <a:bodyPr/>
        <a:lstStyle/>
        <a:p>
          <a:endParaRPr lang="hu-HU"/>
        </a:p>
      </dgm:t>
    </dgm:pt>
    <dgm:pt modelId="{1C389DD4-5E08-429F-A016-CA793C5A2C2B}" type="pres">
      <dgm:prSet presAssocID="{23D34B8A-9BC7-4E7C-9678-873AF135C187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8DE0241-E2BE-4727-8591-F9E7D96B405F}" type="pres">
      <dgm:prSet presAssocID="{DAA02A43-4F48-408E-A623-5B858D17A0CE}" presName="root" presStyleCnt="0"/>
      <dgm:spPr/>
    </dgm:pt>
    <dgm:pt modelId="{446D7081-C9DE-4E5E-916A-B36076E27BE2}" type="pres">
      <dgm:prSet presAssocID="{DAA02A43-4F48-408E-A623-5B858D17A0CE}" presName="rootComposite" presStyleCnt="0"/>
      <dgm:spPr/>
    </dgm:pt>
    <dgm:pt modelId="{8183A3A7-3633-4875-8B47-F5AE398245A6}" type="pres">
      <dgm:prSet presAssocID="{DAA02A43-4F48-408E-A623-5B858D17A0CE}" presName="rootText" presStyleLbl="node1" presStyleIdx="1" presStyleCnt="2"/>
      <dgm:spPr/>
      <dgm:t>
        <a:bodyPr/>
        <a:lstStyle/>
        <a:p>
          <a:endParaRPr lang="hu-HU"/>
        </a:p>
      </dgm:t>
    </dgm:pt>
    <dgm:pt modelId="{BA106DB3-11D2-4368-A058-6351CA6DE7AB}" type="pres">
      <dgm:prSet presAssocID="{DAA02A43-4F48-408E-A623-5B858D17A0CE}" presName="rootConnector" presStyleLbl="node1" presStyleIdx="1" presStyleCnt="2"/>
      <dgm:spPr/>
      <dgm:t>
        <a:bodyPr/>
        <a:lstStyle/>
        <a:p>
          <a:endParaRPr lang="hu-HU"/>
        </a:p>
      </dgm:t>
    </dgm:pt>
    <dgm:pt modelId="{CF160855-AAAD-4193-AD67-82AF02E19242}" type="pres">
      <dgm:prSet presAssocID="{DAA02A43-4F48-408E-A623-5B858D17A0CE}" presName="childShape" presStyleCnt="0"/>
      <dgm:spPr/>
    </dgm:pt>
    <dgm:pt modelId="{47A4ECBA-60E0-4FAA-8FEF-8F00F61415EC}" type="pres">
      <dgm:prSet presAssocID="{E0CE7F7C-3FA5-4709-AB6D-A16DD5197552}" presName="Name13" presStyleLbl="parChTrans1D2" presStyleIdx="2" presStyleCnt="4"/>
      <dgm:spPr/>
      <dgm:t>
        <a:bodyPr/>
        <a:lstStyle/>
        <a:p>
          <a:endParaRPr lang="hu-HU"/>
        </a:p>
      </dgm:t>
    </dgm:pt>
    <dgm:pt modelId="{002B2B9D-C860-4322-8662-D833C1923108}" type="pres">
      <dgm:prSet presAssocID="{6FD66B16-346D-4EF2-B2D5-E674F3E10F8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7F6ED2-3B68-4333-8EB1-07706F57CFE8}" type="pres">
      <dgm:prSet presAssocID="{8D600B5D-E264-46E9-92E9-6B441B85E5A2}" presName="Name13" presStyleLbl="parChTrans1D2" presStyleIdx="3" presStyleCnt="4"/>
      <dgm:spPr/>
      <dgm:t>
        <a:bodyPr/>
        <a:lstStyle/>
        <a:p>
          <a:endParaRPr lang="hu-HU"/>
        </a:p>
      </dgm:t>
    </dgm:pt>
    <dgm:pt modelId="{D7C4869C-BC83-4891-AAF9-D1031601B260}" type="pres">
      <dgm:prSet presAssocID="{C5964F0A-5718-4AEF-941B-CEC3224AF4DD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7CAFD4F3-E80D-47C2-90BC-C5C7971B6C15}" srcId="{18CC6295-4AE5-4DD9-A223-9B18CF3C0658}" destId="{70116EE8-D3DF-4EE0-A734-146045A0D468}" srcOrd="0" destOrd="0" parTransId="{CB8711C0-7A0F-4858-8E6C-8371A9DAF82E}" sibTransId="{0D8FCC06-7C89-477E-B139-7AC983362B5B}"/>
    <dgm:cxn modelId="{442FCD53-FE83-4E85-BE54-FFD2C697172A}" srcId="{DAA02A43-4F48-408E-A623-5B858D17A0CE}" destId="{C5964F0A-5718-4AEF-941B-CEC3224AF4DD}" srcOrd="1" destOrd="0" parTransId="{8D600B5D-E264-46E9-92E9-6B441B85E5A2}" sibTransId="{B967C9C3-3E84-4116-83DB-316BE7D08FD0}"/>
    <dgm:cxn modelId="{1066877C-1303-4828-AF65-E2E99384872B}" type="presOf" srcId="{C5964F0A-5718-4AEF-941B-CEC3224AF4DD}" destId="{D7C4869C-BC83-4891-AAF9-D1031601B260}" srcOrd="0" destOrd="0" presId="urn:microsoft.com/office/officeart/2005/8/layout/hierarchy3"/>
    <dgm:cxn modelId="{24E4C44E-3A4F-4D49-A936-ED9B958B18AF}" type="presOf" srcId="{E0CE7F7C-3FA5-4709-AB6D-A16DD5197552}" destId="{47A4ECBA-60E0-4FAA-8FEF-8F00F61415EC}" srcOrd="0" destOrd="0" presId="urn:microsoft.com/office/officeart/2005/8/layout/hierarchy3"/>
    <dgm:cxn modelId="{224A5CD7-6D9D-47A2-A1B4-BF550DB0235B}" type="presOf" srcId="{70116EE8-D3DF-4EE0-A734-146045A0D468}" destId="{7A384F0E-FEB9-4BCA-AF9D-4396C3A673DB}" srcOrd="1" destOrd="0" presId="urn:microsoft.com/office/officeart/2005/8/layout/hierarchy3"/>
    <dgm:cxn modelId="{DA0F0929-D678-44A6-8569-67505164AF6B}" srcId="{70116EE8-D3DF-4EE0-A734-146045A0D468}" destId="{23D34B8A-9BC7-4E7C-9678-873AF135C187}" srcOrd="1" destOrd="0" parTransId="{9038E6A0-F072-4F35-89AE-F0A09142D78B}" sibTransId="{D92A4EA8-1E79-4B08-B55A-419EF81D0279}"/>
    <dgm:cxn modelId="{E0FB0ADE-F6FB-43F3-8685-5A5D39A1D0BD}" type="presOf" srcId="{6FD66B16-346D-4EF2-B2D5-E674F3E10F87}" destId="{002B2B9D-C860-4322-8662-D833C1923108}" srcOrd="0" destOrd="0" presId="urn:microsoft.com/office/officeart/2005/8/layout/hierarchy3"/>
    <dgm:cxn modelId="{D7A84D3B-0334-46EC-9CA8-6D68B23A2E21}" srcId="{18CC6295-4AE5-4DD9-A223-9B18CF3C0658}" destId="{DAA02A43-4F48-408E-A623-5B858D17A0CE}" srcOrd="1" destOrd="0" parTransId="{31565600-45B2-4855-8684-2DBA9B21BB8C}" sibTransId="{51997AB4-430A-44D3-9FD9-99694644DA7A}"/>
    <dgm:cxn modelId="{F1342B14-71D5-4BA7-B2FA-147A1077196E}" srcId="{DAA02A43-4F48-408E-A623-5B858D17A0CE}" destId="{6FD66B16-346D-4EF2-B2D5-E674F3E10F87}" srcOrd="0" destOrd="0" parTransId="{E0CE7F7C-3FA5-4709-AB6D-A16DD5197552}" sibTransId="{BBADFD87-FA1D-4A61-B106-95EF9E62EEBE}"/>
    <dgm:cxn modelId="{B2E7C58F-763D-48A4-8155-74BC2031D772}" type="presOf" srcId="{F0E86811-91DB-475B-AF18-0CBFC4DCF2AA}" destId="{14620654-8706-43B6-9997-3D809CEEE399}" srcOrd="0" destOrd="0" presId="urn:microsoft.com/office/officeart/2005/8/layout/hierarchy3"/>
    <dgm:cxn modelId="{D229B081-B062-4192-B9AD-59E1A91E8625}" type="presOf" srcId="{9038E6A0-F072-4F35-89AE-F0A09142D78B}" destId="{3AD71076-9117-4A0B-AE0C-54011E0C33D5}" srcOrd="0" destOrd="0" presId="urn:microsoft.com/office/officeart/2005/8/layout/hierarchy3"/>
    <dgm:cxn modelId="{A305FDE0-9C2F-4F46-AAAA-FA2015540EE2}" srcId="{70116EE8-D3DF-4EE0-A734-146045A0D468}" destId="{33B22251-3DBE-4CB0-9A5C-214D32CDA799}" srcOrd="0" destOrd="0" parTransId="{F0E86811-91DB-475B-AF18-0CBFC4DCF2AA}" sibTransId="{B9F038EC-BB89-4348-AB7B-BFEA8D83B0EE}"/>
    <dgm:cxn modelId="{B4717A63-4DD9-4C1B-A763-5994D627C261}" type="presOf" srcId="{DAA02A43-4F48-408E-A623-5B858D17A0CE}" destId="{8183A3A7-3633-4875-8B47-F5AE398245A6}" srcOrd="0" destOrd="0" presId="urn:microsoft.com/office/officeart/2005/8/layout/hierarchy3"/>
    <dgm:cxn modelId="{D10EF824-5B7A-4961-B6B7-8A1C4185C9E5}" type="presOf" srcId="{23D34B8A-9BC7-4E7C-9678-873AF135C187}" destId="{1C389DD4-5E08-429F-A016-CA793C5A2C2B}" srcOrd="0" destOrd="0" presId="urn:microsoft.com/office/officeart/2005/8/layout/hierarchy3"/>
    <dgm:cxn modelId="{B6FC26D8-EC3A-4271-874D-93C95709E8F1}" type="presOf" srcId="{70116EE8-D3DF-4EE0-A734-146045A0D468}" destId="{BFE3CDC0-F404-4F7C-B3F3-25E4401AA0E7}" srcOrd="0" destOrd="0" presId="urn:microsoft.com/office/officeart/2005/8/layout/hierarchy3"/>
    <dgm:cxn modelId="{286C695C-9DEE-4F5B-83EA-49A000FED3B4}" type="presOf" srcId="{DAA02A43-4F48-408E-A623-5B858D17A0CE}" destId="{BA106DB3-11D2-4368-A058-6351CA6DE7AB}" srcOrd="1" destOrd="0" presId="urn:microsoft.com/office/officeart/2005/8/layout/hierarchy3"/>
    <dgm:cxn modelId="{64DBA7A8-D191-46AD-9534-92181A7E9916}" type="presOf" srcId="{18CC6295-4AE5-4DD9-A223-9B18CF3C0658}" destId="{0AB9DB41-FF6B-4936-913D-D88D0CDD842D}" srcOrd="0" destOrd="0" presId="urn:microsoft.com/office/officeart/2005/8/layout/hierarchy3"/>
    <dgm:cxn modelId="{7B10EA8B-73A6-4882-A563-A1DC55583E77}" type="presOf" srcId="{8D600B5D-E264-46E9-92E9-6B441B85E5A2}" destId="{6B7F6ED2-3B68-4333-8EB1-07706F57CFE8}" srcOrd="0" destOrd="0" presId="urn:microsoft.com/office/officeart/2005/8/layout/hierarchy3"/>
    <dgm:cxn modelId="{60884F50-D2D2-4B60-8089-2C7A777A8ED8}" type="presOf" srcId="{33B22251-3DBE-4CB0-9A5C-214D32CDA799}" destId="{EC312DED-3C60-4430-B036-D2869497E5D7}" srcOrd="0" destOrd="0" presId="urn:microsoft.com/office/officeart/2005/8/layout/hierarchy3"/>
    <dgm:cxn modelId="{CF3B06F1-1544-4E26-AF64-0C8D35331C81}" type="presParOf" srcId="{0AB9DB41-FF6B-4936-913D-D88D0CDD842D}" destId="{CD614001-B375-4210-B097-573754BD26D3}" srcOrd="0" destOrd="0" presId="urn:microsoft.com/office/officeart/2005/8/layout/hierarchy3"/>
    <dgm:cxn modelId="{887925EB-CB35-4385-85F8-7171E8B4C9B7}" type="presParOf" srcId="{CD614001-B375-4210-B097-573754BD26D3}" destId="{31664D25-7100-4F3A-8752-122419083538}" srcOrd="0" destOrd="0" presId="urn:microsoft.com/office/officeart/2005/8/layout/hierarchy3"/>
    <dgm:cxn modelId="{15C19CC2-59B1-424F-94D2-1AC01685459F}" type="presParOf" srcId="{31664D25-7100-4F3A-8752-122419083538}" destId="{BFE3CDC0-F404-4F7C-B3F3-25E4401AA0E7}" srcOrd="0" destOrd="0" presId="urn:microsoft.com/office/officeart/2005/8/layout/hierarchy3"/>
    <dgm:cxn modelId="{1B41A1CD-658E-4C89-A95A-D83A14C2E1C9}" type="presParOf" srcId="{31664D25-7100-4F3A-8752-122419083538}" destId="{7A384F0E-FEB9-4BCA-AF9D-4396C3A673DB}" srcOrd="1" destOrd="0" presId="urn:microsoft.com/office/officeart/2005/8/layout/hierarchy3"/>
    <dgm:cxn modelId="{DD5EF793-34FE-4F63-9510-41FE952C0968}" type="presParOf" srcId="{CD614001-B375-4210-B097-573754BD26D3}" destId="{2AE6F28E-64E8-45DA-8942-9D712E64C1A4}" srcOrd="1" destOrd="0" presId="urn:microsoft.com/office/officeart/2005/8/layout/hierarchy3"/>
    <dgm:cxn modelId="{A91DC2E6-9ED0-45B9-9B78-2B69D724B31A}" type="presParOf" srcId="{2AE6F28E-64E8-45DA-8942-9D712E64C1A4}" destId="{14620654-8706-43B6-9997-3D809CEEE399}" srcOrd="0" destOrd="0" presId="urn:microsoft.com/office/officeart/2005/8/layout/hierarchy3"/>
    <dgm:cxn modelId="{4D63E4F3-BA0F-478A-AB26-89614E57A585}" type="presParOf" srcId="{2AE6F28E-64E8-45DA-8942-9D712E64C1A4}" destId="{EC312DED-3C60-4430-B036-D2869497E5D7}" srcOrd="1" destOrd="0" presId="urn:microsoft.com/office/officeart/2005/8/layout/hierarchy3"/>
    <dgm:cxn modelId="{74232C75-4F9C-4EFE-BA6D-40BBC23ABE1B}" type="presParOf" srcId="{2AE6F28E-64E8-45DA-8942-9D712E64C1A4}" destId="{3AD71076-9117-4A0B-AE0C-54011E0C33D5}" srcOrd="2" destOrd="0" presId="urn:microsoft.com/office/officeart/2005/8/layout/hierarchy3"/>
    <dgm:cxn modelId="{D6B05804-E6AC-44FF-BCAD-D882A71926DF}" type="presParOf" srcId="{2AE6F28E-64E8-45DA-8942-9D712E64C1A4}" destId="{1C389DD4-5E08-429F-A016-CA793C5A2C2B}" srcOrd="3" destOrd="0" presId="urn:microsoft.com/office/officeart/2005/8/layout/hierarchy3"/>
    <dgm:cxn modelId="{9D123458-80B7-470A-88A2-888E32644310}" type="presParOf" srcId="{0AB9DB41-FF6B-4936-913D-D88D0CDD842D}" destId="{58DE0241-E2BE-4727-8591-F9E7D96B405F}" srcOrd="1" destOrd="0" presId="urn:microsoft.com/office/officeart/2005/8/layout/hierarchy3"/>
    <dgm:cxn modelId="{88E8DFA0-1AA7-4AE1-9D10-0C03B0F198F4}" type="presParOf" srcId="{58DE0241-E2BE-4727-8591-F9E7D96B405F}" destId="{446D7081-C9DE-4E5E-916A-B36076E27BE2}" srcOrd="0" destOrd="0" presId="urn:microsoft.com/office/officeart/2005/8/layout/hierarchy3"/>
    <dgm:cxn modelId="{D5CAF614-884D-4F92-AF07-D70C22038862}" type="presParOf" srcId="{446D7081-C9DE-4E5E-916A-B36076E27BE2}" destId="{8183A3A7-3633-4875-8B47-F5AE398245A6}" srcOrd="0" destOrd="0" presId="urn:microsoft.com/office/officeart/2005/8/layout/hierarchy3"/>
    <dgm:cxn modelId="{EC2539E8-5F22-4661-B8B8-4FA266822C19}" type="presParOf" srcId="{446D7081-C9DE-4E5E-916A-B36076E27BE2}" destId="{BA106DB3-11D2-4368-A058-6351CA6DE7AB}" srcOrd="1" destOrd="0" presId="urn:microsoft.com/office/officeart/2005/8/layout/hierarchy3"/>
    <dgm:cxn modelId="{4FCD231F-BE8F-486A-9769-DD85C807254B}" type="presParOf" srcId="{58DE0241-E2BE-4727-8591-F9E7D96B405F}" destId="{CF160855-AAAD-4193-AD67-82AF02E19242}" srcOrd="1" destOrd="0" presId="urn:microsoft.com/office/officeart/2005/8/layout/hierarchy3"/>
    <dgm:cxn modelId="{DD0EFFA0-6BFD-44CA-B451-E2231EC86C32}" type="presParOf" srcId="{CF160855-AAAD-4193-AD67-82AF02E19242}" destId="{47A4ECBA-60E0-4FAA-8FEF-8F00F61415EC}" srcOrd="0" destOrd="0" presId="urn:microsoft.com/office/officeart/2005/8/layout/hierarchy3"/>
    <dgm:cxn modelId="{1C021EB5-2F95-4F22-9B41-BF6EEDDB9048}" type="presParOf" srcId="{CF160855-AAAD-4193-AD67-82AF02E19242}" destId="{002B2B9D-C860-4322-8662-D833C1923108}" srcOrd="1" destOrd="0" presId="urn:microsoft.com/office/officeart/2005/8/layout/hierarchy3"/>
    <dgm:cxn modelId="{56B50750-A7F3-4332-B218-77B09BFEF381}" type="presParOf" srcId="{CF160855-AAAD-4193-AD67-82AF02E19242}" destId="{6B7F6ED2-3B68-4333-8EB1-07706F57CFE8}" srcOrd="2" destOrd="0" presId="urn:microsoft.com/office/officeart/2005/8/layout/hierarchy3"/>
    <dgm:cxn modelId="{E70FA4A1-E65B-4FF3-967F-3DD4724D4167}" type="presParOf" srcId="{CF160855-AAAD-4193-AD67-82AF02E19242}" destId="{D7C4869C-BC83-4891-AAF9-D1031601B26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E3CDC0-F404-4F7C-B3F3-25E4401AA0E7}">
      <dsp:nvSpPr>
        <dsp:cNvPr id="0" name=""/>
        <dsp:cNvSpPr/>
      </dsp:nvSpPr>
      <dsp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rgbClr val="00339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kern="1200" dirty="0" smtClean="0">
              <a:solidFill>
                <a:srgbClr val="FFFFFF"/>
              </a:solidFill>
              <a:latin typeface="Calibri"/>
              <a:ea typeface="+mn-ea"/>
              <a:cs typeface="+mn-cs"/>
            </a:rPr>
            <a:t>Hallgatói </a:t>
          </a:r>
          <a:r>
            <a:rPr lang="en-US" sz="3200" b="1" kern="1200" dirty="0" err="1" smtClean="0">
              <a:solidFill>
                <a:srgbClr val="FFFFFF"/>
              </a:solidFill>
              <a:latin typeface="Calibri"/>
              <a:ea typeface="+mn-ea"/>
              <a:cs typeface="+mn-cs"/>
            </a:rPr>
            <a:t>mobilitás</a:t>
          </a:r>
          <a:endParaRPr lang="hu-HU" sz="3200" kern="1200" dirty="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>
        <a:off x="1245858" y="39991"/>
        <a:ext cx="2508127" cy="1216224"/>
      </dsp:txXfrm>
    </dsp:sp>
    <dsp:sp modelId="{14620654-8706-43B6-9997-3D809CEEE399}">
      <dsp:nvSpPr>
        <dsp:cNvPr id="0" name=""/>
        <dsp:cNvSpPr/>
      </dsp:nvSpPr>
      <dsp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12DED-3C60-4430-B036-D2869497E5D7}">
      <dsp:nvSpPr>
        <dsp:cNvPr id="0" name=""/>
        <dsp:cNvSpPr/>
      </dsp:nvSpPr>
      <dsp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Tanulmányi célú mobilitás (SMS)</a:t>
          </a:r>
          <a:endParaRPr lang="hu-HU" sz="2500" kern="1200" dirty="0">
            <a:solidFill>
              <a:srgbClr val="336699"/>
            </a:solidFill>
            <a:latin typeface="Calibri"/>
            <a:ea typeface="+mn-ea"/>
            <a:cs typeface="+mn-cs"/>
          </a:endParaRPr>
        </a:p>
      </dsp:txBody>
      <dsp:txXfrm>
        <a:off x="1762619" y="1654869"/>
        <a:ext cx="1991366" cy="1216224"/>
      </dsp:txXfrm>
    </dsp:sp>
    <dsp:sp modelId="{3AD71076-9117-4A0B-AE0C-54011E0C33D5}">
      <dsp:nvSpPr>
        <dsp:cNvPr id="0" name=""/>
        <dsp:cNvSpPr/>
      </dsp:nvSpPr>
      <dsp:spPr>
        <a:xfrm>
          <a:off x="1466399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89DD4-5E08-429F-A016-CA793C5A2C2B}">
      <dsp:nvSpPr>
        <dsp:cNvPr id="0" name=""/>
        <dsp:cNvSpPr/>
      </dsp:nvSpPr>
      <dsp:spPr>
        <a:xfrm>
          <a:off x="1724780" y="3231908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Szakmai gyakorlat</a:t>
          </a:r>
          <a:b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</a:b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(</a:t>
          </a:r>
          <a:r>
            <a:rPr lang="hu-HU" sz="2500" b="1" kern="1200" dirty="0" err="1" smtClean="0">
              <a:solidFill>
                <a:srgbClr val="336699"/>
              </a:solidFill>
              <a:latin typeface="Calibri"/>
              <a:ea typeface="+mn-ea"/>
              <a:cs typeface="+mn-cs"/>
            </a:rPr>
            <a:t>SMP</a:t>
          </a: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)</a:t>
          </a:r>
          <a:endParaRPr lang="hu-HU" sz="2500" kern="1200" dirty="0">
            <a:solidFill>
              <a:srgbClr val="336699"/>
            </a:solidFill>
            <a:latin typeface="Calibri"/>
            <a:ea typeface="+mn-ea"/>
            <a:cs typeface="+mn-cs"/>
          </a:endParaRPr>
        </a:p>
      </dsp:txBody>
      <dsp:txXfrm>
        <a:off x="1762619" y="3269747"/>
        <a:ext cx="1991366" cy="1216224"/>
      </dsp:txXfrm>
    </dsp:sp>
    <dsp:sp modelId="{8183A3A7-3633-4875-8B47-F5AE398245A6}">
      <dsp:nvSpPr>
        <dsp:cNvPr id="0" name=""/>
        <dsp:cNvSpPr/>
      </dsp:nvSpPr>
      <dsp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rgbClr val="003399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kern="1200" dirty="0" smtClean="0">
              <a:solidFill>
                <a:srgbClr val="FFFFFF"/>
              </a:solidFill>
              <a:latin typeface="Calibri"/>
              <a:ea typeface="+mn-ea"/>
              <a:cs typeface="+mn-cs"/>
            </a:rPr>
            <a:t>Személyzeti </a:t>
          </a:r>
          <a:r>
            <a:rPr lang="en-US" sz="3200" b="1" kern="1200" dirty="0" err="1" smtClean="0">
              <a:solidFill>
                <a:srgbClr val="FFFFFF"/>
              </a:solidFill>
              <a:latin typeface="Calibri"/>
              <a:ea typeface="+mn-ea"/>
              <a:cs typeface="+mn-cs"/>
            </a:rPr>
            <a:t>mobilitás</a:t>
          </a:r>
          <a:endParaRPr lang="hu-HU" sz="3200" kern="1200" dirty="0">
            <a:solidFill>
              <a:srgbClr val="FFFFFF"/>
            </a:solidFill>
            <a:latin typeface="Calibri"/>
            <a:ea typeface="+mn-ea"/>
            <a:cs typeface="+mn-cs"/>
          </a:endParaRPr>
        </a:p>
      </dsp:txBody>
      <dsp:txXfrm>
        <a:off x="4475614" y="39991"/>
        <a:ext cx="2508127" cy="1216224"/>
      </dsp:txXfrm>
    </dsp:sp>
    <dsp:sp modelId="{47A4ECBA-60E0-4FAA-8FEF-8F00F61415EC}">
      <dsp:nvSpPr>
        <dsp:cNvPr id="0" name=""/>
        <dsp:cNvSpPr/>
      </dsp:nvSpPr>
      <dsp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2B2B9D-C860-4322-8662-D833C1923108}">
      <dsp:nvSpPr>
        <dsp:cNvPr id="0" name=""/>
        <dsp:cNvSpPr/>
      </dsp:nvSpPr>
      <dsp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Oktatási célú mobilitás</a:t>
          </a:r>
          <a:b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</a:b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(</a:t>
          </a:r>
          <a:r>
            <a:rPr lang="hu-HU" sz="2500" b="1" kern="1200" dirty="0" err="1" smtClean="0">
              <a:solidFill>
                <a:srgbClr val="336699"/>
              </a:solidFill>
              <a:latin typeface="Calibri"/>
              <a:ea typeface="+mn-ea"/>
              <a:cs typeface="+mn-cs"/>
            </a:rPr>
            <a:t>STA</a:t>
          </a: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)</a:t>
          </a:r>
          <a:endParaRPr lang="hu-HU" sz="2500" kern="1200" dirty="0">
            <a:solidFill>
              <a:srgbClr val="336699"/>
            </a:solidFill>
            <a:latin typeface="Calibri"/>
            <a:ea typeface="+mn-ea"/>
            <a:cs typeface="+mn-cs"/>
          </a:endParaRPr>
        </a:p>
      </dsp:txBody>
      <dsp:txXfrm>
        <a:off x="4992375" y="1654869"/>
        <a:ext cx="1991366" cy="1216224"/>
      </dsp:txXfrm>
    </dsp:sp>
    <dsp:sp modelId="{6B7F6ED2-3B68-4333-8EB1-07706F57CFE8}">
      <dsp:nvSpPr>
        <dsp:cNvPr id="0" name=""/>
        <dsp:cNvSpPr/>
      </dsp:nvSpPr>
      <dsp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rgbClr val="003399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4869C-BC83-4891-AAF9-D1031601B260}">
      <dsp:nvSpPr>
        <dsp:cNvPr id="0" name=""/>
        <dsp:cNvSpPr/>
      </dsp:nvSpPr>
      <dsp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339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Képzési célú mobilitás</a:t>
          </a:r>
          <a:b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</a:b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(</a:t>
          </a:r>
          <a:r>
            <a:rPr lang="hu-HU" sz="2500" b="1" kern="1200" dirty="0" err="1" smtClean="0">
              <a:solidFill>
                <a:srgbClr val="336699"/>
              </a:solidFill>
              <a:latin typeface="Calibri"/>
              <a:ea typeface="+mn-ea"/>
              <a:cs typeface="+mn-cs"/>
            </a:rPr>
            <a:t>STT</a:t>
          </a:r>
          <a:r>
            <a:rPr lang="hu-HU" sz="2500" b="1" kern="1200" dirty="0" smtClean="0">
              <a:solidFill>
                <a:srgbClr val="336699"/>
              </a:solidFill>
              <a:latin typeface="Calibri"/>
              <a:ea typeface="+mn-ea"/>
              <a:cs typeface="+mn-cs"/>
            </a:rPr>
            <a:t>)</a:t>
          </a:r>
          <a:endParaRPr lang="hu-HU" sz="2500" kern="1200" dirty="0">
            <a:solidFill>
              <a:srgbClr val="336699"/>
            </a:solidFill>
            <a:latin typeface="Calibri"/>
            <a:ea typeface="+mn-ea"/>
            <a:cs typeface="+mn-cs"/>
          </a:endParaRPr>
        </a:p>
      </dsp:txBody>
      <dsp:txXfrm>
        <a:off x="4992375" y="3269747"/>
        <a:ext cx="1991366" cy="1216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B6793-51A8-4032-87E8-0517A17A6BC5}" type="datetimeFigureOut">
              <a:rPr lang="hu-HU" smtClean="0"/>
              <a:t>2014.05.12.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1B66F-6F1C-4C71-A070-638E56B7397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875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518E72-59CF-4D86-9F72-5FC77F0A19BB}" type="datetimeFigureOut">
              <a:rPr lang="en-US"/>
              <a:pPr>
                <a:defRPr/>
              </a:pPr>
              <a:t>5/12/2014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8815" y="4713645"/>
            <a:ext cx="5430520" cy="44655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en-US" noProof="0" smtClean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616001-4D5E-4196-A0F6-D84C0C58F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00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151C35-854B-49EC-B58E-ACF481DA519E}" type="slidenum">
              <a:rPr lang="hu-HU" altLang="hu-HU" smtClean="0"/>
              <a:pPr eaLnBrk="1" hangingPunct="1"/>
              <a:t>2</a:t>
            </a:fld>
            <a:endParaRPr lang="hu-HU" altLang="hu-HU" smtClean="0"/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844295" y="9425148"/>
            <a:ext cx="2942271" cy="49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5" rIns="91413" bIns="45705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4D86BF13-A86A-4A7F-BAE8-3E526CA9C699}" type="slidenum">
              <a:rPr lang="hu-HU" altLang="hu-HU" sz="1200"/>
              <a:pPr algn="r" eaLnBrk="1" hangingPunct="1"/>
              <a:t>2</a:t>
            </a:fld>
            <a:endParaRPr lang="hu-HU" altLang="hu-HU" sz="1200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9350" cy="3721100"/>
          </a:xfrm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413" tIns="45705" rIns="91413" bIns="45705"/>
          <a:lstStyle/>
          <a:p>
            <a:pPr eaLnBrk="1" hangingPunct="1"/>
            <a:endParaRPr lang="hu-HU" altLang="hu-H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hu-HU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C7228A-11EB-40CA-BFB1-67BAED699717}" type="slidenum">
              <a:rPr lang="en-GB" altLang="hu-H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hu-H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hu-HU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BC735CE-1D11-48ED-BB71-E704157D01D5}" type="slidenum">
              <a:rPr lang="en-GB" altLang="hu-H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GB" altLang="hu-H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hu-HU" smtClean="0"/>
          </a:p>
        </p:txBody>
      </p:sp>
      <p:sp>
        <p:nvSpPr>
          <p:cNvPr id="2970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FE00B9A-3889-4710-8844-FC8A0ADBF762}" type="slidenum">
              <a:rPr lang="en-US" altLang="hu-H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en-US" altLang="hu-H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19AA7-A8AE-45BE-B661-EA6067F579D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7424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D6D43-6302-4D9C-8841-BD3C0CF3D37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73914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6884B-D7F9-49F9-8C69-788A514A7C8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223479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959820"/>
          </a:xfrm>
        </p:spPr>
        <p:txBody>
          <a:bodyPr/>
          <a:lstStyle>
            <a:lvl1pPr>
              <a:buClr>
                <a:srgbClr val="002060"/>
              </a:buClr>
              <a:defRPr sz="1800">
                <a:solidFill>
                  <a:srgbClr val="002060"/>
                </a:solidFill>
              </a:defRPr>
            </a:lvl1pPr>
            <a:lvl2pPr marL="715963" indent="-354013">
              <a:buClr>
                <a:srgbClr val="002060"/>
              </a:buClr>
              <a:defRPr sz="1800">
                <a:solidFill>
                  <a:srgbClr val="002060"/>
                </a:solidFill>
              </a:defRPr>
            </a:lvl2pPr>
            <a:lvl3pPr marL="1077913" indent="-361950">
              <a:buClr>
                <a:srgbClr val="002060"/>
              </a:buClr>
              <a:defRPr sz="1800">
                <a:solidFill>
                  <a:srgbClr val="002060"/>
                </a:solidFill>
              </a:defRPr>
            </a:lvl3pPr>
            <a:lvl4pPr marL="1431925" indent="-354013">
              <a:buClr>
                <a:srgbClr val="002060"/>
              </a:buClr>
              <a:defRPr sz="1600">
                <a:solidFill>
                  <a:srgbClr val="002060"/>
                </a:solidFill>
              </a:defRPr>
            </a:lvl4pPr>
            <a:lvl5pPr marL="1793875" indent="-361950">
              <a:buClr>
                <a:srgbClr val="002060"/>
              </a:buClr>
              <a:defRPr sz="1600"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8313" y="1773238"/>
            <a:ext cx="8208143" cy="503635"/>
          </a:xfrm>
        </p:spPr>
        <p:txBody>
          <a:bodyPr anchor="t"/>
          <a:lstStyle>
            <a:lvl1pPr algn="ctr">
              <a:defRPr sz="24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692302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1BEB9-32A3-4614-B9FC-85037CC8E41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41409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DDA4E-4CCC-4CDE-ABE5-202BDD7D88A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9781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5005C-5528-4EEE-A6ED-10C925D92EE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54187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10434-315B-4D20-8935-617023B2511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78811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08309-0AE2-4DC2-9894-21845E3FB8D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61328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7E974-6BE3-43EA-B323-5FC0A6FCD61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72128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BC6BC-597C-4F76-A3AA-E1B7ABD4E21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92796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CD221-7807-48B0-A7DE-3358CD1DB5A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427837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F2C2F04-88AD-4C06-AD9F-799F7A48FF7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ka.hu/" TargetMode="External"/><Relationship Id="rId2" Type="http://schemas.openxmlformats.org/officeDocument/2006/relationships/hyperlink" Target="http://www.erasmusplusz.h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2.jpg@01CEE53C.885A49A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7272808" cy="4896544"/>
          </a:xfr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Tx/>
              <a:buNone/>
            </a:pPr>
            <a:r>
              <a:rPr lang="hu-HU" altLang="hu-HU" sz="4400" b="1" dirty="0" smtClean="0">
                <a:solidFill>
                  <a:schemeClr val="accent6">
                    <a:lumMod val="75000"/>
                  </a:schemeClr>
                </a:solidFill>
              </a:rPr>
              <a:t>Az ERASMUS+ program</a:t>
            </a:r>
          </a:p>
          <a:p>
            <a:pPr algn="ctr" eaLnBrk="1" hangingPunct="1">
              <a:buFontTx/>
              <a:buNone/>
            </a:pPr>
            <a:endParaRPr lang="hu-HU" altLang="hu-HU" sz="2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>
              <a:buFontTx/>
              <a:buNone/>
            </a:pPr>
            <a:r>
              <a:rPr lang="hu-HU" altLang="hu-HU" sz="2800" dirty="0" smtClean="0">
                <a:solidFill>
                  <a:schemeClr val="accent6">
                    <a:lumMod val="75000"/>
                  </a:schemeClr>
                </a:solidFill>
              </a:rPr>
              <a:t>2014. május 12.</a:t>
            </a:r>
          </a:p>
          <a:p>
            <a:pPr algn="ctr" eaLnBrk="1" hangingPunct="1">
              <a:buFontTx/>
              <a:buNone/>
            </a:pPr>
            <a:endParaRPr lang="hu-HU" altLang="hu-H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hu-HU" altLang="hu-HU" sz="2800" dirty="0" smtClean="0">
                <a:solidFill>
                  <a:schemeClr val="accent6">
                    <a:lumMod val="75000"/>
                  </a:schemeClr>
                </a:solidFill>
              </a:rPr>
              <a:t>Tóth Tibor</a:t>
            </a:r>
            <a:br>
              <a:rPr lang="hu-HU" altLang="hu-H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hu-HU" altLang="hu-HU" sz="2400" dirty="0" smtClean="0">
                <a:solidFill>
                  <a:schemeClr val="accent6">
                    <a:lumMod val="75000"/>
                  </a:schemeClr>
                </a:solidFill>
              </a:rPr>
              <a:t>koordinátor</a:t>
            </a:r>
            <a:r>
              <a:rPr lang="hu-HU" altLang="hu-HU" sz="2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hu-HU" altLang="hu-H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hu-HU" altLang="hu-HU" sz="2400" dirty="0" smtClean="0">
                <a:solidFill>
                  <a:schemeClr val="accent6">
                    <a:lumMod val="75000"/>
                  </a:schemeClr>
                </a:solidFill>
              </a:rPr>
              <a:t>Tempus Közalapítvány</a:t>
            </a:r>
          </a:p>
        </p:txBody>
      </p:sp>
    </p:spTree>
    <p:extLst>
      <p:ext uri="{BB962C8B-B14F-4D97-AF65-F5344CB8AC3E}">
        <p14:creationId xmlns:p14="http://schemas.microsoft.com/office/powerpoint/2010/main" val="19114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Egyenes összekötő 13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Csoportba foglalás 4"/>
          <p:cNvGrpSpPr/>
          <p:nvPr/>
        </p:nvGrpSpPr>
        <p:grpSpPr>
          <a:xfrm>
            <a:off x="1331640" y="692696"/>
            <a:ext cx="3672408" cy="1670946"/>
            <a:chOff x="528508" y="2531"/>
            <a:chExt cx="3397259" cy="1670946"/>
          </a:xfrm>
          <a:solidFill>
            <a:srgbClr val="00B0F0"/>
          </a:solidFill>
        </p:grpSpPr>
        <p:sp>
          <p:nvSpPr>
            <p:cNvPr id="12" name="Lekerekített téglalap 11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err="1" smtClean="0"/>
                <a:t>KA1</a:t>
              </a:r>
              <a:r>
                <a:rPr lang="hu-HU" sz="2000" b="1" kern="1200" dirty="0" smtClean="0"/>
                <a:t> - </a:t>
              </a:r>
              <a:r>
                <a:rPr lang="en-US" sz="2000" b="1" kern="1200" dirty="0" smtClean="0"/>
                <a:t>1. </a:t>
              </a:r>
              <a:r>
                <a:rPr lang="en-US" sz="2000" b="1" kern="1200" dirty="0" err="1" smtClean="0"/>
                <a:t>akció</a:t>
              </a:r>
              <a:r>
                <a:rPr lang="en-US" sz="2000" b="1" kern="1200" dirty="0" smtClean="0"/>
                <a:t> </a:t>
              </a:r>
              <a:r>
                <a:rPr lang="hu-HU" sz="2000" b="1" kern="1200" dirty="0" smtClean="0"/>
                <a:t/>
              </a:r>
              <a:br>
                <a:rPr lang="hu-HU" sz="2000" b="1" kern="1200" dirty="0" smtClean="0"/>
              </a:br>
              <a:r>
                <a:rPr lang="en-US" sz="2000" b="1" kern="1200" dirty="0" smtClean="0"/>
                <a:t>MOBILITÁS</a:t>
              </a:r>
              <a:r>
                <a:rPr lang="hu-HU" sz="2000" b="1" kern="1200" dirty="0" smtClean="0"/>
                <a:t>I PROJEKTEK</a:t>
              </a:r>
              <a:br>
                <a:rPr lang="hu-HU" sz="2000" b="1" kern="1200" dirty="0" smtClean="0"/>
              </a:br>
              <a:endParaRPr lang="hu-HU" sz="2000" kern="1200" dirty="0"/>
            </a:p>
          </p:txBody>
        </p:sp>
      </p:grpSp>
      <p:grpSp>
        <p:nvGrpSpPr>
          <p:cNvPr id="6" name="Csoportba foglalás 5"/>
          <p:cNvGrpSpPr/>
          <p:nvPr/>
        </p:nvGrpSpPr>
        <p:grpSpPr>
          <a:xfrm>
            <a:off x="3167843" y="1830062"/>
            <a:ext cx="4212469" cy="1670946"/>
            <a:chOff x="2869128" y="1757025"/>
            <a:chExt cx="3397259" cy="1670946"/>
          </a:xfrm>
          <a:solidFill>
            <a:srgbClr val="FF0000"/>
          </a:solidFill>
        </p:grpSpPr>
        <p:sp>
          <p:nvSpPr>
            <p:cNvPr id="10" name="Lekerekített téglalap 9"/>
            <p:cNvSpPr/>
            <p:nvPr/>
          </p:nvSpPr>
          <p:spPr>
            <a:xfrm>
              <a:off x="2869128" y="1757025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Lekerekített téglalap 6"/>
            <p:cNvSpPr/>
            <p:nvPr/>
          </p:nvSpPr>
          <p:spPr>
            <a:xfrm>
              <a:off x="2950697" y="1838594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err="1" smtClean="0"/>
                <a:t>KA2</a:t>
              </a:r>
              <a:r>
                <a:rPr lang="hu-HU" sz="2000" b="1" kern="1200" dirty="0" smtClean="0"/>
                <a:t> - 2. akció </a:t>
              </a:r>
              <a:br>
                <a:rPr lang="hu-HU" sz="2000" b="1" kern="1200" dirty="0" smtClean="0"/>
              </a:br>
              <a:r>
                <a:rPr lang="hu-HU" sz="2000" b="1" kern="1200" dirty="0" smtClean="0"/>
                <a:t>INNOVÁCIÓS EGYÜTTMŰKÖDÉSEK </a:t>
              </a:r>
              <a:br>
                <a:rPr lang="hu-HU" sz="2000" b="1" kern="1200" dirty="0" smtClean="0"/>
              </a:br>
              <a:r>
                <a:rPr lang="hu-HU" sz="2000" b="1" kern="1200" dirty="0" smtClean="0"/>
                <a:t>ÉS TAPASZTALATCSERÉK</a:t>
              </a:r>
              <a:endParaRPr lang="hu-HU" sz="2000" kern="1200" dirty="0"/>
            </a:p>
          </p:txBody>
        </p:sp>
      </p:grpSp>
      <p:grpSp>
        <p:nvGrpSpPr>
          <p:cNvPr id="7" name="Csoportba foglalás 6"/>
          <p:cNvGrpSpPr/>
          <p:nvPr/>
        </p:nvGrpSpPr>
        <p:grpSpPr>
          <a:xfrm>
            <a:off x="5148065" y="3284984"/>
            <a:ext cx="3747738" cy="1670946"/>
            <a:chOff x="5004059" y="3514051"/>
            <a:chExt cx="3397259" cy="1670946"/>
          </a:xfrm>
          <a:solidFill>
            <a:srgbClr val="838D05"/>
          </a:solidFill>
        </p:grpSpPr>
        <p:sp>
          <p:nvSpPr>
            <p:cNvPr id="8" name="Lekerekített téglalap 7"/>
            <p:cNvSpPr/>
            <p:nvPr/>
          </p:nvSpPr>
          <p:spPr>
            <a:xfrm>
              <a:off x="5004059" y="351405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Lekerekített téglalap 8"/>
            <p:cNvSpPr/>
            <p:nvPr/>
          </p:nvSpPr>
          <p:spPr>
            <a:xfrm>
              <a:off x="5085628" y="359562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err="1" smtClean="0"/>
                <a:t>KA3</a:t>
              </a:r>
              <a:r>
                <a:rPr lang="hu-HU" sz="2000" b="1" kern="1200" dirty="0" smtClean="0"/>
                <a:t> - </a:t>
              </a:r>
              <a:r>
                <a:rPr lang="en-US" sz="2000" b="1" kern="1200" dirty="0" smtClean="0"/>
                <a:t>3. </a:t>
              </a:r>
              <a:r>
                <a:rPr lang="en-US" sz="2000" b="1" kern="1200" dirty="0" err="1" smtClean="0"/>
                <a:t>akció</a:t>
              </a:r>
              <a:r>
                <a:rPr lang="en-US" sz="2000" b="1" kern="1200" dirty="0" smtClean="0"/>
                <a:t> </a:t>
              </a:r>
              <a:r>
                <a:rPr lang="hu-HU" sz="2000" b="1" kern="1200" dirty="0" smtClean="0"/>
                <a:t/>
              </a:r>
              <a:br>
                <a:rPr lang="hu-HU" sz="2000" b="1" kern="1200" dirty="0" smtClean="0"/>
              </a:br>
              <a:r>
                <a:rPr lang="en-US" sz="2000" b="1" kern="1200" dirty="0" err="1" smtClean="0"/>
                <a:t>REFORMOK</a:t>
              </a:r>
              <a:r>
                <a:rPr lang="en-US" sz="2000" b="1" kern="1200" dirty="0" smtClean="0"/>
                <a:t> </a:t>
              </a:r>
              <a:r>
                <a:rPr lang="hu-HU" sz="2000" b="1" kern="1200" dirty="0" smtClean="0"/>
                <a:t/>
              </a:r>
              <a:br>
                <a:rPr lang="hu-HU" sz="2000" b="1" kern="1200" dirty="0" smtClean="0"/>
              </a:br>
              <a:r>
                <a:rPr lang="en-US" sz="2000" b="1" kern="1200" dirty="0" err="1" smtClean="0"/>
                <a:t>TÁMOGATÁSA</a:t>
              </a:r>
              <a:endParaRPr lang="hu-HU" sz="2000" kern="1200" dirty="0"/>
            </a:p>
          </p:txBody>
        </p:sp>
      </p:grpSp>
      <p:graphicFrame>
        <p:nvGraphicFramePr>
          <p:cNvPr id="3" name="Objektum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568948"/>
              </p:ext>
            </p:extLst>
          </p:nvPr>
        </p:nvGraphicFramePr>
        <p:xfrm>
          <a:off x="-1260475" y="3933825"/>
          <a:ext cx="5983288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6" name="Munkalap" r:id="rId3" imgW="8343977" imgH="3533685" progId="Excel.Sheet.8">
                  <p:embed/>
                </p:oleObj>
              </mc:Choice>
              <mc:Fallback>
                <p:oleObj name="Munkalap" r:id="rId3" imgW="8343977" imgH="3533685" progId="Excel.Sheet.8">
                  <p:embed/>
                  <p:pic>
                    <p:nvPicPr>
                      <p:cNvPr id="0" name="Objektum 1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60475" y="3933825"/>
                        <a:ext cx="5983288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330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Egyenes összekötő 9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33574" y="2924944"/>
            <a:ext cx="855890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10000"/>
              </a:lnSpc>
              <a:spcBef>
                <a:spcPct val="60000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2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millió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fels</a:t>
            </a:r>
            <a:r>
              <a:rPr lang="hu-HU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ő</a:t>
            </a:r>
            <a:r>
              <a:rPr lang="fr-BE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oktatási hallgató</a:t>
            </a:r>
            <a:endParaRPr lang="en-US" altLang="hu-HU" sz="2000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spcBef>
                <a:spcPct val="60000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800.000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tanár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és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oktató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együttesen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az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összes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ágazatból</a:t>
            </a:r>
            <a:endParaRPr lang="en-US" altLang="hu-HU" sz="2000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spcBef>
                <a:spcPct val="60000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135.000 </a:t>
            </a:r>
            <a:r>
              <a:rPr lang="fr-BE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hallgató és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oktató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mobilitása</a:t>
            </a:r>
            <a:r>
              <a:rPr lang="en-GB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hu-HU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hu-HU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program</a:t>
            </a:r>
            <a:r>
              <a:rPr lang="hu-HU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GB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és partner </a:t>
            </a:r>
            <a:r>
              <a:rPr lang="en-GB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országok</a:t>
            </a:r>
            <a:r>
              <a:rPr lang="en-GB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között</a:t>
            </a:r>
            <a:endParaRPr lang="en-GB" altLang="hu-HU" sz="2000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spcBef>
                <a:spcPct val="60000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200.000 </a:t>
            </a:r>
            <a:r>
              <a:rPr lang="de-DE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mesterképzésre</a:t>
            </a:r>
            <a:r>
              <a:rPr lang="de-DE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jelenkez</a:t>
            </a:r>
            <a:r>
              <a:rPr lang="hu-HU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ő</a:t>
            </a:r>
            <a:r>
              <a:rPr lang="de-DE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diák</a:t>
            </a:r>
            <a:r>
              <a:rPr lang="de-DE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h</a:t>
            </a:r>
            <a:r>
              <a:rPr lang="fr-BE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itelgaranciája</a:t>
            </a:r>
          </a:p>
          <a:p>
            <a:pPr>
              <a:lnSpc>
                <a:spcPct val="110000"/>
              </a:lnSpc>
              <a:spcBef>
                <a:spcPct val="60000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25.000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ösztöndíj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közös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mesterképzésben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való</a:t>
            </a:r>
            <a:r>
              <a:rPr lang="en-US" altLang="hu-HU" sz="20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hu-HU" sz="2000" kern="0" dirty="0" err="1" smtClean="0">
                <a:solidFill>
                  <a:schemeClr val="accent6">
                    <a:lumMod val="75000"/>
                  </a:schemeClr>
                </a:solidFill>
              </a:rPr>
              <a:t>részvételhez</a:t>
            </a:r>
            <a:endParaRPr lang="en-US" altLang="hu-HU" sz="2000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lnSpc>
                <a:spcPct val="110000"/>
              </a:lnSpc>
              <a:spcBef>
                <a:spcPct val="60000"/>
              </a:spcBef>
              <a:buClr>
                <a:srgbClr val="FF9933"/>
              </a:buClr>
              <a:buFont typeface="Wingdings" pitchFamily="2" charset="2"/>
              <a:buChar char="Ø"/>
              <a:defRPr/>
            </a:pPr>
            <a:endParaRPr lang="en-US" altLang="hu-HU" sz="2000" kern="0" dirty="0" smtClean="0"/>
          </a:p>
          <a:p>
            <a:pPr algn="just">
              <a:lnSpc>
                <a:spcPct val="110000"/>
              </a:lnSpc>
              <a:spcBef>
                <a:spcPct val="60000"/>
              </a:spcBef>
              <a:defRPr/>
            </a:pPr>
            <a:endParaRPr lang="en-GB" altLang="hu-HU" sz="2000" kern="0" dirty="0" smtClean="0"/>
          </a:p>
        </p:txBody>
      </p:sp>
      <p:sp>
        <p:nvSpPr>
          <p:cNvPr id="15365" name="ZoneTexte 60"/>
          <p:cNvSpPr txBox="1">
            <a:spLocks noChangeArrowheads="1"/>
          </p:cNvSpPr>
          <p:nvPr/>
        </p:nvSpPr>
        <p:spPr bwMode="auto">
          <a:xfrm>
            <a:off x="5004048" y="1416726"/>
            <a:ext cx="3248942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BE" altLang="en-US" sz="24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Arial" pitchFamily="34" charset="0"/>
              </a:rPr>
              <a:t>TÖBB </a:t>
            </a:r>
            <a:r>
              <a:rPr lang="hu-HU" altLang="en-US" sz="24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Arial" pitchFamily="34" charset="0"/>
              </a:rPr>
              <a:t/>
            </a:r>
            <a:br>
              <a:rPr lang="hu-HU" altLang="en-US" sz="24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Arial" pitchFamily="34" charset="0"/>
              </a:rPr>
            </a:br>
            <a:r>
              <a:rPr lang="hu-HU" altLang="en-US" sz="24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Arial" pitchFamily="34" charset="0"/>
              </a:rPr>
              <a:t>és jobb minőségű</a:t>
            </a:r>
            <a:br>
              <a:rPr lang="hu-HU" altLang="en-US" sz="24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Arial" pitchFamily="34" charset="0"/>
              </a:rPr>
            </a:br>
            <a:r>
              <a:rPr lang="fr-BE" altLang="en-US" sz="2400" b="1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cs typeface="Arial" pitchFamily="34" charset="0"/>
              </a:rPr>
              <a:t>mobilitás</a:t>
            </a:r>
            <a:endParaRPr lang="fr-BE" altLang="en-US" sz="2400" b="1" dirty="0">
              <a:solidFill>
                <a:schemeClr val="accent6">
                  <a:lumMod val="75000"/>
                </a:schemeClr>
              </a:solidFill>
              <a:latin typeface="Verdana" pitchFamily="34" charset="0"/>
              <a:cs typeface="Arial" pitchFamily="34" charset="0"/>
            </a:endParaRPr>
          </a:p>
        </p:txBody>
      </p:sp>
      <p:grpSp>
        <p:nvGrpSpPr>
          <p:cNvPr id="7" name="Csoportba foglalás 6"/>
          <p:cNvGrpSpPr/>
          <p:nvPr/>
        </p:nvGrpSpPr>
        <p:grpSpPr>
          <a:xfrm>
            <a:off x="248791" y="260648"/>
            <a:ext cx="3531121" cy="1670946"/>
            <a:chOff x="528508" y="2531"/>
            <a:chExt cx="3397259" cy="167094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8" name="Lekerekített téglalap 7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err="1" smtClean="0"/>
                <a:t>KA1</a:t>
              </a:r>
              <a:r>
                <a:rPr lang="hu-HU" sz="2000" b="1" kern="1200" dirty="0" smtClean="0"/>
                <a:t> - </a:t>
              </a:r>
              <a:r>
                <a:rPr lang="en-US" sz="2000" b="1" kern="1200" dirty="0" smtClean="0"/>
                <a:t>1. </a:t>
              </a:r>
              <a:r>
                <a:rPr lang="en-US" sz="2000" b="1" kern="1200" dirty="0" err="1" smtClean="0"/>
                <a:t>akció</a:t>
              </a:r>
              <a:r>
                <a:rPr lang="en-US" sz="2000" b="1" kern="1200" dirty="0" smtClean="0"/>
                <a:t> </a:t>
              </a:r>
              <a:r>
                <a:rPr lang="hu-HU" sz="2000" b="1" kern="1200" dirty="0" smtClean="0"/>
                <a:t/>
              </a:r>
              <a:br>
                <a:rPr lang="hu-HU" sz="2000" b="1" kern="1200" dirty="0" smtClean="0"/>
              </a:br>
              <a:r>
                <a:rPr lang="en-US" sz="2000" b="1" kern="1200" dirty="0" smtClean="0"/>
                <a:t>MOBILITÁS</a:t>
              </a:r>
              <a:r>
                <a:rPr lang="hu-HU" sz="2000" b="1" kern="1200" dirty="0" smtClean="0"/>
                <a:t>I PROJEKTEK</a:t>
              </a:r>
              <a:endParaRPr lang="hu-HU" sz="20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Egyenes összekötő 29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Csoportba foglalás 7"/>
          <p:cNvGrpSpPr/>
          <p:nvPr/>
        </p:nvGrpSpPr>
        <p:grpSpPr>
          <a:xfrm>
            <a:off x="248791" y="260648"/>
            <a:ext cx="4075549" cy="1224136"/>
            <a:chOff x="528508" y="2531"/>
            <a:chExt cx="3397259" cy="167094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0" name="Lekerekített téglalap 9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sz="2000" b="1" dirty="0"/>
                <a:t>Tanulási célú </a:t>
              </a:r>
              <a:r>
                <a:rPr lang="hu-HU" sz="2000" b="1" dirty="0" smtClean="0"/>
                <a:t>mobilitás </a:t>
              </a:r>
              <a:br>
                <a:rPr lang="hu-HU" sz="2000" b="1" dirty="0" smtClean="0"/>
              </a:br>
              <a:r>
                <a:rPr lang="hu-HU" sz="2000" b="1" dirty="0" smtClean="0"/>
                <a:t>a </a:t>
              </a:r>
              <a:r>
                <a:rPr lang="hu-HU" sz="2000" b="1" dirty="0"/>
                <a:t>felsőoktatásban</a:t>
              </a:r>
            </a:p>
          </p:txBody>
        </p:sp>
      </p:grpSp>
      <p:grpSp>
        <p:nvGrpSpPr>
          <p:cNvPr id="12" name="Csoportba foglalás 11"/>
          <p:cNvGrpSpPr/>
          <p:nvPr/>
        </p:nvGrpSpPr>
        <p:grpSpPr>
          <a:xfrm>
            <a:off x="248791" y="1556792"/>
            <a:ext cx="3819153" cy="1598938"/>
            <a:chOff x="528508" y="2531"/>
            <a:chExt cx="3397259" cy="1670946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3" name="Lekerekített téglalap 12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Részképzés: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tanulmányi célú hallgatói mobilitás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és hallgatói szakmai gyakorlatok</a:t>
              </a:r>
            </a:p>
          </p:txBody>
        </p:sp>
      </p:grpSp>
      <p:grpSp>
        <p:nvGrpSpPr>
          <p:cNvPr id="15" name="Csoportba foglalás 14"/>
          <p:cNvGrpSpPr/>
          <p:nvPr/>
        </p:nvGrpSpPr>
        <p:grpSpPr>
          <a:xfrm>
            <a:off x="248791" y="3270222"/>
            <a:ext cx="3819153" cy="1598938"/>
            <a:chOff x="528508" y="2531"/>
            <a:chExt cx="3397259" cy="1670946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6" name="Lekerekített téglalap 15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Teljes idejű képzés: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ösztöndíjak az EU/EU-n kívüli egyetemek konzorciumainak kiváló közös mesterképzéseire,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kiemelkedő teljesítményű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hallgatók vonzása  </a:t>
              </a:r>
            </a:p>
          </p:txBody>
        </p:sp>
      </p:grpSp>
      <p:grpSp>
        <p:nvGrpSpPr>
          <p:cNvPr id="18" name="Csoportba foglalás 17"/>
          <p:cNvGrpSpPr/>
          <p:nvPr/>
        </p:nvGrpSpPr>
        <p:grpSpPr>
          <a:xfrm>
            <a:off x="248791" y="4998414"/>
            <a:ext cx="3819153" cy="1598938"/>
            <a:chOff x="528508" y="2531"/>
            <a:chExt cx="3397259" cy="1670946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9" name="Lekerekített téglalap 18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Diákhitel Garanciaalap: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a teljes idejű képzés növelésére</a:t>
              </a:r>
            </a:p>
          </p:txBody>
        </p:sp>
      </p:grpSp>
      <p:grpSp>
        <p:nvGrpSpPr>
          <p:cNvPr id="21" name="Csoportba foglalás 20"/>
          <p:cNvGrpSpPr/>
          <p:nvPr/>
        </p:nvGrpSpPr>
        <p:grpSpPr>
          <a:xfrm>
            <a:off x="4211960" y="1556792"/>
            <a:ext cx="4680520" cy="1598938"/>
            <a:chOff x="528508" y="2531"/>
            <a:chExt cx="3397259" cy="167094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2" name="Lekerekített téglalap 21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 Részképzési mobilitás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(rövid ciklus/alap- /mester-/ doktori képzés)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ÚJ: "nyitás az egész világ felé" – mobilitás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az EU és 3. országok közt, mindkét irányban</a:t>
              </a:r>
            </a:p>
          </p:txBody>
        </p:sp>
      </p:grpSp>
      <p:grpSp>
        <p:nvGrpSpPr>
          <p:cNvPr id="24" name="Csoportba foglalás 23"/>
          <p:cNvGrpSpPr/>
          <p:nvPr/>
        </p:nvGrpSpPr>
        <p:grpSpPr>
          <a:xfrm>
            <a:off x="4211960" y="3270222"/>
            <a:ext cx="4680520" cy="1598938"/>
            <a:chOff x="528508" y="2531"/>
            <a:chExt cx="3397259" cy="167094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5" name="Lekerekített téglalap 24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Ösztöndíj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közös mesterképzésben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való részvételhez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(Az Erasmus </a:t>
              </a:r>
              <a:r>
                <a:rPr lang="hu-HU" b="1" dirty="0" err="1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Mundus</a:t>
              </a: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 1. Akció folytatása)</a:t>
              </a:r>
            </a:p>
          </p:txBody>
        </p:sp>
      </p:grpSp>
      <p:grpSp>
        <p:nvGrpSpPr>
          <p:cNvPr id="27" name="Csoportba foglalás 26"/>
          <p:cNvGrpSpPr/>
          <p:nvPr/>
        </p:nvGrpSpPr>
        <p:grpSpPr>
          <a:xfrm>
            <a:off x="4211960" y="4998414"/>
            <a:ext cx="4680520" cy="1598938"/>
            <a:chOff x="528508" y="2531"/>
            <a:chExt cx="3397259" cy="167094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8" name="Lekerekített téglalap 27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Külföldi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teljes idejű mesterképzés </a:t>
              </a:r>
              <a:b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</a:b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hitelgarancia támogatása</a:t>
              </a:r>
            </a:p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hu-H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ÚJ: 200 000 hallgató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1"/>
          <p:cNvSpPr txBox="1">
            <a:spLocks/>
          </p:cNvSpPr>
          <p:nvPr/>
        </p:nvSpPr>
        <p:spPr bwMode="auto">
          <a:xfrm>
            <a:off x="179512" y="116632"/>
            <a:ext cx="878497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Felsőoktatás: </a:t>
            </a:r>
            <a:br>
              <a:rPr 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</a:br>
            <a:r>
              <a:rPr 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HALLGATÓI és SZEMÉLYZETI mobilitás</a:t>
            </a:r>
          </a:p>
        </p:txBody>
      </p:sp>
      <p:graphicFrame>
        <p:nvGraphicFramePr>
          <p:cNvPr id="7" name="Tartalom hely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997189"/>
              </p:ext>
            </p:extLst>
          </p:nvPr>
        </p:nvGraphicFramePr>
        <p:xfrm>
          <a:off x="457200" y="177281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Egyenes összekötő 3"/>
          <p:cNvCxnSpPr/>
          <p:nvPr/>
        </p:nvCxnSpPr>
        <p:spPr>
          <a:xfrm>
            <a:off x="107504" y="1196752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3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7340">
            <a:off x="6569365" y="1077378"/>
            <a:ext cx="2010441" cy="201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179512" y="260648"/>
            <a:ext cx="8784976" cy="86409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hu-HU" sz="2800" b="1" kern="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A Minőségi </a:t>
            </a:r>
            <a:r>
              <a:rPr 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keretrendszer</a:t>
            </a:r>
            <a:r>
              <a:rPr lang="hu-HU" sz="2800" b="1" kern="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 eszközei</a:t>
            </a:r>
            <a:endParaRPr lang="hu-HU" sz="2800" kern="0" dirty="0">
              <a:solidFill>
                <a:srgbClr val="336699"/>
              </a:solidFill>
              <a:latin typeface="Calibri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1988840"/>
            <a:ext cx="8229600" cy="3813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Felsőoktatási Intézmény: </a:t>
            </a:r>
            <a:br>
              <a:rPr lang="hu-HU" sz="2400" kern="0" dirty="0" smtClean="0">
                <a:solidFill>
                  <a:srgbClr val="336699"/>
                </a:solidFill>
                <a:latin typeface="Calibri"/>
              </a:rPr>
            </a:br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kiválasztási kritériumok, dokumentáltság, átláthatóság.</a:t>
            </a:r>
          </a:p>
          <a:p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DE ezek nem lehetnek az EU szabályoknál korlátozóbbak: időtartam, jogosultsági periódus stb. </a:t>
            </a:r>
            <a:br>
              <a:rPr lang="hu-HU" sz="2400" kern="0" dirty="0" smtClean="0">
                <a:solidFill>
                  <a:srgbClr val="336699"/>
                </a:solidFill>
                <a:latin typeface="Calibri"/>
              </a:rPr>
            </a:br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az általános szabályok mindenkire érvényesek</a:t>
            </a:r>
          </a:p>
          <a:p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ECHE: pályázat, a teljes időszakra. </a:t>
            </a:r>
            <a:br>
              <a:rPr lang="hu-HU" sz="2400" kern="0" dirty="0" smtClean="0">
                <a:solidFill>
                  <a:srgbClr val="336699"/>
                </a:solidFill>
                <a:latin typeface="Calibri"/>
              </a:rPr>
            </a:br>
            <a:r>
              <a:rPr lang="hu-HU" sz="2400" kern="0" dirty="0" smtClean="0">
                <a:solidFill>
                  <a:srgbClr val="336699"/>
                </a:solidFill>
              </a:rPr>
              <a:t>Aktuális </a:t>
            </a:r>
            <a:r>
              <a:rPr lang="hu-HU" sz="2400" kern="0" dirty="0">
                <a:solidFill>
                  <a:srgbClr val="336699"/>
                </a:solidFill>
              </a:rPr>
              <a:t>pályázati határidő: </a:t>
            </a:r>
            <a:r>
              <a:rPr lang="hu-HU" sz="2400" kern="0" dirty="0" smtClean="0">
                <a:solidFill>
                  <a:srgbClr val="336699"/>
                </a:solidFill>
              </a:rPr>
              <a:t>2014. május 22.</a:t>
            </a:r>
            <a:endParaRPr lang="hu-HU" sz="2400" kern="0" dirty="0" smtClean="0">
              <a:solidFill>
                <a:srgbClr val="336699"/>
              </a:solidFill>
              <a:latin typeface="Calibri"/>
            </a:endParaRPr>
          </a:p>
          <a:p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Mobilitási konzorcium tanúsítvány.</a:t>
            </a:r>
          </a:p>
          <a:p>
            <a:r>
              <a:rPr lang="hu-HU" sz="2400" kern="0" dirty="0" smtClean="0">
                <a:solidFill>
                  <a:srgbClr val="336699"/>
                </a:solidFill>
                <a:latin typeface="Calibri"/>
              </a:rPr>
              <a:t>Bilaterális vagy multilaterális intézményközi szerződések</a:t>
            </a:r>
            <a:r>
              <a:rPr lang="hu-HU" sz="2400" kern="0" dirty="0">
                <a:solidFill>
                  <a:srgbClr val="336699"/>
                </a:solidFill>
                <a:latin typeface="Calibri"/>
              </a:rPr>
              <a:t>.</a:t>
            </a:r>
          </a:p>
        </p:txBody>
      </p:sp>
      <p:cxnSp>
        <p:nvCxnSpPr>
          <p:cNvPr id="7" name="Egyenes összekötő 6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398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95936" y="3717032"/>
            <a:ext cx="5148064" cy="3140968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" name="Picture 3" descr="N:\_munka\ERASMUS-graphic-vector-map-europe_SMAL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41"/>
          <a:stretch/>
        </p:blipFill>
        <p:spPr bwMode="auto">
          <a:xfrm>
            <a:off x="3888432" y="770202"/>
            <a:ext cx="5292080" cy="597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029512"/>
              </p:ext>
            </p:extLst>
          </p:nvPr>
        </p:nvGraphicFramePr>
        <p:xfrm>
          <a:off x="107504" y="1268760"/>
          <a:ext cx="4248472" cy="4348752"/>
        </p:xfrm>
        <a:graphic>
          <a:graphicData uri="http://schemas.openxmlformats.org/drawingml/2006/table">
            <a:tbl>
              <a:tblPr firstRow="1" firstCol="1" bandRow="1">
                <a:gradFill rotWithShape="1">
                  <a:gsLst>
                    <a:gs pos="0">
                      <a:srgbClr val="3F7D43">
                        <a:tint val="50000"/>
                        <a:satMod val="300000"/>
                      </a:srgbClr>
                    </a:gs>
                    <a:gs pos="35000">
                      <a:srgbClr val="3F7D43">
                        <a:tint val="37000"/>
                        <a:satMod val="300000"/>
                      </a:srgbClr>
                    </a:gs>
                    <a:gs pos="100000">
                      <a:srgbClr val="3F7D43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3147016"/>
                <a:gridCol w="550728"/>
                <a:gridCol w="550728"/>
              </a:tblGrid>
              <a:tr h="294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endParaRPr lang="hu-HU" sz="12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SMS</a:t>
                      </a:r>
                      <a:endParaRPr lang="hu-HU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SMP</a:t>
                      </a:r>
                      <a:endParaRPr lang="hu-HU" sz="16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>
                      <a:noFill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76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b="1" dirty="0">
                          <a:effectLst/>
                        </a:rPr>
                        <a:t>Magas megélhetési költségű országok </a:t>
                      </a:r>
                      <a:r>
                        <a:rPr lang="hu-HU" sz="1400" b="0" dirty="0">
                          <a:effectLst/>
                        </a:rPr>
                        <a:t/>
                      </a:r>
                      <a:br>
                        <a:rPr lang="hu-HU" sz="1400" b="0" dirty="0">
                          <a:effectLst/>
                        </a:rPr>
                      </a:br>
                      <a:r>
                        <a:rPr lang="hu-HU" sz="1400" b="0" dirty="0">
                          <a:effectLst/>
                        </a:rPr>
                        <a:t>(Franciaország (FR), Olaszország (IT), </a:t>
                      </a:r>
                      <a:r>
                        <a:rPr lang="hu-HU" sz="1400" b="0" dirty="0" smtClean="0">
                          <a:effectLst/>
                        </a:rPr>
                        <a:t/>
                      </a:r>
                      <a:br>
                        <a:rPr lang="hu-HU" sz="1400" b="0" dirty="0" smtClean="0">
                          <a:effectLst/>
                        </a:rPr>
                      </a:br>
                      <a:r>
                        <a:rPr lang="hu-HU" sz="1400" b="0" dirty="0" smtClean="0">
                          <a:effectLst/>
                        </a:rPr>
                        <a:t>Nagy-Britannia </a:t>
                      </a:r>
                      <a:r>
                        <a:rPr lang="hu-HU" sz="1400" b="0" dirty="0">
                          <a:effectLst/>
                        </a:rPr>
                        <a:t>(UK), Ausztria (AT), </a:t>
                      </a:r>
                      <a:r>
                        <a:rPr lang="hu-HU" sz="1400" b="0" dirty="0" smtClean="0">
                          <a:effectLst/>
                        </a:rPr>
                        <a:t/>
                      </a:r>
                      <a:br>
                        <a:rPr lang="hu-HU" sz="1400" b="0" dirty="0" smtClean="0">
                          <a:effectLst/>
                        </a:rPr>
                      </a:br>
                      <a:r>
                        <a:rPr lang="hu-HU" sz="1400" b="0" dirty="0" smtClean="0">
                          <a:effectLst/>
                        </a:rPr>
                        <a:t>Finnország </a:t>
                      </a:r>
                      <a:r>
                        <a:rPr lang="hu-HU" sz="1400" b="0" dirty="0">
                          <a:effectLst/>
                        </a:rPr>
                        <a:t>(FI), Svédország (SE), </a:t>
                      </a:r>
                      <a:r>
                        <a:rPr lang="hu-HU" sz="1400" b="0" dirty="0" smtClean="0">
                          <a:effectLst/>
                        </a:rPr>
                        <a:t/>
                      </a:r>
                      <a:br>
                        <a:rPr lang="hu-HU" sz="1400" b="0" dirty="0" smtClean="0">
                          <a:effectLst/>
                        </a:rPr>
                      </a:br>
                      <a:r>
                        <a:rPr lang="hu-HU" sz="1400" b="0" dirty="0" smtClean="0">
                          <a:effectLst/>
                        </a:rPr>
                        <a:t>Dánia </a:t>
                      </a:r>
                      <a:r>
                        <a:rPr lang="hu-HU" sz="1400" b="0" dirty="0">
                          <a:effectLst/>
                        </a:rPr>
                        <a:t>(DK), Írország (IE), </a:t>
                      </a:r>
                      <a:r>
                        <a:rPr lang="hu-HU" sz="1400" b="0" dirty="0" smtClean="0">
                          <a:effectLst/>
                        </a:rPr>
                        <a:t>Norvégia </a:t>
                      </a:r>
                      <a:r>
                        <a:rPr lang="hu-HU" sz="1400" b="0" dirty="0">
                          <a:effectLst/>
                        </a:rPr>
                        <a:t>(NO), </a:t>
                      </a:r>
                      <a:r>
                        <a:rPr lang="hu-HU" sz="1400" b="0" dirty="0" smtClean="0">
                          <a:effectLst/>
                        </a:rPr>
                        <a:t/>
                      </a:r>
                      <a:br>
                        <a:rPr lang="hu-HU" sz="1400" b="0" dirty="0" smtClean="0">
                          <a:effectLst/>
                        </a:rPr>
                      </a:br>
                      <a:r>
                        <a:rPr lang="hu-HU" sz="1400" b="0" dirty="0" err="1" smtClean="0">
                          <a:effectLst/>
                        </a:rPr>
                        <a:t>Lichtenstein</a:t>
                      </a:r>
                      <a:r>
                        <a:rPr lang="hu-HU" sz="1400" b="0" dirty="0" smtClean="0">
                          <a:effectLst/>
                        </a:rPr>
                        <a:t> </a:t>
                      </a:r>
                      <a:r>
                        <a:rPr lang="hu-HU" sz="1400" b="0" dirty="0">
                          <a:effectLst/>
                        </a:rPr>
                        <a:t>(LI), </a:t>
                      </a:r>
                      <a:r>
                        <a:rPr lang="hu-HU" sz="1400" b="0" i="1" dirty="0">
                          <a:effectLst/>
                        </a:rPr>
                        <a:t>Svájc (CH)</a:t>
                      </a:r>
                      <a:r>
                        <a:rPr lang="hu-HU" sz="1400" b="0" dirty="0">
                          <a:effectLst/>
                        </a:rPr>
                        <a:t>)</a:t>
                      </a:r>
                      <a:endParaRPr lang="hu-H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3F7D43"/>
                      </a:solidFill>
                      <a:prstDash val="soli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dirty="0">
                          <a:effectLst/>
                        </a:rPr>
                        <a:t>500 €</a:t>
                      </a:r>
                      <a:endParaRPr lang="hu-H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25400" cap="flat" cmpd="sng" algn="ctr">
                      <a:solidFill>
                        <a:srgbClr val="3F7D43"/>
                      </a:solidFill>
                      <a:prstDash val="solid"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dirty="0">
                          <a:effectLst/>
                        </a:rPr>
                        <a:t>600 €</a:t>
                      </a:r>
                      <a:endParaRPr lang="hu-H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1343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b="1" dirty="0" smtClean="0">
                          <a:solidFill>
                            <a:schemeClr val="bg1"/>
                          </a:solidFill>
                          <a:effectLst/>
                        </a:rPr>
                        <a:t>Közepes megélhetési költségű országok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Spanyolország (ES), Németország (DE),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Törökország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(TR), Hollandia (NL),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Belgium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(BE),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Csehország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(CZ),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Portugália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(PT),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Görögország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(GR), Szlovénia (SI),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Horvátország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(HR), Luxemburg (LU),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Ciprus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(CY), Izland (IS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))</a:t>
                      </a:r>
                      <a:endParaRPr lang="hu-HU" sz="1600" b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3F7D43"/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solidFill>
                            <a:schemeClr val="bg1"/>
                          </a:solidFill>
                          <a:effectLst/>
                        </a:rPr>
                        <a:t>400 </a:t>
                      </a:r>
                      <a:r>
                        <a:rPr lang="hu-HU" sz="1400" dirty="0">
                          <a:solidFill>
                            <a:schemeClr val="bg1"/>
                          </a:solidFill>
                          <a:effectLst/>
                        </a:rPr>
                        <a:t>€</a:t>
                      </a:r>
                      <a:endParaRPr lang="hu-HU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25400" cap="flat" cmpd="sng" algn="ctr">
                      <a:solidFill>
                        <a:srgbClr val="3F7D43"/>
                      </a:solidFill>
                      <a:prstDash val="solid"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solidFill>
                            <a:schemeClr val="bg1"/>
                          </a:solidFill>
                          <a:effectLst/>
                        </a:rPr>
                        <a:t>500 </a:t>
                      </a:r>
                      <a:r>
                        <a:rPr lang="hu-HU" sz="1400" dirty="0">
                          <a:solidFill>
                            <a:schemeClr val="bg1"/>
                          </a:solidFill>
                          <a:effectLst/>
                        </a:rPr>
                        <a:t>€</a:t>
                      </a:r>
                      <a:endParaRPr lang="hu-HU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10576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hu-HU" sz="1400" b="1" dirty="0">
                          <a:solidFill>
                            <a:schemeClr val="bg1"/>
                          </a:solidFill>
                          <a:effectLst/>
                        </a:rPr>
                        <a:t>Alacsonyabb megélhetési költségű országok</a:t>
                      </a:r>
                      <a:br>
                        <a:rPr lang="hu-HU" sz="1400" b="1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(Lengyelország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PL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Románia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RO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1400" b="0" i="1" dirty="0" smtClean="0">
                          <a:solidFill>
                            <a:schemeClr val="bg1"/>
                          </a:solidFill>
                          <a:effectLst/>
                        </a:rPr>
                        <a:t>Magyarország </a:t>
                      </a:r>
                      <a:r>
                        <a:rPr lang="hu-HU" sz="1400" b="0" i="1" dirty="0">
                          <a:solidFill>
                            <a:schemeClr val="bg1"/>
                          </a:solidFill>
                          <a:effectLst/>
                        </a:rPr>
                        <a:t>(HU),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 Litvánia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LT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</a:t>
                      </a: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hu-HU" sz="1400" b="0" dirty="0" smtClean="0">
                          <a:solidFill>
                            <a:schemeClr val="bg1"/>
                          </a:solidFill>
                          <a:effectLst/>
                        </a:rPr>
                        <a:t>Szlovákia 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SK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Bulgária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BG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Lettország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LV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Észtország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EE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), Málta (</a:t>
                      </a:r>
                      <a:r>
                        <a:rPr lang="hu-HU" sz="1400" b="0" dirty="0" err="1">
                          <a:solidFill>
                            <a:schemeClr val="bg1"/>
                          </a:solidFill>
                          <a:effectLst/>
                        </a:rPr>
                        <a:t>MT</a:t>
                      </a:r>
                      <a:r>
                        <a:rPr lang="hu-HU" sz="1400" b="0" dirty="0">
                          <a:solidFill>
                            <a:schemeClr val="bg1"/>
                          </a:solidFill>
                          <a:effectLst/>
                        </a:rPr>
                        <a:t>))</a:t>
                      </a:r>
                      <a:endParaRPr lang="hu-HU" sz="1600" b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3F7D43"/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solidFill>
                            <a:schemeClr val="bg1"/>
                          </a:solidFill>
                          <a:effectLst/>
                        </a:rPr>
                        <a:t>300 </a:t>
                      </a:r>
                      <a:r>
                        <a:rPr lang="hu-HU" sz="1400" dirty="0">
                          <a:solidFill>
                            <a:schemeClr val="bg1"/>
                          </a:solidFill>
                          <a:effectLst/>
                        </a:rPr>
                        <a:t>€</a:t>
                      </a:r>
                      <a:endParaRPr lang="hu-HU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25400" cap="flat" cmpd="sng" algn="ctr">
                      <a:solidFill>
                        <a:srgbClr val="3F7D43"/>
                      </a:solidFill>
                      <a:prstDash val="solid"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1400" dirty="0" smtClean="0">
                          <a:solidFill>
                            <a:schemeClr val="bg1"/>
                          </a:solidFill>
                          <a:effectLst/>
                        </a:rPr>
                        <a:t>400 </a:t>
                      </a:r>
                      <a:r>
                        <a:rPr lang="hu-HU" sz="1400" dirty="0">
                          <a:solidFill>
                            <a:schemeClr val="bg1"/>
                          </a:solidFill>
                          <a:effectLst/>
                        </a:rPr>
                        <a:t>€</a:t>
                      </a:r>
                      <a:endParaRPr lang="hu-HU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6" marR="68566" marT="0" marB="0" anchor="ctr">
                    <a:lnL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3F7D43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7" name="Cím 1"/>
          <p:cNvSpPr txBox="1">
            <a:spLocks/>
          </p:cNvSpPr>
          <p:nvPr/>
        </p:nvSpPr>
        <p:spPr bwMode="auto">
          <a:xfrm>
            <a:off x="107504" y="260648"/>
            <a:ext cx="8784976" cy="638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0" cap="all" spc="0" normalizeH="0" baseline="0" noProof="0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</a:rPr>
              <a:t>HALLGATÓI TÁMOGATÁSI ÖSSZEGEK</a:t>
            </a:r>
            <a:endParaRPr kumimoji="0" lang="hu-HU" sz="2800" b="0" i="0" u="none" strike="noStrike" kern="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900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1"/>
          <p:cNvSpPr txBox="1">
            <a:spLocks/>
          </p:cNvSpPr>
          <p:nvPr/>
        </p:nvSpPr>
        <p:spPr bwMode="auto">
          <a:xfrm>
            <a:off x="107504" y="260648"/>
            <a:ext cx="8784976" cy="638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0" cap="all" spc="0" normalizeH="0" baseline="0" noProof="0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</a:rPr>
              <a:t>SZEMÉLYZETI TÁMOGATÁSI ÖSSZEGEK</a:t>
            </a:r>
            <a:endParaRPr kumimoji="0" lang="hu-HU" sz="2800" b="0" i="0" u="none" strike="noStrike" kern="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artalom helye 2"/>
          <p:cNvSpPr txBox="1">
            <a:spLocks/>
          </p:cNvSpPr>
          <p:nvPr/>
        </p:nvSpPr>
        <p:spPr>
          <a:xfrm>
            <a:off x="179512" y="1268760"/>
            <a:ext cx="5698976" cy="7200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hu-HU" sz="2200" kern="0" dirty="0">
                <a:solidFill>
                  <a:srgbClr val="336699"/>
                </a:solidFill>
              </a:rPr>
              <a:t>Utazási támogatás távolság alapján:</a:t>
            </a:r>
            <a:endParaRPr lang="hu-HU" sz="2200" kern="0" dirty="0">
              <a:solidFill>
                <a:srgbClr val="336699"/>
              </a:solidFill>
              <a:latin typeface="Calibri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22357"/>
              </p:ext>
            </p:extLst>
          </p:nvPr>
        </p:nvGraphicFramePr>
        <p:xfrm>
          <a:off x="2267744" y="1772816"/>
          <a:ext cx="252028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5966"/>
                <a:gridCol w="684314"/>
              </a:tblGrid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 dirty="0" smtClean="0">
                          <a:effectLst/>
                        </a:rPr>
                        <a:t>távolság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 dirty="0" smtClean="0">
                          <a:effectLst/>
                        </a:rPr>
                        <a:t>összeg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100 – 499 km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>
                          <a:effectLst/>
                        </a:rPr>
                        <a:t>180 € </a:t>
                      </a:r>
                      <a:endParaRPr lang="hu-HU" sz="1400" b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500 – 1 999 km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275 €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2 000 – 2 999 km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360 €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>
                          <a:effectLst/>
                        </a:rPr>
                        <a:t>3 000 – 3 999 km</a:t>
                      </a:r>
                      <a:endParaRPr lang="hu-HU" sz="1400" b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530 €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>
                          <a:effectLst/>
                        </a:rPr>
                        <a:t>4 000 – 7 999 km</a:t>
                      </a:r>
                      <a:endParaRPr lang="hu-HU" sz="1400" b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820 €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7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8 000 – 19 999 km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hu-HU" sz="1400" b="0" kern="1200" dirty="0">
                          <a:effectLst/>
                        </a:rPr>
                        <a:t>1100 €</a:t>
                      </a:r>
                      <a:endParaRPr lang="hu-HU" sz="1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5008"/>
              </p:ext>
            </p:extLst>
          </p:nvPr>
        </p:nvGraphicFramePr>
        <p:xfrm>
          <a:off x="179512" y="3882704"/>
          <a:ext cx="7672927" cy="2498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91705"/>
                <a:gridCol w="1142700"/>
                <a:gridCol w="1238522"/>
              </a:tblGrid>
              <a:tr h="36466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Fogadó ország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1.-14.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15.-60.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8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Dánia, Írország, Hollandia, Svédország, Egyesült Királyság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112 €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effectLst/>
                        </a:rPr>
                        <a:t>78 € / nap</a:t>
                      </a:r>
                      <a:endParaRPr lang="hu-H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83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Belgium, Bulgária, Csehország, Görögország, Franciaország, Olaszország, Ciprus, Luxemburg, Magyarország, Ausztria, Lengyelország, Románia, Finnország, Izland, Liechtenstein, Norvégia, Svájc, Törökország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98 €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69 €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3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Németország, Spanyolország, Lettország, Málta, Portugália, Szlovákia, Macedónia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84 €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59 €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8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Észtország, Horvátország, Litvánia, Szlovénia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70 €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effectLst/>
                        </a:rPr>
                        <a:t>49 € / nap</a:t>
                      </a:r>
                      <a:endParaRPr lang="hu-H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Tartalom helye 2"/>
          <p:cNvSpPr txBox="1">
            <a:spLocks/>
          </p:cNvSpPr>
          <p:nvPr/>
        </p:nvSpPr>
        <p:spPr>
          <a:xfrm>
            <a:off x="347536" y="3429000"/>
            <a:ext cx="8640960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hu-HU" sz="1800" kern="0" dirty="0">
                <a:solidFill>
                  <a:srgbClr val="336699"/>
                </a:solidFill>
              </a:rPr>
              <a:t>http://</a:t>
            </a:r>
            <a:r>
              <a:rPr lang="hu-HU" sz="1800" kern="0" dirty="0" err="1">
                <a:solidFill>
                  <a:srgbClr val="336699"/>
                </a:solidFill>
              </a:rPr>
              <a:t>ec.europa.eu</a:t>
            </a:r>
            <a:r>
              <a:rPr lang="hu-HU" sz="1800" kern="0" dirty="0">
                <a:solidFill>
                  <a:srgbClr val="336699"/>
                </a:solidFill>
              </a:rPr>
              <a:t>/</a:t>
            </a:r>
            <a:r>
              <a:rPr lang="hu-HU" sz="1800" kern="0" dirty="0" err="1">
                <a:solidFill>
                  <a:srgbClr val="336699"/>
                </a:solidFill>
              </a:rPr>
              <a:t>programmes</a:t>
            </a:r>
            <a:r>
              <a:rPr lang="hu-HU" sz="1800" kern="0" dirty="0">
                <a:solidFill>
                  <a:srgbClr val="336699"/>
                </a:solidFill>
              </a:rPr>
              <a:t>/</a:t>
            </a:r>
            <a:r>
              <a:rPr lang="hu-HU" sz="1800" kern="0" dirty="0" err="1">
                <a:solidFill>
                  <a:srgbClr val="336699"/>
                </a:solidFill>
              </a:rPr>
              <a:t>erasmus-plus</a:t>
            </a:r>
            <a:r>
              <a:rPr lang="hu-HU" sz="1800" kern="0" dirty="0">
                <a:solidFill>
                  <a:srgbClr val="336699"/>
                </a:solidFill>
              </a:rPr>
              <a:t>/</a:t>
            </a:r>
            <a:r>
              <a:rPr lang="hu-HU" sz="1800" kern="0" dirty="0" err="1">
                <a:solidFill>
                  <a:srgbClr val="336699"/>
                </a:solidFill>
              </a:rPr>
              <a:t>tools</a:t>
            </a:r>
            <a:r>
              <a:rPr lang="hu-HU" sz="1800" kern="0" dirty="0">
                <a:solidFill>
                  <a:srgbClr val="336699"/>
                </a:solidFill>
              </a:rPr>
              <a:t>/</a:t>
            </a:r>
            <a:r>
              <a:rPr lang="hu-HU" sz="1800" kern="0" dirty="0" err="1">
                <a:solidFill>
                  <a:srgbClr val="336699"/>
                </a:solidFill>
              </a:rPr>
              <a:t>distance</a:t>
            </a:r>
            <a:r>
              <a:rPr lang="hu-HU" sz="1800" kern="0" dirty="0">
                <a:solidFill>
                  <a:srgbClr val="336699"/>
                </a:solidFill>
              </a:rPr>
              <a:t>_</a:t>
            </a:r>
            <a:r>
              <a:rPr lang="hu-HU" sz="1800" kern="0" dirty="0" err="1">
                <a:solidFill>
                  <a:srgbClr val="336699"/>
                </a:solidFill>
              </a:rPr>
              <a:t>en.htm</a:t>
            </a:r>
            <a:endParaRPr lang="hu-HU" sz="1800" kern="0" dirty="0">
              <a:solidFill>
                <a:srgbClr val="336699"/>
              </a:solidFill>
              <a:latin typeface="Calibri"/>
            </a:endParaRPr>
          </a:p>
        </p:txBody>
      </p:sp>
      <p:pic>
        <p:nvPicPr>
          <p:cNvPr id="43009" name="Picture 1" descr="D:\képek\_csakugy\aa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52274"/>
            <a:ext cx="3246218" cy="2094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428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 bwMode="auto">
          <a:xfrm>
            <a:off x="104080" y="188640"/>
            <a:ext cx="8784976" cy="85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0" cap="all" spc="0" normalizeH="0" baseline="0" noProof="0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alibri"/>
              </a:rPr>
              <a:t>KIEGÉSZÍTŐ </a:t>
            </a:r>
            <a:r>
              <a:rPr 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TÁMOGATÁS</a:t>
            </a:r>
          </a:p>
        </p:txBody>
      </p:sp>
      <p:sp>
        <p:nvSpPr>
          <p:cNvPr id="5" name="Tartalom helye 2"/>
          <p:cNvSpPr txBox="1">
            <a:spLocks/>
          </p:cNvSpPr>
          <p:nvPr/>
        </p:nvSpPr>
        <p:spPr bwMode="auto">
          <a:xfrm>
            <a:off x="395536" y="1700808"/>
            <a:ext cx="8568952" cy="482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Szociális 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helyzetre + 100 </a:t>
            </a:r>
            <a:r>
              <a:rPr lang="hu-HU" sz="2400" kern="0" dirty="0">
                <a:solidFill>
                  <a:srgbClr val="336699"/>
                </a:solidFill>
              </a:rPr>
              <a:t>euró/hó</a:t>
            </a:r>
            <a:br>
              <a:rPr lang="hu-HU" sz="2400" kern="0" dirty="0">
                <a:solidFill>
                  <a:srgbClr val="336699"/>
                </a:solidFill>
              </a:rPr>
            </a:br>
            <a:r>
              <a:rPr lang="hu-HU" sz="2400" kern="0" dirty="0" smtClean="0">
                <a:solidFill>
                  <a:srgbClr val="336699"/>
                </a:solidFill>
              </a:rPr>
              <a:t>Az </a:t>
            </a:r>
            <a:r>
              <a:rPr lang="hu-HU" sz="2400" kern="0" dirty="0">
                <a:solidFill>
                  <a:srgbClr val="336699"/>
                </a:solidFill>
              </a:rPr>
              <a:t>évente kiutazó Erasmus+ hallgatók 10-15%-a, </a:t>
            </a:r>
            <a:r>
              <a:rPr lang="hu-HU" sz="2400" kern="0" dirty="0" smtClean="0">
                <a:solidFill>
                  <a:srgbClr val="336699"/>
                </a:solidFill>
              </a:rPr>
              <a:t/>
            </a:r>
            <a:br>
              <a:rPr lang="hu-HU" sz="2400" kern="0" dirty="0" smtClean="0">
                <a:solidFill>
                  <a:srgbClr val="336699"/>
                </a:solidFill>
              </a:rPr>
            </a:br>
            <a:r>
              <a:rPr lang="hu-HU" sz="2400" kern="0" dirty="0" smtClean="0">
                <a:solidFill>
                  <a:srgbClr val="336699"/>
                </a:solidFill>
              </a:rPr>
              <a:t>mintegy </a:t>
            </a:r>
            <a:r>
              <a:rPr lang="hu-HU" sz="2400" kern="0" dirty="0">
                <a:solidFill>
                  <a:srgbClr val="336699"/>
                </a:solidFill>
              </a:rPr>
              <a:t>400-500 hallgató részesülhet </a:t>
            </a:r>
            <a:r>
              <a:rPr lang="hu-HU" sz="2400" kern="0" dirty="0" smtClean="0">
                <a:solidFill>
                  <a:srgbClr val="336699"/>
                </a:solidFill>
              </a:rPr>
              <a:t>benne.</a:t>
            </a:r>
            <a:endParaRPr kumimoji="0" lang="hu-HU" sz="2400" b="0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Szakmai mobilitásnál 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szociális helyzet további támogatás 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nincs</a:t>
            </a:r>
            <a:endParaRPr kumimoji="0" lang="hu-HU" sz="2400" b="0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Speciális </a:t>
            </a:r>
            <a:r>
              <a:rPr kumimoji="0" lang="hu-H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</a:rPr>
              <a:t>igényekre lehet plusztámogatás.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hu-HU" sz="2400" kern="0" dirty="0" smtClean="0">
                <a:solidFill>
                  <a:srgbClr val="336699"/>
                </a:solidFill>
              </a:rPr>
              <a:t>Hallgatók online </a:t>
            </a:r>
            <a:r>
              <a:rPr lang="hu-HU" sz="2400" kern="0" dirty="0" smtClean="0">
                <a:solidFill>
                  <a:srgbClr val="336699"/>
                </a:solidFill>
              </a:rPr>
              <a:t>nyelvi </a:t>
            </a:r>
            <a:r>
              <a:rPr lang="hu-HU" sz="2400" kern="0" dirty="0" smtClean="0">
                <a:solidFill>
                  <a:srgbClr val="336699"/>
                </a:solidFill>
              </a:rPr>
              <a:t>képzése </a:t>
            </a:r>
            <a:r>
              <a:rPr lang="hu-HU" sz="2400" kern="0" dirty="0" smtClean="0">
                <a:solidFill>
                  <a:srgbClr val="336699"/>
                </a:solidFill>
              </a:rPr>
              <a:t>a nagy nyelvekből</a:t>
            </a:r>
            <a:endParaRPr kumimoji="0" lang="hu-HU" sz="2400" b="0" i="0" u="none" strike="noStrike" kern="0" cap="none" spc="0" normalizeH="0" baseline="0" noProof="0" dirty="0" smtClean="0">
              <a:ln>
                <a:noFill/>
              </a:ln>
              <a:solidFill>
                <a:srgbClr val="336699"/>
              </a:solidFill>
              <a:effectLst/>
              <a:uLnTx/>
              <a:uFillTx/>
            </a:endParaRPr>
          </a:p>
        </p:txBody>
      </p:sp>
      <p:cxnSp>
        <p:nvCxnSpPr>
          <p:cNvPr id="6" name="Egyenes összekötő 5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665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gyenes összekötő 20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34" name="Group 6"/>
          <p:cNvGrpSpPr>
            <a:grpSpLocks/>
          </p:cNvGrpSpPr>
          <p:nvPr/>
        </p:nvGrpSpPr>
        <p:grpSpPr bwMode="auto">
          <a:xfrm>
            <a:off x="197193" y="1946143"/>
            <a:ext cx="3030537" cy="3800048"/>
            <a:chOff x="1734" y="1436"/>
            <a:chExt cx="1909" cy="2160"/>
          </a:xfrm>
        </p:grpSpPr>
        <p:sp>
          <p:nvSpPr>
            <p:cNvPr id="18440" name="Rectangle 7"/>
            <p:cNvSpPr>
              <a:spLocks noChangeArrowheads="1"/>
            </p:cNvSpPr>
            <p:nvPr/>
          </p:nvSpPr>
          <p:spPr bwMode="auto">
            <a:xfrm>
              <a:off x="1734" y="1436"/>
              <a:ext cx="1905" cy="7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F218B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50000"/>
                </a:lnSpc>
                <a:spcBef>
                  <a:spcPct val="0"/>
                </a:spcBef>
                <a:buFontTx/>
                <a:buNone/>
              </a:pPr>
              <a:r>
                <a:rPr lang="fr-BE" altLang="hu-HU" sz="2000" b="1" dirty="0">
                  <a:latin typeface="+mn-lt"/>
                  <a:ea typeface="MS PGothic" pitchFamily="34" charset="-128"/>
                </a:rPr>
                <a:t>KA2</a:t>
              </a:r>
              <a:endParaRPr lang="en-GB" altLang="hu-HU" sz="2000" b="1" dirty="0">
                <a:latin typeface="+mn-lt"/>
                <a:ea typeface="MS PGothic" pitchFamily="34" charset="-128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hu-HU" sz="2000" b="1" dirty="0" err="1">
                  <a:latin typeface="+mn-lt"/>
                </a:rPr>
                <a:t>Együttm</a:t>
              </a:r>
              <a:r>
                <a:rPr lang="hu-HU" altLang="hu-HU" sz="2000" b="1" dirty="0">
                  <a:latin typeface="+mn-lt"/>
                </a:rPr>
                <a:t>ű</a:t>
              </a:r>
              <a:r>
                <a:rPr lang="fr-BE" altLang="hu-HU" sz="2000" b="1" dirty="0">
                  <a:latin typeface="+mn-lt"/>
                </a:rPr>
                <a:t>ködés, </a:t>
              </a:r>
              <a:r>
                <a:rPr lang="en-GB" altLang="hu-HU" sz="2000" b="1" dirty="0" err="1">
                  <a:latin typeface="+mn-lt"/>
                </a:rPr>
                <a:t>innováció</a:t>
              </a:r>
              <a:r>
                <a:rPr lang="en-GB" altLang="hu-HU" sz="2000" b="1" dirty="0">
                  <a:latin typeface="+mn-lt"/>
                </a:rPr>
                <a:t> </a:t>
              </a:r>
              <a:br>
                <a:rPr lang="en-GB" altLang="hu-HU" sz="2000" b="1" dirty="0">
                  <a:latin typeface="+mn-lt"/>
                </a:rPr>
              </a:br>
              <a:r>
                <a:rPr lang="en-GB" altLang="hu-HU" sz="2000" b="1" dirty="0">
                  <a:latin typeface="+mn-lt"/>
                </a:rPr>
                <a:t>- </a:t>
              </a:r>
              <a:r>
                <a:rPr lang="hu-HU" altLang="hu-HU" sz="2000" b="1" dirty="0">
                  <a:latin typeface="+mn-lt"/>
                </a:rPr>
                <a:t>felsőoktatás</a:t>
              </a:r>
              <a:r>
                <a:rPr lang="fr-BE" altLang="hu-HU" sz="2000" b="1" dirty="0">
                  <a:latin typeface="+mn-lt"/>
                </a:rPr>
                <a:t> </a:t>
              </a:r>
              <a:r>
                <a:rPr lang="en-GB" altLang="hu-HU" sz="2000" b="1" dirty="0">
                  <a:latin typeface="+mn-lt"/>
                </a:rPr>
                <a:t>-</a:t>
              </a: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738" y="2196"/>
              <a:ext cx="1905" cy="1400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42900" indent="-342900">
                <a:buFontTx/>
                <a:buAutoNum type="arabicPeriod"/>
                <a:defRPr/>
              </a:pPr>
              <a:r>
                <a:rPr lang="en-GB" altLang="hu-HU" sz="1400" b="1" u="sng" dirty="0" err="1">
                  <a:latin typeface="+mj-lt"/>
                  <a:ea typeface="MS PGothic" pitchFamily="34" charset="-128"/>
                </a:rPr>
                <a:t>Stratégiai</a:t>
              </a:r>
              <a:r>
                <a:rPr lang="en-GB" altLang="hu-HU" sz="1400" b="1" u="sng" dirty="0">
                  <a:latin typeface="+mj-lt"/>
                  <a:ea typeface="MS PGothic" pitchFamily="34" charset="-128"/>
                </a:rPr>
                <a:t> </a:t>
              </a:r>
              <a:r>
                <a:rPr lang="en-GB" altLang="hu-HU" sz="1400" b="1" u="sng" dirty="0" err="1">
                  <a:latin typeface="+mj-lt"/>
                  <a:ea typeface="MS PGothic" pitchFamily="34" charset="-128"/>
                </a:rPr>
                <a:t>Partnerségek</a:t>
              </a:r>
              <a:endParaRPr lang="en-GB" altLang="hu-HU" sz="1400" b="1" dirty="0">
                <a:latin typeface="+mj-lt"/>
                <a:ea typeface="MS PGothic" pitchFamily="34" charset="-128"/>
              </a:endParaRPr>
            </a:p>
            <a:p>
              <a:pPr marL="342900" indent="-342900">
                <a:buFontTx/>
                <a:buAutoNum type="arabicPeriod"/>
                <a:defRPr/>
              </a:pPr>
              <a:endParaRPr lang="fr-BE" altLang="hu-HU" sz="1400" b="1" dirty="0">
                <a:latin typeface="+mj-lt"/>
                <a:ea typeface="MS PGothic" pitchFamily="34" charset="-128"/>
              </a:endParaRPr>
            </a:p>
            <a:p>
              <a:pPr marL="342900" indent="-342900">
                <a:buFontTx/>
                <a:buAutoNum type="arabicPeriod"/>
                <a:defRPr/>
              </a:pPr>
              <a:endParaRPr lang="en-GB" altLang="hu-HU" sz="1400" b="1" dirty="0">
                <a:latin typeface="+mj-lt"/>
                <a:ea typeface="MS PGothic" pitchFamily="34" charset="-128"/>
              </a:endParaRPr>
            </a:p>
            <a:p>
              <a:pPr marL="342900" indent="-342900">
                <a:buFontTx/>
                <a:buAutoNum type="arabicPeriod"/>
                <a:defRPr/>
              </a:pPr>
              <a:r>
                <a:rPr lang="en-GB" sz="1400" b="1" u="sng" dirty="0" err="1">
                  <a:latin typeface="+mj-lt"/>
                  <a:ea typeface="MS PGothic" pitchFamily="34" charset="-128"/>
                </a:rPr>
                <a:t>Tudásszövetségek</a:t>
              </a:r>
              <a:endParaRPr lang="en-GB" altLang="hu-HU" sz="1400" b="1" u="sng" dirty="0">
                <a:latin typeface="+mj-lt"/>
                <a:ea typeface="MS PGothic" pitchFamily="34" charset="-128"/>
              </a:endParaRPr>
            </a:p>
            <a:p>
              <a:pPr>
                <a:defRPr/>
              </a:pPr>
              <a:endParaRPr lang="en-GB" altLang="hu-HU" sz="1400" b="1" dirty="0">
                <a:latin typeface="+mj-lt"/>
                <a:ea typeface="MS PGothic" pitchFamily="34" charset="-128"/>
              </a:endParaRPr>
            </a:p>
            <a:p>
              <a:pPr marL="342900" indent="-342900">
                <a:defRPr/>
              </a:pPr>
              <a:r>
                <a:rPr lang="en-GB" altLang="hu-HU" sz="1400" b="1" dirty="0">
                  <a:latin typeface="+mj-lt"/>
                  <a:ea typeface="MS PGothic" pitchFamily="34" charset="-128"/>
                </a:rPr>
                <a:t>3. 	</a:t>
              </a:r>
              <a:r>
                <a:rPr lang="hu-HU" sz="1400" b="1" u="sng" dirty="0">
                  <a:latin typeface="+mj-lt"/>
                  <a:ea typeface="MS PGothic" pitchFamily="34" charset="-128"/>
                </a:rPr>
                <a:t>Kapacitásépítés</a:t>
              </a:r>
              <a:r>
                <a:rPr lang="fr-BE" sz="1400" b="1" u="sng" dirty="0">
                  <a:latin typeface="+mj-lt"/>
                  <a:ea typeface="MS PGothic" pitchFamily="34" charset="-128"/>
                </a:rPr>
                <a:t> </a:t>
              </a:r>
              <a:r>
                <a:rPr lang="fr-BE" sz="1400" b="1" u="sng" dirty="0" err="1">
                  <a:latin typeface="+mj-lt"/>
                  <a:ea typeface="MS PGothic" pitchFamily="34" charset="-128"/>
                </a:rPr>
                <a:t>szomszédos</a:t>
              </a:r>
              <a:r>
                <a:rPr lang="fr-BE" sz="1400" b="1" u="sng" dirty="0">
                  <a:latin typeface="+mj-lt"/>
                  <a:ea typeface="MS PGothic" pitchFamily="34" charset="-128"/>
                </a:rPr>
                <a:t> </a:t>
              </a:r>
              <a:r>
                <a:rPr lang="fr-BE" sz="1400" b="1" u="sng" dirty="0" err="1">
                  <a:latin typeface="+mj-lt"/>
                  <a:ea typeface="MS PGothic" pitchFamily="34" charset="-128"/>
                </a:rPr>
                <a:t>országokkal</a:t>
              </a:r>
              <a:r>
                <a:rPr lang="en-GB" altLang="hu-HU" sz="1400" b="1" dirty="0">
                  <a:latin typeface="+mj-lt"/>
                  <a:ea typeface="MS PGothic" pitchFamily="34" charset="-128"/>
                </a:rPr>
                <a:t>: </a:t>
              </a:r>
              <a:r>
                <a:rPr lang="fr-BE" sz="1400" b="1" dirty="0" err="1">
                  <a:latin typeface="+mj-lt"/>
                  <a:ea typeface="MS PGothic" pitchFamily="34" charset="-128"/>
                </a:rPr>
                <a:t>ezen</a:t>
              </a:r>
              <a:r>
                <a:rPr lang="hu-HU" sz="1400" b="1" dirty="0">
                  <a:latin typeface="+mj-lt"/>
                  <a:ea typeface="MS PGothic" pitchFamily="34" charset="-128"/>
                </a:rPr>
                <a:t> országok</a:t>
              </a:r>
              <a:r>
                <a:rPr lang="fr-BE" sz="1400" b="1" dirty="0">
                  <a:latin typeface="+mj-lt"/>
                  <a:ea typeface="MS PGothic" pitchFamily="34" charset="-128"/>
                </a:rPr>
                <a:t> </a:t>
              </a:r>
              <a:r>
                <a:rPr lang="fr-BE" sz="1400" b="1" dirty="0" err="1">
                  <a:latin typeface="+mj-lt"/>
                  <a:ea typeface="MS PGothic" pitchFamily="34" charset="-128"/>
                </a:rPr>
                <a:t>intézményeivel</a:t>
              </a:r>
              <a:r>
                <a:rPr lang="hu-HU" sz="1400" b="1" dirty="0">
                  <a:latin typeface="+mj-lt"/>
                  <a:ea typeface="MS PGothic" pitchFamily="34" charset="-128"/>
                </a:rPr>
                <a:t> megvalósuló felsőoktatási projektek</a:t>
              </a:r>
              <a:endParaRPr lang="en-GB" sz="1400" b="1" dirty="0">
                <a:latin typeface="+mj-lt"/>
                <a:ea typeface="MS PGothic" pitchFamily="34" charset="-128"/>
              </a:endParaRPr>
            </a:p>
            <a:p>
              <a:pPr marL="342900" indent="-342900">
                <a:defRPr/>
              </a:pPr>
              <a:endParaRPr lang="en-GB" altLang="hu-HU" sz="1400" b="1" dirty="0">
                <a:latin typeface="+mj-lt"/>
                <a:ea typeface="MS PGothic" pitchFamily="34" charset="-128"/>
              </a:endParaRPr>
            </a:p>
            <a:p>
              <a:pPr marL="342900" indent="-342900">
                <a:defRPr/>
              </a:pPr>
              <a:r>
                <a:rPr lang="en-GB" altLang="hu-HU" sz="1400" b="1" dirty="0">
                  <a:latin typeface="+mj-lt"/>
                  <a:ea typeface="MS PGothic" pitchFamily="34" charset="-128"/>
                </a:rPr>
                <a:t>4. 	</a:t>
              </a:r>
              <a:r>
                <a:rPr lang="hu-HU" sz="1400" b="1" u="sng" dirty="0">
                  <a:latin typeface="+mj-lt"/>
                  <a:ea typeface="MS PGothic" pitchFamily="34" charset="-128"/>
                </a:rPr>
                <a:t>Kapacitásépítés</a:t>
              </a:r>
              <a:r>
                <a:rPr lang="fr-BE" sz="1400" b="1" u="sng" dirty="0">
                  <a:latin typeface="+mj-lt"/>
                  <a:ea typeface="MS PGothic" pitchFamily="34" charset="-128"/>
                </a:rPr>
                <a:t> </a:t>
              </a:r>
              <a:r>
                <a:rPr lang="fr-BE" sz="1400" b="1" u="sng" dirty="0" err="1">
                  <a:latin typeface="+mj-lt"/>
                  <a:ea typeface="MS PGothic" pitchFamily="34" charset="-128"/>
                </a:rPr>
                <a:t>más</a:t>
              </a:r>
              <a:r>
                <a:rPr lang="fr-BE" sz="1400" b="1" u="sng" dirty="0">
                  <a:latin typeface="+mj-lt"/>
                  <a:ea typeface="MS PGothic" pitchFamily="34" charset="-128"/>
                </a:rPr>
                <a:t> </a:t>
              </a:r>
              <a:r>
                <a:rPr lang="fr-BE" sz="1400" b="1" u="sng" dirty="0" err="1">
                  <a:latin typeface="+mj-lt"/>
                  <a:ea typeface="MS PGothic" pitchFamily="34" charset="-128"/>
                </a:rPr>
                <a:t>országokkal</a:t>
              </a:r>
              <a:endParaRPr lang="en-GB" altLang="hu-HU" sz="1400" b="1" dirty="0">
                <a:latin typeface="+mj-lt"/>
                <a:ea typeface="MS PGothic" pitchFamily="34" charset="-128"/>
              </a:endParaRPr>
            </a:p>
          </p:txBody>
        </p:sp>
      </p:grpSp>
      <p:sp>
        <p:nvSpPr>
          <p:cNvPr id="18435" name="Rectangle 9"/>
          <p:cNvSpPr>
            <a:spLocks noChangeArrowheads="1"/>
          </p:cNvSpPr>
          <p:nvPr/>
        </p:nvSpPr>
        <p:spPr bwMode="auto">
          <a:xfrm>
            <a:off x="3563938" y="1844675"/>
            <a:ext cx="5327650" cy="882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>
            <a:lvl1pPr marL="88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0"/>
              </a:spcAft>
              <a:buClr>
                <a:srgbClr val="FFD400"/>
              </a:buClr>
              <a:buSzPct val="90000"/>
              <a:buFontTx/>
              <a:buNone/>
            </a:pPr>
            <a:r>
              <a:rPr lang="en-GB" altLang="hu-HU" sz="2000" b="1" dirty="0" err="1">
                <a:solidFill>
                  <a:srgbClr val="FF0000"/>
                </a:solidFill>
                <a:latin typeface="+mn-lt"/>
                <a:ea typeface="MS PGothic" pitchFamily="34" charset="-128"/>
              </a:rPr>
              <a:t>Stratégiai</a:t>
            </a:r>
            <a:r>
              <a:rPr lang="en-GB" altLang="hu-HU" sz="2000" b="1" dirty="0">
                <a:solidFill>
                  <a:srgbClr val="FF0000"/>
                </a:solidFill>
                <a:latin typeface="+mn-lt"/>
                <a:ea typeface="MS PGothic" pitchFamily="34" charset="-128"/>
              </a:rPr>
              <a:t> </a:t>
            </a:r>
            <a:r>
              <a:rPr lang="en-GB" altLang="hu-HU" sz="2000" b="1" dirty="0" err="1" smtClean="0">
                <a:solidFill>
                  <a:srgbClr val="FF0000"/>
                </a:solidFill>
                <a:latin typeface="+mn-lt"/>
                <a:ea typeface="MS PGothic" pitchFamily="34" charset="-128"/>
              </a:rPr>
              <a:t>Partnerségek</a:t>
            </a:r>
            <a:endParaRPr lang="hu-HU" altLang="hu-HU" sz="2000" b="1" dirty="0" smtClean="0">
              <a:solidFill>
                <a:srgbClr val="FF0000"/>
              </a:solidFill>
              <a:latin typeface="+mn-lt"/>
              <a:ea typeface="MS PGothic" pitchFamily="34" charset="-128"/>
            </a:endParaRPr>
          </a:p>
          <a:p>
            <a:pPr marL="447675" lvl="1" indent="9525" eaLnBrk="1" hangingPunct="1">
              <a:spcBef>
                <a:spcPct val="0"/>
              </a:spcBef>
              <a:buClr>
                <a:srgbClr val="FFD400"/>
              </a:buClr>
              <a:buSzPct val="90000"/>
              <a:buFontTx/>
              <a:buNone/>
            </a:pPr>
            <a:r>
              <a:rPr lang="hu-HU" altLang="hu-HU" sz="2000" dirty="0" smtClean="0">
                <a:latin typeface="+mn-lt"/>
              </a:rPr>
              <a:t>A felsőoktatási</a:t>
            </a:r>
            <a:r>
              <a:rPr lang="en-GB" altLang="hu-HU" sz="2000" dirty="0" smtClean="0">
                <a:latin typeface="+mn-lt"/>
              </a:rPr>
              <a:t> </a:t>
            </a:r>
            <a:r>
              <a:rPr lang="en-GB" altLang="hu-HU" sz="2000" dirty="0" err="1">
                <a:latin typeface="+mn-lt"/>
              </a:rPr>
              <a:t>intézmények</a:t>
            </a:r>
            <a:r>
              <a:rPr lang="en-GB" altLang="hu-HU" sz="2000" dirty="0">
                <a:latin typeface="+mn-lt"/>
              </a:rPr>
              <a:t> </a:t>
            </a:r>
            <a:r>
              <a:rPr lang="hu-HU" altLang="hu-HU" sz="2000" dirty="0" smtClean="0">
                <a:latin typeface="+mn-lt"/>
              </a:rPr>
              <a:t/>
            </a:r>
            <a:br>
              <a:rPr lang="hu-HU" altLang="hu-HU" sz="2000" dirty="0" smtClean="0">
                <a:latin typeface="+mn-lt"/>
              </a:rPr>
            </a:br>
            <a:r>
              <a:rPr lang="en-GB" altLang="hu-HU" sz="2000" dirty="0" smtClean="0">
                <a:latin typeface="+mn-lt"/>
              </a:rPr>
              <a:t>m</a:t>
            </a:r>
            <a:r>
              <a:rPr lang="en-US" altLang="hu-HU" sz="2000" dirty="0" err="1">
                <a:latin typeface="+mn-lt"/>
              </a:rPr>
              <a:t>odernizációs</a:t>
            </a:r>
            <a:r>
              <a:rPr lang="en-US" altLang="hu-HU" sz="2000" dirty="0">
                <a:latin typeface="+mn-lt"/>
              </a:rPr>
              <a:t> </a:t>
            </a:r>
            <a:r>
              <a:rPr lang="en-US" altLang="hu-HU" sz="2000" dirty="0" err="1" smtClean="0">
                <a:latin typeface="+mn-lt"/>
              </a:rPr>
              <a:t>stratégiáj</a:t>
            </a:r>
            <a:r>
              <a:rPr lang="hu-HU" altLang="hu-HU" sz="2000" dirty="0">
                <a:latin typeface="+mn-lt"/>
              </a:rPr>
              <a:t>á</a:t>
            </a:r>
            <a:r>
              <a:rPr lang="en-US" altLang="hu-HU" sz="2000" dirty="0" err="1">
                <a:latin typeface="+mn-lt"/>
              </a:rPr>
              <a:t>nak</a:t>
            </a:r>
            <a:r>
              <a:rPr lang="en-US" altLang="hu-HU" sz="2000" dirty="0">
                <a:latin typeface="+mn-lt"/>
              </a:rPr>
              <a:t> </a:t>
            </a:r>
            <a:r>
              <a:rPr lang="en-US" altLang="hu-HU" sz="2000" dirty="0" err="1">
                <a:latin typeface="+mn-lt"/>
              </a:rPr>
              <a:t>támogatása</a:t>
            </a:r>
            <a:r>
              <a:rPr lang="en-US" altLang="hu-HU" sz="2000" dirty="0">
                <a:latin typeface="+mn-lt"/>
              </a:rPr>
              <a:t> 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563938" y="2819401"/>
            <a:ext cx="5327650" cy="96964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>
                        <a:alpha val="81000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88900">
              <a:spcAft>
                <a:spcPts val="0"/>
              </a:spcAft>
              <a:buClr>
                <a:srgbClr val="FFD400"/>
              </a:buClr>
              <a:buSzPct val="90000"/>
              <a:defRPr/>
            </a:pPr>
            <a:r>
              <a:rPr lang="hu-HU" altLang="hu-HU" sz="2000" b="1" dirty="0" smtClean="0">
                <a:solidFill>
                  <a:srgbClr val="FF0000"/>
                </a:solidFill>
                <a:latin typeface="+mn-lt"/>
              </a:rPr>
              <a:t>Tudásszövetségek</a:t>
            </a:r>
          </a:p>
          <a:p>
            <a:pPr marL="447675" lvl="1" indent="9525">
              <a:buClr>
                <a:srgbClr val="FFD400"/>
              </a:buClr>
              <a:buSzPct val="90000"/>
              <a:defRPr/>
            </a:pPr>
            <a:r>
              <a:rPr lang="en-GB" altLang="hu-HU" sz="2000" dirty="0">
                <a:latin typeface="+mn-lt"/>
              </a:rPr>
              <a:t>A</a:t>
            </a:r>
            <a:r>
              <a:rPr lang="hu-HU" sz="2000" dirty="0">
                <a:latin typeface="+mn-lt"/>
              </a:rPr>
              <a:t> felsőoktatás és a munka világa közötti</a:t>
            </a:r>
            <a:endParaRPr lang="fr-BE" sz="2000" dirty="0">
              <a:latin typeface="+mn-lt"/>
            </a:endParaRPr>
          </a:p>
          <a:p>
            <a:pPr marL="447675" lvl="1" indent="9525">
              <a:buClr>
                <a:srgbClr val="FFD400"/>
              </a:buClr>
              <a:buSzPct val="90000"/>
              <a:defRPr/>
            </a:pPr>
            <a:r>
              <a:rPr lang="hu-HU" sz="2000" dirty="0">
                <a:latin typeface="+mn-lt"/>
              </a:rPr>
              <a:t>strukturált együttműködés</a:t>
            </a:r>
            <a:r>
              <a:rPr lang="fr-BE" sz="2000" dirty="0">
                <a:latin typeface="+mn-lt"/>
              </a:rPr>
              <a:t>, </a:t>
            </a:r>
            <a:r>
              <a:rPr lang="hu-HU" sz="2000" dirty="0" smtClean="0">
                <a:latin typeface="+mn-lt"/>
              </a:rPr>
              <a:t/>
            </a:r>
            <a:br>
              <a:rPr lang="hu-HU" sz="2000" dirty="0" smtClean="0">
                <a:latin typeface="+mn-lt"/>
              </a:rPr>
            </a:br>
            <a:r>
              <a:rPr lang="fr-BE" sz="2000" dirty="0" smtClean="0">
                <a:latin typeface="+mn-lt"/>
              </a:rPr>
              <a:t>innováció </a:t>
            </a:r>
            <a:r>
              <a:rPr lang="hu-HU" sz="2000" dirty="0">
                <a:latin typeface="+mn-lt"/>
              </a:rPr>
              <a:t>t</a:t>
            </a:r>
            <a:r>
              <a:rPr lang="fr-BE" sz="2000" dirty="0">
                <a:latin typeface="+mn-lt"/>
              </a:rPr>
              <a:t>ámogatása</a:t>
            </a:r>
            <a:endParaRPr lang="en-GB" sz="2000" dirty="0">
              <a:latin typeface="+mn-lt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563938" y="4149205"/>
            <a:ext cx="5327650" cy="10795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>
                        <a:alpha val="81000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marL="88900">
              <a:spcAft>
                <a:spcPts val="0"/>
              </a:spcAft>
              <a:buClr>
                <a:srgbClr val="FFD400"/>
              </a:buClr>
              <a:buSzPct val="90000"/>
              <a:defRPr/>
            </a:pPr>
            <a:r>
              <a:rPr lang="en-GB" altLang="hu-HU" sz="2000" b="1" dirty="0" smtClean="0">
                <a:solidFill>
                  <a:srgbClr val="FF0000"/>
                </a:solidFill>
                <a:latin typeface="+mn-lt"/>
              </a:rPr>
              <a:t>A </a:t>
            </a:r>
            <a:r>
              <a:rPr lang="fr-BE" sz="2000" b="1" dirty="0">
                <a:solidFill>
                  <a:srgbClr val="FF0000"/>
                </a:solidFill>
                <a:latin typeface="+mn-lt"/>
              </a:rPr>
              <a:t>szomszédos országok támogatása </a:t>
            </a:r>
            <a:endParaRPr lang="hu-HU" sz="2000" b="1" dirty="0" smtClean="0">
              <a:solidFill>
                <a:srgbClr val="FF0000"/>
              </a:solidFill>
              <a:latin typeface="+mn-lt"/>
            </a:endParaRPr>
          </a:p>
          <a:p>
            <a:pPr marL="447675" lvl="1" indent="9525">
              <a:buClr>
                <a:srgbClr val="FFD400"/>
              </a:buClr>
              <a:buSzPct val="90000"/>
              <a:defRPr/>
            </a:pPr>
            <a:r>
              <a:rPr lang="en-GB" sz="2000" dirty="0" err="1">
                <a:latin typeface="+mn-lt"/>
              </a:rPr>
              <a:t>Tantervfejlesztés</a:t>
            </a:r>
            <a:r>
              <a:rPr lang="en-GB" altLang="hu-HU" sz="2000" dirty="0">
                <a:latin typeface="+mn-lt"/>
              </a:rPr>
              <a:t>, </a:t>
            </a:r>
            <a:r>
              <a:rPr lang="en-GB" altLang="hu-HU" sz="2000" dirty="0" err="1">
                <a:latin typeface="+mn-lt"/>
              </a:rPr>
              <a:t>modernizáció</a:t>
            </a:r>
            <a:r>
              <a:rPr lang="en-GB" altLang="hu-HU" sz="2000" dirty="0">
                <a:latin typeface="+mn-lt"/>
              </a:rPr>
              <a:t>, </a:t>
            </a:r>
            <a:endParaRPr lang="hu-HU" altLang="hu-HU" sz="2000" dirty="0">
              <a:latin typeface="+mn-lt"/>
            </a:endParaRPr>
          </a:p>
          <a:p>
            <a:pPr marL="447675" lvl="1" indent="9525">
              <a:buClr>
                <a:srgbClr val="FFD400"/>
              </a:buClr>
              <a:buSzPct val="90000"/>
              <a:defRPr/>
            </a:pPr>
            <a:r>
              <a:rPr lang="en-GB" altLang="hu-HU" sz="2000" dirty="0" err="1">
                <a:latin typeface="+mn-lt"/>
              </a:rPr>
              <a:t>intézményi</a:t>
            </a:r>
            <a:r>
              <a:rPr lang="en-GB" altLang="hu-HU" sz="2000" dirty="0">
                <a:latin typeface="+mn-lt"/>
              </a:rPr>
              <a:t> </a:t>
            </a:r>
            <a:r>
              <a:rPr lang="en-GB" altLang="hu-HU" sz="2000" dirty="0" err="1">
                <a:latin typeface="+mn-lt"/>
              </a:rPr>
              <a:t>irányítás</a:t>
            </a:r>
            <a:r>
              <a:rPr lang="en-GB" altLang="hu-HU" sz="2000" dirty="0">
                <a:latin typeface="+mn-lt"/>
              </a:rPr>
              <a:t> </a:t>
            </a:r>
            <a:r>
              <a:rPr lang="en-GB" altLang="hu-HU" sz="2000" dirty="0" err="1">
                <a:latin typeface="+mn-lt"/>
              </a:rPr>
              <a:t>javítása</a:t>
            </a:r>
            <a:endParaRPr lang="en-GB" altLang="hu-HU" sz="2000" dirty="0">
              <a:latin typeface="+mn-lt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3564246" y="5301134"/>
            <a:ext cx="52561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>
                        <a:alpha val="81000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marL="88900" indent="88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00" lvl="1" indent="9525">
              <a:spcAft>
                <a:spcPts val="0"/>
              </a:spcAft>
              <a:buClr>
                <a:srgbClr val="FFD400"/>
              </a:buClr>
              <a:buSzPct val="90000"/>
              <a:defRPr/>
            </a:pPr>
            <a:r>
              <a:rPr lang="en-GB" altLang="hu-HU" sz="2000" b="1" dirty="0" err="1" smtClean="0">
                <a:solidFill>
                  <a:srgbClr val="FF0000"/>
                </a:solidFill>
                <a:latin typeface="+mn-lt"/>
              </a:rPr>
              <a:t>Együttm</a:t>
            </a:r>
            <a:r>
              <a:rPr lang="hu-HU" altLang="hu-HU" sz="2000" b="1" dirty="0" smtClean="0">
                <a:solidFill>
                  <a:srgbClr val="FF0000"/>
                </a:solidFill>
                <a:latin typeface="+mn-lt"/>
              </a:rPr>
              <a:t>ű</a:t>
            </a:r>
            <a:r>
              <a:rPr lang="fr-BE" altLang="hu-HU" sz="2000" b="1" dirty="0" smtClean="0">
                <a:solidFill>
                  <a:srgbClr val="FF0000"/>
                </a:solidFill>
                <a:latin typeface="+mn-lt"/>
              </a:rPr>
              <a:t>ködés</a:t>
            </a:r>
            <a:endParaRPr lang="hu-HU" altLang="hu-HU" sz="2000" b="1" dirty="0" smtClean="0">
              <a:solidFill>
                <a:srgbClr val="FF0000"/>
              </a:solidFill>
              <a:latin typeface="+mn-lt"/>
            </a:endParaRPr>
          </a:p>
          <a:p>
            <a:pPr marL="447675" lvl="1" indent="9525">
              <a:buClr>
                <a:srgbClr val="FFD400"/>
              </a:buClr>
              <a:buSzPct val="90000"/>
              <a:defRPr/>
            </a:pPr>
            <a:r>
              <a:rPr lang="en-GB" altLang="hu-HU" sz="2000" dirty="0" err="1" smtClean="0">
                <a:latin typeface="+mn-lt"/>
              </a:rPr>
              <a:t>Ázsiával</a:t>
            </a:r>
            <a:r>
              <a:rPr lang="en-GB" altLang="hu-HU" sz="2000" dirty="0">
                <a:latin typeface="+mn-lt"/>
              </a:rPr>
              <a:t>, Latin </a:t>
            </a:r>
            <a:r>
              <a:rPr lang="en-GB" altLang="hu-HU" sz="2000" dirty="0" err="1">
                <a:latin typeface="+mn-lt"/>
              </a:rPr>
              <a:t>Amerikával</a:t>
            </a:r>
            <a:r>
              <a:rPr lang="en-GB" altLang="hu-HU" sz="2000" dirty="0">
                <a:latin typeface="+mn-lt"/>
              </a:rPr>
              <a:t> </a:t>
            </a:r>
            <a:r>
              <a:rPr lang="en-GB" altLang="hu-HU" sz="2000" dirty="0" err="1">
                <a:latin typeface="+mn-lt"/>
              </a:rPr>
              <a:t>és</a:t>
            </a:r>
            <a:r>
              <a:rPr lang="en-GB" altLang="hu-HU" sz="2000" dirty="0">
                <a:latin typeface="+mn-lt"/>
              </a:rPr>
              <a:t> </a:t>
            </a:r>
            <a:r>
              <a:rPr lang="en-GB" altLang="hu-HU" sz="2000" dirty="0" err="1">
                <a:latin typeface="+mn-lt"/>
              </a:rPr>
              <a:t>Afrikával</a:t>
            </a:r>
            <a:endParaRPr lang="en-GB" altLang="hu-HU" sz="2000" dirty="0">
              <a:latin typeface="+mn-lt"/>
            </a:endParaRPr>
          </a:p>
        </p:txBody>
      </p:sp>
      <p:sp>
        <p:nvSpPr>
          <p:cNvPr id="11" name="ZoneTexte 15"/>
          <p:cNvSpPr txBox="1"/>
          <p:nvPr/>
        </p:nvSpPr>
        <p:spPr>
          <a:xfrm>
            <a:off x="4984038" y="1341438"/>
            <a:ext cx="299069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altLang="en-US" b="1" dirty="0">
                <a:solidFill>
                  <a:srgbClr val="FF0000"/>
                </a:solidFill>
                <a:latin typeface="+mn-lt"/>
                <a:cs typeface="Arial" charset="0"/>
              </a:rPr>
              <a:t>A teljes költségvetés </a:t>
            </a:r>
            <a:r>
              <a:rPr lang="hu-HU" b="1" dirty="0" smtClean="0">
                <a:solidFill>
                  <a:srgbClr val="FF0000"/>
                </a:solidFill>
                <a:latin typeface="+mn-lt"/>
              </a:rPr>
              <a:t>negyede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107504" y="159116"/>
            <a:ext cx="1368152" cy="677596"/>
            <a:chOff x="528508" y="2531"/>
            <a:chExt cx="3397259" cy="167094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3" name="Lekerekített téglalap 12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err="1" smtClean="0"/>
                <a:t>KA1</a:t>
              </a:r>
              <a:r>
                <a:rPr lang="hu-HU" sz="1400" b="1" kern="1200" dirty="0" smtClean="0"/>
                <a:t> - </a:t>
              </a:r>
              <a:r>
                <a:rPr lang="en-US" sz="1400" b="1" kern="1200" dirty="0" smtClean="0"/>
                <a:t>1. </a:t>
              </a:r>
              <a:r>
                <a:rPr lang="en-US" sz="1400" b="1" kern="1200" dirty="0" err="1" smtClean="0"/>
                <a:t>akció</a:t>
              </a:r>
              <a:r>
                <a:rPr lang="en-US" sz="1400" b="1" kern="1200" dirty="0" smtClean="0"/>
                <a:t> </a:t>
              </a:r>
              <a:r>
                <a:rPr lang="hu-HU" sz="1400" b="1" kern="1200" dirty="0" smtClean="0"/>
                <a:t/>
              </a:r>
              <a:br>
                <a:rPr lang="hu-HU" sz="1400" b="1" kern="1200" dirty="0" smtClean="0"/>
              </a:br>
              <a:r>
                <a:rPr lang="en-US" sz="1400" b="1" kern="1200" dirty="0" smtClean="0"/>
                <a:t>MOBILITÁS</a:t>
              </a:r>
              <a:r>
                <a:rPr lang="hu-HU" sz="1400" b="1" kern="1200" dirty="0" smtClean="0"/>
                <a:t>I PROJEKTEK</a:t>
              </a:r>
              <a:endParaRPr lang="hu-HU" sz="1400" kern="1200" dirty="0"/>
            </a:p>
          </p:txBody>
        </p:sp>
      </p:grpSp>
      <p:grpSp>
        <p:nvGrpSpPr>
          <p:cNvPr id="18" name="Csoportba foglalás 17"/>
          <p:cNvGrpSpPr/>
          <p:nvPr/>
        </p:nvGrpSpPr>
        <p:grpSpPr>
          <a:xfrm>
            <a:off x="4428131" y="152264"/>
            <a:ext cx="1764184" cy="822065"/>
            <a:chOff x="5004059" y="3514051"/>
            <a:chExt cx="3397259" cy="1670946"/>
          </a:xfrm>
          <a:solidFill>
            <a:srgbClr val="838D05"/>
          </a:solidFill>
        </p:grpSpPr>
        <p:sp>
          <p:nvSpPr>
            <p:cNvPr id="19" name="Lekerekített téglalap 18"/>
            <p:cNvSpPr/>
            <p:nvPr/>
          </p:nvSpPr>
          <p:spPr>
            <a:xfrm>
              <a:off x="5004059" y="351405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Lekerekített téglalap 8"/>
            <p:cNvSpPr/>
            <p:nvPr/>
          </p:nvSpPr>
          <p:spPr>
            <a:xfrm>
              <a:off x="5085628" y="359562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err="1" smtClean="0"/>
                <a:t>KA3</a:t>
              </a:r>
              <a:r>
                <a:rPr lang="hu-HU" sz="1400" b="1" kern="1200" dirty="0" smtClean="0"/>
                <a:t> - </a:t>
              </a:r>
              <a:r>
                <a:rPr lang="en-US" sz="1400" b="1" kern="1200" dirty="0" smtClean="0"/>
                <a:t>3. </a:t>
              </a:r>
              <a:r>
                <a:rPr lang="en-US" sz="1400" b="1" kern="1200" dirty="0" err="1" smtClean="0"/>
                <a:t>akció</a:t>
              </a:r>
              <a:r>
                <a:rPr lang="en-US" sz="1400" b="1" kern="1200" dirty="0" smtClean="0"/>
                <a:t> </a:t>
              </a:r>
              <a:r>
                <a:rPr lang="hu-HU" sz="1400" b="1" kern="1200" dirty="0" smtClean="0"/>
                <a:t/>
              </a:r>
              <a:br>
                <a:rPr lang="hu-HU" sz="1400" b="1" kern="1200" dirty="0" smtClean="0"/>
              </a:br>
              <a:r>
                <a:rPr lang="en-US" sz="1400" b="1" kern="1200" dirty="0" err="1" smtClean="0"/>
                <a:t>REFORMOK</a:t>
              </a:r>
              <a:r>
                <a:rPr lang="en-US" sz="1400" b="1" kern="1200" dirty="0" smtClean="0"/>
                <a:t> </a:t>
              </a:r>
              <a:r>
                <a:rPr lang="hu-HU" sz="1400" b="1" kern="1200" dirty="0" smtClean="0"/>
                <a:t/>
              </a:r>
              <a:br>
                <a:rPr lang="hu-HU" sz="1400" b="1" kern="1200" dirty="0" smtClean="0"/>
              </a:br>
              <a:r>
                <a:rPr lang="en-US" sz="1400" b="1" kern="1200" dirty="0" err="1" smtClean="0"/>
                <a:t>TÁMOGATÁSA</a:t>
              </a:r>
              <a:endParaRPr lang="hu-HU" sz="1400" kern="1200" dirty="0"/>
            </a:p>
          </p:txBody>
        </p:sp>
      </p:grpSp>
      <p:grpSp>
        <p:nvGrpSpPr>
          <p:cNvPr id="15" name="Csoportba foglalás 14"/>
          <p:cNvGrpSpPr/>
          <p:nvPr/>
        </p:nvGrpSpPr>
        <p:grpSpPr>
          <a:xfrm>
            <a:off x="1365763" y="321173"/>
            <a:ext cx="3224219" cy="1185015"/>
            <a:chOff x="2869128" y="1757025"/>
            <a:chExt cx="3397259" cy="1670946"/>
          </a:xfrm>
          <a:solidFill>
            <a:srgbClr val="FF0000"/>
          </a:solidFill>
        </p:grpSpPr>
        <p:sp>
          <p:nvSpPr>
            <p:cNvPr id="16" name="Lekerekített téglalap 15"/>
            <p:cNvSpPr/>
            <p:nvPr/>
          </p:nvSpPr>
          <p:spPr>
            <a:xfrm>
              <a:off x="2869128" y="1757025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Lekerekített téglalap 6"/>
            <p:cNvSpPr/>
            <p:nvPr/>
          </p:nvSpPr>
          <p:spPr>
            <a:xfrm>
              <a:off x="2950697" y="1838594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b="1" kern="1200" dirty="0" err="1" smtClean="0"/>
                <a:t>KA2</a:t>
              </a:r>
              <a:r>
                <a:rPr lang="hu-HU" b="1" kern="1200" dirty="0" smtClean="0"/>
                <a:t> - 2. akció </a:t>
              </a:r>
              <a:br>
                <a:rPr lang="hu-HU" b="1" kern="1200" dirty="0" smtClean="0"/>
              </a:br>
              <a:r>
                <a:rPr lang="hu-HU" b="1" kern="1200" dirty="0" smtClean="0"/>
                <a:t>INNOVÁCIÓS EGYÜTTMŰKÖDÉSEK </a:t>
              </a:r>
              <a:br>
                <a:rPr lang="hu-HU" b="1" kern="1200" dirty="0" smtClean="0"/>
              </a:br>
              <a:r>
                <a:rPr lang="hu-HU" b="1" kern="1200" dirty="0" smtClean="0"/>
                <a:t>ÉS TAPASZTALATCSERÉK</a:t>
              </a:r>
              <a:endParaRPr lang="hu-HU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/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Főbb témák</a:t>
            </a:r>
          </a:p>
        </p:txBody>
      </p:sp>
      <p:sp>
        <p:nvSpPr>
          <p:cNvPr id="19459" name="Tartalom helye 2"/>
          <p:cNvSpPr>
            <a:spLocks noGrp="1"/>
          </p:cNvSpPr>
          <p:nvPr>
            <p:ph idx="1"/>
          </p:nvPr>
        </p:nvSpPr>
        <p:spPr>
          <a:xfrm>
            <a:off x="421196" y="1988840"/>
            <a:ext cx="8229600" cy="427081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u-HU" altLang="hu-HU" sz="2400" dirty="0" err="1" smtClean="0"/>
              <a:t>Curriculumfejlesztés</a:t>
            </a:r>
            <a:endParaRPr lang="hu-HU" altLang="hu-HU" sz="2400" dirty="0" smtClean="0"/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Intézményirányítás fejlesztése</a:t>
            </a:r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Minőségirányítási rendszerek, </a:t>
            </a:r>
            <a:br>
              <a:rPr lang="hu-HU" altLang="hu-HU" sz="2400" dirty="0" smtClean="0"/>
            </a:br>
            <a:r>
              <a:rPr lang="hu-HU" altLang="hu-HU" sz="2400" dirty="0" smtClean="0"/>
              <a:t>hallgatói szolgáltatások fejlesztése</a:t>
            </a:r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A felsőoktatás együttműködése a társadalommal</a:t>
            </a:r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Oktatási szektorok közötti együttműködés</a:t>
            </a:r>
          </a:p>
        </p:txBody>
      </p:sp>
      <p:cxnSp>
        <p:nvCxnSpPr>
          <p:cNvPr id="7" name="Egyenes összekötő 6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Csoportba foglalás 3"/>
          <p:cNvGrpSpPr/>
          <p:nvPr/>
        </p:nvGrpSpPr>
        <p:grpSpPr>
          <a:xfrm>
            <a:off x="3491880" y="548680"/>
            <a:ext cx="3224219" cy="1185015"/>
            <a:chOff x="2869128" y="1757025"/>
            <a:chExt cx="3397259" cy="1670946"/>
          </a:xfrm>
          <a:solidFill>
            <a:srgbClr val="FF0000"/>
          </a:solidFill>
        </p:grpSpPr>
        <p:sp>
          <p:nvSpPr>
            <p:cNvPr id="5" name="Lekerekített téglalap 4"/>
            <p:cNvSpPr/>
            <p:nvPr/>
          </p:nvSpPr>
          <p:spPr>
            <a:xfrm>
              <a:off x="2869128" y="1757025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Lekerekített téglalap 6"/>
            <p:cNvSpPr/>
            <p:nvPr/>
          </p:nvSpPr>
          <p:spPr>
            <a:xfrm>
              <a:off x="2950697" y="1838594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b="1" kern="1200" dirty="0" err="1" smtClean="0"/>
                <a:t>KA2</a:t>
              </a:r>
              <a:r>
                <a:rPr lang="hu-HU" b="1" kern="1200" dirty="0" smtClean="0"/>
                <a:t> - 2. akció </a:t>
              </a:r>
              <a:br>
                <a:rPr lang="hu-HU" b="1" kern="1200" dirty="0" smtClean="0"/>
              </a:br>
              <a:r>
                <a:rPr lang="hu-HU" b="1" kern="1200" dirty="0" smtClean="0"/>
                <a:t>INNOVÁCIÓS EGYÜTTMŰKÖDÉSEK </a:t>
              </a:r>
              <a:br>
                <a:rPr lang="hu-HU" b="1" kern="1200" dirty="0" smtClean="0"/>
              </a:br>
              <a:r>
                <a:rPr lang="hu-HU" b="1" kern="1200" dirty="0" smtClean="0"/>
                <a:t>ÉS TAPASZTALATCSERÉK</a:t>
              </a:r>
              <a:endParaRPr lang="hu-HU" kern="12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zövegdoboz 1"/>
          <p:cNvSpPr txBox="1">
            <a:spLocks noChangeArrowheads="1"/>
          </p:cNvSpPr>
          <p:nvPr/>
        </p:nvSpPr>
        <p:spPr bwMode="auto">
          <a:xfrm>
            <a:off x="468312" y="1855271"/>
            <a:ext cx="7632079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hu-HU" altLang="hu-HU" sz="2200" dirty="0" smtClean="0">
                <a:latin typeface="Calibri" panose="020F0502020204030204" pitchFamily="34" charset="0"/>
              </a:rPr>
              <a:t>Az </a:t>
            </a:r>
            <a:r>
              <a:rPr lang="hu-HU" altLang="hu-HU" sz="2200" dirty="0">
                <a:latin typeface="Calibri" panose="020F0502020204030204" pitchFamily="34" charset="0"/>
              </a:rPr>
              <a:t>EU oktatási / képzési </a:t>
            </a:r>
            <a:r>
              <a:rPr lang="hu-HU" altLang="hu-HU" sz="2200" dirty="0" smtClean="0">
                <a:latin typeface="Calibri" panose="020F0502020204030204" pitchFamily="34" charset="0"/>
              </a:rPr>
              <a:t/>
            </a:r>
            <a:br>
              <a:rPr lang="hu-HU" altLang="hu-HU" sz="2200" dirty="0" smtClean="0">
                <a:latin typeface="Calibri" panose="020F0502020204030204" pitchFamily="34" charset="0"/>
              </a:rPr>
            </a:br>
            <a:r>
              <a:rPr lang="hu-HU" altLang="hu-HU" sz="2200" dirty="0" smtClean="0">
                <a:latin typeface="Calibri" panose="020F0502020204030204" pitchFamily="34" charset="0"/>
              </a:rPr>
              <a:t>együttműködési </a:t>
            </a:r>
            <a:r>
              <a:rPr lang="hu-HU" altLang="hu-HU" sz="2200" dirty="0">
                <a:latin typeface="Calibri" panose="020F0502020204030204" pitchFamily="34" charset="0"/>
              </a:rPr>
              <a:t>programja (2007–2013)</a:t>
            </a:r>
          </a:p>
          <a:p>
            <a:pPr eaLnBrk="1" hangingPunct="1"/>
            <a:endParaRPr lang="hu-HU" altLang="hu-HU" sz="2200" i="1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hu-HU" altLang="hu-HU" sz="2200" i="1" dirty="0">
                <a:latin typeface="Calibri" panose="020F0502020204030204" pitchFamily="34" charset="0"/>
              </a:rPr>
              <a:t>27 EU tagállam, </a:t>
            </a:r>
            <a:r>
              <a:rPr lang="hu-HU" altLang="hu-HU" sz="2200" i="1" dirty="0" smtClean="0">
                <a:latin typeface="Calibri" panose="020F0502020204030204" pitchFamily="34" charset="0"/>
              </a:rPr>
              <a:t/>
            </a:r>
            <a:br>
              <a:rPr lang="hu-HU" altLang="hu-HU" sz="2200" i="1" dirty="0" smtClean="0">
                <a:latin typeface="Calibri" panose="020F0502020204030204" pitchFamily="34" charset="0"/>
              </a:rPr>
            </a:br>
            <a:r>
              <a:rPr lang="hu-HU" altLang="hu-HU" sz="2200" i="1" dirty="0" smtClean="0">
                <a:latin typeface="Calibri" panose="020F0502020204030204" pitchFamily="34" charset="0"/>
              </a:rPr>
              <a:t>Norvégia</a:t>
            </a:r>
            <a:r>
              <a:rPr lang="hu-HU" altLang="hu-HU" sz="2200" i="1" dirty="0">
                <a:latin typeface="Calibri" panose="020F0502020204030204" pitchFamily="34" charset="0"/>
              </a:rPr>
              <a:t>, Izland, Liechtenstein, </a:t>
            </a:r>
            <a:r>
              <a:rPr lang="hu-HU" altLang="hu-HU" sz="2200" i="1" dirty="0" smtClean="0">
                <a:latin typeface="Calibri" panose="020F0502020204030204" pitchFamily="34" charset="0"/>
              </a:rPr>
              <a:t/>
            </a:r>
            <a:br>
              <a:rPr lang="hu-HU" altLang="hu-HU" sz="2200" i="1" dirty="0" smtClean="0">
                <a:latin typeface="Calibri" panose="020F0502020204030204" pitchFamily="34" charset="0"/>
              </a:rPr>
            </a:br>
            <a:r>
              <a:rPr lang="hu-HU" altLang="hu-HU" sz="2200" i="1" dirty="0" smtClean="0">
                <a:latin typeface="Calibri" panose="020F0502020204030204" pitchFamily="34" charset="0"/>
              </a:rPr>
              <a:t>Törökország</a:t>
            </a:r>
            <a:r>
              <a:rPr lang="hu-HU" altLang="hu-HU" sz="2200" i="1" dirty="0">
                <a:latin typeface="Calibri" panose="020F0502020204030204" pitchFamily="34" charset="0"/>
              </a:rPr>
              <a:t>, Horvátország, Svájc</a:t>
            </a:r>
          </a:p>
          <a:p>
            <a:pPr eaLnBrk="1" hangingPunct="1"/>
            <a:endParaRPr lang="hu-HU" altLang="hu-HU" sz="2200" dirty="0">
              <a:latin typeface="Calibri" panose="020F0502020204030204" pitchFamily="34" charset="0"/>
            </a:endParaRPr>
          </a:p>
          <a:p>
            <a:pPr algn="ctr" eaLnBrk="1" hangingPunct="1"/>
            <a:r>
              <a:rPr lang="hu-HU" altLang="hu-HU" sz="2200" dirty="0">
                <a:latin typeface="Calibri" panose="020F0502020204030204" pitchFamily="34" charset="0"/>
              </a:rPr>
              <a:t>Comenius: </a:t>
            </a:r>
            <a:r>
              <a:rPr lang="hu-HU" altLang="hu-HU" sz="2200" dirty="0">
                <a:solidFill>
                  <a:srgbClr val="0099CC"/>
                </a:solidFill>
                <a:latin typeface="Calibri" panose="020F0502020204030204" pitchFamily="34" charset="0"/>
              </a:rPr>
              <a:t>közoktatás</a:t>
            </a:r>
          </a:p>
          <a:p>
            <a:pPr algn="ctr" eaLnBrk="1" hangingPunct="1"/>
            <a:r>
              <a:rPr lang="hu-HU" altLang="hu-HU" sz="2200" dirty="0">
                <a:latin typeface="Calibri" panose="020F0502020204030204" pitchFamily="34" charset="0"/>
              </a:rPr>
              <a:t>Erasmus: </a:t>
            </a:r>
            <a:r>
              <a:rPr lang="hu-HU" altLang="hu-HU" sz="2200" dirty="0">
                <a:solidFill>
                  <a:srgbClr val="0099CC"/>
                </a:solidFill>
                <a:latin typeface="Calibri" panose="020F0502020204030204" pitchFamily="34" charset="0"/>
              </a:rPr>
              <a:t>felsőoktatás</a:t>
            </a:r>
          </a:p>
          <a:p>
            <a:pPr algn="ctr" eaLnBrk="1" hangingPunct="1"/>
            <a:r>
              <a:rPr lang="hu-HU" altLang="hu-HU" sz="2200" dirty="0">
                <a:latin typeface="Calibri" panose="020F0502020204030204" pitchFamily="34" charset="0"/>
              </a:rPr>
              <a:t>Leonardo da Vinci: </a:t>
            </a:r>
            <a:r>
              <a:rPr lang="hu-HU" altLang="hu-HU" sz="2200" dirty="0">
                <a:solidFill>
                  <a:srgbClr val="0099CC"/>
                </a:solidFill>
                <a:latin typeface="Calibri" panose="020F0502020204030204" pitchFamily="34" charset="0"/>
              </a:rPr>
              <a:t>szakképzés</a:t>
            </a:r>
          </a:p>
          <a:p>
            <a:pPr algn="ctr" eaLnBrk="1" hangingPunct="1"/>
            <a:r>
              <a:rPr lang="hu-HU" altLang="hu-HU" sz="2200" dirty="0" err="1">
                <a:latin typeface="Calibri" panose="020F0502020204030204" pitchFamily="34" charset="0"/>
              </a:rPr>
              <a:t>Grundtvig</a:t>
            </a:r>
            <a:r>
              <a:rPr lang="hu-HU" altLang="hu-HU" sz="2200" dirty="0">
                <a:latin typeface="Calibri" panose="020F0502020204030204" pitchFamily="34" charset="0"/>
              </a:rPr>
              <a:t>: </a:t>
            </a:r>
            <a:r>
              <a:rPr lang="hu-HU" altLang="hu-HU" sz="2200" dirty="0">
                <a:solidFill>
                  <a:srgbClr val="0099CC"/>
                </a:solidFill>
                <a:latin typeface="Calibri" panose="020F0502020204030204" pitchFamily="34" charset="0"/>
              </a:rPr>
              <a:t>felnőttoktatás</a:t>
            </a:r>
          </a:p>
          <a:p>
            <a:pPr eaLnBrk="1" hangingPunct="1"/>
            <a:endParaRPr lang="hu-HU" altLang="hu-HU" sz="2400" dirty="0">
              <a:solidFill>
                <a:srgbClr val="0099CC"/>
              </a:solidFill>
              <a:latin typeface="Calibri" panose="020F0502020204030204" pitchFamily="34" charset="0"/>
            </a:endParaRPr>
          </a:p>
          <a:p>
            <a:pPr eaLnBrk="1" hangingPunct="1"/>
            <a:endParaRPr lang="hu-HU" altLang="hu-HU" sz="2400" dirty="0">
              <a:latin typeface="Calibri" panose="020F0502020204030204" pitchFamily="34" charset="0"/>
            </a:endParaRPr>
          </a:p>
        </p:txBody>
      </p:sp>
      <p:sp>
        <p:nvSpPr>
          <p:cNvPr id="3" name="Cím 1"/>
          <p:cNvSpPr txBox="1">
            <a:spLocks/>
          </p:cNvSpPr>
          <p:nvPr/>
        </p:nvSpPr>
        <p:spPr>
          <a:xfrm>
            <a:off x="179512" y="260648"/>
            <a:ext cx="7632848" cy="8651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Az </a:t>
            </a:r>
            <a:r>
              <a:rPr lang="hu-HU" altLang="hu-HU" sz="2800" b="1" kern="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Egész </a:t>
            </a: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életen át tartó tanulás </a:t>
            </a:r>
            <a:r>
              <a:rPr lang="hu-HU" altLang="hu-HU" sz="2800" b="1" kern="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/>
            </a:r>
            <a:br>
              <a:rPr lang="hu-HU" altLang="hu-HU" sz="2800" b="1" kern="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</a:br>
            <a:r>
              <a:rPr lang="hu-HU" altLang="hu-HU" sz="2800" b="1" kern="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program</a:t>
            </a: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/>
            </a:r>
            <a:b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</a:b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(LLP – </a:t>
            </a:r>
            <a:r>
              <a:rPr lang="hu-HU" altLang="hu-HU" sz="2800" b="1" kern="0" cap="all" dirty="0" err="1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Lifelong</a:t>
            </a: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 </a:t>
            </a:r>
            <a:r>
              <a:rPr lang="hu-HU" altLang="hu-HU" sz="2800" b="1" kern="0" cap="all" dirty="0" err="1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Learning</a:t>
            </a: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 </a:t>
            </a:r>
            <a:r>
              <a:rPr lang="hu-HU" altLang="hu-HU" sz="2800" b="1" kern="0" cap="all" dirty="0" err="1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Programme</a:t>
            </a:r>
            <a:r>
              <a:rPr lang="hu-HU" altLang="hu-HU" sz="2800" b="1" kern="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)</a:t>
            </a:r>
          </a:p>
          <a:p>
            <a:pPr algn="l"/>
            <a:endParaRPr lang="hu-HU" altLang="hu-HU" sz="2800" kern="0" dirty="0" smtClean="0"/>
          </a:p>
        </p:txBody>
      </p:sp>
      <p:cxnSp>
        <p:nvCxnSpPr>
          <p:cNvPr id="4" name="Egyenes összekötő 3"/>
          <p:cNvCxnSpPr/>
          <p:nvPr/>
        </p:nvCxnSpPr>
        <p:spPr>
          <a:xfrm>
            <a:off x="107504" y="1196752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53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7544" y="4869160"/>
            <a:ext cx="6804025" cy="158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hu-HU" altLang="en-US" sz="2400" b="1" kern="0" dirty="0" smtClean="0">
                <a:solidFill>
                  <a:srgbClr val="FF0000"/>
                </a:solidFill>
              </a:rPr>
              <a:t>1. Közös projektek:</a:t>
            </a:r>
            <a:r>
              <a:rPr lang="hu-HU" altLang="en-US" sz="2400" kern="0" dirty="0" smtClean="0"/>
              <a:t> új tantervek és programok, tanulási és oktatási módszertanok, minőségfejlesztés</a:t>
            </a:r>
          </a:p>
          <a:p>
            <a:pPr marL="0" indent="0">
              <a:buFontTx/>
              <a:buNone/>
              <a:defRPr/>
            </a:pPr>
            <a:r>
              <a:rPr lang="hu-HU" altLang="en-US" sz="2400" b="1" dirty="0" smtClean="0">
                <a:solidFill>
                  <a:srgbClr val="FF0000"/>
                </a:solidFill>
              </a:rPr>
              <a:t>2. </a:t>
            </a:r>
            <a:r>
              <a:rPr lang="fr-BE" altLang="en-US" sz="2400" b="1" dirty="0" smtClean="0">
                <a:solidFill>
                  <a:srgbClr val="FF0000"/>
                </a:solidFill>
              </a:rPr>
              <a:t>Stru</a:t>
            </a:r>
            <a:r>
              <a:rPr lang="hu-HU" altLang="en-US" sz="2400" b="1" dirty="0" err="1" smtClean="0">
                <a:solidFill>
                  <a:srgbClr val="FF0000"/>
                </a:solidFill>
              </a:rPr>
              <a:t>kturális</a:t>
            </a:r>
            <a:r>
              <a:rPr lang="hu-HU" altLang="en-US" sz="2400" b="1" dirty="0" smtClean="0">
                <a:solidFill>
                  <a:srgbClr val="FF0000"/>
                </a:solidFill>
              </a:rPr>
              <a:t> projektek</a:t>
            </a:r>
            <a:r>
              <a:rPr lang="fr-BE" altLang="en-US" sz="2400" b="1" dirty="0" smtClean="0">
                <a:solidFill>
                  <a:srgbClr val="FF0000"/>
                </a:solidFill>
              </a:rPr>
              <a:t>:</a:t>
            </a:r>
            <a:r>
              <a:rPr lang="fr-BE" altLang="en-US" sz="2400" dirty="0" smtClean="0"/>
              <a:t> </a:t>
            </a:r>
            <a:r>
              <a:rPr lang="hu-HU" altLang="en-US" sz="2400" dirty="0" smtClean="0"/>
              <a:t>nemzeti szintű reformok partner országok hatóságainak támogatásával</a:t>
            </a:r>
            <a:endParaRPr lang="en-GB" altLang="en-US" sz="2400" kern="0" dirty="0" smtClean="0"/>
          </a:p>
        </p:txBody>
      </p:sp>
      <p:sp>
        <p:nvSpPr>
          <p:cNvPr id="20483" name="Content Placeholder 2"/>
          <p:cNvSpPr txBox="1">
            <a:spLocks/>
          </p:cNvSpPr>
          <p:nvPr/>
        </p:nvSpPr>
        <p:spPr bwMode="auto">
          <a:xfrm>
            <a:off x="74613" y="1341438"/>
            <a:ext cx="8890000" cy="338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hu-HU" altLang="en-US" sz="2400" dirty="0">
                <a:latin typeface="+mn-lt"/>
              </a:rPr>
              <a:t>2 féle projekt a szomszédos és egyéb partner országokkal</a:t>
            </a:r>
          </a:p>
          <a:p>
            <a:pPr marL="355600" indent="-355600" eaLnBrk="1" hangingPunct="1">
              <a:buFontTx/>
              <a:buNone/>
            </a:pPr>
            <a:r>
              <a:rPr lang="hu-HU" altLang="hu-HU" sz="2400" b="1" dirty="0" smtClean="0">
                <a:latin typeface="+mn-lt"/>
              </a:rPr>
              <a:t>Szomszédos </a:t>
            </a:r>
            <a:r>
              <a:rPr lang="hu-HU" altLang="hu-HU" sz="2400" b="1" dirty="0">
                <a:latin typeface="+mn-lt"/>
              </a:rPr>
              <a:t>partner országok</a:t>
            </a:r>
            <a:r>
              <a:rPr lang="hu-HU" altLang="hu-HU" sz="2400" dirty="0">
                <a:latin typeface="+mn-lt"/>
              </a:rPr>
              <a:t>: </a:t>
            </a:r>
            <a:r>
              <a:rPr lang="hu-HU" altLang="hu-HU" sz="2400" dirty="0" smtClean="0">
                <a:latin typeface="+mn-lt"/>
              </a:rPr>
              <a:t/>
            </a:r>
            <a:br>
              <a:rPr lang="hu-HU" altLang="hu-HU" sz="2400" dirty="0" smtClean="0">
                <a:latin typeface="+mn-lt"/>
              </a:rPr>
            </a:br>
            <a:r>
              <a:rPr lang="hu-HU" altLang="hu-HU" sz="2400" dirty="0" smtClean="0">
                <a:latin typeface="+mn-lt"/>
              </a:rPr>
              <a:t>Örményország</a:t>
            </a:r>
            <a:r>
              <a:rPr lang="hu-HU" altLang="hu-HU" sz="2400" dirty="0">
                <a:latin typeface="+mn-lt"/>
              </a:rPr>
              <a:t>, Azerbajdzsán, Fehéroroszország, Grúzia, Moldova, Ukrajna, Algéria, Egyiptom, Izrael, Jordánia, Libanon, Líbia, Marokkó, Palesztina, Szíria, Tunézia, </a:t>
            </a:r>
            <a:r>
              <a:rPr lang="it-IT" altLang="hu-HU" sz="2400" dirty="0">
                <a:latin typeface="+mn-lt"/>
              </a:rPr>
              <a:t>Alb</a:t>
            </a:r>
            <a:r>
              <a:rPr lang="hu-HU" altLang="hu-HU" sz="2400" dirty="0" err="1">
                <a:latin typeface="+mn-lt"/>
              </a:rPr>
              <a:t>ánia</a:t>
            </a:r>
            <a:r>
              <a:rPr lang="it-IT" altLang="hu-HU" sz="2400" dirty="0">
                <a:latin typeface="+mn-lt"/>
              </a:rPr>
              <a:t>, Bos</a:t>
            </a:r>
            <a:r>
              <a:rPr lang="hu-HU" altLang="hu-HU" sz="2400" dirty="0" err="1">
                <a:latin typeface="+mn-lt"/>
              </a:rPr>
              <a:t>znia</a:t>
            </a:r>
            <a:r>
              <a:rPr lang="hu-HU" altLang="hu-HU" sz="2400" dirty="0">
                <a:latin typeface="+mn-lt"/>
              </a:rPr>
              <a:t> Hercegovina, Koszovó</a:t>
            </a:r>
            <a:r>
              <a:rPr lang="it-IT" altLang="hu-HU" sz="2400" dirty="0">
                <a:latin typeface="+mn-lt"/>
              </a:rPr>
              <a:t>, Montenegr</a:t>
            </a:r>
            <a:r>
              <a:rPr lang="hu-HU" altLang="hu-HU" sz="2400" dirty="0">
                <a:latin typeface="+mn-lt"/>
              </a:rPr>
              <a:t>ó</a:t>
            </a:r>
            <a:r>
              <a:rPr lang="it-IT" altLang="hu-HU" sz="2400" dirty="0">
                <a:latin typeface="+mn-lt"/>
              </a:rPr>
              <a:t>, S</a:t>
            </a:r>
            <a:r>
              <a:rPr lang="hu-HU" altLang="hu-HU" sz="2400" dirty="0" err="1">
                <a:latin typeface="+mn-lt"/>
              </a:rPr>
              <a:t>zerbia</a:t>
            </a:r>
            <a:r>
              <a:rPr lang="hu-HU" altLang="hu-HU" sz="2400" dirty="0">
                <a:latin typeface="+mn-lt"/>
              </a:rPr>
              <a:t>, Oroszország</a:t>
            </a:r>
            <a:endParaRPr lang="hu-HU" altLang="en-US" sz="2400" dirty="0">
              <a:latin typeface="+mn-lt"/>
            </a:endParaRPr>
          </a:p>
          <a:p>
            <a:pPr eaLnBrk="1" hangingPunct="1">
              <a:buFontTx/>
              <a:buNone/>
            </a:pPr>
            <a:r>
              <a:rPr lang="hu-HU" altLang="en-US" sz="2400" b="1" dirty="0" smtClean="0">
                <a:latin typeface="+mn-lt"/>
              </a:rPr>
              <a:t>Partnerországok</a:t>
            </a:r>
            <a:r>
              <a:rPr lang="hu-HU" altLang="en-US" sz="2400" dirty="0" smtClean="0">
                <a:latin typeface="+mn-lt"/>
              </a:rPr>
              <a:t>: </a:t>
            </a:r>
            <a:br>
              <a:rPr lang="hu-HU" altLang="en-US" sz="2400" dirty="0" smtClean="0">
                <a:latin typeface="+mn-lt"/>
              </a:rPr>
            </a:br>
            <a:r>
              <a:rPr lang="hu-HU" altLang="en-US" sz="2400" dirty="0" smtClean="0">
                <a:latin typeface="+mn-lt"/>
              </a:rPr>
              <a:t>Ázsia</a:t>
            </a:r>
            <a:r>
              <a:rPr lang="hu-HU" altLang="en-US" sz="2400" dirty="0">
                <a:latin typeface="+mn-lt"/>
              </a:rPr>
              <a:t>, Latin Amerika, Afrika, Karibi-térség, </a:t>
            </a:r>
            <a:r>
              <a:rPr lang="hu-HU" altLang="en-US" sz="2400" dirty="0" smtClean="0">
                <a:latin typeface="+mn-lt"/>
              </a:rPr>
              <a:t/>
            </a:r>
            <a:br>
              <a:rPr lang="hu-HU" altLang="en-US" sz="2400" dirty="0" smtClean="0">
                <a:latin typeface="+mn-lt"/>
              </a:rPr>
            </a:br>
            <a:r>
              <a:rPr lang="hu-HU" altLang="en-US" sz="2400" dirty="0" smtClean="0">
                <a:latin typeface="+mn-lt"/>
              </a:rPr>
              <a:t>Csendes-óceáni </a:t>
            </a:r>
            <a:r>
              <a:rPr lang="hu-HU" altLang="en-US" sz="2400" dirty="0">
                <a:latin typeface="+mn-lt"/>
              </a:rPr>
              <a:t>térség </a:t>
            </a:r>
            <a:r>
              <a:rPr lang="en-GB" altLang="en-US" sz="2400" dirty="0">
                <a:latin typeface="+mn-lt"/>
              </a:rPr>
              <a:t>(ACP)</a:t>
            </a:r>
            <a:r>
              <a:rPr lang="hu-HU" altLang="en-US" sz="2400" dirty="0">
                <a:latin typeface="+mn-lt"/>
              </a:rPr>
              <a:t> </a:t>
            </a:r>
            <a:r>
              <a:rPr lang="hu-HU" altLang="en-US" sz="2400" dirty="0" smtClean="0">
                <a:latin typeface="+mn-lt"/>
              </a:rPr>
              <a:t>országai</a:t>
            </a:r>
            <a:endParaRPr lang="en-GB" altLang="en-US" sz="2400" dirty="0">
              <a:latin typeface="+mn-lt"/>
            </a:endParaRPr>
          </a:p>
        </p:txBody>
      </p:sp>
      <p:sp>
        <p:nvSpPr>
          <p:cNvPr id="7" name="ZoneTexte 60"/>
          <p:cNvSpPr txBox="1">
            <a:spLocks noGrp="1" noChangeArrowheads="1"/>
          </p:cNvSpPr>
          <p:nvPr>
            <p:ph type="title"/>
          </p:nvPr>
        </p:nvSpPr>
        <p:spPr>
          <a:xfrm>
            <a:off x="251520" y="384845"/>
            <a:ext cx="6418263" cy="523875"/>
          </a:xfr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hu-HU" altLang="en-US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Kapacitásépítés</a:t>
            </a:r>
            <a:endParaRPr lang="fr-BE" altLang="en-US" sz="2800" b="1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  <p:cxnSp>
        <p:nvCxnSpPr>
          <p:cNvPr id="5" name="Egyenes összekötő 4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Lekerekített téglalap 6"/>
          <p:cNvSpPr/>
          <p:nvPr/>
        </p:nvSpPr>
        <p:spPr>
          <a:xfrm>
            <a:off x="3491880" y="260648"/>
            <a:ext cx="3069390" cy="1069319"/>
          </a:xfrm>
          <a:prstGeom prst="rect">
            <a:avLst/>
          </a:prstGeom>
          <a:solidFill>
            <a:srgbClr val="FF000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0" algn="ctr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u-HU" b="1" kern="1200" dirty="0" err="1" smtClean="0"/>
              <a:t>KA2</a:t>
            </a:r>
            <a:r>
              <a:rPr lang="hu-HU" b="1" kern="1200" dirty="0" smtClean="0"/>
              <a:t> - 2. akció </a:t>
            </a:r>
            <a:br>
              <a:rPr lang="hu-HU" b="1" kern="1200" dirty="0" smtClean="0"/>
            </a:br>
            <a:r>
              <a:rPr lang="hu-HU" b="1" kern="1200" dirty="0" smtClean="0"/>
              <a:t>INNOVÁCIÓS EGYÜTTMŰKÖDÉSEK </a:t>
            </a:r>
            <a:br>
              <a:rPr lang="hu-HU" b="1" kern="1200" dirty="0" smtClean="0"/>
            </a:br>
            <a:r>
              <a:rPr lang="hu-HU" b="1" kern="1200" dirty="0" smtClean="0"/>
              <a:t>ÉS TAPASZTALATCSERÉK</a:t>
            </a:r>
            <a:endParaRPr lang="hu-HU" kern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212363" y="1412776"/>
            <a:ext cx="8824133" cy="510912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2400" b="1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–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ClrTx/>
              <a:buFontTx/>
              <a:buNone/>
              <a:defRPr/>
            </a:pPr>
            <a:r>
              <a:rPr lang="hu-HU" sz="2800" dirty="0" smtClean="0">
                <a:latin typeface="+mn-lt"/>
              </a:rPr>
              <a:t>Célok</a:t>
            </a:r>
            <a:r>
              <a:rPr lang="en-GB" sz="2800" dirty="0" smtClean="0">
                <a:latin typeface="+mn-lt"/>
              </a:rPr>
              <a:t>:</a:t>
            </a: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EU szintű fejlemények támogatása a felsőoktatási rendszerpolitika terén</a:t>
            </a:r>
            <a:br>
              <a:rPr lang="hu-HU" sz="2800" b="0" dirty="0" smtClean="0">
                <a:latin typeface="+mn-lt"/>
              </a:rPr>
            </a:br>
            <a:endParaRPr lang="en-GB" sz="2800" b="0" dirty="0" smtClean="0">
              <a:latin typeface="+mn-lt"/>
            </a:endParaRPr>
          </a:p>
          <a:p>
            <a:pPr marL="0" indent="0">
              <a:spcBef>
                <a:spcPts val="0"/>
              </a:spcBef>
              <a:buClrTx/>
              <a:buFontTx/>
              <a:buNone/>
              <a:defRPr/>
            </a:pPr>
            <a:r>
              <a:rPr lang="hu-HU" sz="2800" dirty="0" smtClean="0">
                <a:latin typeface="+mn-lt"/>
              </a:rPr>
              <a:t>Főbb témák</a:t>
            </a:r>
            <a:r>
              <a:rPr lang="en-GB" sz="2800" dirty="0" smtClean="0">
                <a:latin typeface="+mn-lt"/>
              </a:rPr>
              <a:t>:</a:t>
            </a: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Bologna folyamat</a:t>
            </a:r>
            <a:endParaRPr lang="en-GB" sz="2800" b="0" dirty="0" smtClean="0">
              <a:latin typeface="+mn-lt"/>
            </a:endParaRP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EU átláthatósági eszközök fejlesztése (ECTS, DS)</a:t>
            </a:r>
            <a:endParaRPr lang="en-GB" sz="2800" b="0" dirty="0" smtClean="0">
              <a:latin typeface="+mn-lt"/>
            </a:endParaRP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Végzettségek elismerése </a:t>
            </a:r>
            <a:r>
              <a:rPr lang="en-GB" sz="2800" b="0" dirty="0" smtClean="0">
                <a:latin typeface="+mn-lt"/>
              </a:rPr>
              <a:t>(NARIC)</a:t>
            </a: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Szakértői hálózatok a szomszédos és társult országokban</a:t>
            </a:r>
            <a:endParaRPr lang="en-GB" sz="2800" b="0" dirty="0" smtClean="0">
              <a:latin typeface="+mn-lt"/>
            </a:endParaRP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Nemzetközi szakpolitikai párbeszéd</a:t>
            </a:r>
            <a:endParaRPr lang="en-GB" sz="2800" b="0" dirty="0" smtClean="0">
              <a:latin typeface="+mn-lt"/>
            </a:endParaRP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Nemzetközi </a:t>
            </a:r>
            <a:r>
              <a:rPr lang="hu-HU" sz="2800" b="0" dirty="0" err="1" smtClean="0">
                <a:latin typeface="+mn-lt"/>
              </a:rPr>
              <a:t>Alumni</a:t>
            </a:r>
            <a:r>
              <a:rPr lang="hu-HU" sz="2800" b="0" dirty="0" smtClean="0">
                <a:latin typeface="+mn-lt"/>
              </a:rPr>
              <a:t> szövetség</a:t>
            </a:r>
            <a:endParaRPr lang="en-GB" sz="2800" b="0" dirty="0" smtClean="0">
              <a:latin typeface="+mn-lt"/>
            </a:endParaRPr>
          </a:p>
          <a:p>
            <a:pPr marL="365125" indent="-358775">
              <a:spcBef>
                <a:spcPts val="0"/>
              </a:spcBef>
              <a:buClrTx/>
              <a:defRPr/>
            </a:pPr>
            <a:r>
              <a:rPr lang="hu-HU" sz="2800" b="0" dirty="0" smtClean="0">
                <a:latin typeface="+mn-lt"/>
              </a:rPr>
              <a:t>Felsőoktatás nemzetközi promóciója</a:t>
            </a:r>
            <a:endParaRPr lang="en-GB" sz="2800" dirty="0">
              <a:latin typeface="+mn-lt"/>
            </a:endParaRPr>
          </a:p>
        </p:txBody>
      </p:sp>
      <p:cxnSp>
        <p:nvCxnSpPr>
          <p:cNvPr id="5" name="Egyenes összekötő 4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Csoportba foglalás 6"/>
          <p:cNvGrpSpPr/>
          <p:nvPr/>
        </p:nvGrpSpPr>
        <p:grpSpPr>
          <a:xfrm>
            <a:off x="107504" y="159116"/>
            <a:ext cx="1368152" cy="677596"/>
            <a:chOff x="528508" y="2531"/>
            <a:chExt cx="3397259" cy="167094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8" name="Lekerekített téglalap 7"/>
            <p:cNvSpPr/>
            <p:nvPr/>
          </p:nvSpPr>
          <p:spPr>
            <a:xfrm>
              <a:off x="528508" y="253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Lekerekített téglalap 4"/>
            <p:cNvSpPr/>
            <p:nvPr/>
          </p:nvSpPr>
          <p:spPr>
            <a:xfrm>
              <a:off x="610077" y="8410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200" b="1" kern="1200" dirty="0" err="1" smtClean="0"/>
                <a:t>KA1</a:t>
              </a:r>
              <a:r>
                <a:rPr lang="hu-HU" sz="1200" b="1" kern="1200" dirty="0" smtClean="0"/>
                <a:t> - </a:t>
              </a:r>
              <a:r>
                <a:rPr lang="en-US" sz="1200" b="1" kern="1200" dirty="0" smtClean="0"/>
                <a:t>1. </a:t>
              </a:r>
              <a:r>
                <a:rPr lang="en-US" sz="1200" b="1" kern="1200" dirty="0" err="1" smtClean="0"/>
                <a:t>akció</a:t>
              </a:r>
              <a:r>
                <a:rPr lang="en-US" sz="1200" b="1" kern="1200" dirty="0" smtClean="0"/>
                <a:t> </a:t>
              </a:r>
              <a:r>
                <a:rPr lang="hu-HU" sz="1200" b="1" kern="1200" dirty="0" smtClean="0"/>
                <a:t/>
              </a:r>
              <a:br>
                <a:rPr lang="hu-HU" sz="1200" b="1" kern="1200" dirty="0" smtClean="0"/>
              </a:br>
              <a:r>
                <a:rPr lang="en-US" sz="1200" b="1" kern="1200" dirty="0" smtClean="0"/>
                <a:t>MOBILITÁS</a:t>
              </a:r>
              <a:r>
                <a:rPr lang="hu-HU" sz="1200" b="1" kern="1200" dirty="0" smtClean="0"/>
                <a:t>I PROJEKTEK</a:t>
              </a:r>
              <a:endParaRPr lang="hu-HU" sz="1200" kern="1200" dirty="0"/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1365763" y="321174"/>
            <a:ext cx="1838085" cy="875802"/>
            <a:chOff x="2869128" y="1757025"/>
            <a:chExt cx="3397259" cy="1670946"/>
          </a:xfrm>
          <a:solidFill>
            <a:srgbClr val="FF0000"/>
          </a:solidFill>
        </p:grpSpPr>
        <p:sp>
          <p:nvSpPr>
            <p:cNvPr id="14" name="Lekerekített téglalap 13"/>
            <p:cNvSpPr/>
            <p:nvPr/>
          </p:nvSpPr>
          <p:spPr>
            <a:xfrm>
              <a:off x="2869128" y="1757025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Lekerekített téglalap 6"/>
            <p:cNvSpPr/>
            <p:nvPr/>
          </p:nvSpPr>
          <p:spPr>
            <a:xfrm>
              <a:off x="2950697" y="1838594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200" b="1" kern="1200" dirty="0" err="1" smtClean="0"/>
                <a:t>KA2</a:t>
              </a:r>
              <a:r>
                <a:rPr lang="hu-HU" sz="1200" b="1" kern="1200" dirty="0" smtClean="0"/>
                <a:t> - 2. akció </a:t>
              </a:r>
              <a:br>
                <a:rPr lang="hu-HU" sz="1200" b="1" kern="1200" dirty="0" smtClean="0"/>
              </a:br>
              <a:r>
                <a:rPr lang="hu-HU" sz="1200" b="1" kern="1200" dirty="0" smtClean="0"/>
                <a:t>INNOVÁCIÓS EGYÜTTMŰKÖDÉSEK </a:t>
              </a:r>
              <a:br>
                <a:rPr lang="hu-HU" sz="1200" b="1" kern="1200" dirty="0" smtClean="0"/>
              </a:br>
              <a:r>
                <a:rPr lang="hu-HU" sz="1200" b="1" kern="1200" dirty="0" smtClean="0"/>
                <a:t>ÉS TAPASZTALATCSERÉK</a:t>
              </a:r>
              <a:endParaRPr lang="hu-HU" sz="1200" kern="1200" dirty="0"/>
            </a:p>
          </p:txBody>
        </p:sp>
      </p:grpSp>
      <p:grpSp>
        <p:nvGrpSpPr>
          <p:cNvPr id="10" name="Csoportba foglalás 9"/>
          <p:cNvGrpSpPr/>
          <p:nvPr/>
        </p:nvGrpSpPr>
        <p:grpSpPr>
          <a:xfrm>
            <a:off x="3124564" y="476672"/>
            <a:ext cx="3143871" cy="1404528"/>
            <a:chOff x="5004059" y="3514051"/>
            <a:chExt cx="3397259" cy="1670946"/>
          </a:xfrm>
          <a:solidFill>
            <a:srgbClr val="838D05"/>
          </a:solidFill>
        </p:grpSpPr>
        <p:sp>
          <p:nvSpPr>
            <p:cNvPr id="11" name="Lekerekített téglalap 10"/>
            <p:cNvSpPr/>
            <p:nvPr/>
          </p:nvSpPr>
          <p:spPr>
            <a:xfrm>
              <a:off x="5004059" y="3514051"/>
              <a:ext cx="3397259" cy="167094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fillRef>
            <a:effectRef idx="0">
              <a:schemeClr val="accent1">
                <a:shade val="50000"/>
                <a:hueOff val="240958"/>
                <a:satOff val="-5040"/>
                <a:lumOff val="280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Lekerekített téglalap 8"/>
            <p:cNvSpPr/>
            <p:nvPr/>
          </p:nvSpPr>
          <p:spPr>
            <a:xfrm>
              <a:off x="5085628" y="3595620"/>
              <a:ext cx="3234121" cy="15078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err="1" smtClean="0"/>
                <a:t>KA3</a:t>
              </a:r>
              <a:r>
                <a:rPr lang="hu-HU" sz="2000" b="1" kern="1200" dirty="0" smtClean="0"/>
                <a:t> - </a:t>
              </a:r>
              <a:r>
                <a:rPr lang="en-US" sz="2000" b="1" kern="1200" dirty="0" smtClean="0"/>
                <a:t>3. </a:t>
              </a:r>
              <a:r>
                <a:rPr lang="en-US" sz="2000" b="1" kern="1200" dirty="0" err="1" smtClean="0"/>
                <a:t>akció</a:t>
              </a:r>
              <a:r>
                <a:rPr lang="en-US" sz="2000" b="1" kern="1200" dirty="0" smtClean="0"/>
                <a:t> </a:t>
              </a:r>
              <a:r>
                <a:rPr lang="hu-HU" sz="2000" b="1" kern="1200" dirty="0" smtClean="0"/>
                <a:t/>
              </a:r>
              <a:br>
                <a:rPr lang="hu-HU" sz="2000" b="1" kern="1200" dirty="0" smtClean="0"/>
              </a:br>
              <a:r>
                <a:rPr lang="hu-HU" sz="2000" b="1" kern="1200" dirty="0" smtClean="0"/>
                <a:t>SZAKPOLITIKAI </a:t>
              </a:r>
              <a:r>
                <a:rPr lang="en-US" sz="2000" b="1" kern="1200" dirty="0" err="1" smtClean="0"/>
                <a:t>REFORMOK</a:t>
              </a:r>
              <a:r>
                <a:rPr lang="en-US" sz="2000" b="1" kern="1200" dirty="0" smtClean="0"/>
                <a:t> </a:t>
              </a:r>
              <a:r>
                <a:rPr lang="hu-HU" sz="2000" b="1" kern="1200" dirty="0" smtClean="0"/>
                <a:t/>
              </a:r>
              <a:br>
                <a:rPr lang="hu-HU" sz="2000" b="1" kern="1200" dirty="0" smtClean="0"/>
              </a:br>
              <a:r>
                <a:rPr lang="en-US" sz="2000" b="1" kern="1200" dirty="0" err="1" smtClean="0"/>
                <a:t>TÁMOGATÁSA</a:t>
              </a:r>
              <a:endParaRPr lang="hu-HU" sz="2000" kern="12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ím 1"/>
          <p:cNvSpPr>
            <a:spLocks noGrp="1"/>
          </p:cNvSpPr>
          <p:nvPr>
            <p:ph type="title"/>
          </p:nvPr>
        </p:nvSpPr>
        <p:spPr>
          <a:xfrm>
            <a:off x="251520" y="130399"/>
            <a:ext cx="6346825" cy="922337"/>
          </a:xfrm>
        </p:spPr>
        <p:txBody>
          <a:bodyPr/>
          <a:lstStyle/>
          <a:p>
            <a:pPr algn="l"/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Kihívások</a:t>
            </a:r>
            <a:endParaRPr lang="en-US" altLang="hu-HU" sz="2800" b="1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  <p:sp>
        <p:nvSpPr>
          <p:cNvPr id="22531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857394" cy="5400600"/>
          </a:xfrm>
        </p:spPr>
        <p:txBody>
          <a:bodyPr/>
          <a:lstStyle/>
          <a:p>
            <a:r>
              <a:rPr lang="hu-HU" altLang="hu-HU" sz="2400" dirty="0" smtClean="0"/>
              <a:t>A hazai oktatáspolitikával lehetséges szinergiák kihasználása</a:t>
            </a:r>
          </a:p>
          <a:p>
            <a:r>
              <a:rPr lang="hu-HU" altLang="hu-HU" sz="2400" dirty="0" smtClean="0"/>
              <a:t>Az uniós és hazai mobilitási célkitűzésekhez való hozzájárulás, 2020-ra</a:t>
            </a:r>
          </a:p>
          <a:p>
            <a:pPr lvl="1"/>
            <a:r>
              <a:rPr lang="hu-HU" altLang="hu-HU" sz="2400" dirty="0" smtClean="0"/>
              <a:t>az újonnan </a:t>
            </a:r>
            <a:r>
              <a:rPr lang="hu-HU" altLang="hu-HU" sz="2400" b="1" dirty="0" smtClean="0"/>
              <a:t>diplomát szerzők 20%-a</a:t>
            </a:r>
            <a:r>
              <a:rPr lang="hu-HU" altLang="hu-HU" sz="2400" dirty="0" smtClean="0"/>
              <a:t> </a:t>
            </a:r>
            <a:br>
              <a:rPr lang="hu-HU" altLang="hu-HU" sz="2400" dirty="0" smtClean="0"/>
            </a:br>
            <a:r>
              <a:rPr lang="hu-HU" altLang="hu-HU" sz="2400" dirty="0" smtClean="0"/>
              <a:t>nemzetközi </a:t>
            </a:r>
            <a:r>
              <a:rPr lang="hu-HU" altLang="hu-HU" sz="2400" i="1" dirty="0" smtClean="0"/>
              <a:t>mobilitási</a:t>
            </a:r>
            <a:r>
              <a:rPr lang="hu-HU" altLang="hu-HU" sz="2400" dirty="0" smtClean="0"/>
              <a:t> tapasztalatot szerezzen (min. 3 hónap) </a:t>
            </a:r>
          </a:p>
          <a:p>
            <a:pPr lvl="1"/>
            <a:r>
              <a:rPr lang="hu-HU" altLang="hu-HU" sz="2400" dirty="0" smtClean="0"/>
              <a:t>Jelentés a Kormánynak (2011) a magyar felsőoktatás nemzetközi versenyképességének növeléséről és a felsőoktatásban végzettek foglalkoztathatóságának fejlesztéséről: a 2011-es évi 5 000 főről </a:t>
            </a:r>
            <a:r>
              <a:rPr lang="hu-HU" altLang="hu-HU" sz="2400" u="sng" dirty="0" smtClean="0"/>
              <a:t>2020-ra </a:t>
            </a:r>
            <a:r>
              <a:rPr lang="hu-HU" altLang="hu-HU" sz="2400" b="1" u="sng" dirty="0" smtClean="0"/>
              <a:t>évi</a:t>
            </a:r>
            <a:r>
              <a:rPr lang="hu-HU" altLang="hu-HU" sz="2400" u="sng" dirty="0" smtClean="0"/>
              <a:t> </a:t>
            </a:r>
            <a:r>
              <a:rPr lang="hu-HU" altLang="hu-HU" sz="2400" b="1" u="sng" dirty="0" smtClean="0"/>
              <a:t>20 000 hallgatóra</a:t>
            </a:r>
            <a:r>
              <a:rPr lang="hu-HU" altLang="hu-HU" sz="2400" u="sng" dirty="0" smtClean="0"/>
              <a:t> növekedjen a féléves külföldi részképzésen, </a:t>
            </a:r>
            <a:br>
              <a:rPr lang="hu-HU" altLang="hu-HU" sz="2400" u="sng" dirty="0" smtClean="0"/>
            </a:br>
            <a:r>
              <a:rPr lang="hu-HU" altLang="hu-HU" sz="2400" u="sng" dirty="0" smtClean="0"/>
              <a:t>szakmai gyakorlaton résztvevők száma  </a:t>
            </a:r>
          </a:p>
          <a:p>
            <a:pPr lvl="1"/>
            <a:r>
              <a:rPr lang="hu-HU" altLang="hu-HU" sz="2400" dirty="0" smtClean="0"/>
              <a:t>a </a:t>
            </a:r>
            <a:r>
              <a:rPr lang="hu-HU" altLang="hu-HU" sz="2400" b="1" dirty="0" smtClean="0"/>
              <a:t>bejövő hallgatók </a:t>
            </a:r>
            <a:r>
              <a:rPr lang="hu-HU" altLang="hu-HU" sz="2400" dirty="0" smtClean="0"/>
              <a:t>számának folyamatos emelése, </a:t>
            </a:r>
            <a:br>
              <a:rPr lang="hu-HU" altLang="hu-HU" sz="2400" dirty="0" smtClean="0"/>
            </a:br>
            <a:r>
              <a:rPr lang="hu-HU" altLang="hu-HU" sz="2400" dirty="0" smtClean="0"/>
              <a:t>az egyensúlyi helyzet biztosítása</a:t>
            </a:r>
            <a:endParaRPr lang="en-US" altLang="hu-HU" sz="2400" dirty="0" smtClean="0"/>
          </a:p>
        </p:txBody>
      </p:sp>
      <p:cxnSp>
        <p:nvCxnSpPr>
          <p:cNvPr id="4" name="Egyenes összekötő 3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0" name="Picture 2" descr="N:\Erasmus_Plus\erasmus_plus_rgb_kic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5194"/>
            <a:ext cx="3579671" cy="739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artalom helye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u-HU" altLang="hu-HU" sz="2400" dirty="0" smtClean="0"/>
              <a:t>A hátrányos helyzetűek részvételének biztosítása</a:t>
            </a:r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A harmadik országokkal való új együttműködési lehetőségek kihasználása</a:t>
            </a:r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Az egyes </a:t>
            </a:r>
            <a:r>
              <a:rPr lang="hu-HU" altLang="hu-HU" sz="2400" dirty="0" err="1" smtClean="0"/>
              <a:t>alágazatok</a:t>
            </a:r>
            <a:r>
              <a:rPr lang="hu-HU" altLang="hu-HU" sz="2400" dirty="0" smtClean="0"/>
              <a:t> (közoktatás / szakképzés / felsőoktatás / felnőtt tanulás / ifjúságügy)  közötti együttműködési lehetőségek kihasználása</a:t>
            </a:r>
          </a:p>
          <a:p>
            <a:pPr>
              <a:lnSpc>
                <a:spcPct val="150000"/>
              </a:lnSpc>
            </a:pPr>
            <a:r>
              <a:rPr lang="hu-HU" altLang="hu-HU" sz="2400" dirty="0" smtClean="0"/>
              <a:t>Az egész életen át tartó tanulás közös európai eszközrendszerének fokozott használata </a:t>
            </a:r>
            <a:endParaRPr lang="en-US" altLang="hu-HU" sz="2400" dirty="0" smtClean="0"/>
          </a:p>
        </p:txBody>
      </p:sp>
      <p:cxnSp>
        <p:nvCxnSpPr>
          <p:cNvPr id="4" name="Egyenes összekötő 3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251520" y="130399"/>
            <a:ext cx="6346825" cy="922337"/>
          </a:xfrm>
        </p:spPr>
        <p:txBody>
          <a:bodyPr/>
          <a:lstStyle/>
          <a:p>
            <a:pPr algn="l"/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Kihívások</a:t>
            </a:r>
            <a:endParaRPr lang="en-US" altLang="hu-HU" sz="2800" b="1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  <p:pic>
        <p:nvPicPr>
          <p:cNvPr id="5" name="Picture 2" descr="N:\Erasmus_Plus\erasmus_plus_rgb_kics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5194"/>
            <a:ext cx="3579671" cy="739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artalom helye 2"/>
          <p:cNvSpPr>
            <a:spLocks noGrp="1"/>
          </p:cNvSpPr>
          <p:nvPr>
            <p:ph idx="1"/>
          </p:nvPr>
        </p:nvSpPr>
        <p:spPr>
          <a:xfrm>
            <a:off x="323850" y="1340769"/>
            <a:ext cx="7488238" cy="1008112"/>
          </a:xfrm>
        </p:spPr>
        <p:txBody>
          <a:bodyPr/>
          <a:lstStyle/>
          <a:p>
            <a:pPr marL="0" indent="0">
              <a:buNone/>
            </a:pPr>
            <a:r>
              <a:rPr lang="hu-HU" altLang="hu-HU" sz="3000" b="1" dirty="0" err="1" smtClean="0">
                <a:solidFill>
                  <a:srgbClr val="666633"/>
                </a:solidFill>
                <a:hlinkClick r:id="rId2"/>
              </a:rPr>
              <a:t>www.erasmusplusz.hu</a:t>
            </a:r>
            <a:r>
              <a:rPr lang="hu-HU" altLang="hu-HU" sz="3000" b="1" dirty="0" smtClean="0">
                <a:solidFill>
                  <a:srgbClr val="666633"/>
                </a:solidFill>
              </a:rPr>
              <a:t/>
            </a:r>
            <a:br>
              <a:rPr lang="hu-HU" altLang="hu-HU" sz="3000" b="1" dirty="0" smtClean="0">
                <a:solidFill>
                  <a:srgbClr val="666633"/>
                </a:solidFill>
              </a:rPr>
            </a:br>
            <a:r>
              <a:rPr lang="hu-HU" altLang="hu-HU" sz="3000" b="1" dirty="0" err="1" smtClean="0">
                <a:solidFill>
                  <a:srgbClr val="666633"/>
                </a:solidFill>
                <a:hlinkClick r:id="rId3"/>
              </a:rPr>
              <a:t>ww.tka.hu</a:t>
            </a:r>
            <a:endParaRPr lang="hu-HU" altLang="hu-HU" sz="3000" b="1" dirty="0" smtClean="0">
              <a:solidFill>
                <a:srgbClr val="666633"/>
              </a:solidFill>
            </a:endParaRPr>
          </a:p>
          <a:p>
            <a:pPr marL="0" indent="0">
              <a:buFontTx/>
              <a:buNone/>
            </a:pPr>
            <a:endParaRPr lang="hu-HU" altLang="hu-HU" sz="3000" b="1" dirty="0" smtClean="0">
              <a:solidFill>
                <a:srgbClr val="666633"/>
              </a:solidFill>
            </a:endParaRPr>
          </a:p>
          <a:p>
            <a:pPr marL="0" indent="0">
              <a:buFontTx/>
              <a:buNone/>
            </a:pPr>
            <a:endParaRPr lang="hu-HU" altLang="hu-HU" sz="1000" dirty="0" smtClean="0"/>
          </a:p>
          <a:p>
            <a:pPr marL="0" indent="0">
              <a:buFontTx/>
              <a:buNone/>
            </a:pPr>
            <a:endParaRPr lang="hu-HU" altLang="hu-HU" sz="2400" dirty="0" smtClean="0">
              <a:solidFill>
                <a:srgbClr val="0099CC"/>
              </a:solidFill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4" t="8313" r="13995" b="6566"/>
          <a:stretch/>
        </p:blipFill>
        <p:spPr bwMode="auto">
          <a:xfrm>
            <a:off x="2483768" y="2060848"/>
            <a:ext cx="5487887" cy="3607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Egyenes összekötő 3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251520" y="130399"/>
            <a:ext cx="6346825" cy="922337"/>
          </a:xfrm>
        </p:spPr>
        <p:txBody>
          <a:bodyPr/>
          <a:lstStyle/>
          <a:p>
            <a:pPr algn="l"/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További információk: </a:t>
            </a:r>
            <a:endParaRPr lang="en-US" altLang="hu-HU" sz="2800" b="1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/>
        </p:nvSpPr>
        <p:spPr bwMode="auto">
          <a:xfrm>
            <a:off x="1331913" y="2384425"/>
            <a:ext cx="6480175" cy="208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hu-HU" altLang="hu-HU" sz="4400"/>
              <a:t> </a:t>
            </a:r>
          </a:p>
          <a:p>
            <a:pPr algn="ctr" eaLnBrk="1" hangingPunct="1">
              <a:buFontTx/>
              <a:buNone/>
            </a:pPr>
            <a:r>
              <a:rPr lang="hu-HU" altLang="hu-HU" sz="4400">
                <a:solidFill>
                  <a:srgbClr val="666633"/>
                </a:solidFill>
              </a:rPr>
              <a:t>Köszönöm a figyelmet!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artalom helye 4"/>
          <p:cNvSpPr>
            <a:spLocks noGrp="1"/>
          </p:cNvSpPr>
          <p:nvPr>
            <p:ph idx="1"/>
          </p:nvPr>
        </p:nvSpPr>
        <p:spPr>
          <a:xfrm>
            <a:off x="107950" y="4509120"/>
            <a:ext cx="8578850" cy="2232248"/>
          </a:xfrm>
        </p:spPr>
        <p:txBody>
          <a:bodyPr/>
          <a:lstStyle/>
          <a:p>
            <a:r>
              <a:rPr lang="hu-HU" altLang="hu-HU" sz="2400" dirty="0" smtClean="0"/>
              <a:t>2000 óta 40.000 hallgató, 15.000 tanuló (szakképzés) </a:t>
            </a:r>
          </a:p>
          <a:p>
            <a:r>
              <a:rPr lang="hu-HU" altLang="hu-HU" sz="2400" dirty="0" smtClean="0"/>
              <a:t>tanulók (közoktatás) csereprojektjei</a:t>
            </a:r>
          </a:p>
          <a:p>
            <a:r>
              <a:rPr lang="hu-HU" altLang="hu-HU" sz="2400" dirty="0" smtClean="0"/>
              <a:t>munkavállalók / munkanélküliek </a:t>
            </a:r>
          </a:p>
          <a:p>
            <a:r>
              <a:rPr lang="hu-HU" altLang="hu-HU" sz="2400" dirty="0" smtClean="0"/>
              <a:t>tanárok, oktatók, tanárasszisztensek, </a:t>
            </a:r>
            <a:br>
              <a:rPr lang="hu-HU" altLang="hu-HU" sz="2400" dirty="0" smtClean="0"/>
            </a:br>
            <a:r>
              <a:rPr lang="hu-HU" altLang="hu-HU" sz="2400" dirty="0" smtClean="0"/>
              <a:t>egyetemi munkatársak </a:t>
            </a:r>
            <a:endParaRPr lang="en-US" altLang="hu-HU" sz="2400" dirty="0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2" b="1"/>
          <a:stretch/>
        </p:blipFill>
        <p:spPr bwMode="auto">
          <a:xfrm>
            <a:off x="72008" y="1306286"/>
            <a:ext cx="8964488" cy="313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ím 1"/>
          <p:cNvSpPr txBox="1">
            <a:spLocks/>
          </p:cNvSpPr>
          <p:nvPr/>
        </p:nvSpPr>
        <p:spPr bwMode="auto">
          <a:xfrm>
            <a:off x="179512" y="260648"/>
            <a:ext cx="684076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A mobilitások alakulása az Egész életen át tartó programban 2000-2013</a:t>
            </a:r>
          </a:p>
        </p:txBody>
      </p:sp>
      <p:cxnSp>
        <p:nvCxnSpPr>
          <p:cNvPr id="5" name="Egyenes összekötő 4"/>
          <p:cNvCxnSpPr/>
          <p:nvPr/>
        </p:nvCxnSpPr>
        <p:spPr>
          <a:xfrm>
            <a:off x="107504" y="1196752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8373"/>
            <a:ext cx="8640960" cy="5008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 bwMode="auto">
          <a:xfrm>
            <a:off x="179512" y="260648"/>
            <a:ext cx="6696744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A ki- és beutazó </a:t>
            </a:r>
            <a:b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</a:br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Erasmus hallgatók száma (1998-2013)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107504" y="1196752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1800"/>
          </a:p>
        </p:txBody>
      </p:sp>
      <p:pic>
        <p:nvPicPr>
          <p:cNvPr id="11269" name="Kép 2" descr="Fénykép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55" y="2132856"/>
            <a:ext cx="8437209" cy="29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ím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6418263" cy="777875"/>
          </a:xfrm>
        </p:spPr>
        <p:txBody>
          <a:bodyPr/>
          <a:lstStyle/>
          <a:p>
            <a:pPr algn="l">
              <a:defRPr/>
            </a:pPr>
            <a:r>
              <a:rPr lang="hu-HU" altLang="hu-HU" sz="2800" b="1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Mi változik?</a:t>
            </a:r>
            <a:endParaRPr lang="en-US" altLang="hu-HU" sz="2800" b="1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0825" y="1196974"/>
            <a:ext cx="8785225" cy="5472385"/>
          </a:xfrm>
        </p:spPr>
        <p:txBody>
          <a:bodyPr/>
          <a:lstStyle/>
          <a:p>
            <a:pPr>
              <a:defRPr/>
            </a:pPr>
            <a:r>
              <a:rPr lang="hu-HU" sz="2800" dirty="0" smtClean="0"/>
              <a:t>Még szorosabb szakpolitikai kapcsolódás</a:t>
            </a:r>
          </a:p>
          <a:p>
            <a:pPr marL="342900" lvl="1" indent="-342900">
              <a:buFontTx/>
              <a:buChar char="•"/>
              <a:defRPr/>
            </a:pPr>
            <a:r>
              <a:rPr lang="hu-HU" dirty="0" smtClean="0"/>
              <a:t>Integrált jelleg, szektorközi megoldások</a:t>
            </a:r>
          </a:p>
          <a:p>
            <a:pPr marL="706438" lvl="3" indent="-342900">
              <a:defRPr/>
            </a:pPr>
            <a:r>
              <a:rPr lang="hu-HU" sz="2400" dirty="0" smtClean="0"/>
              <a:t>oktatás / képzés / ifjúságpolitika / (sport)</a:t>
            </a:r>
          </a:p>
          <a:p>
            <a:pPr>
              <a:defRPr/>
            </a:pPr>
            <a:r>
              <a:rPr lang="hu-HU" sz="2800" dirty="0" smtClean="0"/>
              <a:t>Nyitás Európán kívülre</a:t>
            </a:r>
          </a:p>
          <a:p>
            <a:pPr>
              <a:defRPr/>
            </a:pPr>
            <a:r>
              <a:rPr lang="hu-HU" sz="2800" dirty="0" smtClean="0"/>
              <a:t>Csak </a:t>
            </a:r>
            <a:r>
              <a:rPr lang="hu-HU" sz="2800" dirty="0" smtClean="0"/>
              <a:t>intézményi pályáztatás: intézményi stratégia</a:t>
            </a:r>
          </a:p>
          <a:p>
            <a:pPr marL="342900" lvl="1" indent="-342900">
              <a:buFontTx/>
              <a:buChar char="•"/>
              <a:defRPr/>
            </a:pPr>
            <a:r>
              <a:rPr lang="hu-HU" dirty="0" smtClean="0"/>
              <a:t>Magasabb költségvetés – </a:t>
            </a:r>
            <a:r>
              <a:rPr lang="hu-HU" dirty="0" smtClean="0"/>
              <a:t>7 év - </a:t>
            </a:r>
            <a:r>
              <a:rPr lang="en-US" dirty="0" smtClean="0"/>
              <a:t>14.7 </a:t>
            </a:r>
            <a:r>
              <a:rPr lang="hu-HU" dirty="0" smtClean="0"/>
              <a:t>milliárd € (+</a:t>
            </a:r>
            <a:r>
              <a:rPr lang="en-US" dirty="0" smtClean="0"/>
              <a:t>40%</a:t>
            </a:r>
            <a:r>
              <a:rPr lang="hu-HU" dirty="0" smtClean="0"/>
              <a:t>)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– </a:t>
            </a:r>
            <a:r>
              <a:rPr lang="hu-HU" sz="2400" dirty="0" smtClean="0"/>
              <a:t>Több </a:t>
            </a:r>
            <a:r>
              <a:rPr lang="hu-HU" sz="2400" dirty="0" smtClean="0"/>
              <a:t>résztvevő, magasabb ösztöndíjak, </a:t>
            </a:r>
            <a:r>
              <a:rPr lang="hu-HU" sz="2400" dirty="0" smtClean="0"/>
              <a:t>hátrányos </a:t>
            </a:r>
            <a:r>
              <a:rPr lang="hu-HU" sz="2400" dirty="0" smtClean="0"/>
              <a:t>helyzetűek bevonása</a:t>
            </a:r>
          </a:p>
          <a:p>
            <a:pPr marL="342900" lvl="1" indent="-342900">
              <a:buFontTx/>
              <a:buChar char="•"/>
              <a:defRPr/>
            </a:pPr>
            <a:r>
              <a:rPr lang="hu-HU" dirty="0" smtClean="0"/>
              <a:t>Egyszerűbb és egységesebb pályáztatás</a:t>
            </a:r>
            <a:r>
              <a:rPr lang="hu-HU" dirty="0"/>
              <a:t>: </a:t>
            </a:r>
            <a:endParaRPr lang="hu-HU" dirty="0" smtClean="0"/>
          </a:p>
          <a:p>
            <a:pPr marL="701675" lvl="3" indent="-342900">
              <a:defRPr/>
            </a:pPr>
            <a:r>
              <a:rPr lang="hu-HU" sz="2400" dirty="0"/>
              <a:t>tartalomalapú megközelítés / csökkenő </a:t>
            </a:r>
            <a:r>
              <a:rPr lang="hu-HU" sz="2400" dirty="0" smtClean="0"/>
              <a:t>adminisztráció</a:t>
            </a:r>
            <a:endParaRPr lang="hu-HU" sz="2400" dirty="0"/>
          </a:p>
        </p:txBody>
      </p:sp>
      <p:sp>
        <p:nvSpPr>
          <p:cNvPr id="4" name="Jobbra nyíl 3"/>
          <p:cNvSpPr/>
          <p:nvPr/>
        </p:nvSpPr>
        <p:spPr>
          <a:xfrm>
            <a:off x="7494588" y="2492896"/>
            <a:ext cx="1295400" cy="50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Egyenes összekötő 4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807234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Erasmus_Plus\ERASMUS-graphic-vector-map-europe2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78"/>
          <a:stretch/>
        </p:blipFill>
        <p:spPr bwMode="auto">
          <a:xfrm>
            <a:off x="-36512" y="0"/>
            <a:ext cx="7457448" cy="646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 bwMode="auto">
          <a:xfrm>
            <a:off x="179512" y="260648"/>
            <a:ext cx="8784976" cy="78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hu-HU" sz="2800" b="1" cap="all" dirty="0" err="1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PROGRAMORSZÁGOK</a:t>
            </a:r>
            <a:endParaRPr lang="hu-HU" sz="2800" b="1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 bwMode="auto">
          <a:xfrm>
            <a:off x="467544" y="1556792"/>
            <a:ext cx="813690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3" spcCol="36000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Ausztria (AT)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Belgium (BE)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Bulgária (BG)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Ciprus (CY)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Csehország (CZ)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Dánia (DK)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Észtország (EE)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Finnország (FI)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Franciaország (FR)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Görögország (GR)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Hollandia (NL)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Horvátország (HR)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Írország (IE)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Lengyelország (PL)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Lettország (LV)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Litvánia (LT)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Luxemburg (LU)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Magyarország (HU)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Málta (MT))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Nagy Britannia (GB)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Németország (DE)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Olaszország (IT)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Portugália (PT)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Románia (RO)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Spanyolország (ES)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Svédország (SE)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Szlovákia (SK)	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Calibri"/>
              </a:rPr>
              <a:t>Szlovénia (SI)</a:t>
            </a:r>
            <a:endParaRPr kumimoji="0" lang="hu-HU" sz="1800" b="0" i="0" u="none" strike="noStrike" kern="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artalom helye 2"/>
          <p:cNvSpPr txBox="1">
            <a:spLocks/>
          </p:cNvSpPr>
          <p:nvPr/>
        </p:nvSpPr>
        <p:spPr>
          <a:xfrm>
            <a:off x="2987824" y="2060848"/>
            <a:ext cx="2520280" cy="45259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AAAAA"/>
              </a:buClr>
            </a:pPr>
            <a:endParaRPr lang="hu-HU" sz="16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481118" y="1052736"/>
            <a:ext cx="5976664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AAAAA"/>
              </a:buClr>
              <a:buFont typeface="Wingdings 2"/>
              <a:buNone/>
            </a:pPr>
            <a:r>
              <a:rPr lang="en-US" b="1" dirty="0" smtClean="0">
                <a:solidFill>
                  <a:srgbClr val="336699"/>
                </a:solidFill>
                <a:latin typeface="Calibri"/>
              </a:rPr>
              <a:t>EU</a:t>
            </a:r>
            <a:r>
              <a:rPr lang="hu-HU" b="1" dirty="0">
                <a:solidFill>
                  <a:srgbClr val="336699"/>
                </a:solidFill>
                <a:latin typeface="Calibri"/>
              </a:rPr>
              <a:t> </a:t>
            </a:r>
            <a:r>
              <a:rPr lang="hu-HU" b="1" dirty="0" smtClean="0">
                <a:solidFill>
                  <a:srgbClr val="336699"/>
                </a:solidFill>
                <a:latin typeface="Calibri"/>
              </a:rPr>
              <a:t>tagállamok</a:t>
            </a:r>
            <a:endParaRPr lang="hu-HU" b="1" dirty="0">
              <a:solidFill>
                <a:srgbClr val="336699"/>
              </a:solidFill>
              <a:latin typeface="Calibri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>
          <a:xfrm>
            <a:off x="481118" y="5013176"/>
            <a:ext cx="5976664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AAAAA"/>
              </a:buClr>
              <a:buFont typeface="Wingdings 2"/>
              <a:buNone/>
            </a:pPr>
            <a:r>
              <a:rPr lang="hu-HU" b="1" dirty="0" smtClean="0">
                <a:solidFill>
                  <a:srgbClr val="336699"/>
                </a:solidFill>
                <a:latin typeface="Calibri"/>
              </a:rPr>
              <a:t>További p</a:t>
            </a:r>
            <a:r>
              <a:rPr lang="en-US" b="1" dirty="0" err="1" smtClean="0">
                <a:solidFill>
                  <a:srgbClr val="336699"/>
                </a:solidFill>
                <a:latin typeface="Calibri"/>
              </a:rPr>
              <a:t>rogram</a:t>
            </a:r>
            <a:r>
              <a:rPr lang="hu-HU" b="1" dirty="0" smtClean="0">
                <a:solidFill>
                  <a:srgbClr val="336699"/>
                </a:solidFill>
                <a:latin typeface="Calibri"/>
              </a:rPr>
              <a:t>országok</a:t>
            </a:r>
            <a:endParaRPr lang="en-US" b="1" dirty="0">
              <a:solidFill>
                <a:srgbClr val="336699"/>
              </a:solidFill>
              <a:latin typeface="Calibri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>
          <a:xfrm>
            <a:off x="467544" y="5651902"/>
            <a:ext cx="6624736" cy="729426"/>
          </a:xfrm>
          <a:prstGeom prst="rect">
            <a:avLst/>
          </a:prstGeom>
        </p:spPr>
        <p:txBody>
          <a:bodyPr vert="horz" numCol="3" spcCol="360000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AAAAA"/>
              </a:buClr>
            </a:pPr>
            <a:r>
              <a:rPr lang="hu-HU" sz="1800" dirty="0">
                <a:solidFill>
                  <a:srgbClr val="336699"/>
                </a:solidFill>
                <a:latin typeface="Calibri"/>
              </a:rPr>
              <a:t>Izland (IS)</a:t>
            </a:r>
          </a:p>
          <a:p>
            <a:pPr>
              <a:buClr>
                <a:srgbClr val="AAAAAA"/>
              </a:buClr>
            </a:pPr>
            <a:r>
              <a:rPr lang="hu-HU" sz="1800" dirty="0">
                <a:solidFill>
                  <a:srgbClr val="336699"/>
                </a:solidFill>
                <a:latin typeface="Calibri"/>
              </a:rPr>
              <a:t>Liechtenstein (</a:t>
            </a:r>
            <a:r>
              <a:rPr lang="hu-HU" sz="1800" dirty="0" err="1">
                <a:solidFill>
                  <a:srgbClr val="336699"/>
                </a:solidFill>
                <a:latin typeface="Calibri"/>
              </a:rPr>
              <a:t>LI</a:t>
            </a:r>
            <a:r>
              <a:rPr lang="hu-HU" sz="1800" dirty="0">
                <a:solidFill>
                  <a:srgbClr val="336699"/>
                </a:solidFill>
                <a:latin typeface="Calibri"/>
              </a:rPr>
              <a:t>)</a:t>
            </a:r>
          </a:p>
          <a:p>
            <a:pPr>
              <a:buClr>
                <a:srgbClr val="AAAAAA"/>
              </a:buClr>
            </a:pPr>
            <a:r>
              <a:rPr lang="hu-HU" sz="1800" dirty="0">
                <a:solidFill>
                  <a:srgbClr val="336699"/>
                </a:solidFill>
                <a:latin typeface="Calibri"/>
              </a:rPr>
              <a:t>Macedónia (</a:t>
            </a:r>
            <a:r>
              <a:rPr lang="hu-HU" sz="1800" dirty="0" err="1">
                <a:solidFill>
                  <a:srgbClr val="336699"/>
                </a:solidFill>
                <a:latin typeface="Calibri"/>
              </a:rPr>
              <a:t>MK</a:t>
            </a:r>
            <a:r>
              <a:rPr lang="hu-HU" sz="1800" dirty="0">
                <a:solidFill>
                  <a:srgbClr val="336699"/>
                </a:solidFill>
                <a:latin typeface="Calibri"/>
              </a:rPr>
              <a:t>)</a:t>
            </a:r>
          </a:p>
          <a:p>
            <a:pPr>
              <a:buClr>
                <a:srgbClr val="AAAAAA"/>
              </a:buClr>
            </a:pPr>
            <a:r>
              <a:rPr lang="hu-HU" sz="1800" dirty="0">
                <a:solidFill>
                  <a:srgbClr val="336699"/>
                </a:solidFill>
                <a:latin typeface="Calibri"/>
              </a:rPr>
              <a:t>Norvégia (NO)</a:t>
            </a:r>
          </a:p>
          <a:p>
            <a:pPr>
              <a:buClr>
                <a:srgbClr val="AAAAAA"/>
              </a:buClr>
            </a:pPr>
            <a:r>
              <a:rPr lang="hu-HU" sz="1800" i="1" dirty="0">
                <a:solidFill>
                  <a:srgbClr val="336699"/>
                </a:solidFill>
                <a:latin typeface="Calibri"/>
              </a:rPr>
              <a:t>Svájc (</a:t>
            </a:r>
            <a:r>
              <a:rPr lang="hu-HU" sz="1800" i="1" dirty="0" err="1">
                <a:solidFill>
                  <a:srgbClr val="336699"/>
                </a:solidFill>
                <a:latin typeface="Calibri"/>
              </a:rPr>
              <a:t>CH</a:t>
            </a:r>
            <a:r>
              <a:rPr lang="hu-HU" sz="1800" i="1" dirty="0">
                <a:solidFill>
                  <a:srgbClr val="336699"/>
                </a:solidFill>
                <a:latin typeface="Calibri"/>
              </a:rPr>
              <a:t>)</a:t>
            </a:r>
          </a:p>
          <a:p>
            <a:pPr>
              <a:buClr>
                <a:srgbClr val="AAAAAA"/>
              </a:buClr>
            </a:pPr>
            <a:r>
              <a:rPr lang="hu-HU" sz="1800" dirty="0">
                <a:solidFill>
                  <a:srgbClr val="336699"/>
                </a:solidFill>
                <a:latin typeface="Calibri"/>
              </a:rPr>
              <a:t>Törökország (</a:t>
            </a:r>
            <a:r>
              <a:rPr lang="hu-HU" sz="1800" dirty="0" err="1">
                <a:solidFill>
                  <a:srgbClr val="336699"/>
                </a:solidFill>
                <a:latin typeface="Calibri"/>
              </a:rPr>
              <a:t>TR</a:t>
            </a:r>
            <a:r>
              <a:rPr lang="hu-HU" sz="1800" dirty="0">
                <a:solidFill>
                  <a:srgbClr val="336699"/>
                </a:solidFill>
                <a:latin typeface="Calibri"/>
              </a:rPr>
              <a:t>)</a:t>
            </a:r>
          </a:p>
        </p:txBody>
      </p:sp>
      <p:cxnSp>
        <p:nvCxnSpPr>
          <p:cNvPr id="11" name="Egyenes összekötő 10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40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207375" cy="7191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defRPr/>
            </a:pPr>
            <a:r>
              <a:rPr lang="hu-HU" sz="280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j-ea"/>
                <a:cs typeface="+mj-cs"/>
              </a:rPr>
              <a:t>Felsőoktatás</a:t>
            </a:r>
            <a:r>
              <a:rPr lang="en-US" sz="280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j-ea"/>
                <a:cs typeface="+mj-cs"/>
              </a:rPr>
              <a:t>: </a:t>
            </a:r>
            <a:r>
              <a:rPr lang="hu-HU" sz="2800" cap="all" dirty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j-ea"/>
                <a:cs typeface="+mj-cs"/>
              </a:rPr>
              <a:t>fő </a:t>
            </a:r>
            <a:r>
              <a:rPr lang="hu-HU" sz="2800" cap="all" dirty="0" smtClean="0">
                <a:ln w="9000" cmpd="sng">
                  <a:solidFill>
                    <a:srgbClr val="DADADA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336699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j-ea"/>
                <a:cs typeface="+mj-cs"/>
              </a:rPr>
              <a:t>célok</a:t>
            </a:r>
            <a:endParaRPr lang="en-US" sz="2800" cap="all" dirty="0">
              <a:ln w="9000" cmpd="sng">
                <a:solidFill>
                  <a:srgbClr val="DADADA">
                    <a:shade val="50000"/>
                    <a:satMod val="120000"/>
                  </a:srgbClr>
                </a:solidFill>
                <a:prstDash val="solid"/>
              </a:ln>
              <a:solidFill>
                <a:srgbClr val="336699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  <a:ea typeface="+mj-ea"/>
              <a:cs typeface="+mj-cs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8313" y="1700808"/>
            <a:ext cx="8207375" cy="3672929"/>
          </a:xfrm>
        </p:spPr>
        <p:txBody>
          <a:bodyPr/>
          <a:lstStyle/>
          <a:p>
            <a:pPr marL="358775" indent="-358775">
              <a:buClrTx/>
              <a:buFont typeface="Arial" pitchFamily="34" charset="0"/>
              <a:buChar char="•"/>
              <a:defRPr/>
            </a:pPr>
            <a:r>
              <a:rPr lang="hu-HU" sz="2400" dirty="0" smtClean="0"/>
              <a:t>Hallgatók foglakoztathatóságának és készségeinek növelése</a:t>
            </a:r>
            <a:r>
              <a:rPr lang="en-GB" sz="2400" dirty="0" smtClean="0"/>
              <a:t> </a:t>
            </a:r>
          </a:p>
          <a:p>
            <a:pPr>
              <a:buClrTx/>
              <a:buFont typeface="Arial" pitchFamily="34" charset="0"/>
              <a:buChar char="•"/>
              <a:defRPr/>
            </a:pPr>
            <a:endParaRPr lang="en-GB" sz="2400" dirty="0" smtClean="0"/>
          </a:p>
          <a:p>
            <a:pPr marL="358775" indent="-358775">
              <a:buClrTx/>
              <a:buFont typeface="Arial" pitchFamily="34" charset="0"/>
              <a:buChar char="•"/>
              <a:defRPr/>
            </a:pPr>
            <a:r>
              <a:rPr lang="hu-HU" sz="2400" dirty="0" smtClean="0"/>
              <a:t>Minőség fejlesztése az oktatásban és tanulásban</a:t>
            </a:r>
          </a:p>
          <a:p>
            <a:pPr marL="358775" indent="-358775">
              <a:buClrTx/>
              <a:buFont typeface="Arial" pitchFamily="34" charset="0"/>
              <a:buChar char="•"/>
              <a:defRPr/>
            </a:pPr>
            <a:endParaRPr lang="hu-HU" sz="2400" dirty="0"/>
          </a:p>
          <a:p>
            <a:pPr marL="358775" indent="-358775">
              <a:buClrTx/>
              <a:buFont typeface="Arial" pitchFamily="34" charset="0"/>
              <a:buChar char="•"/>
              <a:defRPr/>
            </a:pPr>
            <a:r>
              <a:rPr lang="en-US" sz="2400" dirty="0" err="1" smtClean="0"/>
              <a:t>Szakmapolitikai</a:t>
            </a:r>
            <a:r>
              <a:rPr lang="en-US" sz="2400" dirty="0" smtClean="0"/>
              <a:t> </a:t>
            </a:r>
            <a:r>
              <a:rPr lang="en-US" sz="2400" dirty="0" err="1"/>
              <a:t>célkit</a:t>
            </a:r>
            <a:r>
              <a:rPr lang="hu-HU" sz="2400" dirty="0"/>
              <a:t>ű</a:t>
            </a:r>
            <a:r>
              <a:rPr lang="fr-BE" sz="2400" dirty="0"/>
              <a:t>zés: </a:t>
            </a:r>
            <a:r>
              <a:rPr lang="en-US" sz="2400" dirty="0"/>
              <a:t>2020-ig</a:t>
            </a:r>
            <a:r>
              <a:rPr lang="en-GB" sz="240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GB" sz="240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fr-BE" sz="2400" dirty="0"/>
              <a:t>a</a:t>
            </a:r>
            <a:r>
              <a:rPr lang="en-US" sz="2400" dirty="0"/>
              <a:t> </a:t>
            </a:r>
            <a:r>
              <a:rPr lang="en-US" sz="2400" dirty="0" err="1"/>
              <a:t>végzettek</a:t>
            </a:r>
            <a:r>
              <a:rPr lang="en-US" sz="2400" dirty="0"/>
              <a:t> 20%-</a:t>
            </a:r>
            <a:r>
              <a:rPr lang="en-US" sz="2400" dirty="0" err="1"/>
              <a:t>ának</a:t>
            </a:r>
            <a:r>
              <a:rPr lang="en-US" sz="2400" dirty="0"/>
              <a:t> </a:t>
            </a:r>
            <a:r>
              <a:rPr lang="en-US" sz="2400" dirty="0" err="1"/>
              <a:t>legyen</a:t>
            </a:r>
            <a:r>
              <a:rPr lang="en-US" sz="2400" dirty="0"/>
              <a:t> </a:t>
            </a:r>
            <a:r>
              <a:rPr lang="en-US" sz="2400" dirty="0" err="1"/>
              <a:t>tanulói</a:t>
            </a:r>
            <a:r>
              <a:rPr lang="en-US" sz="2400" dirty="0"/>
              <a:t> </a:t>
            </a:r>
            <a:r>
              <a:rPr lang="en-US" sz="2400" dirty="0" err="1"/>
              <a:t>mobilitási</a:t>
            </a:r>
            <a:r>
              <a:rPr lang="en-US" sz="2400" dirty="0"/>
              <a:t> </a:t>
            </a:r>
            <a:r>
              <a:rPr lang="en-US" sz="2400" dirty="0" err="1" smtClean="0"/>
              <a:t>tapasztalata</a:t>
            </a:r>
            <a:endParaRPr lang="hu-HU" sz="2400" dirty="0" smtClean="0"/>
          </a:p>
          <a:p>
            <a:pPr marL="358775" indent="-358775">
              <a:buClrTx/>
              <a:buFont typeface="Arial" pitchFamily="34" charset="0"/>
              <a:buChar char="•"/>
              <a:defRPr/>
            </a:pPr>
            <a:endParaRPr lang="hu-HU" sz="2400" dirty="0"/>
          </a:p>
          <a:p>
            <a:pPr marL="358775" lvl="1" indent="-358775">
              <a:buClrTx/>
              <a:buFont typeface="Arial" pitchFamily="34" charset="0"/>
              <a:buChar char="•"/>
              <a:defRPr/>
            </a:pPr>
            <a:r>
              <a:rPr lang="hu-HU" sz="2400" dirty="0" smtClean="0"/>
              <a:t>Mobilitás </a:t>
            </a:r>
            <a:r>
              <a:rPr lang="hu-HU" sz="2400" dirty="0"/>
              <a:t>fogalma: legalább 3 hónap vagy min. 15 </a:t>
            </a:r>
            <a:r>
              <a:rPr lang="hu-HU" sz="2400" dirty="0" smtClean="0"/>
              <a:t>kredit</a:t>
            </a:r>
            <a:endParaRPr lang="en-GB" sz="2000" dirty="0" smtClean="0"/>
          </a:p>
        </p:txBody>
      </p:sp>
      <p:cxnSp>
        <p:nvCxnSpPr>
          <p:cNvPr id="5" name="Egyenes összekötő 4"/>
          <p:cNvCxnSpPr/>
          <p:nvPr/>
        </p:nvCxnSpPr>
        <p:spPr>
          <a:xfrm>
            <a:off x="107504" y="1052736"/>
            <a:ext cx="8856984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Napfordul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1815</TotalTime>
  <Words>689</Words>
  <Application>Microsoft Office PowerPoint</Application>
  <PresentationFormat>Diavetítés a képernyőre (4:3 oldalarány)</PresentationFormat>
  <Paragraphs>226</Paragraphs>
  <Slides>25</Slides>
  <Notes>4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7" baseType="lpstr">
      <vt:lpstr>default</vt:lpstr>
      <vt:lpstr>Munkalap</vt:lpstr>
      <vt:lpstr>PowerPoint bemutató</vt:lpstr>
      <vt:lpstr>PowerPoint bemutató</vt:lpstr>
      <vt:lpstr>PowerPoint bemutató</vt:lpstr>
      <vt:lpstr>PowerPoint bemutató</vt:lpstr>
      <vt:lpstr>PowerPoint bemutató</vt:lpstr>
      <vt:lpstr>Mi változik?</vt:lpstr>
      <vt:lpstr>PowerPoint bemutató</vt:lpstr>
      <vt:lpstr>PowerPoint bemutató</vt:lpstr>
      <vt:lpstr>Felsőoktatás: fő célok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Főbb témák</vt:lpstr>
      <vt:lpstr>Kapacitásépítés</vt:lpstr>
      <vt:lpstr>PowerPoint bemutató</vt:lpstr>
      <vt:lpstr>Kihívások</vt:lpstr>
      <vt:lpstr>Kihívások</vt:lpstr>
      <vt:lpstr>További információk: </vt:lpstr>
      <vt:lpstr>PowerPoint bemutató</vt:lpstr>
    </vt:vector>
  </TitlesOfParts>
  <Company>Tempus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bbauko</dc:creator>
  <cp:lastModifiedBy>dell-debrecen</cp:lastModifiedBy>
  <cp:revision>104</cp:revision>
  <cp:lastPrinted>2014-05-12T09:31:36Z</cp:lastPrinted>
  <dcterms:created xsi:type="dcterms:W3CDTF">2014-01-16T10:06:36Z</dcterms:created>
  <dcterms:modified xsi:type="dcterms:W3CDTF">2014-05-12T09:38:07Z</dcterms:modified>
</cp:coreProperties>
</file>