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81" r:id="rId3"/>
    <p:sldId id="282" r:id="rId4"/>
    <p:sldId id="283" r:id="rId5"/>
    <p:sldId id="310" r:id="rId6"/>
    <p:sldId id="284" r:id="rId7"/>
    <p:sldId id="286" r:id="rId8"/>
    <p:sldId id="287" r:id="rId9"/>
    <p:sldId id="285" r:id="rId10"/>
    <p:sldId id="288" r:id="rId11"/>
    <p:sldId id="289" r:id="rId12"/>
    <p:sldId id="290" r:id="rId13"/>
    <p:sldId id="291" r:id="rId14"/>
    <p:sldId id="292" r:id="rId15"/>
    <p:sldId id="293" r:id="rId16"/>
    <p:sldId id="298" r:id="rId17"/>
    <p:sldId id="302" r:id="rId18"/>
    <p:sldId id="303" r:id="rId19"/>
    <p:sldId id="304" r:id="rId20"/>
    <p:sldId id="305" r:id="rId21"/>
    <p:sldId id="311" r:id="rId22"/>
    <p:sldId id="306" r:id="rId23"/>
    <p:sldId id="307" r:id="rId24"/>
    <p:sldId id="308" r:id="rId25"/>
    <p:sldId id="309" r:id="rId26"/>
    <p:sldId id="312" r:id="rId27"/>
    <p:sldId id="314" r:id="rId28"/>
    <p:sldId id="316" r:id="rId29"/>
    <p:sldId id="317" r:id="rId30"/>
    <p:sldId id="313" r:id="rId31"/>
    <p:sldId id="318" r:id="rId32"/>
    <p:sldId id="319" r:id="rId33"/>
    <p:sldId id="320" r:id="rId34"/>
    <p:sldId id="258" r:id="rId35"/>
    <p:sldId id="259" r:id="rId36"/>
    <p:sldId id="261" r:id="rId37"/>
    <p:sldId id="270" r:id="rId38"/>
    <p:sldId id="272" r:id="rId39"/>
    <p:sldId id="273" r:id="rId40"/>
    <p:sldId id="277" r:id="rId41"/>
    <p:sldId id="276" r:id="rId42"/>
    <p:sldId id="28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54" autoAdjust="0"/>
  </p:normalViewPr>
  <p:slideViewPr>
    <p:cSldViewPr snapToGrid="0">
      <p:cViewPr varScale="1">
        <p:scale>
          <a:sx n="66" d="100"/>
          <a:sy n="66" d="100"/>
        </p:scale>
        <p:origin x="67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50EFD-BC2F-4684-93A1-D38C8E3910DF}" type="datetimeFigureOut">
              <a:rPr lang="hu-HU" smtClean="0"/>
              <a:t>2014.07.10.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39027-AD5A-4DA0-AC87-374F73690D8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1526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7EA30-E9E7-4A75-BF1E-ABA508BA14D0}" type="datetimeFigureOut">
              <a:rPr lang="hu-HU" smtClean="0"/>
              <a:pPr/>
              <a:t>2014.07.10.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857BF-C3AB-45A4-98A7-F02D0562C43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268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elnöki ciklus 2012. július 1-től</a:t>
            </a:r>
            <a:r>
              <a:rPr lang="hu-HU" baseline="0" dirty="0" smtClean="0"/>
              <a:t> 2014. június 30-ig tart, az adatok erre az időszakra vonatkoznak. </a:t>
            </a:r>
          </a:p>
          <a:p>
            <a:r>
              <a:rPr lang="hu-HU" baseline="0" dirty="0" smtClean="0"/>
              <a:t>Az MRK évente egy plenáris ülését egy határon túli magyar felsőoktatási intézményben tartja.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57BF-C3AB-45A4-98A7-F02D0562C43C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95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egri főiskolai</a:t>
            </a:r>
            <a:r>
              <a:rPr lang="hu-HU" baseline="0" dirty="0" smtClean="0"/>
              <a:t> tagozati ülés képei.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57BF-C3AB-45A4-98A7-F02D0562C43C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21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Majdnem</a:t>
            </a:r>
            <a:r>
              <a:rPr lang="hu-HU" baseline="0" dirty="0" smtClean="0"/>
              <a:t> mindegyik előterjesztés az </a:t>
            </a:r>
            <a:r>
              <a:rPr lang="hu-HU" baseline="0" dirty="0" err="1" smtClean="0"/>
              <a:t>EMMI-ből</a:t>
            </a:r>
            <a:r>
              <a:rPr lang="hu-HU" baseline="0" dirty="0" smtClean="0"/>
              <a:t> érkezett, 3 kivétel volt. 2010-ben jelentősen növekedett a megküldött előterjesztések száma, azóta is magas a számuk. Néha viszont nagyon rövid a véleményezésre adott határidő, alapos vélemény megfogalmazására nincs mód. Ezzel kapcsolatosan levélben fordultunk az </a:t>
            </a:r>
            <a:r>
              <a:rPr lang="hu-HU" baseline="0" dirty="0" err="1" smtClean="0"/>
              <a:t>EMMI-hez</a:t>
            </a:r>
            <a:r>
              <a:rPr lang="hu-HU" baseline="0" dirty="0" smtClean="0"/>
              <a:t>,  akik viszont hárították a konkrét esetnél jelzett problémákat (a véleményezésre megadott határidő napján már meg is jelent a Magyar Közlöny oldalán az elfogadott rendelet.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57BF-C3AB-45A4-98A7-F02D0562C43C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374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info</a:t>
            </a:r>
            <a:r>
              <a:rPr lang="hu-HU" dirty="0" smtClean="0"/>
              <a:t> bizottság munkacsoportból</a:t>
            </a:r>
            <a:r>
              <a:rPr lang="hu-HU" baseline="0" dirty="0" smtClean="0"/>
              <a:t> alakult állandó bizottsággá.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57BF-C3AB-45A4-98A7-F02D0562C43C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545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57BF-C3AB-45A4-98A7-F02D0562C43C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0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57BF-C3AB-45A4-98A7-F02D0562C43C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40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57BF-C3AB-45A4-98A7-F02D0562C43C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111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57BF-C3AB-45A4-98A7-F02D0562C43C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8672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57BF-C3AB-45A4-98A7-F02D0562C43C}" type="slidenum">
              <a:rPr lang="hu-HU" smtClean="0"/>
              <a:pPr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193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2012. Július 1. – 2014. június 30.</a:t>
            </a:r>
            <a:endParaRPr lang="hu-HU" sz="36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Dr. Mezey Barna leköszönő elnök beszámolója</a:t>
            </a:r>
          </a:p>
          <a:p>
            <a:r>
              <a:rPr lang="hu-HU" dirty="0" smtClean="0"/>
              <a:t>2014. június 26.</a:t>
            </a:r>
          </a:p>
          <a:p>
            <a:r>
              <a:rPr lang="hu-HU" dirty="0" smtClean="0"/>
              <a:t>Eötvös Loránd Tudományegyetem</a:t>
            </a:r>
          </a:p>
          <a:p>
            <a:r>
              <a:rPr lang="hu-HU" dirty="0" smtClean="0"/>
              <a:t>Aula Magna</a:t>
            </a:r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3" y="372211"/>
            <a:ext cx="4829560" cy="127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0" descr="mrk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8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95781" y="4733516"/>
            <a:ext cx="8534400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2012. november 23.</a:t>
            </a:r>
            <a:br>
              <a:rPr lang="hu-HU" sz="2800" dirty="0" smtClean="0"/>
            </a:br>
            <a:r>
              <a:rPr lang="hu-HU" sz="2800" dirty="0" smtClean="0"/>
              <a:t>Európai Egyetemek Szövetsége (EUA) és a nemzeti rektori konferenciák nyilatkozata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1" y="685800"/>
            <a:ext cx="10839573" cy="3615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b="1" dirty="0" smtClean="0"/>
              <a:t>	„Európa versenyképességének záloga a felsőoktatásba és a kutatásba történő befektetés. A rektori konferenciák kérik Európa politikai vezetőit, hogy növeljék a felsőoktatás és a kutatás támogatását, mert e nélkül nem képzelhető el a gazdasági válságból való kilábalás, és nem alapozható meg az elkövet</a:t>
            </a:r>
            <a:r>
              <a:rPr lang="hu-HU" sz="2800" b="1" i="1" dirty="0" smtClean="0"/>
              <a:t>k</a:t>
            </a:r>
            <a:r>
              <a:rPr lang="hu-HU" sz="2800" b="1" dirty="0" smtClean="0"/>
              <a:t>ező évek növekedése sem.” </a:t>
            </a:r>
            <a:endParaRPr lang="hu-HU" sz="2800" b="1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9667265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2012. november 13.</a:t>
            </a:r>
            <a:br>
              <a:rPr lang="hu-HU" sz="2800" dirty="0" smtClean="0"/>
            </a:br>
            <a:r>
              <a:rPr lang="hu-HU" sz="2800" dirty="0" smtClean="0"/>
              <a:t>A Magyar Rektori Konferencia Elnökségének nyilatkozata 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316524"/>
            <a:ext cx="11132650" cy="43375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 smtClean="0"/>
              <a:t>	„</a:t>
            </a:r>
            <a:r>
              <a:rPr lang="hu-HU" sz="3000" dirty="0" smtClean="0"/>
              <a:t>A Magyar Rektori Konferencia (MRK) Elnöksége szerint szűk két hónappal a költségvetési év zárását megelőzően </a:t>
            </a:r>
            <a:r>
              <a:rPr lang="hu-HU" sz="3000" b="1" dirty="0" smtClean="0"/>
              <a:t>a  megjelölt jelentős mértékű megtakarítás nem teljesíthető, nem gazdálkodható ki anélkül, hogy az ne okozna jelentős működési zavarokat a felsőoktatási intézményeknél. A felsőoktatást érintő újabb jelentős megszorító intézkedés nagymértékben megnehezíti az intézmények működését, kiszámíthatatlanná teszi a gazdálkodásukat. </a:t>
            </a:r>
            <a:r>
              <a:rPr lang="hu-HU" sz="3000" dirty="0" smtClean="0"/>
              <a:t>Ezzel az intézkedésével a Kormány két év alatt több, mint 30 Mrd forinttal csökkentette a felsőoktatásra fordított állami támogatást.”</a:t>
            </a:r>
            <a:endParaRPr lang="hu-HU" sz="3000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03696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2012. december 6., Budapest</a:t>
            </a:r>
            <a:br>
              <a:rPr lang="hu-HU" sz="2800" dirty="0" smtClean="0"/>
            </a:br>
            <a:r>
              <a:rPr lang="hu-HU" sz="2800" dirty="0" smtClean="0"/>
              <a:t>A Magyar Rektori konferencia közleménye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1" y="685800"/>
            <a:ext cx="11038865" cy="361526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u-HU" sz="2800" b="1" dirty="0" smtClean="0"/>
              <a:t>	„A Magyar Rektori Konferencia (MRK) tájékoztatja a közvéleményt, hogy a ma bejelentett, a magyar felsőoktatást alapjaiban érintő kormányhatározatokkal nem ért egyet. Az előzetes szakmai egyeztetés nélkül hozott intézkedéseket elutasítja…</a:t>
            </a:r>
          </a:p>
          <a:p>
            <a:pPr algn="just">
              <a:buNone/>
            </a:pPr>
            <a:r>
              <a:rPr lang="hu-HU" sz="2800" b="1" dirty="0" smtClean="0"/>
              <a:t>	A Magyar Rektori Konferencia elkötelezett a minőségi felsőoktatás mellett, ennek érdekében továbbra is kész együttműködni a felsőoktatás koncepciójának kidolgozásában”</a:t>
            </a:r>
            <a:endParaRPr lang="hu-HU" sz="2800" b="1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292" y="4487332"/>
            <a:ext cx="11711354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2012. december 18., Pannonhalma</a:t>
            </a:r>
            <a:br>
              <a:rPr lang="hu-HU" sz="2800" dirty="0" smtClean="0"/>
            </a:br>
            <a:r>
              <a:rPr lang="hu-HU" sz="2800" dirty="0" smtClean="0"/>
              <a:t>a magyar rektori konferencia elnökségének közleménye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685800"/>
            <a:ext cx="11214711" cy="36152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800" b="1" dirty="0" smtClean="0"/>
              <a:t>„A nemzet sikerességének egyik záloga a jó felsőoktatás. Amikor egyetemeinkről, főiskoláinkról születik döntés, a jövőnk a tét. A jó döntés alapja a szakszerűség, a megalapozottság, az átgondoltság, a következmények gondos számbavétele, az együtt gondolkodás az érintettekkel: a tanárokkal, hallgatókkal, a családokkal, a munkaadókkal.”	</a:t>
            </a:r>
            <a:endParaRPr lang="hu-HU" sz="2800" b="1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331942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2012. december 18., Pannonhalma</a:t>
            </a:r>
            <a:br>
              <a:rPr lang="hu-HU" sz="2800" dirty="0" smtClean="0"/>
            </a:br>
            <a:r>
              <a:rPr lang="hu-HU" sz="2800" dirty="0" smtClean="0"/>
              <a:t>a magyar rektori konferencia elnökségének közleménye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1" y="685800"/>
            <a:ext cx="11144373" cy="361526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u-HU" sz="2800" b="1" dirty="0" smtClean="0"/>
              <a:t>	„Mi, a magyar egyetemek és főiskolák rektorai tudjuk</a:t>
            </a:r>
            <a:r>
              <a:rPr lang="hu-HU" sz="2800" dirty="0" smtClean="0"/>
              <a:t>, hogy a kor követelményeinek megfelelő teljesítményhez folyamatosan és nagyon sokat kell tennünk. </a:t>
            </a:r>
            <a:r>
              <a:rPr lang="hu-HU" sz="2800" b="1" dirty="0" smtClean="0"/>
              <a:t>Tudjuk, hogy a nemzeti felsőoktatás visszafejlesztését eredményező lépések, a működéshez szükséges anyagi források kivonása, egyetemeink és főiskoláink pénzügyi kivéreztetése helyett, a jövőnk érdekében éppen ellenkező irányú közpolitikára van szükség: be kell fektetni a tudásba, az egyetembe, a jövőbe. </a:t>
            </a:r>
            <a:r>
              <a:rPr lang="hu-HU" sz="2800" dirty="0" smtClean="0"/>
              <a:t>Növelni, és nem csökkenteni kell a felsőoktatási ráfordításokat.”</a:t>
            </a:r>
            <a:endParaRPr lang="hu-HU" sz="2800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846" y="4487332"/>
            <a:ext cx="11699631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2012. december 18., Pannonhalma</a:t>
            </a:r>
            <a:br>
              <a:rPr lang="hu-HU" sz="2800" dirty="0" smtClean="0"/>
            </a:br>
            <a:r>
              <a:rPr lang="hu-HU" sz="2800" dirty="0" smtClean="0"/>
              <a:t>a magyar rektori konferencia elnökségének közleménye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685800"/>
            <a:ext cx="11132650" cy="36152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b="1" dirty="0" smtClean="0"/>
              <a:t>	„</a:t>
            </a:r>
            <a:r>
              <a:rPr lang="hu-HU" sz="2800" b="1" dirty="0" smtClean="0"/>
              <a:t>Megbocsáthatatlanul félrevezetik a döntéshozókat és a magyar családokat, akik azt állítják, hogy a felsőoktatás tömegével bocsátja ki a használhatatlan diplomákat olyan szakokon, amelyekre nincsen kereslet a munkaerőpiacon. Ezzel szemben bármilyen diplomásnak többször nagyobb az elhelyezkedési esélye, mint az alacsonyabb végzettségűeknek. A diplomásoknak magasabb az elérhető keresete, és az általuk befizetett adóból nagyobb az állam bevétele.”</a:t>
            </a:r>
            <a:endParaRPr lang="hu-HU" sz="2800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908" y="4487332"/>
            <a:ext cx="11781692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2012. december 18., Pannonhalma</a:t>
            </a:r>
            <a:br>
              <a:rPr lang="hu-HU" sz="2800" dirty="0" smtClean="0"/>
            </a:br>
            <a:r>
              <a:rPr lang="hu-HU" sz="2800" dirty="0" smtClean="0"/>
              <a:t>a magyar rektori konferencia elnökségének közleménye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685800"/>
            <a:ext cx="10874742" cy="36152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	„</a:t>
            </a:r>
            <a:r>
              <a:rPr lang="hu-HU" sz="2800" dirty="0" smtClean="0"/>
              <a:t>7. </a:t>
            </a:r>
            <a:r>
              <a:rPr lang="hu-HU" sz="2800" i="1" dirty="0" smtClean="0"/>
              <a:t>A magyar felsőoktatás elismert teljesítményt nyújt a nemzetközi térben. A legjobb magyar egyetemek a felsőoktatási ranglistákon a </a:t>
            </a:r>
            <a:r>
              <a:rPr lang="hu-HU" sz="2800" b="1" i="1" dirty="0" smtClean="0"/>
              <a:t>világ egyetemeinek legjobb 3%-</a:t>
            </a:r>
            <a:r>
              <a:rPr lang="hu-HU" sz="2800" i="1" dirty="0" smtClean="0"/>
              <a:t>ában vannak (ez olyan, </a:t>
            </a:r>
            <a:r>
              <a:rPr lang="hu-HU" sz="2800" b="1" i="1" dirty="0" smtClean="0"/>
              <a:t>mintha a magyar labdarúgó-válogatott a legjobb 6-ban lenne a FIFA világranglistán). </a:t>
            </a:r>
            <a:r>
              <a:rPr lang="hu-HU" sz="2800" i="1" dirty="0" smtClean="0"/>
              <a:t>Mindezt úgy érték el eddig, hogy lényegesen kevesebb állami támogatást kapnak a magyar egyetemek, mint azok, akik a ranglistákon hasonló, vagy előkelőbb pozíciókban helyezkednek el.”</a:t>
            </a:r>
            <a:endParaRPr lang="hu-HU" sz="2800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487332"/>
            <a:ext cx="11664462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2012. december 18., Pannonhalma</a:t>
            </a:r>
            <a:br>
              <a:rPr lang="hu-HU" sz="2800" dirty="0" smtClean="0"/>
            </a:br>
            <a:r>
              <a:rPr lang="hu-HU" sz="2800" dirty="0" smtClean="0"/>
              <a:t>a magyar rektori konferencia elnökségének közleménye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569" y="685800"/>
            <a:ext cx="11852031" cy="36152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800" b="1" dirty="0" smtClean="0"/>
              <a:t>	„A magyar felsőoktatás 600 éve létezik. Története során mindig kiemelkedő szerepet játszott a társadalmi, gazdasági és tudományos fejlődésben. Aki ennek a társadalmi erőforrásnak a tekintélyét, működését hibás döntésekkel kockáztatja, a közjót rombolja. A magyar felsőoktatás a közösség javát, a társadalom fejlődését, az emberek tehetségének, tudásának fejlesztését, a családok jövőjét, a tudás értékének növelését szolgálja. A Magyar Rektori Konferencia ehhez kéri a társadalom határozott támogatását.”</a:t>
            </a:r>
            <a:endParaRPr lang="hu-HU" sz="2800" b="1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4550" y="4733518"/>
            <a:ext cx="11027142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2013. Február 4., március 11., április 22.  </a:t>
            </a:r>
            <a:br>
              <a:rPr lang="hu-HU" sz="2800" dirty="0" smtClean="0"/>
            </a:br>
            <a:r>
              <a:rPr lang="hu-HU" sz="2800" dirty="0" smtClean="0"/>
              <a:t>A Magyar Rektori konferencia honlapja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685800"/>
            <a:ext cx="11132650" cy="42027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800" b="1" dirty="0" smtClean="0"/>
              <a:t>	Adatok és tények a magyar felsőoktatásról</a:t>
            </a:r>
          </a:p>
          <a:p>
            <a:pPr>
              <a:buNone/>
            </a:pPr>
            <a:r>
              <a:rPr lang="hu-HU" sz="2400" dirty="0" smtClean="0"/>
              <a:t>	A felsőoktatási intézmények költségvetési támogatása 2008-2013 között jelentősen csökkent. Az egyes intézmények költségvetési támogatásának alakulása táblázatokban megtekinthető.</a:t>
            </a:r>
          </a:p>
          <a:p>
            <a:pPr>
              <a:buNone/>
            </a:pPr>
            <a:r>
              <a:rPr lang="hu-HU" sz="2800" b="1" dirty="0" smtClean="0"/>
              <a:t>	Összehasonlító tények és adatok a magyar felsőoktatásról</a:t>
            </a:r>
          </a:p>
          <a:p>
            <a:pPr>
              <a:buNone/>
            </a:pPr>
            <a:r>
              <a:rPr lang="hu-HU" sz="2400" dirty="0" smtClean="0"/>
              <a:t>	A Magyar Rektori Konferencia (MRK) európai összehasonlításra is alkalmas adatokat tesz közzé a magyar felsőoktatásról. Az adatok tartalmazzák az állami felsőoktatási intézmények számán kívül az összes hallgatói létszámot, valamint a diákok számarányát a teljes lakossághoz képest. Az adatokat az MRK társszervezetei, az adott országok rektori konferenciái biztosították.</a:t>
            </a:r>
            <a:endParaRPr lang="hu-HU" sz="2400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601" y="5978769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9042" y="4499056"/>
            <a:ext cx="10909911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2013. március 8., Budapest</a:t>
            </a:r>
            <a:br>
              <a:rPr lang="hu-HU" sz="2800" dirty="0" smtClean="0"/>
            </a:br>
            <a:r>
              <a:rPr lang="hu-HU" sz="2800" dirty="0" smtClean="0"/>
              <a:t>Az MRK elnökének levele Klinghammer István felsőoktatási államtitkárhoz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677" y="685800"/>
            <a:ext cx="11676185" cy="39448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„</a:t>
            </a:r>
            <a:r>
              <a:rPr lang="hu-HU" sz="2600" dirty="0" smtClean="0"/>
              <a:t>Álláspontunk szerint… ahhoz, hogy a magyar felsőoktatás fejlesztését a megfelelő stratégiai alapokon és célrendszer szerint tudjuk folytatni, – az aktuális munkálatok mellett – </a:t>
            </a:r>
            <a:r>
              <a:rPr lang="hu-HU" sz="2600" b="1" dirty="0" smtClean="0"/>
              <a:t>választ kell találnunk a legfontosabb koncepcionális kérdésekre </a:t>
            </a:r>
            <a:r>
              <a:rPr lang="hu-HU" sz="2600" dirty="0" smtClean="0"/>
              <a:t>is. Összegyűjtöttük azokat a </a:t>
            </a:r>
            <a:r>
              <a:rPr lang="hu-HU" sz="2600" b="1" dirty="0" smtClean="0"/>
              <a:t>kérdéseink</a:t>
            </a:r>
            <a:r>
              <a:rPr lang="hu-HU" sz="2600" dirty="0" smtClean="0"/>
              <a:t>et, amelyek alapján, az arra adott </a:t>
            </a:r>
            <a:r>
              <a:rPr lang="hu-HU" sz="2600" b="1" dirty="0" smtClean="0"/>
              <a:t>válaszok segítségével kialakítható a magyar felsőoktatás stratégiája és egy megalapozott fejlesztési koncepció. </a:t>
            </a:r>
            <a:r>
              <a:rPr lang="hu-HU" sz="2600" dirty="0" smtClean="0"/>
              <a:t>Ennek megalkotásához ezúton is fölajánlom az MRK szakmai támogatását.” </a:t>
            </a:r>
            <a:endParaRPr lang="hu-HU" sz="2600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931877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4519" y="3948072"/>
            <a:ext cx="9385911" cy="1174913"/>
          </a:xfrm>
        </p:spPr>
        <p:txBody>
          <a:bodyPr>
            <a:normAutofit fontScale="90000"/>
          </a:bodyPr>
          <a:lstStyle/>
          <a:p>
            <a:pPr algn="r"/>
            <a:r>
              <a:rPr lang="hu-HU" sz="2800" dirty="0" smtClean="0"/>
              <a:t>2012. Június 29., Eger,</a:t>
            </a:r>
            <a:br>
              <a:rPr lang="hu-HU" sz="2800" dirty="0" smtClean="0"/>
            </a:br>
            <a:r>
              <a:rPr lang="hu-HU" sz="2800" dirty="0" smtClean="0"/>
              <a:t>A megválasztott elnök bemutatkozó Beszéde,</a:t>
            </a:r>
            <a:br>
              <a:rPr lang="hu-HU" sz="2800" dirty="0" smtClean="0"/>
            </a:br>
            <a:r>
              <a:rPr lang="hu-HU" sz="2800" dirty="0" smtClean="0"/>
              <a:t>A Magyar Rektori Konferencia Plénuma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685800"/>
            <a:ext cx="10112742" cy="3615267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2800" b="1" dirty="0" smtClean="0"/>
              <a:t>„Fő feladatomnak tekintem a politikai döntéshozók meggyőzését arról, hogy hibás az a közkeletű tétel, miszerint a magyar felsőoktatás nem hatékony, a felsőoktatásban szerezhető diplomák felére nincs piaci kereslet és nem versenyképes a nemzetközi térben.”</a:t>
            </a:r>
            <a:endParaRPr lang="hu-HU" sz="2800" b="1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4112194"/>
            <a:ext cx="11097480" cy="1507067"/>
          </a:xfrm>
        </p:spPr>
        <p:txBody>
          <a:bodyPr>
            <a:noAutofit/>
          </a:bodyPr>
          <a:lstStyle/>
          <a:p>
            <a:pPr algn="r"/>
            <a:r>
              <a:rPr lang="hu-HU" sz="2800" dirty="0" smtClean="0"/>
              <a:t>2013. március 29., Budapest</a:t>
            </a:r>
            <a:br>
              <a:rPr lang="hu-HU" sz="2800" dirty="0" smtClean="0"/>
            </a:br>
            <a:r>
              <a:rPr lang="hu-HU" sz="2800" dirty="0" smtClean="0"/>
              <a:t> a Magyar Rektori Konferencia és a Felsőoktatási Dolgozók Szakszervezetének Együttműködési megállapodása 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1" y="685800"/>
            <a:ext cx="10780957" cy="3615267"/>
          </a:xfrm>
        </p:spPr>
        <p:txBody>
          <a:bodyPr/>
          <a:lstStyle/>
          <a:p>
            <a:pPr>
              <a:buNone/>
            </a:pPr>
            <a:r>
              <a:rPr lang="hu-HU" sz="2800" b="1" dirty="0" smtClean="0"/>
              <a:t>	„Az együttműködés célja, hogy a két szervezet a közös érdekek alapján, egymás tapasztalatait felhasználva választ keressen a magyar felsőoktatás előtt álló legfontosabb feladatok kihívásaira.” </a:t>
            </a:r>
            <a:endParaRPr lang="hu-HU" sz="2800" dirty="0" smtClean="0"/>
          </a:p>
          <a:p>
            <a:endParaRPr lang="hu-HU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587" y="5838092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4205978"/>
            <a:ext cx="11226434" cy="1507067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/>
              <a:t>2013. Április 25., Budapest</a:t>
            </a:r>
            <a:br>
              <a:rPr lang="hu-HU" dirty="0" smtClean="0"/>
            </a:br>
            <a:r>
              <a:rPr lang="hu-HU" dirty="0" smtClean="0"/>
              <a:t>Sajtótájékoztató a Brazil Tudomány Határok nélkül ösztödíjprogramról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1" y="685800"/>
            <a:ext cx="10405819" cy="3615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2800" dirty="0" smtClean="0"/>
              <a:t>„A </a:t>
            </a:r>
            <a:r>
              <a:rPr lang="hu-HU" sz="2800" b="1" dirty="0" smtClean="0"/>
              <a:t>Tudomány Határok Nélkül program </a:t>
            </a:r>
            <a:r>
              <a:rPr lang="hu-HU" sz="2800" dirty="0" smtClean="0"/>
              <a:t>a brazil állam által támogatott ösztöndíj lehetőség, mely a 2012 és 2015 közötti időszakban 100.000 brazil BSc és PhD képzésben részt vevő, természet-, mérnöki, egészség- és informatikatudományok területén tanuló brazil diáknak teszi lehetővé, hogy tanulmányaik során egy évet külföldi egyetemen töltsenek… az első 260 hallgató 2013. július 1-ig érkezik Magyarországra.” </a:t>
            </a:r>
            <a:endParaRPr lang="hu-HU" sz="2800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921634" cy="1507067"/>
          </a:xfrm>
        </p:spPr>
        <p:txBody>
          <a:bodyPr>
            <a:noAutofit/>
          </a:bodyPr>
          <a:lstStyle/>
          <a:p>
            <a:pPr algn="r"/>
            <a:r>
              <a:rPr lang="hu-HU" sz="2800" dirty="0" smtClean="0"/>
              <a:t>2013. május 13.</a:t>
            </a:r>
            <a:br>
              <a:rPr lang="hu-HU" sz="2800" dirty="0" smtClean="0"/>
            </a:br>
            <a:r>
              <a:rPr lang="hu-HU" sz="2800" dirty="0" smtClean="0"/>
              <a:t>A Magyar rektori konferencia állásfoglalása</a:t>
            </a:r>
            <a:br>
              <a:rPr lang="hu-HU" sz="2800" dirty="0" smtClean="0"/>
            </a:br>
            <a:r>
              <a:rPr lang="hu-HU" sz="2800" dirty="0" smtClean="0"/>
              <a:t>A rektorválasztás eltörléséről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1" y="685800"/>
            <a:ext cx="11038865" cy="3615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2800" b="1" dirty="0" smtClean="0"/>
              <a:t>„</a:t>
            </a:r>
            <a:r>
              <a:rPr lang="hu-HU" sz="2800" dirty="0" smtClean="0"/>
              <a:t>A Magyar Rektori Konferencia </a:t>
            </a:r>
            <a:r>
              <a:rPr lang="hu-HU" sz="2800" b="1" dirty="0" smtClean="0"/>
              <a:t>nem tartja elfogadhatónak a rektorválasztás eljárásának jelenlegi törvényi szabályozását, </a:t>
            </a:r>
            <a:r>
              <a:rPr lang="hu-HU" sz="2800" dirty="0" smtClean="0"/>
              <a:t>azt, hogy a rektorjelölt személyéről nem a szenátus dönt. Az MRK, a HÖOK, a gazdasági szereplők és a szakszervezet részvételével működő Felsőoktatási Kerekasztal </a:t>
            </a:r>
            <a:r>
              <a:rPr lang="hu-HU" sz="2800" b="1" dirty="0" smtClean="0"/>
              <a:t>egyhangúlag javasolta a felsőoktatás-politikai kormányzatnak, hogy a szabad rektorválasztás rendszerét állítsák vissza.”</a:t>
            </a:r>
            <a:endParaRPr lang="hu-HU" sz="2800" b="1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896707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2370" y="5076093"/>
            <a:ext cx="10668000" cy="1141045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2013. május 15., Budapest</a:t>
            </a:r>
            <a:br>
              <a:rPr lang="hu-HU" sz="2800" dirty="0" smtClean="0"/>
            </a:br>
            <a:r>
              <a:rPr lang="hu-HU" sz="2800" dirty="0" smtClean="0"/>
              <a:t>A Magyar Rektori Konferencia közleménye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4462" y="246185"/>
            <a:ext cx="11347938" cy="54043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2400" dirty="0" smtClean="0"/>
              <a:t>„Az elmúlt öt évben a magyar </a:t>
            </a:r>
            <a:r>
              <a:rPr lang="hu-HU" sz="2400" b="1" dirty="0" smtClean="0"/>
              <a:t>állami felsőoktatási intézmények költségvetési támogatása jelentősen, reálértéken kevesebb, mint felére csökkent. </a:t>
            </a:r>
            <a:r>
              <a:rPr lang="hu-HU" sz="2400" dirty="0" smtClean="0"/>
              <a:t>Ahogyan azt a Magyar Rektori Konferencia már többször jelezte, a nominálértéken több, mint 80 milliárd forintos csökkenésből az idei évre érvényesített 32 milliárd forint összegű állami támogatás-elvonás miatt a rendelkezésre bocsátott előirányzatok az intézmények alapfeladatainak ellátásához szükséges működtetés, üzemeltetés költségeit már nem biztosítják, a forráskivonást már nem tudják az állami egyetemek, főiskolák kigazdálkodni. Az egyetemek és a főiskolák vezetői jelezték, hogy </a:t>
            </a:r>
            <a:r>
              <a:rPr lang="hu-HU" sz="2400" b="1" dirty="0" smtClean="0"/>
              <a:t>az intézmények felélték tartalékaikat</a:t>
            </a:r>
            <a:r>
              <a:rPr lang="hu-HU" sz="2400" dirty="0" smtClean="0"/>
              <a:t>, további hatékonyságjavítási intézkedésekre a magyar felsőoktatás színvonalának jelentős csökkenése nélkül nincsen lehetőség.”</a:t>
            </a:r>
            <a:endParaRPr lang="hu-HU" sz="2400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325" y="5978769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570" y="4698348"/>
            <a:ext cx="11054862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2013.  május 14., Budapest</a:t>
            </a:r>
            <a:br>
              <a:rPr lang="hu-HU" sz="2800" dirty="0" smtClean="0"/>
            </a:br>
            <a:r>
              <a:rPr lang="hu-HU" sz="2800" dirty="0" smtClean="0"/>
              <a:t>Az MRK elnökének levele Balog Zoltán miniszterhez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569" y="685800"/>
            <a:ext cx="11769969" cy="426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2800" dirty="0" smtClean="0"/>
              <a:t>„A Felsőoktatási Kerekasztal keretében a felsőoktatás jövőjéről megkezdett érdemi egyeztetések tükrében tartjuk méltánytalannak és elfogadhatatlannak azt, hogy a felsőoktatás szabályozására vonatkozó </a:t>
            </a:r>
            <a:r>
              <a:rPr lang="hu-HU" sz="2800" b="1" dirty="0" smtClean="0"/>
              <a:t>egyes törvények módosításáról </a:t>
            </a:r>
            <a:r>
              <a:rPr lang="hu-HU" sz="2800" dirty="0" smtClean="0"/>
              <a:t>nagy terjedelmű – a felsőoktatást is érintő – törvényjavaslat kerül benyújtásra az Országgyűlés részére </a:t>
            </a:r>
            <a:r>
              <a:rPr lang="hu-HU" sz="2800" b="1" dirty="0" smtClean="0"/>
              <a:t>anélkül, hogy arról az MRK érdemben kifejthette volna álláspontját</a:t>
            </a:r>
            <a:r>
              <a:rPr lang="hu-HU" sz="2800" dirty="0" smtClean="0"/>
              <a:t>. Mindössze egy rövid tájékoztatás keretében, egy nappal azelőtt, hogy a Kormány megtárgyalta azt, volt módjában a Felsőoktatási Kerekasztal résztvevőjeként tudomást szereznie a tervezet létéről.”</a:t>
            </a:r>
            <a:endParaRPr lang="hu-HU" sz="2800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817" y="5779477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120926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2013. </a:t>
            </a:r>
            <a:r>
              <a:rPr lang="hu-HU" sz="2800" dirty="0" err="1" smtClean="0"/>
              <a:t>Április-Augusztus</a:t>
            </a:r>
            <a:r>
              <a:rPr lang="hu-HU" sz="2800" dirty="0" smtClean="0"/>
              <a:t> </a:t>
            </a:r>
            <a:br>
              <a:rPr lang="hu-HU" sz="2800" dirty="0" smtClean="0"/>
            </a:br>
            <a:r>
              <a:rPr lang="hu-HU" sz="2800" dirty="0" smtClean="0"/>
              <a:t>A Felsőoktatási Kerekasztal munkabizottságainak és plénumának tárgyalásai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sz="2800" b="1" dirty="0" smtClean="0"/>
              <a:t>„A felsőoktatás átalakításának stratégiai irányai és soron következő lépései” című stratégiai dokumentum kidolgozása</a:t>
            </a:r>
          </a:p>
          <a:p>
            <a:endParaRPr lang="hu-HU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873262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179542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2013. szeptember 16., Budapest</a:t>
            </a:r>
            <a:br>
              <a:rPr lang="hu-HU" sz="2800" dirty="0" smtClean="0"/>
            </a:br>
            <a:r>
              <a:rPr lang="hu-HU" sz="2800" dirty="0" smtClean="0"/>
              <a:t>A felsőoktatás átalakításának stratégiai irányai és soron következő lépései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685800"/>
            <a:ext cx="10827850" cy="3615267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2800" b="1" dirty="0" smtClean="0"/>
              <a:t>„…a felsőoktatás nem pénzköltő szektor, hanem mind az egyén, mind a társadalom, mind a gazdasági növekedés, a nemzetközi versenyképesség és a nemzetgazdaság egésze szempontjából stratégiai jelentőségű ágazat.”</a:t>
            </a:r>
            <a:endParaRPr lang="hu-HU" sz="2800" b="1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694" y="5967046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1238157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2013. Szeptember 23.</a:t>
            </a:r>
            <a:br>
              <a:rPr lang="hu-HU" sz="2800" dirty="0" smtClean="0"/>
            </a:br>
            <a:r>
              <a:rPr lang="hu-HU" sz="2800" dirty="0" smtClean="0"/>
              <a:t>Az MRK elnöke a Felsőoktatási kerekasztalon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685800"/>
            <a:ext cx="10335480" cy="3615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	</a:t>
            </a:r>
            <a:r>
              <a:rPr lang="hu-HU" sz="2800" b="1" dirty="0" smtClean="0"/>
              <a:t>„Sikerült megtalálni a közös minimumot </a:t>
            </a:r>
            <a:r>
              <a:rPr lang="hu-HU" sz="2800" dirty="0" smtClean="0"/>
              <a:t>– az MRK elfogadta a kancellári rendszer elvét, és az intézménytípusok kategorizálását a </a:t>
            </a:r>
            <a:r>
              <a:rPr lang="hu-HU" sz="2800" b="1" dirty="0" smtClean="0"/>
              <a:t>minőség elvének érvényesítése és a stabilitás </a:t>
            </a:r>
            <a:r>
              <a:rPr lang="hu-HU" sz="2800" dirty="0" smtClean="0"/>
              <a:t>érdekében. Miután az anyag elemzésére és megvitatására nem állt rendelkezésre elegendő idő, </a:t>
            </a:r>
            <a:r>
              <a:rPr lang="hu-HU" sz="2800" b="1" dirty="0" smtClean="0"/>
              <a:t>a Magyar Rektori Konferencia megjegyzéseit írásban rögzíti, s azok teljesítése esetén támogatja a javaslatot.”</a:t>
            </a:r>
            <a:endParaRPr lang="hu-HU" sz="2800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569" y="4487332"/>
            <a:ext cx="11160369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2013. Szeptember 14., Budapest</a:t>
            </a:r>
            <a:br>
              <a:rPr lang="hu-HU" sz="2800" dirty="0" smtClean="0"/>
            </a:br>
            <a:r>
              <a:rPr lang="hu-HU" sz="2800" dirty="0" smtClean="0"/>
              <a:t>Az MRK elnökének levele Klinghammer István felsőoktatási államtitkárhoz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4461" y="685800"/>
            <a:ext cx="11617569" cy="3615267"/>
          </a:xfrm>
        </p:spPr>
        <p:txBody>
          <a:bodyPr>
            <a:noAutofit/>
          </a:bodyPr>
          <a:lstStyle/>
          <a:p>
            <a:r>
              <a:rPr lang="hu-HU" sz="2800" dirty="0" smtClean="0"/>
              <a:t>„A vitaanyag helyesen viseli a „soron következő lépések” szűkítését, hiszen addig </a:t>
            </a:r>
            <a:r>
              <a:rPr lang="hu-HU" sz="2800" b="1" dirty="0" smtClean="0"/>
              <a:t>teljes felsőoktatási stratégiáról nem szólhatunk</a:t>
            </a:r>
            <a:r>
              <a:rPr lang="hu-HU" sz="2800" dirty="0" smtClean="0"/>
              <a:t>, </a:t>
            </a:r>
            <a:r>
              <a:rPr lang="hu-HU" sz="2800" b="1" dirty="0" smtClean="0"/>
              <a:t>amíg hiányoznak </a:t>
            </a:r>
            <a:r>
              <a:rPr lang="hu-HU" sz="2800" dirty="0" smtClean="0"/>
              <a:t>olyan </a:t>
            </a:r>
            <a:r>
              <a:rPr lang="hu-HU" sz="2800" b="1" dirty="0" smtClean="0"/>
              <a:t>alapvető kérdések </a:t>
            </a:r>
            <a:r>
              <a:rPr lang="hu-HU" sz="2800" dirty="0" smtClean="0"/>
              <a:t>a fejlesztési irányokból, mint (az anyagban is bevallottan) az egészségügyi képzés perspektívái vagy a gyakorló iskolák, a nem művészeti felsőoktatási intézmények művészeti karainak helyzete, számos szerkezeti kérdés, a közoktatás és felsőoktatás számos vonatkozásának összeillesztése.”</a:t>
            </a:r>
            <a:endParaRPr lang="hu-HU" sz="2800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418" y="5920154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851296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2013. Szeptember 24., Budapest</a:t>
            </a:r>
            <a:br>
              <a:rPr lang="hu-HU" sz="2800" dirty="0" smtClean="0"/>
            </a:br>
            <a:r>
              <a:rPr lang="hu-HU" sz="2800" dirty="0" smtClean="0"/>
              <a:t>Az MRK elnökének levele Klinghammer István felsőoktatási államtitkárhoz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685800"/>
            <a:ext cx="10921634" cy="3615267"/>
          </a:xfrm>
        </p:spPr>
        <p:txBody>
          <a:bodyPr>
            <a:noAutofit/>
          </a:bodyPr>
          <a:lstStyle/>
          <a:p>
            <a:r>
              <a:rPr lang="hu-HU" sz="2800" dirty="0" smtClean="0"/>
              <a:t>„Az Elnökség szerint </a:t>
            </a:r>
            <a:r>
              <a:rPr lang="hu-HU" sz="2800" b="1" dirty="0" smtClean="0"/>
              <a:t>a kancellárrendszer </a:t>
            </a:r>
            <a:r>
              <a:rPr lang="hu-HU" sz="2800" dirty="0" smtClean="0"/>
              <a:t>nem önmagában jó vagy rossz, annak </a:t>
            </a:r>
            <a:r>
              <a:rPr lang="hu-HU" sz="2800" b="1" dirty="0" smtClean="0"/>
              <a:t>valódi jellemét a rektor és a kancellár között meghúzott hatásköri viszonyrendszer határozza </a:t>
            </a:r>
            <a:r>
              <a:rPr lang="hu-HU" sz="2800" dirty="0" smtClean="0"/>
              <a:t>meg… Az elnökség ragaszkodik álláspontjához, hogy ti. a</a:t>
            </a:r>
            <a:r>
              <a:rPr lang="hu-HU" sz="2800" b="1" dirty="0" smtClean="0"/>
              <a:t> kettős vezetés megvalósíthatatlan képlet. Az esetleges kodifikáció során alaposan definiált, átgondolt viszonyrendszert tud elfogadni.”</a:t>
            </a:r>
            <a:endParaRPr lang="hu-HU" sz="2800" b="1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931877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9043" y="4381826"/>
            <a:ext cx="11191265" cy="917006"/>
          </a:xfrm>
        </p:spPr>
        <p:txBody>
          <a:bodyPr>
            <a:noAutofit/>
          </a:bodyPr>
          <a:lstStyle/>
          <a:p>
            <a:pPr algn="r"/>
            <a:r>
              <a:rPr lang="hu-HU" sz="2800" dirty="0" smtClean="0"/>
              <a:t>2012. Július 26., Budapest</a:t>
            </a:r>
            <a:br>
              <a:rPr lang="hu-HU" sz="2800" dirty="0" smtClean="0"/>
            </a:br>
            <a:r>
              <a:rPr lang="hu-HU" sz="2800" dirty="0" smtClean="0"/>
              <a:t>A miniszterelnök és az MRK elnökségének konzultációja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1" y="685800"/>
            <a:ext cx="10956803" cy="36152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3000" b="1" dirty="0" smtClean="0"/>
              <a:t>„A felek egyetértettek a következőkben:</a:t>
            </a:r>
          </a:p>
          <a:p>
            <a:pPr lvl="0">
              <a:buNone/>
            </a:pPr>
            <a:r>
              <a:rPr lang="hu-HU" sz="3000" b="1" dirty="0" smtClean="0"/>
              <a:t>	1. A felsőoktatás a legjobban teljesítő állami alrendszerek, ágazatok közé tartozik, </a:t>
            </a:r>
            <a:r>
              <a:rPr lang="hu-HU" sz="3000" dirty="0" smtClean="0"/>
              <a:t>az egyetemeink, főiskoláink értékei megőrizendők….</a:t>
            </a:r>
          </a:p>
          <a:p>
            <a:pPr lvl="0">
              <a:buNone/>
            </a:pPr>
            <a:r>
              <a:rPr lang="hu-HU" sz="3000" b="1" dirty="0" smtClean="0"/>
              <a:t>	3. A felsőoktatás nemzetgazdasági szempontból stratégiai ágazat, </a:t>
            </a:r>
            <a:r>
              <a:rPr lang="hu-HU" sz="3000" dirty="0" smtClean="0"/>
              <a:t>fejlesztése nemcsak oktatási-kutatási szempontból indokolt, hanem</a:t>
            </a:r>
            <a:r>
              <a:rPr lang="hu-HU" sz="3000" b="1" dirty="0" smtClean="0"/>
              <a:t> a magyar gazdaság versenyképessége, a külgazdasági kapcsolatok, valamint nemzetpolitikai szempontokból is.”</a:t>
            </a:r>
          </a:p>
          <a:p>
            <a:endParaRPr lang="hu-HU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1062311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2013. szeptember 30. </a:t>
            </a:r>
            <a:br>
              <a:rPr lang="hu-HU" sz="2800" dirty="0" smtClean="0"/>
            </a:br>
            <a:r>
              <a:rPr lang="hu-HU" sz="2800" dirty="0" smtClean="0"/>
              <a:t>A Magyar Rektori Konferencia közleménye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685800"/>
            <a:ext cx="10663726" cy="3615267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2800" dirty="0" smtClean="0"/>
              <a:t>„2013. szeptember 27-én a nagyváradi Partiumi Keresztény egyetemen immár harmadszor ülésezett a határainkon túl a Magyar Rektori Konferencia Plénuma. A résztvevők  közösen, egyhangúlag döntöttek arról, hogy a Magyar Rektori Konferencia szervezetén belül </a:t>
            </a:r>
            <a:r>
              <a:rPr lang="hu-HU" sz="2800" b="1" dirty="0" smtClean="0"/>
              <a:t>megalakítják</a:t>
            </a:r>
            <a:r>
              <a:rPr lang="hu-HU" sz="2800" dirty="0" smtClean="0"/>
              <a:t> a </a:t>
            </a:r>
            <a:r>
              <a:rPr lang="hu-HU" sz="2800" b="1" dirty="0" smtClean="0"/>
              <a:t>Határon Túli Felsőoktatási Intézmények Bizottságát</a:t>
            </a:r>
            <a:r>
              <a:rPr lang="hu-HU" sz="2800" dirty="0" smtClean="0"/>
              <a:t>.”</a:t>
            </a:r>
            <a:endParaRPr lang="hu-HU" sz="2800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804403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2014. Május 12., Budapest</a:t>
            </a:r>
            <a:br>
              <a:rPr lang="hu-HU" sz="2800" dirty="0" smtClean="0"/>
            </a:br>
            <a:r>
              <a:rPr lang="hu-HU" sz="2800" dirty="0" smtClean="0"/>
              <a:t>A </a:t>
            </a:r>
            <a:r>
              <a:rPr lang="hu-HU" sz="2800" dirty="0" err="1" smtClean="0"/>
              <a:t>MagyAr</a:t>
            </a:r>
            <a:r>
              <a:rPr lang="hu-HU" sz="2800" dirty="0" smtClean="0"/>
              <a:t> Rektori Konferencia plenáris ülése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1" y="685800"/>
            <a:ext cx="11062311" cy="3615267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„Megrendezésre került az MRK Határon túli Felsőoktatási Intézmények Bizottsága ünnepélyes alakuló ülése.” </a:t>
            </a:r>
            <a:endParaRPr lang="hu-HU" sz="2800" b="1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1062311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2014. május 5., Budapest</a:t>
            </a:r>
            <a:br>
              <a:rPr lang="hu-HU" sz="2800" dirty="0" smtClean="0"/>
            </a:br>
            <a:r>
              <a:rPr lang="hu-HU" sz="2800" dirty="0" smtClean="0"/>
              <a:t>A Magyar Rektori Konferencia közleménye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1" y="685800"/>
            <a:ext cx="11085757" cy="3615267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„Magyarország a világ 10. legkedveltebb célországa a brazil hallgatók körében. </a:t>
            </a:r>
            <a:r>
              <a:rPr lang="hu-HU" sz="2800" dirty="0" smtClean="0"/>
              <a:t>A Tudomány Határok nélkül állami ösztöndíjprogram keretében eddig 1888 brazil hallgató nyert el a brazil államtól magyarországi egyetemi tanulást biztosító ösztöndíjat.”</a:t>
            </a:r>
            <a:endParaRPr lang="hu-HU" sz="2800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1167819" cy="1507067"/>
          </a:xfrm>
        </p:spPr>
        <p:txBody>
          <a:bodyPr>
            <a:normAutofit fontScale="90000"/>
          </a:bodyPr>
          <a:lstStyle/>
          <a:p>
            <a:pPr algn="r"/>
            <a:r>
              <a:rPr lang="hu-HU" sz="3100" dirty="0" smtClean="0"/>
              <a:t>2014. Június 19., Budapest</a:t>
            </a:r>
            <a:br>
              <a:rPr lang="hu-HU" sz="3100" dirty="0" smtClean="0"/>
            </a:br>
            <a:r>
              <a:rPr lang="hu-HU" sz="3100" dirty="0" smtClean="0"/>
              <a:t>A </a:t>
            </a:r>
            <a:r>
              <a:rPr lang="hu-HU" sz="3100" dirty="0" err="1" smtClean="0"/>
              <a:t>MagyAr</a:t>
            </a:r>
            <a:r>
              <a:rPr lang="hu-HU" sz="3100" dirty="0" smtClean="0"/>
              <a:t> Rektori Konferencia Elnökségének állásfoglalása a T/311. számú törvényjavaslatról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1" y="685800"/>
            <a:ext cx="10909911" cy="3615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hu-HU" sz="2800" b="1" dirty="0" smtClean="0"/>
              <a:t>„Az MRK Elnöksége fájlalja, hogy a Konferencia nem tudott aktívan részt venni a jelen törvényjavaslat előkészítésének szakmai vitáiban… Elengedhetetlennek látja a szabályozás kiegészítését, </a:t>
            </a:r>
            <a:r>
              <a:rPr lang="hu-HU" sz="2800" dirty="0" smtClean="0"/>
              <a:t>valamint azt, hogy az új szervezetirányítási modell működésének tapasztalatait legkésőbb 2015 elején az érintettek bevonásával kiértékeljék, és a részletes szabályokat ennek megfelelően korrigálják.”</a:t>
            </a:r>
            <a:endParaRPr lang="hu-HU" sz="2800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896708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4615" y="171371"/>
            <a:ext cx="8534400" cy="1445548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Statisztikai adatok – 2012-2014</a:t>
            </a:r>
            <a:br>
              <a:rPr lang="hu-HU" altLang="hu-H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31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Az </a:t>
            </a:r>
            <a:r>
              <a:rPr lang="hu-HU" altLang="hu-HU" sz="31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Ülések száma</a:t>
            </a:r>
            <a:br>
              <a:rPr lang="hu-HU" altLang="hu-HU" sz="31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</a:br>
            <a:endParaRPr lang="hu-HU" sz="31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5033" y="1281253"/>
            <a:ext cx="4317357" cy="374215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80000"/>
              </a:lnSpc>
              <a:buClr>
                <a:srgbClr val="0BD0D9"/>
              </a:buClr>
              <a:buSzPct val="95000"/>
              <a:buNone/>
            </a:pPr>
            <a:r>
              <a:rPr lang="hu-HU" altLang="hu-HU" sz="29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1. Plenáris </a:t>
            </a:r>
            <a:r>
              <a:rPr lang="hu-HU" altLang="hu-HU" sz="2800" b="1" u="sng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ülések </a:t>
            </a:r>
            <a:r>
              <a:rPr lang="hu-HU" altLang="hu-HU" sz="28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(6)</a:t>
            </a:r>
          </a:p>
          <a:p>
            <a:pPr marL="514350" indent="-514350" algn="just">
              <a:lnSpc>
                <a:spcPct val="80000"/>
              </a:lnSpc>
              <a:buClr>
                <a:srgbClr val="0BD0D9"/>
              </a:buClr>
              <a:buSzPct val="95000"/>
              <a:buAutoNum type="arabicPeriod"/>
            </a:pPr>
            <a:endParaRPr lang="hu-HU" altLang="hu-HU" sz="2800" b="1" dirty="0">
              <a:solidFill>
                <a:schemeClr val="tx2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Clr>
                <a:srgbClr val="0BD0D9"/>
              </a:buClr>
              <a:buSzPct val="95000"/>
              <a:buNone/>
            </a:pPr>
            <a:r>
              <a:rPr lang="hu-HU" altLang="hu-HU" sz="2800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</a:t>
            </a:r>
            <a:r>
              <a:rPr lang="hu-HU" alt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2012. 10. 16-17. </a:t>
            </a:r>
            <a:r>
              <a:rPr lang="hu-HU" altLang="hu-HU" sz="2800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hu-HU" alt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DE, Debrecen</a:t>
            </a:r>
            <a:endParaRPr lang="hu-HU" altLang="hu-HU" sz="2800" b="1" dirty="0">
              <a:solidFill>
                <a:schemeClr val="tx2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Clr>
                <a:srgbClr val="0BD0D9"/>
              </a:buClr>
              <a:buSzPct val="95000"/>
              <a:buNone/>
            </a:pPr>
            <a:r>
              <a:rPr lang="hu-HU" altLang="hu-HU" sz="2800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</a:t>
            </a:r>
            <a:r>
              <a:rPr lang="hu-HU" alt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2013. 04. 25. </a:t>
            </a:r>
            <a:r>
              <a:rPr lang="hu-HU" altLang="hu-HU" sz="2800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– BGF, Budapest</a:t>
            </a:r>
          </a:p>
          <a:p>
            <a:pPr marL="0" indent="0" algn="just">
              <a:lnSpc>
                <a:spcPct val="80000"/>
              </a:lnSpc>
              <a:buClr>
                <a:srgbClr val="0BD0D9"/>
              </a:buClr>
              <a:buSzPct val="95000"/>
              <a:buNone/>
            </a:pPr>
            <a:r>
              <a:rPr lang="hu-HU" altLang="hu-HU" sz="2800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</a:t>
            </a:r>
            <a:r>
              <a:rPr lang="hu-HU" alt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2013. 06. 26. </a:t>
            </a:r>
            <a:r>
              <a:rPr lang="hu-HU" altLang="hu-HU" sz="2800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hu-HU" alt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ELTE, Budapest</a:t>
            </a:r>
            <a:endParaRPr lang="hu-HU" altLang="hu-HU" sz="2800" b="1" dirty="0">
              <a:solidFill>
                <a:schemeClr val="tx2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Clr>
                <a:srgbClr val="0BD0D9"/>
              </a:buClr>
              <a:buSzPct val="95000"/>
              <a:buNone/>
            </a:pPr>
            <a:r>
              <a:rPr lang="hu-HU" altLang="hu-HU" sz="2800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</a:t>
            </a:r>
            <a:r>
              <a:rPr lang="hu-HU" alt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2013. 09. 27. </a:t>
            </a:r>
            <a:r>
              <a:rPr lang="hu-HU" altLang="hu-HU" sz="2800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hu-HU" alt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PKE, Nagyvárad </a:t>
            </a:r>
          </a:p>
          <a:p>
            <a:pPr marL="0" indent="0" algn="just">
              <a:lnSpc>
                <a:spcPct val="80000"/>
              </a:lnSpc>
              <a:buClr>
                <a:srgbClr val="0BD0D9"/>
              </a:buClr>
              <a:buSzPct val="95000"/>
              <a:buNone/>
            </a:pPr>
            <a:r>
              <a:rPr lang="hu-HU" alt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- 2014. 05. 12. – LFZE, Budapest</a:t>
            </a:r>
          </a:p>
          <a:p>
            <a:pPr marL="0" indent="0" algn="just">
              <a:lnSpc>
                <a:spcPct val="80000"/>
              </a:lnSpc>
              <a:buClr>
                <a:srgbClr val="0BD0D9"/>
              </a:buClr>
              <a:buSzPct val="95000"/>
              <a:buNone/>
            </a:pPr>
            <a:r>
              <a:rPr lang="hu-HU" altLang="hu-HU" sz="2800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     - 2014. 06. 26. -  ELTE, Budapest</a:t>
            </a:r>
          </a:p>
          <a:p>
            <a:pPr marL="0" indent="0" algn="just">
              <a:lnSpc>
                <a:spcPct val="80000"/>
              </a:lnSpc>
              <a:buClr>
                <a:srgbClr val="0BD0D9"/>
              </a:buClr>
              <a:buSzPct val="95000"/>
              <a:buNone/>
            </a:pPr>
            <a:endParaRPr lang="hu-HU" altLang="hu-HU" sz="2800" b="1" dirty="0">
              <a:solidFill>
                <a:schemeClr val="tx2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Clr>
                <a:srgbClr val="0BD0D9"/>
              </a:buClr>
              <a:buSzPct val="95000"/>
              <a:buNone/>
            </a:pPr>
            <a:endParaRPr lang="hu-HU" altLang="hu-HU" sz="2800" b="1" dirty="0" smtClean="0">
              <a:solidFill>
                <a:schemeClr val="tx2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Clr>
                <a:srgbClr val="0BD0D9"/>
              </a:buClr>
              <a:buSzPct val="95000"/>
              <a:buNone/>
            </a:pPr>
            <a:r>
              <a:rPr lang="hu-HU" alt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</a:t>
            </a:r>
            <a:endParaRPr lang="hu-HU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281972" y="1616919"/>
            <a:ext cx="4984772" cy="493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Clr>
                <a:srgbClr val="0BD0D9"/>
              </a:buClr>
              <a:buSzPct val="95000"/>
            </a:pPr>
            <a:r>
              <a:rPr lang="hu-HU" altLang="hu-HU" b="1" u="sng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2. Elnökségi ülések </a:t>
            </a:r>
            <a:r>
              <a:rPr lang="hu-HU" altLang="hu-HU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(15)</a:t>
            </a:r>
          </a:p>
          <a:p>
            <a:pPr algn="just">
              <a:lnSpc>
                <a:spcPct val="80000"/>
              </a:lnSpc>
              <a:buClr>
                <a:srgbClr val="0BD0D9"/>
              </a:buClr>
              <a:buSzPct val="95000"/>
            </a:pPr>
            <a:endParaRPr lang="hu-HU" altLang="hu-HU" b="1" dirty="0">
              <a:solidFill>
                <a:schemeClr val="tx2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hu-HU" altLang="hu-HU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- 2012. 08. 29. – ELTE, Budapest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hu-HU" altLang="hu-HU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- 2012. 09. 27. – BTA, Budapest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hu-HU" altLang="hu-HU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- 2012. 11. 23. – ELTE, Budapest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hu-HU" altLang="hu-HU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- 2012. 12. 06. – ELTE, Budapest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hu-HU" altLang="hu-HU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- 2012. 12. 14. – Pannonhalma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hu-HU" altLang="hu-HU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- 2013. 01. 29. – BGF, Budapest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hu-HU" altLang="hu-HU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- 2013. 02. 21. – BGF, Budapest 	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hu-HU" altLang="hu-HU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- 2013. 03. 20. – ELTE, Budapest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hu-HU" altLang="hu-HU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- 2013. 07. 18. – ELTE, Budapest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hu-HU" altLang="hu-HU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- 2013. 09. 19. – ELTE, Budapest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hu-HU" altLang="hu-HU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- 2013. 09. 27. – PKE, Nagyvárad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hu-HU" altLang="hu-HU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- 2013. 12. 20. – Szekszárd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hu-HU" altLang="hu-HU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- 2014. 02. 21. – BGF, Budapest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hu-HU" altLang="hu-HU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- 2014. 06. 17. – ELTE, </a:t>
            </a:r>
            <a:r>
              <a:rPr lang="hu-HU" alt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Budapest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hu-HU" altLang="hu-HU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     - 2014. 06. 26. -  ELTE, Budapest</a:t>
            </a:r>
            <a:endParaRPr lang="hu-HU" altLang="hu-HU" b="1" dirty="0">
              <a:solidFill>
                <a:schemeClr val="tx2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6051" y="21862"/>
            <a:ext cx="8534400" cy="1507067"/>
          </a:xfrm>
        </p:spPr>
        <p:txBody>
          <a:bodyPr/>
          <a:lstStyle/>
          <a:p>
            <a:pPr algn="ctr"/>
            <a:r>
              <a:rPr lang="hu-HU" alt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Statisztikai adatok – 2012-2014</a:t>
            </a:r>
            <a:r>
              <a:rPr lang="hu-HU" alt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u-HU" alt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altLang="hu-HU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Ülések száma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8654" y="775395"/>
            <a:ext cx="4236334" cy="462515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60000"/>
              </a:lnSpc>
              <a:buClr>
                <a:srgbClr val="0BD0D9"/>
              </a:buClr>
              <a:buSzPct val="95000"/>
              <a:buNone/>
            </a:pPr>
            <a:r>
              <a:rPr lang="hu-HU" sz="1800" b="1" u="sng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3. Egyetemi </a:t>
            </a:r>
            <a:r>
              <a:rPr lang="hu-HU" sz="18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Tagozat (2)</a:t>
            </a:r>
          </a:p>
          <a:p>
            <a:pPr marL="0" indent="0" algn="just">
              <a:lnSpc>
                <a:spcPct val="60000"/>
              </a:lnSpc>
              <a:buClr>
                <a:srgbClr val="0BD0D9"/>
              </a:buClr>
              <a:buSzPct val="95000"/>
              <a:buNone/>
            </a:pPr>
            <a:endParaRPr lang="hu-HU" sz="1800" b="1" dirty="0">
              <a:solidFill>
                <a:schemeClr val="tx2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60000"/>
              </a:lnSpc>
              <a:buClr>
                <a:srgbClr val="0BD0D9"/>
              </a:buClr>
              <a:buSzPct val="95000"/>
              <a:buNone/>
            </a:pPr>
            <a:r>
              <a:rPr lang="hu-H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- 2013. 06. 26. – ELTE, Budapest</a:t>
            </a:r>
          </a:p>
          <a:p>
            <a:pPr marL="0" indent="0" algn="just">
              <a:lnSpc>
                <a:spcPct val="60000"/>
              </a:lnSpc>
              <a:buClr>
                <a:srgbClr val="0BD0D9"/>
              </a:buClr>
              <a:buSzPct val="95000"/>
              <a:buNone/>
            </a:pPr>
            <a:r>
              <a:rPr lang="hu-HU" sz="1800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</a:t>
            </a:r>
            <a:r>
              <a:rPr lang="hu-H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- 2014. 05. 12. – LFZE, Budapest</a:t>
            </a:r>
          </a:p>
          <a:p>
            <a:pPr marL="0" indent="0" algn="just">
              <a:lnSpc>
                <a:spcPct val="60000"/>
              </a:lnSpc>
              <a:buClr>
                <a:srgbClr val="0BD0D9"/>
              </a:buClr>
              <a:buSzPct val="95000"/>
              <a:buNone/>
            </a:pPr>
            <a:endParaRPr lang="hu-HU" sz="1800" b="1" dirty="0">
              <a:solidFill>
                <a:schemeClr val="tx2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60000"/>
              </a:lnSpc>
              <a:buClr>
                <a:srgbClr val="0BD0D9"/>
              </a:buClr>
              <a:buSzPct val="95000"/>
              <a:buNone/>
            </a:pPr>
            <a:r>
              <a:rPr lang="hu-HU" sz="18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4. Főiskolai Tagozat (3)</a:t>
            </a:r>
          </a:p>
          <a:p>
            <a:pPr marL="0" indent="0" algn="just">
              <a:lnSpc>
                <a:spcPct val="60000"/>
              </a:lnSpc>
              <a:buClr>
                <a:srgbClr val="0BD0D9"/>
              </a:buClr>
              <a:buSzPct val="95000"/>
              <a:buNone/>
            </a:pPr>
            <a:endParaRPr lang="hu-HU" sz="1800" b="1" dirty="0">
              <a:solidFill>
                <a:schemeClr val="tx2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60000"/>
              </a:lnSpc>
              <a:buClr>
                <a:srgbClr val="0BD0D9"/>
              </a:buClr>
              <a:buSzPct val="95000"/>
              <a:buNone/>
            </a:pPr>
            <a:r>
              <a:rPr lang="hu-H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- 2013. 06. 26. – ELTE, Budapest</a:t>
            </a:r>
          </a:p>
          <a:p>
            <a:pPr marL="0" indent="0" algn="just">
              <a:lnSpc>
                <a:spcPct val="60000"/>
              </a:lnSpc>
              <a:buClr>
                <a:srgbClr val="0BD0D9"/>
              </a:buClr>
              <a:buSzPct val="95000"/>
              <a:buNone/>
            </a:pPr>
            <a:r>
              <a:rPr lang="hu-HU" sz="1800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</a:t>
            </a:r>
            <a:r>
              <a:rPr lang="hu-H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- 2014. 04. 03. – BGF, Budapest</a:t>
            </a:r>
          </a:p>
          <a:p>
            <a:pPr marL="0" indent="0" algn="just">
              <a:lnSpc>
                <a:spcPct val="60000"/>
              </a:lnSpc>
              <a:buClr>
                <a:srgbClr val="0BD0D9"/>
              </a:buClr>
              <a:buSzPct val="95000"/>
              <a:buNone/>
            </a:pPr>
            <a:r>
              <a:rPr lang="hu-HU" sz="1800" b="1" dirty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	</a:t>
            </a:r>
            <a:r>
              <a:rPr lang="hu-HU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- 2014. 05. 23. – EKF, Eger</a:t>
            </a:r>
            <a:endParaRPr lang="hu-HU" sz="1800" b="1" dirty="0">
              <a:solidFill>
                <a:schemeClr val="tx2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98654" y="4549676"/>
            <a:ext cx="5139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u="sng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hu-HU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5. Állásfoglalások, közlemények száma (28)</a:t>
            </a:r>
          </a:p>
          <a:p>
            <a:endParaRPr lang="hu-H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- 19 közlemény</a:t>
            </a:r>
          </a:p>
          <a:p>
            <a:r>
              <a:rPr lang="hu-H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- 8 állásfoglalás</a:t>
            </a:r>
          </a:p>
          <a:p>
            <a:r>
              <a:rPr 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- 1 ajánlás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0" descr="mrk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12" y="1036039"/>
            <a:ext cx="2999703" cy="224977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4" t="-1068" b="-1"/>
          <a:stretch/>
        </p:blipFill>
        <p:spPr>
          <a:xfrm>
            <a:off x="9518742" y="3336463"/>
            <a:ext cx="1830958" cy="22926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88" y="1988005"/>
            <a:ext cx="2277640" cy="170823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81" y="3970115"/>
            <a:ext cx="2905247" cy="217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6070" y="0"/>
            <a:ext cx="8534400" cy="1507067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Jogszabálytervezetek Véleményezése</a:t>
            </a:r>
            <a:endParaRPr lang="hu-H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0242" y="1169043"/>
            <a:ext cx="8534400" cy="5215467"/>
          </a:xfrm>
        </p:spPr>
        <p:txBody>
          <a:bodyPr>
            <a:normAutofit fontScale="92500" lnSpcReduction="10000"/>
          </a:bodyPr>
          <a:lstStyle/>
          <a:p>
            <a:r>
              <a:rPr lang="hu-HU" alt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2012. júliusa és 2014. júniusa között </a:t>
            </a:r>
            <a:r>
              <a:rPr lang="hu-HU" altLang="hu-HU" b="1" u="sng" dirty="0" smtClean="0">
                <a:solidFill>
                  <a:srgbClr val="FF0000"/>
                </a:solidFill>
              </a:rPr>
              <a:t>65</a:t>
            </a:r>
            <a:r>
              <a:rPr lang="hu-HU" alt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hu-HU" altLang="hu-H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megkeresés érkezett különböző kormányzati szervektől </a:t>
            </a:r>
            <a:r>
              <a:rPr lang="hu-HU" alt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(EMMI, NGM, MAB) jogszabálytervezetek véleményezésére</a:t>
            </a:r>
          </a:p>
          <a:p>
            <a:r>
              <a:rPr 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 legjelentősebb tervezetek: </a:t>
            </a:r>
          </a:p>
          <a:p>
            <a:pPr lvl="1"/>
            <a:r>
              <a:rPr lang="hu-HU" b="1" dirty="0" smtClean="0">
                <a:solidFill>
                  <a:srgbClr val="C00000"/>
                </a:solidFill>
              </a:rPr>
              <a:t>Felsőoktatási Kerekasztal – </a:t>
            </a:r>
            <a:r>
              <a:rPr lang="hu-HU" b="1" dirty="0" err="1" smtClean="0">
                <a:solidFill>
                  <a:srgbClr val="C00000"/>
                </a:solidFill>
              </a:rPr>
              <a:t>Nftv</a:t>
            </a:r>
            <a:r>
              <a:rPr lang="hu-HU" b="1" dirty="0" smtClean="0">
                <a:solidFill>
                  <a:srgbClr val="C00000"/>
                </a:solidFill>
              </a:rPr>
              <a:t>. módosítás</a:t>
            </a:r>
          </a:p>
          <a:p>
            <a:pPr lvl="1"/>
            <a:r>
              <a:rPr 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 felsőoktatási szakképzésről és a szakmai gyakorlat egyes kérdéseiről</a:t>
            </a:r>
          </a:p>
          <a:p>
            <a:pPr lvl="1"/>
            <a:r>
              <a:rPr 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 nyelvvizsgázásról</a:t>
            </a:r>
          </a:p>
          <a:p>
            <a:pPr lvl="1"/>
            <a:r>
              <a:rPr 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 doktori képzésről</a:t>
            </a:r>
          </a:p>
          <a:p>
            <a:pPr lvl="1"/>
            <a:r>
              <a:rPr 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 felsőoktatási felvételi eljárásról</a:t>
            </a:r>
          </a:p>
          <a:p>
            <a:pPr lvl="1"/>
            <a:r>
              <a:rPr 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 Stipendium Hungaricum ösztöndíjról</a:t>
            </a:r>
          </a:p>
          <a:p>
            <a:pPr lvl="1"/>
            <a:r>
              <a:rPr 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 Tudománypolitikai Stratégiáról</a:t>
            </a:r>
          </a:p>
          <a:p>
            <a:pPr lvl="1"/>
            <a:r>
              <a:rPr 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 felsőoktatási intézmények finanszírozási rendjéről</a:t>
            </a:r>
          </a:p>
          <a:p>
            <a:pPr lvl="1"/>
            <a:r>
              <a:rPr 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 </a:t>
            </a:r>
            <a:r>
              <a:rPr lang="hu-HU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KKK-ról</a:t>
            </a:r>
            <a:endParaRPr lang="hu-HU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Az új Emberi Erőforrás Operatív </a:t>
            </a:r>
            <a:r>
              <a:rPr lang="hu-H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</a:t>
            </a:r>
            <a:r>
              <a:rPr lang="hu-H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rogram tervezése</a:t>
            </a:r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3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338" y="233208"/>
            <a:ext cx="8534400" cy="1507067"/>
          </a:xfrm>
        </p:spPr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Szervezeti változások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6338" y="2336370"/>
            <a:ext cx="10230715" cy="3771353"/>
          </a:xfrm>
        </p:spPr>
        <p:txBody>
          <a:bodyPr>
            <a:normAutofit/>
          </a:bodyPr>
          <a:lstStyle/>
          <a:p>
            <a:r>
              <a:rPr lang="hu-HU" b="1" u="sng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Az elmúlt két év során megalakult az MRK 3 új bizottsága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	Infokommunikációs </a:t>
            </a:r>
            <a:r>
              <a:rPr lang="hu-H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Technológiai </a:t>
            </a:r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Bizottság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	Sporttudományi Bizottság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	Határon </a:t>
            </a:r>
            <a:r>
              <a:rPr lang="hu-H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Túli Felsőoktatási Intézmények </a:t>
            </a:r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Bizottsága</a:t>
            </a:r>
          </a:p>
          <a:p>
            <a:pPr marL="0" indent="0">
              <a:buNone/>
            </a:pPr>
            <a:endParaRPr lang="hu-H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hu-H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0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338" y="193211"/>
            <a:ext cx="8534400" cy="1507067"/>
          </a:xfrm>
        </p:spPr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Fontosabb események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6338" y="1983945"/>
            <a:ext cx="10230715" cy="452163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Az MRK plenáris ülésén 2012 októberében előadást tartott </a:t>
            </a:r>
            <a:r>
              <a:rPr lang="hu-H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Helena</a:t>
            </a:r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Nazaré</a:t>
            </a:r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az European University </a:t>
            </a:r>
            <a:r>
              <a:rPr lang="hu-H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Association</a:t>
            </a:r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(EUA) elnöke</a:t>
            </a:r>
          </a:p>
          <a:p>
            <a:endParaRPr lang="hu-H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5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338" y="193211"/>
            <a:ext cx="8534400" cy="1507067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Nemzetközi kapcsolatok </a:t>
            </a:r>
            <a:b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678" y="1781907"/>
            <a:ext cx="11852030" cy="47236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Az MRK jelentős szerepet vállal a felsőoktatás </a:t>
            </a:r>
            <a:r>
              <a:rPr lang="hu-HU" sz="4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nemzetköziesítésében</a:t>
            </a:r>
            <a:r>
              <a:rPr lang="hu-HU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hu-HU" sz="3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hu-HU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● Képviselet </a:t>
            </a:r>
            <a:r>
              <a:rPr lang="hu-HU" sz="3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 magyar felsőoktatást nemzetközi felsőoktatási </a:t>
            </a:r>
            <a:r>
              <a:rPr lang="hu-HU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vásárokon</a:t>
            </a:r>
            <a:r>
              <a:rPr lang="hu-HU" sz="3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hu-HU" sz="3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hu-HU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● Részvétel </a:t>
            </a:r>
            <a:r>
              <a:rPr lang="hu-HU" sz="3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nemzetközi szakértői csoportok munkájában és nemzetközi konferenciákon. </a:t>
            </a:r>
            <a:endParaRPr lang="hu-HU" sz="3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hu-HU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● A Magyarországra </a:t>
            </a:r>
            <a:r>
              <a:rPr lang="hu-HU" sz="3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érkező felsőoktatási delegációk programjának </a:t>
            </a:r>
            <a:r>
              <a:rPr lang="hu-HU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szervezése.</a:t>
            </a:r>
          </a:p>
          <a:p>
            <a:pPr marL="0" indent="0">
              <a:buNone/>
            </a:pPr>
            <a:r>
              <a:rPr lang="hu-HU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● Kapcsolattartás több ország nagykövetségével.</a:t>
            </a:r>
          </a:p>
          <a:p>
            <a:pPr marL="0" indent="0">
              <a:buNone/>
            </a:pPr>
            <a:r>
              <a:rPr lang="hu-HU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● Együttműködés a </a:t>
            </a:r>
            <a:r>
              <a:rPr lang="hu-HU" sz="3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Tempus Közalapítvánnyal és a Balassi </a:t>
            </a:r>
            <a:r>
              <a:rPr lang="hu-HU" sz="3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Intézettel.</a:t>
            </a:r>
            <a:endParaRPr lang="hu-HU" sz="3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hu-H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hu-H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Brazil ösztöndíjprogram</a:t>
            </a:r>
          </a:p>
          <a:p>
            <a:pPr algn="r"/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Indonéz kapcsolatok</a:t>
            </a:r>
          </a:p>
          <a:p>
            <a:pPr algn="r"/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Szaúdi kapcsolatok</a:t>
            </a:r>
          </a:p>
          <a:p>
            <a:pPr algn="r"/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Dél-Amerikai kapcsolatok</a:t>
            </a:r>
          </a:p>
          <a:p>
            <a:pPr algn="r"/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Angolai kapcsolatok</a:t>
            </a:r>
          </a:p>
          <a:p>
            <a:endParaRPr lang="hu-H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617" y="5826369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3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1" y="3587263"/>
            <a:ext cx="9866557" cy="1008184"/>
          </a:xfrm>
        </p:spPr>
        <p:txBody>
          <a:bodyPr>
            <a:normAutofit fontScale="90000"/>
          </a:bodyPr>
          <a:lstStyle/>
          <a:p>
            <a:pPr algn="r"/>
            <a:r>
              <a:rPr lang="hu-HU" sz="2800" dirty="0" smtClean="0"/>
              <a:t>2012. Augusztus 25., Kőszeg, </a:t>
            </a:r>
            <a:br>
              <a:rPr lang="hu-HU" sz="2800" dirty="0" smtClean="0"/>
            </a:br>
            <a:r>
              <a:rPr lang="hu-HU" sz="2800" dirty="0" smtClean="0"/>
              <a:t>A MAGYAR Rektori Konferencia Elnöke</a:t>
            </a:r>
            <a:br>
              <a:rPr lang="hu-HU" sz="2800" dirty="0" smtClean="0"/>
            </a:br>
            <a:r>
              <a:rPr lang="hu-HU" sz="2800" dirty="0" smtClean="0"/>
              <a:t>„Fesztivál a határon”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1" y="685800"/>
            <a:ext cx="10253419" cy="3615267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„A magyar felsőoktatás legnagyobb szüksége jelenleg a stratégia megalkotása és az abba ágyazott kiszámítható finanszírozás. Csak így képzelhető el szilárd, hosszú távra tervezi tudó, nemzetközileg elismert magyar felsőoktatás”  </a:t>
            </a:r>
            <a:endParaRPr lang="hu-HU" sz="2800" b="1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338" y="193211"/>
            <a:ext cx="8534400" cy="1507067"/>
          </a:xfrm>
        </p:spPr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Nemzetközi </a:t>
            </a:r>
            <a:r>
              <a:rPr lang="hu-H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szervezése </a:t>
            </a:r>
            <a:b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euA-val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4494" y="1700278"/>
            <a:ext cx="5299900" cy="48052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2014</a:t>
            </a:r>
            <a:r>
              <a:rPr lang="hu-H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május </a:t>
            </a:r>
            <a:r>
              <a:rPr 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21-22.</a:t>
            </a:r>
          </a:p>
          <a:p>
            <a:pPr marL="0" indent="0">
              <a:buNone/>
            </a:pPr>
            <a:r>
              <a:rPr 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Téma: a </a:t>
            </a:r>
            <a:r>
              <a:rPr lang="hu-H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felsőoktatás </a:t>
            </a:r>
            <a:r>
              <a:rPr 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nemzetköziesítése</a:t>
            </a:r>
          </a:p>
          <a:p>
            <a:pPr marL="0" indent="0">
              <a:buNone/>
            </a:pPr>
            <a:endParaRPr lang="hu-H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hu-H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hu-H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 Life Long </a:t>
            </a:r>
            <a:r>
              <a:rPr lang="hu-H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Learning</a:t>
            </a:r>
            <a:r>
              <a:rPr lang="hu-H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projekt keretében szervezett  tanácskozásnak, mely 8 nemzetközi és több, mint 25 hazai szakértő részvételével zajlott, a gödöllői Szent István Egyetem adott otthont.</a:t>
            </a:r>
          </a:p>
          <a:p>
            <a:pPr marL="0" indent="0">
              <a:buNone/>
            </a:pPr>
            <a:endParaRPr lang="hu-H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hu-H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35" y="1583588"/>
            <a:ext cx="3057003" cy="229275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32" y="4629873"/>
            <a:ext cx="2500936" cy="187570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695" y="701971"/>
            <a:ext cx="2781782" cy="208633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46" y="3213375"/>
            <a:ext cx="2574159" cy="19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338" y="193211"/>
            <a:ext cx="8534400" cy="1507067"/>
          </a:xfrm>
        </p:spPr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MRK pénzügyek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6338" y="1983945"/>
            <a:ext cx="10230715" cy="452163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hu-HU" altLang="hu-HU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hu-HU" altLang="hu-H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Az MRK Felügyelő Bizottsága a </a:t>
            </a:r>
            <a:r>
              <a:rPr lang="hu-HU" alt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2012. és 2013. évi </a:t>
            </a:r>
            <a:r>
              <a:rPr lang="hu-HU" altLang="hu-H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pénzügyi beszámoló, a közhasznúsági </a:t>
            </a:r>
            <a:r>
              <a:rPr lang="hu-HU" alt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jelentés (valamint 2013-ban a közhasznúsági melléklet) </a:t>
            </a:r>
            <a:r>
              <a:rPr lang="hu-HU" altLang="hu-H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és a </a:t>
            </a:r>
            <a:r>
              <a:rPr lang="hu-HU" alt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2013. és 2014. évi </a:t>
            </a:r>
            <a:r>
              <a:rPr lang="hu-HU" altLang="hu-H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költségvetési terv előterjesztéseit </a:t>
            </a:r>
            <a:r>
              <a:rPr lang="hu-HU" alt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megtárgyalta, </a:t>
            </a:r>
            <a:r>
              <a:rPr lang="hu-HU" altLang="hu-H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és egyhangúan elfogadásra javasolta a Plénum részére. A Plénum </a:t>
            </a:r>
            <a:r>
              <a:rPr lang="hu-HU" altLang="hu-H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 dokumentumokat </a:t>
            </a:r>
            <a:r>
              <a:rPr lang="hu-HU" altLang="hu-H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egyhangúan elfogadta.</a:t>
            </a:r>
          </a:p>
          <a:p>
            <a:pPr marL="0" indent="0">
              <a:buNone/>
            </a:pPr>
            <a:endParaRPr lang="hu-H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hu-H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0106" y="1123406"/>
            <a:ext cx="8702856" cy="2873828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 a plénum támogatását.</a:t>
            </a:r>
            <a:b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6338" y="574431"/>
            <a:ext cx="10230715" cy="593114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hu-HU" altLang="hu-HU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hu-H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hu-HU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 descr="Leírás: N:\MRK kozos\MRK összes dokumentuma\MRK Titkárság\Elektronikus aláírások\Mezey\mezey_signature.jpg"/>
          <p:cNvPicPr/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17" y="3684625"/>
            <a:ext cx="2288552" cy="15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04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1104" y="5167271"/>
            <a:ext cx="11273326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2012. szeptember 10.</a:t>
            </a:r>
            <a:br>
              <a:rPr lang="hu-HU" sz="2800" dirty="0" smtClean="0"/>
            </a:br>
            <a:r>
              <a:rPr lang="hu-HU" sz="2800" dirty="0" smtClean="0"/>
              <a:t>Az MRK elnökének levele Orbán Viktor miniszterelnökhöz az MRK javaslatairól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7908" y="222738"/>
            <a:ext cx="11605846" cy="50878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u-HU" sz="2400" dirty="0" smtClean="0"/>
              <a:t>	„Remélem, hogy a megbeszélésünk, valamint a jelen levélben …megfogalmazott javaslataink segítik azon döntések meghozatalában, amelyek a magyar felsőoktatást még eredményesebbé, még színvonalasabbá teszik… A most bevezetett önköltséges /részösztöndíjas/ állami ösztöndíjas rendszer álláspontunk szerint olyan irányban fejlesztendő tovább, hogy a magán és az állami szféra hozzájárulásának rendszere </a:t>
            </a:r>
            <a:r>
              <a:rPr lang="hu-HU" sz="2400" b="1" dirty="0" smtClean="0"/>
              <a:t>igazságos, teljesítményre ösztönző és rugalmas legyen, de egyben biztosítsa a stabil intézményi gazdálkodás lehetőségét</a:t>
            </a:r>
            <a:r>
              <a:rPr lang="hu-HU" sz="2400" dirty="0" smtClean="0"/>
              <a:t>. A modell kidolgozásához, annak előkészítéséhez, a lehetőségek megvizsgálásához, a bevezetés feltételeinek kimunkálásához készséggel </a:t>
            </a:r>
            <a:r>
              <a:rPr lang="hu-HU" sz="2400" b="1" dirty="0" smtClean="0"/>
              <a:t>ajánlom </a:t>
            </a:r>
            <a:r>
              <a:rPr lang="hu-HU" sz="2400" dirty="0" smtClean="0"/>
              <a:t>föl </a:t>
            </a:r>
            <a:r>
              <a:rPr lang="hu-HU" sz="2400" b="1" dirty="0" smtClean="0"/>
              <a:t>szakmai együttműködésünket</a:t>
            </a:r>
            <a:r>
              <a:rPr lang="hu-HU" sz="2400" dirty="0" smtClean="0"/>
              <a:t>.”</a:t>
            </a:r>
            <a:endParaRPr lang="hu-H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640280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2012. Október 16., Debrecen</a:t>
            </a:r>
            <a:br>
              <a:rPr lang="hu-HU" sz="2800" dirty="0" smtClean="0"/>
            </a:br>
            <a:r>
              <a:rPr lang="hu-HU" sz="2800" dirty="0" smtClean="0"/>
              <a:t>A Magyar rektori Konferencia Plénuma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685800"/>
            <a:ext cx="11202988" cy="4050323"/>
          </a:xfrm>
        </p:spPr>
        <p:txBody>
          <a:bodyPr>
            <a:noAutofit/>
          </a:bodyPr>
          <a:lstStyle/>
          <a:p>
            <a:pPr algn="just"/>
            <a:r>
              <a:rPr lang="hu-HU" sz="2800" dirty="0" smtClean="0"/>
              <a:t>„Azért vagyunk ma itt, hogy arról beszéljünk, miként tudunk Magyarországon egy </a:t>
            </a:r>
            <a:r>
              <a:rPr lang="hu-HU" sz="2800" b="1" dirty="0" smtClean="0"/>
              <a:t>olyan felsőoktatási rendszert létrehozni, amely versenyképes tudással rendelkező, önállóan és felelősen gondolkodó diplomás fiatalok képzéséhez vezet. …</a:t>
            </a:r>
            <a:r>
              <a:rPr lang="hu-HU" sz="2800" dirty="0" smtClean="0"/>
              <a:t>Az első lényeges pont, tisztelt Hölgyeim és Uraim, amellyel szerintem itt mindenki egyetért, hogy </a:t>
            </a:r>
            <a:r>
              <a:rPr lang="hu-HU" sz="2800" b="1" dirty="0" smtClean="0"/>
              <a:t>a felsőoktatást át kell alakítani, mert most, illetve eddig sem saját eszméjének, sem pedig a fenntarthatóság követelményének nem felelt meg.”</a:t>
            </a:r>
          </a:p>
          <a:p>
            <a:pPr algn="r">
              <a:buNone/>
            </a:pPr>
            <a:r>
              <a:rPr lang="hu-HU" sz="2800" b="1" dirty="0" smtClean="0"/>
              <a:t>Orbán Viktor miniszterelnök </a:t>
            </a:r>
            <a:endParaRPr lang="hu-HU" sz="2800" b="1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81227" y="5143824"/>
            <a:ext cx="8534400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2012. Október 16., Debrecen</a:t>
            </a:r>
            <a:br>
              <a:rPr lang="hu-HU" sz="2800" dirty="0" smtClean="0"/>
            </a:br>
            <a:r>
              <a:rPr lang="hu-HU" sz="2800" dirty="0" smtClean="0"/>
              <a:t>A Magyar rektori Konferencia Plénuma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1" y="586154"/>
            <a:ext cx="11085757" cy="49471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800" b="1" dirty="0" smtClean="0"/>
              <a:t>	„A kormány ebben a munkában stratégiai partnerként tekint a Magyar Rektori Konferenciára, </a:t>
            </a:r>
            <a:r>
              <a:rPr lang="hu-HU" sz="2800" dirty="0" smtClean="0"/>
              <a:t>mert </a:t>
            </a:r>
            <a:r>
              <a:rPr lang="hu-HU" sz="2800" dirty="0" err="1" smtClean="0"/>
              <a:t>mindannyiunknak</a:t>
            </a:r>
            <a:r>
              <a:rPr lang="hu-HU" sz="2800" dirty="0" smtClean="0"/>
              <a:t> közös érdeke, hogy Magyarországon egy minőségi alapú felsőoktatás jöjjön létre.</a:t>
            </a:r>
            <a:r>
              <a:rPr lang="hu-HU" sz="2800" b="1" dirty="0" smtClean="0"/>
              <a:t> A minőség biztosításának pedig a legfontosabb követelménye a folytonosság és az ebből adódó kiszámíthatóság a hallgatók és az intézmények számára egyaránt. A kormány számára ezért különösen fontos az a párbeszéd, amely közte és a Magyar Rektori Konferencia között alakult ki az elmúlt időszakban.”</a:t>
            </a:r>
          </a:p>
          <a:p>
            <a:pPr algn="r">
              <a:buNone/>
            </a:pPr>
            <a:r>
              <a:rPr lang="hu-HU" sz="2800" b="1" dirty="0" smtClean="0"/>
              <a:t>Orbán Viktor miniszterelnök </a:t>
            </a:r>
          </a:p>
          <a:p>
            <a:endParaRPr lang="hu-H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968526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2012. Október 16., Debrecen</a:t>
            </a:r>
            <a:br>
              <a:rPr lang="hu-HU" sz="2800" dirty="0" smtClean="0"/>
            </a:br>
            <a:r>
              <a:rPr lang="hu-HU" sz="2800" dirty="0" smtClean="0"/>
              <a:t>A Magyar rektori Konferencia Plénuma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9043" y="1037493"/>
            <a:ext cx="11050588" cy="361526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u-HU" sz="2800" b="1" dirty="0" smtClean="0"/>
              <a:t>	„</a:t>
            </a:r>
            <a:r>
              <a:rPr lang="hu-HU" sz="2800" dirty="0" smtClean="0"/>
              <a:t>Mi úgy gondoljuk, hogy az önfinanszírozó rendszer arra fogja </a:t>
            </a:r>
            <a:r>
              <a:rPr lang="hu-HU" sz="2800" b="1" dirty="0" smtClean="0"/>
              <a:t>ösztönözni a diákokat, hogy olyan képzést </a:t>
            </a:r>
            <a:r>
              <a:rPr lang="hu-HU" sz="2800" dirty="0" smtClean="0"/>
              <a:t>válasszanak, amely lehetőséget nyújt számukra </a:t>
            </a:r>
            <a:r>
              <a:rPr lang="hu-HU" sz="2800" b="1" dirty="0" smtClean="0"/>
              <a:t>a biztos elhelyezkedésre, és így tanulmányi költségeik visszafizetésére is. </a:t>
            </a:r>
            <a:r>
              <a:rPr lang="hu-HU" sz="2800" dirty="0" smtClean="0"/>
              <a:t>Mindez egy</a:t>
            </a:r>
            <a:r>
              <a:rPr lang="hu-HU" sz="2800" b="1" dirty="0" smtClean="0"/>
              <a:t> egészséges verseny</a:t>
            </a:r>
            <a:r>
              <a:rPr lang="hu-HU" sz="2800" dirty="0" smtClean="0"/>
              <a:t>t</a:t>
            </a:r>
            <a:r>
              <a:rPr lang="hu-HU" sz="2800" b="1" dirty="0" smtClean="0"/>
              <a:t> </a:t>
            </a:r>
            <a:r>
              <a:rPr lang="hu-HU" sz="2800" dirty="0" smtClean="0"/>
              <a:t>gerjeszt az intézmények között, hiszen </a:t>
            </a:r>
            <a:r>
              <a:rPr lang="hu-HU" sz="2800" b="1" dirty="0" smtClean="0"/>
              <a:t>ahova nem jelentkeznek diákok, oda nem szabad állami pénzt sem helyezni.” </a:t>
            </a:r>
          </a:p>
          <a:p>
            <a:pPr algn="r">
              <a:buNone/>
            </a:pPr>
            <a:r>
              <a:rPr lang="hu-HU" sz="2800" b="1" dirty="0" smtClean="0"/>
              <a:t>Orbán Viktor miniszterelnök </a:t>
            </a:r>
          </a:p>
          <a:p>
            <a:pPr algn="just">
              <a:buNone/>
            </a:pPr>
            <a:endParaRPr lang="hu-HU" sz="2800" b="1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5905" y="4182532"/>
            <a:ext cx="10147912" cy="1507067"/>
          </a:xfrm>
        </p:spPr>
        <p:txBody>
          <a:bodyPr>
            <a:normAutofit/>
          </a:bodyPr>
          <a:lstStyle/>
          <a:p>
            <a:pPr algn="r"/>
            <a:r>
              <a:rPr lang="hu-HU" sz="2800" dirty="0" smtClean="0"/>
              <a:t>2012. Október 16., Debrecen</a:t>
            </a:r>
            <a:br>
              <a:rPr lang="hu-HU" sz="2800" dirty="0" smtClean="0"/>
            </a:br>
            <a:r>
              <a:rPr lang="hu-HU" sz="2800" dirty="0" smtClean="0"/>
              <a:t>AZ MRK ELNÖKE A Magyar Rektori Konferencia </a:t>
            </a:r>
            <a:r>
              <a:rPr lang="hu-HU" sz="2800" dirty="0" err="1" smtClean="0"/>
              <a:t>PlénumÁN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685800"/>
            <a:ext cx="10593388" cy="3615267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„Nem létezik olyan felsőoktatás, …amelyből kivonul az állam, </a:t>
            </a:r>
            <a:r>
              <a:rPr lang="hu-HU" sz="2800" dirty="0" smtClean="0"/>
              <a:t>és különösen nem létezik Európában. Ez a fajta </a:t>
            </a:r>
            <a:r>
              <a:rPr lang="hu-HU" sz="2800" b="1" dirty="0" smtClean="0"/>
              <a:t>nemzetállami kötelezettségvállalás </a:t>
            </a:r>
            <a:r>
              <a:rPr lang="hu-HU" sz="2800" dirty="0" smtClean="0"/>
              <a:t>úgy gondoljuk, együtt kell, hogy járjon azoknak a pénzügyi lehetőségeknek a megteremtésével, amelyekkel pótolhatók a kieső finanszírozási képletek, pótolhatók a kiesett gazdasági források…</a:t>
            </a:r>
            <a:r>
              <a:rPr lang="hu-HU" sz="2800" b="1" dirty="0" smtClean="0"/>
              <a:t> Ezt különösen egy értékeit védő kis nemzet nem engedheti meg magának.” </a:t>
            </a:r>
            <a:endParaRPr lang="hu-HU" sz="2800" b="1" dirty="0"/>
          </a:p>
        </p:txBody>
      </p:sp>
      <p:pic>
        <p:nvPicPr>
          <p:cNvPr id="4" name="Kép 0" descr="mrk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971" y="5791200"/>
            <a:ext cx="7096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1178</TotalTime>
  <Words>1024</Words>
  <Application>Microsoft Office PowerPoint</Application>
  <PresentationFormat>Szélesvásznú</PresentationFormat>
  <Paragraphs>187</Paragraphs>
  <Slides>42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7" baseType="lpstr">
      <vt:lpstr>Calibri</vt:lpstr>
      <vt:lpstr>Century Gothic</vt:lpstr>
      <vt:lpstr>Times New Roman</vt:lpstr>
      <vt:lpstr>Wingdings 3</vt:lpstr>
      <vt:lpstr>Szelet</vt:lpstr>
      <vt:lpstr>2012. Július 1. – 2014. június 30.</vt:lpstr>
      <vt:lpstr>2012. Június 29., Eger, A megválasztott elnök bemutatkozó Beszéde, A Magyar Rektori Konferencia Plénuma</vt:lpstr>
      <vt:lpstr>2012. Július 26., Budapest A miniszterelnök és az MRK elnökségének konzultációja</vt:lpstr>
      <vt:lpstr>2012. Augusztus 25., Kőszeg,  A MAGYAR Rektori Konferencia Elnöke „Fesztivál a határon”</vt:lpstr>
      <vt:lpstr>2012. szeptember 10. Az MRK elnökének levele Orbán Viktor miniszterelnökhöz az MRK javaslatairól</vt:lpstr>
      <vt:lpstr>2012. Október 16., Debrecen A Magyar rektori Konferencia Plénuma</vt:lpstr>
      <vt:lpstr>2012. Október 16., Debrecen A Magyar rektori Konferencia Plénuma</vt:lpstr>
      <vt:lpstr>2012. Október 16., Debrecen A Magyar rektori Konferencia Plénuma</vt:lpstr>
      <vt:lpstr>2012. Október 16., Debrecen AZ MRK ELNÖKE A Magyar Rektori Konferencia PlénumÁN</vt:lpstr>
      <vt:lpstr>2012. november 23. Európai Egyetemek Szövetsége (EUA) és a nemzeti rektori konferenciák nyilatkozata</vt:lpstr>
      <vt:lpstr>2012. november 13. A Magyar Rektori Konferencia Elnökségének nyilatkozata </vt:lpstr>
      <vt:lpstr>2012. december 6., Budapest A Magyar Rektori konferencia közleménye</vt:lpstr>
      <vt:lpstr>2012. december 18., Pannonhalma a magyar rektori konferencia elnökségének közleménye</vt:lpstr>
      <vt:lpstr>2012. december 18., Pannonhalma a magyar rektori konferencia elnökségének közleménye</vt:lpstr>
      <vt:lpstr>2012. december 18., Pannonhalma a magyar rektori konferencia elnökségének közleménye</vt:lpstr>
      <vt:lpstr>2012. december 18., Pannonhalma a magyar rektori konferencia elnökségének közleménye</vt:lpstr>
      <vt:lpstr>2012. december 18., Pannonhalma a magyar rektori konferencia elnökségének közleménye</vt:lpstr>
      <vt:lpstr>2013. Február 4., március 11., április 22.   A Magyar Rektori konferencia honlapja</vt:lpstr>
      <vt:lpstr>2013. március 8., Budapest Az MRK elnökének levele Klinghammer István felsőoktatási államtitkárhoz</vt:lpstr>
      <vt:lpstr>2013. március 29., Budapest  a Magyar Rektori Konferencia és a Felsőoktatási Dolgozók Szakszervezetének Együttműködési megállapodása </vt:lpstr>
      <vt:lpstr>2013. Április 25., Budapest Sajtótájékoztató a Brazil Tudomány Határok nélkül ösztödíjprogramról</vt:lpstr>
      <vt:lpstr>2013. május 13. A Magyar rektori konferencia állásfoglalása A rektorválasztás eltörléséről</vt:lpstr>
      <vt:lpstr>2013. május 15., Budapest A Magyar Rektori Konferencia közleménye</vt:lpstr>
      <vt:lpstr>2013.  május 14., Budapest Az MRK elnökének levele Balog Zoltán miniszterhez</vt:lpstr>
      <vt:lpstr>2013. Április-Augusztus  A Felsőoktatási Kerekasztal munkabizottságainak és plénumának tárgyalásai</vt:lpstr>
      <vt:lpstr>2013. szeptember 16., Budapest A felsőoktatás átalakításának stratégiai irányai és soron következő lépései</vt:lpstr>
      <vt:lpstr>2013. Szeptember 23. Az MRK elnöke a Felsőoktatási kerekasztalon</vt:lpstr>
      <vt:lpstr>2013. Szeptember 14., Budapest Az MRK elnökének levele Klinghammer István felsőoktatási államtitkárhoz</vt:lpstr>
      <vt:lpstr>2013. Szeptember 24., Budapest Az MRK elnökének levele Klinghammer István felsőoktatási államtitkárhoz</vt:lpstr>
      <vt:lpstr>2013. szeptember 30.  A Magyar Rektori Konferencia közleménye</vt:lpstr>
      <vt:lpstr>2014. Május 12., Budapest A MagyAr Rektori Konferencia plenáris ülése</vt:lpstr>
      <vt:lpstr>2014. május 5., Budapest A Magyar Rektori Konferencia közleménye</vt:lpstr>
      <vt:lpstr>2014. Június 19., Budapest A MagyAr Rektori Konferencia Elnökségének állásfoglalása a T/311. számú törvényjavaslatról </vt:lpstr>
      <vt:lpstr>Statisztikai adatok – 2012-2014 Az Ülések száma </vt:lpstr>
      <vt:lpstr>Statisztikai adatok – 2012-2014 Ülések száma</vt:lpstr>
      <vt:lpstr>Jogszabálytervezetek Véleményezése</vt:lpstr>
      <vt:lpstr>Szervezeti változások</vt:lpstr>
      <vt:lpstr>Fontosabb események</vt:lpstr>
      <vt:lpstr>Nemzetközi kapcsolatok  </vt:lpstr>
      <vt:lpstr>Nemzetközi workshop szervezése  az euA-val</vt:lpstr>
      <vt:lpstr>MRK pénzügyek</vt:lpstr>
      <vt:lpstr>Köszönöm  a plénum támogatását.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2012. Július 1 – 2014. június 30.</dc:title>
  <dc:creator>Orsi</dc:creator>
  <cp:lastModifiedBy>Orsi</cp:lastModifiedBy>
  <cp:revision>81</cp:revision>
  <dcterms:created xsi:type="dcterms:W3CDTF">2014-06-13T10:16:49Z</dcterms:created>
  <dcterms:modified xsi:type="dcterms:W3CDTF">2014-07-10T15:51:47Z</dcterms:modified>
</cp:coreProperties>
</file>