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72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392" r:id="rId18"/>
    <p:sldId id="390" r:id="rId19"/>
    <p:sldId id="411" r:id="rId20"/>
    <p:sldId id="412" r:id="rId21"/>
    <p:sldId id="413" r:id="rId22"/>
    <p:sldId id="414" r:id="rId23"/>
    <p:sldId id="417" r:id="rId24"/>
    <p:sldId id="383" r:id="rId25"/>
  </p:sldIdLst>
  <p:sldSz cx="9144000" cy="6858000" type="screen4x3"/>
  <p:notesSz cx="6805613" cy="99393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00CC00"/>
    <a:srgbClr val="000000"/>
    <a:srgbClr val="000099"/>
    <a:srgbClr val="FF9900"/>
    <a:srgbClr val="008000"/>
    <a:srgbClr val="FF33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86783" autoAdjust="0"/>
  </p:normalViewPr>
  <p:slideViewPr>
    <p:cSldViewPr>
      <p:cViewPr varScale="1">
        <p:scale>
          <a:sx n="76" d="100"/>
          <a:sy n="76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ropbox\0%20fokozatszerz&#233;s\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grosdym\Documents\KKK_klaszterek_diagramm_v30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OSX:Users:macbook:Dropbox:Munka:z&#225;r&#243;tanulm&#225;ny:fiatalok_fgy_tomorites:lakossagi_fgy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ez&#225;rt%20&#252;gyek\FTK\Vonz&#225;sk&#246;rzet%20tanulm&#225;ny\ejf_p_vonzaskorzet_09-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4345969713867E-2"/>
          <c:y val="2.2391675481054692E-2"/>
          <c:w val="0.91645780438259161"/>
          <c:h val="0.836647263937880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[1]Munka2!$C$5:$C$9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[1]Munka2!$G$5:$G$9</c:f>
              <c:numCache>
                <c:formatCode>0.0%</c:formatCode>
                <c:ptCount val="5"/>
                <c:pt idx="0">
                  <c:v>8.6206896551724171E-2</c:v>
                </c:pt>
                <c:pt idx="1">
                  <c:v>5.4482758620689679E-2</c:v>
                </c:pt>
                <c:pt idx="2">
                  <c:v>0.24551724137931044</c:v>
                </c:pt>
                <c:pt idx="3">
                  <c:v>0.28620689655172415</c:v>
                </c:pt>
                <c:pt idx="4">
                  <c:v>0.32758620689655193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165328"/>
        <c:axId val="188128472"/>
      </c:barChart>
      <c:catAx>
        <c:axId val="188165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88128472"/>
        <c:crosses val="autoZero"/>
        <c:auto val="1"/>
        <c:lblAlgn val="ctr"/>
        <c:lblOffset val="100"/>
        <c:noMultiLvlLbl val="0"/>
      </c:catAx>
      <c:valAx>
        <c:axId val="188128472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88165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'Gazdasági mátrix és diagram'!$B$55</c:f>
              <c:strCache>
                <c:ptCount val="1"/>
                <c:pt idx="0">
                  <c:v>ALKALMAZOTT KÖZGAZDASÁGTAN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diagram'!$C$55:$L$55</c:f>
              <c:numCache>
                <c:formatCode>0%</c:formatCode>
                <c:ptCount val="10"/>
                <c:pt idx="1">
                  <c:v>0.48000000000000032</c:v>
                </c:pt>
                <c:pt idx="2">
                  <c:v>0.52</c:v>
                </c:pt>
                <c:pt idx="3">
                  <c:v>0.68</c:v>
                </c:pt>
                <c:pt idx="4">
                  <c:v>0.48000000000000032</c:v>
                </c:pt>
                <c:pt idx="5">
                  <c:v>0.60000000000000064</c:v>
                </c:pt>
                <c:pt idx="6">
                  <c:v>0.52</c:v>
                </c:pt>
                <c:pt idx="7">
                  <c:v>0.48000000000000032</c:v>
                </c:pt>
                <c:pt idx="8">
                  <c:v>0.52</c:v>
                </c:pt>
                <c:pt idx="9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'Gazdasági mátrix és diagram'!$B$56</c:f>
              <c:strCache>
                <c:ptCount val="1"/>
                <c:pt idx="0">
                  <c:v>EMBERI ERÕFORRÁSOK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diagram'!$C$56:$L$56</c:f>
              <c:numCache>
                <c:formatCode>General</c:formatCode>
                <c:ptCount val="10"/>
                <c:pt idx="0" formatCode="0%">
                  <c:v>0.24489795918367346</c:v>
                </c:pt>
                <c:pt idx="2" formatCode="0%">
                  <c:v>0.32653061224489888</c:v>
                </c:pt>
                <c:pt idx="3" formatCode="0%">
                  <c:v>0.26530612244897961</c:v>
                </c:pt>
                <c:pt idx="4" formatCode="0%">
                  <c:v>0.3061224489795924</c:v>
                </c:pt>
                <c:pt idx="5" formatCode="0%">
                  <c:v>0.2244897959183674</c:v>
                </c:pt>
                <c:pt idx="6" formatCode="0%">
                  <c:v>0.3061224489795924</c:v>
                </c:pt>
                <c:pt idx="7" formatCode="0%">
                  <c:v>0.3061224489795924</c:v>
                </c:pt>
                <c:pt idx="8" formatCode="0%">
                  <c:v>0.3061224489795924</c:v>
                </c:pt>
                <c:pt idx="9" formatCode="0%">
                  <c:v>0.18367346938775511</c:v>
                </c:pt>
              </c:numCache>
            </c:numRef>
          </c:val>
        </c:ser>
        <c:ser>
          <c:idx val="2"/>
          <c:order val="2"/>
          <c:tx>
            <c:strRef>
              <c:f>'Gazdasági mátrix és diagram'!$B$57</c:f>
              <c:strCache>
                <c:ptCount val="1"/>
                <c:pt idx="0">
                  <c:v>GAZDÁLKODÁSI ÉS MENEDZSMENT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diagram'!$C$57:$L$57</c:f>
              <c:numCache>
                <c:formatCode>0%</c:formatCode>
                <c:ptCount val="10"/>
                <c:pt idx="0">
                  <c:v>0.48148148148148201</c:v>
                </c:pt>
                <c:pt idx="1">
                  <c:v>0.59259259259259267</c:v>
                </c:pt>
                <c:pt idx="3">
                  <c:v>0.48148148148148201</c:v>
                </c:pt>
                <c:pt idx="4">
                  <c:v>0.66666666666666663</c:v>
                </c:pt>
                <c:pt idx="5">
                  <c:v>0.48148148148148201</c:v>
                </c:pt>
                <c:pt idx="6">
                  <c:v>0.7407407407407407</c:v>
                </c:pt>
                <c:pt idx="7">
                  <c:v>0.70370370370370372</c:v>
                </c:pt>
                <c:pt idx="8">
                  <c:v>0.70370370370370372</c:v>
                </c:pt>
                <c:pt idx="9">
                  <c:v>0.22222222222222221</c:v>
                </c:pt>
              </c:numCache>
            </c:numRef>
          </c:val>
        </c:ser>
        <c:ser>
          <c:idx val="3"/>
          <c:order val="3"/>
          <c:tx>
            <c:strRef>
              <c:f>'Gazdasági mátrix és diagram'!$B$58</c:f>
              <c:strCache>
                <c:ptCount val="1"/>
                <c:pt idx="0">
                  <c:v>GAZDASÁG- ÉS PÉNZÜGY-MATEMATIKAI ELEMZÉS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diagram'!$C$58:$L$58</c:f>
              <c:numCache>
                <c:formatCode>0%</c:formatCode>
                <c:ptCount val="10"/>
                <c:pt idx="0">
                  <c:v>0.85000000000000064</c:v>
                </c:pt>
                <c:pt idx="1">
                  <c:v>0.65000000000000124</c:v>
                </c:pt>
                <c:pt idx="2">
                  <c:v>0.65000000000000124</c:v>
                </c:pt>
                <c:pt idx="4">
                  <c:v>0.60000000000000064</c:v>
                </c:pt>
                <c:pt idx="5">
                  <c:v>0.70000000000000062</c:v>
                </c:pt>
                <c:pt idx="6">
                  <c:v>0.65000000000000124</c:v>
                </c:pt>
                <c:pt idx="7">
                  <c:v>0.60000000000000064</c:v>
                </c:pt>
                <c:pt idx="8">
                  <c:v>0.65000000000000124</c:v>
                </c:pt>
                <c:pt idx="9">
                  <c:v>0.15000000000000024</c:v>
                </c:pt>
              </c:numCache>
            </c:numRef>
          </c:val>
        </c:ser>
        <c:ser>
          <c:idx val="4"/>
          <c:order val="4"/>
          <c:tx>
            <c:strRef>
              <c:f>'Gazdasági mátrix és diagram'!$B$59</c:f>
              <c:strCache>
                <c:ptCount val="1"/>
                <c:pt idx="0">
                  <c:v>KERESKEDELEM ÉS MARKETING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diagram'!$C$59:$L$59</c:f>
              <c:numCache>
                <c:formatCode>0%</c:formatCode>
                <c:ptCount val="10"/>
                <c:pt idx="0">
                  <c:v>0.42857142857142855</c:v>
                </c:pt>
                <c:pt idx="1">
                  <c:v>0.53571428571428559</c:v>
                </c:pt>
                <c:pt idx="2">
                  <c:v>0.6428571428571429</c:v>
                </c:pt>
                <c:pt idx="3">
                  <c:v>0.42857142857142855</c:v>
                </c:pt>
                <c:pt idx="5">
                  <c:v>0.42857142857142855</c:v>
                </c:pt>
                <c:pt idx="6">
                  <c:v>0.67857142857142982</c:v>
                </c:pt>
                <c:pt idx="7">
                  <c:v>0.67857142857142982</c:v>
                </c:pt>
                <c:pt idx="8">
                  <c:v>0.71428571428571463</c:v>
                </c:pt>
                <c:pt idx="9">
                  <c:v>0.28571428571428642</c:v>
                </c:pt>
              </c:numCache>
            </c:numRef>
          </c:val>
        </c:ser>
        <c:ser>
          <c:idx val="5"/>
          <c:order val="5"/>
          <c:tx>
            <c:strRef>
              <c:f>'Gazdasági mátrix és diagram'!$B$60</c:f>
              <c:strCache>
                <c:ptCount val="1"/>
                <c:pt idx="0">
                  <c:v>KÖZSZOLGÁLATI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diagram'!$C$60:$L$60</c:f>
              <c:numCache>
                <c:formatCode>0%</c:formatCode>
                <c:ptCount val="10"/>
                <c:pt idx="0">
                  <c:v>0.60000000000000064</c:v>
                </c:pt>
                <c:pt idx="1">
                  <c:v>0.44</c:v>
                </c:pt>
                <c:pt idx="2">
                  <c:v>0.52</c:v>
                </c:pt>
                <c:pt idx="3">
                  <c:v>0.56000000000000005</c:v>
                </c:pt>
                <c:pt idx="4">
                  <c:v>0.48000000000000032</c:v>
                </c:pt>
                <c:pt idx="6">
                  <c:v>0.52</c:v>
                </c:pt>
                <c:pt idx="7">
                  <c:v>0.48000000000000032</c:v>
                </c:pt>
                <c:pt idx="8">
                  <c:v>0.52</c:v>
                </c:pt>
                <c:pt idx="9">
                  <c:v>8.0000000000000043E-2</c:v>
                </c:pt>
              </c:numCache>
            </c:numRef>
          </c:val>
        </c:ser>
        <c:ser>
          <c:idx val="6"/>
          <c:order val="6"/>
          <c:tx>
            <c:strRef>
              <c:f>'Gazdasági mátrix és diagram'!$B$61</c:f>
              <c:strCache>
                <c:ptCount val="1"/>
                <c:pt idx="0">
                  <c:v>NEMZETKÖZI GAZDÁLKODÁS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diagram'!$C$61:$L$61</c:f>
              <c:numCache>
                <c:formatCode>0%</c:formatCode>
                <c:ptCount val="10"/>
                <c:pt idx="0">
                  <c:v>0.39393939393939464</c:v>
                </c:pt>
                <c:pt idx="1">
                  <c:v>0.45454545454545453</c:v>
                </c:pt>
                <c:pt idx="2">
                  <c:v>0.60606060606060663</c:v>
                </c:pt>
                <c:pt idx="3">
                  <c:v>0.39393939393939464</c:v>
                </c:pt>
                <c:pt idx="4">
                  <c:v>0.5757575757575758</c:v>
                </c:pt>
                <c:pt idx="5">
                  <c:v>0.39393939393939464</c:v>
                </c:pt>
                <c:pt idx="7">
                  <c:v>0.60606060606060663</c:v>
                </c:pt>
                <c:pt idx="8">
                  <c:v>0.60606060606060663</c:v>
                </c:pt>
                <c:pt idx="9">
                  <c:v>0.21212121212121221</c:v>
                </c:pt>
              </c:numCache>
            </c:numRef>
          </c:val>
        </c:ser>
        <c:ser>
          <c:idx val="7"/>
          <c:order val="7"/>
          <c:tx>
            <c:strRef>
              <c:f>'Gazdasági mátrix és diagram'!$B$62</c:f>
              <c:strCache>
                <c:ptCount val="1"/>
                <c:pt idx="0">
                  <c:v>PÉNZÜGY ÉS SZÁMVITEL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diagram'!$C$62:$L$62</c:f>
              <c:numCache>
                <c:formatCode>0%</c:formatCode>
                <c:ptCount val="10"/>
                <c:pt idx="0">
                  <c:v>0.4</c:v>
                </c:pt>
                <c:pt idx="1">
                  <c:v>0.5</c:v>
                </c:pt>
                <c:pt idx="2">
                  <c:v>0.63333333333333364</c:v>
                </c:pt>
                <c:pt idx="3">
                  <c:v>0.4</c:v>
                </c:pt>
                <c:pt idx="4">
                  <c:v>0.63333333333333364</c:v>
                </c:pt>
                <c:pt idx="5">
                  <c:v>0.4</c:v>
                </c:pt>
                <c:pt idx="6">
                  <c:v>0.66666666666666663</c:v>
                </c:pt>
                <c:pt idx="8">
                  <c:v>0.63333333333333364</c:v>
                </c:pt>
                <c:pt idx="9">
                  <c:v>0.23333333333333359</c:v>
                </c:pt>
              </c:numCache>
            </c:numRef>
          </c:val>
        </c:ser>
        <c:ser>
          <c:idx val="8"/>
          <c:order val="8"/>
          <c:tx>
            <c:strRef>
              <c:f>'Gazdasági mátrix és diagram'!$B$63</c:f>
              <c:strCache>
                <c:ptCount val="1"/>
                <c:pt idx="0">
                  <c:v>TURIZMUS-VENDÉGLÁTÁS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diagram'!$C$63:$L$63</c:f>
              <c:numCache>
                <c:formatCode>0%</c:formatCode>
                <c:ptCount val="10"/>
                <c:pt idx="0">
                  <c:v>0.39393939393939464</c:v>
                </c:pt>
                <c:pt idx="1">
                  <c:v>0.45454545454545453</c:v>
                </c:pt>
                <c:pt idx="2">
                  <c:v>0.5757575757575758</c:v>
                </c:pt>
                <c:pt idx="3">
                  <c:v>0.39393939393939464</c:v>
                </c:pt>
                <c:pt idx="4">
                  <c:v>0.60606060606060663</c:v>
                </c:pt>
                <c:pt idx="5">
                  <c:v>0.39393939393939464</c:v>
                </c:pt>
                <c:pt idx="6">
                  <c:v>0.60606060606060663</c:v>
                </c:pt>
                <c:pt idx="7">
                  <c:v>0.5757575757575758</c:v>
                </c:pt>
                <c:pt idx="9">
                  <c:v>0.21212121212121221</c:v>
                </c:pt>
              </c:numCache>
            </c:numRef>
          </c:val>
        </c:ser>
        <c:ser>
          <c:idx val="9"/>
          <c:order val="9"/>
          <c:tx>
            <c:strRef>
              <c:f>'Gazdasági mátrix és diagram'!$B$64</c:f>
              <c:strCache>
                <c:ptCount val="1"/>
                <c:pt idx="0">
                  <c:v>ÜZLETI SZAKOKTATÓ ALAPKÉPZÉSI SZAK</c:v>
                </c:pt>
              </c:strCache>
            </c:strRef>
          </c:tx>
          <c:cat>
            <c:strRef>
              <c:f>'Gazdasági mátrix és diagram'!$C$54:$L$54</c:f>
              <c:strCache>
                <c:ptCount val="10"/>
                <c:pt idx="0">
                  <c:v>ALKALMAZOTT KÖZGAZDASÁGTAN ALAPKÉPZÉSI SZAK</c:v>
                </c:pt>
                <c:pt idx="1">
                  <c:v>EMBERI ERÕFORRÁSOK ALAPKÉPZÉSI SZAK</c:v>
                </c:pt>
                <c:pt idx="2">
                  <c:v>GAZDÁLKODÁSI ÉS MENEDZSMENT ALAPKÉPZÉSI SZAK</c:v>
                </c:pt>
                <c:pt idx="3">
                  <c:v>GAZDASÁG- ÉS PÉNZÜGY-MATEMATIKAI ELEMZÉS ALAPKÉPZÉSI SZAK</c:v>
                </c:pt>
                <c:pt idx="4">
                  <c:v>KERESKEDELEM ÉS MARKETING ALAPKÉPZÉSI SZAK</c:v>
                </c:pt>
                <c:pt idx="5">
                  <c:v>KÖZSZOLGÁLATI ALAPKÉPZÉSI SZAK</c:v>
                </c:pt>
                <c:pt idx="6">
                  <c:v>NEMZETKÖZI GAZDÁLKODÁS ALAPKÉPZÉSI SZAK</c:v>
                </c:pt>
                <c:pt idx="7">
                  <c:v>PÉNZÜGY ÉS SZÁMVITEL ALAPKÉPZÉSI SZAK</c:v>
                </c:pt>
                <c:pt idx="8">
                  <c:v>TURIZMUS-VENDÉGLÁTÁS ALAPKÉPZÉSI SZAK</c:v>
                </c:pt>
                <c:pt idx="9">
                  <c:v>ÜZLETI SZAKOKTATÓ ALAPKÉPZÉSI SZAK</c:v>
                </c:pt>
              </c:strCache>
            </c:strRef>
          </c:cat>
          <c:val>
            <c:numRef>
              <c:f>'Gazdasági mátrix és diagram'!$C$64:$L$64</c:f>
              <c:numCache>
                <c:formatCode>0%</c:formatCode>
                <c:ptCount val="10"/>
                <c:pt idx="0">
                  <c:v>6.5217391304347824E-2</c:v>
                </c:pt>
                <c:pt idx="1">
                  <c:v>0.19565217391304313</c:v>
                </c:pt>
                <c:pt idx="2">
                  <c:v>0.1304347826086957</c:v>
                </c:pt>
                <c:pt idx="3">
                  <c:v>6.5217391304347824E-2</c:v>
                </c:pt>
                <c:pt idx="4">
                  <c:v>0.17391304347826136</c:v>
                </c:pt>
                <c:pt idx="5">
                  <c:v>4.3478260869565223E-2</c:v>
                </c:pt>
                <c:pt idx="6">
                  <c:v>0.15217391304347827</c:v>
                </c:pt>
                <c:pt idx="7">
                  <c:v>0.15217391304347827</c:v>
                </c:pt>
                <c:pt idx="8">
                  <c:v>0.15217391304347827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719432"/>
        <c:axId val="188720608"/>
      </c:radarChart>
      <c:catAx>
        <c:axId val="18871943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88720608"/>
        <c:crosses val="autoZero"/>
        <c:auto val="0"/>
        <c:lblAlgn val="ctr"/>
        <c:lblOffset val="100"/>
        <c:noMultiLvlLbl val="0"/>
      </c:catAx>
      <c:valAx>
        <c:axId val="188720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8719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4412292213473345E-2"/>
                  <c:y val="-1.44736074657334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9889982502187247E-2"/>
                  <c:y val="-6.76815398075240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4826487314085741"/>
                  <c:y val="-1.54625984251968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8633858267716485E-2"/>
                  <c:y val="5.16240157480314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Munka1!$A$1:$A$10</c:f>
              <c:strCache>
                <c:ptCount val="4"/>
                <c:pt idx="0">
                  <c:v>video</c:v>
                </c:pt>
                <c:pt idx="1">
                  <c:v>pdfbook</c:v>
                </c:pt>
                <c:pt idx="2">
                  <c:v>docbook</c:v>
                </c:pt>
                <c:pt idx="3">
                  <c:v>scorm</c:v>
                </c:pt>
              </c:strCache>
            </c:strRef>
          </c:cat>
          <c:val>
            <c:numRef>
              <c:f>Munka1!$B$1:$B$10</c:f>
              <c:numCache>
                <c:formatCode>0%</c:formatCode>
                <c:ptCount val="10"/>
                <c:pt idx="0">
                  <c:v>2.0000000000000011E-2</c:v>
                </c:pt>
                <c:pt idx="1">
                  <c:v>0.33000000000000046</c:v>
                </c:pt>
                <c:pt idx="2">
                  <c:v>0.30000000000000032</c:v>
                </c:pt>
                <c:pt idx="3">
                  <c:v>0.35000000000000031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Munka1!$A$1:$A$8</c:f>
              <c:strCache>
                <c:ptCount val="8"/>
                <c:pt idx="0">
                  <c:v>online vizsga</c:v>
                </c:pt>
                <c:pt idx="1">
                  <c:v>feladatgyűjtemény, példatár – statikus feladat és külön a megoldás</c:v>
                </c:pt>
                <c:pt idx="2">
                  <c:v>átvett, más által készített videók</c:v>
                </c:pt>
                <c:pt idx="3">
                  <c:v>gyakorló interaktív tesztsor, kérdésekkel</c:v>
                </c:pt>
                <c:pt idx="4">
                  <c:v>más tankönyv/szakkönyv elektronikus formája</c:v>
                </c:pt>
                <c:pt idx="5">
                  <c:v>saját, intézmény/oktató által készített videók</c:v>
                </c:pt>
                <c:pt idx="6">
                  <c:v>oktató által készített jegyzet elektronikus formája</c:v>
                </c:pt>
                <c:pt idx="7">
                  <c:v>előadás ppt formátumban</c:v>
                </c:pt>
              </c:strCache>
            </c:strRef>
          </c:cat>
          <c:val>
            <c:numRef>
              <c:f>Munka1!$B$1:$B$8</c:f>
              <c:numCache>
                <c:formatCode>General</c:formatCode>
                <c:ptCount val="8"/>
                <c:pt idx="0">
                  <c:v>2.2400000000000002</c:v>
                </c:pt>
                <c:pt idx="1">
                  <c:v>2.2400000000000002</c:v>
                </c:pt>
                <c:pt idx="2">
                  <c:v>2.36</c:v>
                </c:pt>
                <c:pt idx="3">
                  <c:v>2.48</c:v>
                </c:pt>
                <c:pt idx="4">
                  <c:v>2.48</c:v>
                </c:pt>
                <c:pt idx="5">
                  <c:v>2.64</c:v>
                </c:pt>
                <c:pt idx="6">
                  <c:v>3.64</c:v>
                </c:pt>
                <c:pt idx="7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89560928"/>
        <c:axId val="189561320"/>
      </c:barChart>
      <c:catAx>
        <c:axId val="189560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89561320"/>
        <c:crosses val="autoZero"/>
        <c:auto val="1"/>
        <c:lblAlgn val="ctr"/>
        <c:lblOffset val="100"/>
        <c:noMultiLvlLbl val="0"/>
      </c:catAx>
      <c:valAx>
        <c:axId val="189561320"/>
        <c:scaling>
          <c:orientation val="minMax"/>
          <c:min val="2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89560928"/>
        <c:crosses val="autoZero"/>
        <c:crossBetween val="between"/>
        <c:majorUnit val="0.5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hu-H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Munka1!$A$1:$A$9</c:f>
              <c:strCache>
                <c:ptCount val="9"/>
                <c:pt idx="0">
                  <c:v>"kurzus wikipédia" </c:v>
                </c:pt>
                <c:pt idx="1">
                  <c:v>kérdező felület (GYIK)</c:v>
                </c:pt>
                <c:pt idx="2">
                  <c:v>szakadatbázisok </c:v>
                </c:pt>
                <c:pt idx="3">
                  <c:v>fogalomtár</c:v>
                </c:pt>
                <c:pt idx="4">
                  <c:v>projektmunkára alkalmas elektronikus felület (belső csoportok kialakítása egy-egy projekt kapcsán)</c:v>
                </c:pt>
                <c:pt idx="5">
                  <c:v>hallgatói fórum, csevegés</c:v>
                </c:pt>
                <c:pt idx="6">
                  <c:v>szavazások, hallgatói felmérések</c:v>
                </c:pt>
                <c:pt idx="7">
                  <c:v>levelezőlisták</c:v>
                </c:pt>
                <c:pt idx="8">
                  <c:v>letöltésre-feltöltésre alkalmas felület (tárhely), dokumentumok megosztásának lehetősége</c:v>
                </c:pt>
              </c:strCache>
            </c:strRef>
          </c:cat>
          <c:val>
            <c:numRef>
              <c:f>Munka1!$B$1:$B$9</c:f>
              <c:numCache>
                <c:formatCode>0%</c:formatCode>
                <c:ptCount val="9"/>
                <c:pt idx="0">
                  <c:v>6.0000000000000032E-2</c:v>
                </c:pt>
                <c:pt idx="1">
                  <c:v>0.13</c:v>
                </c:pt>
                <c:pt idx="2">
                  <c:v>0.16</c:v>
                </c:pt>
                <c:pt idx="3">
                  <c:v>0.17</c:v>
                </c:pt>
                <c:pt idx="4">
                  <c:v>0.19</c:v>
                </c:pt>
                <c:pt idx="5">
                  <c:v>0.34</c:v>
                </c:pt>
                <c:pt idx="6">
                  <c:v>0.38000000000000039</c:v>
                </c:pt>
                <c:pt idx="7">
                  <c:v>0.5</c:v>
                </c:pt>
                <c:pt idx="8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89564456"/>
        <c:axId val="189563672"/>
      </c:barChart>
      <c:catAx>
        <c:axId val="189564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563672"/>
        <c:crosses val="autoZero"/>
        <c:auto val="1"/>
        <c:lblAlgn val="ctr"/>
        <c:lblOffset val="100"/>
        <c:noMultiLvlLbl val="0"/>
      </c:catAx>
      <c:valAx>
        <c:axId val="1895636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564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lakossagi_valogatas!$B$56</c:f>
              <c:strCache>
                <c:ptCount val="1"/>
                <c:pt idx="0">
                  <c:v>Érdekli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lakossagi_valogatas!$A$57:$A$64</c:f>
              <c:strCache>
                <c:ptCount val="8"/>
                <c:pt idx="0">
                  <c:v>természettudományok</c:v>
                </c:pt>
                <c:pt idx="1">
                  <c:v>egészségügy, orvostudomány</c:v>
                </c:pt>
                <c:pt idx="2">
                  <c:v>műszaki tudományok</c:v>
                </c:pt>
                <c:pt idx="3">
                  <c:v> informatika</c:v>
                </c:pt>
                <c:pt idx="4">
                  <c:v>közgazdaságtan, gazdaságtudomány</c:v>
                </c:pt>
                <c:pt idx="5">
                  <c:v>társadalomtudományok</c:v>
                </c:pt>
                <c:pt idx="6">
                  <c:v>bölcsészet</c:v>
                </c:pt>
                <c:pt idx="7">
                  <c:v>jogtudomány</c:v>
                </c:pt>
              </c:strCache>
            </c:strRef>
          </c:cat>
          <c:val>
            <c:numRef>
              <c:f>lakossagi_valogatas!$B$57:$B$64</c:f>
              <c:numCache>
                <c:formatCode>General</c:formatCode>
                <c:ptCount val="8"/>
                <c:pt idx="0">
                  <c:v>65.599999999999994</c:v>
                </c:pt>
                <c:pt idx="1">
                  <c:v>63.6</c:v>
                </c:pt>
                <c:pt idx="2">
                  <c:v>35.5</c:v>
                </c:pt>
                <c:pt idx="3">
                  <c:v>35</c:v>
                </c:pt>
                <c:pt idx="4">
                  <c:v>28.2</c:v>
                </c:pt>
                <c:pt idx="5">
                  <c:v>23.3</c:v>
                </c:pt>
                <c:pt idx="6">
                  <c:v>19.5</c:v>
                </c:pt>
                <c:pt idx="7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lakossagi_valogatas!$C$56</c:f>
              <c:strCache>
                <c:ptCount val="1"/>
                <c:pt idx="0">
                  <c:v>Nem érdekli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lakossagi_valogatas!$A$57:$A$64</c:f>
              <c:strCache>
                <c:ptCount val="8"/>
                <c:pt idx="0">
                  <c:v>természettudományok</c:v>
                </c:pt>
                <c:pt idx="1">
                  <c:v>egészségügy, orvostudomány</c:v>
                </c:pt>
                <c:pt idx="2">
                  <c:v>műszaki tudományok</c:v>
                </c:pt>
                <c:pt idx="3">
                  <c:v> informatika</c:v>
                </c:pt>
                <c:pt idx="4">
                  <c:v>közgazdaságtan, gazdaságtudomány</c:v>
                </c:pt>
                <c:pt idx="5">
                  <c:v>társadalomtudományok</c:v>
                </c:pt>
                <c:pt idx="6">
                  <c:v>bölcsészet</c:v>
                </c:pt>
                <c:pt idx="7">
                  <c:v>jogtudomány</c:v>
                </c:pt>
              </c:strCache>
            </c:strRef>
          </c:cat>
          <c:val>
            <c:numRef>
              <c:f>lakossagi_valogatas!$C$57:$C$64</c:f>
              <c:numCache>
                <c:formatCode>General</c:formatCode>
                <c:ptCount val="8"/>
                <c:pt idx="0">
                  <c:v>34.4</c:v>
                </c:pt>
                <c:pt idx="1">
                  <c:v>36.4</c:v>
                </c:pt>
                <c:pt idx="2">
                  <c:v>64.5</c:v>
                </c:pt>
                <c:pt idx="3">
                  <c:v>65</c:v>
                </c:pt>
                <c:pt idx="4">
                  <c:v>71.8</c:v>
                </c:pt>
                <c:pt idx="5">
                  <c:v>76.7</c:v>
                </c:pt>
                <c:pt idx="6">
                  <c:v>80.5</c:v>
                </c:pt>
                <c:pt idx="7">
                  <c:v>81.8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189565240"/>
        <c:axId val="189565632"/>
      </c:barChart>
      <c:catAx>
        <c:axId val="189565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hu-HU"/>
          </a:p>
        </c:txPr>
        <c:crossAx val="189565632"/>
        <c:crosses val="autoZero"/>
        <c:auto val="1"/>
        <c:lblAlgn val="ctr"/>
        <c:lblOffset val="100"/>
        <c:noMultiLvlLbl val="0"/>
      </c:catAx>
      <c:valAx>
        <c:axId val="18956563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crossAx val="1895652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hu-H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(2)'!$C$5:$C$9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(2)'!$G$5:$G$9</c:f>
              <c:numCache>
                <c:formatCode>0.0%</c:formatCode>
                <c:ptCount val="5"/>
                <c:pt idx="0">
                  <c:v>2.3303632625085682E-2</c:v>
                </c:pt>
                <c:pt idx="1">
                  <c:v>7.6079506511309083E-2</c:v>
                </c:pt>
                <c:pt idx="2">
                  <c:v>0.29061000685400973</c:v>
                </c:pt>
                <c:pt idx="3">
                  <c:v>0.34407128169979451</c:v>
                </c:pt>
                <c:pt idx="4">
                  <c:v>0.26593557230980142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880936"/>
        <c:axId val="154879760"/>
      </c:barChart>
      <c:catAx>
        <c:axId val="154880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54879760"/>
        <c:crosses val="autoZero"/>
        <c:auto val="1"/>
        <c:lblAlgn val="ctr"/>
        <c:lblOffset val="100"/>
        <c:noMultiLvlLbl val="0"/>
      </c:catAx>
      <c:valAx>
        <c:axId val="154879760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54880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(3)'!$C$5:$C$9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(3)'!$G$5:$G$9</c:f>
              <c:numCache>
                <c:formatCode>0.0%</c:formatCode>
                <c:ptCount val="5"/>
                <c:pt idx="0">
                  <c:v>0.32677442023893188</c:v>
                </c:pt>
                <c:pt idx="1">
                  <c:v>0.22768798313422353</c:v>
                </c:pt>
                <c:pt idx="2">
                  <c:v>0.21784961349262133</c:v>
                </c:pt>
                <c:pt idx="3">
                  <c:v>0.17568517217146878</c:v>
                </c:pt>
                <c:pt idx="4">
                  <c:v>5.2002810962754754E-2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878976"/>
        <c:axId val="154879368"/>
      </c:barChart>
      <c:catAx>
        <c:axId val="15487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54879368"/>
        <c:crosses val="autoZero"/>
        <c:auto val="1"/>
        <c:lblAlgn val="ctr"/>
        <c:lblOffset val="100"/>
        <c:noMultiLvlLbl val="0"/>
      </c:catAx>
      <c:valAx>
        <c:axId val="154879368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5487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66FF33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'Munka2 (6)'!$C$5:$C$9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(6)'!$G$5:$G$9</c:f>
              <c:numCache>
                <c:formatCode>0.0%</c:formatCode>
                <c:ptCount val="5"/>
                <c:pt idx="0">
                  <c:v>0.13704206241519681</c:v>
                </c:pt>
                <c:pt idx="1">
                  <c:v>0.11872455902306653</c:v>
                </c:pt>
                <c:pt idx="2">
                  <c:v>0.25305291723202183</c:v>
                </c:pt>
                <c:pt idx="3">
                  <c:v>0.2700135685210312</c:v>
                </c:pt>
                <c:pt idx="4">
                  <c:v>0.22116689280868385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(4)'!$C$5:$C$9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(4)'!$G$5:$G$9</c:f>
              <c:numCache>
                <c:formatCode>0.0%</c:formatCode>
                <c:ptCount val="5"/>
                <c:pt idx="0">
                  <c:v>0.25538020086083235</c:v>
                </c:pt>
                <c:pt idx="1">
                  <c:v>0.24031563845050222</c:v>
                </c:pt>
                <c:pt idx="2">
                  <c:v>0.28694404591104744</c:v>
                </c:pt>
                <c:pt idx="3">
                  <c:v>0.15494978479196572</c:v>
                </c:pt>
                <c:pt idx="4">
                  <c:v>6.2410329985652803E-2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15512"/>
        <c:axId val="188715904"/>
      </c:barChart>
      <c:catAx>
        <c:axId val="188715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8715904"/>
        <c:crosses val="autoZero"/>
        <c:auto val="1"/>
        <c:lblAlgn val="ctr"/>
        <c:lblOffset val="100"/>
        <c:noMultiLvlLbl val="0"/>
      </c:catAx>
      <c:valAx>
        <c:axId val="188715904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88715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(5)'!$C$5:$C$9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(5)'!$G$5:$G$9</c:f>
              <c:numCache>
                <c:formatCode>0.0%</c:formatCode>
                <c:ptCount val="5"/>
                <c:pt idx="0">
                  <c:v>6.0522696011004143E-2</c:v>
                </c:pt>
                <c:pt idx="1">
                  <c:v>7.7716643741403052E-2</c:v>
                </c:pt>
                <c:pt idx="2">
                  <c:v>0.34525447042640989</c:v>
                </c:pt>
                <c:pt idx="3">
                  <c:v>0.35006877579092183</c:v>
                </c:pt>
                <c:pt idx="4">
                  <c:v>0.16643741403026144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14728"/>
        <c:axId val="188716296"/>
      </c:barChart>
      <c:catAx>
        <c:axId val="188714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8716296"/>
        <c:crosses val="autoZero"/>
        <c:auto val="1"/>
        <c:lblAlgn val="ctr"/>
        <c:lblOffset val="100"/>
        <c:noMultiLvlLbl val="0"/>
      </c:catAx>
      <c:valAx>
        <c:axId val="188716296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88714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10917978810491E-2"/>
          <c:y val="5.6993619847963521E-2"/>
          <c:w val="0.89533536677742842"/>
          <c:h val="0.782595003832647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(7)'!$C$5:$C$9</c:f>
              <c:strCache>
                <c:ptCount val="5"/>
                <c:pt idx="0">
                  <c:v>egyáltalán nem ért egyet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teljesen egyetért</c:v>
                </c:pt>
              </c:strCache>
            </c:strRef>
          </c:cat>
          <c:val>
            <c:numRef>
              <c:f>'Munka2 (7)'!$G$5:$G$9</c:f>
              <c:numCache>
                <c:formatCode>0.0%</c:formatCode>
                <c:ptCount val="5"/>
                <c:pt idx="0">
                  <c:v>6.1141304347826081E-2</c:v>
                </c:pt>
                <c:pt idx="1">
                  <c:v>8.4918478260869609E-2</c:v>
                </c:pt>
                <c:pt idx="2">
                  <c:v>0.30978260869565238</c:v>
                </c:pt>
                <c:pt idx="3">
                  <c:v>0.31453804347826086</c:v>
                </c:pt>
                <c:pt idx="4">
                  <c:v>0.22961956521739135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17472"/>
        <c:axId val="188716688"/>
      </c:barChart>
      <c:catAx>
        <c:axId val="18871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8716688"/>
        <c:crosses val="autoZero"/>
        <c:auto val="1"/>
        <c:lblAlgn val="ctr"/>
        <c:lblOffset val="100"/>
        <c:noMultiLvlLbl val="0"/>
      </c:catAx>
      <c:valAx>
        <c:axId val="188716688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88717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'Munka2 (8)'!$C$6:$C$15</c:f>
              <c:strCache>
                <c:ptCount val="10"/>
                <c:pt idx="0">
                  <c:v>nagyon nehéz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nagyon könnyű</c:v>
                </c:pt>
              </c:strCache>
            </c:strRef>
          </c:cat>
          <c:val>
            <c:numRef>
              <c:f>'Munka2 (8)'!$G$6:$G$15</c:f>
              <c:numCache>
                <c:formatCode>0.0%</c:formatCode>
                <c:ptCount val="10"/>
                <c:pt idx="0">
                  <c:v>0.15068493150684936</c:v>
                </c:pt>
                <c:pt idx="1">
                  <c:v>0.11712328767123295</c:v>
                </c:pt>
                <c:pt idx="2">
                  <c:v>0.14109589041095891</c:v>
                </c:pt>
                <c:pt idx="3">
                  <c:v>0.11849315068493155</c:v>
                </c:pt>
                <c:pt idx="4">
                  <c:v>0.16438356164383558</c:v>
                </c:pt>
                <c:pt idx="5">
                  <c:v>0.1013698630136986</c:v>
                </c:pt>
                <c:pt idx="6">
                  <c:v>9.0410958904109592E-2</c:v>
                </c:pt>
                <c:pt idx="7">
                  <c:v>7.1917808219178078E-2</c:v>
                </c:pt>
                <c:pt idx="8">
                  <c:v>2.6712328767123299E-2</c:v>
                </c:pt>
                <c:pt idx="9">
                  <c:v>1.7808219178082191E-2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20216"/>
        <c:axId val="188713552"/>
      </c:barChart>
      <c:catAx>
        <c:axId val="188720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88713552"/>
        <c:crosses val="autoZero"/>
        <c:auto val="1"/>
        <c:lblAlgn val="ctr"/>
        <c:lblOffset val="100"/>
        <c:noMultiLvlLbl val="0"/>
      </c:catAx>
      <c:valAx>
        <c:axId val="188713552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88720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Munka2!$A$5</c:f>
              <c:strCache>
                <c:ptCount val="1"/>
                <c:pt idx="0">
                  <c:v>  Bajai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Munka2!$B$5:$K$5</c:f>
              <c:numCache>
                <c:formatCode>General</c:formatCode>
                <c:ptCount val="10"/>
                <c:pt idx="0">
                  <c:v>161</c:v>
                </c:pt>
                <c:pt idx="1">
                  <c:v>164</c:v>
                </c:pt>
                <c:pt idx="2">
                  <c:v>261</c:v>
                </c:pt>
                <c:pt idx="3">
                  <c:v>138</c:v>
                </c:pt>
                <c:pt idx="4">
                  <c:v>111</c:v>
                </c:pt>
                <c:pt idx="5">
                  <c:v>38</c:v>
                </c:pt>
                <c:pt idx="6">
                  <c:v>40</c:v>
                </c:pt>
                <c:pt idx="7">
                  <c:v>43</c:v>
                </c:pt>
                <c:pt idx="8">
                  <c:v>34</c:v>
                </c:pt>
                <c:pt idx="9">
                  <c:v>21</c:v>
                </c:pt>
              </c:numCache>
            </c:numRef>
          </c:val>
        </c:ser>
        <c:ser>
          <c:idx val="1"/>
          <c:order val="1"/>
          <c:tx>
            <c:strRef>
              <c:f>Munka2!$A$6</c:f>
              <c:strCache>
                <c:ptCount val="1"/>
                <c:pt idx="0">
                  <c:v>  Kalocsai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Munka2!$B$6:$K$6</c:f>
              <c:numCache>
                <c:formatCode>General</c:formatCode>
                <c:ptCount val="10"/>
                <c:pt idx="0">
                  <c:v>45</c:v>
                </c:pt>
                <c:pt idx="1">
                  <c:v>104</c:v>
                </c:pt>
                <c:pt idx="2">
                  <c:v>78</c:v>
                </c:pt>
                <c:pt idx="3">
                  <c:v>42</c:v>
                </c:pt>
                <c:pt idx="4">
                  <c:v>32</c:v>
                </c:pt>
                <c:pt idx="5">
                  <c:v>7</c:v>
                </c:pt>
                <c:pt idx="6">
                  <c:v>13</c:v>
                </c:pt>
                <c:pt idx="7">
                  <c:v>12</c:v>
                </c:pt>
                <c:pt idx="8">
                  <c:v>7</c:v>
                </c:pt>
                <c:pt idx="9">
                  <c:v>9</c:v>
                </c:pt>
              </c:numCache>
            </c:numRef>
          </c:val>
        </c:ser>
        <c:ser>
          <c:idx val="2"/>
          <c:order val="2"/>
          <c:tx>
            <c:strRef>
              <c:f>Munka2!$A$7</c:f>
              <c:strCache>
                <c:ptCount val="1"/>
                <c:pt idx="0">
                  <c:v>  Kiskõrösi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Munka2!$B$7:$K$7</c:f>
              <c:numCache>
                <c:formatCode>General</c:formatCode>
                <c:ptCount val="10"/>
                <c:pt idx="0">
                  <c:v>20</c:v>
                </c:pt>
                <c:pt idx="1">
                  <c:v>44</c:v>
                </c:pt>
                <c:pt idx="2">
                  <c:v>20</c:v>
                </c:pt>
                <c:pt idx="3">
                  <c:v>21</c:v>
                </c:pt>
                <c:pt idx="4">
                  <c:v>12</c:v>
                </c:pt>
                <c:pt idx="5">
                  <c:v>8</c:v>
                </c:pt>
                <c:pt idx="6">
                  <c:v>3</c:v>
                </c:pt>
                <c:pt idx="7">
                  <c:v>6</c:v>
                </c:pt>
                <c:pt idx="8">
                  <c:v>5</c:v>
                </c:pt>
                <c:pt idx="9">
                  <c:v>3</c:v>
                </c:pt>
              </c:numCache>
            </c:numRef>
          </c:val>
        </c:ser>
        <c:ser>
          <c:idx val="3"/>
          <c:order val="3"/>
          <c:tx>
            <c:strRef>
              <c:f>Munka2!$A$8</c:f>
              <c:strCache>
                <c:ptCount val="1"/>
                <c:pt idx="0">
                  <c:v>  Budapesti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Munka2!$B$8:$K$8</c:f>
              <c:numCache>
                <c:formatCode>General</c:formatCode>
                <c:ptCount val="10"/>
                <c:pt idx="0">
                  <c:v>44</c:v>
                </c:pt>
                <c:pt idx="1">
                  <c:v>43</c:v>
                </c:pt>
                <c:pt idx="2">
                  <c:v>34</c:v>
                </c:pt>
                <c:pt idx="3">
                  <c:v>24</c:v>
                </c:pt>
                <c:pt idx="4">
                  <c:v>18</c:v>
                </c:pt>
                <c:pt idx="5">
                  <c:v>16</c:v>
                </c:pt>
                <c:pt idx="6">
                  <c:v>18</c:v>
                </c:pt>
                <c:pt idx="7">
                  <c:v>11</c:v>
                </c:pt>
                <c:pt idx="8">
                  <c:v>10</c:v>
                </c:pt>
                <c:pt idx="9">
                  <c:v>0</c:v>
                </c:pt>
              </c:numCache>
            </c:numRef>
          </c:val>
        </c:ser>
        <c:ser>
          <c:idx val="4"/>
          <c:order val="4"/>
          <c:tx>
            <c:strRef>
              <c:f>Munka2!$A$9</c:f>
              <c:strCache>
                <c:ptCount val="1"/>
                <c:pt idx="0">
                  <c:v>  Kiskunhalasi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Munka2!$B$9:$K$9</c:f>
              <c:numCache>
                <c:formatCode>General</c:formatCode>
                <c:ptCount val="10"/>
                <c:pt idx="0">
                  <c:v>41</c:v>
                </c:pt>
                <c:pt idx="1">
                  <c:v>41</c:v>
                </c:pt>
                <c:pt idx="2">
                  <c:v>39</c:v>
                </c:pt>
                <c:pt idx="3">
                  <c:v>18</c:v>
                </c:pt>
                <c:pt idx="4">
                  <c:v>13</c:v>
                </c:pt>
                <c:pt idx="5">
                  <c:v>9</c:v>
                </c:pt>
                <c:pt idx="6">
                  <c:v>6</c:v>
                </c:pt>
                <c:pt idx="7">
                  <c:v>9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ser>
          <c:idx val="5"/>
          <c:order val="5"/>
          <c:tx>
            <c:strRef>
              <c:f>Munka2!$A$10</c:f>
              <c:strCache>
                <c:ptCount val="1"/>
                <c:pt idx="0">
                  <c:v>  Pécsi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Munka2!$B$10:$K$10</c:f>
              <c:numCache>
                <c:formatCode>General</c:formatCode>
                <c:ptCount val="10"/>
                <c:pt idx="0">
                  <c:v>12</c:v>
                </c:pt>
                <c:pt idx="1">
                  <c:v>28</c:v>
                </c:pt>
                <c:pt idx="2">
                  <c:v>30</c:v>
                </c:pt>
                <c:pt idx="3">
                  <c:v>14</c:v>
                </c:pt>
                <c:pt idx="4">
                  <c:v>11</c:v>
                </c:pt>
                <c:pt idx="5">
                  <c:v>3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ser>
          <c:idx val="6"/>
          <c:order val="6"/>
          <c:tx>
            <c:strRef>
              <c:f>Munka2!$A$11</c:f>
              <c:strCache>
                <c:ptCount val="1"/>
                <c:pt idx="0">
                  <c:v>  Mohácsi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Munka2!$B$11:$K$11</c:f>
              <c:numCache>
                <c:formatCode>General</c:formatCode>
                <c:ptCount val="10"/>
                <c:pt idx="0">
                  <c:v>22</c:v>
                </c:pt>
                <c:pt idx="1">
                  <c:v>27</c:v>
                </c:pt>
                <c:pt idx="2">
                  <c:v>28</c:v>
                </c:pt>
                <c:pt idx="3">
                  <c:v>18</c:v>
                </c:pt>
                <c:pt idx="4">
                  <c:v>23</c:v>
                </c:pt>
                <c:pt idx="5">
                  <c:v>10</c:v>
                </c:pt>
                <c:pt idx="6">
                  <c:v>6</c:v>
                </c:pt>
                <c:pt idx="7">
                  <c:v>7</c:v>
                </c:pt>
                <c:pt idx="8">
                  <c:v>5</c:v>
                </c:pt>
                <c:pt idx="9">
                  <c:v>9</c:v>
                </c:pt>
              </c:numCache>
            </c:numRef>
          </c:val>
        </c:ser>
        <c:ser>
          <c:idx val="7"/>
          <c:order val="7"/>
          <c:tx>
            <c:strRef>
              <c:f>Munka2!$A$12</c:f>
              <c:strCache>
                <c:ptCount val="1"/>
                <c:pt idx="0">
                  <c:v>  Bácsalmási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Munka2!$B$12:$K$12</c:f>
              <c:numCache>
                <c:formatCode>General</c:formatCode>
                <c:ptCount val="10"/>
                <c:pt idx="0">
                  <c:v>47</c:v>
                </c:pt>
                <c:pt idx="1">
                  <c:v>23</c:v>
                </c:pt>
                <c:pt idx="2">
                  <c:v>28</c:v>
                </c:pt>
                <c:pt idx="3">
                  <c:v>16</c:v>
                </c:pt>
                <c:pt idx="4">
                  <c:v>26</c:v>
                </c:pt>
                <c:pt idx="5">
                  <c:v>14</c:v>
                </c:pt>
                <c:pt idx="6">
                  <c:v>4</c:v>
                </c:pt>
                <c:pt idx="7">
                  <c:v>8</c:v>
                </c:pt>
                <c:pt idx="8">
                  <c:v>2</c:v>
                </c:pt>
                <c:pt idx="9">
                  <c:v>5</c:v>
                </c:pt>
              </c:numCache>
            </c:numRef>
          </c:val>
        </c:ser>
        <c:ser>
          <c:idx val="8"/>
          <c:order val="8"/>
          <c:tx>
            <c:strRef>
              <c:f>Munka2!$A$13</c:f>
              <c:strCache>
                <c:ptCount val="1"/>
                <c:pt idx="0">
                  <c:v>  Szekszárdi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Munka2!$B$13:$K$13</c:f>
              <c:numCache>
                <c:formatCode>General</c:formatCode>
                <c:ptCount val="10"/>
                <c:pt idx="0">
                  <c:v>35</c:v>
                </c:pt>
                <c:pt idx="1">
                  <c:v>22</c:v>
                </c:pt>
                <c:pt idx="2">
                  <c:v>35</c:v>
                </c:pt>
                <c:pt idx="3">
                  <c:v>31</c:v>
                </c:pt>
                <c:pt idx="4">
                  <c:v>13</c:v>
                </c:pt>
                <c:pt idx="5">
                  <c:v>3</c:v>
                </c:pt>
                <c:pt idx="6">
                  <c:v>2</c:v>
                </c:pt>
                <c:pt idx="7">
                  <c:v>9</c:v>
                </c:pt>
                <c:pt idx="8">
                  <c:v>8</c:v>
                </c:pt>
                <c:pt idx="9">
                  <c:v>2</c:v>
                </c:pt>
              </c:numCache>
            </c:numRef>
          </c:val>
        </c:ser>
        <c:ser>
          <c:idx val="9"/>
          <c:order val="9"/>
          <c:tx>
            <c:strRef>
              <c:f>Munka2!$A$14</c:f>
              <c:strCache>
                <c:ptCount val="1"/>
                <c:pt idx="0">
                  <c:v>  Kecskeméti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Munka2!$B$14:$K$14</c:f>
              <c:numCache>
                <c:formatCode>General</c:formatCode>
                <c:ptCount val="10"/>
                <c:pt idx="0">
                  <c:v>5</c:v>
                </c:pt>
                <c:pt idx="1">
                  <c:v>19</c:v>
                </c:pt>
                <c:pt idx="2">
                  <c:v>19</c:v>
                </c:pt>
                <c:pt idx="3">
                  <c:v>8</c:v>
                </c:pt>
                <c:pt idx="4">
                  <c:v>7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0"/>
          <c:order val="10"/>
          <c:tx>
            <c:strRef>
              <c:f>Munka2!$A$15</c:f>
              <c:strCache>
                <c:ptCount val="1"/>
                <c:pt idx="0">
                  <c:v>  Jánoshalmai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Munka2!$B$15:$K$15</c:f>
              <c:numCache>
                <c:formatCode>General</c:formatCode>
                <c:ptCount val="10"/>
                <c:pt idx="0">
                  <c:v>13</c:v>
                </c:pt>
                <c:pt idx="1">
                  <c:v>12</c:v>
                </c:pt>
                <c:pt idx="2">
                  <c:v>16</c:v>
                </c:pt>
                <c:pt idx="3">
                  <c:v>16</c:v>
                </c:pt>
                <c:pt idx="4">
                  <c:v>19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1</c:v>
                </c:pt>
              </c:numCache>
            </c:numRef>
          </c:val>
        </c:ser>
        <c:ser>
          <c:idx val="11"/>
          <c:order val="11"/>
          <c:tx>
            <c:strRef>
              <c:f>Munka2!$A$16</c:f>
              <c:strCache>
                <c:ptCount val="1"/>
                <c:pt idx="0">
                  <c:v>  Szegedi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Munka2!$B$16:$K$16</c:f>
              <c:numCache>
                <c:formatCode>General</c:formatCode>
                <c:ptCount val="10"/>
                <c:pt idx="0">
                  <c:v>8</c:v>
                </c:pt>
                <c:pt idx="1">
                  <c:v>10</c:v>
                </c:pt>
                <c:pt idx="2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</c:ser>
        <c:ser>
          <c:idx val="12"/>
          <c:order val="12"/>
          <c:tx>
            <c:strRef>
              <c:f>Munka2!$A$17</c:f>
              <c:strCache>
                <c:ptCount val="1"/>
                <c:pt idx="0">
                  <c:v>  Székesfehérvári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Munka2!$B$17:$K$17</c:f>
              <c:numCache>
                <c:formatCode>General</c:formatCode>
                <c:ptCount val="10"/>
                <c:pt idx="0">
                  <c:v>3</c:v>
                </c:pt>
                <c:pt idx="1">
                  <c:v>10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3"/>
          <c:order val="13"/>
          <c:tx>
            <c:strRef>
              <c:f>Munka2!$A$18</c:f>
              <c:strCache>
                <c:ptCount val="1"/>
                <c:pt idx="0">
                  <c:v>  Ráckevei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Munka2!$B$18:$K$18</c:f>
              <c:numCache>
                <c:formatCode>General</c:formatCode>
                <c:ptCount val="10"/>
                <c:pt idx="0">
                  <c:v>11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11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14"/>
          <c:order val="14"/>
          <c:tx>
            <c:strRef>
              <c:f>Munka2!$A$19</c:f>
              <c:strCache>
                <c:ptCount val="1"/>
                <c:pt idx="0">
                  <c:v>  Paksi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Munka2!$B$19:$K$19</c:f>
              <c:numCache>
                <c:formatCode>General</c:formatCode>
                <c:ptCount val="10"/>
                <c:pt idx="0">
                  <c:v>6</c:v>
                </c:pt>
                <c:pt idx="1">
                  <c:v>9</c:v>
                </c:pt>
                <c:pt idx="2">
                  <c:v>11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5"/>
          <c:order val="15"/>
          <c:tx>
            <c:strRef>
              <c:f>Munka2!$A$20</c:f>
              <c:strCache>
                <c:ptCount val="1"/>
                <c:pt idx="0">
                  <c:v>  Bonyhádi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Munka2!$B$20:$K$20</c:f>
              <c:numCache>
                <c:formatCode>General</c:formatCode>
                <c:ptCount val="10"/>
                <c:pt idx="0">
                  <c:v>5</c:v>
                </c:pt>
                <c:pt idx="1">
                  <c:v>8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ser>
          <c:idx val="16"/>
          <c:order val="16"/>
          <c:tx>
            <c:strRef>
              <c:f>Munka2!$A$21</c:f>
              <c:strCache>
                <c:ptCount val="1"/>
                <c:pt idx="0">
                  <c:v>Összes többi</c:v>
                </c:pt>
              </c:strCache>
            </c:strRef>
          </c:tx>
          <c:invertIfNegative val="0"/>
          <c:cat>
            <c:multiLvlStrRef>
              <c:f>Munka2!$B$3:$K$4</c:f>
              <c:multiLvlStrCache>
                <c:ptCount val="10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  <c:pt idx="5">
                    <c:v>2009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</c:lvl>
                <c:lvl>
                  <c:pt idx="0">
                    <c:v>Jelentkezők</c:v>
                  </c:pt>
                  <c:pt idx="5">
                    <c:v>Felvettek</c:v>
                  </c:pt>
                </c:lvl>
              </c:multiLvlStrCache>
            </c:multiLvlStrRef>
          </c:cat>
          <c:val>
            <c:numRef>
              <c:f>Munka2!$B$21:$K$21</c:f>
              <c:numCache>
                <c:formatCode>General</c:formatCode>
                <c:ptCount val="10"/>
                <c:pt idx="0">
                  <c:v>62</c:v>
                </c:pt>
                <c:pt idx="1">
                  <c:v>159</c:v>
                </c:pt>
                <c:pt idx="2">
                  <c:v>99</c:v>
                </c:pt>
                <c:pt idx="3">
                  <c:v>88</c:v>
                </c:pt>
                <c:pt idx="4">
                  <c:v>48</c:v>
                </c:pt>
                <c:pt idx="5">
                  <c:v>11</c:v>
                </c:pt>
                <c:pt idx="6">
                  <c:v>22</c:v>
                </c:pt>
                <c:pt idx="7">
                  <c:v>15</c:v>
                </c:pt>
                <c:pt idx="8">
                  <c:v>18</c:v>
                </c:pt>
                <c:pt idx="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719040"/>
        <c:axId val="188718648"/>
        <c:axId val="0"/>
      </c:bar3DChart>
      <c:catAx>
        <c:axId val="1887190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8718648"/>
        <c:crosses val="autoZero"/>
        <c:auto val="1"/>
        <c:lblAlgn val="ctr"/>
        <c:lblOffset val="100"/>
        <c:noMultiLvlLbl val="0"/>
      </c:catAx>
      <c:valAx>
        <c:axId val="18871864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887190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hu-H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17" cy="497444"/>
          </a:xfrm>
          <a:prstGeom prst="rect">
            <a:avLst/>
          </a:prstGeom>
        </p:spPr>
        <p:txBody>
          <a:bodyPr vert="horz" wrap="square" lIns="91534" tIns="45767" rIns="91534" bIns="4576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3977" y="0"/>
            <a:ext cx="2950016" cy="497444"/>
          </a:xfrm>
          <a:prstGeom prst="rect">
            <a:avLst/>
          </a:prstGeom>
        </p:spPr>
        <p:txBody>
          <a:bodyPr vert="horz" wrap="square" lIns="91534" tIns="45767" rIns="91534" bIns="4576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A79A50-46C1-45E0-8D4D-F729D7633319}" type="datetimeFigureOut">
              <a:rPr lang="hu-HU" altLang="hu-HU"/>
              <a:pPr>
                <a:defRPr/>
              </a:pPr>
              <a:t>2014.06.27.</a:t>
            </a:fld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50017" cy="497444"/>
          </a:xfrm>
          <a:prstGeom prst="rect">
            <a:avLst/>
          </a:prstGeom>
        </p:spPr>
        <p:txBody>
          <a:bodyPr vert="horz" wrap="square" lIns="91534" tIns="45767" rIns="91534" bIns="4576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3977" y="9440305"/>
            <a:ext cx="2950016" cy="497444"/>
          </a:xfrm>
          <a:prstGeom prst="rect">
            <a:avLst/>
          </a:prstGeom>
        </p:spPr>
        <p:txBody>
          <a:bodyPr vert="horz" wrap="square" lIns="91534" tIns="45767" rIns="91534" bIns="457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7EDEE9-FDF1-46F7-8A5C-3D0443339C8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41921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17" cy="497444"/>
          </a:xfrm>
          <a:prstGeom prst="rect">
            <a:avLst/>
          </a:prstGeom>
        </p:spPr>
        <p:txBody>
          <a:bodyPr vert="horz" wrap="square" lIns="91534" tIns="45767" rIns="91534" bIns="4576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3977" y="0"/>
            <a:ext cx="2950016" cy="497444"/>
          </a:xfrm>
          <a:prstGeom prst="rect">
            <a:avLst/>
          </a:prstGeom>
        </p:spPr>
        <p:txBody>
          <a:bodyPr vert="horz" wrap="square" lIns="91534" tIns="45767" rIns="91534" bIns="4576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53E45E-AE40-4518-BA39-334BFA1E1354}" type="datetimeFigureOut">
              <a:rPr lang="hu-HU" altLang="hu-HU"/>
              <a:pPr>
                <a:defRPr/>
              </a:pPr>
              <a:t>2014.06.27.</a:t>
            </a:fld>
            <a:endParaRPr lang="hu-HU" alt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4" tIns="45767" rIns="91534" bIns="45767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399" y="4721743"/>
            <a:ext cx="5444815" cy="4472225"/>
          </a:xfrm>
          <a:prstGeom prst="rect">
            <a:avLst/>
          </a:prstGeom>
        </p:spPr>
        <p:txBody>
          <a:bodyPr vert="horz" lIns="91534" tIns="45767" rIns="91534" bIns="45767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0305"/>
            <a:ext cx="2950017" cy="497444"/>
          </a:xfrm>
          <a:prstGeom prst="rect">
            <a:avLst/>
          </a:prstGeom>
        </p:spPr>
        <p:txBody>
          <a:bodyPr vert="horz" wrap="square" lIns="91534" tIns="45767" rIns="91534" bIns="4576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3977" y="9440305"/>
            <a:ext cx="2950016" cy="497444"/>
          </a:xfrm>
          <a:prstGeom prst="rect">
            <a:avLst/>
          </a:prstGeom>
        </p:spPr>
        <p:txBody>
          <a:bodyPr vert="horz" wrap="square" lIns="91534" tIns="45767" rIns="91534" bIns="457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0B9C24-1757-44E5-97C6-13FBBDA4551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02860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15790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67287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144792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67287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99642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F54E0-B646-4EF1-A2F3-B8A286C25B3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99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579AB-461E-4AD8-B0BD-10BD63B138E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414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18D6-FCF3-4AF6-8F71-AD92FEBC4FA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5316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AD47-40CB-44D4-8D80-E5F98368C4A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603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402B7-8D3B-4806-AE58-DC0861147BF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47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BE3DB-4E17-415D-9A44-4F10145BAF6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4759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41235-B278-4051-945D-204FB8BDBD2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7140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8B8E9-4F05-4E0E-9B4B-2468804BA3F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2458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8816-DDA5-4DAB-8A55-CC98FE12FDB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2053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5EED-7C3D-4018-A437-DC635898307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9749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3B2DA-3998-41F5-B921-0DDA9579BA8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76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775D69E-C8F6-4813-9A6F-4C444F1674E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felviterkep.oh.gov.hu/terke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tatas.hu/felsooktatas/projektek/tamop721_eszafej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4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ozes@elte.h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cím 3"/>
          <p:cNvSpPr>
            <a:spLocks noGrp="1"/>
          </p:cNvSpPr>
          <p:nvPr>
            <p:ph type="subTitle" idx="1"/>
          </p:nvPr>
        </p:nvSpPr>
        <p:spPr>
          <a:xfrm>
            <a:off x="107950" y="3429000"/>
            <a:ext cx="8928100" cy="2808312"/>
          </a:xfrm>
        </p:spPr>
        <p:txBody>
          <a:bodyPr/>
          <a:lstStyle/>
          <a:p>
            <a:r>
              <a:rPr lang="hu-HU" altLang="hu-HU" sz="2000" b="1" dirty="0" smtClean="0">
                <a:cs typeface="Times New Roman" pitchFamily="18" charset="0"/>
              </a:rPr>
              <a:t>dr. Székely Mózes</a:t>
            </a:r>
            <a:br>
              <a:rPr lang="hu-HU" altLang="hu-HU" sz="2000" b="1" dirty="0" smtClean="0">
                <a:cs typeface="Times New Roman" pitchFamily="18" charset="0"/>
              </a:rPr>
            </a:br>
            <a:r>
              <a:rPr lang="hu-HU" altLang="hu-HU" sz="2000" dirty="0" smtClean="0">
                <a:cs typeface="Times New Roman" pitchFamily="18" charset="0"/>
              </a:rPr>
              <a:t>elnök, Felsőoktatási Tervezési Testület</a:t>
            </a:r>
          </a:p>
          <a:p>
            <a:endParaRPr lang="hu-HU" altLang="hu-HU" sz="2400" dirty="0" smtClean="0">
              <a:cs typeface="Times New Roman" pitchFamily="18" charset="0"/>
            </a:endParaRPr>
          </a:p>
          <a:p>
            <a:endParaRPr lang="hu-HU" altLang="hu-HU" sz="2400" dirty="0" smtClean="0">
              <a:cs typeface="Times New Roman" pitchFamily="18" charset="0"/>
            </a:endParaRPr>
          </a:p>
          <a:p>
            <a:endParaRPr lang="hu-HU" altLang="hu-HU" sz="2400" dirty="0" smtClean="0">
              <a:cs typeface="Times New Roman" pitchFamily="18" charset="0"/>
            </a:endParaRPr>
          </a:p>
          <a:p>
            <a:r>
              <a:rPr lang="hu-HU" altLang="hu-HU" sz="2000" dirty="0" smtClean="0">
                <a:cs typeface="Times New Roman" pitchFamily="18" charset="0"/>
              </a:rPr>
              <a:t>2014. június 26., Budapest</a:t>
            </a:r>
          </a:p>
          <a:p>
            <a:r>
              <a:rPr lang="hu-HU" altLang="hu-HU" sz="2000" dirty="0" smtClean="0">
                <a:cs typeface="Times New Roman" pitchFamily="18" charset="0"/>
              </a:rPr>
              <a:t>Magyar Rektori Konferencia ülése</a:t>
            </a:r>
            <a:br>
              <a:rPr lang="hu-HU" altLang="hu-HU" sz="2000" dirty="0" smtClean="0">
                <a:cs typeface="Times New Roman" pitchFamily="18" charset="0"/>
              </a:rPr>
            </a:br>
            <a:endParaRPr lang="hu-HU" altLang="hu-HU" sz="1400" dirty="0" smtClean="0">
              <a:cs typeface="Times New Roman" pitchFamily="18" charset="0"/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 bwMode="auto">
          <a:xfrm>
            <a:off x="323528" y="1124744"/>
            <a:ext cx="8496944" cy="103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u-HU" b="1" kern="0" dirty="0" smtClean="0"/>
              <a:t>Mítoszok és valóság</a:t>
            </a:r>
            <a:br>
              <a:rPr lang="hu-HU" b="1" kern="0" dirty="0" smtClean="0"/>
            </a:br>
            <a:r>
              <a:rPr lang="hu-HU" b="1" kern="0" dirty="0" smtClean="0"/>
              <a:t>- felsőoktatás és tudomány a tények tükrében -</a:t>
            </a:r>
            <a:endParaRPr lang="hu-HU" b="1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451" y="260648"/>
            <a:ext cx="8714037" cy="1080120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lakosság szerint a diplomások ne keressenek többet másoknál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r>
              <a:rPr lang="hu-HU" sz="2000" dirty="0"/>
              <a:t>Az </a:t>
            </a:r>
            <a:r>
              <a:rPr lang="hu-HU" sz="2000" b="1" dirty="0" smtClean="0"/>
              <a:t>„Egy </a:t>
            </a:r>
            <a:r>
              <a:rPr lang="hu-HU" sz="2000" b="1" dirty="0"/>
              <a:t>diplomásnak jelentősen többet kellene keresnie, mint egy alacsonyabb képzettséggel </a:t>
            </a:r>
            <a:r>
              <a:rPr lang="hu-HU" sz="2000" b="1" dirty="0" smtClean="0"/>
              <a:t>rendelkezőknek”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64898"/>
              </p:ext>
            </p:extLst>
          </p:nvPr>
        </p:nvGraphicFramePr>
        <p:xfrm>
          <a:off x="539552" y="2780928"/>
          <a:ext cx="79208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838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451" y="404664"/>
            <a:ext cx="8714037" cy="936104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lakosság szerint könnyű bejutni a felsőoktatásba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r>
              <a:rPr lang="hu-HU" sz="2000" dirty="0" smtClean="0"/>
              <a:t>A </a:t>
            </a:r>
            <a:r>
              <a:rPr lang="hu-HU" sz="2000" b="1" dirty="0" smtClean="0"/>
              <a:t>„Mit </a:t>
            </a:r>
            <a:r>
              <a:rPr lang="hu-HU" sz="2000" b="1" dirty="0"/>
              <a:t>gondol, mennyire nehéz ma </a:t>
            </a:r>
            <a:r>
              <a:rPr lang="hu-HU" sz="2000" b="1" dirty="0" err="1"/>
              <a:t>Mo-n</a:t>
            </a:r>
            <a:r>
              <a:rPr lang="hu-HU" sz="2000" b="1" dirty="0"/>
              <a:t> egyetemre, főiskolára bejutni</a:t>
            </a:r>
            <a:r>
              <a:rPr lang="hu-HU" sz="2000" b="1" dirty="0" smtClean="0"/>
              <a:t>?” </a:t>
            </a:r>
            <a:r>
              <a:rPr lang="hu-HU" sz="2000" dirty="0" smtClean="0"/>
              <a:t>kérdésre adott </a:t>
            </a:r>
            <a:r>
              <a:rPr lang="hu-HU" sz="2000" dirty="0"/>
              <a:t>válaszok  százalékos megoszlása a lakosság körében  </a:t>
            </a:r>
            <a:r>
              <a:rPr lang="hu-HU" sz="2000" dirty="0" smtClean="0"/>
              <a:t>(1500 </a:t>
            </a:r>
            <a:r>
              <a:rPr lang="hu-HU" sz="2000" dirty="0"/>
              <a:t>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99251"/>
              </p:ext>
            </p:extLst>
          </p:nvPr>
        </p:nvGraphicFramePr>
        <p:xfrm>
          <a:off x="251520" y="2564904"/>
          <a:ext cx="864096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715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hu-HU" sz="3100" dirty="0" smtClean="0"/>
              <a:t>Mítosz: Egy kis főiskola is lehet országos jelentőségű</a:t>
            </a:r>
            <a:endParaRPr lang="hu-HU" sz="31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40188" cy="1080120"/>
          </a:xfrm>
        </p:spPr>
        <p:txBody>
          <a:bodyPr>
            <a:noAutofit/>
          </a:bodyPr>
          <a:lstStyle/>
          <a:p>
            <a:r>
              <a:rPr lang="hu-HU" dirty="0" smtClean="0"/>
              <a:t>Az </a:t>
            </a:r>
            <a:r>
              <a:rPr lang="hu-HU" dirty="0" err="1" smtClean="0"/>
              <a:t>EJF-re</a:t>
            </a:r>
            <a:r>
              <a:rPr lang="hu-HU" dirty="0" smtClean="0"/>
              <a:t> 2013-ban felvettek területi eloszlása </a:t>
            </a:r>
            <a:br>
              <a:rPr lang="hu-HU" dirty="0" smtClean="0"/>
            </a:br>
            <a:r>
              <a:rPr lang="hu-HU" dirty="0" smtClean="0"/>
              <a:t>(adatok: </a:t>
            </a:r>
            <a:r>
              <a:rPr lang="hu-HU" dirty="0" err="1" smtClean="0"/>
              <a:t>Educatio</a:t>
            </a:r>
            <a:r>
              <a:rPr lang="hu-HU" dirty="0" smtClean="0"/>
              <a:t>)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4509120"/>
            <a:ext cx="4041775" cy="1080120"/>
          </a:xfrm>
        </p:spPr>
        <p:txBody>
          <a:bodyPr>
            <a:noAutofit/>
          </a:bodyPr>
          <a:lstStyle/>
          <a:p>
            <a:r>
              <a:rPr lang="hu-HU" dirty="0" smtClean="0"/>
              <a:t>Az </a:t>
            </a:r>
            <a:r>
              <a:rPr lang="hu-HU" dirty="0" err="1" smtClean="0"/>
              <a:t>NYF-re</a:t>
            </a:r>
            <a:r>
              <a:rPr lang="hu-HU" dirty="0" smtClean="0"/>
              <a:t> 2013-ban felvettek területi eloszlása (adatok: </a:t>
            </a:r>
            <a:r>
              <a:rPr lang="hu-HU" dirty="0" err="1" smtClean="0"/>
              <a:t>Educatio</a:t>
            </a:r>
            <a:r>
              <a:rPr lang="hu-HU" dirty="0" smtClean="0"/>
              <a:t>)</a:t>
            </a:r>
            <a:endParaRPr lang="hu-HU" dirty="0"/>
          </a:p>
        </p:txBody>
      </p:sp>
      <p:pic>
        <p:nvPicPr>
          <p:cNvPr id="2050" name="Picture 2" descr="C:\Users\ugrosdym\Downloads\tamop721_vonz_2014-1-13_2013_Felvettek_EJF_AOpng (1).pn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/>
          <a:srcRect l="-3" r="13569"/>
          <a:stretch/>
        </p:blipFill>
        <p:spPr bwMode="auto">
          <a:xfrm>
            <a:off x="4644008" y="1268760"/>
            <a:ext cx="4413218" cy="2808312"/>
          </a:xfrm>
          <a:prstGeom prst="rect">
            <a:avLst/>
          </a:prstGeom>
          <a:noFill/>
        </p:spPr>
      </p:pic>
      <p:pic>
        <p:nvPicPr>
          <p:cNvPr id="2051" name="Picture 3" descr="C:\Users\ugrosdym\Downloads\tamop721_vonz_2014-1-13_2013_Felvettek_NYF_AOpng.pn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/>
          <a:srcRect r="13604"/>
          <a:stretch/>
        </p:blipFill>
        <p:spPr bwMode="auto">
          <a:xfrm>
            <a:off x="107504" y="2996952"/>
            <a:ext cx="4396920" cy="2799040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2195736" y="616530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rgbClr val="0070C0"/>
                </a:solidFill>
                <a:latin typeface="+mn-lt"/>
                <a:hlinkClick r:id="rId4"/>
              </a:rPr>
              <a:t>http://</a:t>
            </a:r>
            <a:r>
              <a:rPr lang="hu-HU" sz="2400" dirty="0" smtClean="0">
                <a:solidFill>
                  <a:srgbClr val="0070C0"/>
                </a:solidFill>
                <a:latin typeface="+mn-lt"/>
                <a:hlinkClick r:id="rId4"/>
              </a:rPr>
              <a:t>felviterkep.oh.gov.hu/terkep</a:t>
            </a:r>
            <a:r>
              <a:rPr lang="hu-HU" sz="2400" dirty="0" smtClean="0">
                <a:solidFill>
                  <a:srgbClr val="0070C0"/>
                </a:solidFill>
                <a:latin typeface="+mn-lt"/>
              </a:rPr>
              <a:t> </a:t>
            </a:r>
            <a:endParaRPr lang="hu-HU" sz="24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81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Az EJF vonzáskörzetének változása</a:t>
            </a:r>
            <a:endParaRPr lang="hu-HU" sz="36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09251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3752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Mítosz: Valójában minden szak ugyanolyan</a:t>
            </a:r>
            <a:endParaRPr lang="hu-HU" sz="3200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659113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423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0596" y="260648"/>
            <a:ext cx="8773988" cy="863599"/>
          </a:xfrm>
        </p:spPr>
        <p:txBody>
          <a:bodyPr>
            <a:noAutofit/>
          </a:bodyPr>
          <a:lstStyle/>
          <a:p>
            <a:pPr marL="1257300" indent="-1257300"/>
            <a:r>
              <a:rPr lang="hu-HU" sz="3200" dirty="0" smtClean="0"/>
              <a:t>Mítosz: A TÁMOP projektekből sok ezer </a:t>
            </a:r>
            <a:br>
              <a:rPr lang="hu-HU" sz="3200" dirty="0" smtClean="0"/>
            </a:br>
            <a:r>
              <a:rPr lang="hu-HU" sz="3200" dirty="0" err="1" smtClean="0"/>
              <a:t>e-learning</a:t>
            </a:r>
            <a:r>
              <a:rPr lang="hu-HU" sz="3200" dirty="0" smtClean="0"/>
              <a:t> tananyag készült</a:t>
            </a:r>
            <a:endParaRPr lang="hu-HU" sz="32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0596" y="1340768"/>
            <a:ext cx="87739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+mj-lt"/>
              </a:rPr>
              <a:t>Valóság: digitális tartalom </a:t>
            </a:r>
            <a:r>
              <a:rPr lang="hu-HU" sz="2000" dirty="0">
                <a:latin typeface="+mj-lt"/>
              </a:rPr>
              <a:t>≠</a:t>
            </a:r>
            <a:r>
              <a:rPr lang="hu-HU" sz="2000" dirty="0" smtClean="0">
                <a:latin typeface="+mj-lt"/>
              </a:rPr>
              <a:t> e-learning tananyag.</a:t>
            </a:r>
          </a:p>
          <a:p>
            <a:pPr marL="714375" indent="-285750">
              <a:buFont typeface="Wingdings" panose="05000000000000000000" pitchFamily="2" charset="2"/>
              <a:buChar char="§"/>
            </a:pPr>
            <a:r>
              <a:rPr lang="hu-HU" sz="2000" dirty="0" smtClean="0">
                <a:latin typeface="+mj-lt"/>
              </a:rPr>
              <a:t>a tananyagok kétharmada statikus, modern e-learning lehetőségeket alig biztosító formában készült (</a:t>
            </a:r>
            <a:r>
              <a:rPr lang="hu-HU" sz="2000" dirty="0" err="1" smtClean="0">
                <a:latin typeface="+mj-lt"/>
              </a:rPr>
              <a:t>doc</a:t>
            </a:r>
            <a:r>
              <a:rPr lang="hu-HU" sz="2000" dirty="0" smtClean="0">
                <a:latin typeface="+mj-lt"/>
              </a:rPr>
              <a:t>, </a:t>
            </a:r>
            <a:r>
              <a:rPr lang="hu-HU" sz="2000" dirty="0" err="1" smtClean="0">
                <a:latin typeface="+mj-lt"/>
              </a:rPr>
              <a:t>pdf</a:t>
            </a:r>
            <a:r>
              <a:rPr lang="hu-HU" sz="2000" dirty="0" smtClean="0">
                <a:latin typeface="+mj-lt"/>
              </a:rPr>
              <a:t>)</a:t>
            </a: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endParaRPr lang="hu-HU" sz="2000" dirty="0" smtClean="0">
              <a:latin typeface="+mj-lt"/>
            </a:endParaRPr>
          </a:p>
          <a:p>
            <a:pPr marL="714375" indent="-285750">
              <a:buFont typeface="Wingdings" panose="05000000000000000000" pitchFamily="2" charset="2"/>
              <a:buChar char="§"/>
            </a:pPr>
            <a:r>
              <a:rPr lang="hu-HU" sz="2000" dirty="0" smtClean="0">
                <a:latin typeface="+mj-lt"/>
              </a:rPr>
              <a:t>a maradék egyharmad (SCORM)…</a:t>
            </a:r>
          </a:p>
          <a:p>
            <a:pPr marL="1228725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latin typeface="+mj-lt"/>
              </a:rPr>
              <a:t>67%-a ötnél kevesebb ábrát, képet tartalmaz</a:t>
            </a:r>
          </a:p>
          <a:p>
            <a:pPr marL="1228725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latin typeface="+mj-lt"/>
              </a:rPr>
              <a:t>77%-a nem tartalmaz multimédiát (hang, animáció, videó)</a:t>
            </a:r>
          </a:p>
          <a:p>
            <a:pPr marL="1228725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latin typeface="+mj-lt"/>
              </a:rPr>
              <a:t>82%-a ötnél kevesebb dinamikus tesztkérdést tartalmaz</a:t>
            </a:r>
          </a:p>
        </p:txBody>
      </p:sp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814245"/>
              </p:ext>
            </p:extLst>
          </p:nvPr>
        </p:nvGraphicFramePr>
        <p:xfrm>
          <a:off x="971600" y="2420888"/>
          <a:ext cx="54006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2148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365126"/>
            <a:ext cx="8773988" cy="863599"/>
          </a:xfrm>
        </p:spPr>
        <p:txBody>
          <a:bodyPr>
            <a:noAutofit/>
          </a:bodyPr>
          <a:lstStyle/>
          <a:p>
            <a:pPr marL="1257300" indent="-1257300"/>
            <a:r>
              <a:rPr lang="hu-HU" sz="3200" dirty="0" smtClean="0"/>
              <a:t>Mítosz: Az e-learning rendszer modernizálja </a:t>
            </a:r>
            <a:br>
              <a:rPr lang="hu-HU" sz="3200" dirty="0" smtClean="0"/>
            </a:br>
            <a:r>
              <a:rPr lang="hu-HU" sz="3200" dirty="0" smtClean="0"/>
              <a:t>az oktatási folyamatokat</a:t>
            </a:r>
            <a:endParaRPr lang="hu-HU" sz="32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51520" y="1457325"/>
            <a:ext cx="8701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indent="-1257300"/>
            <a:r>
              <a:rPr lang="hu-HU" sz="2000" dirty="0" smtClean="0">
                <a:latin typeface="+mj-lt"/>
              </a:rPr>
              <a:t>Valóság: az e-learning rendszer egy keret, ami koncepció és tartalom nélkül nem változtat semmin.</a:t>
            </a:r>
          </a:p>
          <a:p>
            <a:pPr marL="714375" indent="-285750">
              <a:buFont typeface="Wingdings" panose="05000000000000000000" pitchFamily="2" charset="2"/>
              <a:buChar char="§"/>
            </a:pPr>
            <a:r>
              <a:rPr lang="hu-HU" sz="2000" dirty="0" smtClean="0">
                <a:latin typeface="+mj-lt"/>
              </a:rPr>
              <a:t>miközben a művészeti képzéseket leszámítva szinte mindenhol található e-learning rendszer, a gyakorlati felhasználási mód a fájlfeltöltés és üzenetküldés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893407"/>
              </p:ext>
            </p:extLst>
          </p:nvPr>
        </p:nvGraphicFramePr>
        <p:xfrm>
          <a:off x="4599310" y="3371597"/>
          <a:ext cx="4716000" cy="295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296945"/>
              </p:ext>
            </p:extLst>
          </p:nvPr>
        </p:nvGraphicFramePr>
        <p:xfrm>
          <a:off x="0" y="3161656"/>
          <a:ext cx="4716000" cy="321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2332" y="6375400"/>
            <a:ext cx="4968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 smtClean="0">
                <a:latin typeface="+mn-lt"/>
              </a:rPr>
              <a:t>E-learning rendszer kiegészítő funkcióinak használata (oktatók)</a:t>
            </a:r>
            <a:endParaRPr lang="hu-HU" sz="1400" b="1" i="1" dirty="0">
              <a:latin typeface="+mn-lt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508104" y="6362700"/>
            <a:ext cx="3550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 smtClean="0">
                <a:latin typeface="+mn-lt"/>
              </a:rPr>
              <a:t>Megosztott digitális tartalmak gyakorisága</a:t>
            </a:r>
            <a:endParaRPr lang="hu-HU" sz="14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020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 idx="4294967295"/>
          </p:nvPr>
        </p:nvSpPr>
        <p:spPr>
          <a:xfrm>
            <a:off x="250825" y="188913"/>
            <a:ext cx="8642350" cy="792162"/>
          </a:xfrm>
        </p:spPr>
        <p:txBody>
          <a:bodyPr/>
          <a:lstStyle/>
          <a:p>
            <a:r>
              <a:rPr lang="hu-HU" altLang="hu-HU" sz="3200" dirty="0" smtClean="0"/>
              <a:t>Mítosz: A hallgatói szolgáltatások legfontosabb célja a tanulás támogatása</a:t>
            </a:r>
          </a:p>
        </p:txBody>
      </p:sp>
      <p:sp>
        <p:nvSpPr>
          <p:cNvPr id="9219" name="Tartalom helye 7"/>
          <p:cNvSpPr>
            <a:spLocks noGrp="1"/>
          </p:cNvSpPr>
          <p:nvPr>
            <p:ph idx="4294967295"/>
          </p:nvPr>
        </p:nvSpPr>
        <p:spPr>
          <a:xfrm>
            <a:off x="179388" y="1125538"/>
            <a:ext cx="8785225" cy="647700"/>
          </a:xfrm>
        </p:spPr>
        <p:txBody>
          <a:bodyPr/>
          <a:lstStyle/>
          <a:p>
            <a:pPr algn="just"/>
            <a:r>
              <a:rPr lang="hu-HU" altLang="hu-HU" sz="2400" dirty="0" smtClean="0"/>
              <a:t>A fejlesztési törekvések céljai között a „középmezőnybe” sorolódik.</a:t>
            </a:r>
            <a:endParaRPr lang="hu-HU" altLang="hu-HU" sz="4000" dirty="0" smtClean="0"/>
          </a:p>
        </p:txBody>
      </p:sp>
      <p:sp>
        <p:nvSpPr>
          <p:cNvPr id="9220" name="Tartalom helye 7"/>
          <p:cNvSpPr>
            <a:spLocks/>
          </p:cNvSpPr>
          <p:nvPr/>
        </p:nvSpPr>
        <p:spPr bwMode="auto">
          <a:xfrm>
            <a:off x="395288" y="2276475"/>
            <a:ext cx="82296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44182" name="Group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65611"/>
              </p:ext>
            </p:extLst>
          </p:nvPr>
        </p:nvGraphicFramePr>
        <p:xfrm>
          <a:off x="179388" y="1916113"/>
          <a:ext cx="8785225" cy="4788192"/>
        </p:xfrm>
        <a:graphic>
          <a:graphicData uri="http://schemas.openxmlformats.org/drawingml/2006/table">
            <a:tbl>
              <a:tblPr/>
              <a:tblGrid>
                <a:gridCol w="3505200"/>
                <a:gridCol w="1044575"/>
                <a:gridCol w="1174750"/>
                <a:gridCol w="3060700"/>
              </a:tblGrid>
              <a:tr h="4699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cs typeface="Arial" charset="0"/>
                        </a:rPr>
                        <a:t> </a:t>
                      </a: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Fejlesztési célok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Elsődleges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Másodlagos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Elsődleges alterület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Új szolgáltatások bevezetése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Hallgatói élet, Toborzás, Nemzetközi hallgatói, Speciális hallgatói, Minőségbiztosítás, Sport, Alumni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3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Meglévő szolgáltatás(ok) színvonalasabbá tétele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Toborzás, Állásközvetítés, Lakhatás, Speciális hallgatói, Sport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Hatékonyabbá tétel IKT fejlesztéssel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Könyvtár, Gyakornoki program, Állásközvetítés, Juttatások, Minőségbiztosítás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3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Meglévő szolgáltatás(ok) kapacitás bővítése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Gyakornoki program, Integráció, Állásközvetítés, Nemzetközi hallgatói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3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Tanulmányi teljesítmény növelésének segítése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Tehetséggondozás, Integráció, Speciális hallgatói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Személyi juttatások bevezetése, bővítése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Tehetséggondozás, Költségtérítés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Lemorzsolódás csökkentése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Integráció, Költségtérítés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Hozzáférés megkönnyítése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Könyvtár</a:t>
                      </a:r>
                    </a:p>
                  </a:txBody>
                  <a:tcPr marL="89535" marR="89535" marT="0" marB="0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Piaci források becsatornázása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E46C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artalom helye 7"/>
          <p:cNvSpPr>
            <a:spLocks noGrp="1"/>
          </p:cNvSpPr>
          <p:nvPr>
            <p:ph idx="4294967295"/>
          </p:nvPr>
        </p:nvSpPr>
        <p:spPr>
          <a:xfrm>
            <a:off x="251520" y="332656"/>
            <a:ext cx="8785225" cy="864096"/>
          </a:xfrm>
        </p:spPr>
        <p:txBody>
          <a:bodyPr/>
          <a:lstStyle/>
          <a:p>
            <a:pPr algn="just"/>
            <a:r>
              <a:rPr lang="hu-HU" altLang="hu-HU" sz="2400" dirty="0" smtClean="0"/>
              <a:t>Az oktatás színvonalát segítő szolgáltatások a leginkább fejlesztett területek és a legkevésbé fejlesztettek közt is előfordulnak.</a:t>
            </a:r>
          </a:p>
        </p:txBody>
      </p:sp>
      <p:sp>
        <p:nvSpPr>
          <p:cNvPr id="10244" name="Tartalom helye 7"/>
          <p:cNvSpPr>
            <a:spLocks/>
          </p:cNvSpPr>
          <p:nvPr/>
        </p:nvSpPr>
        <p:spPr bwMode="auto">
          <a:xfrm>
            <a:off x="395288" y="2276475"/>
            <a:ext cx="82296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hu-HU" altLang="hu-HU"/>
          </a:p>
        </p:txBody>
      </p:sp>
      <p:graphicFrame>
        <p:nvGraphicFramePr>
          <p:cNvPr id="40029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44660"/>
              </p:ext>
            </p:extLst>
          </p:nvPr>
        </p:nvGraphicFramePr>
        <p:xfrm>
          <a:off x="250825" y="1340769"/>
          <a:ext cx="8713663" cy="5427526"/>
        </p:xfrm>
        <a:graphic>
          <a:graphicData uri="http://schemas.openxmlformats.org/drawingml/2006/table">
            <a:tbl>
              <a:tblPr/>
              <a:tblGrid>
                <a:gridCol w="2664991"/>
                <a:gridCol w="1008112"/>
                <a:gridCol w="469035"/>
                <a:gridCol w="3272063"/>
                <a:gridCol w="795406"/>
                <a:gridCol w="504056"/>
              </a:tblGrid>
              <a:tr h="7920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Beavatkozások száma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Beavatkozások száma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2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Külföldi hallgatók szolgáltatásai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Hallgatói juttatások, támogatások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Egyetemi élet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Lakhatással, kollégiumi elhelyezéssel kapcsolatos szolgáltatások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Tehetséggondozás</a:t>
                      </a:r>
                      <a:endParaRPr kumimoji="0" lang="hu-HU" alt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Speciális igényű  hallgatói csoportoknak nyújtott szolgáltatások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Tanulmányok előtti szolgáltatások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Szakmai lehetőségek közvetítése</a:t>
                      </a:r>
                      <a:endParaRPr kumimoji="0" lang="hu-HU" alt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Alumni szolgáltatások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Gyakornoki programok</a:t>
                      </a:r>
                      <a:endParaRPr kumimoji="0" lang="hu-HU" alt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 szolgáltatások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Külföldi ösztöndíjjak</a:t>
                      </a:r>
                      <a:endParaRPr kumimoji="0" lang="hu-HU" alt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Karriertanácsadás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Költségtérítések támogatása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Könyvtár, jegyzet szolgáltatások</a:t>
                      </a:r>
                      <a:endParaRPr kumimoji="0" lang="hu-HU" alt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Képzések és képzési szintek közötti átjárást és eligazodást segítő szolgáltatások</a:t>
                      </a:r>
                      <a:endParaRPr kumimoji="0" lang="hu-HU" alt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Hallgatói integrációt segítő szolgáltatások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hu-HU" altLang="hu-H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Összesen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hu-HU" alt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Minőségbiztosítás</a:t>
                      </a:r>
                      <a:endParaRPr kumimoji="0" lang="hu-HU" altLang="hu-H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hu-HU" alt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kumimoji="0" lang="hu-HU" alt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3200" dirty="0" smtClean="0"/>
              <a:t>Népszerű mítoszok a magyar felsőoktatási kutatás-fejlesztésről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1140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ctrTitle" idx="4294967295"/>
          </p:nvPr>
        </p:nvSpPr>
        <p:spPr>
          <a:xfrm>
            <a:off x="107950" y="115888"/>
            <a:ext cx="8928100" cy="1512912"/>
          </a:xfrm>
        </p:spPr>
        <p:txBody>
          <a:bodyPr/>
          <a:lstStyle/>
          <a:p>
            <a:pPr eaLnBrk="1" hangingPunct="1"/>
            <a:r>
              <a:rPr lang="hu-HU" sz="3200" kern="0" dirty="0" smtClean="0"/>
              <a:t>Felsőoktatási fejlesztéspolitikai és szakpolitikai elemzések az ESZA tervezések fejlesztése érdekében </a:t>
            </a:r>
            <a:r>
              <a:rPr lang="hu-HU" sz="2800" kern="0" dirty="0" smtClean="0"/>
              <a:t>TÁMOP </a:t>
            </a:r>
            <a:r>
              <a:rPr lang="hu-HU" sz="2800" kern="0" dirty="0" smtClean="0"/>
              <a:t>7.2.1-11/K-2012-0005</a:t>
            </a:r>
            <a:r>
              <a:rPr lang="hu-HU" sz="2800" kern="0" baseline="30000" dirty="0" smtClean="0"/>
              <a:t>*</a:t>
            </a:r>
            <a:endParaRPr lang="hu-HU" altLang="hu-HU" sz="2000" baseline="30000" dirty="0" smtClean="0">
              <a:cs typeface="Times New Roman" pitchFamily="18" charset="0"/>
            </a:endParaRPr>
          </a:p>
        </p:txBody>
      </p:sp>
      <p:sp>
        <p:nvSpPr>
          <p:cNvPr id="3075" name="Tartalom helye 2"/>
          <p:cNvSpPr>
            <a:spLocks/>
          </p:cNvSpPr>
          <p:nvPr/>
        </p:nvSpPr>
        <p:spPr bwMode="auto">
          <a:xfrm>
            <a:off x="323850" y="1772816"/>
            <a:ext cx="8569325" cy="4824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hu-HU" altLang="hu-HU" sz="2400" dirty="0">
                <a:solidFill>
                  <a:srgbClr val="000000"/>
                </a:solidFill>
                <a:cs typeface="Times New Roman" pitchFamily="18" charset="0"/>
              </a:rPr>
              <a:t>Kutatási </a:t>
            </a:r>
            <a:r>
              <a:rPr lang="hu-HU" altLang="hu-HU" sz="2400" dirty="0" smtClean="0">
                <a:solidFill>
                  <a:srgbClr val="000000"/>
                </a:solidFill>
                <a:cs typeface="Times New Roman" pitchFamily="18" charset="0"/>
              </a:rPr>
              <a:t>alprogramok</a:t>
            </a:r>
            <a:endParaRPr lang="hu-HU" altLang="hu-HU" sz="10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Országos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és regionális reprezentatív vizsgálatok a képzésekkel és a tudománnyal kapcsolatos 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attitűdökről</a:t>
            </a:r>
            <a:endParaRPr lang="hu-HU" altLang="hu-HU" sz="800" b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Felsőoktatási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informatikai és hallgatói szolgáltatási területek, a hallgatók képzésben való részvételét támogató rendszerek 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felmérése</a:t>
            </a:r>
            <a:endParaRPr lang="hu-HU" altLang="hu-HU" sz="10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Képzési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szerkezet vizsgálata, képzési fejlesztési irányok meghatározása, hallgatói kereslet- és hallgatói vonzáskörzet 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elemzések</a:t>
            </a:r>
            <a:endParaRPr lang="hu-HU" altLang="hu-HU" sz="10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Felsőoktatási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elektronikus tananyagok minőségi 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elemzése</a:t>
            </a:r>
            <a:endParaRPr lang="hu-HU" altLang="hu-HU" sz="10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Felsőoktatási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tudástérkép és 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K+F, 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</a:rPr>
              <a:t>valamint IKT fejlesztés lehetőségeinek vizsgálata</a:t>
            </a:r>
          </a:p>
          <a:p>
            <a:pPr eaLnBrk="1" hangingPunct="1"/>
            <a:endParaRPr lang="hu-HU" altLang="hu-HU" sz="1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1" hangingPunct="1">
              <a:buNone/>
            </a:pP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  <a:hlinkClick r:id="rId3"/>
              </a:rPr>
              <a:t>http</a:t>
            </a:r>
            <a:r>
              <a:rPr lang="hu-HU" altLang="hu-HU" sz="2000" dirty="0">
                <a:solidFill>
                  <a:srgbClr val="000000"/>
                </a:solidFill>
                <a:cs typeface="Times New Roman" pitchFamily="18" charset="0"/>
                <a:hlinkClick r:id="rId3"/>
              </a:rPr>
              <a:t>://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  <a:hlinkClick r:id="rId3"/>
              </a:rPr>
              <a:t>www.oktatas.hu/felsooktatas/projektek/tamop721_eszafejl</a:t>
            </a:r>
            <a:r>
              <a:rPr lang="hu-HU" altLang="hu-HU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hu-HU" altLang="hu-HU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endParaRPr lang="hu-HU" altLang="hu-HU" sz="1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1" hangingPunct="1">
              <a:buNone/>
            </a:pPr>
            <a:r>
              <a:rPr lang="hu-HU" altLang="hu-HU" sz="2000" i="1" baseline="30000" dirty="0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hu-HU" altLang="hu-HU" sz="2000" i="1" dirty="0" smtClean="0">
                <a:solidFill>
                  <a:srgbClr val="000000"/>
                </a:solidFill>
                <a:cs typeface="Times New Roman" pitchFamily="18" charset="0"/>
              </a:rPr>
              <a:t>A projekt megvalósítója az Oktatási Hivatal Projektigazgatósága volt.</a:t>
            </a:r>
            <a:endParaRPr lang="hu-HU" altLang="hu-HU" sz="2000" i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1. mítosz: Ismerjük a hazai kutatás-fejlesztést és annak eredményeit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just"/>
            <a:r>
              <a:rPr lang="hu-HU" sz="2400" dirty="0" smtClean="0"/>
              <a:t>Az országban nem áll rendelkezésre átfogó K+F indikátorrendszer és a trendvizsgálatokhoz szükséges kapcsolódó idősorok </a:t>
            </a:r>
          </a:p>
          <a:p>
            <a:pPr algn="just">
              <a:buNone/>
            </a:pPr>
            <a:r>
              <a:rPr lang="hu-HU" sz="2400" dirty="0" smtClean="0"/>
              <a:t>	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400" i="1" dirty="0"/>
              <a:t>a</a:t>
            </a:r>
            <a:r>
              <a:rPr lang="hu-HU" sz="2400" i="1" dirty="0" smtClean="0"/>
              <a:t>z általunk javasolt indikátorrendszer 130 elemből áll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400" i="1" dirty="0" smtClean="0"/>
              <a:t>ebből kulcsindikátor 41 db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400" i="1" dirty="0" smtClean="0"/>
              <a:t>a 41 indikátor 2/3-hoz - nehézségek árán - legalább egy adat kinyerhető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400" i="1" dirty="0"/>
              <a:t>a</a:t>
            </a:r>
            <a:r>
              <a:rPr lang="hu-HU" sz="2400" i="1" dirty="0" smtClean="0"/>
              <a:t> legjobban adatolt a ráfordítások területe (80%)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2246105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hu-HU" sz="3200" dirty="0"/>
              <a:t>2</a:t>
            </a:r>
            <a:r>
              <a:rPr lang="hu-HU" sz="3200" dirty="0" smtClean="0"/>
              <a:t>. mítosz: Egy tudós/intézmény vagy alapkutatásokkal vagy alkalmazott kutatásokkal foglalkozik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1968" y="1916832"/>
            <a:ext cx="8229600" cy="4525963"/>
          </a:xfrm>
        </p:spPr>
        <p:txBody>
          <a:bodyPr/>
          <a:lstStyle/>
          <a:p>
            <a:r>
              <a:rPr lang="hu-HU" sz="2400" dirty="0" smtClean="0"/>
              <a:t>Egy kontinuum ellentétes végpontjai </a:t>
            </a:r>
          </a:p>
          <a:p>
            <a:endParaRPr lang="hu-HU" sz="2400" dirty="0"/>
          </a:p>
          <a:p>
            <a:r>
              <a:rPr lang="hu-HU" sz="2400" dirty="0" smtClean="0"/>
              <a:t>A valóságban pedig  (</a:t>
            </a:r>
            <a:r>
              <a:rPr lang="hu-HU" sz="2400" dirty="0" err="1" smtClean="0"/>
              <a:t>Stokes</a:t>
            </a:r>
            <a:r>
              <a:rPr lang="hu-HU" sz="2400" dirty="0" smtClean="0"/>
              <a:t>, 1997)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71600" y="2204864"/>
          <a:ext cx="59166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Dokumentum" r:id="rId4" imgW="5929383" imgH="537789" progId="Word.Document.12">
                  <p:embed/>
                </p:oleObj>
              </mc:Choice>
              <mc:Fallback>
                <p:oleObj name="Dokumentum" r:id="rId4" imgW="5929383" imgH="53778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204864"/>
                        <a:ext cx="591661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Kép 10" descr="donald-stokes-pasteurs-quadrant-diagram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15616" y="3212976"/>
            <a:ext cx="6762305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54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hu-HU" sz="3200" dirty="0"/>
              <a:t>3</a:t>
            </a:r>
            <a:r>
              <a:rPr lang="hu-HU" sz="3200" dirty="0" smtClean="0"/>
              <a:t>. mítosz: A régióban kiemelkedő a teljesítményünk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Kampis</a:t>
            </a:r>
            <a:r>
              <a:rPr lang="hu-HU" sz="2400" dirty="0" smtClean="0"/>
              <a:t> et </a:t>
            </a:r>
            <a:r>
              <a:rPr lang="hu-HU" sz="2400" dirty="0" err="1" smtClean="0"/>
              <a:t>al</a:t>
            </a:r>
            <a:r>
              <a:rPr lang="hu-HU" sz="2400" dirty="0" smtClean="0"/>
              <a:t>., 2011; MTA Beszámoló 2009-2010 </a:t>
            </a:r>
            <a:endParaRPr lang="hu-HU" sz="2400" dirty="0"/>
          </a:p>
        </p:txBody>
      </p:sp>
      <p:pic>
        <p:nvPicPr>
          <p:cNvPr id="4" name="Kép 3" descr="Névtel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878497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77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Autofit/>
          </a:bodyPr>
          <a:lstStyle/>
          <a:p>
            <a:r>
              <a:rPr lang="hu-HU" sz="3200" dirty="0"/>
              <a:t>4</a:t>
            </a:r>
            <a:r>
              <a:rPr lang="hu-HU" sz="3200" dirty="0" smtClean="0"/>
              <a:t>. mítosz: A műszaki és természettudományok elvesztették népszerűségüket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hu-HU" sz="2400" b="1" dirty="0"/>
              <a:t>Milyen tudományterület érdekli? </a:t>
            </a:r>
            <a:r>
              <a:rPr lang="hu-HU" sz="2400" b="1" dirty="0" smtClean="0"/>
              <a:t>% (</a:t>
            </a:r>
            <a:r>
              <a:rPr lang="hu-HU" sz="2400" b="1" dirty="0"/>
              <a:t>N=1500, lakossági)</a:t>
            </a:r>
          </a:p>
          <a:p>
            <a:pPr>
              <a:buNone/>
            </a:pPr>
            <a:endParaRPr lang="hu-HU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50949298"/>
              </p:ext>
            </p:extLst>
          </p:nvPr>
        </p:nvGraphicFramePr>
        <p:xfrm>
          <a:off x="179512" y="1988840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2620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539750" y="2133600"/>
            <a:ext cx="8229600" cy="2293938"/>
          </a:xfrm>
        </p:spPr>
        <p:txBody>
          <a:bodyPr/>
          <a:lstStyle/>
          <a:p>
            <a:r>
              <a:rPr lang="hu-HU" altLang="hu-HU" sz="4800" b="1" smtClean="0">
                <a:cs typeface="Times New Roman" pitchFamily="18" charset="0"/>
              </a:rPr>
              <a:t>Köszönöm a figyelmet!</a:t>
            </a:r>
            <a:br>
              <a:rPr lang="hu-HU" altLang="hu-HU" sz="4800" b="1" smtClean="0">
                <a:cs typeface="Times New Roman" pitchFamily="18" charset="0"/>
              </a:rPr>
            </a:br>
            <a:r>
              <a:rPr lang="hu-HU" altLang="hu-HU" sz="4800" b="1" smtClean="0">
                <a:cs typeface="Times New Roman" pitchFamily="18" charset="0"/>
              </a:rPr>
              <a:t/>
            </a:r>
            <a:br>
              <a:rPr lang="hu-HU" altLang="hu-HU" sz="4800" b="1" smtClean="0">
                <a:cs typeface="Times New Roman" pitchFamily="18" charset="0"/>
              </a:rPr>
            </a:br>
            <a:r>
              <a:rPr lang="hu-HU" altLang="hu-HU" sz="3200" smtClean="0">
                <a:cs typeface="Times New Roman" pitchFamily="18" charset="0"/>
              </a:rPr>
              <a:t>Dr. Székely Mózes</a:t>
            </a:r>
            <a:br>
              <a:rPr lang="hu-HU" altLang="hu-HU" sz="3200" smtClean="0">
                <a:cs typeface="Times New Roman" pitchFamily="18" charset="0"/>
              </a:rPr>
            </a:br>
            <a:r>
              <a:rPr lang="hu-HU" altLang="hu-HU" sz="3200" smtClean="0">
                <a:cs typeface="Times New Roman" pitchFamily="18" charset="0"/>
                <a:hlinkClick r:id="rId2"/>
              </a:rPr>
              <a:t>mozes@elte.hu</a:t>
            </a:r>
            <a:r>
              <a:rPr lang="hu-HU" altLang="hu-HU" sz="3200" smtClean="0">
                <a:cs typeface="Times New Roman" pitchFamily="18" charset="0"/>
              </a:rPr>
              <a:t>, 30/4454-007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Mítosz: A lakosság nem támogatja a „röghöz kötést”</a:t>
            </a:r>
            <a:endParaRPr lang="hu-HU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225567"/>
              </p:ext>
            </p:extLst>
          </p:nvPr>
        </p:nvGraphicFramePr>
        <p:xfrm>
          <a:off x="683568" y="2996952"/>
          <a:ext cx="7848872" cy="3461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hu-HU" sz="2000" dirty="0"/>
              <a:t>Az </a:t>
            </a:r>
            <a:r>
              <a:rPr lang="hu-HU" sz="2000" b="1" dirty="0" smtClean="0"/>
              <a:t>„Aki </a:t>
            </a:r>
            <a:r>
              <a:rPr lang="hu-HU" sz="2000" b="1" dirty="0"/>
              <a:t>diplomát szerzett állami finanszírozással, annak legyen kötelező  ugyanannyi vagy hosszabb  ideig Magyarországon </a:t>
            </a:r>
            <a:r>
              <a:rPr lang="hu-HU" sz="2000" b="1" dirty="0" smtClean="0"/>
              <a:t>dolgozni”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25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Mítosz: A </a:t>
            </a:r>
            <a:r>
              <a:rPr lang="hu-HU" dirty="0"/>
              <a:t>lakosság </a:t>
            </a:r>
            <a:r>
              <a:rPr lang="hu-HU" dirty="0" smtClean="0"/>
              <a:t>szerint a </a:t>
            </a:r>
            <a:r>
              <a:rPr lang="hu-HU" dirty="0"/>
              <a:t>diplomások között magas a munkanélküliek aránya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dirty="0" smtClean="0"/>
              <a:t>„A </a:t>
            </a:r>
            <a:r>
              <a:rPr lang="hu-HU" sz="2000" b="1" dirty="0"/>
              <a:t>diplomások között magas a munkanélküliek </a:t>
            </a:r>
            <a:r>
              <a:rPr lang="hu-HU" sz="2000" b="1" dirty="0" smtClean="0"/>
              <a:t>aránya”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481983"/>
              </p:ext>
            </p:extLst>
          </p:nvPr>
        </p:nvGraphicFramePr>
        <p:xfrm>
          <a:off x="755576" y="2708920"/>
          <a:ext cx="7488832" cy="3758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49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Kép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8931011" cy="496855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260648"/>
            <a:ext cx="87834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hu-H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u-H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munkanélküliek számának változása 1998-2012 között (ezer fő) Adatok: KSH</a:t>
            </a:r>
            <a:endParaRPr kumimoji="0" lang="hu-H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451" y="260648"/>
            <a:ext cx="889248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</a:t>
            </a:r>
            <a:r>
              <a:rPr lang="hu-HU" sz="3200" dirty="0"/>
              <a:t>lakosság </a:t>
            </a:r>
            <a:r>
              <a:rPr lang="hu-HU" sz="3200" dirty="0" smtClean="0"/>
              <a:t>szerint a magyar egyetemek minősége </a:t>
            </a:r>
            <a:r>
              <a:rPr lang="hu-HU" sz="3200" dirty="0"/>
              <a:t>gyengébb, mint a </a:t>
            </a:r>
            <a:r>
              <a:rPr lang="hu-HU" sz="3200" dirty="0" smtClean="0"/>
              <a:t>„nyugatiaké”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dirty="0" smtClean="0"/>
              <a:t>„A </a:t>
            </a:r>
            <a:r>
              <a:rPr lang="hu-HU" sz="2000" b="1" dirty="0"/>
              <a:t>magyarországi egyetemek minősége, az ott szerzett tudás gyengébb, minta nyugat-európai egyetemeké</a:t>
            </a:r>
            <a:r>
              <a:rPr lang="hu-HU" sz="2000" b="1" dirty="0" smtClean="0"/>
              <a:t>.”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299591"/>
              </p:ext>
            </p:extLst>
          </p:nvPr>
        </p:nvGraphicFramePr>
        <p:xfrm>
          <a:off x="611560" y="2924944"/>
          <a:ext cx="7632848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80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451" y="260648"/>
            <a:ext cx="889248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lakosság szerint az anyagi helyzet </a:t>
            </a:r>
            <a:br>
              <a:rPr lang="hu-HU" sz="3200" dirty="0" smtClean="0"/>
            </a:br>
            <a:r>
              <a:rPr lang="hu-HU" sz="3200" dirty="0" smtClean="0"/>
              <a:t>nem befolyásolja a bejutást az egyetemre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</a:t>
            </a:r>
            <a:r>
              <a:rPr lang="hu-HU" sz="2000" b="1" dirty="0" smtClean="0"/>
              <a:t>„Rossz </a:t>
            </a:r>
            <a:r>
              <a:rPr lang="hu-HU" sz="2000" b="1" dirty="0"/>
              <a:t>anyagi helyzetű családból nem lehet bejutni egyetemre, </a:t>
            </a:r>
            <a:r>
              <a:rPr lang="hu-HU" sz="2000" b="1" dirty="0" smtClean="0"/>
              <a:t>főiskolára”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 smtClean="0"/>
          </a:p>
          <a:p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838437"/>
              </p:ext>
            </p:extLst>
          </p:nvPr>
        </p:nvGraphicFramePr>
        <p:xfrm>
          <a:off x="683568" y="2564904"/>
          <a:ext cx="78488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736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451" y="260648"/>
            <a:ext cx="8642029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</a:t>
            </a:r>
            <a:r>
              <a:rPr lang="hu-HU" sz="3200" dirty="0"/>
              <a:t>lakosság szerint </a:t>
            </a:r>
            <a:r>
              <a:rPr lang="hu-HU" sz="3200" dirty="0" smtClean="0"/>
              <a:t>az </a:t>
            </a:r>
            <a:r>
              <a:rPr lang="hu-HU" sz="3200" dirty="0"/>
              <a:t>állam túl sokat költ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a </a:t>
            </a:r>
            <a:r>
              <a:rPr lang="hu-HU" sz="3200" dirty="0"/>
              <a:t>felsőoktatásra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hu-HU" sz="2000" b="1" dirty="0" smtClean="0"/>
              <a:t>„Az </a:t>
            </a:r>
            <a:r>
              <a:rPr lang="hu-HU" sz="2000" b="1" dirty="0"/>
              <a:t>állam túl sokat költ a </a:t>
            </a:r>
            <a:r>
              <a:rPr lang="hu-HU" sz="2000" b="1" dirty="0" smtClean="0"/>
              <a:t>felsőoktatásra”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302959"/>
              </p:ext>
            </p:extLst>
          </p:nvPr>
        </p:nvGraphicFramePr>
        <p:xfrm>
          <a:off x="611560" y="2636912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526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1076" y="260648"/>
            <a:ext cx="889248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Mítosz: A lakosság szerint a felsőoktatás nem javítja az ország nemzetközi megítélését</a:t>
            </a:r>
            <a:endParaRPr lang="hu-HU" sz="3200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</a:t>
            </a:r>
            <a:r>
              <a:rPr lang="hu-HU" sz="2000" b="1" dirty="0" smtClean="0"/>
              <a:t>„Magyarország </a:t>
            </a:r>
            <a:r>
              <a:rPr lang="hu-HU" sz="2000" b="1" dirty="0"/>
              <a:t>hírnevét a felsőoktatás javítja a </a:t>
            </a:r>
            <a:r>
              <a:rPr lang="hu-HU" sz="2000" b="1" dirty="0" smtClean="0"/>
              <a:t>világban” </a:t>
            </a:r>
            <a:r>
              <a:rPr lang="hu-HU" sz="2000" dirty="0"/>
              <a:t>állítással való egyetértés a lakosság körében  (a válaszok százalékos megoszlása 1500 fős országos reprezentatív mintán) </a:t>
            </a:r>
            <a:endParaRPr lang="hu-HU" sz="2000" dirty="0">
              <a:solidFill>
                <a:srgbClr val="000000"/>
              </a:solidFill>
              <a:latin typeface="Arial"/>
            </a:endParaRPr>
          </a:p>
          <a:p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639665"/>
              </p:ext>
            </p:extLst>
          </p:nvPr>
        </p:nvGraphicFramePr>
        <p:xfrm>
          <a:off x="611560" y="2636912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46736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zes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5779</TotalTime>
  <Words>974</Words>
  <Application>Microsoft Office PowerPoint</Application>
  <PresentationFormat>Diavetítés a képernyőre (4:3 oldalarány)</PresentationFormat>
  <Paragraphs>186</Paragraphs>
  <Slides>24</Slides>
  <Notes>3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Alapértelmezett terv</vt:lpstr>
      <vt:lpstr>Dokumentum</vt:lpstr>
      <vt:lpstr>PowerPoint bemutató</vt:lpstr>
      <vt:lpstr>Felsőoktatási fejlesztéspolitikai és szakpolitikai elemzések az ESZA tervezések fejlesztése érdekében TÁMOP 7.2.1-11/K-2012-0005*</vt:lpstr>
      <vt:lpstr>Mítosz: A lakosság nem támogatja a „röghöz kötést”</vt:lpstr>
      <vt:lpstr>Mítosz: A lakosság szerint a diplomások között magas a munkanélküliek aránya</vt:lpstr>
      <vt:lpstr>PowerPoint bemutató</vt:lpstr>
      <vt:lpstr>Mítosz: A lakosság szerint a magyar egyetemek minősége gyengébb, mint a „nyugatiaké”</vt:lpstr>
      <vt:lpstr>Mítosz: A lakosság szerint az anyagi helyzet  nem befolyásolja a bejutást az egyetemre</vt:lpstr>
      <vt:lpstr>Mítosz: A lakosság szerint az állam túl sokat költ  a felsőoktatásra</vt:lpstr>
      <vt:lpstr>Mítosz: A lakosság szerint a felsőoktatás nem javítja az ország nemzetközi megítélését</vt:lpstr>
      <vt:lpstr>Mítosz: A lakosság szerint a diplomások ne keressenek többet másoknál</vt:lpstr>
      <vt:lpstr>Mítosz: A lakosság szerint könnyű bejutni a felsőoktatásba</vt:lpstr>
      <vt:lpstr>Mítosz: Egy kis főiskola is lehet országos jelentőségű</vt:lpstr>
      <vt:lpstr>Az EJF vonzáskörzetének változása</vt:lpstr>
      <vt:lpstr>Mítosz: Valójában minden szak ugyanolyan</vt:lpstr>
      <vt:lpstr>Mítosz: A TÁMOP projektekből sok ezer  e-learning tananyag készült</vt:lpstr>
      <vt:lpstr>Mítosz: Az e-learning rendszer modernizálja  az oktatási folyamatokat</vt:lpstr>
      <vt:lpstr>Mítosz: A hallgatói szolgáltatások legfontosabb célja a tanulás támogatása</vt:lpstr>
      <vt:lpstr>PowerPoint bemutató</vt:lpstr>
      <vt:lpstr>Népszerű mítoszok a magyar felsőoktatási kutatás-fejlesztésről</vt:lpstr>
      <vt:lpstr>1. mítosz: Ismerjük a hazai kutatás-fejlesztést és annak eredményeit</vt:lpstr>
      <vt:lpstr>2. mítosz: Egy tudós/intézmény vagy alapkutatásokkal vagy alkalmazott kutatásokkal foglalkozik </vt:lpstr>
      <vt:lpstr>3. mítosz: A régióban kiemelkedő a teljesítményünk </vt:lpstr>
      <vt:lpstr>4. mítosz: A műszaki és természettudományok elvesztették népszerűségüket</vt:lpstr>
      <vt:lpstr>Köszönöm a figyelmet!  Dr. Székely Mózes mozes@elte.hu, 30/4454-007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CsehB</dc:creator>
  <cp:lastModifiedBy>SzM</cp:lastModifiedBy>
  <cp:revision>398</cp:revision>
  <cp:lastPrinted>2014-06-26T12:16:41Z</cp:lastPrinted>
  <dcterms:created xsi:type="dcterms:W3CDTF">2011-02-27T14:02:30Z</dcterms:created>
  <dcterms:modified xsi:type="dcterms:W3CDTF">2014-06-27T11:21:29Z</dcterms:modified>
</cp:coreProperties>
</file>