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notesMasterIdLst>
    <p:notesMasterId r:id="rId27"/>
  </p:notesMasterIdLst>
  <p:sldIdLst>
    <p:sldId id="256" r:id="rId2"/>
    <p:sldId id="283" r:id="rId3"/>
    <p:sldId id="297" r:id="rId4"/>
    <p:sldId id="299" r:id="rId5"/>
    <p:sldId id="279" r:id="rId6"/>
    <p:sldId id="282" r:id="rId7"/>
    <p:sldId id="281" r:id="rId8"/>
    <p:sldId id="274" r:id="rId9"/>
    <p:sldId id="290" r:id="rId10"/>
    <p:sldId id="270" r:id="rId11"/>
    <p:sldId id="276" r:id="rId12"/>
    <p:sldId id="273" r:id="rId13"/>
    <p:sldId id="295" r:id="rId14"/>
    <p:sldId id="291" r:id="rId15"/>
    <p:sldId id="271" r:id="rId16"/>
    <p:sldId id="284" r:id="rId17"/>
    <p:sldId id="285" r:id="rId18"/>
    <p:sldId id="294" r:id="rId19"/>
    <p:sldId id="286" r:id="rId20"/>
    <p:sldId id="287" r:id="rId21"/>
    <p:sldId id="288" r:id="rId22"/>
    <p:sldId id="289" r:id="rId23"/>
    <p:sldId id="298" r:id="rId24"/>
    <p:sldId id="292" r:id="rId25"/>
    <p:sldId id="293" r:id="rId26"/>
  </p:sldIdLst>
  <p:sldSz cx="9144000" cy="6858000" type="screen4x3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1416" autoAdjust="0"/>
  </p:normalViewPr>
  <p:slideViewPr>
    <p:cSldViewPr>
      <p:cViewPr varScale="1">
        <p:scale>
          <a:sx n="64" d="100"/>
          <a:sy n="64" d="100"/>
        </p:scale>
        <p:origin x="1354" y="53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-munkalap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5429099147713743E-2"/>
          <c:y val="7.7286188765095742E-2"/>
          <c:w val="0.4731452861169852"/>
          <c:h val="0.83330065316125745"/>
        </c:manualLayout>
      </c:layout>
      <c:pieChart>
        <c:varyColors val="1"/>
        <c:ser>
          <c:idx val="0"/>
          <c:order val="0"/>
          <c:tx>
            <c:strRef>
              <c:f>Munka1!$B$1</c:f>
              <c:strCache>
                <c:ptCount val="1"/>
                <c:pt idx="0">
                  <c:v>%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hu-HU"/>
              </a:p>
            </c:txPr>
            <c:dLblPos val="bestFit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dk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Munka1!$A$2:$A$8</c:f>
              <c:strCache>
                <c:ptCount val="7"/>
                <c:pt idx="0">
                  <c:v>Műszaki és egyéb technológiai területek</c:v>
                </c:pt>
                <c:pt idx="1">
                  <c:v>Biológia, biomedika és egészségtudomány</c:v>
                </c:pt>
                <c:pt idx="2">
                  <c:v>Egyéb</c:v>
                </c:pt>
                <c:pt idx="3">
                  <c:v>Számítástechnika és informatika</c:v>
                </c:pt>
                <c:pt idx="4">
                  <c:v>Mezőgazdasági-, környezet-, és erdőmérnök</c:v>
                </c:pt>
                <c:pt idx="5">
                  <c:v>Kreatív iparágak</c:v>
                </c:pt>
                <c:pt idx="6">
                  <c:v>Egzakt és földtudományok</c:v>
                </c:pt>
              </c:strCache>
            </c:strRef>
          </c:cat>
          <c:val>
            <c:numRef>
              <c:f>Munka1!$B$2:$B$8</c:f>
              <c:numCache>
                <c:formatCode>General</c:formatCode>
                <c:ptCount val="7"/>
                <c:pt idx="0">
                  <c:v>58</c:v>
                </c:pt>
                <c:pt idx="1">
                  <c:v>15</c:v>
                </c:pt>
                <c:pt idx="2">
                  <c:v>10</c:v>
                </c:pt>
                <c:pt idx="3">
                  <c:v>7</c:v>
                </c:pt>
                <c:pt idx="4">
                  <c:v>7</c:v>
                </c:pt>
                <c:pt idx="5">
                  <c:v>2</c:v>
                </c:pt>
                <c:pt idx="6">
                  <c:v>1</c:v>
                </c:pt>
              </c:numCache>
            </c:numRef>
          </c:val>
        </c:ser>
        <c:ser>
          <c:idx val="1"/>
          <c:order val="1"/>
          <c:tx>
            <c:strRef>
              <c:f>Munka1!$C$1</c:f>
              <c:strCache>
                <c:ptCount val="1"/>
                <c:pt idx="0">
                  <c:v>Oszlop1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hu-HU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dk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Munka1!$A$2:$A$8</c:f>
              <c:strCache>
                <c:ptCount val="7"/>
                <c:pt idx="0">
                  <c:v>Műszaki és egyéb technológiai területek</c:v>
                </c:pt>
                <c:pt idx="1">
                  <c:v>Biológia, biomedika és egészségtudomány</c:v>
                </c:pt>
                <c:pt idx="2">
                  <c:v>Egyéb</c:v>
                </c:pt>
                <c:pt idx="3">
                  <c:v>Számítástechnika és informatika</c:v>
                </c:pt>
                <c:pt idx="4">
                  <c:v>Mezőgazdasági-, környezet-, és erdőmérnök</c:v>
                </c:pt>
                <c:pt idx="5">
                  <c:v>Kreatív iparágak</c:v>
                </c:pt>
                <c:pt idx="6">
                  <c:v>Egzakt és földtudományok</c:v>
                </c:pt>
              </c:strCache>
            </c:strRef>
          </c:cat>
          <c:val>
            <c:numRef>
              <c:f>Munka1!$C$2:$C$8</c:f>
              <c:numCache>
                <c:formatCode>General</c:formatCode>
                <c:ptCount val="7"/>
                <c:pt idx="0">
                  <c:v>52</c:v>
                </c:pt>
                <c:pt idx="1">
                  <c:v>14</c:v>
                </c:pt>
                <c:pt idx="2">
                  <c:v>4</c:v>
                </c:pt>
                <c:pt idx="3">
                  <c:v>6</c:v>
                </c:pt>
                <c:pt idx="4">
                  <c:v>6</c:v>
                </c:pt>
                <c:pt idx="5">
                  <c:v>12</c:v>
                </c:pt>
                <c:pt idx="6">
                  <c:v>6</c:v>
                </c:pt>
              </c:numCache>
            </c:numRef>
          </c:val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55805640239596732"/>
          <c:y val="7.3589667483049154E-2"/>
          <c:w val="0.41653446227255353"/>
          <c:h val="0.89757108248337247"/>
        </c:manualLayout>
      </c:layout>
      <c:overlay val="0"/>
      <c:spPr>
        <a:solidFill>
          <a:schemeClr val="lt1">
            <a:alpha val="78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hu-HU"/>
        </a:p>
      </c:txPr>
    </c:legend>
    <c:plotVisOnly val="1"/>
    <c:dispBlanksAs val="gap"/>
    <c:showDLblsOverMax val="0"/>
  </c:chart>
  <c:spPr>
    <a:pattFill prst="dkDnDiag">
      <a:fgClr>
        <a:schemeClr val="lt1">
          <a:lumMod val="95000"/>
        </a:schemeClr>
      </a:fgClr>
      <a:bgClr>
        <a:schemeClr val="lt1"/>
      </a:bgClr>
    </a:patt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hu-H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1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categoryAxis>
  <cs:chartArea>
    <cs:lnRef idx="0"/>
    <cs:fillRef idx="0"/>
    <cs:effectRef idx="0"/>
    <cs:fontRef idx="minor">
      <a:schemeClr val="dk1"/>
    </cs:fontRef>
    <cs:spPr>
      <a:pattFill prst="dkDnDiag">
        <a:fgClr>
          <a:schemeClr val="lt1">
            <a:lumMod val="95000"/>
          </a:schemeClr>
        </a:fgClr>
        <a:bgClr>
          <a:schemeClr val="lt1"/>
        </a:bgClr>
      </a:patt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5000"/>
        </a:schemeClr>
      </a:solidFill>
      <a:ln w="9525"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317500" algn="ctr" rotWithShape="0">
          <a:prstClr val="black">
            <a:alpha val="25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20000"/>
          </a:prstClr>
        </a:outerShdw>
      </a:effectLst>
      <a:scene3d>
        <a:camera prst="orthographicFront"/>
        <a:lightRig rig="threePt" dir="t"/>
      </a:scene3d>
      <a:sp3d prstMaterial="matte"/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noFill/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8000"/>
        </a:schemeClr>
      </a:solidFill>
    </cs:spPr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AFB4828-D2BD-4BD2-82A6-63AECE089BD2}" type="doc">
      <dgm:prSet loTypeId="urn:microsoft.com/office/officeart/2005/8/layout/cycle6" loCatId="cycle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hu-HU"/>
        </a:p>
      </dgm:t>
    </dgm:pt>
    <dgm:pt modelId="{7385B19F-3CAF-413B-A6A4-68212C5600DB}">
      <dgm:prSet phldrT="[Szöveg]"/>
      <dgm:spPr/>
      <dgm:t>
        <a:bodyPr/>
        <a:lstStyle/>
        <a:p>
          <a:r>
            <a:rPr lang="hu-HU" dirty="0" smtClean="0"/>
            <a:t>Jelentős emelkedés a bejövő külföldi hallgatók számában</a:t>
          </a:r>
          <a:endParaRPr lang="hu-HU" dirty="0"/>
        </a:p>
      </dgm:t>
    </dgm:pt>
    <dgm:pt modelId="{8C9DEC79-3089-4C99-B2E9-7C01C9DDE067}" type="parTrans" cxnId="{19BE2B51-2F61-43EB-AC85-89A19B9209CC}">
      <dgm:prSet/>
      <dgm:spPr/>
      <dgm:t>
        <a:bodyPr/>
        <a:lstStyle/>
        <a:p>
          <a:endParaRPr lang="hu-HU"/>
        </a:p>
      </dgm:t>
    </dgm:pt>
    <dgm:pt modelId="{E67EE1B5-61DD-4DB4-9557-8E3DDD5D764D}" type="sibTrans" cxnId="{19BE2B51-2F61-43EB-AC85-89A19B9209CC}">
      <dgm:prSet/>
      <dgm:spPr/>
      <dgm:t>
        <a:bodyPr/>
        <a:lstStyle/>
        <a:p>
          <a:endParaRPr lang="hu-HU"/>
        </a:p>
      </dgm:t>
    </dgm:pt>
    <dgm:pt modelId="{17389617-1FE7-4A3D-9B34-B46378B6E4A4}">
      <dgm:prSet phldrT="[Szöveg]"/>
      <dgm:spPr/>
      <dgm:t>
        <a:bodyPr/>
        <a:lstStyle/>
        <a:p>
          <a:r>
            <a:rPr lang="hu-HU" dirty="0" smtClean="0"/>
            <a:t>Angol nyelvű képzések  valós elindítása</a:t>
          </a:r>
          <a:endParaRPr lang="hu-HU" dirty="0"/>
        </a:p>
      </dgm:t>
    </dgm:pt>
    <dgm:pt modelId="{40FEAFDE-4FE6-4891-8F7A-416DA24B35D6}" type="parTrans" cxnId="{417E9E62-7871-4940-8E92-B009EC20252E}">
      <dgm:prSet/>
      <dgm:spPr/>
      <dgm:t>
        <a:bodyPr/>
        <a:lstStyle/>
        <a:p>
          <a:endParaRPr lang="hu-HU"/>
        </a:p>
      </dgm:t>
    </dgm:pt>
    <dgm:pt modelId="{2BBF6AAA-19C1-4FC4-B994-C645C7A4AA15}" type="sibTrans" cxnId="{417E9E62-7871-4940-8E92-B009EC20252E}">
      <dgm:prSet/>
      <dgm:spPr/>
      <dgm:t>
        <a:bodyPr/>
        <a:lstStyle/>
        <a:p>
          <a:endParaRPr lang="hu-HU"/>
        </a:p>
      </dgm:t>
    </dgm:pt>
    <dgm:pt modelId="{F13584E8-9768-4E93-9D27-A3ADFB1981DE}">
      <dgm:prSet phldrT="[Szöveg]"/>
      <dgm:spPr/>
      <dgm:t>
        <a:bodyPr/>
        <a:lstStyle/>
        <a:p>
          <a:r>
            <a:rPr lang="hu-HU" smtClean="0"/>
            <a:t>Elismerés </a:t>
          </a:r>
          <a:r>
            <a:rPr lang="hu-HU" dirty="0" smtClean="0"/>
            <a:t>az európai és a Latin- amerikai térségben</a:t>
          </a:r>
          <a:endParaRPr lang="hu-HU" dirty="0"/>
        </a:p>
      </dgm:t>
    </dgm:pt>
    <dgm:pt modelId="{AC931619-57C8-4684-A339-8DBBF30D481C}" type="parTrans" cxnId="{C5DFA63A-DEEB-4EE5-8657-D9B8A5CFE8F5}">
      <dgm:prSet/>
      <dgm:spPr/>
      <dgm:t>
        <a:bodyPr/>
        <a:lstStyle/>
        <a:p>
          <a:endParaRPr lang="hu-HU"/>
        </a:p>
      </dgm:t>
    </dgm:pt>
    <dgm:pt modelId="{8D88CF67-E566-4A3F-8629-AD8C23F2781A}" type="sibTrans" cxnId="{C5DFA63A-DEEB-4EE5-8657-D9B8A5CFE8F5}">
      <dgm:prSet/>
      <dgm:spPr/>
      <dgm:t>
        <a:bodyPr/>
        <a:lstStyle/>
        <a:p>
          <a:endParaRPr lang="hu-HU"/>
        </a:p>
      </dgm:t>
    </dgm:pt>
    <dgm:pt modelId="{7DC99F39-BD0B-41AF-ACFD-01D746895AF8}">
      <dgm:prSet phldrT="[Szöveg]"/>
      <dgm:spPr/>
      <dgm:t>
        <a:bodyPr/>
        <a:lstStyle/>
        <a:p>
          <a:r>
            <a:rPr lang="hu-HU" dirty="0" smtClean="0"/>
            <a:t>Sikeres pilot program – </a:t>
          </a:r>
        </a:p>
        <a:p>
          <a:r>
            <a:rPr lang="hu-HU" dirty="0" smtClean="0"/>
            <a:t>jó gyakorlat</a:t>
          </a:r>
          <a:endParaRPr lang="hu-HU" dirty="0"/>
        </a:p>
      </dgm:t>
    </dgm:pt>
    <dgm:pt modelId="{93F49F8A-6828-49DD-B1A9-96EAAFA289C8}" type="parTrans" cxnId="{05C83ADA-44AF-4E6E-B14A-8D3D32DFE1D4}">
      <dgm:prSet/>
      <dgm:spPr/>
      <dgm:t>
        <a:bodyPr/>
        <a:lstStyle/>
        <a:p>
          <a:endParaRPr lang="hu-HU"/>
        </a:p>
      </dgm:t>
    </dgm:pt>
    <dgm:pt modelId="{B81BCE69-8DAF-423B-9962-1948E8626C40}" type="sibTrans" cxnId="{05C83ADA-44AF-4E6E-B14A-8D3D32DFE1D4}">
      <dgm:prSet/>
      <dgm:spPr/>
      <dgm:t>
        <a:bodyPr/>
        <a:lstStyle/>
        <a:p>
          <a:endParaRPr lang="hu-HU"/>
        </a:p>
      </dgm:t>
    </dgm:pt>
    <dgm:pt modelId="{9DAD86E5-B372-4BF0-B7FD-963255A9CA24}">
      <dgm:prSet phldrT="[Szöveg]"/>
      <dgm:spPr/>
      <dgm:t>
        <a:bodyPr/>
        <a:lstStyle/>
        <a:p>
          <a:r>
            <a:rPr lang="hu-HU" dirty="0" smtClean="0"/>
            <a:t>Hosszú távú együttműködések előkészítése</a:t>
          </a:r>
          <a:endParaRPr lang="hu-HU" dirty="0"/>
        </a:p>
      </dgm:t>
    </dgm:pt>
    <dgm:pt modelId="{54C6C1DD-DA67-47D1-9909-A7D09684CCE8}" type="parTrans" cxnId="{EA3C12C7-F7AA-48CE-8D97-3F92F97211FC}">
      <dgm:prSet/>
      <dgm:spPr/>
      <dgm:t>
        <a:bodyPr/>
        <a:lstStyle/>
        <a:p>
          <a:endParaRPr lang="hu-HU"/>
        </a:p>
      </dgm:t>
    </dgm:pt>
    <dgm:pt modelId="{3073FE0B-06BB-422E-BD3C-B487890FA58E}" type="sibTrans" cxnId="{EA3C12C7-F7AA-48CE-8D97-3F92F97211FC}">
      <dgm:prSet/>
      <dgm:spPr/>
      <dgm:t>
        <a:bodyPr/>
        <a:lstStyle/>
        <a:p>
          <a:endParaRPr lang="hu-HU"/>
        </a:p>
      </dgm:t>
    </dgm:pt>
    <dgm:pt modelId="{C90D250C-8062-4C5C-B76E-2A16A29289BA}" type="pres">
      <dgm:prSet presAssocID="{BAFB4828-D2BD-4BD2-82A6-63AECE089BD2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hu-HU"/>
        </a:p>
      </dgm:t>
    </dgm:pt>
    <dgm:pt modelId="{8F8738CD-FAB5-42A4-A04A-C68998EB0DF7}" type="pres">
      <dgm:prSet presAssocID="{7385B19F-3CAF-413B-A6A4-68212C5600DB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7E8ECC36-F98E-48A1-888C-5D35533506C2}" type="pres">
      <dgm:prSet presAssocID="{7385B19F-3CAF-413B-A6A4-68212C5600DB}" presName="spNode" presStyleCnt="0"/>
      <dgm:spPr/>
    </dgm:pt>
    <dgm:pt modelId="{F5C563AE-1D1B-46FB-87A7-3DEE5B0F846D}" type="pres">
      <dgm:prSet presAssocID="{E67EE1B5-61DD-4DB4-9557-8E3DDD5D764D}" presName="sibTrans" presStyleLbl="sibTrans1D1" presStyleIdx="0" presStyleCnt="5"/>
      <dgm:spPr/>
      <dgm:t>
        <a:bodyPr/>
        <a:lstStyle/>
        <a:p>
          <a:endParaRPr lang="hu-HU"/>
        </a:p>
      </dgm:t>
    </dgm:pt>
    <dgm:pt modelId="{884DDCFA-9BF7-4A0E-9443-829AE7409BB0}" type="pres">
      <dgm:prSet presAssocID="{17389617-1FE7-4A3D-9B34-B46378B6E4A4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ABEC4A05-21BF-46A3-90D1-284A38669DD5}" type="pres">
      <dgm:prSet presAssocID="{17389617-1FE7-4A3D-9B34-B46378B6E4A4}" presName="spNode" presStyleCnt="0"/>
      <dgm:spPr/>
    </dgm:pt>
    <dgm:pt modelId="{999EF771-C528-46C0-9F89-6903CA2B1271}" type="pres">
      <dgm:prSet presAssocID="{2BBF6AAA-19C1-4FC4-B994-C645C7A4AA15}" presName="sibTrans" presStyleLbl="sibTrans1D1" presStyleIdx="1" presStyleCnt="5"/>
      <dgm:spPr/>
      <dgm:t>
        <a:bodyPr/>
        <a:lstStyle/>
        <a:p>
          <a:endParaRPr lang="hu-HU"/>
        </a:p>
      </dgm:t>
    </dgm:pt>
    <dgm:pt modelId="{C4D8FF2D-FEC5-4BE7-8DDC-24E6AFA81FEF}" type="pres">
      <dgm:prSet presAssocID="{F13584E8-9768-4E93-9D27-A3ADFB1981DE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0334FE64-EB75-4A19-857C-C599FFDF284F}" type="pres">
      <dgm:prSet presAssocID="{F13584E8-9768-4E93-9D27-A3ADFB1981DE}" presName="spNode" presStyleCnt="0"/>
      <dgm:spPr/>
    </dgm:pt>
    <dgm:pt modelId="{E7EFA6CD-A5B3-4F3A-B8BB-F1B87CA339D6}" type="pres">
      <dgm:prSet presAssocID="{8D88CF67-E566-4A3F-8629-AD8C23F2781A}" presName="sibTrans" presStyleLbl="sibTrans1D1" presStyleIdx="2" presStyleCnt="5"/>
      <dgm:spPr/>
      <dgm:t>
        <a:bodyPr/>
        <a:lstStyle/>
        <a:p>
          <a:endParaRPr lang="hu-HU"/>
        </a:p>
      </dgm:t>
    </dgm:pt>
    <dgm:pt modelId="{1AA75C07-832D-4074-84A1-5CCAD85B5C08}" type="pres">
      <dgm:prSet presAssocID="{7DC99F39-BD0B-41AF-ACFD-01D746895AF8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D97B68A0-37D3-4697-B22A-ACE50FF41C55}" type="pres">
      <dgm:prSet presAssocID="{7DC99F39-BD0B-41AF-ACFD-01D746895AF8}" presName="spNode" presStyleCnt="0"/>
      <dgm:spPr/>
    </dgm:pt>
    <dgm:pt modelId="{A2D12FF5-E8BC-45A6-A996-FA28EFDDA503}" type="pres">
      <dgm:prSet presAssocID="{B81BCE69-8DAF-423B-9962-1948E8626C40}" presName="sibTrans" presStyleLbl="sibTrans1D1" presStyleIdx="3" presStyleCnt="5"/>
      <dgm:spPr/>
      <dgm:t>
        <a:bodyPr/>
        <a:lstStyle/>
        <a:p>
          <a:endParaRPr lang="hu-HU"/>
        </a:p>
      </dgm:t>
    </dgm:pt>
    <dgm:pt modelId="{8BF87462-7017-4915-8882-13779E346AF6}" type="pres">
      <dgm:prSet presAssocID="{9DAD86E5-B372-4BF0-B7FD-963255A9CA24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8C232551-231E-4A5B-977B-7C154A31AC68}" type="pres">
      <dgm:prSet presAssocID="{9DAD86E5-B372-4BF0-B7FD-963255A9CA24}" presName="spNode" presStyleCnt="0"/>
      <dgm:spPr/>
    </dgm:pt>
    <dgm:pt modelId="{A977F555-3BAB-43DA-B892-F439A4D415FA}" type="pres">
      <dgm:prSet presAssocID="{3073FE0B-06BB-422E-BD3C-B487890FA58E}" presName="sibTrans" presStyleLbl="sibTrans1D1" presStyleIdx="4" presStyleCnt="5"/>
      <dgm:spPr/>
      <dgm:t>
        <a:bodyPr/>
        <a:lstStyle/>
        <a:p>
          <a:endParaRPr lang="hu-HU"/>
        </a:p>
      </dgm:t>
    </dgm:pt>
  </dgm:ptLst>
  <dgm:cxnLst>
    <dgm:cxn modelId="{63BC1AB3-0A72-4852-9490-11542E920131}" type="presOf" srcId="{3073FE0B-06BB-422E-BD3C-B487890FA58E}" destId="{A977F555-3BAB-43DA-B892-F439A4D415FA}" srcOrd="0" destOrd="0" presId="urn:microsoft.com/office/officeart/2005/8/layout/cycle6"/>
    <dgm:cxn modelId="{05C83ADA-44AF-4E6E-B14A-8D3D32DFE1D4}" srcId="{BAFB4828-D2BD-4BD2-82A6-63AECE089BD2}" destId="{7DC99F39-BD0B-41AF-ACFD-01D746895AF8}" srcOrd="3" destOrd="0" parTransId="{93F49F8A-6828-49DD-B1A9-96EAAFA289C8}" sibTransId="{B81BCE69-8DAF-423B-9962-1948E8626C40}"/>
    <dgm:cxn modelId="{15856511-13FB-421C-9DCC-1ADB0BE83EDB}" type="presOf" srcId="{7DC99F39-BD0B-41AF-ACFD-01D746895AF8}" destId="{1AA75C07-832D-4074-84A1-5CCAD85B5C08}" srcOrd="0" destOrd="0" presId="urn:microsoft.com/office/officeart/2005/8/layout/cycle6"/>
    <dgm:cxn modelId="{7E3191A4-69E6-415F-ABE1-DFBD4C1113AA}" type="presOf" srcId="{E67EE1B5-61DD-4DB4-9557-8E3DDD5D764D}" destId="{F5C563AE-1D1B-46FB-87A7-3DEE5B0F846D}" srcOrd="0" destOrd="0" presId="urn:microsoft.com/office/officeart/2005/8/layout/cycle6"/>
    <dgm:cxn modelId="{EA41AA1E-36F0-4A8D-9A89-0000F86F93D8}" type="presOf" srcId="{B81BCE69-8DAF-423B-9962-1948E8626C40}" destId="{A2D12FF5-E8BC-45A6-A996-FA28EFDDA503}" srcOrd="0" destOrd="0" presId="urn:microsoft.com/office/officeart/2005/8/layout/cycle6"/>
    <dgm:cxn modelId="{2AA9077E-3950-4413-B3FF-CB583DB22EC1}" type="presOf" srcId="{2BBF6AAA-19C1-4FC4-B994-C645C7A4AA15}" destId="{999EF771-C528-46C0-9F89-6903CA2B1271}" srcOrd="0" destOrd="0" presId="urn:microsoft.com/office/officeart/2005/8/layout/cycle6"/>
    <dgm:cxn modelId="{DB5B39C0-2DCC-4634-AAC8-DE51AA02316E}" type="presOf" srcId="{9DAD86E5-B372-4BF0-B7FD-963255A9CA24}" destId="{8BF87462-7017-4915-8882-13779E346AF6}" srcOrd="0" destOrd="0" presId="urn:microsoft.com/office/officeart/2005/8/layout/cycle6"/>
    <dgm:cxn modelId="{417E9E62-7871-4940-8E92-B009EC20252E}" srcId="{BAFB4828-D2BD-4BD2-82A6-63AECE089BD2}" destId="{17389617-1FE7-4A3D-9B34-B46378B6E4A4}" srcOrd="1" destOrd="0" parTransId="{40FEAFDE-4FE6-4891-8F7A-416DA24B35D6}" sibTransId="{2BBF6AAA-19C1-4FC4-B994-C645C7A4AA15}"/>
    <dgm:cxn modelId="{00F77659-8E46-4AC1-8C28-20CA1E077A5C}" type="presOf" srcId="{F13584E8-9768-4E93-9D27-A3ADFB1981DE}" destId="{C4D8FF2D-FEC5-4BE7-8DDC-24E6AFA81FEF}" srcOrd="0" destOrd="0" presId="urn:microsoft.com/office/officeart/2005/8/layout/cycle6"/>
    <dgm:cxn modelId="{D5E21201-3C2B-4B10-88BD-03A9B48B8539}" type="presOf" srcId="{BAFB4828-D2BD-4BD2-82A6-63AECE089BD2}" destId="{C90D250C-8062-4C5C-B76E-2A16A29289BA}" srcOrd="0" destOrd="0" presId="urn:microsoft.com/office/officeart/2005/8/layout/cycle6"/>
    <dgm:cxn modelId="{D4211555-8F80-4805-8C90-321B83546518}" type="presOf" srcId="{8D88CF67-E566-4A3F-8629-AD8C23F2781A}" destId="{E7EFA6CD-A5B3-4F3A-B8BB-F1B87CA339D6}" srcOrd="0" destOrd="0" presId="urn:microsoft.com/office/officeart/2005/8/layout/cycle6"/>
    <dgm:cxn modelId="{C5DFA63A-DEEB-4EE5-8657-D9B8A5CFE8F5}" srcId="{BAFB4828-D2BD-4BD2-82A6-63AECE089BD2}" destId="{F13584E8-9768-4E93-9D27-A3ADFB1981DE}" srcOrd="2" destOrd="0" parTransId="{AC931619-57C8-4684-A339-8DBBF30D481C}" sibTransId="{8D88CF67-E566-4A3F-8629-AD8C23F2781A}"/>
    <dgm:cxn modelId="{BFF7115B-814F-4463-BE54-33271C201690}" type="presOf" srcId="{17389617-1FE7-4A3D-9B34-B46378B6E4A4}" destId="{884DDCFA-9BF7-4A0E-9443-829AE7409BB0}" srcOrd="0" destOrd="0" presId="urn:microsoft.com/office/officeart/2005/8/layout/cycle6"/>
    <dgm:cxn modelId="{DE362C5B-BB75-4E64-AE31-66AA84768C4D}" type="presOf" srcId="{7385B19F-3CAF-413B-A6A4-68212C5600DB}" destId="{8F8738CD-FAB5-42A4-A04A-C68998EB0DF7}" srcOrd="0" destOrd="0" presId="urn:microsoft.com/office/officeart/2005/8/layout/cycle6"/>
    <dgm:cxn modelId="{EA3C12C7-F7AA-48CE-8D97-3F92F97211FC}" srcId="{BAFB4828-D2BD-4BD2-82A6-63AECE089BD2}" destId="{9DAD86E5-B372-4BF0-B7FD-963255A9CA24}" srcOrd="4" destOrd="0" parTransId="{54C6C1DD-DA67-47D1-9909-A7D09684CCE8}" sibTransId="{3073FE0B-06BB-422E-BD3C-B487890FA58E}"/>
    <dgm:cxn modelId="{19BE2B51-2F61-43EB-AC85-89A19B9209CC}" srcId="{BAFB4828-D2BD-4BD2-82A6-63AECE089BD2}" destId="{7385B19F-3CAF-413B-A6A4-68212C5600DB}" srcOrd="0" destOrd="0" parTransId="{8C9DEC79-3089-4C99-B2E9-7C01C9DDE067}" sibTransId="{E67EE1B5-61DD-4DB4-9557-8E3DDD5D764D}"/>
    <dgm:cxn modelId="{946B0DFB-E26D-407F-B5AB-7D97CAFC2D51}" type="presParOf" srcId="{C90D250C-8062-4C5C-B76E-2A16A29289BA}" destId="{8F8738CD-FAB5-42A4-A04A-C68998EB0DF7}" srcOrd="0" destOrd="0" presId="urn:microsoft.com/office/officeart/2005/8/layout/cycle6"/>
    <dgm:cxn modelId="{3BA7D96D-0965-4397-A271-DA2C60A004CA}" type="presParOf" srcId="{C90D250C-8062-4C5C-B76E-2A16A29289BA}" destId="{7E8ECC36-F98E-48A1-888C-5D35533506C2}" srcOrd="1" destOrd="0" presId="urn:microsoft.com/office/officeart/2005/8/layout/cycle6"/>
    <dgm:cxn modelId="{AB048EA5-9891-4CBB-A495-C2CDA41A114E}" type="presParOf" srcId="{C90D250C-8062-4C5C-B76E-2A16A29289BA}" destId="{F5C563AE-1D1B-46FB-87A7-3DEE5B0F846D}" srcOrd="2" destOrd="0" presId="urn:microsoft.com/office/officeart/2005/8/layout/cycle6"/>
    <dgm:cxn modelId="{77C4C33E-1353-42B7-8BFD-10C3FBC728F8}" type="presParOf" srcId="{C90D250C-8062-4C5C-B76E-2A16A29289BA}" destId="{884DDCFA-9BF7-4A0E-9443-829AE7409BB0}" srcOrd="3" destOrd="0" presId="urn:microsoft.com/office/officeart/2005/8/layout/cycle6"/>
    <dgm:cxn modelId="{A9DC4B44-6989-4131-A9AE-457B1C1A06D9}" type="presParOf" srcId="{C90D250C-8062-4C5C-B76E-2A16A29289BA}" destId="{ABEC4A05-21BF-46A3-90D1-284A38669DD5}" srcOrd="4" destOrd="0" presId="urn:microsoft.com/office/officeart/2005/8/layout/cycle6"/>
    <dgm:cxn modelId="{C28BB144-9721-4009-8B48-CF9C33D053EC}" type="presParOf" srcId="{C90D250C-8062-4C5C-B76E-2A16A29289BA}" destId="{999EF771-C528-46C0-9F89-6903CA2B1271}" srcOrd="5" destOrd="0" presId="urn:microsoft.com/office/officeart/2005/8/layout/cycle6"/>
    <dgm:cxn modelId="{78DD4245-DBD7-46A6-B87E-87DBF2BEDA36}" type="presParOf" srcId="{C90D250C-8062-4C5C-B76E-2A16A29289BA}" destId="{C4D8FF2D-FEC5-4BE7-8DDC-24E6AFA81FEF}" srcOrd="6" destOrd="0" presId="urn:microsoft.com/office/officeart/2005/8/layout/cycle6"/>
    <dgm:cxn modelId="{9FDB023E-D962-41A6-98CC-CA8DEF59BC15}" type="presParOf" srcId="{C90D250C-8062-4C5C-B76E-2A16A29289BA}" destId="{0334FE64-EB75-4A19-857C-C599FFDF284F}" srcOrd="7" destOrd="0" presId="urn:microsoft.com/office/officeart/2005/8/layout/cycle6"/>
    <dgm:cxn modelId="{44149E05-7086-4181-B6C7-694516DBB170}" type="presParOf" srcId="{C90D250C-8062-4C5C-B76E-2A16A29289BA}" destId="{E7EFA6CD-A5B3-4F3A-B8BB-F1B87CA339D6}" srcOrd="8" destOrd="0" presId="urn:microsoft.com/office/officeart/2005/8/layout/cycle6"/>
    <dgm:cxn modelId="{2434F4A4-53E4-4AFA-92B5-121126197BAE}" type="presParOf" srcId="{C90D250C-8062-4C5C-B76E-2A16A29289BA}" destId="{1AA75C07-832D-4074-84A1-5CCAD85B5C08}" srcOrd="9" destOrd="0" presId="urn:microsoft.com/office/officeart/2005/8/layout/cycle6"/>
    <dgm:cxn modelId="{AF42510E-9E81-4B80-9AD1-4405547B94B8}" type="presParOf" srcId="{C90D250C-8062-4C5C-B76E-2A16A29289BA}" destId="{D97B68A0-37D3-4697-B22A-ACE50FF41C55}" srcOrd="10" destOrd="0" presId="urn:microsoft.com/office/officeart/2005/8/layout/cycle6"/>
    <dgm:cxn modelId="{3F496BE4-F689-4812-98D8-0F1C111C0E77}" type="presParOf" srcId="{C90D250C-8062-4C5C-B76E-2A16A29289BA}" destId="{A2D12FF5-E8BC-45A6-A996-FA28EFDDA503}" srcOrd="11" destOrd="0" presId="urn:microsoft.com/office/officeart/2005/8/layout/cycle6"/>
    <dgm:cxn modelId="{A5247CD6-552C-4C34-9C0C-7E7559E85E88}" type="presParOf" srcId="{C90D250C-8062-4C5C-B76E-2A16A29289BA}" destId="{8BF87462-7017-4915-8882-13779E346AF6}" srcOrd="12" destOrd="0" presId="urn:microsoft.com/office/officeart/2005/8/layout/cycle6"/>
    <dgm:cxn modelId="{8C6C5EA4-B2BC-41B7-A493-41B14549F168}" type="presParOf" srcId="{C90D250C-8062-4C5C-B76E-2A16A29289BA}" destId="{8C232551-231E-4A5B-977B-7C154A31AC68}" srcOrd="13" destOrd="0" presId="urn:microsoft.com/office/officeart/2005/8/layout/cycle6"/>
    <dgm:cxn modelId="{2BFA6456-3EB2-4556-AA62-237BF25D663A}" type="presParOf" srcId="{C90D250C-8062-4C5C-B76E-2A16A29289BA}" destId="{A977F555-3BAB-43DA-B892-F439A4D415FA}" srcOrd="14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F8738CD-FAB5-42A4-A04A-C68998EB0DF7}">
      <dsp:nvSpPr>
        <dsp:cNvPr id="0" name=""/>
        <dsp:cNvSpPr/>
      </dsp:nvSpPr>
      <dsp:spPr>
        <a:xfrm>
          <a:off x="3357192" y="3589"/>
          <a:ext cx="1576878" cy="1024971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200" kern="1200" dirty="0" smtClean="0"/>
            <a:t>Jelentős emelkedés a bejövő külföldi hallgatók számában</a:t>
          </a:r>
          <a:endParaRPr lang="hu-HU" sz="1200" kern="1200" dirty="0"/>
        </a:p>
      </dsp:txBody>
      <dsp:txXfrm>
        <a:off x="3407227" y="53624"/>
        <a:ext cx="1476808" cy="924901"/>
      </dsp:txXfrm>
    </dsp:sp>
    <dsp:sp modelId="{F5C563AE-1D1B-46FB-87A7-3DEE5B0F846D}">
      <dsp:nvSpPr>
        <dsp:cNvPr id="0" name=""/>
        <dsp:cNvSpPr/>
      </dsp:nvSpPr>
      <dsp:spPr>
        <a:xfrm>
          <a:off x="2099566" y="516075"/>
          <a:ext cx="4092131" cy="4092131"/>
        </a:xfrm>
        <a:custGeom>
          <a:avLst/>
          <a:gdLst/>
          <a:ahLst/>
          <a:cxnLst/>
          <a:rect l="0" t="0" r="0" b="0"/>
          <a:pathLst>
            <a:path>
              <a:moveTo>
                <a:pt x="2845315" y="162562"/>
              </a:moveTo>
              <a:arcTo wR="2046065" hR="2046065" stAng="17579614" swAng="1959443"/>
            </a:path>
          </a:pathLst>
        </a:custGeom>
        <a:noFill/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84DDCFA-9BF7-4A0E-9443-829AE7409BB0}">
      <dsp:nvSpPr>
        <dsp:cNvPr id="0" name=""/>
        <dsp:cNvSpPr/>
      </dsp:nvSpPr>
      <dsp:spPr>
        <a:xfrm>
          <a:off x="5303116" y="1417386"/>
          <a:ext cx="1576878" cy="1024971"/>
        </a:xfrm>
        <a:prstGeom prst="roundRect">
          <a:avLst/>
        </a:prstGeom>
        <a:solidFill>
          <a:schemeClr val="accent4">
            <a:hueOff val="-3250790"/>
            <a:satOff val="15422"/>
            <a:lumOff val="-3333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200" kern="1200" dirty="0" smtClean="0"/>
            <a:t>Angol nyelvű képzések  valós elindítása</a:t>
          </a:r>
          <a:endParaRPr lang="hu-HU" sz="1200" kern="1200" dirty="0"/>
        </a:p>
      </dsp:txBody>
      <dsp:txXfrm>
        <a:off x="5353151" y="1467421"/>
        <a:ext cx="1476808" cy="924901"/>
      </dsp:txXfrm>
    </dsp:sp>
    <dsp:sp modelId="{999EF771-C528-46C0-9F89-6903CA2B1271}">
      <dsp:nvSpPr>
        <dsp:cNvPr id="0" name=""/>
        <dsp:cNvSpPr/>
      </dsp:nvSpPr>
      <dsp:spPr>
        <a:xfrm>
          <a:off x="2099566" y="516075"/>
          <a:ext cx="4092131" cy="4092131"/>
        </a:xfrm>
        <a:custGeom>
          <a:avLst/>
          <a:gdLst/>
          <a:ahLst/>
          <a:cxnLst/>
          <a:rect l="0" t="0" r="0" b="0"/>
          <a:pathLst>
            <a:path>
              <a:moveTo>
                <a:pt x="4089346" y="1939351"/>
              </a:moveTo>
              <a:arcTo wR="2046065" hR="2046065" stAng="21420621" swAng="2194693"/>
            </a:path>
          </a:pathLst>
        </a:custGeom>
        <a:noFill/>
        <a:ln w="9525" cap="flat" cmpd="sng" algn="ctr">
          <a:solidFill>
            <a:schemeClr val="accent4">
              <a:hueOff val="-3250790"/>
              <a:satOff val="15422"/>
              <a:lumOff val="-3333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4D8FF2D-FEC5-4BE7-8DDC-24E6AFA81FEF}">
      <dsp:nvSpPr>
        <dsp:cNvPr id="0" name=""/>
        <dsp:cNvSpPr/>
      </dsp:nvSpPr>
      <dsp:spPr>
        <a:xfrm>
          <a:off x="4559839" y="3704957"/>
          <a:ext cx="1576878" cy="1024971"/>
        </a:xfrm>
        <a:prstGeom prst="roundRect">
          <a:avLst/>
        </a:prstGeom>
        <a:solidFill>
          <a:schemeClr val="accent4">
            <a:hueOff val="-6501580"/>
            <a:satOff val="30845"/>
            <a:lumOff val="-6667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200" kern="1200" smtClean="0"/>
            <a:t>Elismerés </a:t>
          </a:r>
          <a:r>
            <a:rPr lang="hu-HU" sz="1200" kern="1200" dirty="0" smtClean="0"/>
            <a:t>az európai és a Latin- amerikai térségben</a:t>
          </a:r>
          <a:endParaRPr lang="hu-HU" sz="1200" kern="1200" dirty="0"/>
        </a:p>
      </dsp:txBody>
      <dsp:txXfrm>
        <a:off x="4609874" y="3754992"/>
        <a:ext cx="1476808" cy="924901"/>
      </dsp:txXfrm>
    </dsp:sp>
    <dsp:sp modelId="{E7EFA6CD-A5B3-4F3A-B8BB-F1B87CA339D6}">
      <dsp:nvSpPr>
        <dsp:cNvPr id="0" name=""/>
        <dsp:cNvSpPr/>
      </dsp:nvSpPr>
      <dsp:spPr>
        <a:xfrm>
          <a:off x="2099566" y="516075"/>
          <a:ext cx="4092131" cy="4092131"/>
        </a:xfrm>
        <a:custGeom>
          <a:avLst/>
          <a:gdLst/>
          <a:ahLst/>
          <a:cxnLst/>
          <a:rect l="0" t="0" r="0" b="0"/>
          <a:pathLst>
            <a:path>
              <a:moveTo>
                <a:pt x="2452157" y="4051426"/>
              </a:moveTo>
              <a:arcTo wR="2046065" hR="2046065" stAng="4713134" swAng="1373732"/>
            </a:path>
          </a:pathLst>
        </a:custGeom>
        <a:noFill/>
        <a:ln w="9525" cap="flat" cmpd="sng" algn="ctr">
          <a:solidFill>
            <a:schemeClr val="accent4">
              <a:hueOff val="-6501580"/>
              <a:satOff val="30845"/>
              <a:lumOff val="-6667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AA75C07-832D-4074-84A1-5CCAD85B5C08}">
      <dsp:nvSpPr>
        <dsp:cNvPr id="0" name=""/>
        <dsp:cNvSpPr/>
      </dsp:nvSpPr>
      <dsp:spPr>
        <a:xfrm>
          <a:off x="2154545" y="3704957"/>
          <a:ext cx="1576878" cy="1024971"/>
        </a:xfrm>
        <a:prstGeom prst="roundRect">
          <a:avLst/>
        </a:prstGeom>
        <a:solidFill>
          <a:schemeClr val="accent4">
            <a:hueOff val="-9752370"/>
            <a:satOff val="46267"/>
            <a:lumOff val="-1000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200" kern="1200" dirty="0" smtClean="0"/>
            <a:t>Sikeres pilot program – 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200" kern="1200" dirty="0" smtClean="0"/>
            <a:t>jó gyakorlat</a:t>
          </a:r>
          <a:endParaRPr lang="hu-HU" sz="1200" kern="1200" dirty="0"/>
        </a:p>
      </dsp:txBody>
      <dsp:txXfrm>
        <a:off x="2204580" y="3754992"/>
        <a:ext cx="1476808" cy="924901"/>
      </dsp:txXfrm>
    </dsp:sp>
    <dsp:sp modelId="{A2D12FF5-E8BC-45A6-A996-FA28EFDDA503}">
      <dsp:nvSpPr>
        <dsp:cNvPr id="0" name=""/>
        <dsp:cNvSpPr/>
      </dsp:nvSpPr>
      <dsp:spPr>
        <a:xfrm>
          <a:off x="2099566" y="516075"/>
          <a:ext cx="4092131" cy="4092131"/>
        </a:xfrm>
        <a:custGeom>
          <a:avLst/>
          <a:gdLst/>
          <a:ahLst/>
          <a:cxnLst/>
          <a:rect l="0" t="0" r="0" b="0"/>
          <a:pathLst>
            <a:path>
              <a:moveTo>
                <a:pt x="341628" y="3178000"/>
              </a:moveTo>
              <a:arcTo wR="2046065" hR="2046065" stAng="8784686" swAng="2194693"/>
            </a:path>
          </a:pathLst>
        </a:custGeom>
        <a:noFill/>
        <a:ln w="9525" cap="flat" cmpd="sng" algn="ctr">
          <a:solidFill>
            <a:schemeClr val="accent4">
              <a:hueOff val="-9752370"/>
              <a:satOff val="46267"/>
              <a:lumOff val="-1000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BF87462-7017-4915-8882-13779E346AF6}">
      <dsp:nvSpPr>
        <dsp:cNvPr id="0" name=""/>
        <dsp:cNvSpPr/>
      </dsp:nvSpPr>
      <dsp:spPr>
        <a:xfrm>
          <a:off x="1411268" y="1417386"/>
          <a:ext cx="1576878" cy="1024971"/>
        </a:xfrm>
        <a:prstGeom prst="roundRect">
          <a:avLst/>
        </a:prstGeom>
        <a:solidFill>
          <a:schemeClr val="accent4">
            <a:hueOff val="-13003161"/>
            <a:satOff val="61689"/>
            <a:lumOff val="-13333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200" kern="1200" dirty="0" smtClean="0"/>
            <a:t>Hosszú távú együttműködések előkészítése</a:t>
          </a:r>
          <a:endParaRPr lang="hu-HU" sz="1200" kern="1200" dirty="0"/>
        </a:p>
      </dsp:txBody>
      <dsp:txXfrm>
        <a:off x="1461303" y="1467421"/>
        <a:ext cx="1476808" cy="924901"/>
      </dsp:txXfrm>
    </dsp:sp>
    <dsp:sp modelId="{A977F555-3BAB-43DA-B892-F439A4D415FA}">
      <dsp:nvSpPr>
        <dsp:cNvPr id="0" name=""/>
        <dsp:cNvSpPr/>
      </dsp:nvSpPr>
      <dsp:spPr>
        <a:xfrm>
          <a:off x="2099566" y="516075"/>
          <a:ext cx="4092131" cy="4092131"/>
        </a:xfrm>
        <a:custGeom>
          <a:avLst/>
          <a:gdLst/>
          <a:ahLst/>
          <a:cxnLst/>
          <a:rect l="0" t="0" r="0" b="0"/>
          <a:pathLst>
            <a:path>
              <a:moveTo>
                <a:pt x="356802" y="891607"/>
              </a:moveTo>
              <a:arcTo wR="2046065" hR="2046065" stAng="12860943" swAng="1959443"/>
            </a:path>
          </a:pathLst>
        </a:custGeom>
        <a:noFill/>
        <a:ln w="9525" cap="flat" cmpd="sng" algn="ctr">
          <a:solidFill>
            <a:schemeClr val="accent4">
              <a:hueOff val="-13003161"/>
              <a:satOff val="61689"/>
              <a:lumOff val="-13333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2FD130-308C-4EA9-A074-A6559C9A86BB}" type="datetimeFigureOut">
              <a:rPr lang="hu-HU" smtClean="0"/>
              <a:t>2014.07.10.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4B51C4-23D2-42CD-A39F-F913DA98584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21297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églalap 22"/>
          <p:cNvSpPr/>
          <p:nvPr/>
        </p:nvSpPr>
        <p:spPr>
          <a:xfrm flipV="1">
            <a:off x="5410182" y="3810000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4" name="Téglalap 23"/>
          <p:cNvSpPr/>
          <p:nvPr/>
        </p:nvSpPr>
        <p:spPr>
          <a:xfrm flipV="1">
            <a:off x="5410200" y="3897010"/>
            <a:ext cx="3733801" cy="192024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5" name="Téglalap 24"/>
          <p:cNvSpPr/>
          <p:nvPr/>
        </p:nvSpPr>
        <p:spPr>
          <a:xfrm flipV="1">
            <a:off x="5410200" y="4115167"/>
            <a:ext cx="3733801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6" name="Téglalap 25"/>
          <p:cNvSpPr/>
          <p:nvPr/>
        </p:nvSpPr>
        <p:spPr>
          <a:xfrm flipV="1">
            <a:off x="5410200" y="4164403"/>
            <a:ext cx="1965960" cy="18288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Téglalap 26"/>
          <p:cNvSpPr/>
          <p:nvPr/>
        </p:nvSpPr>
        <p:spPr>
          <a:xfrm flipV="1">
            <a:off x="5410200" y="4199572"/>
            <a:ext cx="1965960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0" name="Lekerekített téglalap 29"/>
          <p:cNvSpPr/>
          <p:nvPr/>
        </p:nvSpPr>
        <p:spPr bwMode="white">
          <a:xfrm>
            <a:off x="5410200" y="3962400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1" name="Lekerekített téglalap 30"/>
          <p:cNvSpPr/>
          <p:nvPr/>
        </p:nvSpPr>
        <p:spPr bwMode="white">
          <a:xfrm>
            <a:off x="7376507" y="406098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Téglalap 6"/>
          <p:cNvSpPr/>
          <p:nvPr/>
        </p:nvSpPr>
        <p:spPr>
          <a:xfrm>
            <a:off x="1" y="3649662"/>
            <a:ext cx="9144000" cy="244170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Téglalap 9"/>
          <p:cNvSpPr/>
          <p:nvPr/>
        </p:nvSpPr>
        <p:spPr>
          <a:xfrm>
            <a:off x="0" y="3675527"/>
            <a:ext cx="9144001" cy="14067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Téglalap 10"/>
          <p:cNvSpPr/>
          <p:nvPr/>
        </p:nvSpPr>
        <p:spPr>
          <a:xfrm flipV="1">
            <a:off x="6414051" y="3643090"/>
            <a:ext cx="2729950" cy="2484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Téglalap 18"/>
          <p:cNvSpPr/>
          <p:nvPr/>
        </p:nvSpPr>
        <p:spPr>
          <a:xfrm>
            <a:off x="0" y="0"/>
            <a:ext cx="9144000" cy="370170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Cím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9" name="Alcím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hu-HU" smtClean="0"/>
              <a:t>Alcím mintájának szerkesztése</a:t>
            </a:r>
            <a:endParaRPr kumimoji="0" lang="en-US"/>
          </a:p>
        </p:txBody>
      </p:sp>
      <p:sp>
        <p:nvSpPr>
          <p:cNvPr id="28" name="Dátum helye 27"/>
          <p:cNvSpPr>
            <a:spLocks noGrp="1"/>
          </p:cNvSpPr>
          <p:nvPr>
            <p:ph type="dt" sz="half" idx="10"/>
          </p:nvPr>
        </p:nvSpPr>
        <p:spPr>
          <a:xfrm>
            <a:off x="6705600" y="4206240"/>
            <a:ext cx="960120" cy="457200"/>
          </a:xfrm>
        </p:spPr>
        <p:txBody>
          <a:bodyPr/>
          <a:lstStyle/>
          <a:p>
            <a:fld id="{6C9031F6-6DAF-4A3B-9B09-A49EF0EC405B}" type="datetimeFigureOut">
              <a:rPr lang="hu-HU" smtClean="0"/>
              <a:t>2014.07.10.</a:t>
            </a:fld>
            <a:endParaRPr lang="hu-HU"/>
          </a:p>
        </p:txBody>
      </p:sp>
      <p:sp>
        <p:nvSpPr>
          <p:cNvPr id="17" name="Élőláb helye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/>
          <a:p>
            <a:endParaRPr lang="hu-HU"/>
          </a:p>
        </p:txBody>
      </p:sp>
      <p:sp>
        <p:nvSpPr>
          <p:cNvPr id="29" name="Dia számának helye 28"/>
          <p:cNvSpPr>
            <a:spLocks noGrp="1"/>
          </p:cNvSpPr>
          <p:nvPr>
            <p:ph type="sldNum" sz="quarter" idx="12"/>
          </p:nvPr>
        </p:nvSpPr>
        <p:spPr>
          <a:xfrm>
            <a:off x="8320088" y="1136"/>
            <a:ext cx="747712" cy="365760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1784E06B-D90E-4E66-B2DC-070D6C6F0745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031F6-6DAF-4A3B-9B09-A49EF0EC405B}" type="datetimeFigureOut">
              <a:rPr lang="hu-HU" smtClean="0"/>
              <a:t>2014.07.10.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4E06B-D90E-4E66-B2DC-070D6C6F0745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031F6-6DAF-4A3B-9B09-A49EF0EC405B}" type="datetimeFigureOut">
              <a:rPr lang="hu-HU" smtClean="0"/>
              <a:t>2014.07.10.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4E06B-D90E-4E66-B2DC-070D6C6F0745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031F6-6DAF-4A3B-9B09-A49EF0EC405B}" type="datetimeFigureOut">
              <a:rPr lang="hu-HU" smtClean="0"/>
              <a:t>2014.07.10.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4E06B-D90E-4E66-B2DC-070D6C6F0745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 anchor="t"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031F6-6DAF-4A3B-9B09-A49EF0EC405B}" type="datetimeFigureOut">
              <a:rPr lang="hu-HU" smtClean="0"/>
              <a:t>2014.07.10.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4E06B-D90E-4E66-B2DC-070D6C6F0745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031F6-6DAF-4A3B-9B09-A49EF0EC405B}" type="datetimeFigureOut">
              <a:rPr lang="hu-HU" smtClean="0"/>
              <a:t>2014.07.10.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4E06B-D90E-4E66-B2DC-070D6C6F0745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 anchor="ctr"/>
          <a:lstStyle>
            <a:lvl1pPr>
              <a:defRPr sz="4000" b="0" i="0" cap="none" baseline="0"/>
            </a:lvl1pPr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hu-HU" smtClean="0"/>
              <a:t>Mintaszöveg szerkesztése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hu-HU" smtClean="0"/>
              <a:t>Mintaszöveg szerkesztése</a:t>
            </a:r>
          </a:p>
        </p:txBody>
      </p:sp>
      <p:sp>
        <p:nvSpPr>
          <p:cNvPr id="5" name="Tartalom helye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26" name="Dátum helye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6C9031F6-6DAF-4A3B-9B09-A49EF0EC405B}" type="datetimeFigureOut">
              <a:rPr lang="hu-HU" smtClean="0"/>
              <a:t>2014.07.10.</a:t>
            </a:fld>
            <a:endParaRPr lang="hu-HU"/>
          </a:p>
        </p:txBody>
      </p:sp>
      <p:sp>
        <p:nvSpPr>
          <p:cNvPr id="27" name="Dia számának helye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1784E06B-D90E-4E66-B2DC-070D6C6F0745}" type="slidenum">
              <a:rPr lang="hu-HU" smtClean="0"/>
              <a:t>‹#›</a:t>
            </a:fld>
            <a:endParaRPr lang="hu-HU"/>
          </a:p>
        </p:txBody>
      </p:sp>
      <p:sp>
        <p:nvSpPr>
          <p:cNvPr id="28" name="Élőláb helye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hu-H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 anchor="ctr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>
          <a:xfrm>
            <a:off x="6583680" y="612648"/>
            <a:ext cx="957264" cy="457200"/>
          </a:xfrm>
        </p:spPr>
        <p:txBody>
          <a:bodyPr/>
          <a:lstStyle/>
          <a:p>
            <a:fld id="{6C9031F6-6DAF-4A3B-9B09-A49EF0EC405B}" type="datetimeFigureOut">
              <a:rPr lang="hu-HU" smtClean="0"/>
              <a:t>2014.07.10.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>
          <a:xfrm>
            <a:off x="5257800" y="612648"/>
            <a:ext cx="1325880" cy="457200"/>
          </a:xfrm>
        </p:spPr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>
          <a:xfrm>
            <a:off x="8174736" y="2272"/>
            <a:ext cx="762000" cy="365760"/>
          </a:xfrm>
        </p:spPr>
        <p:txBody>
          <a:bodyPr/>
          <a:lstStyle/>
          <a:p>
            <a:fld id="{1784E06B-D90E-4E66-B2DC-070D6C6F0745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031F6-6DAF-4A3B-9B09-A49EF0EC405B}" type="datetimeFigureOut">
              <a:rPr lang="hu-HU" smtClean="0"/>
              <a:t>2014.07.10.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4E06B-D90E-4E66-B2DC-070D6C6F0745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031F6-6DAF-4A3B-9B09-A49EF0EC405B}" type="datetimeFigureOut">
              <a:rPr lang="hu-HU" smtClean="0"/>
              <a:t>2014.07.10.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4E06B-D90E-4E66-B2DC-070D6C6F0745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hu-HU" smtClean="0"/>
              <a:t>Kép beszúrásához kattintson az ikonra</a:t>
            </a:r>
            <a:endParaRPr kumimoji="0" lang="en-US" dirty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031F6-6DAF-4A3B-9B09-A49EF0EC405B}" type="datetimeFigureOut">
              <a:rPr lang="hu-HU" smtClean="0"/>
              <a:t>2014.07.10.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4E06B-D90E-4E66-B2DC-070D6C6F0745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églalap 27"/>
          <p:cNvSpPr/>
          <p:nvPr/>
        </p:nvSpPr>
        <p:spPr>
          <a:xfrm>
            <a:off x="1" y="366818"/>
            <a:ext cx="9144000" cy="8440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Téglalap 28"/>
          <p:cNvSpPr/>
          <p:nvPr/>
        </p:nvSpPr>
        <p:spPr>
          <a:xfrm>
            <a:off x="0" y="-1"/>
            <a:ext cx="9144000" cy="310663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0" name="Téglalap 29"/>
          <p:cNvSpPr/>
          <p:nvPr/>
        </p:nvSpPr>
        <p:spPr>
          <a:xfrm>
            <a:off x="0" y="308276"/>
            <a:ext cx="9144001" cy="91441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1" name="Téglalap 30"/>
          <p:cNvSpPr/>
          <p:nvPr/>
        </p:nvSpPr>
        <p:spPr>
          <a:xfrm flipV="1">
            <a:off x="5410182" y="360246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Téglalap 31"/>
          <p:cNvSpPr/>
          <p:nvPr/>
        </p:nvSpPr>
        <p:spPr>
          <a:xfrm flipV="1">
            <a:off x="5410200" y="440112"/>
            <a:ext cx="3733801" cy="18003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3" name="Lekerekített téglalap 32"/>
          <p:cNvSpPr/>
          <p:nvPr/>
        </p:nvSpPr>
        <p:spPr bwMode="white">
          <a:xfrm>
            <a:off x="5407339" y="497504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4" name="Lekerekített téglalap 33"/>
          <p:cNvSpPr/>
          <p:nvPr/>
        </p:nvSpPr>
        <p:spPr bwMode="white">
          <a:xfrm>
            <a:off x="7373646" y="58894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5" name="Téglalap 34"/>
          <p:cNvSpPr/>
          <p:nvPr/>
        </p:nvSpPr>
        <p:spPr bwMode="invGray">
          <a:xfrm>
            <a:off x="9084966" y="-2001"/>
            <a:ext cx="57626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6" name="Téglalap 35"/>
          <p:cNvSpPr/>
          <p:nvPr/>
        </p:nvSpPr>
        <p:spPr bwMode="invGray">
          <a:xfrm>
            <a:off x="9044481" y="-2001"/>
            <a:ext cx="27432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7" name="Téglalap 36"/>
          <p:cNvSpPr/>
          <p:nvPr/>
        </p:nvSpPr>
        <p:spPr bwMode="invGray">
          <a:xfrm>
            <a:off x="9025428" y="-2001"/>
            <a:ext cx="9144" cy="621792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8" name="Téglalap 37"/>
          <p:cNvSpPr/>
          <p:nvPr/>
        </p:nvSpPr>
        <p:spPr bwMode="invGray">
          <a:xfrm>
            <a:off x="8975423" y="-2001"/>
            <a:ext cx="27432" cy="621792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9" name="Téglalap 38"/>
          <p:cNvSpPr/>
          <p:nvPr/>
        </p:nvSpPr>
        <p:spPr bwMode="invGray">
          <a:xfrm>
            <a:off x="8915677" y="380"/>
            <a:ext cx="54864" cy="585216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0" name="Téglalap 39"/>
          <p:cNvSpPr/>
          <p:nvPr/>
        </p:nvSpPr>
        <p:spPr bwMode="invGray">
          <a:xfrm>
            <a:off x="8873475" y="380"/>
            <a:ext cx="9144" cy="585216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Cím helye 2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68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13" name="Szöveg helye 12"/>
          <p:cNvSpPr>
            <a:spLocks noGrp="1"/>
          </p:cNvSpPr>
          <p:nvPr>
            <p:ph type="body" idx="1"/>
          </p:nvPr>
        </p:nvSpPr>
        <p:spPr>
          <a:xfrm>
            <a:off x="457200" y="2249424"/>
            <a:ext cx="8229600" cy="432511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hu-HU" smtClean="0"/>
              <a:t>Mintaszöveg szerkesztése</a:t>
            </a:r>
          </a:p>
          <a:p>
            <a:pPr lvl="1" eaLnBrk="1" latinLnBrk="0" hangingPunct="1"/>
            <a:r>
              <a:rPr kumimoji="0" lang="hu-HU" smtClean="0"/>
              <a:t>Második szint</a:t>
            </a:r>
          </a:p>
          <a:p>
            <a:pPr lvl="2" eaLnBrk="1" latinLnBrk="0" hangingPunct="1"/>
            <a:r>
              <a:rPr kumimoji="0" lang="hu-HU" smtClean="0"/>
              <a:t>Harmadik szint</a:t>
            </a:r>
          </a:p>
          <a:p>
            <a:pPr lvl="3" eaLnBrk="1" latinLnBrk="0" hangingPunct="1"/>
            <a:r>
              <a:rPr kumimoji="0" lang="hu-HU" smtClean="0"/>
              <a:t>Negyedik szint</a:t>
            </a:r>
          </a:p>
          <a:p>
            <a:pPr lvl="4" eaLnBrk="1" latinLnBrk="0" hangingPunct="1"/>
            <a:r>
              <a:rPr kumimoji="0" lang="hu-HU" smtClean="0"/>
              <a:t>Ötödik szint</a:t>
            </a:r>
            <a:endParaRPr kumimoji="0" lang="en-US"/>
          </a:p>
        </p:txBody>
      </p:sp>
      <p:sp>
        <p:nvSpPr>
          <p:cNvPr id="14" name="Dátum helye 13"/>
          <p:cNvSpPr>
            <a:spLocks noGrp="1"/>
          </p:cNvSpPr>
          <p:nvPr>
            <p:ph type="dt" sz="half" idx="2"/>
          </p:nvPr>
        </p:nvSpPr>
        <p:spPr>
          <a:xfrm>
            <a:off x="6586536" y="612648"/>
            <a:ext cx="957264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fld id="{6C9031F6-6DAF-4A3B-9B09-A49EF0EC405B}" type="datetimeFigureOut">
              <a:rPr lang="hu-HU" smtClean="0"/>
              <a:t>2014.07.10.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3"/>
          </p:nvPr>
        </p:nvSpPr>
        <p:spPr>
          <a:xfrm>
            <a:off x="5257800" y="612648"/>
            <a:ext cx="1325880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endParaRPr lang="hu-HU"/>
          </a:p>
        </p:txBody>
      </p:sp>
      <p:sp>
        <p:nvSpPr>
          <p:cNvPr id="23" name="Dia számának helye 22"/>
          <p:cNvSpPr>
            <a:spLocks noGrp="1"/>
          </p:cNvSpPr>
          <p:nvPr>
            <p:ph type="sldNum" sz="quarter" idx="4"/>
          </p:nvPr>
        </p:nvSpPr>
        <p:spPr>
          <a:xfrm>
            <a:off x="8174736" y="2272"/>
            <a:ext cx="762000" cy="365760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</a:defRPr>
            </a:lvl1pPr>
          </a:lstStyle>
          <a:p>
            <a:fld id="{1784E06B-D90E-4E66-B2DC-070D6C6F0745}" type="slidenum">
              <a:rPr lang="hu-HU" smtClean="0"/>
              <a:t>‹#›</a:t>
            </a:fld>
            <a:endParaRPr 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65760" indent="-256032" algn="l" rtl="0" eaLnBrk="1" latinLnBrk="0" hangingPunct="1">
        <a:spcBef>
          <a:spcPts val="300"/>
        </a:spcBef>
        <a:buClr>
          <a:schemeClr val="accent3"/>
        </a:buClr>
        <a:buFont typeface="Georgia"/>
        <a:buChar char="•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8368" indent="-246888" algn="l" rtl="0" eaLnBrk="1" latinLnBrk="0" hangingPunct="1">
        <a:spcBef>
          <a:spcPts val="300"/>
        </a:spcBef>
        <a:buClr>
          <a:schemeClr val="accent2"/>
        </a:buClr>
        <a:buFont typeface="Georgia"/>
        <a:buChar char="▫"/>
        <a:defRPr kumimoji="0"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3544" indent="-219456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76" indent="-201168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88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20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6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jpg"/><Relationship Id="rId5" Type="http://schemas.openxmlformats.org/officeDocument/2006/relationships/image" Target="../media/image14.jpeg"/><Relationship Id="rId4" Type="http://schemas.openxmlformats.org/officeDocument/2006/relationships/image" Target="../media/image13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hyperlink" Target="http://www.csfhungary.hu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eg"/><Relationship Id="rId4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07504" y="1556792"/>
            <a:ext cx="8722265" cy="1944215"/>
          </a:xfrm>
        </p:spPr>
        <p:txBody>
          <a:bodyPr>
            <a:noAutofit/>
          </a:bodyPr>
          <a:lstStyle/>
          <a:p>
            <a:r>
              <a:rPr lang="hu-HU" sz="4800" dirty="0" smtClean="0">
                <a:latin typeface="Bodoni MT Black" pitchFamily="18" charset="0"/>
              </a:rPr>
              <a:t>Tudomány Határok Nélkül</a:t>
            </a:r>
            <a:endParaRPr lang="hu-HU" sz="4800" dirty="0">
              <a:latin typeface="Bodoni MT Black" pitchFamily="18" charset="0"/>
            </a:endParaRP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251521" y="3899938"/>
            <a:ext cx="6336704" cy="1401270"/>
          </a:xfrm>
        </p:spPr>
        <p:txBody>
          <a:bodyPr>
            <a:normAutofit/>
          </a:bodyPr>
          <a:lstStyle/>
          <a:p>
            <a:r>
              <a:rPr lang="hu-HU" sz="4000" b="1" dirty="0" smtClean="0">
                <a:latin typeface="Bodoni MT Black" pitchFamily="18" charset="0"/>
              </a:rPr>
              <a:t>Magyarország </a:t>
            </a:r>
          </a:p>
          <a:p>
            <a:r>
              <a:rPr lang="hu-HU" sz="4000" b="1" dirty="0" smtClean="0">
                <a:latin typeface="Bodoni MT Black" pitchFamily="18" charset="0"/>
              </a:rPr>
              <a:t>sikere </a:t>
            </a:r>
            <a:r>
              <a:rPr lang="hu-HU" sz="4000" b="1" dirty="0">
                <a:latin typeface="Bodoni MT Black" pitchFamily="18" charset="0"/>
              </a:rPr>
              <a:t>a programban </a:t>
            </a:r>
          </a:p>
        </p:txBody>
      </p:sp>
      <p:pic>
        <p:nvPicPr>
          <p:cNvPr id="1027" name="Picture 3" descr="N:\MRK kozos\MRK összes dokumentuma\MRK Titkárság\logo\MRK 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760" y="5682756"/>
            <a:ext cx="3960439" cy="10922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Documents and Settings\ADMIN\Asztal\ciencia-log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343" y="5688298"/>
            <a:ext cx="2066929" cy="10867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5285" y="5682756"/>
            <a:ext cx="1092278" cy="10922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47311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ím 7"/>
          <p:cNvSpPr>
            <a:spLocks noGrp="1"/>
          </p:cNvSpPr>
          <p:nvPr>
            <p:ph type="title"/>
          </p:nvPr>
        </p:nvSpPr>
        <p:spPr>
          <a:xfrm>
            <a:off x="683568" y="908720"/>
            <a:ext cx="8229600" cy="1069848"/>
          </a:xfrm>
        </p:spPr>
        <p:txBody>
          <a:bodyPr>
            <a:normAutofit fontScale="90000"/>
          </a:bodyPr>
          <a:lstStyle/>
          <a:p>
            <a:pPr algn="ctr"/>
            <a:r>
              <a:rPr lang="hu-HU" sz="3200" dirty="0" smtClean="0"/>
              <a:t>Magyarország programban elfoglalt helye a világ országai között-</a:t>
            </a:r>
            <a:br>
              <a:rPr lang="hu-HU" sz="3200" dirty="0" smtClean="0"/>
            </a:br>
            <a:r>
              <a:rPr lang="hu-HU" sz="3200" dirty="0" smtClean="0"/>
              <a:t>fogadott diákok száma</a:t>
            </a:r>
            <a:endParaRPr lang="hu-HU" sz="3200" dirty="0"/>
          </a:p>
        </p:txBody>
      </p:sp>
      <p:graphicFrame>
        <p:nvGraphicFramePr>
          <p:cNvPr id="10" name="Táblázat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5427702"/>
              </p:ext>
            </p:extLst>
          </p:nvPr>
        </p:nvGraphicFramePr>
        <p:xfrm>
          <a:off x="1907703" y="2276872"/>
          <a:ext cx="5832648" cy="37719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68511"/>
                <a:gridCol w="3764183"/>
                <a:gridCol w="1699954"/>
              </a:tblGrid>
              <a:tr h="312035">
                <a:tc>
                  <a:txBody>
                    <a:bodyPr/>
                    <a:lstStyle/>
                    <a:p>
                      <a:pPr algn="l" rtl="0" fontAlgn="ctr"/>
                      <a:r>
                        <a:rPr lang="hu-HU" sz="1800" u="none" strike="noStrike" dirty="0">
                          <a:effectLst/>
                        </a:rPr>
                        <a:t>1</a:t>
                      </a:r>
                      <a:endParaRPr lang="hu-HU" sz="1800" b="0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hu-HU" sz="2000" u="none" strike="noStrike" dirty="0" smtClean="0">
                          <a:effectLst/>
                        </a:rPr>
                        <a:t>USA</a:t>
                      </a:r>
                      <a:endParaRPr lang="hu-HU" sz="2000" b="0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hu-HU" sz="1800" u="none" strike="noStrike" dirty="0">
                          <a:effectLst/>
                        </a:rPr>
                        <a:t>17933</a:t>
                      </a:r>
                      <a:endParaRPr lang="hu-HU" sz="1800" b="0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312035">
                <a:tc>
                  <a:txBody>
                    <a:bodyPr/>
                    <a:lstStyle/>
                    <a:p>
                      <a:pPr algn="l" rtl="0" fontAlgn="ctr"/>
                      <a:r>
                        <a:rPr lang="hu-HU" sz="1800" u="none" strike="noStrike" dirty="0">
                          <a:effectLst/>
                        </a:rPr>
                        <a:t>2</a:t>
                      </a:r>
                      <a:endParaRPr lang="hu-HU" sz="1800" b="0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hu-HU" sz="2000" u="none" strike="noStrike" dirty="0" smtClean="0">
                          <a:effectLst/>
                        </a:rPr>
                        <a:t>Egyesült </a:t>
                      </a:r>
                      <a:r>
                        <a:rPr lang="hu-HU" sz="2000" u="none" strike="noStrike" dirty="0">
                          <a:effectLst/>
                        </a:rPr>
                        <a:t>Királyság</a:t>
                      </a:r>
                      <a:endParaRPr lang="hu-HU" sz="2000" b="0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hu-HU" sz="1800" u="none" strike="noStrike">
                          <a:effectLst/>
                        </a:rPr>
                        <a:t>6518</a:t>
                      </a:r>
                      <a:endParaRPr lang="hu-HU" sz="1800" b="0" i="0" u="none" strike="noStrike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312035">
                <a:tc>
                  <a:txBody>
                    <a:bodyPr/>
                    <a:lstStyle/>
                    <a:p>
                      <a:pPr algn="l" rtl="0" fontAlgn="ctr"/>
                      <a:r>
                        <a:rPr lang="hu-HU" sz="1800" u="none" strike="noStrike" dirty="0">
                          <a:effectLst/>
                        </a:rPr>
                        <a:t>3</a:t>
                      </a:r>
                      <a:endParaRPr lang="hu-HU" sz="1800" b="0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hu-HU" sz="2000" u="none" strike="noStrike" dirty="0" smtClean="0">
                          <a:effectLst/>
                        </a:rPr>
                        <a:t>Kanada </a:t>
                      </a:r>
                      <a:endParaRPr lang="hu-HU" sz="2000" b="0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hu-HU" sz="1800" u="none" strike="noStrike">
                          <a:effectLst/>
                        </a:rPr>
                        <a:t>6011</a:t>
                      </a:r>
                      <a:endParaRPr lang="hu-HU" sz="1800" b="0" i="0" u="none" strike="noStrike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312035">
                <a:tc>
                  <a:txBody>
                    <a:bodyPr/>
                    <a:lstStyle/>
                    <a:p>
                      <a:pPr algn="l" rtl="0" fontAlgn="ctr"/>
                      <a:r>
                        <a:rPr lang="hu-HU" sz="1800" u="none" strike="noStrike" dirty="0">
                          <a:effectLst/>
                        </a:rPr>
                        <a:t>4</a:t>
                      </a:r>
                      <a:endParaRPr lang="hu-HU" sz="1800" b="0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hu-HU" sz="2000" u="none" strike="noStrike" dirty="0" smtClean="0">
                          <a:effectLst/>
                        </a:rPr>
                        <a:t>Franciaország</a:t>
                      </a:r>
                      <a:endParaRPr lang="hu-HU" sz="2000" b="0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hu-HU" sz="1800" u="none" strike="noStrike">
                          <a:effectLst/>
                        </a:rPr>
                        <a:t>4979</a:t>
                      </a:r>
                      <a:endParaRPr lang="hu-HU" sz="1800" b="0" i="0" u="none" strike="noStrike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312035">
                <a:tc>
                  <a:txBody>
                    <a:bodyPr/>
                    <a:lstStyle/>
                    <a:p>
                      <a:pPr algn="l" rtl="0" fontAlgn="ctr"/>
                      <a:r>
                        <a:rPr lang="hu-HU" sz="1800" u="none" strike="noStrike" dirty="0">
                          <a:effectLst/>
                        </a:rPr>
                        <a:t>5</a:t>
                      </a:r>
                      <a:endParaRPr lang="hu-HU" sz="1800" b="0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hu-HU" sz="2000" u="none" strike="noStrike">
                          <a:effectLst/>
                        </a:rPr>
                        <a:t>Ausztrália</a:t>
                      </a:r>
                      <a:endParaRPr lang="hu-HU" sz="2000" b="0" i="0" u="none" strike="noStrike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hu-HU" sz="1800" u="none" strike="noStrike">
                          <a:effectLst/>
                        </a:rPr>
                        <a:t>4248</a:t>
                      </a:r>
                      <a:endParaRPr lang="hu-HU" sz="1800" b="0" i="0" u="none" strike="noStrike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312035">
                <a:tc>
                  <a:txBody>
                    <a:bodyPr/>
                    <a:lstStyle/>
                    <a:p>
                      <a:pPr algn="l" rtl="0" fontAlgn="ctr"/>
                      <a:r>
                        <a:rPr lang="hu-HU" sz="1800" u="none" strike="noStrike" dirty="0">
                          <a:effectLst/>
                        </a:rPr>
                        <a:t>6</a:t>
                      </a:r>
                      <a:endParaRPr lang="hu-HU" sz="1800" b="0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hu-HU" sz="2000" u="none" strike="noStrike">
                          <a:effectLst/>
                        </a:rPr>
                        <a:t>Németország</a:t>
                      </a:r>
                      <a:endParaRPr lang="hu-HU" sz="2000" b="0" i="0" u="none" strike="noStrike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hu-HU" sz="1800" u="none" strike="noStrike">
                          <a:effectLst/>
                        </a:rPr>
                        <a:t>4182</a:t>
                      </a:r>
                      <a:endParaRPr lang="hu-HU" sz="1800" b="0" i="0" u="none" strike="noStrike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312035">
                <a:tc>
                  <a:txBody>
                    <a:bodyPr/>
                    <a:lstStyle/>
                    <a:p>
                      <a:pPr algn="l" rtl="0" fontAlgn="ctr"/>
                      <a:r>
                        <a:rPr lang="hu-HU" sz="1800" u="none" strike="noStrike" dirty="0">
                          <a:effectLst/>
                        </a:rPr>
                        <a:t>7</a:t>
                      </a:r>
                      <a:endParaRPr lang="hu-HU" sz="1800" b="0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hu-HU" sz="2000" u="none" strike="noStrike">
                          <a:effectLst/>
                        </a:rPr>
                        <a:t>Portugália</a:t>
                      </a:r>
                      <a:endParaRPr lang="hu-HU" sz="2000" b="0" i="0" u="none" strike="noStrike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hu-HU" sz="1800" u="none" strike="noStrike">
                          <a:effectLst/>
                        </a:rPr>
                        <a:t>3390</a:t>
                      </a:r>
                      <a:endParaRPr lang="hu-HU" sz="1800" b="0" i="0" u="none" strike="noStrike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312035">
                <a:tc>
                  <a:txBody>
                    <a:bodyPr/>
                    <a:lstStyle/>
                    <a:p>
                      <a:pPr algn="l" rtl="0" fontAlgn="ctr"/>
                      <a:r>
                        <a:rPr lang="hu-HU" sz="1800" u="none" strike="noStrike" dirty="0">
                          <a:effectLst/>
                        </a:rPr>
                        <a:t>8</a:t>
                      </a:r>
                      <a:endParaRPr lang="hu-HU" sz="1800" b="0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hu-HU" sz="2000" u="none" strike="noStrike" dirty="0">
                          <a:effectLst/>
                        </a:rPr>
                        <a:t>Spanyolország</a:t>
                      </a:r>
                      <a:endParaRPr lang="hu-HU" sz="2000" b="0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hu-HU" sz="1800" u="none" strike="noStrike">
                          <a:effectLst/>
                        </a:rPr>
                        <a:t>3243</a:t>
                      </a:r>
                      <a:endParaRPr lang="hu-HU" sz="1800" b="0" i="0" u="none" strike="noStrike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312035">
                <a:tc>
                  <a:txBody>
                    <a:bodyPr/>
                    <a:lstStyle/>
                    <a:p>
                      <a:pPr algn="l" rtl="0" fontAlgn="ctr"/>
                      <a:r>
                        <a:rPr lang="hu-HU" sz="1800" u="none" strike="noStrike" dirty="0">
                          <a:effectLst/>
                        </a:rPr>
                        <a:t>9</a:t>
                      </a:r>
                      <a:endParaRPr lang="hu-HU" sz="1800" b="0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hu-HU" sz="2000" u="none" strike="noStrike" dirty="0">
                          <a:effectLst/>
                        </a:rPr>
                        <a:t>Olaszország</a:t>
                      </a:r>
                      <a:endParaRPr lang="hu-HU" sz="2000" b="0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hu-HU" sz="1800" u="none" strike="noStrike">
                          <a:effectLst/>
                        </a:rPr>
                        <a:t>2362</a:t>
                      </a:r>
                      <a:endParaRPr lang="hu-HU" sz="1800" b="0" i="0" u="none" strike="noStrike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312035">
                <a:tc>
                  <a:txBody>
                    <a:bodyPr/>
                    <a:lstStyle/>
                    <a:p>
                      <a:pPr algn="l" rtl="0" fontAlgn="ctr"/>
                      <a:r>
                        <a:rPr lang="hu-HU" sz="1800" u="none" strike="noStrike" dirty="0">
                          <a:solidFill>
                            <a:srgbClr val="C00000"/>
                          </a:solidFill>
                          <a:effectLst/>
                        </a:rPr>
                        <a:t>10</a:t>
                      </a:r>
                      <a:endParaRPr lang="hu-HU" sz="1800" b="0" i="0" u="none" strike="noStrike" dirty="0">
                        <a:solidFill>
                          <a:srgbClr val="C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hu-HU" sz="2000" u="none" strike="noStrike" dirty="0">
                          <a:solidFill>
                            <a:srgbClr val="C00000"/>
                          </a:solidFill>
                          <a:effectLst/>
                        </a:rPr>
                        <a:t>Magyarország</a:t>
                      </a:r>
                      <a:endParaRPr lang="hu-HU" sz="2000" b="0" i="0" u="none" strike="noStrike" dirty="0">
                        <a:solidFill>
                          <a:srgbClr val="C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hu-HU" sz="1800" u="none" strike="noStrike" dirty="0">
                          <a:solidFill>
                            <a:srgbClr val="C00000"/>
                          </a:solidFill>
                          <a:effectLst/>
                        </a:rPr>
                        <a:t>1888</a:t>
                      </a:r>
                      <a:endParaRPr lang="hu-HU" sz="1800" b="0" i="0" u="none" strike="noStrike" dirty="0">
                        <a:solidFill>
                          <a:srgbClr val="C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312035">
                <a:tc>
                  <a:txBody>
                    <a:bodyPr/>
                    <a:lstStyle/>
                    <a:p>
                      <a:pPr algn="l" rtl="0" fontAlgn="ctr"/>
                      <a:r>
                        <a:rPr lang="hu-HU" sz="1800" u="none" strike="noStrike" dirty="0">
                          <a:effectLst/>
                        </a:rPr>
                        <a:t>11</a:t>
                      </a:r>
                      <a:endParaRPr lang="hu-HU" sz="1800" b="0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hu-HU" sz="2000" u="none" strike="noStrike" dirty="0" smtClean="0">
                          <a:effectLst/>
                        </a:rPr>
                        <a:t>Írország</a:t>
                      </a:r>
                      <a:endParaRPr lang="hu-HU" sz="2000" b="0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hu-HU" sz="1800" u="none" strike="noStrike">
                          <a:effectLst/>
                        </a:rPr>
                        <a:t>1349</a:t>
                      </a:r>
                      <a:endParaRPr lang="hu-HU" sz="1800" b="0" i="0" u="none" strike="noStrike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312035">
                <a:tc>
                  <a:txBody>
                    <a:bodyPr/>
                    <a:lstStyle/>
                    <a:p>
                      <a:pPr algn="l" rtl="0" fontAlgn="ctr"/>
                      <a:r>
                        <a:rPr lang="hu-HU" sz="1800" u="none" strike="noStrike" dirty="0">
                          <a:effectLst/>
                        </a:rPr>
                        <a:t>12</a:t>
                      </a:r>
                      <a:endParaRPr lang="hu-HU" sz="1800" b="0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hu-HU" sz="2000" u="none" strike="noStrike" dirty="0">
                          <a:effectLst/>
                        </a:rPr>
                        <a:t>Hollandia </a:t>
                      </a:r>
                      <a:endParaRPr lang="hu-HU" sz="2000" b="0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hu-HU" sz="1800" u="none" strike="noStrike" dirty="0">
                          <a:effectLst/>
                        </a:rPr>
                        <a:t>1165</a:t>
                      </a:r>
                      <a:endParaRPr lang="hu-HU" sz="1800" b="0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98658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692696"/>
            <a:ext cx="8229600" cy="1066800"/>
          </a:xfrm>
        </p:spPr>
        <p:txBody>
          <a:bodyPr/>
          <a:lstStyle/>
          <a:p>
            <a:pPr algn="ctr"/>
            <a:r>
              <a:rPr lang="hu-HU" dirty="0" smtClean="0"/>
              <a:t>Külföldi hallgatók Magyarországon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1628800"/>
            <a:ext cx="8229600" cy="4945736"/>
          </a:xfrm>
        </p:spPr>
        <p:txBody>
          <a:bodyPr/>
          <a:lstStyle/>
          <a:p>
            <a:pPr marL="109728" indent="0" algn="ctr">
              <a:buNone/>
            </a:pPr>
            <a:r>
              <a:rPr lang="hu-HU" dirty="0" smtClean="0"/>
              <a:t>Összesen 20 000 külföldi hallgató</a:t>
            </a:r>
          </a:p>
          <a:p>
            <a:endParaRPr lang="hu-HU" dirty="0"/>
          </a:p>
        </p:txBody>
      </p:sp>
      <p:graphicFrame>
        <p:nvGraphicFramePr>
          <p:cNvPr id="4" name="Táblázat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065400"/>
              </p:ext>
            </p:extLst>
          </p:nvPr>
        </p:nvGraphicFramePr>
        <p:xfrm>
          <a:off x="914710" y="2492896"/>
          <a:ext cx="2828900" cy="396845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990707"/>
                <a:gridCol w="838193"/>
              </a:tblGrid>
              <a:tr h="420190">
                <a:tc>
                  <a:txBody>
                    <a:bodyPr/>
                    <a:lstStyle/>
                    <a:p>
                      <a:pPr algn="l" fontAlgn="ctr"/>
                      <a:r>
                        <a:rPr lang="hu-HU" sz="1800" u="none" strike="noStrike" dirty="0">
                          <a:effectLst/>
                        </a:rPr>
                        <a:t>Amerikai Egyesült Államok</a:t>
                      </a:r>
                      <a:endParaRPr lang="hu-H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800" u="none" strike="noStrike" dirty="0">
                          <a:effectLst/>
                        </a:rPr>
                        <a:t>426</a:t>
                      </a:r>
                      <a:endParaRPr lang="hu-H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</a:tr>
              <a:tr h="232149">
                <a:tc>
                  <a:txBody>
                    <a:bodyPr/>
                    <a:lstStyle/>
                    <a:p>
                      <a:pPr algn="l" fontAlgn="ctr"/>
                      <a:r>
                        <a:rPr lang="hu-HU" sz="1800" u="none" strike="noStrike">
                          <a:effectLst/>
                        </a:rPr>
                        <a:t>Svédország</a:t>
                      </a:r>
                      <a:endParaRPr lang="hu-HU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800" u="none" strike="noStrike">
                          <a:effectLst/>
                        </a:rPr>
                        <a:t>440</a:t>
                      </a:r>
                      <a:endParaRPr lang="hu-HU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</a:tr>
              <a:tr h="232149">
                <a:tc>
                  <a:txBody>
                    <a:bodyPr/>
                    <a:lstStyle/>
                    <a:p>
                      <a:pPr algn="l" fontAlgn="ctr"/>
                      <a:r>
                        <a:rPr lang="hu-HU" sz="1800" u="none" strike="noStrike" dirty="0">
                          <a:effectLst/>
                        </a:rPr>
                        <a:t>Nigéria</a:t>
                      </a:r>
                      <a:endParaRPr lang="hu-H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800" u="none" strike="noStrike" dirty="0">
                          <a:effectLst/>
                        </a:rPr>
                        <a:t>483</a:t>
                      </a:r>
                      <a:endParaRPr lang="hu-H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</a:tr>
              <a:tr h="232149">
                <a:tc>
                  <a:txBody>
                    <a:bodyPr/>
                    <a:lstStyle/>
                    <a:p>
                      <a:pPr algn="l" fontAlgn="ctr"/>
                      <a:r>
                        <a:rPr lang="hu-HU" sz="1800" u="none" strike="noStrike" dirty="0">
                          <a:effectLst/>
                        </a:rPr>
                        <a:t>Törökország</a:t>
                      </a:r>
                      <a:endParaRPr lang="hu-H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800" u="none" strike="noStrike">
                          <a:effectLst/>
                        </a:rPr>
                        <a:t>520</a:t>
                      </a:r>
                      <a:endParaRPr lang="hu-HU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</a:tr>
              <a:tr h="232149">
                <a:tc>
                  <a:txBody>
                    <a:bodyPr/>
                    <a:lstStyle/>
                    <a:p>
                      <a:pPr algn="l" fontAlgn="ctr"/>
                      <a:r>
                        <a:rPr lang="hu-HU" sz="1800" u="none" strike="noStrike">
                          <a:effectLst/>
                        </a:rPr>
                        <a:t>Izrael</a:t>
                      </a:r>
                      <a:endParaRPr lang="hu-HU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800" u="none" strike="noStrike" dirty="0">
                          <a:effectLst/>
                        </a:rPr>
                        <a:t>743</a:t>
                      </a:r>
                      <a:endParaRPr lang="hu-H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</a:tr>
              <a:tr h="232149">
                <a:tc>
                  <a:txBody>
                    <a:bodyPr/>
                    <a:lstStyle/>
                    <a:p>
                      <a:pPr algn="l" fontAlgn="ctr"/>
                      <a:r>
                        <a:rPr lang="hu-HU" sz="1800" u="none" strike="noStrike" dirty="0">
                          <a:effectLst/>
                        </a:rPr>
                        <a:t>Norvégia</a:t>
                      </a:r>
                      <a:endParaRPr lang="hu-H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800" u="none" strike="noStrike">
                          <a:effectLst/>
                        </a:rPr>
                        <a:t>812</a:t>
                      </a:r>
                      <a:endParaRPr lang="hu-HU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</a:tr>
              <a:tr h="287998">
                <a:tc>
                  <a:txBody>
                    <a:bodyPr/>
                    <a:lstStyle/>
                    <a:p>
                      <a:pPr algn="l" fontAlgn="ctr"/>
                      <a:r>
                        <a:rPr lang="hu-HU" sz="1800" u="none" strike="noStrike">
                          <a:effectLst/>
                        </a:rPr>
                        <a:t>Irán</a:t>
                      </a:r>
                      <a:endParaRPr lang="hu-HU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800" u="none" strike="noStrike">
                          <a:effectLst/>
                        </a:rPr>
                        <a:t>979</a:t>
                      </a:r>
                      <a:endParaRPr lang="hu-HU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</a:tr>
              <a:tr h="232149">
                <a:tc>
                  <a:txBody>
                    <a:bodyPr/>
                    <a:lstStyle/>
                    <a:p>
                      <a:pPr algn="l" fontAlgn="ctr"/>
                      <a:r>
                        <a:rPr lang="hu-HU" sz="1800" u="none" strike="noStrike" dirty="0">
                          <a:effectLst/>
                        </a:rPr>
                        <a:t>Ukrajna</a:t>
                      </a:r>
                      <a:endParaRPr lang="hu-H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800" u="none" strike="noStrike" dirty="0" smtClean="0">
                          <a:effectLst/>
                        </a:rPr>
                        <a:t>1328</a:t>
                      </a:r>
                      <a:endParaRPr lang="hu-H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</a:tr>
              <a:tr h="232149">
                <a:tc>
                  <a:txBody>
                    <a:bodyPr/>
                    <a:lstStyle/>
                    <a:p>
                      <a:pPr marL="0" algn="l" rtl="0" eaLnBrk="1" fontAlgn="ctr" latinLnBrk="0" hangingPunct="1"/>
                      <a:r>
                        <a:rPr kumimoji="0" lang="hu-HU" sz="1800" u="none" strike="noStrike" kern="1200" baseline="0" dirty="0" smtClean="0">
                          <a:solidFill>
                            <a:srgbClr val="FF0000"/>
                          </a:solidFill>
                          <a:effectLst/>
                          <a:uFill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</a:uFill>
                          <a:latin typeface="+mn-lt"/>
                          <a:ea typeface="+mn-ea"/>
                          <a:cs typeface="+mn-cs"/>
                        </a:rPr>
                        <a:t>Brazília</a:t>
                      </a:r>
                      <a:endParaRPr kumimoji="0" lang="hu-HU" sz="1800" u="none" strike="noStrike" kern="1200" baseline="0" dirty="0">
                        <a:solidFill>
                          <a:srgbClr val="FF0000"/>
                        </a:solidFill>
                        <a:effectLst/>
                        <a:uFill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</a:u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l" rtl="0" eaLnBrk="1" fontAlgn="ctr" latinLnBrk="0" hangingPunct="1"/>
                      <a:r>
                        <a:rPr kumimoji="0" lang="hu-HU" sz="1800" u="none" strike="noStrike" kern="1200" baseline="0" dirty="0" smtClean="0">
                          <a:solidFill>
                            <a:srgbClr val="FF0000"/>
                          </a:solidFill>
                          <a:effectLst/>
                          <a:uFill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</a:uFill>
                          <a:latin typeface="+mn-lt"/>
                          <a:ea typeface="+mn-ea"/>
                          <a:cs typeface="+mn-cs"/>
                        </a:rPr>
                        <a:t>     1475</a:t>
                      </a:r>
                      <a:endParaRPr kumimoji="0" lang="hu-HU" sz="1800" u="none" strike="noStrike" kern="1200" baseline="0" dirty="0">
                        <a:solidFill>
                          <a:srgbClr val="FF0000"/>
                        </a:solidFill>
                        <a:effectLst/>
                        <a:uFill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</a:u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</a:tr>
              <a:tr h="232149">
                <a:tc>
                  <a:txBody>
                    <a:bodyPr/>
                    <a:lstStyle/>
                    <a:p>
                      <a:pPr algn="l" fontAlgn="ctr"/>
                      <a:r>
                        <a:rPr lang="hu-HU" sz="1800" u="none" strike="noStrike" dirty="0">
                          <a:effectLst/>
                        </a:rPr>
                        <a:t>Szerbia</a:t>
                      </a:r>
                      <a:endParaRPr lang="hu-H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800" u="none" strike="noStrike" dirty="0">
                          <a:effectLst/>
                        </a:rPr>
                        <a:t>1646</a:t>
                      </a:r>
                      <a:endParaRPr lang="hu-H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</a:tr>
              <a:tr h="232149">
                <a:tc>
                  <a:txBody>
                    <a:bodyPr/>
                    <a:lstStyle/>
                    <a:p>
                      <a:pPr algn="l" fontAlgn="ctr"/>
                      <a:r>
                        <a:rPr lang="hu-HU" sz="1800" u="none" strike="noStrike">
                          <a:effectLst/>
                        </a:rPr>
                        <a:t>Németország</a:t>
                      </a:r>
                      <a:endParaRPr lang="hu-HU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800" u="none" strike="noStrike">
                          <a:effectLst/>
                        </a:rPr>
                        <a:t>2342</a:t>
                      </a:r>
                      <a:endParaRPr lang="hu-HU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</a:tr>
              <a:tr h="232149">
                <a:tc>
                  <a:txBody>
                    <a:bodyPr/>
                    <a:lstStyle/>
                    <a:p>
                      <a:pPr algn="l" fontAlgn="ctr"/>
                      <a:r>
                        <a:rPr lang="hu-HU" sz="1800" u="none" strike="noStrike">
                          <a:effectLst/>
                        </a:rPr>
                        <a:t>Szlovákia</a:t>
                      </a:r>
                      <a:endParaRPr lang="hu-HU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800" u="none" strike="noStrike">
                          <a:effectLst/>
                        </a:rPr>
                        <a:t>2533</a:t>
                      </a:r>
                      <a:endParaRPr lang="hu-HU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</a:tr>
              <a:tr h="232149">
                <a:tc>
                  <a:txBody>
                    <a:bodyPr/>
                    <a:lstStyle/>
                    <a:p>
                      <a:pPr algn="l" fontAlgn="ctr"/>
                      <a:r>
                        <a:rPr lang="hu-HU" sz="1800" u="none" strike="noStrike">
                          <a:effectLst/>
                        </a:rPr>
                        <a:t>Románia</a:t>
                      </a:r>
                      <a:endParaRPr lang="hu-HU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800" u="none" strike="noStrike" dirty="0">
                          <a:effectLst/>
                        </a:rPr>
                        <a:t>2736</a:t>
                      </a:r>
                      <a:endParaRPr lang="hu-H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pic>
        <p:nvPicPr>
          <p:cNvPr id="5" name="Kép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1120" y="2695600"/>
            <a:ext cx="4485680" cy="33642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93894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95536" y="620688"/>
            <a:ext cx="8496944" cy="1069848"/>
          </a:xfrm>
        </p:spPr>
        <p:txBody>
          <a:bodyPr>
            <a:normAutofit fontScale="90000"/>
          </a:bodyPr>
          <a:lstStyle/>
          <a:p>
            <a:pPr algn="ctr"/>
            <a:r>
              <a:rPr lang="hu-HU" sz="3200" dirty="0"/>
              <a:t>Jelentkezők százalékos aránya tudományterületek szerinti </a:t>
            </a:r>
            <a:r>
              <a:rPr lang="hu-HU" sz="3200" dirty="0" smtClean="0"/>
              <a:t>eloszlásban (129-146)</a:t>
            </a:r>
            <a:endParaRPr lang="hu-HU" sz="3200" dirty="0"/>
          </a:p>
        </p:txBody>
      </p:sp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824097328"/>
              </p:ext>
            </p:extLst>
          </p:nvPr>
        </p:nvGraphicFramePr>
        <p:xfrm>
          <a:off x="395536" y="1844824"/>
          <a:ext cx="8496944" cy="48245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801106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95536" y="764704"/>
            <a:ext cx="8229600" cy="1066800"/>
          </a:xfrm>
        </p:spPr>
        <p:txBody>
          <a:bodyPr/>
          <a:lstStyle/>
          <a:p>
            <a:pPr algn="ctr"/>
            <a:r>
              <a:rPr lang="hu-HU" dirty="0" smtClean="0"/>
              <a:t>A program pozitív hozadékai</a:t>
            </a:r>
            <a:endParaRPr lang="hu-HU" dirty="0"/>
          </a:p>
        </p:txBody>
      </p:sp>
      <p:graphicFrame>
        <p:nvGraphicFramePr>
          <p:cNvPr id="5" name="Tartalom helye 4"/>
          <p:cNvGraphicFramePr>
            <a:graphicFrameLocks noGrp="1"/>
          </p:cNvGraphicFramePr>
          <p:nvPr>
            <p:ph idx="1"/>
            <p:extLst/>
          </p:nvPr>
        </p:nvGraphicFramePr>
        <p:xfrm>
          <a:off x="457200" y="1772816"/>
          <a:ext cx="8291264" cy="48010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955189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838204"/>
            <a:ext cx="8229600" cy="1066800"/>
          </a:xfrm>
        </p:spPr>
        <p:txBody>
          <a:bodyPr/>
          <a:lstStyle/>
          <a:p>
            <a:pPr algn="ctr"/>
            <a:r>
              <a:rPr lang="hu-HU" dirty="0" smtClean="0"/>
              <a:t>Pozitív tapasztalatok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2060848"/>
            <a:ext cx="8229600" cy="4513688"/>
          </a:xfrm>
        </p:spPr>
        <p:txBody>
          <a:bodyPr/>
          <a:lstStyle/>
          <a:p>
            <a:pPr>
              <a:buClr>
                <a:srgbClr val="C00000"/>
              </a:buClr>
              <a:buFont typeface="Wingdings" panose="05000000000000000000" pitchFamily="2" charset="2"/>
              <a:buChar char="q"/>
            </a:pPr>
            <a:r>
              <a:rPr lang="hu-HU" dirty="0" smtClean="0"/>
              <a:t>Alapvető elégedettség minden fél részéről</a:t>
            </a:r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q"/>
            </a:pPr>
            <a:r>
              <a:rPr lang="hu-HU" dirty="0"/>
              <a:t>P</a:t>
            </a:r>
            <a:r>
              <a:rPr lang="hu-HU" dirty="0" smtClean="0"/>
              <a:t>ozitív intézményi visszajelzések</a:t>
            </a:r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q"/>
            </a:pPr>
            <a:r>
              <a:rPr lang="hu-HU" dirty="0" smtClean="0"/>
              <a:t>Elégedett diákok, hosszabbítási szándék</a:t>
            </a:r>
          </a:p>
          <a:p>
            <a:endParaRPr lang="hu-HU" dirty="0" smtClean="0"/>
          </a:p>
          <a:p>
            <a:endParaRPr lang="hu-H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168" y="4018644"/>
            <a:ext cx="3005449" cy="22530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3985345"/>
            <a:ext cx="3051919" cy="22863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5591" y="3874389"/>
            <a:ext cx="2541587" cy="25415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97447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39552" y="476672"/>
            <a:ext cx="8229600" cy="872080"/>
          </a:xfrm>
        </p:spPr>
        <p:txBody>
          <a:bodyPr/>
          <a:lstStyle/>
          <a:p>
            <a:pPr algn="ctr"/>
            <a:r>
              <a:rPr lang="hu-HU" dirty="0"/>
              <a:t>S</a:t>
            </a:r>
            <a:r>
              <a:rPr lang="hu-HU" dirty="0" smtClean="0"/>
              <a:t>zakmai gyakorlat</a:t>
            </a:r>
            <a:endParaRPr lang="hu-HU" dirty="0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34" y="1415897"/>
            <a:ext cx="3433531" cy="25751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8471" y="4186784"/>
            <a:ext cx="2308673" cy="23086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8692" y="1415897"/>
            <a:ext cx="3358315" cy="25751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Kép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831" y="1415897"/>
            <a:ext cx="1798795" cy="25751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4153" y="4173381"/>
            <a:ext cx="3192854" cy="2322076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34" y="4173381"/>
            <a:ext cx="3163228" cy="2322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297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1066800"/>
          </a:xfrm>
        </p:spPr>
        <p:txBody>
          <a:bodyPr/>
          <a:lstStyle/>
          <a:p>
            <a:pPr algn="ctr"/>
            <a:r>
              <a:rPr lang="hu-HU" dirty="0" smtClean="0"/>
              <a:t>A program sikerének okai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1687488"/>
            <a:ext cx="8229600" cy="4887048"/>
          </a:xfrm>
        </p:spPr>
        <p:txBody>
          <a:bodyPr/>
          <a:lstStyle/>
          <a:p>
            <a:pPr>
              <a:buClr>
                <a:srgbClr val="C00000"/>
              </a:buClr>
              <a:buFont typeface="Wingdings" panose="05000000000000000000" pitchFamily="2" charset="2"/>
              <a:buChar char="q"/>
            </a:pPr>
            <a:r>
              <a:rPr lang="hu-HU" dirty="0" smtClean="0"/>
              <a:t>Angol nyelvű képzés, kedvező ponthatárok</a:t>
            </a:r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q"/>
            </a:pPr>
            <a:r>
              <a:rPr lang="hu-HU" dirty="0" smtClean="0"/>
              <a:t>Személyre szabott, egyedi kommunikáció, speciális szolgáltatások</a:t>
            </a:r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q"/>
            </a:pPr>
            <a:r>
              <a:rPr lang="hu-HU" dirty="0" smtClean="0"/>
              <a:t>Egyetemeink hírneve</a:t>
            </a:r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q"/>
            </a:pPr>
            <a:r>
              <a:rPr lang="hu-HU" dirty="0" smtClean="0"/>
              <a:t>Magyarország földrajzi elhelyezkedése</a:t>
            </a:r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q"/>
            </a:pPr>
            <a:r>
              <a:rPr lang="hu-HU" dirty="0" smtClean="0"/>
              <a:t>Vonzó kultúra</a:t>
            </a:r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q"/>
            </a:pPr>
            <a:r>
              <a:rPr lang="hu-HU" dirty="0" smtClean="0"/>
              <a:t>Kedvező árak</a:t>
            </a:r>
            <a:endParaRPr lang="hu-H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4077072"/>
            <a:ext cx="3528392" cy="26462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95328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41967" y="836712"/>
            <a:ext cx="8229600" cy="1066800"/>
          </a:xfrm>
        </p:spPr>
        <p:txBody>
          <a:bodyPr/>
          <a:lstStyle/>
          <a:p>
            <a:pPr algn="ctr"/>
            <a:r>
              <a:rPr lang="hu-HU" dirty="0" smtClean="0"/>
              <a:t>MRK szerepe a sikerben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2249424"/>
            <a:ext cx="8435280" cy="4325112"/>
          </a:xfrm>
        </p:spPr>
        <p:txBody>
          <a:bodyPr/>
          <a:lstStyle/>
          <a:p>
            <a:pPr>
              <a:buClr>
                <a:srgbClr val="C00000"/>
              </a:buClr>
              <a:buFont typeface="Wingdings" panose="05000000000000000000" pitchFamily="2" charset="2"/>
              <a:buChar char="q"/>
            </a:pPr>
            <a:r>
              <a:rPr lang="hu-HU" dirty="0" smtClean="0"/>
              <a:t>Diákok számára elérhető, érthető és szimpatikus kommunikációs csatornák, kiemelkedően sikeres hallgató toborzás, jó kapcsolat a diákokkal</a:t>
            </a:r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q"/>
            </a:pPr>
            <a:r>
              <a:rPr lang="hu-HU" dirty="0" smtClean="0"/>
              <a:t>Folyamatos online rendelkezésre állás, gyors és folyamatos tájékoztatás</a:t>
            </a:r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q"/>
            </a:pPr>
            <a:r>
              <a:rPr lang="hu-HU" dirty="0" smtClean="0"/>
              <a:t>Hatékony központi ügyintézés</a:t>
            </a:r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q"/>
            </a:pPr>
            <a:r>
              <a:rPr lang="hu-HU" dirty="0" smtClean="0"/>
              <a:t>Szoros együttműködés az intézményekkel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626270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39552" y="764704"/>
            <a:ext cx="8229600" cy="1066800"/>
          </a:xfrm>
        </p:spPr>
        <p:txBody>
          <a:bodyPr/>
          <a:lstStyle/>
          <a:p>
            <a:pPr algn="ctr"/>
            <a:r>
              <a:rPr lang="hu-HU" dirty="0" smtClean="0"/>
              <a:t>Kommunikációs csatornák</a:t>
            </a:r>
            <a:endParaRPr lang="hu-HU" dirty="0"/>
          </a:p>
        </p:txBody>
      </p:sp>
      <p:sp>
        <p:nvSpPr>
          <p:cNvPr id="4" name="Tartalom helye 3"/>
          <p:cNvSpPr>
            <a:spLocks noGrp="1"/>
          </p:cNvSpPr>
          <p:nvPr>
            <p:ph idx="1"/>
          </p:nvPr>
        </p:nvSpPr>
        <p:spPr>
          <a:xfrm>
            <a:off x="467544" y="1729424"/>
            <a:ext cx="8229600" cy="4325112"/>
          </a:xfrm>
        </p:spPr>
        <p:txBody>
          <a:bodyPr/>
          <a:lstStyle/>
          <a:p>
            <a:pPr>
              <a:buClr>
                <a:schemeClr val="tx2"/>
              </a:buClr>
              <a:buFont typeface="Wingdings" panose="05000000000000000000" pitchFamily="2" charset="2"/>
              <a:buChar char="q"/>
            </a:pPr>
            <a:r>
              <a:rPr lang="hu-HU" dirty="0" smtClean="0"/>
              <a:t>Egyedi tervezésű és fejlesztésű </a:t>
            </a:r>
            <a:r>
              <a:rPr lang="hu-HU" dirty="0"/>
              <a:t>weboldal – </a:t>
            </a:r>
            <a:r>
              <a:rPr lang="hu-HU" dirty="0" err="1" smtClean="0">
                <a:hlinkClick r:id="rId2"/>
              </a:rPr>
              <a:t>www.csfhungary.hu</a:t>
            </a:r>
            <a:endParaRPr lang="hu-HU" dirty="0" smtClean="0"/>
          </a:p>
          <a:p>
            <a:pPr>
              <a:buClr>
                <a:schemeClr val="tx2"/>
              </a:buClr>
              <a:buFont typeface="Wingdings" panose="05000000000000000000" pitchFamily="2" charset="2"/>
              <a:buChar char="q"/>
            </a:pPr>
            <a:r>
              <a:rPr lang="hu-HU" dirty="0" smtClean="0"/>
              <a:t>Kizárólagos e-mail cím – több, mint 10 000 megválaszolt levél </a:t>
            </a:r>
            <a:r>
              <a:rPr lang="hu-HU" dirty="0" err="1" smtClean="0"/>
              <a:t>info</a:t>
            </a:r>
            <a:r>
              <a:rPr lang="hu-HU" dirty="0" smtClean="0"/>
              <a:t>@</a:t>
            </a:r>
            <a:r>
              <a:rPr lang="hu-HU" dirty="0" err="1" smtClean="0"/>
              <a:t>csfhungary.hu</a:t>
            </a:r>
            <a:endParaRPr lang="hu-HU" dirty="0" smtClean="0"/>
          </a:p>
          <a:p>
            <a:pPr>
              <a:buClr>
                <a:schemeClr val="tx2"/>
              </a:buClr>
              <a:buFont typeface="Wingdings" panose="05000000000000000000" pitchFamily="2" charset="2"/>
              <a:buChar char="q"/>
            </a:pPr>
            <a:r>
              <a:rPr lang="hu-HU" dirty="0" smtClean="0"/>
              <a:t>Hivatalos </a:t>
            </a:r>
            <a:r>
              <a:rPr lang="hu-HU" dirty="0" err="1"/>
              <a:t>F</a:t>
            </a:r>
            <a:r>
              <a:rPr lang="hu-HU" dirty="0" err="1" smtClean="0"/>
              <a:t>acebook</a:t>
            </a:r>
            <a:r>
              <a:rPr lang="hu-HU" dirty="0" smtClean="0"/>
              <a:t> oldal – 4181 követő</a:t>
            </a:r>
          </a:p>
          <a:p>
            <a:pPr>
              <a:buClr>
                <a:schemeClr val="tx2"/>
              </a:buClr>
              <a:buFont typeface="Wingdings" panose="05000000000000000000" pitchFamily="2" charset="2"/>
              <a:buChar char="q"/>
            </a:pPr>
            <a:r>
              <a:rPr lang="hu-HU" dirty="0" smtClean="0"/>
              <a:t>3 zárt </a:t>
            </a:r>
            <a:r>
              <a:rPr lang="hu-HU" dirty="0" err="1" smtClean="0"/>
              <a:t>Facebook</a:t>
            </a:r>
            <a:r>
              <a:rPr lang="hu-HU" dirty="0" smtClean="0"/>
              <a:t> csoport – összesen 6000 tag</a:t>
            </a:r>
          </a:p>
          <a:p>
            <a:pPr>
              <a:buClr>
                <a:schemeClr val="tx2"/>
              </a:buClr>
              <a:buFont typeface="Wingdings" panose="05000000000000000000" pitchFamily="2" charset="2"/>
              <a:buChar char="q"/>
            </a:pPr>
            <a:r>
              <a:rPr lang="hu-HU" dirty="0" smtClean="0"/>
              <a:t>Közösségi fényképmegosztó – napi frissítés</a:t>
            </a:r>
          </a:p>
          <a:p>
            <a:pPr>
              <a:buClr>
                <a:schemeClr val="tx2"/>
              </a:buClr>
              <a:buFont typeface="Wingdings" panose="05000000000000000000" pitchFamily="2" charset="2"/>
              <a:buChar char="q"/>
            </a:pPr>
            <a:r>
              <a:rPr lang="hu-HU" dirty="0" smtClean="0"/>
              <a:t>0/24 –</a:t>
            </a:r>
            <a:r>
              <a:rPr lang="hu-HU" dirty="0" err="1" smtClean="0"/>
              <a:t>ben</a:t>
            </a:r>
            <a:r>
              <a:rPr lang="hu-HU" dirty="0" smtClean="0"/>
              <a:t> elérhető sürgősségi telefonszám</a:t>
            </a:r>
          </a:p>
          <a:p>
            <a:pPr marL="109728" indent="0">
              <a:buNone/>
            </a:pPr>
            <a:r>
              <a:rPr lang="hu-HU" dirty="0" smtClean="0"/>
              <a:t>                 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737640"/>
            <a:ext cx="1722665" cy="777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5633231"/>
            <a:ext cx="1331640" cy="9987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8112" y="5468057"/>
            <a:ext cx="4464496" cy="107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93361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836712"/>
            <a:ext cx="8229600" cy="1066800"/>
          </a:xfrm>
        </p:spPr>
        <p:txBody>
          <a:bodyPr/>
          <a:lstStyle/>
          <a:p>
            <a:pPr algn="ctr"/>
            <a:r>
              <a:rPr lang="hu-HU" dirty="0" smtClean="0"/>
              <a:t>Intézmények szerepe a sikerben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2249424"/>
            <a:ext cx="5040489" cy="4325112"/>
          </a:xfrm>
        </p:spPr>
        <p:txBody>
          <a:bodyPr>
            <a:normAutofit/>
          </a:bodyPr>
          <a:lstStyle/>
          <a:p>
            <a:pPr>
              <a:buClr>
                <a:srgbClr val="C00000"/>
              </a:buClr>
              <a:buFont typeface="Wingdings" panose="05000000000000000000" pitchFamily="2" charset="2"/>
              <a:buChar char="q"/>
            </a:pPr>
            <a:r>
              <a:rPr lang="hu-HU" dirty="0" smtClean="0"/>
              <a:t>Versenyképes angol programkínálat</a:t>
            </a:r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q"/>
            </a:pPr>
            <a:r>
              <a:rPr lang="hu-HU" dirty="0" smtClean="0"/>
              <a:t>Rugalmas fogadókészség</a:t>
            </a:r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q"/>
            </a:pPr>
            <a:r>
              <a:rPr lang="hu-HU" dirty="0" smtClean="0"/>
              <a:t>Hatékony programkoordinátorok</a:t>
            </a:r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q"/>
            </a:pPr>
            <a:r>
              <a:rPr lang="hu-HU" dirty="0" smtClean="0"/>
              <a:t>Egyedi kérések teljesítése</a:t>
            </a:r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q"/>
            </a:pPr>
            <a:r>
              <a:rPr lang="hu-HU" dirty="0" smtClean="0"/>
              <a:t>Kiemelt figyelem a hallgatók irányába</a:t>
            </a:r>
          </a:p>
          <a:p>
            <a:endParaRPr lang="hu-HU" dirty="0" smtClean="0"/>
          </a:p>
          <a:p>
            <a:endParaRPr lang="hu-HU" dirty="0" smtClean="0"/>
          </a:p>
          <a:p>
            <a:endParaRPr lang="hu-H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988841"/>
            <a:ext cx="3106688" cy="23300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0112" y="4476334"/>
            <a:ext cx="3142412" cy="21064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9674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hu-HU" sz="3600" dirty="0" smtClean="0"/>
              <a:t>Tudomány Határok Nélkül</a:t>
            </a:r>
            <a:endParaRPr lang="hu-HU" sz="3600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Clr>
                <a:srgbClr val="C00000"/>
              </a:buClr>
              <a:buFont typeface="Wingdings" panose="05000000000000000000" pitchFamily="2" charset="2"/>
              <a:buChar char="q"/>
            </a:pPr>
            <a:r>
              <a:rPr lang="hu-HU" dirty="0" smtClean="0"/>
              <a:t>Brazil állami program</a:t>
            </a:r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q"/>
            </a:pPr>
            <a:r>
              <a:rPr lang="hu-HU" dirty="0" smtClean="0"/>
              <a:t>2012 </a:t>
            </a:r>
            <a:r>
              <a:rPr lang="hu-HU" dirty="0"/>
              <a:t>és 2015 közötti </a:t>
            </a:r>
            <a:r>
              <a:rPr lang="hu-HU" dirty="0" smtClean="0"/>
              <a:t>időszak</a:t>
            </a:r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q"/>
            </a:pPr>
            <a:r>
              <a:rPr lang="hu-HU" dirty="0" smtClean="0"/>
              <a:t> 100</a:t>
            </a:r>
            <a:r>
              <a:rPr lang="hu-HU" dirty="0"/>
              <a:t> 000 brazil </a:t>
            </a:r>
            <a:r>
              <a:rPr lang="hu-HU" dirty="0" err="1"/>
              <a:t>BSc</a:t>
            </a:r>
            <a:r>
              <a:rPr lang="hu-HU" dirty="0"/>
              <a:t> és </a:t>
            </a:r>
            <a:r>
              <a:rPr lang="hu-HU" dirty="0" smtClean="0"/>
              <a:t>PhD hallgató</a:t>
            </a:r>
            <a:endParaRPr lang="hu-HU" dirty="0"/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q"/>
            </a:pPr>
            <a:r>
              <a:rPr lang="hu-HU" dirty="0" smtClean="0"/>
              <a:t> Természet-, mérnöki, </a:t>
            </a:r>
            <a:r>
              <a:rPr lang="hu-HU" dirty="0"/>
              <a:t>egészség- és informatikatudományok </a:t>
            </a:r>
            <a:endParaRPr lang="hu-HU" dirty="0" smtClean="0"/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q"/>
            </a:pPr>
            <a:r>
              <a:rPr lang="hu-HU" dirty="0" smtClean="0"/>
              <a:t>12-18 hónapos mobilitási program</a:t>
            </a:r>
          </a:p>
          <a:p>
            <a:pPr marL="109728" indent="0">
              <a:buClr>
                <a:srgbClr val="C00000"/>
              </a:buClr>
              <a:buNone/>
            </a:pPr>
            <a:r>
              <a:rPr lang="hu-HU" dirty="0" smtClean="0"/>
              <a:t>(nyelvi előkészítő, két szemeszter, szakmai gyakorlat)</a:t>
            </a:r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q"/>
            </a:pPr>
            <a:r>
              <a:rPr lang="hu-HU" dirty="0" smtClean="0"/>
              <a:t>40 fogadó ország</a:t>
            </a:r>
          </a:p>
          <a:p>
            <a:pPr>
              <a:buFontTx/>
              <a:buChar char="-"/>
            </a:pPr>
            <a:endParaRPr lang="hu-HU" dirty="0" smtClean="0"/>
          </a:p>
        </p:txBody>
      </p:sp>
    </p:spTree>
    <p:extLst>
      <p:ext uri="{BB962C8B-B14F-4D97-AF65-F5344CB8AC3E}">
        <p14:creationId xmlns:p14="http://schemas.microsoft.com/office/powerpoint/2010/main" val="3178365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70898" y="1032081"/>
            <a:ext cx="8229600" cy="1053294"/>
          </a:xfrm>
        </p:spPr>
        <p:txBody>
          <a:bodyPr>
            <a:normAutofit fontScale="90000"/>
          </a:bodyPr>
          <a:lstStyle/>
          <a:p>
            <a:pPr algn="ctr"/>
            <a:r>
              <a:rPr lang="hu-HU" sz="4400" dirty="0" smtClean="0"/>
              <a:t>Nehézségek / Intézmények</a:t>
            </a:r>
            <a:r>
              <a:rPr lang="hu-HU" dirty="0"/>
              <a:t/>
            </a:r>
            <a:br>
              <a:rPr lang="hu-HU" dirty="0"/>
            </a:b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0" y="2132856"/>
            <a:ext cx="8964488" cy="3312368"/>
          </a:xfrm>
        </p:spPr>
        <p:txBody>
          <a:bodyPr>
            <a:normAutofit/>
          </a:bodyPr>
          <a:lstStyle/>
          <a:p>
            <a:pPr>
              <a:buClr>
                <a:srgbClr val="C00000"/>
              </a:buClr>
              <a:buFont typeface="Wingdings" panose="05000000000000000000" pitchFamily="2" charset="2"/>
              <a:buChar char="q"/>
            </a:pPr>
            <a:r>
              <a:rPr lang="hu-HU" dirty="0" smtClean="0"/>
              <a:t>Intézményen belüli pontos kommunikáció hiánya</a:t>
            </a:r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q"/>
            </a:pPr>
            <a:r>
              <a:rPr lang="hu-HU" dirty="0" smtClean="0"/>
              <a:t>Oktatók </a:t>
            </a:r>
            <a:r>
              <a:rPr lang="hu-HU" dirty="0"/>
              <a:t>angol nyelvtudása</a:t>
            </a:r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q"/>
            </a:pPr>
            <a:r>
              <a:rPr lang="hu-HU" dirty="0"/>
              <a:t>Mentorok</a:t>
            </a:r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q"/>
            </a:pPr>
            <a:r>
              <a:rPr lang="hu-HU" dirty="0"/>
              <a:t>Valós kurzuskínálat</a:t>
            </a:r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q"/>
            </a:pPr>
            <a:r>
              <a:rPr lang="hu-HU" dirty="0"/>
              <a:t>Csak brazil csoportok</a:t>
            </a:r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q"/>
            </a:pPr>
            <a:r>
              <a:rPr lang="hu-HU" dirty="0" smtClean="0"/>
              <a:t>Szakmai gyakorlat</a:t>
            </a:r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0240" y="3212976"/>
            <a:ext cx="4420420" cy="33123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62744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899160"/>
            <a:ext cx="8229600" cy="1066800"/>
          </a:xfrm>
        </p:spPr>
        <p:txBody>
          <a:bodyPr>
            <a:normAutofit fontScale="90000"/>
          </a:bodyPr>
          <a:lstStyle/>
          <a:p>
            <a:pPr algn="ctr"/>
            <a:r>
              <a:rPr lang="hu-HU" dirty="0" smtClean="0"/>
              <a:t>Általános nehézségek </a:t>
            </a:r>
            <a:r>
              <a:rPr lang="hu-HU" dirty="0"/>
              <a:t/>
            </a:r>
            <a:br>
              <a:rPr lang="hu-HU" dirty="0"/>
            </a:b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1916832"/>
            <a:ext cx="8229600" cy="4657704"/>
          </a:xfrm>
        </p:spPr>
        <p:txBody>
          <a:bodyPr/>
          <a:lstStyle/>
          <a:p>
            <a:pPr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hu-HU" dirty="0" smtClean="0"/>
              <a:t>Kulturális különbségek</a:t>
            </a: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hu-HU" dirty="0" smtClean="0"/>
              <a:t>Kommunikációs nehézségek</a:t>
            </a: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hu-HU" dirty="0" smtClean="0"/>
              <a:t>Rövid határidők</a:t>
            </a:r>
          </a:p>
          <a:p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3361938"/>
            <a:ext cx="5760640" cy="32403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25085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4460" y="692696"/>
            <a:ext cx="8229600" cy="1066800"/>
          </a:xfrm>
        </p:spPr>
        <p:txBody>
          <a:bodyPr/>
          <a:lstStyle/>
          <a:p>
            <a:pPr algn="ctr"/>
            <a:r>
              <a:rPr lang="hu-HU" dirty="0" smtClean="0"/>
              <a:t>Brazil diákok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1759496"/>
            <a:ext cx="8229600" cy="4815040"/>
          </a:xfrm>
        </p:spPr>
        <p:txBody>
          <a:bodyPr/>
          <a:lstStyle/>
          <a:p>
            <a:pPr>
              <a:buClr>
                <a:srgbClr val="C00000"/>
              </a:buClr>
              <a:buFont typeface="Wingdings" panose="05000000000000000000" pitchFamily="2" charset="2"/>
              <a:buChar char="q"/>
            </a:pPr>
            <a:r>
              <a:rPr lang="hu-HU" dirty="0" smtClean="0"/>
              <a:t>Tanulni vágyó, szorgalmas diákok</a:t>
            </a:r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q"/>
            </a:pPr>
            <a:r>
              <a:rPr lang="hu-HU" dirty="0" smtClean="0"/>
              <a:t>Nagy jelentőséggel bír a program</a:t>
            </a:r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q"/>
            </a:pPr>
            <a:r>
              <a:rPr lang="hu-HU" dirty="0" smtClean="0"/>
              <a:t>Magas igazságérzet, a program tudatos kihasználása</a:t>
            </a:r>
          </a:p>
          <a:p>
            <a:endParaRPr lang="hu-HU" dirty="0"/>
          </a:p>
        </p:txBody>
      </p:sp>
      <p:pic>
        <p:nvPicPr>
          <p:cNvPr id="4" name="Tartalom helye 2"/>
          <p:cNvPicPr>
            <a:picLocks noGrp="1"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3338990"/>
            <a:ext cx="4450937" cy="33382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37138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836712"/>
            <a:ext cx="8229600" cy="1008112"/>
          </a:xfrm>
        </p:spPr>
        <p:txBody>
          <a:bodyPr/>
          <a:lstStyle/>
          <a:p>
            <a:pPr algn="ctr"/>
            <a:r>
              <a:rPr lang="hu-HU" dirty="0" smtClean="0"/>
              <a:t>Jövő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rgbClr val="C00000"/>
              </a:buClr>
              <a:buFont typeface="Wingdings" panose="05000000000000000000" pitchFamily="2" charset="2"/>
              <a:buChar char="q"/>
            </a:pPr>
            <a:r>
              <a:rPr lang="hu-HU" dirty="0" smtClean="0"/>
              <a:t>Új „nagykövetek” kinevelése, intézményközi brazil- magyar együttműködések</a:t>
            </a:r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q"/>
            </a:pPr>
            <a:r>
              <a:rPr lang="hu-HU" dirty="0" smtClean="0"/>
              <a:t>Hasonló ösztöndíjprogramok a modell alapján más országokkal is</a:t>
            </a:r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q"/>
            </a:pPr>
            <a:r>
              <a:rPr lang="hu-HU" dirty="0" smtClean="0"/>
              <a:t>Tudatos intézményi stratégiák, elkötelezett fejlődés a </a:t>
            </a:r>
            <a:r>
              <a:rPr lang="hu-HU" dirty="0" err="1" smtClean="0"/>
              <a:t>nemzetköziesedés</a:t>
            </a:r>
            <a:r>
              <a:rPr lang="hu-HU" dirty="0" smtClean="0"/>
              <a:t> érdekében</a:t>
            </a:r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q"/>
            </a:pPr>
            <a:r>
              <a:rPr lang="hu-HU" dirty="0" smtClean="0"/>
              <a:t>Tapasztalatok, a gyakorlat és az elért eredmények hasznosítása, továbbfejlesztése</a:t>
            </a:r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q"/>
            </a:pPr>
            <a:endParaRPr lang="hu-HU" dirty="0"/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324610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757217"/>
            <a:ext cx="3307515" cy="33075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0994" y="728700"/>
            <a:ext cx="3336032" cy="33360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459" y="1226648"/>
            <a:ext cx="1755102" cy="23401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https://fbcdn-sphotos-c-a.akamaihd.net/hphotos-ak-xfp1/t1.0-9/1489201_10151837254597924_1933956732_n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3717032"/>
            <a:ext cx="2975719" cy="2975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7225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4149080"/>
            <a:ext cx="3140968" cy="23557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64198"/>
            <a:ext cx="3552056" cy="35520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 descr="https://fbcdn-sphotos-h-a.akamaihd.net/hphotos-ak-prn2/t1.0-9/1468790_792710940758826_1701699364_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9656" y="692696"/>
            <a:ext cx="2909589" cy="29095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5" name="Picture 7" descr="https://scontent-a-sjc.xx.fbcdn.net/hphotos-ash3/t1.0-9/p480x480/1958042_10202606698506734_1973123340_n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705549"/>
            <a:ext cx="2952328" cy="19682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3140968"/>
            <a:ext cx="3162442" cy="17085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27611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908720"/>
            <a:ext cx="8229600" cy="1066800"/>
          </a:xfrm>
        </p:spPr>
        <p:txBody>
          <a:bodyPr/>
          <a:lstStyle/>
          <a:p>
            <a:pPr algn="ctr"/>
            <a:r>
              <a:rPr lang="hu-HU" dirty="0" smtClean="0"/>
              <a:t>Sikertörténet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23528" y="2249424"/>
            <a:ext cx="8640960" cy="4325112"/>
          </a:xfrm>
        </p:spPr>
        <p:txBody>
          <a:bodyPr>
            <a:normAutofit/>
          </a:bodyPr>
          <a:lstStyle/>
          <a:p>
            <a:pPr>
              <a:buClr>
                <a:srgbClr val="C00000"/>
              </a:buClr>
              <a:buFont typeface="Wingdings" panose="05000000000000000000" pitchFamily="2" charset="2"/>
              <a:buChar char="q"/>
            </a:pPr>
            <a:r>
              <a:rPr lang="hu-HU" sz="2400" dirty="0" smtClean="0"/>
              <a:t>Az intézmények és az MRK által közösen elért egyedülálló eredmények</a:t>
            </a:r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q"/>
            </a:pPr>
            <a:endParaRPr lang="hu-HU" sz="2400" dirty="0" smtClean="0"/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q"/>
            </a:pPr>
            <a:r>
              <a:rPr lang="hu-HU" sz="2400" dirty="0" smtClean="0"/>
              <a:t>Rövid és hosszú távú pozitív hatások a </a:t>
            </a:r>
            <a:r>
              <a:rPr lang="hu-HU" sz="2400" dirty="0" err="1" smtClean="0"/>
              <a:t>nemzetköziesítésben</a:t>
            </a:r>
            <a:endParaRPr lang="hu-HU" sz="2400" dirty="0" smtClean="0"/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q"/>
            </a:pPr>
            <a:endParaRPr lang="hu-HU" sz="2400" dirty="0" smtClean="0"/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q"/>
            </a:pPr>
            <a:r>
              <a:rPr lang="hu-HU" sz="2400" dirty="0" smtClean="0"/>
              <a:t>Jó gyakorlat, követendő modell</a:t>
            </a:r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q"/>
            </a:pPr>
            <a:endParaRPr lang="hu-HU" sz="2400" dirty="0" smtClean="0"/>
          </a:p>
        </p:txBody>
      </p:sp>
    </p:spTree>
    <p:extLst>
      <p:ext uri="{BB962C8B-B14F-4D97-AF65-F5344CB8AC3E}">
        <p14:creationId xmlns:p14="http://schemas.microsoft.com/office/powerpoint/2010/main" val="768864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908720"/>
            <a:ext cx="8229600" cy="1066800"/>
          </a:xfrm>
        </p:spPr>
        <p:txBody>
          <a:bodyPr/>
          <a:lstStyle/>
          <a:p>
            <a:pPr algn="ctr"/>
            <a:r>
              <a:rPr lang="hu-HU" dirty="0" smtClean="0"/>
              <a:t>Kronológia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23528" y="1916832"/>
            <a:ext cx="8640960" cy="4657704"/>
          </a:xfrm>
        </p:spPr>
        <p:txBody>
          <a:bodyPr>
            <a:normAutofit fontScale="92500" lnSpcReduction="20000"/>
          </a:bodyPr>
          <a:lstStyle/>
          <a:p>
            <a:pPr marL="109728" indent="0" algn="ctr">
              <a:buNone/>
            </a:pPr>
            <a:endParaRPr lang="hu-HU" dirty="0" smtClean="0"/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q"/>
            </a:pPr>
            <a:r>
              <a:rPr lang="hu-HU" sz="2400" dirty="0" smtClean="0"/>
              <a:t>Csatlakozás előkészítése - 2011</a:t>
            </a:r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q"/>
            </a:pPr>
            <a:r>
              <a:rPr lang="hu-HU" sz="2400" dirty="0" smtClean="0"/>
              <a:t>Szerződés aláírása- 2012</a:t>
            </a:r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q"/>
            </a:pPr>
            <a:r>
              <a:rPr lang="hu-HU" sz="2400" dirty="0" smtClean="0">
                <a:solidFill>
                  <a:srgbClr val="FFC000"/>
                </a:solidFill>
              </a:rPr>
              <a:t>Első pályázati kiírás- (CAPES/129-es magyarországi felhívás)- 2012 November </a:t>
            </a:r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q"/>
            </a:pPr>
            <a:r>
              <a:rPr lang="hu-HU" sz="2400" dirty="0" smtClean="0">
                <a:solidFill>
                  <a:srgbClr val="FFC000"/>
                </a:solidFill>
              </a:rPr>
              <a:t>Második pályázati kiírás- (CAPES/146-os magyarországi felhívás)- 2013 Május</a:t>
            </a:r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q"/>
            </a:pPr>
            <a:r>
              <a:rPr lang="hu-HU" sz="2400" dirty="0" smtClean="0"/>
              <a:t> </a:t>
            </a:r>
            <a:r>
              <a:rPr lang="hu-HU" sz="2400" dirty="0" smtClean="0">
                <a:solidFill>
                  <a:srgbClr val="92D050"/>
                </a:solidFill>
              </a:rPr>
              <a:t>Első diákcsoport (CAPES/129 </a:t>
            </a:r>
            <a:r>
              <a:rPr lang="hu-HU" sz="2400" dirty="0">
                <a:solidFill>
                  <a:srgbClr val="92D050"/>
                </a:solidFill>
              </a:rPr>
              <a:t>–es magyarországi </a:t>
            </a:r>
            <a:r>
              <a:rPr lang="hu-HU" sz="2400" dirty="0" smtClean="0">
                <a:solidFill>
                  <a:srgbClr val="92D050"/>
                </a:solidFill>
              </a:rPr>
              <a:t>felhívás) érkezése: 2013 július/ szeptember</a:t>
            </a:r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q"/>
            </a:pPr>
            <a:r>
              <a:rPr lang="hu-HU" sz="2400" dirty="0" smtClean="0">
                <a:solidFill>
                  <a:srgbClr val="FFC000"/>
                </a:solidFill>
              </a:rPr>
              <a:t>Harmadik pályázati kiírás- ( CAPES/ 164-es magyarországi felhívás)- 2013 November</a:t>
            </a:r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q"/>
            </a:pPr>
            <a:r>
              <a:rPr lang="hu-HU" sz="2400" dirty="0" smtClean="0">
                <a:solidFill>
                  <a:srgbClr val="92D050"/>
                </a:solidFill>
              </a:rPr>
              <a:t>Második diákcsoport érkezése </a:t>
            </a:r>
            <a:r>
              <a:rPr lang="hu-HU" sz="2400" dirty="0">
                <a:solidFill>
                  <a:srgbClr val="92D050"/>
                </a:solidFill>
              </a:rPr>
              <a:t>(CAPES/ 146-os magyarországi felhívás</a:t>
            </a:r>
            <a:r>
              <a:rPr lang="hu-HU" sz="2400" dirty="0" smtClean="0">
                <a:solidFill>
                  <a:srgbClr val="92D050"/>
                </a:solidFill>
              </a:rPr>
              <a:t>)- 2014 január</a:t>
            </a:r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q"/>
            </a:pPr>
            <a:r>
              <a:rPr lang="hu-HU" sz="2400" dirty="0" smtClean="0">
                <a:solidFill>
                  <a:srgbClr val="92D050"/>
                </a:solidFill>
              </a:rPr>
              <a:t>Harmadik </a:t>
            </a:r>
            <a:r>
              <a:rPr lang="hu-HU" sz="2400" dirty="0">
                <a:solidFill>
                  <a:srgbClr val="92D050"/>
                </a:solidFill>
              </a:rPr>
              <a:t>diákcsoport érkezése (CAPES/ </a:t>
            </a:r>
            <a:r>
              <a:rPr lang="hu-HU" sz="2400" dirty="0" smtClean="0">
                <a:solidFill>
                  <a:srgbClr val="92D050"/>
                </a:solidFill>
              </a:rPr>
              <a:t>164-es </a:t>
            </a:r>
            <a:r>
              <a:rPr lang="hu-HU" sz="2400" dirty="0">
                <a:solidFill>
                  <a:srgbClr val="92D050"/>
                </a:solidFill>
              </a:rPr>
              <a:t>magyarországi felhívás)- 2014 </a:t>
            </a:r>
            <a:r>
              <a:rPr lang="hu-HU" sz="2400" dirty="0" smtClean="0">
                <a:solidFill>
                  <a:srgbClr val="92D050"/>
                </a:solidFill>
              </a:rPr>
              <a:t>szeptember</a:t>
            </a:r>
            <a:endParaRPr lang="hu-HU" sz="2400" dirty="0">
              <a:solidFill>
                <a:srgbClr val="92D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8792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908720"/>
            <a:ext cx="8229600" cy="1066800"/>
          </a:xfrm>
        </p:spPr>
        <p:txBody>
          <a:bodyPr/>
          <a:lstStyle/>
          <a:p>
            <a:pPr algn="ctr"/>
            <a:r>
              <a:rPr lang="hu-HU" dirty="0" smtClean="0"/>
              <a:t>Hatáskörök, feladatok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23528" y="2249424"/>
            <a:ext cx="8640960" cy="4325112"/>
          </a:xfrm>
        </p:spPr>
        <p:txBody>
          <a:bodyPr>
            <a:normAutofit/>
          </a:bodyPr>
          <a:lstStyle/>
          <a:p>
            <a:pPr marL="109728" indent="0" algn="ctr">
              <a:buNone/>
            </a:pPr>
            <a:r>
              <a:rPr lang="hu-HU" b="1" dirty="0" smtClean="0"/>
              <a:t>CAPES (</a:t>
            </a:r>
            <a:r>
              <a:rPr lang="hu-HU" b="1" dirty="0" err="1"/>
              <a:t>Brazilian</a:t>
            </a:r>
            <a:r>
              <a:rPr lang="hu-HU" b="1" dirty="0"/>
              <a:t> </a:t>
            </a:r>
            <a:r>
              <a:rPr lang="hu-HU" b="1" dirty="0" err="1"/>
              <a:t>Federal</a:t>
            </a:r>
            <a:r>
              <a:rPr lang="hu-HU" b="1" dirty="0"/>
              <a:t> </a:t>
            </a:r>
            <a:r>
              <a:rPr lang="hu-HU" b="1" dirty="0" err="1"/>
              <a:t>Agency</a:t>
            </a:r>
            <a:r>
              <a:rPr lang="hu-HU" b="1" dirty="0"/>
              <a:t> </a:t>
            </a:r>
            <a:r>
              <a:rPr lang="hu-HU" b="1" dirty="0" err="1"/>
              <a:t>for</a:t>
            </a:r>
            <a:r>
              <a:rPr lang="hu-HU" b="1" dirty="0"/>
              <a:t> </a:t>
            </a:r>
            <a:r>
              <a:rPr lang="hu-HU" b="1" dirty="0" err="1"/>
              <a:t>Support</a:t>
            </a:r>
            <a:r>
              <a:rPr lang="hu-HU" b="1" dirty="0"/>
              <a:t> and </a:t>
            </a:r>
            <a:r>
              <a:rPr lang="hu-HU" b="1" dirty="0" err="1"/>
              <a:t>Evaluation</a:t>
            </a:r>
            <a:r>
              <a:rPr lang="hu-HU" b="1" dirty="0"/>
              <a:t> of </a:t>
            </a:r>
            <a:r>
              <a:rPr lang="hu-HU" b="1" dirty="0" err="1"/>
              <a:t>Graduate</a:t>
            </a:r>
            <a:r>
              <a:rPr lang="hu-HU" b="1" dirty="0"/>
              <a:t> </a:t>
            </a:r>
            <a:r>
              <a:rPr lang="hu-HU" b="1" dirty="0" smtClean="0"/>
              <a:t>Education) – a program lebonyolításáért felelős állami ügynökség</a:t>
            </a:r>
          </a:p>
          <a:p>
            <a:pPr marL="109728" indent="0" algn="ctr">
              <a:buNone/>
            </a:pPr>
            <a:endParaRPr lang="hu-HU" dirty="0" smtClean="0"/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q"/>
            </a:pPr>
            <a:r>
              <a:rPr lang="hu-HU" sz="2400" dirty="0" smtClean="0"/>
              <a:t>A teljes pályáztatási folyamat</a:t>
            </a:r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q"/>
            </a:pPr>
            <a:r>
              <a:rPr lang="hu-HU" sz="2400" dirty="0" smtClean="0"/>
              <a:t>Szerződés és kapcsolattartás a fogadó országokkal</a:t>
            </a:r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q"/>
            </a:pPr>
            <a:r>
              <a:rPr lang="hu-HU" sz="2400" dirty="0" smtClean="0"/>
              <a:t>Finanszírozás</a:t>
            </a:r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q"/>
            </a:pPr>
            <a:r>
              <a:rPr lang="hu-HU" sz="2400" dirty="0" smtClean="0"/>
              <a:t>Diákok tevékenységének nyomon követése</a:t>
            </a:r>
            <a:endParaRPr lang="hu-HU" sz="2400" dirty="0"/>
          </a:p>
        </p:txBody>
      </p:sp>
    </p:spTree>
    <p:extLst>
      <p:ext uri="{BB962C8B-B14F-4D97-AF65-F5344CB8AC3E}">
        <p14:creationId xmlns:p14="http://schemas.microsoft.com/office/powerpoint/2010/main" val="1597712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836712"/>
            <a:ext cx="8229600" cy="1066800"/>
          </a:xfrm>
        </p:spPr>
        <p:txBody>
          <a:bodyPr/>
          <a:lstStyle/>
          <a:p>
            <a:pPr algn="ctr"/>
            <a:r>
              <a:rPr lang="hu-HU" dirty="0"/>
              <a:t>Hatáskörök, feladatok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899592" y="2060848"/>
            <a:ext cx="7787208" cy="4513688"/>
          </a:xfrm>
        </p:spPr>
        <p:txBody>
          <a:bodyPr/>
          <a:lstStyle/>
          <a:p>
            <a:pPr marL="109728" indent="0" algn="ctr">
              <a:buNone/>
            </a:pPr>
            <a:r>
              <a:rPr lang="hu-HU" b="1" dirty="0" smtClean="0"/>
              <a:t>Magyar Rektori Konferencia</a:t>
            </a:r>
          </a:p>
          <a:p>
            <a:pPr marL="109728" indent="0" algn="ctr">
              <a:buNone/>
            </a:pPr>
            <a:endParaRPr lang="hu-HU" b="1" dirty="0" smtClean="0"/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q"/>
            </a:pPr>
            <a:r>
              <a:rPr lang="hu-HU" dirty="0" smtClean="0"/>
              <a:t>Kapcsolattartás a brazil féllel</a:t>
            </a:r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q"/>
            </a:pPr>
            <a:r>
              <a:rPr lang="hu-HU" dirty="0" smtClean="0"/>
              <a:t>Kapcsolattartás a hallgatókkal</a:t>
            </a:r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q"/>
            </a:pPr>
            <a:r>
              <a:rPr lang="hu-HU" dirty="0"/>
              <a:t>Kapcsolattartás </a:t>
            </a:r>
            <a:r>
              <a:rPr lang="hu-HU" dirty="0" smtClean="0"/>
              <a:t>az egyetemekkel</a:t>
            </a:r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q"/>
            </a:pPr>
            <a:r>
              <a:rPr lang="hu-HU" dirty="0" smtClean="0"/>
              <a:t>Központi ügyintézés (finanszírozás, vízum, biztosítás)</a:t>
            </a:r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q"/>
            </a:pPr>
            <a:r>
              <a:rPr lang="hu-HU" dirty="0" smtClean="0"/>
              <a:t>Szakmai gyakorlat</a:t>
            </a:r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q"/>
            </a:pPr>
            <a:r>
              <a:rPr lang="hu-HU" dirty="0" smtClean="0"/>
              <a:t>Beszámolók a CAPES felé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810061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836712"/>
            <a:ext cx="8229600" cy="1066800"/>
          </a:xfrm>
        </p:spPr>
        <p:txBody>
          <a:bodyPr/>
          <a:lstStyle/>
          <a:p>
            <a:pPr algn="ctr"/>
            <a:r>
              <a:rPr lang="hu-HU" dirty="0"/>
              <a:t>Hatáskörök, feladatok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09728" indent="0" algn="ctr">
              <a:buNone/>
            </a:pPr>
            <a:r>
              <a:rPr lang="hu-HU" b="1" dirty="0" smtClean="0"/>
              <a:t>Fogadó intézmények</a:t>
            </a:r>
          </a:p>
          <a:p>
            <a:pPr marL="109728" indent="0" algn="ctr">
              <a:buNone/>
            </a:pPr>
            <a:endParaRPr lang="hu-HU" b="1" dirty="0" smtClean="0"/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hu-HU" dirty="0" smtClean="0"/>
              <a:t>Pályázó diákok elbírálása</a:t>
            </a: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hu-HU" dirty="0" smtClean="0"/>
              <a:t>Nyelvi előkészítő kurzus</a:t>
            </a: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hu-HU" dirty="0" smtClean="0"/>
              <a:t>Angol nyelvű akadémiai program</a:t>
            </a: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hu-HU" dirty="0" smtClean="0"/>
              <a:t>Hallgatók egyetemi adminisztrációja</a:t>
            </a: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hu-HU" dirty="0" smtClean="0"/>
              <a:t>Mentorprogram</a:t>
            </a: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hu-HU" dirty="0" smtClean="0"/>
              <a:t>Szakmai gyakorlat</a:t>
            </a: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hu-HU" dirty="0" smtClean="0"/>
              <a:t>Beszámolók az MRK felé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454146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1066800"/>
          </a:xfrm>
        </p:spPr>
        <p:txBody>
          <a:bodyPr>
            <a:normAutofit fontScale="90000"/>
          </a:bodyPr>
          <a:lstStyle/>
          <a:p>
            <a:pPr algn="ctr"/>
            <a:r>
              <a:rPr lang="hu-HU" dirty="0" smtClean="0"/>
              <a:t>A programban résztvevő intézmények</a:t>
            </a:r>
            <a:endParaRPr lang="hu-HU" dirty="0"/>
          </a:p>
        </p:txBody>
      </p:sp>
      <p:sp>
        <p:nvSpPr>
          <p:cNvPr id="8" name="Tartalom helye 7"/>
          <p:cNvSpPr>
            <a:spLocks noGrp="1"/>
          </p:cNvSpPr>
          <p:nvPr>
            <p:ph idx="1"/>
          </p:nvPr>
        </p:nvSpPr>
        <p:spPr>
          <a:xfrm>
            <a:off x="457200" y="1628800"/>
            <a:ext cx="6131024" cy="5229200"/>
          </a:xfrm>
        </p:spPr>
        <p:txBody>
          <a:bodyPr>
            <a:normAutofit fontScale="62500" lnSpcReduction="20000"/>
          </a:bodyPr>
          <a:lstStyle/>
          <a:p>
            <a:pPr>
              <a:buClr>
                <a:srgbClr val="C00000"/>
              </a:buClr>
              <a:buFont typeface="Wingdings" panose="05000000000000000000" pitchFamily="2" charset="2"/>
              <a:buChar char="q"/>
            </a:pPr>
            <a:r>
              <a:rPr lang="hu-HU" b="1" dirty="0"/>
              <a:t>Budapesti Corvinus Egyetem</a:t>
            </a:r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q"/>
            </a:pPr>
            <a:r>
              <a:rPr lang="hu-HU" b="1" dirty="0" smtClean="0"/>
              <a:t>Budapesti Gazdasági Főiskola</a:t>
            </a:r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q"/>
            </a:pPr>
            <a:r>
              <a:rPr lang="hu-HU" b="1" dirty="0" smtClean="0"/>
              <a:t>Budapesti </a:t>
            </a:r>
            <a:r>
              <a:rPr lang="hu-HU" b="1" dirty="0"/>
              <a:t>Műszaki és Gazdaságtudományi Egyetem</a:t>
            </a:r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q"/>
            </a:pPr>
            <a:r>
              <a:rPr lang="hu-HU" b="1" dirty="0"/>
              <a:t>Debreceni Egyetem</a:t>
            </a:r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q"/>
            </a:pPr>
            <a:r>
              <a:rPr lang="hu-HU" b="1" dirty="0"/>
              <a:t>Dunaújvárosi </a:t>
            </a:r>
            <a:r>
              <a:rPr lang="hu-HU" b="1" dirty="0" smtClean="0"/>
              <a:t>Főiskola</a:t>
            </a:r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q"/>
            </a:pPr>
            <a:r>
              <a:rPr lang="hu-HU" b="1" u="sng" dirty="0" smtClean="0"/>
              <a:t>Eötvös József Főiskola</a:t>
            </a:r>
            <a:endParaRPr lang="hu-HU" b="1" u="sng" dirty="0"/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q"/>
            </a:pPr>
            <a:r>
              <a:rPr lang="hu-HU" b="1" dirty="0"/>
              <a:t>Eötvös Loránd Tudományegyetem</a:t>
            </a:r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q"/>
            </a:pPr>
            <a:r>
              <a:rPr lang="hu-HU" b="1" u="sng" dirty="0" smtClean="0"/>
              <a:t>Eszterházy </a:t>
            </a:r>
            <a:r>
              <a:rPr lang="hu-HU" b="1" u="sng" dirty="0"/>
              <a:t>Károly Főiskola</a:t>
            </a:r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q"/>
            </a:pPr>
            <a:r>
              <a:rPr lang="hu-HU" b="1" u="sng" dirty="0"/>
              <a:t>Gábor Dénes Főiskola</a:t>
            </a:r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q"/>
            </a:pPr>
            <a:r>
              <a:rPr lang="hu-HU" b="1" dirty="0"/>
              <a:t>Magyar Képzőművészeti </a:t>
            </a:r>
            <a:r>
              <a:rPr lang="hu-HU" b="1" dirty="0" smtClean="0"/>
              <a:t>Egyetem</a:t>
            </a:r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q"/>
            </a:pPr>
            <a:r>
              <a:rPr lang="hu-HU" b="1" u="sng" dirty="0" smtClean="0"/>
              <a:t>Miskolci Egyetem</a:t>
            </a:r>
            <a:endParaRPr lang="hu-HU" b="1" u="sng" dirty="0"/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q"/>
            </a:pPr>
            <a:r>
              <a:rPr lang="hu-HU" b="1" dirty="0"/>
              <a:t>Nyugat-magyarországi Egyetem</a:t>
            </a:r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q"/>
            </a:pPr>
            <a:r>
              <a:rPr lang="hu-HU" b="1" dirty="0"/>
              <a:t>Óbudai Egyetem</a:t>
            </a:r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q"/>
            </a:pPr>
            <a:r>
              <a:rPr lang="hu-HU" b="1" u="sng" dirty="0"/>
              <a:t>Pannon Egyetem</a:t>
            </a:r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q"/>
            </a:pPr>
            <a:r>
              <a:rPr lang="hu-HU" b="1" dirty="0"/>
              <a:t>Pécsi Tudományegyetem</a:t>
            </a:r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q"/>
            </a:pPr>
            <a:r>
              <a:rPr lang="hu-HU" b="1" dirty="0"/>
              <a:t>Semmelweis </a:t>
            </a:r>
            <a:r>
              <a:rPr lang="hu-HU" b="1" dirty="0" smtClean="0"/>
              <a:t>Egyetem</a:t>
            </a:r>
            <a:endParaRPr lang="hu-HU" b="1" dirty="0"/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q"/>
            </a:pPr>
            <a:r>
              <a:rPr lang="hu-HU" b="1" u="sng" dirty="0"/>
              <a:t>Szegedi Tudományegyetem</a:t>
            </a:r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q"/>
            </a:pPr>
            <a:r>
              <a:rPr lang="hu-HU" b="1" dirty="0"/>
              <a:t>Szent István </a:t>
            </a:r>
            <a:r>
              <a:rPr lang="hu-HU" b="1" dirty="0" smtClean="0"/>
              <a:t>Egyetem</a:t>
            </a: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2720617"/>
            <a:ext cx="3717032" cy="371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617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1066800"/>
          </a:xfrm>
        </p:spPr>
        <p:txBody>
          <a:bodyPr>
            <a:normAutofit fontScale="90000"/>
          </a:bodyPr>
          <a:lstStyle/>
          <a:p>
            <a:pPr algn="ctr"/>
            <a:r>
              <a:rPr lang="hu-HU" dirty="0"/>
              <a:t>A magyarországi ösztöndíjasok száma intézményenként</a:t>
            </a:r>
          </a:p>
        </p:txBody>
      </p:sp>
      <p:graphicFrame>
        <p:nvGraphicFramePr>
          <p:cNvPr id="7" name="Tartalom helye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46518015"/>
              </p:ext>
            </p:extLst>
          </p:nvPr>
        </p:nvGraphicFramePr>
        <p:xfrm>
          <a:off x="323528" y="1916832"/>
          <a:ext cx="6912767" cy="4657014"/>
        </p:xfrm>
        <a:graphic>
          <a:graphicData uri="http://schemas.openxmlformats.org/drawingml/2006/table">
            <a:tbl>
              <a:tblPr/>
              <a:tblGrid>
                <a:gridCol w="6912767"/>
              </a:tblGrid>
              <a:tr h="258723">
                <a:tc>
                  <a:txBody>
                    <a:bodyPr/>
                    <a:lstStyle/>
                    <a:p>
                      <a:pPr algn="l" rtl="0" fontAlgn="ctr">
                        <a:buClr>
                          <a:srgbClr val="C00000"/>
                        </a:buClr>
                        <a:buSzPts val="1500"/>
                        <a:buFont typeface="Wingdings" panose="05000000000000000000" pitchFamily="2" charset="2"/>
                        <a:buChar char="q"/>
                      </a:pPr>
                      <a:r>
                        <a:rPr lang="hu-HU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</a:rPr>
                        <a:t>Budapesti Műszaki és Gazdaságtudományi Egyetem </a:t>
                      </a:r>
                      <a:r>
                        <a:rPr lang="hu-HU" sz="1500" b="1" i="0" u="none" strike="noStrike" dirty="0">
                          <a:solidFill>
                            <a:srgbClr val="FF0000"/>
                          </a:solidFill>
                          <a:effectLst/>
                          <a:latin typeface="Georgia" panose="02040502050405020303" pitchFamily="18" charset="0"/>
                        </a:rPr>
                        <a:t>539</a:t>
                      </a:r>
                      <a:endParaRPr lang="hu-HU" sz="1500" b="0" i="0" u="none" strike="noStrike" dirty="0">
                        <a:solidFill>
                          <a:srgbClr val="C00000"/>
                        </a:solidFill>
                        <a:effectLst/>
                        <a:latin typeface="Wingdings" panose="05000000000000000000" pitchFamily="2" charset="2"/>
                      </a:endParaRPr>
                    </a:p>
                  </a:txBody>
                  <a:tcPr marL="332642" marR="9240" marT="924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58723">
                <a:tc>
                  <a:txBody>
                    <a:bodyPr/>
                    <a:lstStyle/>
                    <a:p>
                      <a:pPr algn="l" rtl="0" fontAlgn="ctr">
                        <a:buClr>
                          <a:srgbClr val="C00000"/>
                        </a:buClr>
                        <a:buSzPts val="1500"/>
                        <a:buFont typeface="Wingdings" panose="05000000000000000000" pitchFamily="2" charset="2"/>
                        <a:buChar char="q"/>
                      </a:pPr>
                      <a:r>
                        <a:rPr lang="hu-HU" sz="1500" b="1" i="0" u="none" strike="noStrike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</a:rPr>
                        <a:t>Debreceni Egyetem </a:t>
                      </a:r>
                      <a:r>
                        <a:rPr lang="hu-HU" sz="1500" b="1" i="0" u="none" strike="noStrike">
                          <a:solidFill>
                            <a:srgbClr val="FF0000"/>
                          </a:solidFill>
                          <a:effectLst/>
                          <a:latin typeface="Georgia" panose="02040502050405020303" pitchFamily="18" charset="0"/>
                        </a:rPr>
                        <a:t>175</a:t>
                      </a:r>
                      <a:endParaRPr lang="hu-HU" sz="1500" b="0" i="0" u="none" strike="noStrike">
                        <a:solidFill>
                          <a:srgbClr val="C00000"/>
                        </a:solidFill>
                        <a:effectLst/>
                        <a:latin typeface="Wingdings" panose="05000000000000000000" pitchFamily="2" charset="2"/>
                      </a:endParaRPr>
                    </a:p>
                  </a:txBody>
                  <a:tcPr marL="332642" marR="9240" marT="924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58723">
                <a:tc>
                  <a:txBody>
                    <a:bodyPr/>
                    <a:lstStyle/>
                    <a:p>
                      <a:pPr algn="l" rtl="0" fontAlgn="ctr">
                        <a:buClr>
                          <a:srgbClr val="C00000"/>
                        </a:buClr>
                        <a:buSzPts val="1500"/>
                        <a:buFont typeface="Wingdings" panose="05000000000000000000" pitchFamily="2" charset="2"/>
                        <a:buChar char="q"/>
                      </a:pPr>
                      <a:r>
                        <a:rPr lang="hu-HU" sz="1500" b="1" i="0" u="none" strike="noStrike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</a:rPr>
                        <a:t>Eötvös Loránd Tudományegyetem </a:t>
                      </a:r>
                      <a:r>
                        <a:rPr lang="hu-HU" sz="1500" b="1" i="0" u="none" strike="noStrike">
                          <a:solidFill>
                            <a:srgbClr val="FF0000"/>
                          </a:solidFill>
                          <a:effectLst/>
                          <a:latin typeface="Georgia" panose="02040502050405020303" pitchFamily="18" charset="0"/>
                        </a:rPr>
                        <a:t>121</a:t>
                      </a:r>
                      <a:endParaRPr lang="hu-HU" sz="1500" b="0" i="0" u="none" strike="noStrike">
                        <a:solidFill>
                          <a:srgbClr val="C00000"/>
                        </a:solidFill>
                        <a:effectLst/>
                        <a:latin typeface="Wingdings" panose="05000000000000000000" pitchFamily="2" charset="2"/>
                      </a:endParaRPr>
                    </a:p>
                  </a:txBody>
                  <a:tcPr marL="332642" marR="9240" marT="924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58723">
                <a:tc>
                  <a:txBody>
                    <a:bodyPr/>
                    <a:lstStyle/>
                    <a:p>
                      <a:pPr algn="l" rtl="0" fontAlgn="ctr">
                        <a:buClr>
                          <a:srgbClr val="C00000"/>
                        </a:buClr>
                        <a:buSzPts val="1500"/>
                        <a:buFont typeface="Wingdings" panose="05000000000000000000" pitchFamily="2" charset="2"/>
                        <a:buChar char="q"/>
                      </a:pPr>
                      <a:r>
                        <a:rPr lang="hu-HU" sz="1500" b="1" i="0" u="none" strike="noStrike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</a:rPr>
                        <a:t>Szent István Egyetem </a:t>
                      </a:r>
                      <a:r>
                        <a:rPr lang="hu-HU" sz="1500" b="1" i="0" u="none" strike="noStrike">
                          <a:solidFill>
                            <a:srgbClr val="FF0000"/>
                          </a:solidFill>
                          <a:effectLst/>
                          <a:latin typeface="Georgia" panose="02040502050405020303" pitchFamily="18" charset="0"/>
                        </a:rPr>
                        <a:t>99</a:t>
                      </a:r>
                      <a:endParaRPr lang="hu-HU" sz="1500" b="0" i="0" u="none" strike="noStrike">
                        <a:solidFill>
                          <a:srgbClr val="C00000"/>
                        </a:solidFill>
                        <a:effectLst/>
                        <a:latin typeface="Wingdings" panose="05000000000000000000" pitchFamily="2" charset="2"/>
                      </a:endParaRPr>
                    </a:p>
                  </a:txBody>
                  <a:tcPr marL="332642" marR="9240" marT="924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58723">
                <a:tc>
                  <a:txBody>
                    <a:bodyPr/>
                    <a:lstStyle/>
                    <a:p>
                      <a:pPr algn="l" rtl="0" fontAlgn="ctr">
                        <a:buClr>
                          <a:srgbClr val="C00000"/>
                        </a:buClr>
                        <a:buSzPts val="1500"/>
                        <a:buFont typeface="Wingdings" panose="05000000000000000000" pitchFamily="2" charset="2"/>
                        <a:buChar char="q"/>
                      </a:pPr>
                      <a:r>
                        <a:rPr lang="hu-HU" sz="1500" b="1" i="0" u="none" strike="noStrike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</a:rPr>
                        <a:t>Óbudai Egyetem </a:t>
                      </a:r>
                      <a:r>
                        <a:rPr lang="hu-HU" sz="1500" b="1" i="0" u="none" strike="noStrike">
                          <a:solidFill>
                            <a:srgbClr val="FF0000"/>
                          </a:solidFill>
                          <a:effectLst/>
                          <a:latin typeface="Georgia" panose="02040502050405020303" pitchFamily="18" charset="0"/>
                        </a:rPr>
                        <a:t>86</a:t>
                      </a:r>
                      <a:endParaRPr lang="hu-HU" sz="1500" b="0" i="0" u="none" strike="noStrike">
                        <a:solidFill>
                          <a:srgbClr val="C00000"/>
                        </a:solidFill>
                        <a:effectLst/>
                        <a:latin typeface="Wingdings" panose="05000000000000000000" pitchFamily="2" charset="2"/>
                      </a:endParaRPr>
                    </a:p>
                  </a:txBody>
                  <a:tcPr marL="332642" marR="9240" marT="924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58723">
                <a:tc>
                  <a:txBody>
                    <a:bodyPr/>
                    <a:lstStyle/>
                    <a:p>
                      <a:pPr algn="l" rtl="0" fontAlgn="ctr">
                        <a:buClr>
                          <a:srgbClr val="C00000"/>
                        </a:buClr>
                        <a:buSzPts val="1500"/>
                        <a:buFont typeface="Wingdings" panose="05000000000000000000" pitchFamily="2" charset="2"/>
                        <a:buChar char="q"/>
                      </a:pPr>
                      <a:r>
                        <a:rPr lang="hu-HU" sz="1500" b="1" i="0" u="none" strike="noStrike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</a:rPr>
                        <a:t>Budapesti Corvinus Egyetem </a:t>
                      </a:r>
                      <a:r>
                        <a:rPr lang="hu-HU" sz="1500" b="1" i="0" u="none" strike="noStrike">
                          <a:solidFill>
                            <a:srgbClr val="FF0000"/>
                          </a:solidFill>
                          <a:effectLst/>
                          <a:latin typeface="Georgia" panose="02040502050405020303" pitchFamily="18" charset="0"/>
                        </a:rPr>
                        <a:t>63</a:t>
                      </a:r>
                      <a:endParaRPr lang="hu-HU" sz="1500" b="0" i="0" u="none" strike="noStrike">
                        <a:solidFill>
                          <a:srgbClr val="C00000"/>
                        </a:solidFill>
                        <a:effectLst/>
                        <a:latin typeface="Wingdings" panose="05000000000000000000" pitchFamily="2" charset="2"/>
                      </a:endParaRPr>
                    </a:p>
                  </a:txBody>
                  <a:tcPr marL="332642" marR="9240" marT="924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58723">
                <a:tc>
                  <a:txBody>
                    <a:bodyPr/>
                    <a:lstStyle/>
                    <a:p>
                      <a:pPr algn="l" rtl="0" fontAlgn="ctr">
                        <a:buClr>
                          <a:srgbClr val="C00000"/>
                        </a:buClr>
                        <a:buSzPts val="1500"/>
                        <a:buFont typeface="Wingdings" panose="05000000000000000000" pitchFamily="2" charset="2"/>
                        <a:buChar char="q"/>
                      </a:pPr>
                      <a:r>
                        <a:rPr lang="hu-HU" sz="1500" b="1" i="0" u="none" strike="noStrike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</a:rPr>
                        <a:t>Pécsi Tudományegyetem </a:t>
                      </a:r>
                      <a:r>
                        <a:rPr lang="hu-HU" sz="1500" b="1" i="0" u="none" strike="noStrike">
                          <a:solidFill>
                            <a:srgbClr val="FF0000"/>
                          </a:solidFill>
                          <a:effectLst/>
                          <a:latin typeface="Georgia" panose="02040502050405020303" pitchFamily="18" charset="0"/>
                        </a:rPr>
                        <a:t>61</a:t>
                      </a:r>
                      <a:endParaRPr lang="hu-HU" sz="1500" b="0" i="0" u="none" strike="noStrike">
                        <a:solidFill>
                          <a:srgbClr val="C00000"/>
                        </a:solidFill>
                        <a:effectLst/>
                        <a:latin typeface="Wingdings" panose="05000000000000000000" pitchFamily="2" charset="2"/>
                      </a:endParaRPr>
                    </a:p>
                  </a:txBody>
                  <a:tcPr marL="332642" marR="9240" marT="924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58723">
                <a:tc>
                  <a:txBody>
                    <a:bodyPr/>
                    <a:lstStyle/>
                    <a:p>
                      <a:pPr algn="l" rtl="0" fontAlgn="ctr">
                        <a:buClr>
                          <a:srgbClr val="C00000"/>
                        </a:buClr>
                        <a:buSzPts val="1500"/>
                        <a:buFont typeface="Wingdings" panose="05000000000000000000" pitchFamily="2" charset="2"/>
                        <a:buChar char="q"/>
                      </a:pPr>
                      <a:r>
                        <a:rPr lang="hu-HU" sz="1500" b="1" i="0" u="none" strike="noStrike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</a:rPr>
                        <a:t>Dunaújvárosi Főiskola </a:t>
                      </a:r>
                      <a:r>
                        <a:rPr lang="hu-HU" sz="1500" b="1" i="0" u="none" strike="noStrike">
                          <a:solidFill>
                            <a:srgbClr val="FF0000"/>
                          </a:solidFill>
                          <a:effectLst/>
                          <a:latin typeface="Georgia" panose="02040502050405020303" pitchFamily="18" charset="0"/>
                        </a:rPr>
                        <a:t>57</a:t>
                      </a:r>
                      <a:endParaRPr lang="hu-HU" sz="1500" b="0" i="0" u="none" strike="noStrike">
                        <a:solidFill>
                          <a:srgbClr val="C00000"/>
                        </a:solidFill>
                        <a:effectLst/>
                        <a:latin typeface="Wingdings" panose="05000000000000000000" pitchFamily="2" charset="2"/>
                      </a:endParaRPr>
                    </a:p>
                  </a:txBody>
                  <a:tcPr marL="332642" marR="9240" marT="924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58723">
                <a:tc>
                  <a:txBody>
                    <a:bodyPr/>
                    <a:lstStyle/>
                    <a:p>
                      <a:pPr algn="l" rtl="0" fontAlgn="ctr">
                        <a:buClr>
                          <a:srgbClr val="C00000"/>
                        </a:buClr>
                        <a:buSzPts val="1500"/>
                        <a:buFont typeface="Wingdings" panose="05000000000000000000" pitchFamily="2" charset="2"/>
                        <a:buChar char="q"/>
                      </a:pPr>
                      <a:r>
                        <a:rPr lang="hu-HU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</a:rPr>
                        <a:t>Semmelweis Egyetem </a:t>
                      </a:r>
                      <a:r>
                        <a:rPr lang="hu-HU" sz="1500" b="1" i="0" u="none" strike="noStrike" dirty="0">
                          <a:solidFill>
                            <a:srgbClr val="FF0000"/>
                          </a:solidFill>
                          <a:effectLst/>
                          <a:latin typeface="Georgia" panose="02040502050405020303" pitchFamily="18" charset="0"/>
                        </a:rPr>
                        <a:t>48</a:t>
                      </a:r>
                      <a:endParaRPr lang="hu-HU" sz="1500" b="0" i="0" u="none" strike="noStrike" dirty="0">
                        <a:solidFill>
                          <a:srgbClr val="C00000"/>
                        </a:solidFill>
                        <a:effectLst/>
                        <a:latin typeface="Wingdings" panose="05000000000000000000" pitchFamily="2" charset="2"/>
                      </a:endParaRPr>
                    </a:p>
                  </a:txBody>
                  <a:tcPr marL="332642" marR="9240" marT="924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58723">
                <a:tc>
                  <a:txBody>
                    <a:bodyPr/>
                    <a:lstStyle/>
                    <a:p>
                      <a:pPr algn="l" rtl="0" fontAlgn="ctr">
                        <a:buClr>
                          <a:srgbClr val="C00000"/>
                        </a:buClr>
                        <a:buSzPts val="1500"/>
                        <a:buFont typeface="Wingdings" panose="05000000000000000000" pitchFamily="2" charset="2"/>
                        <a:buChar char="q"/>
                      </a:pPr>
                      <a:r>
                        <a:rPr lang="hu-HU" sz="1500" b="1" i="0" u="none" strike="noStrike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</a:rPr>
                        <a:t>Budapesti Gazdasági Főiskola </a:t>
                      </a:r>
                      <a:r>
                        <a:rPr lang="hu-HU" sz="1500" b="1" i="0" u="none" strike="noStrike">
                          <a:solidFill>
                            <a:srgbClr val="FF0000"/>
                          </a:solidFill>
                          <a:effectLst/>
                          <a:latin typeface="Georgia" panose="02040502050405020303" pitchFamily="18" charset="0"/>
                        </a:rPr>
                        <a:t>46</a:t>
                      </a:r>
                      <a:endParaRPr lang="hu-HU" sz="1500" b="0" i="0" u="none" strike="noStrike">
                        <a:solidFill>
                          <a:srgbClr val="C00000"/>
                        </a:solidFill>
                        <a:effectLst/>
                        <a:latin typeface="Wingdings" panose="05000000000000000000" pitchFamily="2" charset="2"/>
                      </a:endParaRPr>
                    </a:p>
                  </a:txBody>
                  <a:tcPr marL="332642" marR="9240" marT="924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58723">
                <a:tc>
                  <a:txBody>
                    <a:bodyPr/>
                    <a:lstStyle/>
                    <a:p>
                      <a:pPr algn="l" rtl="0" fontAlgn="ctr">
                        <a:buClr>
                          <a:srgbClr val="C00000"/>
                        </a:buClr>
                        <a:buSzPts val="1500"/>
                        <a:buFont typeface="Wingdings" panose="05000000000000000000" pitchFamily="2" charset="2"/>
                        <a:buChar char="q"/>
                      </a:pPr>
                      <a:r>
                        <a:rPr lang="hu-HU" sz="1500" b="1" i="0" u="none" strike="noStrike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</a:rPr>
                        <a:t>Szegedi Tudományegyetem </a:t>
                      </a:r>
                      <a:r>
                        <a:rPr lang="hu-HU" sz="1500" b="1" i="0" u="none" strike="noStrike">
                          <a:solidFill>
                            <a:srgbClr val="FF0000"/>
                          </a:solidFill>
                          <a:effectLst/>
                          <a:latin typeface="Georgia" panose="02040502050405020303" pitchFamily="18" charset="0"/>
                        </a:rPr>
                        <a:t>34</a:t>
                      </a:r>
                      <a:endParaRPr lang="hu-HU" sz="1500" b="0" i="0" u="none" strike="noStrike">
                        <a:solidFill>
                          <a:srgbClr val="C00000"/>
                        </a:solidFill>
                        <a:effectLst/>
                        <a:latin typeface="Wingdings" panose="05000000000000000000" pitchFamily="2" charset="2"/>
                      </a:endParaRPr>
                    </a:p>
                  </a:txBody>
                  <a:tcPr marL="332642" marR="9240" marT="924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58723">
                <a:tc>
                  <a:txBody>
                    <a:bodyPr/>
                    <a:lstStyle/>
                    <a:p>
                      <a:pPr algn="l" rtl="0" fontAlgn="ctr">
                        <a:buClr>
                          <a:srgbClr val="C00000"/>
                        </a:buClr>
                        <a:buSzPts val="1500"/>
                        <a:buFont typeface="Wingdings" panose="05000000000000000000" pitchFamily="2" charset="2"/>
                        <a:buChar char="q"/>
                      </a:pPr>
                      <a:r>
                        <a:rPr lang="hu-HU" sz="1500" b="1" i="0" u="none" strike="noStrike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</a:rPr>
                        <a:t>Magyar Képzőművészeti Egyetem </a:t>
                      </a:r>
                      <a:r>
                        <a:rPr lang="hu-HU" sz="1400" b="1" i="0" u="none" strike="noStrike">
                          <a:solidFill>
                            <a:srgbClr val="FF0000"/>
                          </a:solidFill>
                          <a:effectLst/>
                          <a:latin typeface="Georgia" panose="02040502050405020303" pitchFamily="18" charset="0"/>
                        </a:rPr>
                        <a:t>30</a:t>
                      </a:r>
                      <a:endParaRPr lang="hu-HU" sz="1500" b="0" i="0" u="none" strike="noStrike">
                        <a:solidFill>
                          <a:srgbClr val="C00000"/>
                        </a:solidFill>
                        <a:effectLst/>
                        <a:latin typeface="Wingdings" panose="05000000000000000000" pitchFamily="2" charset="2"/>
                      </a:endParaRPr>
                    </a:p>
                  </a:txBody>
                  <a:tcPr marL="332642" marR="9240" marT="924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58723">
                <a:tc>
                  <a:txBody>
                    <a:bodyPr/>
                    <a:lstStyle/>
                    <a:p>
                      <a:pPr algn="l" rtl="0" fontAlgn="ctr">
                        <a:buClr>
                          <a:srgbClr val="C00000"/>
                        </a:buClr>
                        <a:buSzPts val="1500"/>
                        <a:buFont typeface="Wingdings" panose="05000000000000000000" pitchFamily="2" charset="2"/>
                        <a:buChar char="q"/>
                      </a:pPr>
                      <a:r>
                        <a:rPr lang="hu-HU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</a:rPr>
                        <a:t>Pannon Egyetem </a:t>
                      </a:r>
                      <a:r>
                        <a:rPr lang="hu-HU" sz="1500" b="1" i="0" u="none" strike="noStrike" dirty="0">
                          <a:solidFill>
                            <a:srgbClr val="FF0000"/>
                          </a:solidFill>
                          <a:effectLst/>
                          <a:latin typeface="Georgia" panose="02040502050405020303" pitchFamily="18" charset="0"/>
                        </a:rPr>
                        <a:t>28</a:t>
                      </a:r>
                      <a:endParaRPr lang="hu-HU" sz="1500" b="0" i="0" u="none" strike="noStrike" dirty="0">
                        <a:solidFill>
                          <a:srgbClr val="C00000"/>
                        </a:solidFill>
                        <a:effectLst/>
                        <a:latin typeface="Wingdings" panose="05000000000000000000" pitchFamily="2" charset="2"/>
                      </a:endParaRPr>
                    </a:p>
                  </a:txBody>
                  <a:tcPr marL="332642" marR="9240" marT="924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58723">
                <a:tc>
                  <a:txBody>
                    <a:bodyPr/>
                    <a:lstStyle/>
                    <a:p>
                      <a:pPr algn="l" rtl="0" fontAlgn="ctr">
                        <a:buClr>
                          <a:srgbClr val="C00000"/>
                        </a:buClr>
                        <a:buSzPts val="1500"/>
                        <a:buFont typeface="Wingdings" panose="05000000000000000000" pitchFamily="2" charset="2"/>
                        <a:buChar char="q"/>
                      </a:pPr>
                      <a:r>
                        <a:rPr lang="hu-HU" sz="1500" b="1" i="0" u="none" strike="noStrike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</a:rPr>
                        <a:t>Eötvös József Főiskola </a:t>
                      </a:r>
                      <a:r>
                        <a:rPr lang="hu-HU" sz="1500" b="1" i="0" u="none" strike="noStrike">
                          <a:solidFill>
                            <a:srgbClr val="FF0000"/>
                          </a:solidFill>
                          <a:effectLst/>
                          <a:latin typeface="Georgia" panose="02040502050405020303" pitchFamily="18" charset="0"/>
                        </a:rPr>
                        <a:t>22</a:t>
                      </a:r>
                      <a:endParaRPr lang="hu-HU" sz="1500" b="0" i="0" u="none" strike="noStrike">
                        <a:solidFill>
                          <a:srgbClr val="C00000"/>
                        </a:solidFill>
                        <a:effectLst/>
                        <a:latin typeface="Wingdings" panose="05000000000000000000" pitchFamily="2" charset="2"/>
                      </a:endParaRPr>
                    </a:p>
                  </a:txBody>
                  <a:tcPr marL="332642" marR="9240" marT="924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58723">
                <a:tc>
                  <a:txBody>
                    <a:bodyPr/>
                    <a:lstStyle/>
                    <a:p>
                      <a:pPr algn="l" rtl="0" fontAlgn="ctr">
                        <a:buClr>
                          <a:srgbClr val="C00000"/>
                        </a:buClr>
                        <a:buSzPts val="1500"/>
                        <a:buFont typeface="Wingdings" panose="05000000000000000000" pitchFamily="2" charset="2"/>
                        <a:buChar char="q"/>
                      </a:pPr>
                      <a:r>
                        <a:rPr lang="hu-HU" sz="1500" b="1" i="0" u="none" strike="noStrike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</a:rPr>
                        <a:t>Miskolci Egyetem </a:t>
                      </a:r>
                      <a:r>
                        <a:rPr lang="hu-HU" sz="1500" b="1" i="0" u="none" strike="noStrike">
                          <a:solidFill>
                            <a:srgbClr val="FF0000"/>
                          </a:solidFill>
                          <a:effectLst/>
                          <a:latin typeface="Georgia" panose="02040502050405020303" pitchFamily="18" charset="0"/>
                        </a:rPr>
                        <a:t>20</a:t>
                      </a:r>
                      <a:endParaRPr lang="hu-HU" sz="1500" b="0" i="0" u="none" strike="noStrike">
                        <a:solidFill>
                          <a:srgbClr val="C00000"/>
                        </a:solidFill>
                        <a:effectLst/>
                        <a:latin typeface="Wingdings" panose="05000000000000000000" pitchFamily="2" charset="2"/>
                      </a:endParaRPr>
                    </a:p>
                  </a:txBody>
                  <a:tcPr marL="332642" marR="9240" marT="924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58723">
                <a:tc>
                  <a:txBody>
                    <a:bodyPr/>
                    <a:lstStyle/>
                    <a:p>
                      <a:pPr algn="l" rtl="0" fontAlgn="ctr">
                        <a:buClr>
                          <a:srgbClr val="C00000"/>
                        </a:buClr>
                        <a:buSzPts val="1500"/>
                        <a:buFont typeface="Wingdings" panose="05000000000000000000" pitchFamily="2" charset="2"/>
                        <a:buChar char="q"/>
                      </a:pPr>
                      <a:r>
                        <a:rPr lang="hu-HU" sz="1500" b="1" i="0" u="none" strike="noStrike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</a:rPr>
                        <a:t>Gábor Dénes Főiskola </a:t>
                      </a:r>
                      <a:r>
                        <a:rPr lang="hu-HU" sz="1500" b="1" i="0" u="none" strike="noStrike">
                          <a:solidFill>
                            <a:srgbClr val="FF0000"/>
                          </a:solidFill>
                          <a:effectLst/>
                          <a:latin typeface="Georgia" panose="02040502050405020303" pitchFamily="18" charset="0"/>
                        </a:rPr>
                        <a:t>13</a:t>
                      </a:r>
                      <a:endParaRPr lang="hu-HU" sz="1500" b="0" i="0" u="none" strike="noStrike">
                        <a:solidFill>
                          <a:srgbClr val="C00000"/>
                        </a:solidFill>
                        <a:effectLst/>
                        <a:latin typeface="Wingdings" panose="05000000000000000000" pitchFamily="2" charset="2"/>
                      </a:endParaRPr>
                    </a:p>
                  </a:txBody>
                  <a:tcPr marL="332642" marR="9240" marT="924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58723">
                <a:tc>
                  <a:txBody>
                    <a:bodyPr/>
                    <a:lstStyle/>
                    <a:p>
                      <a:pPr algn="l" rtl="0" fontAlgn="ctr">
                        <a:buClr>
                          <a:srgbClr val="C00000"/>
                        </a:buClr>
                        <a:buSzPts val="1500"/>
                        <a:buFont typeface="Wingdings" panose="05000000000000000000" pitchFamily="2" charset="2"/>
                        <a:buChar char="q"/>
                      </a:pPr>
                      <a:r>
                        <a:rPr lang="hu-HU" sz="1500" b="1" i="0" u="none" strike="noStrike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</a:rPr>
                        <a:t>Eszterházy Károly Főiskola </a:t>
                      </a:r>
                      <a:r>
                        <a:rPr lang="hu-HU" sz="1500" b="1" i="0" u="none" strike="noStrike">
                          <a:solidFill>
                            <a:srgbClr val="FF0000"/>
                          </a:solidFill>
                          <a:effectLst/>
                          <a:latin typeface="Georgia" panose="02040502050405020303" pitchFamily="18" charset="0"/>
                        </a:rPr>
                        <a:t>12</a:t>
                      </a:r>
                      <a:endParaRPr lang="hu-HU" sz="1500" b="0" i="0" u="none" strike="noStrike">
                        <a:solidFill>
                          <a:srgbClr val="C00000"/>
                        </a:solidFill>
                        <a:effectLst/>
                        <a:latin typeface="Wingdings" panose="05000000000000000000" pitchFamily="2" charset="2"/>
                      </a:endParaRPr>
                    </a:p>
                  </a:txBody>
                  <a:tcPr marL="332642" marR="9240" marT="924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58723">
                <a:tc>
                  <a:txBody>
                    <a:bodyPr/>
                    <a:lstStyle/>
                    <a:p>
                      <a:pPr algn="l" rtl="0" fontAlgn="ctr">
                        <a:buClr>
                          <a:srgbClr val="C00000"/>
                        </a:buClr>
                        <a:buSzPts val="1500"/>
                        <a:buFont typeface="Wingdings" panose="05000000000000000000" pitchFamily="2" charset="2"/>
                        <a:buChar char="q"/>
                      </a:pPr>
                      <a:r>
                        <a:rPr lang="hu-HU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</a:rPr>
                        <a:t>Nyugat-magyarországi Egyetem </a:t>
                      </a:r>
                      <a:r>
                        <a:rPr lang="hu-HU" sz="1500" b="1" i="0" u="none" strike="noStrike" dirty="0">
                          <a:solidFill>
                            <a:srgbClr val="FF0000"/>
                          </a:solidFill>
                          <a:effectLst/>
                          <a:latin typeface="Georgia" panose="02040502050405020303" pitchFamily="18" charset="0"/>
                        </a:rPr>
                        <a:t>12</a:t>
                      </a:r>
                      <a:endParaRPr lang="hu-HU" sz="1500" b="0" i="0" u="none" strike="noStrike" dirty="0">
                        <a:solidFill>
                          <a:srgbClr val="C00000"/>
                        </a:solidFill>
                        <a:effectLst/>
                        <a:latin typeface="Wingdings" panose="05000000000000000000" pitchFamily="2" charset="2"/>
                      </a:endParaRPr>
                    </a:p>
                  </a:txBody>
                  <a:tcPr marL="332642" marR="9240" marT="924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pic>
        <p:nvPicPr>
          <p:cNvPr id="9" name="Kép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2636912"/>
            <a:ext cx="4129522" cy="37444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70092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Urbánus">
  <a:themeElements>
    <a:clrScheme name="Egyéni 6. séma">
      <a:dk1>
        <a:srgbClr val="000000"/>
      </a:dk1>
      <a:lt1>
        <a:srgbClr val="FFFFFF"/>
      </a:lt1>
      <a:dk2>
        <a:srgbClr val="BF0000"/>
      </a:dk2>
      <a:lt2>
        <a:srgbClr val="C8C8B1"/>
      </a:lt2>
      <a:accent1>
        <a:srgbClr val="7A7A7A"/>
      </a:accent1>
      <a:accent2>
        <a:srgbClr val="FFC000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Urbánus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Urbánus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Urban</Template>
  <TotalTime>1211</TotalTime>
  <Words>698</Words>
  <Application>Microsoft Office PowerPoint</Application>
  <PresentationFormat>Diavetítés a képernyőre (4:3 oldalarány)</PresentationFormat>
  <Paragraphs>216</Paragraphs>
  <Slides>25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6</vt:i4>
      </vt:variant>
      <vt:variant>
        <vt:lpstr>Téma</vt:lpstr>
      </vt:variant>
      <vt:variant>
        <vt:i4>1</vt:i4>
      </vt:variant>
      <vt:variant>
        <vt:lpstr>Diacímek</vt:lpstr>
      </vt:variant>
      <vt:variant>
        <vt:i4>25</vt:i4>
      </vt:variant>
    </vt:vector>
  </HeadingPairs>
  <TitlesOfParts>
    <vt:vector size="32" baseType="lpstr">
      <vt:lpstr>Bodoni MT Black</vt:lpstr>
      <vt:lpstr>Calibri</vt:lpstr>
      <vt:lpstr>Georgia</vt:lpstr>
      <vt:lpstr>Trebuchet MS</vt:lpstr>
      <vt:lpstr>Wingdings</vt:lpstr>
      <vt:lpstr>Wingdings 2</vt:lpstr>
      <vt:lpstr>Urbánus</vt:lpstr>
      <vt:lpstr>Tudomány Határok Nélkül</vt:lpstr>
      <vt:lpstr>Tudomány Határok Nélkül</vt:lpstr>
      <vt:lpstr>Sikertörténet</vt:lpstr>
      <vt:lpstr>Kronológia</vt:lpstr>
      <vt:lpstr>Hatáskörök, feladatok</vt:lpstr>
      <vt:lpstr>Hatáskörök, feladatok</vt:lpstr>
      <vt:lpstr>Hatáskörök, feladatok</vt:lpstr>
      <vt:lpstr>A programban résztvevő intézmények</vt:lpstr>
      <vt:lpstr>A magyarországi ösztöndíjasok száma intézményenként</vt:lpstr>
      <vt:lpstr>Magyarország programban elfoglalt helye a világ országai között- fogadott diákok száma</vt:lpstr>
      <vt:lpstr>Külföldi hallgatók Magyarországon</vt:lpstr>
      <vt:lpstr>Jelentkezők százalékos aránya tudományterületek szerinti eloszlásban (129-146)</vt:lpstr>
      <vt:lpstr>A program pozitív hozadékai</vt:lpstr>
      <vt:lpstr>Pozitív tapasztalatok</vt:lpstr>
      <vt:lpstr>Szakmai gyakorlat</vt:lpstr>
      <vt:lpstr>A program sikerének okai</vt:lpstr>
      <vt:lpstr>MRK szerepe a sikerben</vt:lpstr>
      <vt:lpstr>Kommunikációs csatornák</vt:lpstr>
      <vt:lpstr>Intézmények szerepe a sikerben</vt:lpstr>
      <vt:lpstr>Nehézségek / Intézmények </vt:lpstr>
      <vt:lpstr>Általános nehézségek  </vt:lpstr>
      <vt:lpstr>Brazil diákok</vt:lpstr>
      <vt:lpstr>Jövő</vt:lpstr>
      <vt:lpstr>PowerPoint bemutató</vt:lpstr>
      <vt:lpstr>PowerPoint bemutató</vt:lpstr>
    </vt:vector>
  </TitlesOfParts>
  <Company>MRK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Science without Borders</dc:title>
  <dc:creator>Morován Júlia</dc:creator>
  <cp:lastModifiedBy>Orsi</cp:lastModifiedBy>
  <cp:revision>98</cp:revision>
  <dcterms:created xsi:type="dcterms:W3CDTF">2013-03-29T10:08:17Z</dcterms:created>
  <dcterms:modified xsi:type="dcterms:W3CDTF">2014-07-10T13:43:30Z</dcterms:modified>
</cp:coreProperties>
</file>