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61" r:id="rId5"/>
    <p:sldId id="260" r:id="rId6"/>
    <p:sldId id="265" r:id="rId7"/>
    <p:sldId id="263" r:id="rId8"/>
    <p:sldId id="264" r:id="rId9"/>
    <p:sldId id="267" r:id="rId10"/>
    <p:sldId id="269" r:id="rId11"/>
    <p:sldId id="268" r:id="rId12"/>
    <p:sldId id="271" r:id="rId13"/>
    <p:sldId id="270" r:id="rId14"/>
    <p:sldId id="272" r:id="rId15"/>
    <p:sldId id="273" r:id="rId16"/>
    <p:sldId id="274" r:id="rId17"/>
    <p:sldId id="275" r:id="rId18"/>
    <p:sldId id="276" r:id="rId19"/>
    <p:sldId id="277" r:id="rId20"/>
    <p:sldId id="279" r:id="rId21"/>
    <p:sldId id="285" r:id="rId22"/>
    <p:sldId id="262" r:id="rId23"/>
    <p:sldId id="280" r:id="rId24"/>
    <p:sldId id="284" r:id="rId25"/>
    <p:sldId id="281" r:id="rId26"/>
    <p:sldId id="282" r:id="rId27"/>
  </p:sldIdLst>
  <p:sldSz cx="9144000" cy="6858000" type="screen4x3"/>
  <p:notesSz cx="6858000" cy="9144000"/>
  <p:custShowLst>
    <p:custShow name="KKR history" id="0">
      <p:sldLst>
        <p:sld r:id="rId23"/>
      </p:sldLst>
    </p:custShow>
    <p:custShow name="Teruleti kep" id="1">
      <p:sldLst>
        <p:sld r:id="rId24"/>
      </p:sldLst>
    </p:custShow>
    <p:custShow name="Ált komp" id="2">
      <p:sldLst>
        <p:sld r:id="rId25"/>
        <p:sld r:id="rId26"/>
        <p:sld r:id="rId27"/>
      </p:sldLst>
    </p:custShow>
  </p:custShowLst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munkalap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autoTitleDeleted val="1"/>
    <c:plotArea>
      <c:layout>
        <c:manualLayout>
          <c:layoutTarget val="inner"/>
          <c:xMode val="edge"/>
          <c:yMode val="edge"/>
          <c:x val="2.062270858793415E-4"/>
          <c:y val="1.3921173028287425E-2"/>
          <c:w val="0.99979369762128378"/>
          <c:h val="0.97626914003019261"/>
        </c:manualLayout>
      </c:layout>
      <c:pieChart>
        <c:varyColors val="1"/>
        <c:ser>
          <c:idx val="0"/>
          <c:order val="0"/>
          <c:tx>
            <c:strRef>
              <c:f>Munka1!$B$1</c:f>
              <c:strCache>
                <c:ptCount val="1"/>
                <c:pt idx="0">
                  <c:v>Szakmai kompetenciák alapozása és kísérése</c:v>
                </c:pt>
              </c:strCache>
            </c:strRef>
          </c:tx>
          <c:explosion val="4"/>
          <c:dLbls>
            <c:dLbl>
              <c:idx val="0"/>
              <c:layout>
                <c:manualLayout>
                  <c:x val="-0.20889180555555556"/>
                  <c:y val="0.15925109628341949"/>
                </c:manualLayout>
              </c:layout>
              <c:tx>
                <c:rich>
                  <a:bodyPr/>
                  <a:lstStyle/>
                  <a:p>
                    <a:r>
                      <a:rPr lang="hu-HU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I</a:t>
                    </a:r>
                    <a:r>
                      <a:rPr lang="hu-HU" dirty="0"/>
                      <a:t>/5. Társas kompetenciák, együttműködési </a:t>
                    </a:r>
                    <a:r>
                      <a:rPr lang="hu-HU" dirty="0" smtClean="0"/>
                      <a:t>készség</a:t>
                    </a:r>
                    <a:endParaRPr lang="hu-HU" dirty="0"/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-0.16052666666666668"/>
                  <c:y val="-0.1018475071397293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I</a:t>
                    </a:r>
                    <a:r>
                      <a:rPr lang="en-US" dirty="0"/>
                      <a:t>/4. </a:t>
                    </a:r>
                    <a:r>
                      <a:rPr lang="en-US" dirty="0" err="1" smtClean="0"/>
                      <a:t>Probléma</a:t>
                    </a:r>
                    <a:r>
                      <a:rPr lang="hu-HU" dirty="0" smtClean="0"/>
                      <a:t>-</a:t>
                    </a:r>
                    <a:r>
                      <a:rPr lang="en-US" dirty="0" err="1" smtClean="0"/>
                      <a:t>érzékenység</a:t>
                    </a:r>
                    <a:r>
                      <a:rPr lang="en-US" dirty="0" smtClean="0"/>
                      <a:t> </a:t>
                    </a:r>
                    <a:r>
                      <a:rPr lang="en-US" dirty="0" err="1"/>
                      <a:t>és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kritikus</a:t>
                    </a:r>
                    <a:r>
                      <a:rPr lang="en-US" dirty="0"/>
                      <a:t> </a:t>
                    </a:r>
                    <a:r>
                      <a:rPr lang="en-US" dirty="0" err="1" smtClean="0"/>
                      <a:t>gondolkodás</a:t>
                    </a:r>
                    <a:endParaRPr lang="en-US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8.285893267548642E-3"/>
                  <c:y val="-2.8879634289000655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I</a:t>
                    </a:r>
                    <a:r>
                      <a:rPr lang="en-US" dirty="0"/>
                      <a:t>/3. </a:t>
                    </a:r>
                    <a:r>
                      <a:rPr lang="en-US" dirty="0" err="1" smtClean="0"/>
                      <a:t>Infokom</a:t>
                    </a:r>
                    <a:r>
                      <a:rPr lang="hu-HU" dirty="0" smtClean="0"/>
                      <a:t>-</a:t>
                    </a:r>
                    <a:r>
                      <a:rPr lang="en-US" dirty="0" err="1" smtClean="0"/>
                      <a:t>munikációs</a:t>
                    </a:r>
                    <a:r>
                      <a:rPr lang="en-US" dirty="0" smtClean="0"/>
                      <a:t> </a:t>
                    </a:r>
                    <a:r>
                      <a:rPr lang="en-US" dirty="0"/>
                      <a:t>eszközök, funkciók, hálózatok ismerete </a:t>
                    </a:r>
                    <a:r>
                      <a:rPr lang="en-US" dirty="0" err="1"/>
                      <a:t>és</a:t>
                    </a:r>
                    <a:r>
                      <a:rPr lang="en-US" dirty="0"/>
                      <a:t> </a:t>
                    </a:r>
                    <a:r>
                      <a:rPr lang="en-US" dirty="0" err="1" smtClean="0"/>
                      <a:t>alkalmazása</a:t>
                    </a:r>
                    <a:endParaRPr lang="en-US" dirty="0"/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0.14853736111111182"/>
                  <c:y val="-0.10461729742446918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I</a:t>
                    </a:r>
                    <a:r>
                      <a:rPr lang="en-US" dirty="0"/>
                      <a:t>/2. </a:t>
                    </a:r>
                    <a:r>
                      <a:rPr lang="en-US" dirty="0" err="1"/>
                      <a:t>Nyelvi</a:t>
                    </a:r>
                    <a:r>
                      <a:rPr lang="en-US" dirty="0"/>
                      <a:t> </a:t>
                    </a:r>
                    <a:r>
                      <a:rPr lang="en-US" dirty="0" err="1"/>
                      <a:t>kommunikáció</a:t>
                    </a:r>
                    <a:r>
                      <a:rPr lang="en-US" dirty="0"/>
                      <a:t> (</a:t>
                    </a:r>
                    <a:r>
                      <a:rPr lang="en-US" dirty="0" err="1"/>
                      <a:t>anya</a:t>
                    </a:r>
                    <a:r>
                      <a:rPr lang="en-US" dirty="0"/>
                      <a:t>- </a:t>
                    </a:r>
                    <a:r>
                      <a:rPr lang="en-US" dirty="0" err="1"/>
                      <a:t>és</a:t>
                    </a:r>
                    <a:r>
                      <a:rPr lang="en-US" dirty="0"/>
                      <a:t> </a:t>
                    </a:r>
                    <a:r>
                      <a:rPr lang="en-US" err="1"/>
                      <a:t>idegen</a:t>
                    </a:r>
                    <a:r>
                      <a:rPr lang="en-US"/>
                      <a:t>-</a:t>
                    </a:r>
                    <a:r>
                      <a:rPr lang="en-US" smtClean="0"/>
                      <a:t>)</a:t>
                    </a:r>
                    <a:endParaRPr lang="en-US" dirty="0"/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0.21318180555555555"/>
                  <c:y val="0.14835769881777841"/>
                </c:manualLayout>
              </c:layout>
              <c:tx>
                <c:rich>
                  <a:bodyPr/>
                  <a:lstStyle/>
                  <a:p>
                    <a:r>
                      <a:rPr lang="hu-HU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I</a:t>
                    </a:r>
                    <a:r>
                      <a:rPr lang="hu-HU" dirty="0"/>
                      <a:t>./1. Folytonos önfejlődés és szakmai szocializáció </a:t>
                    </a:r>
                    <a:r>
                      <a:rPr lang="hu-HU" dirty="0" smtClean="0"/>
                      <a:t>tanulása </a:t>
                    </a:r>
                    <a:endParaRPr lang="hu-HU" dirty="0"/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hu-HU"/>
              </a:p>
            </c:txPr>
            <c:showVal val="1"/>
            <c:showCatName val="1"/>
            <c:showLeaderLines val="1"/>
          </c:dLbls>
          <c:cat>
            <c:strRef>
              <c:f>Munka1!$A$2:$A$6</c:f>
              <c:strCache>
                <c:ptCount val="5"/>
                <c:pt idx="0">
                  <c:v>I/5. Társas kompetenciák, együttműködési készség</c:v>
                </c:pt>
                <c:pt idx="1">
                  <c:v>I/4. Problémaérzékenység és kritikus gondolkodás</c:v>
                </c:pt>
                <c:pt idx="2">
                  <c:v>I/3. Infokommunikációs eszközök, funkciók, hálózatok ismerete és alkalmazása</c:v>
                </c:pt>
                <c:pt idx="3">
                  <c:v>I/2. Nyelvi kommunikáció (anya- és idegen-)</c:v>
                </c:pt>
                <c:pt idx="4">
                  <c:v>I./1. Folytonos önfejlődés és szakmai szocializáció tanulása</c:v>
                </c:pt>
              </c:strCache>
            </c:strRef>
          </c:cat>
          <c:val>
            <c:numRef>
              <c:f>Munka1!$B$2:$B$6</c:f>
              <c:numCache>
                <c:formatCode>General</c:formatCode>
                <c:ptCount val="5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spPr>
    <a:solidFill>
      <a:srgbClr val="313EB9"/>
    </a:solidFill>
  </c:spPr>
  <c:txPr>
    <a:bodyPr/>
    <a:lstStyle/>
    <a:p>
      <a:pPr>
        <a:defRPr sz="1800"/>
      </a:pPr>
      <a:endParaRPr lang="hu-H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autoTitleDeleted val="1"/>
    <c:plotArea>
      <c:layout>
        <c:manualLayout>
          <c:layoutTarget val="inner"/>
          <c:xMode val="edge"/>
          <c:yMode val="edge"/>
          <c:x val="2.062270858793415E-4"/>
          <c:y val="1.3921173028287425E-2"/>
          <c:w val="0.99979369762128401"/>
          <c:h val="0.97626914003019261"/>
        </c:manualLayout>
      </c:layout>
      <c:pieChart>
        <c:varyColors val="1"/>
        <c:ser>
          <c:idx val="0"/>
          <c:order val="0"/>
          <c:tx>
            <c:strRef>
              <c:f>Munka1!$A$5</c:f>
              <c:strCache>
                <c:ptCount val="1"/>
                <c:pt idx="0">
                  <c:v>II/1. Környezet- és egészségtudatos magatartás</c:v>
                </c:pt>
              </c:strCache>
            </c:strRef>
          </c:tx>
          <c:explosion val="4"/>
          <c:dLbls>
            <c:dLbl>
              <c:idx val="0"/>
              <c:layout>
                <c:manualLayout>
                  <c:x val="-0.23628914478758076"/>
                  <c:y val="9.643792322823521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I</a:t>
                    </a:r>
                    <a:r>
                      <a:rPr lang="en-US" dirty="0" smtClean="0"/>
                      <a:t>I/4</a:t>
                    </a:r>
                    <a:r>
                      <a:rPr lang="en-US" dirty="0"/>
                      <a:t>. </a:t>
                    </a:r>
                    <a:r>
                      <a:rPr lang="hu-HU" baseline="0" dirty="0" smtClean="0"/>
                      <a:t> </a:t>
                    </a:r>
                    <a:r>
                      <a:rPr lang="en-US" dirty="0" smtClean="0"/>
                      <a:t>A </a:t>
                    </a:r>
                    <a:endParaRPr lang="hu-HU" dirty="0" smtClean="0"/>
                  </a:p>
                  <a:p>
                    <a:r>
                      <a:rPr lang="en-US" dirty="0" err="1" smtClean="0"/>
                      <a:t>szakmai</a:t>
                    </a:r>
                    <a:r>
                      <a:rPr lang="en-US" dirty="0" smtClean="0"/>
                      <a:t> </a:t>
                    </a:r>
                    <a:r>
                      <a:rPr lang="en-US" dirty="0"/>
                      <a:t>etika normáinak elfogadása, vállalása, képviselete és közvetítése</a:t>
                    </a:r>
                  </a:p>
                </c:rich>
              </c:tx>
              <c:showCatName val="1"/>
            </c:dLbl>
            <c:dLbl>
              <c:idx val="1"/>
              <c:layout>
                <c:manualLayout>
                  <c:x val="-0.22402661840162313"/>
                  <c:y val="-0.16762611353539048"/>
                </c:manualLayout>
              </c:layout>
              <c:showCatName val="1"/>
            </c:dLbl>
            <c:dLbl>
              <c:idx val="2"/>
              <c:layout>
                <c:manualLayout>
                  <c:x val="0.2210353110711539"/>
                  <c:y val="-0.16554847976983214"/>
                </c:manualLayout>
              </c:layout>
              <c:showCatName val="1"/>
            </c:dLbl>
            <c:dLbl>
              <c:idx val="3"/>
              <c:layout>
                <c:manualLayout>
                  <c:x val="0.21909291666666691"/>
                  <c:y val="0.1825940908526510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a:t>I</a:t>
                    </a:r>
                    <a:r>
                      <a:rPr lang="en-US" dirty="0"/>
                      <a:t>I/1. Környezet- </a:t>
                    </a:r>
                    <a:r>
                      <a:rPr lang="en-US" dirty="0" err="1"/>
                      <a:t>és</a:t>
                    </a:r>
                    <a:r>
                      <a:rPr lang="en-US" dirty="0"/>
                      <a:t> </a:t>
                    </a:r>
                    <a:r>
                      <a:rPr lang="en-US" dirty="0" err="1" smtClean="0"/>
                      <a:t>egészségtudatos</a:t>
                    </a:r>
                    <a:r>
                      <a:rPr lang="en-US" dirty="0" smtClean="0"/>
                      <a:t> </a:t>
                    </a:r>
                    <a:r>
                      <a:rPr lang="en-US" dirty="0"/>
                      <a:t>magatartás</a:t>
                    </a:r>
                  </a:p>
                </c:rich>
              </c:tx>
              <c:showCatName val="1"/>
            </c:dLbl>
            <c:dLbl>
              <c:idx val="4"/>
              <c:layout>
                <c:manualLayout>
                  <c:x val="0.21318180555555555"/>
                  <c:y val="0.14835769881777841"/>
                </c:manualLayout>
              </c:layout>
              <c:showCatName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defRPr>
                </a:pPr>
                <a:endParaRPr lang="hu-HU"/>
              </a:p>
            </c:txPr>
            <c:showCatName val="1"/>
            <c:showLeaderLines val="1"/>
          </c:dLbls>
          <c:cat>
            <c:strRef>
              <c:f>Munka1!$A$2:$A$5</c:f>
              <c:strCache>
                <c:ptCount val="4"/>
                <c:pt idx="0">
                  <c:v>II/4. A szakmai etika normáinak elfogadása, vállalása, képviselete és közvetítése</c:v>
                </c:pt>
                <c:pt idx="1">
                  <c:v>II/3. Az aktív állampolgári léthez szükséges műveltség</c:v>
                </c:pt>
                <c:pt idx="2">
                  <c:v>II/2. A nemzeti kultúra és európaiság értékeihez való viszony</c:v>
                </c:pt>
                <c:pt idx="3">
                  <c:v>II/1. Környezet- és egészségtudatos magatartás</c:v>
                </c:pt>
              </c:strCache>
            </c:strRef>
          </c:cat>
          <c:val>
            <c:numRef>
              <c:f>Munka1!$B$2:$B$5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spPr>
    <a:solidFill>
      <a:srgbClr val="2947A9"/>
    </a:solidFill>
  </c:spPr>
  <c:txPr>
    <a:bodyPr/>
    <a:lstStyle/>
    <a:p>
      <a:pPr>
        <a:defRPr sz="1800"/>
      </a:pPr>
      <a:endParaRPr lang="hu-H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C1F4318-EBED-4409-87BF-1F7E31B6ED5F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4943BA63-2527-4535-89EF-1A89B9A4C924}">
      <dgm:prSet phldrT="[Szöveg]"/>
      <dgm:spPr/>
      <dgm:t>
        <a:bodyPr/>
        <a:lstStyle/>
        <a:p>
          <a:r>
            <a:rPr lang="hu-HU" dirty="0" smtClean="0"/>
            <a:t>tanulás</a:t>
          </a:r>
          <a:endParaRPr lang="hu-HU" dirty="0"/>
        </a:p>
      </dgm:t>
    </dgm:pt>
    <dgm:pt modelId="{9724D1A6-468A-49E6-95E8-F1AF7A8B292E}" type="parTrans" cxnId="{FBC86BF9-4775-470F-B033-BC522B14D533}">
      <dgm:prSet/>
      <dgm:spPr/>
      <dgm:t>
        <a:bodyPr/>
        <a:lstStyle/>
        <a:p>
          <a:endParaRPr lang="hu-HU"/>
        </a:p>
      </dgm:t>
    </dgm:pt>
    <dgm:pt modelId="{27B4667F-A7CB-4F7D-8922-CFD91A198DD7}" type="sibTrans" cxnId="{FBC86BF9-4775-470F-B033-BC522B14D533}">
      <dgm:prSet/>
      <dgm:spPr/>
      <dgm:t>
        <a:bodyPr/>
        <a:lstStyle/>
        <a:p>
          <a:endParaRPr lang="hu-HU"/>
        </a:p>
      </dgm:t>
    </dgm:pt>
    <dgm:pt modelId="{9CEEACA4-E259-46D1-82A6-D53D713D01DB}">
      <dgm:prSet phldrT="[Szöveg]"/>
      <dgm:spPr/>
      <dgm:t>
        <a:bodyPr/>
        <a:lstStyle/>
        <a:p>
          <a:r>
            <a:rPr lang="hu-HU" dirty="0" smtClean="0"/>
            <a:t>fejlesztés</a:t>
          </a:r>
          <a:endParaRPr lang="hu-HU" dirty="0"/>
        </a:p>
      </dgm:t>
    </dgm:pt>
    <dgm:pt modelId="{167E538F-1955-4BFA-ABD5-28DD758E10CA}" type="parTrans" cxnId="{B9AA014F-6BC7-4048-8A8C-97890E400562}">
      <dgm:prSet/>
      <dgm:spPr/>
      <dgm:t>
        <a:bodyPr/>
        <a:lstStyle/>
        <a:p>
          <a:endParaRPr lang="hu-HU"/>
        </a:p>
      </dgm:t>
    </dgm:pt>
    <dgm:pt modelId="{7E6EB423-970D-477C-95F4-9593F3FEE3D8}" type="sibTrans" cxnId="{B9AA014F-6BC7-4048-8A8C-97890E400562}">
      <dgm:prSet/>
      <dgm:spPr/>
      <dgm:t>
        <a:bodyPr/>
        <a:lstStyle/>
        <a:p>
          <a:endParaRPr lang="hu-HU"/>
        </a:p>
      </dgm:t>
    </dgm:pt>
    <dgm:pt modelId="{95B271C3-B9BD-4D7E-823B-83AF6ECBEBBC}">
      <dgm:prSet phldrT="[Szöveg]"/>
      <dgm:spPr/>
      <dgm:t>
        <a:bodyPr/>
        <a:lstStyle/>
        <a:p>
          <a:r>
            <a:rPr lang="hu-HU" dirty="0" smtClean="0"/>
            <a:t>értékelés / értékelőktől visszajelzés</a:t>
          </a:r>
          <a:endParaRPr lang="hu-HU" dirty="0"/>
        </a:p>
      </dgm:t>
    </dgm:pt>
    <dgm:pt modelId="{690D1EC9-410A-4F2D-9491-BC5CDD95073B}" type="parTrans" cxnId="{8DB48494-BEE1-4E80-84A2-DBAF1D2E1325}">
      <dgm:prSet/>
      <dgm:spPr/>
      <dgm:t>
        <a:bodyPr/>
        <a:lstStyle/>
        <a:p>
          <a:endParaRPr lang="hu-HU"/>
        </a:p>
      </dgm:t>
    </dgm:pt>
    <dgm:pt modelId="{B59D5C24-4D38-43FC-9B12-92DFC810F733}" type="sibTrans" cxnId="{8DB48494-BEE1-4E80-84A2-DBAF1D2E1325}">
      <dgm:prSet/>
      <dgm:spPr/>
      <dgm:t>
        <a:bodyPr/>
        <a:lstStyle/>
        <a:p>
          <a:endParaRPr lang="hu-HU"/>
        </a:p>
      </dgm:t>
    </dgm:pt>
    <dgm:pt modelId="{6C7DBC9F-63B0-4628-9A6A-C99F339EE80F}">
      <dgm:prSet phldrT="[Szöveg]"/>
      <dgm:spPr/>
      <dgm:t>
        <a:bodyPr/>
        <a:lstStyle/>
        <a:p>
          <a:r>
            <a:rPr lang="hu-HU" dirty="0" smtClean="0"/>
            <a:t>konzultálás</a:t>
          </a:r>
          <a:endParaRPr lang="hu-HU" dirty="0"/>
        </a:p>
      </dgm:t>
    </dgm:pt>
    <dgm:pt modelId="{22412A6D-C787-4539-992A-13569A9CF02E}" type="parTrans" cxnId="{DFB30834-C981-4374-A562-292CC067B994}">
      <dgm:prSet/>
      <dgm:spPr/>
      <dgm:t>
        <a:bodyPr/>
        <a:lstStyle/>
        <a:p>
          <a:endParaRPr lang="hu-HU"/>
        </a:p>
      </dgm:t>
    </dgm:pt>
    <dgm:pt modelId="{C3C00641-5046-4CE0-B2C1-F2759EA35F9E}" type="sibTrans" cxnId="{DFB30834-C981-4374-A562-292CC067B994}">
      <dgm:prSet/>
      <dgm:spPr/>
      <dgm:t>
        <a:bodyPr/>
        <a:lstStyle/>
        <a:p>
          <a:endParaRPr lang="hu-HU"/>
        </a:p>
      </dgm:t>
    </dgm:pt>
    <dgm:pt modelId="{114D64F8-D8BD-4FD4-8545-F50BD968F89A}" type="pres">
      <dgm:prSet presAssocID="{9C1F4318-EBED-4409-87BF-1F7E31B6ED5F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2A0A3F38-61BB-4A2E-ADC1-CDA31971581D}" type="pres">
      <dgm:prSet presAssocID="{4943BA63-2527-4535-89EF-1A89B9A4C924}" presName="node" presStyleLbl="node1" presStyleIdx="0" presStyleCnt="4" custRadScaleRad="82527" custRadScaleInc="1241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EEB7C4A-179D-4167-AA6D-26058DA46637}" type="pres">
      <dgm:prSet presAssocID="{4943BA63-2527-4535-89EF-1A89B9A4C924}" presName="spNode" presStyleCnt="0"/>
      <dgm:spPr/>
    </dgm:pt>
    <dgm:pt modelId="{593F4BF5-883D-482A-8849-80421E75BB30}" type="pres">
      <dgm:prSet presAssocID="{27B4667F-A7CB-4F7D-8922-CFD91A198DD7}" presName="sibTrans" presStyleLbl="sibTrans1D1" presStyleIdx="0" presStyleCnt="4"/>
      <dgm:spPr/>
      <dgm:t>
        <a:bodyPr/>
        <a:lstStyle/>
        <a:p>
          <a:endParaRPr lang="hu-HU"/>
        </a:p>
      </dgm:t>
    </dgm:pt>
    <dgm:pt modelId="{48B29606-5129-40D2-B7A1-19599267EDD4}" type="pres">
      <dgm:prSet presAssocID="{9CEEACA4-E259-46D1-82A6-D53D713D01DB}" presName="node" presStyleLbl="node1" presStyleIdx="1" presStyleCnt="4" custRadScaleRad="100965" custRadScaleInc="-10847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3F75376-0412-44D1-95EA-DBC78D43BDBA}" type="pres">
      <dgm:prSet presAssocID="{9CEEACA4-E259-46D1-82A6-D53D713D01DB}" presName="spNode" presStyleCnt="0"/>
      <dgm:spPr/>
    </dgm:pt>
    <dgm:pt modelId="{A61CDDB3-850B-4FEB-9FE2-0CF90F12A734}" type="pres">
      <dgm:prSet presAssocID="{7E6EB423-970D-477C-95F4-9593F3FEE3D8}" presName="sibTrans" presStyleLbl="sibTrans1D1" presStyleIdx="1" presStyleCnt="4"/>
      <dgm:spPr/>
      <dgm:t>
        <a:bodyPr/>
        <a:lstStyle/>
        <a:p>
          <a:endParaRPr lang="hu-HU"/>
        </a:p>
      </dgm:t>
    </dgm:pt>
    <dgm:pt modelId="{D40376EC-B3B0-4AFE-B764-D572F2A53FD7}" type="pres">
      <dgm:prSet presAssocID="{95B271C3-B9BD-4D7E-823B-83AF6ECBEBBC}" presName="node" presStyleLbl="node1" presStyleIdx="2" presStyleCnt="4" custScaleX="115098" custScaleY="96934" custRadScaleRad="76165" custRadScaleInc="-1345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4A66313-2370-44C9-8E46-28C1F56AE58F}" type="pres">
      <dgm:prSet presAssocID="{95B271C3-B9BD-4D7E-823B-83AF6ECBEBBC}" presName="spNode" presStyleCnt="0"/>
      <dgm:spPr/>
    </dgm:pt>
    <dgm:pt modelId="{91F0085B-E5B7-4F30-AB48-CE14BC7190A1}" type="pres">
      <dgm:prSet presAssocID="{B59D5C24-4D38-43FC-9B12-92DFC810F733}" presName="sibTrans" presStyleLbl="sibTrans1D1" presStyleIdx="2" presStyleCnt="4"/>
      <dgm:spPr/>
      <dgm:t>
        <a:bodyPr/>
        <a:lstStyle/>
        <a:p>
          <a:endParaRPr lang="hu-HU"/>
        </a:p>
      </dgm:t>
    </dgm:pt>
    <dgm:pt modelId="{23D2DAB2-9F67-450A-8584-59968772B16C}" type="pres">
      <dgm:prSet presAssocID="{6C7DBC9F-63B0-4628-9A6A-C99F339EE80F}" presName="node" presStyleLbl="node1" presStyleIdx="3" presStyleCnt="4" custRadScaleRad="89128" custRadScaleInc="12289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F040ADA2-0801-4634-9046-350240BF8F90}" type="pres">
      <dgm:prSet presAssocID="{6C7DBC9F-63B0-4628-9A6A-C99F339EE80F}" presName="spNode" presStyleCnt="0"/>
      <dgm:spPr/>
    </dgm:pt>
    <dgm:pt modelId="{812BE034-6DA7-4A73-BE51-F091D794876B}" type="pres">
      <dgm:prSet presAssocID="{C3C00641-5046-4CE0-B2C1-F2759EA35F9E}" presName="sibTrans" presStyleLbl="sibTrans1D1" presStyleIdx="3" presStyleCnt="4"/>
      <dgm:spPr/>
      <dgm:t>
        <a:bodyPr/>
        <a:lstStyle/>
        <a:p>
          <a:endParaRPr lang="hu-HU"/>
        </a:p>
      </dgm:t>
    </dgm:pt>
  </dgm:ptLst>
  <dgm:cxnLst>
    <dgm:cxn modelId="{4F383E34-8557-4784-9E17-4F50528443FB}" type="presOf" srcId="{27B4667F-A7CB-4F7D-8922-CFD91A198DD7}" destId="{593F4BF5-883D-482A-8849-80421E75BB30}" srcOrd="0" destOrd="0" presId="urn:microsoft.com/office/officeart/2005/8/layout/cycle5"/>
    <dgm:cxn modelId="{B42F9754-3019-4058-841E-0B80D82E84C4}" type="presOf" srcId="{4943BA63-2527-4535-89EF-1A89B9A4C924}" destId="{2A0A3F38-61BB-4A2E-ADC1-CDA31971581D}" srcOrd="0" destOrd="0" presId="urn:microsoft.com/office/officeart/2005/8/layout/cycle5"/>
    <dgm:cxn modelId="{DFB30834-C981-4374-A562-292CC067B994}" srcId="{9C1F4318-EBED-4409-87BF-1F7E31B6ED5F}" destId="{6C7DBC9F-63B0-4628-9A6A-C99F339EE80F}" srcOrd="3" destOrd="0" parTransId="{22412A6D-C787-4539-992A-13569A9CF02E}" sibTransId="{C3C00641-5046-4CE0-B2C1-F2759EA35F9E}"/>
    <dgm:cxn modelId="{EE45E781-67AE-4388-8393-A21A5183B778}" type="presOf" srcId="{9C1F4318-EBED-4409-87BF-1F7E31B6ED5F}" destId="{114D64F8-D8BD-4FD4-8545-F50BD968F89A}" srcOrd="0" destOrd="0" presId="urn:microsoft.com/office/officeart/2005/8/layout/cycle5"/>
    <dgm:cxn modelId="{84AE85CA-9716-4DD5-9DE8-313A4E1E4244}" type="presOf" srcId="{7E6EB423-970D-477C-95F4-9593F3FEE3D8}" destId="{A61CDDB3-850B-4FEB-9FE2-0CF90F12A734}" srcOrd="0" destOrd="0" presId="urn:microsoft.com/office/officeart/2005/8/layout/cycle5"/>
    <dgm:cxn modelId="{B9AA014F-6BC7-4048-8A8C-97890E400562}" srcId="{9C1F4318-EBED-4409-87BF-1F7E31B6ED5F}" destId="{9CEEACA4-E259-46D1-82A6-D53D713D01DB}" srcOrd="1" destOrd="0" parTransId="{167E538F-1955-4BFA-ABD5-28DD758E10CA}" sibTransId="{7E6EB423-970D-477C-95F4-9593F3FEE3D8}"/>
    <dgm:cxn modelId="{BBD056EA-BD9F-4B28-8FFB-33EF5E4E23CE}" type="presOf" srcId="{9CEEACA4-E259-46D1-82A6-D53D713D01DB}" destId="{48B29606-5129-40D2-B7A1-19599267EDD4}" srcOrd="0" destOrd="0" presId="urn:microsoft.com/office/officeart/2005/8/layout/cycle5"/>
    <dgm:cxn modelId="{06B84382-3EB2-42D2-9725-6B7F5F239F2D}" type="presOf" srcId="{B59D5C24-4D38-43FC-9B12-92DFC810F733}" destId="{91F0085B-E5B7-4F30-AB48-CE14BC7190A1}" srcOrd="0" destOrd="0" presId="urn:microsoft.com/office/officeart/2005/8/layout/cycle5"/>
    <dgm:cxn modelId="{8DB48494-BEE1-4E80-84A2-DBAF1D2E1325}" srcId="{9C1F4318-EBED-4409-87BF-1F7E31B6ED5F}" destId="{95B271C3-B9BD-4D7E-823B-83AF6ECBEBBC}" srcOrd="2" destOrd="0" parTransId="{690D1EC9-410A-4F2D-9491-BC5CDD95073B}" sibTransId="{B59D5C24-4D38-43FC-9B12-92DFC810F733}"/>
    <dgm:cxn modelId="{6F588D96-0BAE-4178-AD96-103F74D0DB6A}" type="presOf" srcId="{95B271C3-B9BD-4D7E-823B-83AF6ECBEBBC}" destId="{D40376EC-B3B0-4AFE-B764-D572F2A53FD7}" srcOrd="0" destOrd="0" presId="urn:microsoft.com/office/officeart/2005/8/layout/cycle5"/>
    <dgm:cxn modelId="{FBC86BF9-4775-470F-B033-BC522B14D533}" srcId="{9C1F4318-EBED-4409-87BF-1F7E31B6ED5F}" destId="{4943BA63-2527-4535-89EF-1A89B9A4C924}" srcOrd="0" destOrd="0" parTransId="{9724D1A6-468A-49E6-95E8-F1AF7A8B292E}" sibTransId="{27B4667F-A7CB-4F7D-8922-CFD91A198DD7}"/>
    <dgm:cxn modelId="{45B365DD-C0A5-469E-B4F1-3E97E3972946}" type="presOf" srcId="{C3C00641-5046-4CE0-B2C1-F2759EA35F9E}" destId="{812BE034-6DA7-4A73-BE51-F091D794876B}" srcOrd="0" destOrd="0" presId="urn:microsoft.com/office/officeart/2005/8/layout/cycle5"/>
    <dgm:cxn modelId="{ACD8D0C1-1F8E-43E4-959D-7A688ED0E32A}" type="presOf" srcId="{6C7DBC9F-63B0-4628-9A6A-C99F339EE80F}" destId="{23D2DAB2-9F67-450A-8584-59968772B16C}" srcOrd="0" destOrd="0" presId="urn:microsoft.com/office/officeart/2005/8/layout/cycle5"/>
    <dgm:cxn modelId="{B41129D2-BA2A-46C5-8A71-1CD9E6A058CC}" type="presParOf" srcId="{114D64F8-D8BD-4FD4-8545-F50BD968F89A}" destId="{2A0A3F38-61BB-4A2E-ADC1-CDA31971581D}" srcOrd="0" destOrd="0" presId="urn:microsoft.com/office/officeart/2005/8/layout/cycle5"/>
    <dgm:cxn modelId="{0A45F573-ABF4-4B34-88D0-87A94F620647}" type="presParOf" srcId="{114D64F8-D8BD-4FD4-8545-F50BD968F89A}" destId="{EEEB7C4A-179D-4167-AA6D-26058DA46637}" srcOrd="1" destOrd="0" presId="urn:microsoft.com/office/officeart/2005/8/layout/cycle5"/>
    <dgm:cxn modelId="{133618C1-E810-4389-A7AE-22CC0446867B}" type="presParOf" srcId="{114D64F8-D8BD-4FD4-8545-F50BD968F89A}" destId="{593F4BF5-883D-482A-8849-80421E75BB30}" srcOrd="2" destOrd="0" presId="urn:microsoft.com/office/officeart/2005/8/layout/cycle5"/>
    <dgm:cxn modelId="{FE8741F5-C068-4CC6-A827-9167B0B4F958}" type="presParOf" srcId="{114D64F8-D8BD-4FD4-8545-F50BD968F89A}" destId="{48B29606-5129-40D2-B7A1-19599267EDD4}" srcOrd="3" destOrd="0" presId="urn:microsoft.com/office/officeart/2005/8/layout/cycle5"/>
    <dgm:cxn modelId="{F891D37D-BEC8-4D11-966A-E1B1D50CD7C6}" type="presParOf" srcId="{114D64F8-D8BD-4FD4-8545-F50BD968F89A}" destId="{A3F75376-0412-44D1-95EA-DBC78D43BDBA}" srcOrd="4" destOrd="0" presId="urn:microsoft.com/office/officeart/2005/8/layout/cycle5"/>
    <dgm:cxn modelId="{9E6E11B0-C666-4258-99B5-A599FC464C4A}" type="presParOf" srcId="{114D64F8-D8BD-4FD4-8545-F50BD968F89A}" destId="{A61CDDB3-850B-4FEB-9FE2-0CF90F12A734}" srcOrd="5" destOrd="0" presId="urn:microsoft.com/office/officeart/2005/8/layout/cycle5"/>
    <dgm:cxn modelId="{C5C1D142-B834-402D-BE23-52E39BB7D922}" type="presParOf" srcId="{114D64F8-D8BD-4FD4-8545-F50BD968F89A}" destId="{D40376EC-B3B0-4AFE-B764-D572F2A53FD7}" srcOrd="6" destOrd="0" presId="urn:microsoft.com/office/officeart/2005/8/layout/cycle5"/>
    <dgm:cxn modelId="{AF81CEDA-186E-46DB-85D1-9BEEC831032B}" type="presParOf" srcId="{114D64F8-D8BD-4FD4-8545-F50BD968F89A}" destId="{84A66313-2370-44C9-8E46-28C1F56AE58F}" srcOrd="7" destOrd="0" presId="urn:microsoft.com/office/officeart/2005/8/layout/cycle5"/>
    <dgm:cxn modelId="{7E49B0FE-8725-4724-87E0-4C4F1900C07D}" type="presParOf" srcId="{114D64F8-D8BD-4FD4-8545-F50BD968F89A}" destId="{91F0085B-E5B7-4F30-AB48-CE14BC7190A1}" srcOrd="8" destOrd="0" presId="urn:microsoft.com/office/officeart/2005/8/layout/cycle5"/>
    <dgm:cxn modelId="{C916021F-8C58-4A67-A7A2-585E137F3783}" type="presParOf" srcId="{114D64F8-D8BD-4FD4-8545-F50BD968F89A}" destId="{23D2DAB2-9F67-450A-8584-59968772B16C}" srcOrd="9" destOrd="0" presId="urn:microsoft.com/office/officeart/2005/8/layout/cycle5"/>
    <dgm:cxn modelId="{FEE879E0-0338-46E1-B025-5A2D8361C514}" type="presParOf" srcId="{114D64F8-D8BD-4FD4-8545-F50BD968F89A}" destId="{F040ADA2-0801-4634-9046-350240BF8F90}" srcOrd="10" destOrd="0" presId="urn:microsoft.com/office/officeart/2005/8/layout/cycle5"/>
    <dgm:cxn modelId="{69DDFAC5-6D64-4CBA-BC66-F740B81D62BB}" type="presParOf" srcId="{114D64F8-D8BD-4FD4-8545-F50BD968F89A}" destId="{812BE034-6DA7-4A73-BE51-F091D794876B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208F3D-4C48-4171-9502-419686551811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43C2BE9E-EFC1-4D2A-BD94-27640298B558}">
      <dgm:prSet phldrT="[Szöveg]" custT="1"/>
      <dgm:spPr/>
      <dgm:t>
        <a:bodyPr/>
        <a:lstStyle/>
        <a:p>
          <a:r>
            <a:rPr lang="hu-HU" sz="2400" dirty="0" smtClean="0"/>
            <a:t>Dublin </a:t>
          </a:r>
          <a:r>
            <a:rPr lang="hu-HU" sz="2400" dirty="0" err="1" smtClean="0"/>
            <a:t>Descriptors</a:t>
          </a:r>
          <a:r>
            <a:rPr lang="hu-HU" sz="2400" dirty="0" smtClean="0"/>
            <a:t> (2000)</a:t>
          </a:r>
          <a:endParaRPr lang="hu-HU" sz="2400" dirty="0"/>
        </a:p>
      </dgm:t>
    </dgm:pt>
    <dgm:pt modelId="{62375607-D4CA-4A5E-833C-F9C41827A2E2}" type="parTrans" cxnId="{D02297F9-AF45-4F20-8F6B-2C2DB4CEC26F}">
      <dgm:prSet/>
      <dgm:spPr/>
      <dgm:t>
        <a:bodyPr/>
        <a:lstStyle/>
        <a:p>
          <a:endParaRPr lang="hu-HU"/>
        </a:p>
      </dgm:t>
    </dgm:pt>
    <dgm:pt modelId="{D95208C9-105F-4CFB-BB2B-4790CEB292C8}" type="sibTrans" cxnId="{D02297F9-AF45-4F20-8F6B-2C2DB4CEC26F}">
      <dgm:prSet/>
      <dgm:spPr/>
      <dgm:t>
        <a:bodyPr/>
        <a:lstStyle/>
        <a:p>
          <a:endParaRPr lang="hu-HU"/>
        </a:p>
      </dgm:t>
    </dgm:pt>
    <dgm:pt modelId="{A4DC53B2-7A4E-48C0-8300-F70AE2CAD9EB}">
      <dgm:prSet phldrT="[Szöveg]" custT="1"/>
      <dgm:spPr/>
      <dgm:t>
        <a:bodyPr/>
        <a:lstStyle/>
        <a:p>
          <a:r>
            <a:rPr lang="hu-HU" sz="2400" dirty="0" err="1" smtClean="0"/>
            <a:t>EFT</a:t>
          </a:r>
          <a:r>
            <a:rPr lang="hu-HU" sz="2400" dirty="0" smtClean="0"/>
            <a:t> képesítési keretrendszere</a:t>
          </a:r>
        </a:p>
        <a:p>
          <a:r>
            <a:rPr lang="hu-HU" sz="2400" dirty="0" smtClean="0"/>
            <a:t>(2005)</a:t>
          </a:r>
          <a:endParaRPr lang="hu-HU" sz="2400" dirty="0"/>
        </a:p>
      </dgm:t>
    </dgm:pt>
    <dgm:pt modelId="{E3533DF7-FC39-46E6-B4D0-BABC559E5F63}" type="parTrans" cxnId="{754E9636-CE06-4D07-90AD-3DCB03ED16B1}">
      <dgm:prSet/>
      <dgm:spPr/>
      <dgm:t>
        <a:bodyPr/>
        <a:lstStyle/>
        <a:p>
          <a:endParaRPr lang="hu-HU"/>
        </a:p>
      </dgm:t>
    </dgm:pt>
    <dgm:pt modelId="{F6C2D9A4-4440-4E3F-8CED-AAF0DED9244D}" type="sibTrans" cxnId="{754E9636-CE06-4D07-90AD-3DCB03ED16B1}">
      <dgm:prSet/>
      <dgm:spPr/>
      <dgm:t>
        <a:bodyPr/>
        <a:lstStyle/>
        <a:p>
          <a:endParaRPr lang="hu-HU"/>
        </a:p>
      </dgm:t>
    </dgm:pt>
    <dgm:pt modelId="{B9BA6144-6A9A-4947-8017-0CCE40A7E435}">
      <dgm:prSet phldrT="[Szöveg]" custT="1"/>
      <dgm:spPr/>
      <dgm:t>
        <a:bodyPr/>
        <a:lstStyle/>
        <a:p>
          <a:r>
            <a:rPr lang="hu-HU" sz="2000" dirty="0" smtClean="0"/>
            <a:t>Európai (</a:t>
          </a:r>
          <a:r>
            <a:rPr lang="hu-HU" sz="2000" dirty="0" err="1" smtClean="0"/>
            <a:t>LLL</a:t>
          </a:r>
          <a:r>
            <a:rPr lang="hu-HU" sz="2000" dirty="0" smtClean="0"/>
            <a:t>) Képesítési Keretrendszer</a:t>
          </a:r>
        </a:p>
        <a:p>
          <a:r>
            <a:rPr lang="hu-HU" sz="2000" dirty="0" smtClean="0"/>
            <a:t>(2008)</a:t>
          </a:r>
          <a:endParaRPr lang="hu-HU" sz="2000" dirty="0"/>
        </a:p>
      </dgm:t>
    </dgm:pt>
    <dgm:pt modelId="{89FC9E8B-1D50-4C7A-BAAA-11442EC68F36}" type="parTrans" cxnId="{2F349E84-A517-46E0-9DA3-4B15C50722DD}">
      <dgm:prSet/>
      <dgm:spPr/>
      <dgm:t>
        <a:bodyPr/>
        <a:lstStyle/>
        <a:p>
          <a:endParaRPr lang="hu-HU"/>
        </a:p>
      </dgm:t>
    </dgm:pt>
    <dgm:pt modelId="{1B783977-AFC1-4EAF-A902-D8A93DBA956F}" type="sibTrans" cxnId="{2F349E84-A517-46E0-9DA3-4B15C50722DD}">
      <dgm:prSet/>
      <dgm:spPr/>
      <dgm:t>
        <a:bodyPr/>
        <a:lstStyle/>
        <a:p>
          <a:endParaRPr lang="hu-HU"/>
        </a:p>
      </dgm:t>
    </dgm:pt>
    <dgm:pt modelId="{247CABFC-4802-4448-8125-C888B809CD93}">
      <dgm:prSet phldrT="[Szöveg]"/>
      <dgm:spPr/>
      <dgm:t>
        <a:bodyPr/>
        <a:lstStyle/>
        <a:p>
          <a:r>
            <a:rPr lang="hu-HU" dirty="0" smtClean="0"/>
            <a:t>Magyar Képesítési Keretrendszer</a:t>
          </a:r>
        </a:p>
        <a:p>
          <a:r>
            <a:rPr lang="hu-HU" dirty="0" smtClean="0"/>
            <a:t>(2015)</a:t>
          </a:r>
          <a:endParaRPr lang="hu-HU" dirty="0"/>
        </a:p>
      </dgm:t>
    </dgm:pt>
    <dgm:pt modelId="{E20B231A-9FAE-4FDC-AC8E-3A1EE9C663C0}" type="parTrans" cxnId="{455F393C-532D-47CF-B685-25497AE16B6D}">
      <dgm:prSet/>
      <dgm:spPr/>
      <dgm:t>
        <a:bodyPr/>
        <a:lstStyle/>
        <a:p>
          <a:endParaRPr lang="hu-HU"/>
        </a:p>
      </dgm:t>
    </dgm:pt>
    <dgm:pt modelId="{BE2D33CE-AC2B-4886-83AA-EBB22A2C5DDC}" type="sibTrans" cxnId="{455F393C-532D-47CF-B685-25497AE16B6D}">
      <dgm:prSet/>
      <dgm:spPr/>
      <dgm:t>
        <a:bodyPr/>
        <a:lstStyle/>
        <a:p>
          <a:endParaRPr lang="hu-HU"/>
        </a:p>
      </dgm:t>
    </dgm:pt>
    <dgm:pt modelId="{F5E64D16-C60D-4506-A661-4921F23E8391}">
      <dgm:prSet phldrT="[Szöveg]" custT="1"/>
      <dgm:spPr/>
      <dgm:t>
        <a:bodyPr/>
        <a:lstStyle/>
        <a:p>
          <a:r>
            <a:rPr lang="hu-HU" sz="2400" dirty="0" err="1" smtClean="0"/>
            <a:t>Alágazati</a:t>
          </a:r>
          <a:r>
            <a:rPr lang="hu-HU" sz="2400" dirty="0" smtClean="0"/>
            <a:t> szabályzók</a:t>
          </a:r>
        </a:p>
        <a:p>
          <a:r>
            <a:rPr lang="hu-HU" sz="2400" dirty="0" smtClean="0"/>
            <a:t>(Ftv., </a:t>
          </a:r>
          <a:r>
            <a:rPr lang="hu-HU" sz="2400" dirty="0" err="1" smtClean="0"/>
            <a:t>kkk</a:t>
          </a:r>
          <a:r>
            <a:rPr lang="hu-HU" sz="2400" dirty="0" smtClean="0"/>
            <a:t>)</a:t>
          </a:r>
          <a:endParaRPr lang="hu-HU" sz="2400" dirty="0"/>
        </a:p>
      </dgm:t>
    </dgm:pt>
    <dgm:pt modelId="{657944C2-6637-4905-A79A-AFD136730490}" type="parTrans" cxnId="{1D1BDEC5-92CB-45D6-AD4E-AFDE1B79AF09}">
      <dgm:prSet/>
      <dgm:spPr/>
      <dgm:t>
        <a:bodyPr/>
        <a:lstStyle/>
        <a:p>
          <a:endParaRPr lang="hu-HU"/>
        </a:p>
      </dgm:t>
    </dgm:pt>
    <dgm:pt modelId="{FA77701B-E346-453E-8FFE-74E13FB5FDF7}" type="sibTrans" cxnId="{1D1BDEC5-92CB-45D6-AD4E-AFDE1B79AF09}">
      <dgm:prSet/>
      <dgm:spPr/>
      <dgm:t>
        <a:bodyPr/>
        <a:lstStyle/>
        <a:p>
          <a:endParaRPr lang="hu-HU"/>
        </a:p>
      </dgm:t>
    </dgm:pt>
    <dgm:pt modelId="{487050D3-81D4-4BBF-A976-50B7C15B0DD2}">
      <dgm:prSet phldrT="[Szöveg]"/>
      <dgm:spPr/>
      <dgm:t>
        <a:bodyPr/>
        <a:lstStyle/>
        <a:p>
          <a:r>
            <a:rPr lang="hu-HU" dirty="0" smtClean="0"/>
            <a:t>Magyar Képesítési Keretrendszer</a:t>
          </a:r>
        </a:p>
        <a:p>
          <a:r>
            <a:rPr lang="hu-HU" dirty="0" smtClean="0"/>
            <a:t>(2015)</a:t>
          </a:r>
          <a:endParaRPr lang="hu-HU" dirty="0"/>
        </a:p>
      </dgm:t>
    </dgm:pt>
    <dgm:pt modelId="{53BBA4D9-64BC-4D5A-9EF4-609AA76CBC87}" type="parTrans" cxnId="{47397C08-3522-4585-A29D-AC25A60811B0}">
      <dgm:prSet/>
      <dgm:spPr/>
      <dgm:t>
        <a:bodyPr/>
        <a:lstStyle/>
        <a:p>
          <a:endParaRPr lang="hu-HU"/>
        </a:p>
      </dgm:t>
    </dgm:pt>
    <dgm:pt modelId="{3B3B62FE-F7AA-4D43-96CE-CA5B25A5DC45}" type="sibTrans" cxnId="{47397C08-3522-4585-A29D-AC25A60811B0}">
      <dgm:prSet/>
      <dgm:spPr/>
      <dgm:t>
        <a:bodyPr/>
        <a:lstStyle/>
        <a:p>
          <a:endParaRPr lang="hu-HU"/>
        </a:p>
      </dgm:t>
    </dgm:pt>
    <dgm:pt modelId="{DD7EE161-EFE3-463D-BA6B-28C62BFB262F}">
      <dgm:prSet phldrT="[Szöveg]" custT="1"/>
      <dgm:spPr/>
      <dgm:t>
        <a:bodyPr/>
        <a:lstStyle/>
        <a:p>
          <a:r>
            <a:rPr lang="hu-HU" sz="2000" dirty="0" smtClean="0"/>
            <a:t>Magyar Képesítési Keretrendszer</a:t>
          </a:r>
        </a:p>
        <a:p>
          <a:r>
            <a:rPr lang="hu-HU" sz="2000" dirty="0" smtClean="0"/>
            <a:t>(2015)</a:t>
          </a:r>
          <a:endParaRPr lang="hu-HU" sz="2000" dirty="0"/>
        </a:p>
      </dgm:t>
    </dgm:pt>
    <dgm:pt modelId="{4727BC47-54BA-4E18-B1EE-5674DC39AD56}" type="parTrans" cxnId="{52256181-DBBD-4A32-BFEC-2519AA77DD2A}">
      <dgm:prSet/>
      <dgm:spPr/>
      <dgm:t>
        <a:bodyPr/>
        <a:lstStyle/>
        <a:p>
          <a:endParaRPr lang="hu-HU"/>
        </a:p>
      </dgm:t>
    </dgm:pt>
    <dgm:pt modelId="{792440D8-49B9-414F-9D1A-A0CF1BE91799}" type="sibTrans" cxnId="{52256181-DBBD-4A32-BFEC-2519AA77DD2A}">
      <dgm:prSet/>
      <dgm:spPr/>
      <dgm:t>
        <a:bodyPr/>
        <a:lstStyle/>
        <a:p>
          <a:endParaRPr lang="hu-HU"/>
        </a:p>
      </dgm:t>
    </dgm:pt>
    <dgm:pt modelId="{BB4F4B4C-E642-439E-8CD4-1B2BB935753A}" type="pres">
      <dgm:prSet presAssocID="{1E208F3D-4C48-4171-9502-419686551811}" presName="diagram" presStyleCnt="0">
        <dgm:presLayoutVars>
          <dgm:dir/>
          <dgm:resizeHandles val="exact"/>
        </dgm:presLayoutVars>
      </dgm:prSet>
      <dgm:spPr/>
    </dgm:pt>
    <dgm:pt modelId="{AAC20388-0809-495D-81C9-1DC5B79C161E}" type="pres">
      <dgm:prSet presAssocID="{43C2BE9E-EFC1-4D2A-BD94-27640298B558}" presName="node" presStyleLbl="node1" presStyleIdx="0" presStyleCnt="7" custLinFactX="100000" custLinFactNeighborX="172478" custLinFactNeighborY="16212">
        <dgm:presLayoutVars>
          <dgm:bulletEnabled val="1"/>
        </dgm:presLayoutVars>
      </dgm:prSet>
      <dgm:spPr/>
    </dgm:pt>
    <dgm:pt modelId="{9806067A-07EE-4136-B36B-B4DFF4CBFADC}" type="pres">
      <dgm:prSet presAssocID="{D95208C9-105F-4CFB-BB2B-4790CEB292C8}" presName="sibTrans" presStyleLbl="sibTrans2D1" presStyleIdx="0" presStyleCnt="6" custScaleX="196982" custLinFactX="-88623" custLinFactNeighborX="-100000" custLinFactNeighborY="-25455"/>
      <dgm:spPr/>
    </dgm:pt>
    <dgm:pt modelId="{9C34D93D-B28C-41FC-8CFE-9F59665414A6}" type="pres">
      <dgm:prSet presAssocID="{D95208C9-105F-4CFB-BB2B-4790CEB292C8}" presName="connectorText" presStyleLbl="sibTrans2D1" presStyleIdx="0" presStyleCnt="6"/>
      <dgm:spPr/>
    </dgm:pt>
    <dgm:pt modelId="{116CFF45-95DD-45F6-9A58-F791D0365EA1}" type="pres">
      <dgm:prSet presAssocID="{A4DC53B2-7A4E-48C0-8300-F70AE2CAD9EB}" presName="node" presStyleLbl="node1" presStyleIdx="1" presStyleCnt="7" custLinFactY="48389" custLinFactNeighborX="40483" custLinFactNeighborY="100000">
        <dgm:presLayoutVars>
          <dgm:bulletEnabled val="1"/>
        </dgm:presLayoutVars>
      </dgm:prSet>
      <dgm:spPr/>
    </dgm:pt>
    <dgm:pt modelId="{0FF7F4B8-7A6D-40BE-BF62-9A9D4F76CE9E}" type="pres">
      <dgm:prSet presAssocID="{F6C2D9A4-4440-4E3F-8CED-AAF0DED9244D}" presName="sibTrans" presStyleLbl="sibTrans2D1" presStyleIdx="1" presStyleCnt="6"/>
      <dgm:spPr/>
    </dgm:pt>
    <dgm:pt modelId="{58501856-EC53-49ED-88F0-DB7B4A85DF73}" type="pres">
      <dgm:prSet presAssocID="{F6C2D9A4-4440-4E3F-8CED-AAF0DED9244D}" presName="connectorText" presStyleLbl="sibTrans2D1" presStyleIdx="1" presStyleCnt="6"/>
      <dgm:spPr/>
    </dgm:pt>
    <dgm:pt modelId="{7114F11A-E883-40C2-A5FA-4A92B4E1811F}" type="pres">
      <dgm:prSet presAssocID="{B9BA6144-6A9A-4947-8017-0CCE40A7E435}" presName="node" presStyleLbl="node1" presStyleIdx="2" presStyleCnt="7" custLinFactX="-100000" custLinFactY="69538" custLinFactNeighborX="-161301" custLinFactNeighborY="100000">
        <dgm:presLayoutVars>
          <dgm:bulletEnabled val="1"/>
        </dgm:presLayoutVars>
      </dgm:prSet>
      <dgm:spPr/>
    </dgm:pt>
    <dgm:pt modelId="{3FAF9438-1222-4D23-AB17-A53B13332925}" type="pres">
      <dgm:prSet presAssocID="{1B783977-AFC1-4EAF-A902-D8A93DBA956F}" presName="sibTrans" presStyleLbl="sibTrans2D1" presStyleIdx="2" presStyleCnt="6"/>
      <dgm:spPr/>
    </dgm:pt>
    <dgm:pt modelId="{E470F526-70D8-4E5C-AE2F-241488DD217D}" type="pres">
      <dgm:prSet presAssocID="{1B783977-AFC1-4EAF-A902-D8A93DBA956F}" presName="connectorText" presStyleLbl="sibTrans2D1" presStyleIdx="2" presStyleCnt="6"/>
      <dgm:spPr/>
    </dgm:pt>
    <dgm:pt modelId="{122B3C69-49AA-446F-9EC6-C6E4CDAAB814}" type="pres">
      <dgm:prSet presAssocID="{247CABFC-4802-4448-8125-C888B809CD93}" presName="node" presStyleLbl="node1" presStyleIdx="3" presStyleCnt="7" custLinFactX="-100000" custLinFactY="50908" custLinFactNeighborX="-110545" custLinFactNeighborY="1000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0691C5E-D665-4088-B1F8-F478F0EBEB55}" type="pres">
      <dgm:prSet presAssocID="{BE2D33CE-AC2B-4886-83AA-EBB22A2C5DDC}" presName="sibTrans" presStyleLbl="sibTrans2D1" presStyleIdx="3" presStyleCnt="6"/>
      <dgm:spPr/>
    </dgm:pt>
    <dgm:pt modelId="{9C675D93-B839-4963-B91D-C52CFCA045BA}" type="pres">
      <dgm:prSet presAssocID="{BE2D33CE-AC2B-4886-83AA-EBB22A2C5DDC}" presName="connectorText" presStyleLbl="sibTrans2D1" presStyleIdx="3" presStyleCnt="6"/>
      <dgm:spPr/>
    </dgm:pt>
    <dgm:pt modelId="{C42C20A1-4979-433D-8024-5C4DDB49C4EF}" type="pres">
      <dgm:prSet presAssocID="{F5E64D16-C60D-4506-A661-4921F23E8391}" presName="node" presStyleLbl="node1" presStyleIdx="4" presStyleCnt="7" custLinFactY="94844" custLinFactNeighborX="89579" custLinFactNeighborY="10000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9A6E8DD3-7B15-4047-A47C-A272902D2BA7}" type="pres">
      <dgm:prSet presAssocID="{FA77701B-E346-453E-8FFE-74E13FB5FDF7}" presName="sibTrans" presStyleLbl="sibTrans2D1" presStyleIdx="4" presStyleCnt="6" custAng="11207039" custLinFactNeighborX="-821" custLinFactNeighborY="-12329"/>
      <dgm:spPr/>
    </dgm:pt>
    <dgm:pt modelId="{ECDB8508-C71C-4D0F-8613-29A1BD9554A7}" type="pres">
      <dgm:prSet presAssocID="{FA77701B-E346-453E-8FFE-74E13FB5FDF7}" presName="connectorText" presStyleLbl="sibTrans2D1" presStyleIdx="4" presStyleCnt="6"/>
      <dgm:spPr/>
    </dgm:pt>
    <dgm:pt modelId="{5394727B-9004-421D-B564-817D5F6FFF0A}" type="pres">
      <dgm:prSet presAssocID="{487050D3-81D4-4BBF-A976-50B7C15B0DD2}" presName="node" presStyleLbl="node1" presStyleIdx="5" presStyleCnt="7" custLinFactY="59696" custLinFactNeighborX="66160" custLinFactNeighborY="100000">
        <dgm:presLayoutVars>
          <dgm:bulletEnabled val="1"/>
        </dgm:presLayoutVars>
      </dgm:prSet>
      <dgm:spPr/>
    </dgm:pt>
    <dgm:pt modelId="{CFF847A2-D78B-4A97-9C71-A9A8D7991C83}" type="pres">
      <dgm:prSet presAssocID="{3B3B62FE-F7AA-4D43-96CE-CA5B25A5DC45}" presName="sibTrans" presStyleLbl="sibTrans2D1" presStyleIdx="5" presStyleCnt="6"/>
      <dgm:spPr/>
    </dgm:pt>
    <dgm:pt modelId="{FD263AAE-A287-4485-BBFE-FA518418F9CE}" type="pres">
      <dgm:prSet presAssocID="{3B3B62FE-F7AA-4D43-96CE-CA5B25A5DC45}" presName="connectorText" presStyleLbl="sibTrans2D1" presStyleIdx="5" presStyleCnt="6"/>
      <dgm:spPr/>
    </dgm:pt>
    <dgm:pt modelId="{2EE9BDB7-00C7-474B-A7F8-A77B6BC1E292}" type="pres">
      <dgm:prSet presAssocID="{DD7EE161-EFE3-463D-BA6B-28C62BFB262F}" presName="node" presStyleLbl="node1" presStyleIdx="6" presStyleCnt="7" custLinFactNeighborX="59938" custLinFactNeighborY="5390">
        <dgm:presLayoutVars>
          <dgm:bulletEnabled val="1"/>
        </dgm:presLayoutVars>
      </dgm:prSet>
      <dgm:spPr/>
    </dgm:pt>
  </dgm:ptLst>
  <dgm:cxnLst>
    <dgm:cxn modelId="{9D64C96A-5CB3-4F1F-AF4F-64F14C5FCC85}" type="presOf" srcId="{1B783977-AFC1-4EAF-A902-D8A93DBA956F}" destId="{E470F526-70D8-4E5C-AE2F-241488DD217D}" srcOrd="1" destOrd="0" presId="urn:microsoft.com/office/officeart/2005/8/layout/process5"/>
    <dgm:cxn modelId="{466CF074-DF6D-4501-A2BD-1540A25E224F}" type="presOf" srcId="{A4DC53B2-7A4E-48C0-8300-F70AE2CAD9EB}" destId="{116CFF45-95DD-45F6-9A58-F791D0365EA1}" srcOrd="0" destOrd="0" presId="urn:microsoft.com/office/officeart/2005/8/layout/process5"/>
    <dgm:cxn modelId="{76467531-C587-40D7-A37B-5A43814BFA09}" type="presOf" srcId="{FA77701B-E346-453E-8FFE-74E13FB5FDF7}" destId="{9A6E8DD3-7B15-4047-A47C-A272902D2BA7}" srcOrd="0" destOrd="0" presId="urn:microsoft.com/office/officeart/2005/8/layout/process5"/>
    <dgm:cxn modelId="{E538582C-CD11-45EB-8E21-603F5C8672E8}" type="presOf" srcId="{3B3B62FE-F7AA-4D43-96CE-CA5B25A5DC45}" destId="{CFF847A2-D78B-4A97-9C71-A9A8D7991C83}" srcOrd="0" destOrd="0" presId="urn:microsoft.com/office/officeart/2005/8/layout/process5"/>
    <dgm:cxn modelId="{C26497AB-A98E-4422-945C-8DA517E4B4E2}" type="presOf" srcId="{BE2D33CE-AC2B-4886-83AA-EBB22A2C5DDC}" destId="{90691C5E-D665-4088-B1F8-F478F0EBEB55}" srcOrd="0" destOrd="0" presId="urn:microsoft.com/office/officeart/2005/8/layout/process5"/>
    <dgm:cxn modelId="{2F349E84-A517-46E0-9DA3-4B15C50722DD}" srcId="{1E208F3D-4C48-4171-9502-419686551811}" destId="{B9BA6144-6A9A-4947-8017-0CCE40A7E435}" srcOrd="2" destOrd="0" parTransId="{89FC9E8B-1D50-4C7A-BAAA-11442EC68F36}" sibTransId="{1B783977-AFC1-4EAF-A902-D8A93DBA956F}"/>
    <dgm:cxn modelId="{A77485DA-5570-49CC-8B11-B7AF47D37B58}" type="presOf" srcId="{B9BA6144-6A9A-4947-8017-0CCE40A7E435}" destId="{7114F11A-E883-40C2-A5FA-4A92B4E1811F}" srcOrd="0" destOrd="0" presId="urn:microsoft.com/office/officeart/2005/8/layout/process5"/>
    <dgm:cxn modelId="{D02297F9-AF45-4F20-8F6B-2C2DB4CEC26F}" srcId="{1E208F3D-4C48-4171-9502-419686551811}" destId="{43C2BE9E-EFC1-4D2A-BD94-27640298B558}" srcOrd="0" destOrd="0" parTransId="{62375607-D4CA-4A5E-833C-F9C41827A2E2}" sibTransId="{D95208C9-105F-4CFB-BB2B-4790CEB292C8}"/>
    <dgm:cxn modelId="{B097371F-0FF1-4409-A098-0E43D2E57CC9}" type="presOf" srcId="{F6C2D9A4-4440-4E3F-8CED-AAF0DED9244D}" destId="{58501856-EC53-49ED-88F0-DB7B4A85DF73}" srcOrd="1" destOrd="0" presId="urn:microsoft.com/office/officeart/2005/8/layout/process5"/>
    <dgm:cxn modelId="{455F393C-532D-47CF-B685-25497AE16B6D}" srcId="{1E208F3D-4C48-4171-9502-419686551811}" destId="{247CABFC-4802-4448-8125-C888B809CD93}" srcOrd="3" destOrd="0" parTransId="{E20B231A-9FAE-4FDC-AC8E-3A1EE9C663C0}" sibTransId="{BE2D33CE-AC2B-4886-83AA-EBB22A2C5DDC}"/>
    <dgm:cxn modelId="{1B0E3B55-E621-4897-9E6D-63E4FC3FD8E3}" type="presOf" srcId="{D95208C9-105F-4CFB-BB2B-4790CEB292C8}" destId="{9806067A-07EE-4136-B36B-B4DFF4CBFADC}" srcOrd="0" destOrd="0" presId="urn:microsoft.com/office/officeart/2005/8/layout/process5"/>
    <dgm:cxn modelId="{912B3711-79F6-4E92-B66E-C1ED57FD5C2B}" type="presOf" srcId="{43C2BE9E-EFC1-4D2A-BD94-27640298B558}" destId="{AAC20388-0809-495D-81C9-1DC5B79C161E}" srcOrd="0" destOrd="0" presId="urn:microsoft.com/office/officeart/2005/8/layout/process5"/>
    <dgm:cxn modelId="{A94E7091-11AA-4E1C-9FF9-425E609B3F15}" type="presOf" srcId="{D95208C9-105F-4CFB-BB2B-4790CEB292C8}" destId="{9C34D93D-B28C-41FC-8CFE-9F59665414A6}" srcOrd="1" destOrd="0" presId="urn:microsoft.com/office/officeart/2005/8/layout/process5"/>
    <dgm:cxn modelId="{D1CB192F-A67A-4597-8107-03FE00EF6178}" type="presOf" srcId="{1E208F3D-4C48-4171-9502-419686551811}" destId="{BB4F4B4C-E642-439E-8CD4-1B2BB935753A}" srcOrd="0" destOrd="0" presId="urn:microsoft.com/office/officeart/2005/8/layout/process5"/>
    <dgm:cxn modelId="{52256181-DBBD-4A32-BFEC-2519AA77DD2A}" srcId="{1E208F3D-4C48-4171-9502-419686551811}" destId="{DD7EE161-EFE3-463D-BA6B-28C62BFB262F}" srcOrd="6" destOrd="0" parTransId="{4727BC47-54BA-4E18-B1EE-5674DC39AD56}" sibTransId="{792440D8-49B9-414F-9D1A-A0CF1BE91799}"/>
    <dgm:cxn modelId="{BED20C3E-69C2-45B9-A112-2AC24A37C4DB}" type="presOf" srcId="{DD7EE161-EFE3-463D-BA6B-28C62BFB262F}" destId="{2EE9BDB7-00C7-474B-A7F8-A77B6BC1E292}" srcOrd="0" destOrd="0" presId="urn:microsoft.com/office/officeart/2005/8/layout/process5"/>
    <dgm:cxn modelId="{34B88EB9-9EF7-48C7-B49A-4F926FE05409}" type="presOf" srcId="{F5E64D16-C60D-4506-A661-4921F23E8391}" destId="{C42C20A1-4979-433D-8024-5C4DDB49C4EF}" srcOrd="0" destOrd="0" presId="urn:microsoft.com/office/officeart/2005/8/layout/process5"/>
    <dgm:cxn modelId="{9E54D3E8-1693-407A-B7ED-BA866539B676}" type="presOf" srcId="{BE2D33CE-AC2B-4886-83AA-EBB22A2C5DDC}" destId="{9C675D93-B839-4963-B91D-C52CFCA045BA}" srcOrd="1" destOrd="0" presId="urn:microsoft.com/office/officeart/2005/8/layout/process5"/>
    <dgm:cxn modelId="{47397C08-3522-4585-A29D-AC25A60811B0}" srcId="{1E208F3D-4C48-4171-9502-419686551811}" destId="{487050D3-81D4-4BBF-A976-50B7C15B0DD2}" srcOrd="5" destOrd="0" parTransId="{53BBA4D9-64BC-4D5A-9EF4-609AA76CBC87}" sibTransId="{3B3B62FE-F7AA-4D43-96CE-CA5B25A5DC45}"/>
    <dgm:cxn modelId="{CF877F28-A4B4-4325-A38F-3858F278AABC}" type="presOf" srcId="{FA77701B-E346-453E-8FFE-74E13FB5FDF7}" destId="{ECDB8508-C71C-4D0F-8613-29A1BD9554A7}" srcOrd="1" destOrd="0" presId="urn:microsoft.com/office/officeart/2005/8/layout/process5"/>
    <dgm:cxn modelId="{D7A160BB-A0F1-41F5-8E03-7B3E4A2E5484}" type="presOf" srcId="{247CABFC-4802-4448-8125-C888B809CD93}" destId="{122B3C69-49AA-446F-9EC6-C6E4CDAAB814}" srcOrd="0" destOrd="0" presId="urn:microsoft.com/office/officeart/2005/8/layout/process5"/>
    <dgm:cxn modelId="{1D1BDEC5-92CB-45D6-AD4E-AFDE1B79AF09}" srcId="{1E208F3D-4C48-4171-9502-419686551811}" destId="{F5E64D16-C60D-4506-A661-4921F23E8391}" srcOrd="4" destOrd="0" parTransId="{657944C2-6637-4905-A79A-AFD136730490}" sibTransId="{FA77701B-E346-453E-8FFE-74E13FB5FDF7}"/>
    <dgm:cxn modelId="{82ED7CB0-2804-45A4-8B7B-BA7CA9715F6F}" type="presOf" srcId="{3B3B62FE-F7AA-4D43-96CE-CA5B25A5DC45}" destId="{FD263AAE-A287-4485-BBFE-FA518418F9CE}" srcOrd="1" destOrd="0" presId="urn:microsoft.com/office/officeart/2005/8/layout/process5"/>
    <dgm:cxn modelId="{F6E806B5-5E70-49E6-9B57-A0F16B244F51}" type="presOf" srcId="{F6C2D9A4-4440-4E3F-8CED-AAF0DED9244D}" destId="{0FF7F4B8-7A6D-40BE-BF62-9A9D4F76CE9E}" srcOrd="0" destOrd="0" presId="urn:microsoft.com/office/officeart/2005/8/layout/process5"/>
    <dgm:cxn modelId="{12BBC9C5-4098-42F2-AB53-CBC79BB8C350}" type="presOf" srcId="{1B783977-AFC1-4EAF-A902-D8A93DBA956F}" destId="{3FAF9438-1222-4D23-AB17-A53B13332925}" srcOrd="0" destOrd="0" presId="urn:microsoft.com/office/officeart/2005/8/layout/process5"/>
    <dgm:cxn modelId="{754E9636-CE06-4D07-90AD-3DCB03ED16B1}" srcId="{1E208F3D-4C48-4171-9502-419686551811}" destId="{A4DC53B2-7A4E-48C0-8300-F70AE2CAD9EB}" srcOrd="1" destOrd="0" parTransId="{E3533DF7-FC39-46E6-B4D0-BABC559E5F63}" sibTransId="{F6C2D9A4-4440-4E3F-8CED-AAF0DED9244D}"/>
    <dgm:cxn modelId="{67B8A8CD-8394-43F5-9AC1-E0ADC286D887}" type="presOf" srcId="{487050D3-81D4-4BBF-A976-50B7C15B0DD2}" destId="{5394727B-9004-421D-B564-817D5F6FFF0A}" srcOrd="0" destOrd="0" presId="urn:microsoft.com/office/officeart/2005/8/layout/process5"/>
    <dgm:cxn modelId="{1AAF84F3-18CC-45AE-95A8-D41D2656A182}" type="presParOf" srcId="{BB4F4B4C-E642-439E-8CD4-1B2BB935753A}" destId="{AAC20388-0809-495D-81C9-1DC5B79C161E}" srcOrd="0" destOrd="0" presId="urn:microsoft.com/office/officeart/2005/8/layout/process5"/>
    <dgm:cxn modelId="{D24F34C3-00F7-4EA4-A309-0B2DF9571346}" type="presParOf" srcId="{BB4F4B4C-E642-439E-8CD4-1B2BB935753A}" destId="{9806067A-07EE-4136-B36B-B4DFF4CBFADC}" srcOrd="1" destOrd="0" presId="urn:microsoft.com/office/officeart/2005/8/layout/process5"/>
    <dgm:cxn modelId="{07D9D970-01AD-4662-8DD7-455E02A72B7D}" type="presParOf" srcId="{9806067A-07EE-4136-B36B-B4DFF4CBFADC}" destId="{9C34D93D-B28C-41FC-8CFE-9F59665414A6}" srcOrd="0" destOrd="0" presId="urn:microsoft.com/office/officeart/2005/8/layout/process5"/>
    <dgm:cxn modelId="{55A60FCC-9CE8-4FEC-942F-1D0DFC0D9BFC}" type="presParOf" srcId="{BB4F4B4C-E642-439E-8CD4-1B2BB935753A}" destId="{116CFF45-95DD-45F6-9A58-F791D0365EA1}" srcOrd="2" destOrd="0" presId="urn:microsoft.com/office/officeart/2005/8/layout/process5"/>
    <dgm:cxn modelId="{E9E5A836-06CB-4679-BEBA-CB7E544863DE}" type="presParOf" srcId="{BB4F4B4C-E642-439E-8CD4-1B2BB935753A}" destId="{0FF7F4B8-7A6D-40BE-BF62-9A9D4F76CE9E}" srcOrd="3" destOrd="0" presId="urn:microsoft.com/office/officeart/2005/8/layout/process5"/>
    <dgm:cxn modelId="{786684B3-1E54-4677-BB00-5C66E2C9E97F}" type="presParOf" srcId="{0FF7F4B8-7A6D-40BE-BF62-9A9D4F76CE9E}" destId="{58501856-EC53-49ED-88F0-DB7B4A85DF73}" srcOrd="0" destOrd="0" presId="urn:microsoft.com/office/officeart/2005/8/layout/process5"/>
    <dgm:cxn modelId="{D98F6F55-1E7D-44F6-8D72-F93CC5303E58}" type="presParOf" srcId="{BB4F4B4C-E642-439E-8CD4-1B2BB935753A}" destId="{7114F11A-E883-40C2-A5FA-4A92B4E1811F}" srcOrd="4" destOrd="0" presId="urn:microsoft.com/office/officeart/2005/8/layout/process5"/>
    <dgm:cxn modelId="{428A3894-9133-430D-AE2E-3FBC1028E186}" type="presParOf" srcId="{BB4F4B4C-E642-439E-8CD4-1B2BB935753A}" destId="{3FAF9438-1222-4D23-AB17-A53B13332925}" srcOrd="5" destOrd="0" presId="urn:microsoft.com/office/officeart/2005/8/layout/process5"/>
    <dgm:cxn modelId="{7AF6483C-19AA-4AA2-B3FF-E019183F0513}" type="presParOf" srcId="{3FAF9438-1222-4D23-AB17-A53B13332925}" destId="{E470F526-70D8-4E5C-AE2F-241488DD217D}" srcOrd="0" destOrd="0" presId="urn:microsoft.com/office/officeart/2005/8/layout/process5"/>
    <dgm:cxn modelId="{B263166D-54F7-48BB-A548-390BA58473C0}" type="presParOf" srcId="{BB4F4B4C-E642-439E-8CD4-1B2BB935753A}" destId="{122B3C69-49AA-446F-9EC6-C6E4CDAAB814}" srcOrd="6" destOrd="0" presId="urn:microsoft.com/office/officeart/2005/8/layout/process5"/>
    <dgm:cxn modelId="{2C87056F-C78A-407A-B5F1-0FA4ACADC632}" type="presParOf" srcId="{BB4F4B4C-E642-439E-8CD4-1B2BB935753A}" destId="{90691C5E-D665-4088-B1F8-F478F0EBEB55}" srcOrd="7" destOrd="0" presId="urn:microsoft.com/office/officeart/2005/8/layout/process5"/>
    <dgm:cxn modelId="{BFD8FBEB-C6E8-4193-A2E8-BFF2D84CD6FA}" type="presParOf" srcId="{90691C5E-D665-4088-B1F8-F478F0EBEB55}" destId="{9C675D93-B839-4963-B91D-C52CFCA045BA}" srcOrd="0" destOrd="0" presId="urn:microsoft.com/office/officeart/2005/8/layout/process5"/>
    <dgm:cxn modelId="{EAD9B4F4-1570-43C4-A560-61D64A1139BB}" type="presParOf" srcId="{BB4F4B4C-E642-439E-8CD4-1B2BB935753A}" destId="{C42C20A1-4979-433D-8024-5C4DDB49C4EF}" srcOrd="8" destOrd="0" presId="urn:microsoft.com/office/officeart/2005/8/layout/process5"/>
    <dgm:cxn modelId="{A26CB105-9A90-44D4-B407-0AC55CF2C6F8}" type="presParOf" srcId="{BB4F4B4C-E642-439E-8CD4-1B2BB935753A}" destId="{9A6E8DD3-7B15-4047-A47C-A272902D2BA7}" srcOrd="9" destOrd="0" presId="urn:microsoft.com/office/officeart/2005/8/layout/process5"/>
    <dgm:cxn modelId="{345A5097-2A87-4944-9BAE-B9471E40D810}" type="presParOf" srcId="{9A6E8DD3-7B15-4047-A47C-A272902D2BA7}" destId="{ECDB8508-C71C-4D0F-8613-29A1BD9554A7}" srcOrd="0" destOrd="0" presId="urn:microsoft.com/office/officeart/2005/8/layout/process5"/>
    <dgm:cxn modelId="{CD38ABC0-B69D-4CB1-9506-9953B6391DD0}" type="presParOf" srcId="{BB4F4B4C-E642-439E-8CD4-1B2BB935753A}" destId="{5394727B-9004-421D-B564-817D5F6FFF0A}" srcOrd="10" destOrd="0" presId="urn:microsoft.com/office/officeart/2005/8/layout/process5"/>
    <dgm:cxn modelId="{7A8A471C-6CB8-4F51-8C5B-8F2187F91FD3}" type="presParOf" srcId="{BB4F4B4C-E642-439E-8CD4-1B2BB935753A}" destId="{CFF847A2-D78B-4A97-9C71-A9A8D7991C83}" srcOrd="11" destOrd="0" presId="urn:microsoft.com/office/officeart/2005/8/layout/process5"/>
    <dgm:cxn modelId="{29C94215-307A-45CA-9B45-8465B4636A92}" type="presParOf" srcId="{CFF847A2-D78B-4A97-9C71-A9A8D7991C83}" destId="{FD263AAE-A287-4485-BBFE-FA518418F9CE}" srcOrd="0" destOrd="0" presId="urn:microsoft.com/office/officeart/2005/8/layout/process5"/>
    <dgm:cxn modelId="{E8D27A1D-9EFA-406C-9C03-A13264E7249F}" type="presParOf" srcId="{BB4F4B4C-E642-439E-8CD4-1B2BB935753A}" destId="{2EE9BDB7-00C7-474B-A7F8-A77B6BC1E292}" srcOrd="1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0A3F38-61BB-4A2E-ADC1-CDA31971581D}">
      <dsp:nvSpPr>
        <dsp:cNvPr id="0" name=""/>
        <dsp:cNvSpPr/>
      </dsp:nvSpPr>
      <dsp:spPr>
        <a:xfrm>
          <a:off x="1881049" y="265880"/>
          <a:ext cx="1363440" cy="8862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tanulás</a:t>
          </a:r>
          <a:endParaRPr lang="hu-HU" sz="1500" kern="1200" dirty="0"/>
        </a:p>
      </dsp:txBody>
      <dsp:txXfrm>
        <a:off x="1881049" y="265880"/>
        <a:ext cx="1363440" cy="886236"/>
      </dsp:txXfrm>
    </dsp:sp>
    <dsp:sp modelId="{593F4BF5-883D-482A-8849-80421E75BB30}">
      <dsp:nvSpPr>
        <dsp:cNvPr id="0" name=""/>
        <dsp:cNvSpPr/>
      </dsp:nvSpPr>
      <dsp:spPr>
        <a:xfrm>
          <a:off x="1307332" y="897096"/>
          <a:ext cx="2928879" cy="2928879"/>
        </a:xfrm>
        <a:custGeom>
          <a:avLst/>
          <a:gdLst/>
          <a:ahLst/>
          <a:cxnLst/>
          <a:rect l="0" t="0" r="0" b="0"/>
          <a:pathLst>
            <a:path>
              <a:moveTo>
                <a:pt x="2075619" y="133634"/>
              </a:moveTo>
              <a:arcTo wR="1464439" hR="1464439" stAng="17680034" swAng="106978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B29606-5129-40D2-B7A1-19599267EDD4}">
      <dsp:nvSpPr>
        <dsp:cNvPr id="0" name=""/>
        <dsp:cNvSpPr/>
      </dsp:nvSpPr>
      <dsp:spPr>
        <a:xfrm>
          <a:off x="3278743" y="1387956"/>
          <a:ext cx="1363440" cy="8862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fejlesztés</a:t>
          </a:r>
          <a:endParaRPr lang="hu-HU" sz="1500" kern="1200" dirty="0"/>
        </a:p>
      </dsp:txBody>
      <dsp:txXfrm>
        <a:off x="3278743" y="1387956"/>
        <a:ext cx="1363440" cy="886236"/>
      </dsp:txXfrm>
    </dsp:sp>
    <dsp:sp modelId="{A61CDDB3-850B-4FEB-9FE2-0CF90F12A734}">
      <dsp:nvSpPr>
        <dsp:cNvPr id="0" name=""/>
        <dsp:cNvSpPr/>
      </dsp:nvSpPr>
      <dsp:spPr>
        <a:xfrm>
          <a:off x="1427795" y="-234875"/>
          <a:ext cx="2928879" cy="2928879"/>
        </a:xfrm>
        <a:custGeom>
          <a:avLst/>
          <a:gdLst/>
          <a:ahLst/>
          <a:cxnLst/>
          <a:rect l="0" t="0" r="0" b="0"/>
          <a:pathLst>
            <a:path>
              <a:moveTo>
                <a:pt x="2391255" y="2598280"/>
              </a:moveTo>
              <a:arcTo wR="1464439" hR="1464439" stAng="3044220" swAng="95543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376EC-B3B0-4AFE-B764-D572F2A53FD7}">
      <dsp:nvSpPr>
        <dsp:cNvPr id="0" name=""/>
        <dsp:cNvSpPr/>
      </dsp:nvSpPr>
      <dsp:spPr>
        <a:xfrm>
          <a:off x="1778120" y="2598098"/>
          <a:ext cx="1569292" cy="8590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értékelés / értékelőktől visszajelzés</a:t>
          </a:r>
          <a:endParaRPr lang="hu-HU" sz="1500" kern="1200" dirty="0"/>
        </a:p>
      </dsp:txBody>
      <dsp:txXfrm>
        <a:off x="1778120" y="2598098"/>
        <a:ext cx="1569292" cy="859064"/>
      </dsp:txXfrm>
    </dsp:sp>
    <dsp:sp modelId="{91F0085B-E5B7-4F30-AB48-CE14BC7190A1}">
      <dsp:nvSpPr>
        <dsp:cNvPr id="0" name=""/>
        <dsp:cNvSpPr/>
      </dsp:nvSpPr>
      <dsp:spPr>
        <a:xfrm>
          <a:off x="997627" y="19040"/>
          <a:ext cx="2928879" cy="2928879"/>
        </a:xfrm>
        <a:custGeom>
          <a:avLst/>
          <a:gdLst/>
          <a:ahLst/>
          <a:cxnLst/>
          <a:rect l="0" t="0" r="0" b="0"/>
          <a:pathLst>
            <a:path>
              <a:moveTo>
                <a:pt x="652480" y="2683170"/>
              </a:moveTo>
              <a:arcTo wR="1464439" hR="1464439" stAng="7420373" swAng="106898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D2DAB2-9F67-450A-8584-59968772B16C}">
      <dsp:nvSpPr>
        <dsp:cNvPr id="0" name=""/>
        <dsp:cNvSpPr/>
      </dsp:nvSpPr>
      <dsp:spPr>
        <a:xfrm>
          <a:off x="500031" y="1387959"/>
          <a:ext cx="1363440" cy="8862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500" kern="1200" dirty="0" smtClean="0"/>
            <a:t>konzultálás</a:t>
          </a:r>
          <a:endParaRPr lang="hu-HU" sz="1500" kern="1200" dirty="0"/>
        </a:p>
      </dsp:txBody>
      <dsp:txXfrm>
        <a:off x="500031" y="1387959"/>
        <a:ext cx="1363440" cy="886236"/>
      </dsp:txXfrm>
    </dsp:sp>
    <dsp:sp modelId="{812BE034-6DA7-4A73-BE51-F091D794876B}">
      <dsp:nvSpPr>
        <dsp:cNvPr id="0" name=""/>
        <dsp:cNvSpPr/>
      </dsp:nvSpPr>
      <dsp:spPr>
        <a:xfrm>
          <a:off x="1053281" y="722116"/>
          <a:ext cx="2928879" cy="2928879"/>
        </a:xfrm>
        <a:custGeom>
          <a:avLst/>
          <a:gdLst/>
          <a:ahLst/>
          <a:cxnLst/>
          <a:rect l="0" t="0" r="0" b="0"/>
          <a:pathLst>
            <a:path>
              <a:moveTo>
                <a:pt x="329691" y="538734"/>
              </a:moveTo>
              <a:arcTo wR="1464439" hR="1464439" stAng="13152414" swAng="113180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C20388-0809-495D-81C9-1DC5B79C161E}">
      <dsp:nvSpPr>
        <dsp:cNvPr id="0" name=""/>
        <dsp:cNvSpPr/>
      </dsp:nvSpPr>
      <dsp:spPr>
        <a:xfrm>
          <a:off x="6192680" y="604559"/>
          <a:ext cx="2269939" cy="1361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Dublin </a:t>
          </a:r>
          <a:r>
            <a:rPr lang="hu-HU" sz="2400" kern="1200" dirty="0" err="1" smtClean="0"/>
            <a:t>Descriptors</a:t>
          </a:r>
          <a:r>
            <a:rPr lang="hu-HU" sz="2400" kern="1200" dirty="0" smtClean="0"/>
            <a:t> (2000)</a:t>
          </a:r>
          <a:endParaRPr lang="hu-HU" sz="2400" kern="1200" dirty="0"/>
        </a:p>
      </dsp:txBody>
      <dsp:txXfrm>
        <a:off x="6192680" y="604559"/>
        <a:ext cx="2269939" cy="1361963"/>
      </dsp:txXfrm>
    </dsp:sp>
    <dsp:sp modelId="{9806067A-07EE-4136-B36B-B4DFF4CBFADC}">
      <dsp:nvSpPr>
        <dsp:cNvPr id="0" name=""/>
        <dsp:cNvSpPr/>
      </dsp:nvSpPr>
      <dsp:spPr>
        <a:xfrm rot="8354180">
          <a:off x="5269826" y="1754299"/>
          <a:ext cx="700712" cy="562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700" kern="1200"/>
        </a:p>
      </dsp:txBody>
      <dsp:txXfrm rot="8354180">
        <a:off x="5269826" y="1754299"/>
        <a:ext cx="700712" cy="562945"/>
      </dsp:txXfrm>
    </dsp:sp>
    <dsp:sp modelId="{116CFF45-95DD-45F6-9A58-F791D0365EA1}">
      <dsp:nvSpPr>
        <dsp:cNvPr id="0" name=""/>
        <dsp:cNvSpPr/>
      </dsp:nvSpPr>
      <dsp:spPr>
        <a:xfrm>
          <a:off x="4104449" y="2404762"/>
          <a:ext cx="2269939" cy="1361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err="1" smtClean="0"/>
            <a:t>EFT</a:t>
          </a:r>
          <a:r>
            <a:rPr lang="hu-HU" sz="2400" kern="1200" dirty="0" smtClean="0"/>
            <a:t> képesítési keretrendszere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(2005)</a:t>
          </a:r>
          <a:endParaRPr lang="hu-HU" sz="2400" kern="1200" dirty="0"/>
        </a:p>
      </dsp:txBody>
      <dsp:txXfrm>
        <a:off x="4104449" y="2404762"/>
        <a:ext cx="2269939" cy="1361963"/>
      </dsp:txXfrm>
    </dsp:sp>
    <dsp:sp modelId="{0FF7F4B8-7A6D-40BE-BF62-9A9D4F76CE9E}">
      <dsp:nvSpPr>
        <dsp:cNvPr id="0" name=""/>
        <dsp:cNvSpPr/>
      </dsp:nvSpPr>
      <dsp:spPr>
        <a:xfrm rot="10530914">
          <a:off x="3051463" y="2946643"/>
          <a:ext cx="745586" cy="562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700" kern="1200"/>
        </a:p>
      </dsp:txBody>
      <dsp:txXfrm rot="10530914">
        <a:off x="3051463" y="2946643"/>
        <a:ext cx="745586" cy="562945"/>
      </dsp:txXfrm>
    </dsp:sp>
    <dsp:sp modelId="{7114F11A-E883-40C2-A5FA-4A92B4E1811F}">
      <dsp:nvSpPr>
        <dsp:cNvPr id="0" name=""/>
        <dsp:cNvSpPr/>
      </dsp:nvSpPr>
      <dsp:spPr>
        <a:xfrm>
          <a:off x="432050" y="2692804"/>
          <a:ext cx="2269939" cy="1361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Európai (</a:t>
          </a:r>
          <a:r>
            <a:rPr lang="hu-HU" sz="2000" kern="1200" dirty="0" err="1" smtClean="0"/>
            <a:t>LLL</a:t>
          </a:r>
          <a:r>
            <a:rPr lang="hu-HU" sz="2000" kern="1200" dirty="0" smtClean="0"/>
            <a:t>) Képesítési Keretrendszer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(2008)</a:t>
          </a:r>
          <a:endParaRPr lang="hu-HU" sz="2000" kern="1200" dirty="0"/>
        </a:p>
      </dsp:txBody>
      <dsp:txXfrm>
        <a:off x="432050" y="2692804"/>
        <a:ext cx="2269939" cy="1361963"/>
      </dsp:txXfrm>
    </dsp:sp>
    <dsp:sp modelId="{3FAF9438-1222-4D23-AB17-A53B13332925}">
      <dsp:nvSpPr>
        <dsp:cNvPr id="0" name=""/>
        <dsp:cNvSpPr/>
      </dsp:nvSpPr>
      <dsp:spPr>
        <a:xfrm rot="3615290">
          <a:off x="1937793" y="4090603"/>
          <a:ext cx="399368" cy="562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700" kern="1200"/>
        </a:p>
      </dsp:txBody>
      <dsp:txXfrm rot="3615290">
        <a:off x="1937793" y="4090603"/>
        <a:ext cx="399368" cy="562945"/>
      </dsp:txXfrm>
    </dsp:sp>
    <dsp:sp modelId="{122B3C69-49AA-446F-9EC6-C6E4CDAAB814}">
      <dsp:nvSpPr>
        <dsp:cNvPr id="0" name=""/>
        <dsp:cNvSpPr/>
      </dsp:nvSpPr>
      <dsp:spPr>
        <a:xfrm>
          <a:off x="1584181" y="4709010"/>
          <a:ext cx="2269939" cy="1361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 smtClean="0"/>
            <a:t>Magyar Képesítési Keretrendszer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 smtClean="0"/>
            <a:t>(2015)</a:t>
          </a:r>
          <a:endParaRPr lang="hu-HU" sz="2100" kern="1200" dirty="0"/>
        </a:p>
      </dsp:txBody>
      <dsp:txXfrm>
        <a:off x="1584181" y="4709010"/>
        <a:ext cx="2269939" cy="1361963"/>
      </dsp:txXfrm>
    </dsp:sp>
    <dsp:sp modelId="{90691C5E-D665-4088-B1F8-F478F0EBEB55}">
      <dsp:nvSpPr>
        <dsp:cNvPr id="0" name=""/>
        <dsp:cNvSpPr/>
      </dsp:nvSpPr>
      <dsp:spPr>
        <a:xfrm rot="560927">
          <a:off x="4149503" y="5404342"/>
          <a:ext cx="733069" cy="562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700" kern="1200"/>
        </a:p>
      </dsp:txBody>
      <dsp:txXfrm rot="560927">
        <a:off x="4149503" y="5404342"/>
        <a:ext cx="733069" cy="562945"/>
      </dsp:txXfrm>
    </dsp:sp>
    <dsp:sp modelId="{C42C20A1-4979-433D-8024-5C4DDB49C4EF}">
      <dsp:nvSpPr>
        <dsp:cNvPr id="0" name=""/>
        <dsp:cNvSpPr/>
      </dsp:nvSpPr>
      <dsp:spPr>
        <a:xfrm>
          <a:off x="5218899" y="5307396"/>
          <a:ext cx="2269939" cy="1361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err="1" smtClean="0"/>
            <a:t>Alágazati</a:t>
          </a:r>
          <a:r>
            <a:rPr lang="hu-HU" sz="2400" kern="1200" dirty="0" smtClean="0"/>
            <a:t> szabályzók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kern="1200" dirty="0" smtClean="0"/>
            <a:t>(Ftv., </a:t>
          </a:r>
          <a:r>
            <a:rPr lang="hu-HU" sz="2400" kern="1200" dirty="0" err="1" smtClean="0"/>
            <a:t>kkk</a:t>
          </a:r>
          <a:r>
            <a:rPr lang="hu-HU" sz="2400" kern="1200" dirty="0" smtClean="0"/>
            <a:t>)</a:t>
          </a:r>
          <a:endParaRPr lang="hu-HU" sz="2400" kern="1200" dirty="0"/>
        </a:p>
      </dsp:txBody>
      <dsp:txXfrm>
        <a:off x="5218899" y="5307396"/>
        <a:ext cx="2269939" cy="1361963"/>
      </dsp:txXfrm>
    </dsp:sp>
    <dsp:sp modelId="{9A6E8DD3-7B15-4047-A47C-A272902D2BA7}">
      <dsp:nvSpPr>
        <dsp:cNvPr id="0" name=""/>
        <dsp:cNvSpPr/>
      </dsp:nvSpPr>
      <dsp:spPr>
        <a:xfrm rot="848227">
          <a:off x="4129740" y="5400938"/>
          <a:ext cx="769300" cy="562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700" kern="1200"/>
        </a:p>
      </dsp:txBody>
      <dsp:txXfrm rot="848227">
        <a:off x="4129740" y="5400938"/>
        <a:ext cx="769300" cy="562945"/>
      </dsp:txXfrm>
    </dsp:sp>
    <dsp:sp modelId="{5394727B-9004-421D-B564-817D5F6FFF0A}">
      <dsp:nvSpPr>
        <dsp:cNvPr id="0" name=""/>
        <dsp:cNvSpPr/>
      </dsp:nvSpPr>
      <dsp:spPr>
        <a:xfrm>
          <a:off x="1509386" y="4828699"/>
          <a:ext cx="2269939" cy="1361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 smtClean="0"/>
            <a:t>Magyar Képesítési Keretrendszer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100" kern="1200" dirty="0" smtClean="0"/>
            <a:t>(2015)</a:t>
          </a:r>
          <a:endParaRPr lang="hu-HU" sz="2100" kern="1200" dirty="0"/>
        </a:p>
      </dsp:txBody>
      <dsp:txXfrm>
        <a:off x="1509386" y="4828699"/>
        <a:ext cx="2269939" cy="1361963"/>
      </dsp:txXfrm>
    </dsp:sp>
    <dsp:sp modelId="{CFF847A2-D78B-4A97-9C71-A9A8D7991C83}">
      <dsp:nvSpPr>
        <dsp:cNvPr id="0" name=""/>
        <dsp:cNvSpPr/>
      </dsp:nvSpPr>
      <dsp:spPr>
        <a:xfrm rot="18599701">
          <a:off x="2145836" y="5330287"/>
          <a:ext cx="825761" cy="562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u-HU" sz="1700" kern="1200"/>
        </a:p>
      </dsp:txBody>
      <dsp:txXfrm rot="18599701">
        <a:off x="2145836" y="5330287"/>
        <a:ext cx="825761" cy="562945"/>
      </dsp:txXfrm>
    </dsp:sp>
    <dsp:sp modelId="{2EE9BDB7-00C7-474B-A7F8-A77B6BC1E292}">
      <dsp:nvSpPr>
        <dsp:cNvPr id="0" name=""/>
        <dsp:cNvSpPr/>
      </dsp:nvSpPr>
      <dsp:spPr>
        <a:xfrm>
          <a:off x="1368151" y="4997047"/>
          <a:ext cx="2269939" cy="1361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Magyar Képesítési Keretrendszer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000" kern="1200" dirty="0" smtClean="0"/>
            <a:t>(2015)</a:t>
          </a:r>
          <a:endParaRPr lang="hu-HU" sz="2000" kern="1200" dirty="0"/>
        </a:p>
      </dsp:txBody>
      <dsp:txXfrm>
        <a:off x="1368151" y="4997047"/>
        <a:ext cx="2269939" cy="13619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DECF52-23AB-4F0A-BC75-806BA1CC3C0F}" type="datetimeFigureOut">
              <a:rPr lang="hu-HU" smtClean="0"/>
              <a:t>2015.06.09.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A0ACD-432E-4F84-9F3D-2E81B4C4EC89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pPr/>
              <a:t>24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919-A5C6-4FDD-AB95-697C025E6116}" type="datetimeFigureOut">
              <a:rPr lang="hu-HU" smtClean="0"/>
              <a:pPr/>
              <a:t>2015.06.09.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465E-5EF8-4C82-BCA6-E08894B978B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919-A5C6-4FDD-AB95-697C025E6116}" type="datetimeFigureOut">
              <a:rPr lang="hu-HU" smtClean="0"/>
              <a:pPr/>
              <a:t>2015.06.09.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465E-5EF8-4C82-BCA6-E08894B978B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919-A5C6-4FDD-AB95-697C025E6116}" type="datetimeFigureOut">
              <a:rPr lang="hu-HU" smtClean="0"/>
              <a:pPr/>
              <a:t>2015.06.09.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465E-5EF8-4C82-BCA6-E08894B978B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919-A5C6-4FDD-AB95-697C025E6116}" type="datetimeFigureOut">
              <a:rPr lang="hu-HU" smtClean="0"/>
              <a:pPr/>
              <a:t>2015.06.09.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465E-5EF8-4C82-BCA6-E08894B978B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919-A5C6-4FDD-AB95-697C025E6116}" type="datetimeFigureOut">
              <a:rPr lang="hu-HU" smtClean="0"/>
              <a:pPr/>
              <a:t>2015.06.09.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465E-5EF8-4C82-BCA6-E08894B978B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919-A5C6-4FDD-AB95-697C025E6116}" type="datetimeFigureOut">
              <a:rPr lang="hu-HU" smtClean="0"/>
              <a:pPr/>
              <a:t>2015.06.09.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465E-5EF8-4C82-BCA6-E08894B978B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919-A5C6-4FDD-AB95-697C025E6116}" type="datetimeFigureOut">
              <a:rPr lang="hu-HU" smtClean="0"/>
              <a:pPr/>
              <a:t>2015.06.09.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465E-5EF8-4C82-BCA6-E08894B978B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919-A5C6-4FDD-AB95-697C025E6116}" type="datetimeFigureOut">
              <a:rPr lang="hu-HU" smtClean="0"/>
              <a:pPr/>
              <a:t>2015.06.09.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465E-5EF8-4C82-BCA6-E08894B978B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919-A5C6-4FDD-AB95-697C025E6116}" type="datetimeFigureOut">
              <a:rPr lang="hu-HU" smtClean="0"/>
              <a:pPr/>
              <a:t>2015.06.09.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465E-5EF8-4C82-BCA6-E08894B978B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919-A5C6-4FDD-AB95-697C025E6116}" type="datetimeFigureOut">
              <a:rPr lang="hu-HU" smtClean="0"/>
              <a:pPr/>
              <a:t>2015.06.09.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465E-5EF8-4C82-BCA6-E08894B978B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91919-A5C6-4FDD-AB95-697C025E6116}" type="datetimeFigureOut">
              <a:rPr lang="hu-HU" smtClean="0"/>
              <a:pPr/>
              <a:t>2015.06.09.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465E-5EF8-4C82-BCA6-E08894B978BD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91919-A5C6-4FDD-AB95-697C025E6116}" type="datetimeFigureOut">
              <a:rPr lang="hu-HU" smtClean="0"/>
              <a:pPr/>
              <a:t>2015.06.09.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4465E-5EF8-4C82-BCA6-E08894B978BD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470025"/>
          </a:xfrm>
        </p:spPr>
        <p:txBody>
          <a:bodyPr>
            <a:normAutofit/>
          </a:bodyPr>
          <a:lstStyle/>
          <a:p>
            <a:r>
              <a:rPr lang="hu-HU" dirty="0" smtClean="0">
                <a:solidFill>
                  <a:srgbClr val="0070C0"/>
                </a:solidFill>
              </a:rPr>
              <a:t>A kimeneti szabályozás környezete, támogató eszközei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03648" y="3212976"/>
            <a:ext cx="6400800" cy="1198984"/>
          </a:xfrm>
        </p:spPr>
        <p:txBody>
          <a:bodyPr/>
          <a:lstStyle/>
          <a:p>
            <a:r>
              <a:rPr lang="hu-HU" dirty="0" smtClean="0">
                <a:solidFill>
                  <a:schemeClr val="tx1"/>
                </a:solidFill>
              </a:rPr>
              <a:t>A </a:t>
            </a:r>
            <a:r>
              <a:rPr lang="hu-HU" dirty="0" err="1" smtClean="0">
                <a:solidFill>
                  <a:schemeClr val="tx1"/>
                </a:solidFill>
              </a:rPr>
              <a:t>TÁMOP</a:t>
            </a:r>
            <a:r>
              <a:rPr lang="hu-HU" dirty="0" smtClean="0">
                <a:solidFill>
                  <a:schemeClr val="tx1"/>
                </a:solidFill>
              </a:rPr>
              <a:t> 4.1.3. projekt eredményei, tapasztalatai 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1619672" y="4581128"/>
            <a:ext cx="6400800" cy="119898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2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Derényi</a:t>
            </a: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 András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hu-HU" sz="3200" dirty="0"/>
              <a:t>t</a:t>
            </a:r>
            <a:r>
              <a:rPr lang="hu-HU" sz="3200" dirty="0" smtClean="0"/>
              <a:t>udományos munkatárs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Oktatáskutató és Fejlesztő Intézet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7425"/>
          </a:xfrm>
        </p:spPr>
        <p:txBody>
          <a:bodyPr/>
          <a:lstStyle/>
          <a:p>
            <a:pPr eaLnBrk="1" hangingPunct="1"/>
            <a:r>
              <a:rPr lang="hu-HU" dirty="0" smtClean="0">
                <a:solidFill>
                  <a:srgbClr val="0070C0"/>
                </a:solidFill>
              </a:rPr>
              <a:t>Néhány alapelv</a:t>
            </a:r>
          </a:p>
        </p:txBody>
      </p:sp>
      <p:sp>
        <p:nvSpPr>
          <p:cNvPr id="22531" name="Tartalom helye 2"/>
          <p:cNvSpPr>
            <a:spLocks noGrp="1"/>
          </p:cNvSpPr>
          <p:nvPr>
            <p:ph idx="1"/>
          </p:nvPr>
        </p:nvSpPr>
        <p:spPr>
          <a:xfrm>
            <a:off x="457200" y="1393825"/>
            <a:ext cx="8229600" cy="4732338"/>
          </a:xfrm>
        </p:spPr>
        <p:txBody>
          <a:bodyPr>
            <a:normAutofit/>
          </a:bodyPr>
          <a:lstStyle/>
          <a:p>
            <a:pPr marL="0" indent="0" eaLnBrk="1" hangingPunct="1">
              <a:buFontTx/>
              <a:buNone/>
            </a:pPr>
            <a:r>
              <a:rPr lang="hu-HU" sz="3000" dirty="0" smtClean="0"/>
              <a:t>A tanulási eredményeket az egyes kurzusokig (tematika, sillabusz) lemenően használjuk</a:t>
            </a:r>
          </a:p>
          <a:p>
            <a:pPr marL="0" indent="0" eaLnBrk="1" hangingPunct="1">
              <a:buFontTx/>
              <a:buNone/>
            </a:pPr>
            <a:r>
              <a:rPr lang="hu-HU" sz="3000" dirty="0" smtClean="0"/>
              <a:t>Minden tanulási eredmény eléréséről meg kell bizonyosodni</a:t>
            </a:r>
          </a:p>
          <a:p>
            <a:pPr marL="0" indent="0" eaLnBrk="1" hangingPunct="1">
              <a:buFontTx/>
              <a:buNone/>
            </a:pPr>
            <a:r>
              <a:rPr lang="hu-HU" sz="3000" dirty="0" smtClean="0"/>
              <a:t>Az értékelés a korábbiaknál fontosabbá válik</a:t>
            </a:r>
          </a:p>
          <a:p>
            <a:pPr marL="0" indent="0" eaLnBrk="1" hangingPunct="1">
              <a:buFontTx/>
              <a:buNone/>
            </a:pPr>
            <a:r>
              <a:rPr lang="hu-HU" sz="3000" dirty="0" smtClean="0"/>
              <a:t>Az információadás az értékelésekre és a teljesítés kritériumaira is részletesen kiterjed.</a:t>
            </a:r>
          </a:p>
          <a:p>
            <a:pPr marL="0" indent="0" eaLnBrk="1" hangingPunct="1">
              <a:buFontTx/>
              <a:buNone/>
            </a:pPr>
            <a:r>
              <a:rPr lang="hu-HU" sz="3000" dirty="0" smtClean="0"/>
              <a:t>Mindezeket </a:t>
            </a:r>
            <a:r>
              <a:rPr lang="hu-HU" sz="3000" dirty="0" smtClean="0"/>
              <a:t>egyeztetni kell a partnerekkel, érintettekkel</a:t>
            </a:r>
          </a:p>
          <a:p>
            <a:pPr marL="0" indent="0" eaLnBrk="1" hangingPunct="1">
              <a:buFontTx/>
              <a:buNone/>
            </a:pPr>
            <a:endParaRPr lang="hu-HU" sz="20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hu-HU" dirty="0" smtClean="0">
                <a:solidFill>
                  <a:srgbClr val="0070C0"/>
                </a:solidFill>
              </a:rPr>
              <a:t>Az európai </a:t>
            </a:r>
            <a:r>
              <a:rPr lang="hu-HU" i="1" dirty="0" err="1" smtClean="0">
                <a:solidFill>
                  <a:srgbClr val="0070C0"/>
                </a:solidFill>
              </a:rPr>
              <a:t>mainstream</a:t>
            </a:r>
            <a:r>
              <a:rPr lang="hu-HU" dirty="0" smtClean="0">
                <a:solidFill>
                  <a:srgbClr val="0070C0"/>
                </a:solidFill>
              </a:rPr>
              <a:t> szaktervezés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hu-HU" sz="2000" dirty="0" smtClean="0"/>
              <a:t>	</a:t>
            </a:r>
            <a:endParaRPr lang="hu-HU" sz="2000" dirty="0" smtClean="0"/>
          </a:p>
          <a:p>
            <a:pPr marL="0" indent="0" eaLnBrk="1" hangingPunct="1">
              <a:buFontTx/>
              <a:buNone/>
            </a:pPr>
            <a:r>
              <a:rPr lang="hu-HU" sz="2000" dirty="0" smtClean="0"/>
              <a:t> </a:t>
            </a: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78513" y="1540023"/>
            <a:ext cx="3076575" cy="4913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455" y="1124744"/>
            <a:ext cx="5642146" cy="573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zövegdoboz 7"/>
          <p:cNvSpPr txBox="1"/>
          <p:nvPr/>
        </p:nvSpPr>
        <p:spPr>
          <a:xfrm>
            <a:off x="5220072" y="1124744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u-HU" dirty="0" smtClean="0"/>
              <a:t> [http://</a:t>
            </a:r>
            <a:r>
              <a:rPr lang="hu-HU" dirty="0" err="1" smtClean="0"/>
              <a:t>www.unideusto.org</a:t>
            </a:r>
            <a:r>
              <a:rPr lang="hu-HU" dirty="0" smtClean="0"/>
              <a:t>/</a:t>
            </a:r>
            <a:r>
              <a:rPr lang="hu-HU" dirty="0" err="1" smtClean="0"/>
              <a:t>tuning</a:t>
            </a:r>
            <a:r>
              <a:rPr lang="hu-HU" dirty="0" smtClean="0"/>
              <a:t>/]</a:t>
            </a:r>
            <a:endParaRPr 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>
                <a:solidFill>
                  <a:srgbClr val="0070C0"/>
                </a:solidFill>
              </a:rPr>
              <a:t>Kreditrendszerek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hu-HU" sz="2400" dirty="0" smtClean="0"/>
              <a:t>A közoktatás, felsőoktatás, szakképzés, továbbképzések számára</a:t>
            </a:r>
          </a:p>
          <a:p>
            <a:pPr marL="0" indent="0" eaLnBrk="1" hangingPunct="1">
              <a:buFontTx/>
              <a:buNone/>
              <a:defRPr/>
            </a:pPr>
            <a:r>
              <a:rPr lang="hu-HU" sz="2400" dirty="0" smtClean="0"/>
              <a:t>Az </a:t>
            </a:r>
            <a:r>
              <a:rPr lang="hu-HU" sz="2400" dirty="0" err="1" smtClean="0"/>
              <a:t>eu-i</a:t>
            </a:r>
            <a:r>
              <a:rPr lang="hu-HU" sz="2400" dirty="0" smtClean="0"/>
              <a:t> felsőoktatás számára: </a:t>
            </a:r>
            <a:r>
              <a:rPr lang="hu-HU" sz="2400" dirty="0" err="1" smtClean="0"/>
              <a:t>ECTS</a:t>
            </a:r>
            <a:endParaRPr lang="hu-HU" sz="2400" dirty="0" smtClean="0"/>
          </a:p>
          <a:p>
            <a:pPr marL="400050" lvl="1" indent="0" eaLnBrk="1" hangingPunct="1">
              <a:spcAft>
                <a:spcPts val="600"/>
              </a:spcAft>
              <a:buFontTx/>
              <a:buNone/>
              <a:defRPr/>
            </a:pPr>
            <a:r>
              <a:rPr lang="hu-HU" sz="2000" spc="8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„egy tanulóközpontú kreditgyűjtési és </a:t>
            </a:r>
            <a:r>
              <a:rPr lang="hu-HU" sz="2000" spc="8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-átviteli</a:t>
            </a:r>
            <a:r>
              <a:rPr lang="hu-HU" sz="2000" spc="8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rendszer, amely a tanulási eredmények és a tanulási folyamatok átláthatóságán alapul. Segíti a képesítések és tanulási egységek tervezését, megvalósítását, értékelését, elismertetését és </a:t>
            </a:r>
            <a:r>
              <a:rPr lang="hu-HU" sz="2000" spc="80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validációját</a:t>
            </a:r>
            <a:r>
              <a:rPr lang="hu-HU" sz="2000" spc="8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, és elősegíti a hallgatói mobilitást”. </a:t>
            </a:r>
            <a:endParaRPr lang="hu-HU" sz="2000" spc="80" dirty="0" smtClean="0"/>
          </a:p>
          <a:p>
            <a:pPr eaLnBrk="1" hangingPunct="1">
              <a:buFontTx/>
              <a:buNone/>
              <a:defRPr/>
            </a:pPr>
            <a:r>
              <a:rPr lang="hu-HU" sz="2400" spc="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Alapja</a:t>
            </a:r>
            <a:r>
              <a:rPr lang="hu-HU" sz="2400" b="1" spc="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u-HU" sz="2400" spc="1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 tanulási eredmények eléréséhez szükséges </a:t>
            </a:r>
            <a:r>
              <a:rPr lang="hu-HU" sz="2400" spc="100" dirty="0" smtClean="0">
                <a:solidFill>
                  <a:srgbClr val="0070C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hallgatói munkamennyiség</a:t>
            </a:r>
          </a:p>
          <a:p>
            <a:pPr eaLnBrk="1" hangingPunct="1">
              <a:buFontTx/>
              <a:buNone/>
              <a:defRPr/>
            </a:pPr>
            <a:r>
              <a:rPr lang="hu-HU" sz="2400" dirty="0" smtClean="0"/>
              <a:t>Trend: nagyobb (</a:t>
            </a:r>
            <a:r>
              <a:rPr lang="hu-HU" sz="2400" dirty="0" smtClean="0"/>
              <a:t>5-8) </a:t>
            </a:r>
            <a:r>
              <a:rPr lang="hu-HU" sz="2400" dirty="0" smtClean="0"/>
              <a:t>kreditértékű egységekből építkező tantervek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>
                <a:solidFill>
                  <a:srgbClr val="0070C0"/>
                </a:solidFill>
              </a:rPr>
              <a:t>Közös minőségbiztosítási keret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spcBef>
                <a:spcPts val="0"/>
              </a:spcBef>
              <a:spcAft>
                <a:spcPts val="1200"/>
              </a:spcAft>
              <a:buFontTx/>
              <a:buNone/>
              <a:defRPr/>
            </a:pPr>
            <a:r>
              <a:rPr lang="hu-HU" sz="2400" dirty="0" smtClean="0"/>
              <a:t>A felsőoktatás minőségbiztosításának európai sztenderdjei és útmutatásai (</a:t>
            </a:r>
            <a:r>
              <a:rPr lang="hu-HU" sz="2400" dirty="0" err="1" smtClean="0"/>
              <a:t>ESG</a:t>
            </a:r>
            <a:r>
              <a:rPr lang="hu-HU" sz="2400" dirty="0" smtClean="0"/>
              <a:t>); gondozza az </a:t>
            </a:r>
            <a:r>
              <a:rPr lang="hu-HU" sz="2400" dirty="0" err="1" smtClean="0"/>
              <a:t>ENQA</a:t>
            </a:r>
            <a:endParaRPr lang="hu-HU" sz="2400" dirty="0" smtClean="0"/>
          </a:p>
          <a:p>
            <a:pPr marL="0" indent="0" eaLnBrk="1" hangingPunct="1">
              <a:spcBef>
                <a:spcPts val="0"/>
              </a:spcBef>
              <a:spcAft>
                <a:spcPts val="1200"/>
              </a:spcAft>
              <a:buFontTx/>
              <a:buNone/>
              <a:defRPr/>
            </a:pPr>
            <a:r>
              <a:rPr lang="hu-HU" sz="2400" dirty="0" smtClean="0"/>
              <a:t>A </a:t>
            </a:r>
            <a:r>
              <a:rPr lang="hu-HU" sz="2400" dirty="0" err="1" smtClean="0"/>
              <a:t>TE-k</a:t>
            </a:r>
            <a:r>
              <a:rPr lang="hu-HU" sz="2400" dirty="0" smtClean="0"/>
              <a:t> </a:t>
            </a:r>
            <a:r>
              <a:rPr lang="hu-HU" sz="2400" dirty="0" smtClean="0"/>
              <a:t>alkalmazásával </a:t>
            </a:r>
            <a:r>
              <a:rPr lang="hu-HU" sz="2400" dirty="0" smtClean="0"/>
              <a:t>és a kimeneti megközelítés elterjedésével átalakulnak az akkreditációs szempontok, rendszerek.</a:t>
            </a:r>
          </a:p>
          <a:p>
            <a:pPr eaLnBrk="1" hangingPunct="1">
              <a:buFontTx/>
              <a:buNone/>
              <a:defRPr/>
            </a:pPr>
            <a:r>
              <a:rPr lang="hu-HU" sz="2400" dirty="0" smtClean="0"/>
              <a:t>A minőség-biztosítási folyamat standardjai kiterjednek</a:t>
            </a:r>
          </a:p>
          <a:p>
            <a:pPr marL="363538" indent="-363538" eaLnBrk="1" hangingPunct="1">
              <a:buFontTx/>
              <a:buNone/>
              <a:defRPr/>
            </a:pPr>
            <a:r>
              <a:rPr lang="hu-HU" sz="2400" dirty="0" smtClean="0"/>
              <a:t>  - a felsőoktatási intézményre (vagyis a tanulás-tanítás helyére) ez az un. belső minőségbiztosítás)</a:t>
            </a:r>
          </a:p>
          <a:p>
            <a:pPr marL="0" indent="0" eaLnBrk="1" hangingPunct="1">
              <a:buFontTx/>
              <a:buNone/>
              <a:defRPr/>
            </a:pPr>
            <a:r>
              <a:rPr lang="hu-HU" sz="2400" dirty="0" smtClean="0"/>
              <a:t>  - a külső minőség-értékelésre (akkreditáció, audit) </a:t>
            </a:r>
          </a:p>
          <a:p>
            <a:pPr marL="0" indent="0" eaLnBrk="1" hangingPunct="1">
              <a:buFontTx/>
              <a:buNone/>
              <a:defRPr/>
            </a:pPr>
            <a:r>
              <a:rPr lang="hu-HU" sz="2400" dirty="0" smtClean="0"/>
              <a:t>  - a nemzeti (külső) minőségbiztosítási szervezetek működésére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>
                <a:solidFill>
                  <a:srgbClr val="0070C0"/>
                </a:solidFill>
              </a:rPr>
              <a:t>Néhány akkreditációs elv</a:t>
            </a:r>
          </a:p>
        </p:txBody>
      </p:sp>
      <p:sp>
        <p:nvSpPr>
          <p:cNvPr id="24579" name="Tartalom helye 2"/>
          <p:cNvSpPr>
            <a:spLocks noGrp="1"/>
          </p:cNvSpPr>
          <p:nvPr>
            <p:ph idx="1"/>
          </p:nvPr>
        </p:nvSpPr>
        <p:spPr>
          <a:xfrm>
            <a:off x="457200" y="1658938"/>
            <a:ext cx="8229600" cy="4525962"/>
          </a:xfrm>
        </p:spPr>
        <p:txBody>
          <a:bodyPr>
            <a:normAutofit/>
          </a:bodyPr>
          <a:lstStyle/>
          <a:p>
            <a:pPr eaLnBrk="1" hangingPunct="1">
              <a:lnSpc>
                <a:spcPct val="107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hu-HU" sz="2200" dirty="0" smtClean="0">
                <a:ea typeface="Calibri" pitchFamily="34" charset="0"/>
                <a:cs typeface="Times New Roman" pitchFamily="18" charset="0"/>
              </a:rPr>
              <a:t>Az </a:t>
            </a:r>
            <a:r>
              <a:rPr lang="hu-HU" sz="2200" dirty="0" smtClean="0">
                <a:ea typeface="Calibri" pitchFamily="34" charset="0"/>
                <a:cs typeface="Times New Roman" pitchFamily="18" charset="0"/>
              </a:rPr>
              <a:t>akkreditációs szervezetek vegyék figyelembe a </a:t>
            </a:r>
            <a:r>
              <a:rPr lang="hu-HU" sz="2200" dirty="0" err="1" smtClean="0">
                <a:ea typeface="Calibri" pitchFamily="34" charset="0"/>
                <a:cs typeface="Times New Roman" pitchFamily="18" charset="0"/>
              </a:rPr>
              <a:t>TE-eket</a:t>
            </a:r>
            <a:r>
              <a:rPr lang="hu-HU" sz="2200" dirty="0" smtClean="0">
                <a:ea typeface="Calibri" pitchFamily="34" charset="0"/>
                <a:cs typeface="Times New Roman" pitchFamily="18" charset="0"/>
              </a:rPr>
              <a:t>.</a:t>
            </a:r>
          </a:p>
          <a:p>
            <a:pPr eaLnBrk="1" hangingPunct="1">
              <a:lnSpc>
                <a:spcPct val="107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hu-HU" sz="2200" dirty="0" smtClean="0">
                <a:ea typeface="Calibri" pitchFamily="34" charset="0"/>
                <a:cs typeface="Times New Roman" pitchFamily="18" charset="0"/>
              </a:rPr>
              <a:t>Az </a:t>
            </a:r>
            <a:r>
              <a:rPr lang="hu-HU" sz="2200" dirty="0" smtClean="0">
                <a:ea typeface="Calibri" pitchFamily="34" charset="0"/>
                <a:cs typeface="Times New Roman" pitchFamily="18" charset="0"/>
              </a:rPr>
              <a:t>akkreditációs szervezetek értékeljék, hogy a </a:t>
            </a:r>
            <a:r>
              <a:rPr lang="hu-HU" sz="2200" dirty="0" err="1" smtClean="0">
                <a:ea typeface="Calibri" pitchFamily="34" charset="0"/>
                <a:cs typeface="Times New Roman" pitchFamily="18" charset="0"/>
              </a:rPr>
              <a:t>TE-ek</a:t>
            </a:r>
            <a:r>
              <a:rPr lang="hu-HU" sz="2200" dirty="0" smtClean="0">
                <a:ea typeface="Calibri" pitchFamily="34" charset="0"/>
                <a:cs typeface="Times New Roman" pitchFamily="18" charset="0"/>
              </a:rPr>
              <a:t> összhangban vannak-e a nemzeti képesítési keretrendszerrel, és/vagy az Európai felsőoktatási térség Képesítési keretrendszerével.</a:t>
            </a:r>
          </a:p>
          <a:p>
            <a:pPr eaLnBrk="1" hangingPunct="1">
              <a:lnSpc>
                <a:spcPct val="107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hu-HU" sz="2200" dirty="0" smtClean="0">
                <a:ea typeface="Calibri" pitchFamily="34" charset="0"/>
                <a:cs typeface="Times New Roman" pitchFamily="18" charset="0"/>
              </a:rPr>
              <a:t> 3. elv: A </a:t>
            </a:r>
            <a:r>
              <a:rPr lang="hu-HU" sz="2200" dirty="0" err="1" smtClean="0">
                <a:ea typeface="Calibri" pitchFamily="34" charset="0"/>
                <a:cs typeface="Times New Roman" pitchFamily="18" charset="0"/>
              </a:rPr>
              <a:t>TE-ek</a:t>
            </a:r>
            <a:r>
              <a:rPr lang="hu-HU" sz="2200" dirty="0" smtClean="0">
                <a:ea typeface="Calibri" pitchFamily="34" charset="0"/>
                <a:cs typeface="Times New Roman" pitchFamily="18" charset="0"/>
              </a:rPr>
              <a:t> érintik a felsőoktatásban érdekelteket (</a:t>
            </a:r>
            <a:r>
              <a:rPr lang="hu-HU" sz="2200" dirty="0" err="1" smtClean="0">
                <a:ea typeface="Calibri" pitchFamily="34" charset="0"/>
                <a:cs typeface="Times New Roman" pitchFamily="18" charset="0"/>
              </a:rPr>
              <a:t>stakeholders</a:t>
            </a:r>
            <a:r>
              <a:rPr lang="hu-HU" sz="2200" dirty="0" smtClean="0">
                <a:ea typeface="Calibri" pitchFamily="34" charset="0"/>
                <a:cs typeface="Times New Roman" pitchFamily="18" charset="0"/>
              </a:rPr>
              <a:t>) is, ezért az akkreditációs szervezetek értékeljék, hogy a felsőoktatási intézmények figyelembe veszik-e az érdekeltek véleményét a képzési programok és </a:t>
            </a:r>
            <a:r>
              <a:rPr lang="hu-HU" sz="2200" dirty="0" err="1" smtClean="0">
                <a:ea typeface="Calibri" pitchFamily="34" charset="0"/>
                <a:cs typeface="Times New Roman" pitchFamily="18" charset="0"/>
              </a:rPr>
              <a:t>TE-k</a:t>
            </a:r>
            <a:r>
              <a:rPr lang="hu-HU" sz="2200" dirty="0" smtClean="0">
                <a:ea typeface="Calibri" pitchFamily="34" charset="0"/>
                <a:cs typeface="Times New Roman" pitchFamily="18" charset="0"/>
              </a:rPr>
              <a:t> tervezése, illetve felülvizsgálata során.</a:t>
            </a:r>
          </a:p>
          <a:p>
            <a:pPr eaLnBrk="1" hangingPunct="1">
              <a:lnSpc>
                <a:spcPct val="107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hu-HU" sz="2200" dirty="0" smtClean="0">
                <a:ea typeface="Calibri" pitchFamily="34" charset="0"/>
                <a:cs typeface="Times New Roman" pitchFamily="18" charset="0"/>
              </a:rPr>
              <a:t>4. elv: Az akkreditációs szervezetek értékeljék, hogy a </a:t>
            </a:r>
            <a:r>
              <a:rPr lang="hu-HU" sz="2200" dirty="0" err="1" smtClean="0">
                <a:ea typeface="Calibri" pitchFamily="34" charset="0"/>
                <a:cs typeface="Times New Roman" pitchFamily="18" charset="0"/>
              </a:rPr>
              <a:t>TE-ek</a:t>
            </a:r>
            <a:r>
              <a:rPr lang="hu-HU" sz="2200" dirty="0" smtClean="0">
                <a:ea typeface="Calibri" pitchFamily="34" charset="0"/>
                <a:cs typeface="Times New Roman" pitchFamily="18" charset="0"/>
              </a:rPr>
              <a:t> és azok felsőoktatási intézmények általi értékelése érthető-e és nyilvános-e.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smtClean="0">
                <a:solidFill>
                  <a:srgbClr val="0070C0"/>
                </a:solidFill>
              </a:rPr>
              <a:t>Néhány akkreditációs elv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07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hu-HU" sz="2000" dirty="0" smtClean="0">
                <a:ea typeface="Calibri" pitchFamily="34" charset="0"/>
                <a:cs typeface="Times New Roman" pitchFamily="18" charset="0"/>
              </a:rPr>
              <a:t>5. elv: Az akkreditációs szervezetek értékeljék, hogy a tanterv kialakítása lehetővé teszi-e a hallgatóknak az elvárt/szándékolt (</a:t>
            </a:r>
            <a:r>
              <a:rPr lang="hu-HU" sz="2000" i="1" dirty="0" err="1" smtClean="0">
                <a:ea typeface="Calibri" pitchFamily="34" charset="0"/>
                <a:cs typeface="Times New Roman" pitchFamily="18" charset="0"/>
              </a:rPr>
              <a:t>intended</a:t>
            </a:r>
            <a:r>
              <a:rPr lang="hu-HU" sz="2000" dirty="0" smtClean="0">
                <a:ea typeface="Calibri" pitchFamily="34" charset="0"/>
                <a:cs typeface="Times New Roman" pitchFamily="18" charset="0"/>
              </a:rPr>
              <a:t>) tanulási eredmények elérését; továbbá azt is, hogy a felsőoktatási intézmények megfelelő eljárásokat alkalmaznak-e ezeknek az elvárt/szándékolt tanulási eredményeknek az értékelésére (</a:t>
            </a:r>
            <a:r>
              <a:rPr lang="hu-HU" sz="2000" i="1" dirty="0" err="1" smtClean="0">
                <a:ea typeface="Calibri" pitchFamily="34" charset="0"/>
                <a:cs typeface="Times New Roman" pitchFamily="18" charset="0"/>
              </a:rPr>
              <a:t>assessment</a:t>
            </a:r>
            <a:r>
              <a:rPr lang="hu-HU" sz="2000" dirty="0" smtClean="0">
                <a:ea typeface="Calibri" pitchFamily="34" charset="0"/>
                <a:cs typeface="Times New Roman" pitchFamily="18" charset="0"/>
              </a:rPr>
              <a:t>).</a:t>
            </a:r>
          </a:p>
          <a:p>
            <a:pPr eaLnBrk="1" hangingPunct="1">
              <a:lnSpc>
                <a:spcPct val="107000"/>
              </a:lnSpc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hu-HU" sz="2000" dirty="0" smtClean="0">
                <a:ea typeface="Calibri" pitchFamily="34" charset="0"/>
                <a:cs typeface="Times New Roman" pitchFamily="18" charset="0"/>
              </a:rPr>
              <a:t>6. elv: Program-akkreditáció esetén az akkreditációs szervezetek jelentésükben egyértelműen utaljanak/hivatkozzanak (</a:t>
            </a:r>
            <a:r>
              <a:rPr lang="hu-HU" sz="2000" i="1" dirty="0" err="1" smtClean="0">
                <a:ea typeface="Calibri" pitchFamily="34" charset="0"/>
                <a:cs typeface="Times New Roman" pitchFamily="18" charset="0"/>
              </a:rPr>
              <a:t>make</a:t>
            </a:r>
            <a:r>
              <a:rPr lang="hu-HU" sz="2000" i="1" dirty="0" smtClean="0">
                <a:ea typeface="Calibri" pitchFamily="34" charset="0"/>
                <a:cs typeface="Times New Roman" pitchFamily="18" charset="0"/>
              </a:rPr>
              <a:t> explicit </a:t>
            </a:r>
            <a:r>
              <a:rPr lang="hu-HU" sz="2000" i="1" dirty="0" err="1" smtClean="0">
                <a:ea typeface="Calibri" pitchFamily="34" charset="0"/>
                <a:cs typeface="Times New Roman" pitchFamily="18" charset="0"/>
              </a:rPr>
              <a:t>reference</a:t>
            </a:r>
            <a:r>
              <a:rPr lang="hu-HU" sz="2000" dirty="0" smtClean="0">
                <a:ea typeface="Calibri" pitchFamily="34" charset="0"/>
                <a:cs typeface="Times New Roman" pitchFamily="18" charset="0"/>
              </a:rPr>
              <a:t>) a programok tanulási eredményeire. 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hu-HU" sz="2000" dirty="0" smtClean="0">
                <a:ea typeface="Calibri" pitchFamily="34" charset="0"/>
                <a:cs typeface="Times New Roman" pitchFamily="18" charset="0"/>
              </a:rPr>
              <a:t>7. elv: Intézményi akkreditáció esetén az akkreditációs szervezetek értékeljék az intézménynek a tanulási eredmények megvalósítására (</a:t>
            </a:r>
            <a:r>
              <a:rPr lang="hu-HU" sz="2000" i="1" dirty="0" err="1" smtClean="0">
                <a:ea typeface="Calibri" pitchFamily="34" charset="0"/>
                <a:cs typeface="Times New Roman" pitchFamily="18" charset="0"/>
              </a:rPr>
              <a:t>implementation</a:t>
            </a:r>
            <a:r>
              <a:rPr lang="hu-HU" sz="2000" dirty="0" smtClean="0">
                <a:ea typeface="Calibri" pitchFamily="34" charset="0"/>
                <a:cs typeface="Times New Roman" pitchFamily="18" charset="0"/>
              </a:rPr>
              <a:t>) és értékelésére (</a:t>
            </a:r>
            <a:r>
              <a:rPr lang="hu-HU" sz="2000" i="1" dirty="0" err="1" smtClean="0">
                <a:ea typeface="Calibri" pitchFamily="34" charset="0"/>
                <a:cs typeface="Times New Roman" pitchFamily="18" charset="0"/>
              </a:rPr>
              <a:t>assessment</a:t>
            </a:r>
            <a:r>
              <a:rPr lang="hu-HU" sz="2000" dirty="0" smtClean="0">
                <a:ea typeface="Calibri" pitchFamily="34" charset="0"/>
                <a:cs typeface="Times New Roman" pitchFamily="18" charset="0"/>
              </a:rPr>
              <a:t>) vonatkozó szabályzatait/rendelkezéseit (</a:t>
            </a:r>
            <a:r>
              <a:rPr lang="hu-HU" sz="2000" i="1" dirty="0" err="1" smtClean="0">
                <a:ea typeface="Calibri" pitchFamily="34" charset="0"/>
                <a:cs typeface="Times New Roman" pitchFamily="18" charset="0"/>
              </a:rPr>
              <a:t>provisions</a:t>
            </a:r>
            <a:r>
              <a:rPr lang="hu-HU" sz="2000" i="1" dirty="0" smtClean="0">
                <a:ea typeface="Calibri" pitchFamily="34" charset="0"/>
                <a:cs typeface="Times New Roman" pitchFamily="18" charset="0"/>
              </a:rPr>
              <a:t>).</a:t>
            </a:r>
          </a:p>
          <a:p>
            <a:pPr>
              <a:spcBef>
                <a:spcPts val="0"/>
              </a:spcBef>
              <a:spcAft>
                <a:spcPts val="400"/>
              </a:spcAft>
              <a:buNone/>
              <a:defRPr/>
            </a:pPr>
            <a:endParaRPr lang="hu-HU" sz="2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400"/>
              </a:spcAft>
              <a:buNone/>
              <a:defRPr/>
            </a:pPr>
            <a:r>
              <a:rPr lang="hu-H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	A </a:t>
            </a:r>
            <a:r>
              <a:rPr lang="hu-H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képzési programok és diplomák minőségbiztosítása </a:t>
            </a:r>
            <a:r>
              <a:rPr lang="hu-H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tartalmazza a </a:t>
            </a:r>
            <a:r>
              <a:rPr lang="hu-H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tervezett tanulmányi kimenetek kidolgozását és </a:t>
            </a:r>
            <a:r>
              <a:rPr lang="hu-HU" sz="2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közreadását.</a:t>
            </a:r>
            <a:endParaRPr lang="hu-HU" sz="2000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endParaRPr lang="hu-HU" sz="2000" i="1" dirty="0" smtClean="0">
              <a:ea typeface="Calibri" pitchFamily="34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endParaRPr lang="hu-HU" sz="2000" dirty="0" smtClean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u-HU" dirty="0" smtClean="0">
                <a:solidFill>
                  <a:srgbClr val="0070C0"/>
                </a:solidFill>
              </a:rPr>
              <a:t>Főbb következmények</a:t>
            </a:r>
            <a:endParaRPr lang="hu-HU" dirty="0" smtClean="0">
              <a:solidFill>
                <a:srgbClr val="0070C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57338"/>
            <a:ext cx="8353425" cy="4525962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buFontTx/>
              <a:buNone/>
              <a:defRPr/>
            </a:pPr>
            <a:r>
              <a:rPr lang="hu-HU" sz="2400" dirty="0" smtClean="0"/>
              <a:t>Az intézményeket egyre inkább érdekli, hogy </a:t>
            </a:r>
            <a:r>
              <a:rPr lang="hu-HU" sz="2400" dirty="0" smtClean="0"/>
              <a:t>partnereik</a:t>
            </a:r>
          </a:p>
          <a:p>
            <a:pPr marL="0" indent="0" eaLnBrk="1" hangingPunct="1">
              <a:buFontTx/>
              <a:buNone/>
              <a:tabLst>
                <a:tab pos="363538" algn="l"/>
              </a:tabLst>
              <a:defRPr/>
            </a:pPr>
            <a:r>
              <a:rPr lang="hu-HU" sz="2400" dirty="0" smtClean="0"/>
              <a:t>	</a:t>
            </a:r>
            <a:r>
              <a:rPr lang="hu-HU" sz="2400" dirty="0" smtClean="0"/>
              <a:t>- alkalmazzák-e a tanulási eredményeket?</a:t>
            </a:r>
          </a:p>
          <a:p>
            <a:pPr marL="0" indent="0" eaLnBrk="1" hangingPunct="1">
              <a:buFontTx/>
              <a:buNone/>
              <a:tabLst>
                <a:tab pos="363538" algn="l"/>
              </a:tabLst>
              <a:defRPr/>
            </a:pPr>
            <a:r>
              <a:rPr lang="hu-HU" sz="2400" dirty="0" smtClean="0"/>
              <a:t>	- követik-e </a:t>
            </a:r>
            <a:r>
              <a:rPr lang="hu-HU" sz="2400" dirty="0" smtClean="0"/>
              <a:t>az </a:t>
            </a:r>
            <a:r>
              <a:rPr lang="hu-HU" sz="2400" dirty="0" err="1" smtClean="0"/>
              <a:t>ESG-t</a:t>
            </a:r>
            <a:r>
              <a:rPr lang="hu-HU" sz="2400" dirty="0" smtClean="0"/>
              <a:t>;  és </a:t>
            </a:r>
            <a:endParaRPr lang="hu-HU" sz="2400" dirty="0" smtClean="0"/>
          </a:p>
          <a:p>
            <a:pPr marL="0" indent="0" eaLnBrk="1" hangingPunct="1">
              <a:buFontTx/>
              <a:buNone/>
              <a:tabLst>
                <a:tab pos="363538" algn="l"/>
              </a:tabLst>
              <a:defRPr/>
            </a:pPr>
            <a:r>
              <a:rPr lang="hu-HU" sz="2400" dirty="0" smtClean="0"/>
              <a:t>	</a:t>
            </a:r>
            <a:r>
              <a:rPr lang="hu-HU" sz="2400" dirty="0" smtClean="0"/>
              <a:t>- </a:t>
            </a:r>
            <a:r>
              <a:rPr lang="hu-HU" sz="2400" dirty="0" smtClean="0"/>
              <a:t>a partnereiket akkreditáló ügynökségek tagjai-e az </a:t>
            </a:r>
            <a:r>
              <a:rPr lang="hu-HU" sz="2400" dirty="0" err="1" smtClean="0"/>
              <a:t>ENQA-nak</a:t>
            </a:r>
            <a:r>
              <a:rPr lang="hu-HU" sz="2400" dirty="0" smtClean="0"/>
              <a:t>?</a:t>
            </a:r>
          </a:p>
          <a:p>
            <a:pPr marL="261938" indent="-261938" eaLnBrk="1" hangingPunct="1">
              <a:buFontTx/>
              <a:buNone/>
              <a:defRPr/>
            </a:pPr>
            <a:endParaRPr lang="hu-HU" sz="2400" dirty="0" smtClean="0"/>
          </a:p>
          <a:p>
            <a:pPr marL="261938" indent="-261938" eaLnBrk="1" hangingPunct="1">
              <a:buFontTx/>
              <a:buNone/>
              <a:defRPr/>
            </a:pPr>
            <a:r>
              <a:rPr lang="hu-HU" sz="2400" dirty="0" smtClean="0"/>
              <a:t>A </a:t>
            </a:r>
            <a:r>
              <a:rPr lang="hu-HU" sz="2400" dirty="0" smtClean="0"/>
              <a:t>tanulás-orientált, kimeneti nézőpontú szabályozás / fejlesztés és akkreditáció elengedhetetlen</a:t>
            </a:r>
          </a:p>
          <a:p>
            <a:pPr marL="261938" indent="-261938" eaLnBrk="1" hangingPunct="1">
              <a:buFontTx/>
              <a:buNone/>
              <a:defRPr/>
            </a:pPr>
            <a:endParaRPr lang="hu-HU" sz="2400" dirty="0" smtClean="0"/>
          </a:p>
          <a:p>
            <a:pPr marL="261938" indent="-261938" eaLnBrk="1" hangingPunct="1">
              <a:buFontTx/>
              <a:buNone/>
              <a:defRPr/>
            </a:pPr>
            <a:r>
              <a:rPr lang="hu-HU" sz="2400" dirty="0" smtClean="0"/>
              <a:t>Idehaza a tanulás, tanítás minőségének javulását elsősorban a tartalmi és folyamat szabályozás túlzásainak csökkentésétől, a kimenet felőli szabályozással </a:t>
            </a:r>
            <a:r>
              <a:rPr lang="hu-HU" sz="2400" dirty="0" err="1" smtClean="0"/>
              <a:t>együttjáró</a:t>
            </a:r>
            <a:r>
              <a:rPr lang="hu-HU" sz="2400" dirty="0" smtClean="0"/>
              <a:t> intézményi mozgásszabadság (és felelősség) bővülésétől várhatjuk. </a:t>
            </a:r>
            <a:endParaRPr lang="hu-HU" sz="2400" dirty="0" smtClean="0"/>
          </a:p>
          <a:p>
            <a:pPr marL="261938" indent="-261938" eaLnBrk="1" hangingPunct="1">
              <a:buFontTx/>
              <a:buNone/>
              <a:defRPr/>
            </a:pPr>
            <a:endParaRPr lang="hu-HU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rgbClr val="0070C0"/>
                </a:solidFill>
              </a:rPr>
              <a:t>2. A </a:t>
            </a:r>
            <a:r>
              <a:rPr lang="hu-HU" dirty="0" smtClean="0">
                <a:solidFill>
                  <a:srgbClr val="0070C0"/>
                </a:solidFill>
              </a:rPr>
              <a:t>képesítési </a:t>
            </a:r>
            <a:r>
              <a:rPr lang="hu-HU" dirty="0" smtClean="0">
                <a:solidFill>
                  <a:srgbClr val="0070C0"/>
                </a:solidFill>
              </a:rPr>
              <a:t>keretrendszer </a:t>
            </a:r>
            <a:r>
              <a:rPr lang="hu-HU" dirty="0" smtClean="0">
                <a:solidFill>
                  <a:srgbClr val="0070C0"/>
                </a:solidFill>
              </a:rPr>
              <a:t>hazai bevezetésének előkészítése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783357"/>
            <a:ext cx="8229600" cy="4525963"/>
          </a:xfrm>
        </p:spPr>
        <p:txBody>
          <a:bodyPr>
            <a:normAutofit/>
          </a:bodyPr>
          <a:lstStyle/>
          <a:p>
            <a:r>
              <a:rPr lang="hu-HU" sz="3000" dirty="0" smtClean="0"/>
              <a:t>Az </a:t>
            </a:r>
            <a:r>
              <a:rPr lang="hu-HU" sz="3000" dirty="0" err="1" smtClean="0"/>
              <a:t>MKKR</a:t>
            </a:r>
            <a:r>
              <a:rPr lang="hu-HU" sz="3000" dirty="0" smtClean="0"/>
              <a:t> </a:t>
            </a:r>
            <a:r>
              <a:rPr lang="hu-HU" sz="3000" dirty="0" err="1" smtClean="0"/>
              <a:t>értemezése</a:t>
            </a:r>
            <a:r>
              <a:rPr lang="hu-HU" sz="3000" dirty="0" smtClean="0"/>
              <a:t>, specifikálása a </a:t>
            </a:r>
            <a:r>
              <a:rPr lang="hu-HU" sz="3000" dirty="0" err="1" smtClean="0"/>
              <a:t>feo</a:t>
            </a:r>
            <a:r>
              <a:rPr lang="hu-HU" sz="3000" dirty="0" smtClean="0"/>
              <a:t>. felől</a:t>
            </a:r>
          </a:p>
          <a:p>
            <a:r>
              <a:rPr lang="hu-HU" sz="3000" dirty="0" smtClean="0"/>
              <a:t>Egy közvetítő szint kialakítása az </a:t>
            </a:r>
            <a:r>
              <a:rPr lang="hu-HU" sz="3000" dirty="0" err="1" smtClean="0"/>
              <a:t>MKKR</a:t>
            </a:r>
            <a:r>
              <a:rPr lang="hu-HU" sz="3000" dirty="0" smtClean="0"/>
              <a:t> és a </a:t>
            </a:r>
            <a:r>
              <a:rPr lang="hu-HU" sz="3000" dirty="0" err="1" smtClean="0"/>
              <a:t>kkk</a:t>
            </a:r>
            <a:r>
              <a:rPr lang="hu-HU" sz="3000" dirty="0" smtClean="0"/>
              <a:t> között: képzési területek kimeneti jellemzése tanulási eredményekkel</a:t>
            </a:r>
          </a:p>
          <a:p>
            <a:r>
              <a:rPr lang="hu-HU" sz="3000" dirty="0" smtClean="0"/>
              <a:t>A képesítések/fokozatok leírásának (</a:t>
            </a:r>
            <a:r>
              <a:rPr lang="hu-HU" sz="3000" dirty="0" err="1" smtClean="0"/>
              <a:t>kkk</a:t>
            </a:r>
            <a:r>
              <a:rPr lang="hu-HU" sz="3000" dirty="0" smtClean="0"/>
              <a:t>) összehasonlítása (besorolása) az </a:t>
            </a:r>
            <a:r>
              <a:rPr lang="hu-HU" sz="3000" dirty="0" err="1" smtClean="0"/>
              <a:t>MKKR</a:t>
            </a:r>
            <a:r>
              <a:rPr lang="hu-HU" sz="3000" dirty="0" smtClean="0"/>
              <a:t> szintjeivel</a:t>
            </a:r>
          </a:p>
          <a:p>
            <a:r>
              <a:rPr lang="hu-HU" sz="3000" dirty="0" smtClean="0"/>
              <a:t>Oktatók érzékenyítése, felkészítése a tanulási eredmények írására és a kimeneti szemléletre  </a:t>
            </a:r>
            <a:endParaRPr lang="hu-HU" sz="3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04665"/>
            <a:ext cx="8229600" cy="1080120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Sok hónapos kísérleti fejlesztés több szinten, sok(féle) szereplővel, fejlesztő támogatással</a:t>
            </a:r>
            <a:endParaRPr lang="hu-HU" dirty="0"/>
          </a:p>
        </p:txBody>
      </p:sp>
      <p:sp>
        <p:nvSpPr>
          <p:cNvPr id="47" name="Szövegdoboz 46"/>
          <p:cNvSpPr txBox="1"/>
          <p:nvPr/>
        </p:nvSpPr>
        <p:spPr>
          <a:xfrm>
            <a:off x="323528" y="1618629"/>
            <a:ext cx="7875984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spcAft>
                <a:spcPts val="600"/>
              </a:spcAft>
              <a:buFontTx/>
              <a:buChar char="-"/>
            </a:pPr>
            <a:r>
              <a:rPr lang="hu-HU" sz="2000" dirty="0" smtClean="0">
                <a:latin typeface="Arial" pitchFamily="34" charset="0"/>
                <a:cs typeface="Arial" pitchFamily="34" charset="0"/>
              </a:rPr>
              <a:t>5 munkacsoportban több mint 60 oktató  (+ munka világa és a hallgatók képviselője)</a:t>
            </a:r>
          </a:p>
          <a:p>
            <a:pPr marL="177800" indent="-177800">
              <a:spcAft>
                <a:spcPts val="600"/>
              </a:spcAft>
            </a:pPr>
            <a:r>
              <a:rPr lang="hu-HU" sz="2000" dirty="0" smtClean="0">
                <a:latin typeface="Arial" pitchFamily="34" charset="0"/>
                <a:cs typeface="Arial" pitchFamily="34" charset="0"/>
              </a:rPr>
              <a:t>-  5 referencia intézményben közel 100 oktató  (+ munka világa és a hallgatók képviselője</a:t>
            </a:r>
          </a:p>
          <a:p>
            <a:pPr>
              <a:buFontTx/>
              <a:buChar char="-"/>
              <a:tabLst>
                <a:tab pos="4040188" algn="l"/>
              </a:tabLst>
            </a:pPr>
            <a:r>
              <a:rPr lang="hu-HU" sz="2000" dirty="0" smtClean="0">
                <a:latin typeface="Arial" pitchFamily="34" charset="0"/>
                <a:cs typeface="Arial" pitchFamily="34" charset="0"/>
              </a:rPr>
              <a:t>  20 fejlesztés-támogató és egyéb</a:t>
            </a:r>
          </a:p>
          <a:p>
            <a:pPr>
              <a:spcAft>
                <a:spcPts val="600"/>
              </a:spcAft>
              <a:tabLst>
                <a:tab pos="4040188" algn="l"/>
              </a:tabLst>
            </a:pPr>
            <a:r>
              <a:rPr lang="hu-HU" sz="2000" dirty="0" smtClean="0">
                <a:latin typeface="Arial" pitchFamily="34" charset="0"/>
                <a:cs typeface="Arial" pitchFamily="34" charset="0"/>
              </a:rPr>
              <a:t>   szakértő közreműködésével 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hu-HU" sz="20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hu-HU" sz="2000" dirty="0" err="1" smtClean="0">
                <a:latin typeface="Arial" pitchFamily="34" charset="0"/>
                <a:cs typeface="Arial" pitchFamily="34" charset="0"/>
              </a:rPr>
              <a:t>deliberatív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 módszertan mentén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hu-HU" sz="2000" dirty="0" smtClean="0">
                <a:latin typeface="Arial" pitchFamily="34" charset="0"/>
                <a:cs typeface="Arial" pitchFamily="34" charset="0"/>
              </a:rPr>
              <a:t>  több mint egy év időtartamban</a:t>
            </a:r>
          </a:p>
          <a:p>
            <a:pPr>
              <a:spcAft>
                <a:spcPts val="600"/>
              </a:spcAft>
              <a:buFontTx/>
              <a:buChar char="-"/>
            </a:pPr>
            <a:r>
              <a:rPr lang="hu-HU" sz="2000" dirty="0" smtClean="0">
                <a:latin typeface="Arial" pitchFamily="34" charset="0"/>
                <a:cs typeface="Arial" pitchFamily="34" charset="0"/>
              </a:rPr>
              <a:t>  rendszeres műhelymunkákkal</a:t>
            </a:r>
          </a:p>
          <a:p>
            <a:pPr>
              <a:buFontTx/>
              <a:buChar char="-"/>
            </a:pPr>
            <a:r>
              <a:rPr lang="hu-HU" sz="2000" dirty="0" smtClean="0">
                <a:latin typeface="Arial" pitchFamily="34" charset="0"/>
                <a:cs typeface="Arial" pitchFamily="34" charset="0"/>
              </a:rPr>
              <a:t>  a (rész)eredményeket egymással </a:t>
            </a:r>
          </a:p>
          <a:p>
            <a:r>
              <a:rPr lang="hu-HU" sz="2000" dirty="0" smtClean="0">
                <a:latin typeface="Arial" pitchFamily="34" charset="0"/>
                <a:cs typeface="Arial" pitchFamily="34" charset="0"/>
              </a:rPr>
              <a:t>   megosztva, külső érintettekkel  egyeztetve,</a:t>
            </a:r>
          </a:p>
          <a:p>
            <a:pPr>
              <a:spcAft>
                <a:spcPts val="600"/>
              </a:spcAft>
            </a:pPr>
            <a:r>
              <a:rPr lang="hu-HU" sz="2000" dirty="0" smtClean="0">
                <a:latin typeface="Arial" pitchFamily="34" charset="0"/>
                <a:cs typeface="Arial" pitchFamily="34" charset="0"/>
              </a:rPr>
              <a:t>   intézményi kollégáikkal </a:t>
            </a:r>
            <a:r>
              <a:rPr lang="hu-HU" sz="2000" dirty="0" smtClean="0">
                <a:latin typeface="Arial" pitchFamily="34" charset="0"/>
                <a:cs typeface="Arial" pitchFamily="34" charset="0"/>
              </a:rPr>
              <a:t>konzultálva</a:t>
            </a:r>
          </a:p>
          <a:p>
            <a:pPr>
              <a:spcAft>
                <a:spcPts val="600"/>
              </a:spcAft>
            </a:pPr>
            <a:r>
              <a:rPr lang="hu-HU" sz="2000" dirty="0" smtClean="0">
                <a:latin typeface="Arial" pitchFamily="34" charset="0"/>
                <a:cs typeface="Arial" pitchFamily="34" charset="0"/>
              </a:rPr>
              <a:t>-  a folyamatot kísérő rendszeres értékeléssel.</a:t>
            </a:r>
            <a:endParaRPr lang="hu-HU" sz="2000" dirty="0" smtClean="0">
              <a:latin typeface="Arial" pitchFamily="34" charset="0"/>
              <a:cs typeface="Arial" pitchFamily="34" charset="0"/>
            </a:endParaRPr>
          </a:p>
          <a:p>
            <a:endParaRPr lang="hu-HU" sz="2200" b="1" dirty="0" smtClean="0"/>
          </a:p>
          <a:p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  </a:t>
            </a:r>
          </a:p>
          <a:p>
            <a:r>
              <a:rPr lang="hu-HU" dirty="0" smtClean="0"/>
              <a:t> </a:t>
            </a:r>
            <a:endParaRPr lang="hu-HU" dirty="0"/>
          </a:p>
        </p:txBody>
      </p:sp>
      <p:graphicFrame>
        <p:nvGraphicFramePr>
          <p:cNvPr id="51" name="Diagram 50"/>
          <p:cNvGraphicFramePr/>
          <p:nvPr/>
        </p:nvGraphicFramePr>
        <p:xfrm>
          <a:off x="4139952" y="2636912"/>
          <a:ext cx="4968552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7" grpId="0"/>
      <p:bldGraphic spid="51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0070C0"/>
                </a:solidFill>
              </a:rPr>
              <a:t>3. Eredmények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dirty="0" smtClean="0"/>
              <a:t>-   egy eredményes módszer bonyolult fejlesztések megvalósítására felsőoktatási környezetben</a:t>
            </a:r>
          </a:p>
          <a:p>
            <a:pPr>
              <a:buNone/>
            </a:pPr>
            <a:r>
              <a:rPr lang="hu-HU" dirty="0" smtClean="0"/>
              <a:t>-   sok tanulás (hogyan kell jó tanulási eredmény-leírásokat készíteni; ált. kompetenciák vitalitása) </a:t>
            </a:r>
          </a:p>
          <a:p>
            <a:pPr>
              <a:buNone/>
            </a:pPr>
            <a:r>
              <a:rPr lang="hu-HU" dirty="0" smtClean="0"/>
              <a:t>-   sok felismerés (pl. fejlesztések logikája, időigénye, támogatása; hiányok felismerése [pl. képesítések minőségbiztosítása, doktori képzések szabályozatlansága; szabályozó dokumentumok inkonzisztenciája; túlszabályozás hátrányai, minőségbiztosítás és </a:t>
            </a:r>
            <a:r>
              <a:rPr lang="hu-HU" dirty="0" err="1" smtClean="0"/>
              <a:t>-értékelés</a:t>
            </a:r>
            <a:r>
              <a:rPr lang="hu-HU" dirty="0" smtClean="0"/>
              <a:t> új szempontjai])</a:t>
            </a:r>
            <a:endParaRPr 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u-HU" dirty="0" smtClean="0"/>
              <a:t>A </a:t>
            </a:r>
            <a:r>
              <a:rPr lang="hu-HU" dirty="0" err="1" smtClean="0"/>
              <a:t>KKK</a:t>
            </a:r>
            <a:r>
              <a:rPr lang="hu-HU" dirty="0" smtClean="0"/>
              <a:t> mint szabályozási eszköz nemzetközi kontextusa</a:t>
            </a:r>
          </a:p>
          <a:p>
            <a:pPr marL="514350" indent="-514350">
              <a:buFont typeface="+mj-lt"/>
              <a:buAutoNum type="arabicPeriod"/>
            </a:pPr>
            <a:r>
              <a:rPr lang="hu-HU" dirty="0" smtClean="0"/>
              <a:t>A képesítési keretrendszer(</a:t>
            </a:r>
            <a:r>
              <a:rPr lang="hu-HU" dirty="0" err="1" smtClean="0"/>
              <a:t>ek</a:t>
            </a:r>
            <a:r>
              <a:rPr lang="hu-HU" dirty="0" smtClean="0"/>
              <a:t>) hazai bevezetésének előkészítése</a:t>
            </a:r>
          </a:p>
          <a:p>
            <a:pPr marL="514350" indent="-514350">
              <a:buNone/>
            </a:pPr>
            <a:r>
              <a:rPr lang="hu-HU" i="1" dirty="0" smtClean="0"/>
              <a:t>	ami egyben</a:t>
            </a:r>
          </a:p>
          <a:p>
            <a:pPr marL="514350" indent="-514350">
              <a:buNone/>
            </a:pPr>
            <a:r>
              <a:rPr lang="hu-HU" dirty="0" smtClean="0"/>
              <a:t>	A </a:t>
            </a:r>
            <a:r>
              <a:rPr lang="hu-HU" dirty="0" err="1" smtClean="0"/>
              <a:t>kkk</a:t>
            </a:r>
            <a:r>
              <a:rPr lang="hu-HU" dirty="0" smtClean="0"/>
              <a:t> felülvizsgálat előkészítése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hu-HU" dirty="0" smtClean="0"/>
              <a:t>Eredmények, eszközök</a:t>
            </a:r>
            <a:endParaRPr lang="hu-HU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hu-HU" dirty="0" smtClean="0"/>
              <a:t>Tanulságok </a:t>
            </a:r>
            <a:endParaRPr 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0070C0"/>
                </a:solidFill>
              </a:rPr>
              <a:t>3. Eredmények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-  </a:t>
            </a:r>
            <a:r>
              <a:rPr lang="hu-HU" dirty="0" smtClean="0">
                <a:hlinkClick r:id="" action="ppaction://customshow?id=1&amp;return=true"/>
              </a:rPr>
              <a:t>képzési területek</a:t>
            </a:r>
            <a:r>
              <a:rPr lang="hu-HU" dirty="0" smtClean="0"/>
              <a:t> kimeneti jellemzése az </a:t>
            </a:r>
            <a:r>
              <a:rPr lang="hu-HU" dirty="0" err="1" smtClean="0"/>
              <a:t>MKKR</a:t>
            </a:r>
            <a:r>
              <a:rPr lang="hu-HU" dirty="0" smtClean="0"/>
              <a:t> 5-8. szintjeire (</a:t>
            </a:r>
            <a:r>
              <a:rPr lang="hu-HU" dirty="0" err="1" smtClean="0"/>
              <a:t>FOSzK-tól</a:t>
            </a:r>
            <a:r>
              <a:rPr lang="hu-HU" dirty="0" smtClean="0"/>
              <a:t> a PhD-ig) </a:t>
            </a:r>
          </a:p>
          <a:p>
            <a:pPr>
              <a:buFontTx/>
              <a:buChar char="-"/>
            </a:pPr>
            <a:r>
              <a:rPr lang="hu-HU" dirty="0" smtClean="0">
                <a:hlinkClick r:id="" action="ppaction://customshow?id=2&amp;return=true"/>
              </a:rPr>
              <a:t>általános kompetenciák</a:t>
            </a:r>
            <a:r>
              <a:rPr lang="hu-HU" dirty="0" smtClean="0"/>
              <a:t> a felsőoktatás számára</a:t>
            </a:r>
          </a:p>
          <a:p>
            <a:pPr>
              <a:buFontTx/>
              <a:buChar char="-"/>
            </a:pPr>
            <a:r>
              <a:rPr lang="hu-HU" dirty="0" smtClean="0"/>
              <a:t>minden területen és szinten </a:t>
            </a:r>
            <a:r>
              <a:rPr lang="hu-HU" dirty="0" err="1" smtClean="0"/>
              <a:t>KKK</a:t>
            </a:r>
            <a:r>
              <a:rPr lang="hu-HU" dirty="0" smtClean="0"/>
              <a:t> és </a:t>
            </a:r>
            <a:r>
              <a:rPr lang="hu-HU" dirty="0" err="1" smtClean="0"/>
              <a:t>MKKR</a:t>
            </a:r>
            <a:r>
              <a:rPr lang="hu-HU" dirty="0" smtClean="0"/>
              <a:t> összehasonlító elemzése</a:t>
            </a:r>
          </a:p>
          <a:p>
            <a:pPr>
              <a:buFontTx/>
              <a:buChar char="-"/>
            </a:pPr>
            <a:r>
              <a:rPr lang="hu-HU" dirty="0" smtClean="0"/>
              <a:t>k</a:t>
            </a:r>
            <a:r>
              <a:rPr lang="hu-HU" dirty="0" smtClean="0"/>
              <a:t>utatási és fejlesztési háttéranyagok</a:t>
            </a:r>
            <a:endParaRPr 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0070C0"/>
                </a:solidFill>
              </a:rPr>
              <a:t>4. Konklúzió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hu-HU" dirty="0" smtClean="0">
                <a:solidFill>
                  <a:srgbClr val="0070C0"/>
                </a:solidFill>
              </a:rPr>
              <a:t>Abbahagyni lehet, befejezni nem</a:t>
            </a:r>
          </a:p>
          <a:p>
            <a:pPr>
              <a:buNone/>
            </a:pPr>
            <a:r>
              <a:rPr lang="hu-HU" dirty="0" smtClean="0"/>
              <a:t>	A fejlesztés eredményeként </a:t>
            </a:r>
            <a:r>
              <a:rPr lang="hu-HU" dirty="0" smtClean="0"/>
              <a:t>megszületett képzési területi leírásokat semmiképpen sem tekintjük véglegesnek, befejezettnek, lezártnak</a:t>
            </a:r>
            <a:r>
              <a:rPr lang="hu-HU" dirty="0" smtClean="0"/>
              <a:t>.  </a:t>
            </a:r>
          </a:p>
          <a:p>
            <a:pPr>
              <a:lnSpc>
                <a:spcPct val="170000"/>
              </a:lnSpc>
              <a:buNone/>
            </a:pPr>
            <a:r>
              <a:rPr lang="hu-HU" dirty="0" smtClean="0">
                <a:solidFill>
                  <a:srgbClr val="0070C0"/>
                </a:solidFill>
              </a:rPr>
              <a:t>Társas tanulás</a:t>
            </a:r>
          </a:p>
          <a:p>
            <a:pPr>
              <a:buNone/>
            </a:pPr>
            <a:r>
              <a:rPr lang="hu-HU" dirty="0" smtClean="0"/>
              <a:t>	A </a:t>
            </a:r>
            <a:r>
              <a:rPr lang="hu-HU" dirty="0" smtClean="0"/>
              <a:t>tapasztalok, tudások </a:t>
            </a:r>
            <a:r>
              <a:rPr lang="hu-HU" dirty="0" smtClean="0"/>
              <a:t>sokfélék, figyelembe veendők </a:t>
            </a:r>
            <a:r>
              <a:rPr lang="hu-HU" dirty="0" smtClean="0"/>
              <a:t>és megosztandók. </a:t>
            </a:r>
            <a:r>
              <a:rPr lang="hu-HU" dirty="0" smtClean="0"/>
              <a:t>A </a:t>
            </a:r>
            <a:r>
              <a:rPr lang="hu-HU" dirty="0" err="1" smtClean="0"/>
              <a:t>KKK</a:t>
            </a:r>
            <a:r>
              <a:rPr lang="hu-HU" dirty="0" smtClean="0"/>
              <a:t> felülvizsgálat is ennek a tanulási folyamatnak egy újabb szakasza.</a:t>
            </a:r>
          </a:p>
          <a:p>
            <a:pPr>
              <a:lnSpc>
                <a:spcPct val="170000"/>
              </a:lnSpc>
              <a:buNone/>
            </a:pPr>
            <a:r>
              <a:rPr lang="hu-HU" dirty="0" smtClean="0">
                <a:solidFill>
                  <a:srgbClr val="0070C0"/>
                </a:solidFill>
              </a:rPr>
              <a:t>A tanulás időigényes</a:t>
            </a:r>
          </a:p>
          <a:p>
            <a:pPr>
              <a:buNone/>
            </a:pPr>
            <a:r>
              <a:rPr lang="hu-HU" dirty="0" smtClean="0"/>
              <a:t>	</a:t>
            </a:r>
            <a:r>
              <a:rPr lang="hu-HU" dirty="0" smtClean="0"/>
              <a:t>A harmadik felülvizsgálat után majd talán elmondhatjuk, hogy kicsivel jobban értjük és tudjuk, mint pár évvel ezelőtt.</a:t>
            </a:r>
          </a:p>
          <a:p>
            <a:pPr>
              <a:buNone/>
            </a:pPr>
            <a:endParaRPr lang="hu-HU" dirty="0"/>
          </a:p>
        </p:txBody>
      </p:sp>
      <p:sp>
        <p:nvSpPr>
          <p:cNvPr id="4" name="Szövegdoboz 3"/>
          <p:cNvSpPr txBox="1"/>
          <p:nvPr/>
        </p:nvSpPr>
        <p:spPr>
          <a:xfrm>
            <a:off x="0" y="6021288"/>
            <a:ext cx="9144000" cy="1340752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hu-HU" sz="2500" dirty="0" smtClean="0">
                <a:solidFill>
                  <a:schemeClr val="bg1"/>
                </a:solidFill>
              </a:rPr>
              <a:t>Ennek szem előtt tartásával kívánok eredményes és örömteli munkát.</a:t>
            </a:r>
          </a:p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hu-HU" sz="2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251520" y="188640"/>
          <a:ext cx="8640960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Csoportba foglalás 7"/>
          <p:cNvGrpSpPr/>
          <p:nvPr/>
        </p:nvGrpSpPr>
        <p:grpSpPr>
          <a:xfrm>
            <a:off x="35496" y="44624"/>
            <a:ext cx="1440160" cy="1368152"/>
            <a:chOff x="251520" y="188640"/>
            <a:chExt cx="1440160" cy="1368152"/>
          </a:xfrm>
        </p:grpSpPr>
        <p:sp>
          <p:nvSpPr>
            <p:cNvPr id="6" name="Ellipszis 5"/>
            <p:cNvSpPr/>
            <p:nvPr/>
          </p:nvSpPr>
          <p:spPr>
            <a:xfrm>
              <a:off x="251520" y="188640"/>
              <a:ext cx="1368152" cy="136815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7" name="Szövegdoboz 6"/>
            <p:cNvSpPr txBox="1"/>
            <p:nvPr/>
          </p:nvSpPr>
          <p:spPr>
            <a:xfrm>
              <a:off x="251520" y="404664"/>
              <a:ext cx="144016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dirty="0" smtClean="0">
                  <a:solidFill>
                    <a:schemeClr val="bg1"/>
                  </a:solidFill>
                </a:rPr>
                <a:t>Szakképzési keret-rendszerek</a:t>
              </a:r>
              <a:endParaRPr lang="hu-H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Csoportba foglalás 8"/>
          <p:cNvGrpSpPr/>
          <p:nvPr/>
        </p:nvGrpSpPr>
        <p:grpSpPr>
          <a:xfrm>
            <a:off x="1763688" y="188640"/>
            <a:ext cx="1440160" cy="1368152"/>
            <a:chOff x="251520" y="188640"/>
            <a:chExt cx="1440160" cy="1368152"/>
          </a:xfrm>
        </p:grpSpPr>
        <p:sp>
          <p:nvSpPr>
            <p:cNvPr id="10" name="Ellipszis 9"/>
            <p:cNvSpPr/>
            <p:nvPr/>
          </p:nvSpPr>
          <p:spPr>
            <a:xfrm>
              <a:off x="251520" y="188640"/>
              <a:ext cx="1368152" cy="136815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1" name="Szövegdoboz 10"/>
            <p:cNvSpPr txBox="1"/>
            <p:nvPr/>
          </p:nvSpPr>
          <p:spPr>
            <a:xfrm>
              <a:off x="251520" y="404664"/>
              <a:ext cx="144016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dirty="0" smtClean="0">
                  <a:solidFill>
                    <a:schemeClr val="bg1"/>
                  </a:solidFill>
                </a:rPr>
                <a:t>Szakképzési keret-rendszerek</a:t>
              </a:r>
              <a:endParaRPr lang="hu-HU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Csoportba foglalás 11"/>
          <p:cNvGrpSpPr/>
          <p:nvPr/>
        </p:nvGrpSpPr>
        <p:grpSpPr>
          <a:xfrm>
            <a:off x="3563888" y="404664"/>
            <a:ext cx="1440160" cy="1368152"/>
            <a:chOff x="251520" y="188640"/>
            <a:chExt cx="1440160" cy="1368152"/>
          </a:xfrm>
        </p:grpSpPr>
        <p:sp>
          <p:nvSpPr>
            <p:cNvPr id="13" name="Ellipszis 12"/>
            <p:cNvSpPr/>
            <p:nvPr/>
          </p:nvSpPr>
          <p:spPr>
            <a:xfrm>
              <a:off x="251520" y="188640"/>
              <a:ext cx="1368152" cy="1368152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4" name="Szövegdoboz 13"/>
            <p:cNvSpPr txBox="1"/>
            <p:nvPr/>
          </p:nvSpPr>
          <p:spPr>
            <a:xfrm>
              <a:off x="251520" y="404664"/>
              <a:ext cx="144016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hu-HU" dirty="0" smtClean="0">
                  <a:solidFill>
                    <a:schemeClr val="bg1"/>
                  </a:solidFill>
                </a:rPr>
                <a:t>Szakképzési keret-rendszerek</a:t>
              </a:r>
              <a:endParaRPr lang="hu-HU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17" name="Egyenes összekötő nyíllal 16"/>
          <p:cNvCxnSpPr/>
          <p:nvPr/>
        </p:nvCxnSpPr>
        <p:spPr>
          <a:xfrm>
            <a:off x="5076056" y="1196752"/>
            <a:ext cx="1224136" cy="216024"/>
          </a:xfrm>
          <a:prstGeom prst="straightConnector1">
            <a:avLst/>
          </a:prstGeom>
          <a:ln w="101600">
            <a:solidFill>
              <a:schemeClr val="accent1">
                <a:lumMod val="20000"/>
                <a:lumOff val="8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/>
          <p:nvPr/>
        </p:nvCxnSpPr>
        <p:spPr>
          <a:xfrm>
            <a:off x="6372200" y="4149080"/>
            <a:ext cx="144016" cy="1224136"/>
          </a:xfrm>
          <a:prstGeom prst="straightConnector1">
            <a:avLst/>
          </a:prstGeom>
          <a:ln w="101600">
            <a:solidFill>
              <a:schemeClr val="accent1">
                <a:lumMod val="20000"/>
                <a:lumOff val="80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7" y="55108"/>
            <a:ext cx="5472608" cy="7118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ím 1"/>
          <p:cNvSpPr>
            <a:spLocks noGrp="1"/>
          </p:cNvSpPr>
          <p:nvPr>
            <p:ph type="title"/>
          </p:nvPr>
        </p:nvSpPr>
        <p:spPr>
          <a:xfrm>
            <a:off x="728464" y="413792"/>
            <a:ext cx="7083896" cy="926976"/>
          </a:xfrm>
        </p:spPr>
        <p:txBody>
          <a:bodyPr/>
          <a:lstStyle/>
          <a:p>
            <a:pPr algn="ctr"/>
            <a:r>
              <a:rPr lang="hu-HU" sz="2800" dirty="0" smtClean="0">
                <a:solidFill>
                  <a:srgbClr val="0070C0"/>
                </a:solidFill>
              </a:rPr>
              <a:t>Általános  </a:t>
            </a:r>
            <a:r>
              <a:rPr lang="hu-HU" sz="2800" dirty="0" smtClean="0">
                <a:solidFill>
                  <a:srgbClr val="0070C0"/>
                </a:solidFill>
              </a:rPr>
              <a:t>Kompetenciák</a:t>
            </a:r>
            <a:endParaRPr lang="hu-HU" sz="2800" dirty="0">
              <a:solidFill>
                <a:srgbClr val="0070C0"/>
              </a:solidFill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1484784"/>
            <a:ext cx="3898776" cy="4176464"/>
          </a:xfrm>
          <a:prstGeom prst="rect">
            <a:avLst/>
          </a:prstGeom>
          <a:noFill/>
          <a:ln>
            <a:solidFill>
              <a:srgbClr val="243F94"/>
            </a:solidFill>
          </a:ln>
        </p:spPr>
        <p:txBody>
          <a:bodyPr tIns="108000" bIns="108000">
            <a:normAutofit/>
          </a:bodyPr>
          <a:lstStyle/>
          <a:p>
            <a:pPr marL="0" marR="0" lvl="0" indent="0" algn="l" defTabSz="914400" rtl="0" eaLnBrk="1" fontAlgn="auto" latinLnBrk="0" hangingPunct="1">
              <a:spcBef>
                <a:spcPct val="20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altLang="hu-H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I. Szakmai kompetenciák működését alapozó és kísérő általános kompetenciák</a:t>
            </a:r>
            <a:r>
              <a:rPr kumimoji="0" lang="hu-HU" altLang="hu-H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:</a:t>
            </a:r>
            <a:endParaRPr kumimoji="0" lang="cs-CZ" altLang="hu-HU" sz="20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hu-HU" altLang="hu-HU" sz="2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Komplex kompetenciák, jellemzőjük a </a:t>
            </a:r>
            <a:r>
              <a:rPr kumimoji="0" lang="hu-HU" altLang="hu-HU" sz="2000" b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multifunkcionalitás</a:t>
            </a:r>
            <a:r>
              <a:rPr kumimoji="0" lang="hu-HU" altLang="hu-HU" sz="2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hu-HU" altLang="hu-HU" sz="2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és transz-diszciplináris jelleg; 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u-HU" altLang="hu-HU" sz="2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jól szervezettségük révén a téma-/ </a:t>
            </a:r>
            <a:r>
              <a:rPr kumimoji="0" lang="hu-HU" altLang="hu-HU" sz="2000" b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tartalomspecifikus</a:t>
            </a:r>
            <a:r>
              <a:rPr kumimoji="0" lang="hu-HU" altLang="hu-HU" sz="2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szakértelem alapjai</a:t>
            </a:r>
            <a:r>
              <a:rPr kumimoji="0" lang="cs-CZ" altLang="hu-HU" sz="2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endParaRPr kumimoji="0" lang="en-US" altLang="hu-HU" sz="2000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Content Placeholder 3"/>
          <p:cNvSpPr txBox="1">
            <a:spLocks/>
          </p:cNvSpPr>
          <p:nvPr/>
        </p:nvSpPr>
        <p:spPr>
          <a:xfrm>
            <a:off x="4572000" y="1484785"/>
            <a:ext cx="4032448" cy="4176463"/>
          </a:xfrm>
          <a:prstGeom prst="rect">
            <a:avLst/>
          </a:prstGeom>
          <a:noFill/>
          <a:ln>
            <a:solidFill>
              <a:srgbClr val="243F94"/>
            </a:solidFill>
          </a:ln>
        </p:spPr>
        <p:txBody>
          <a:bodyPr tIns="108000" bIns="108000">
            <a:noAutofit/>
          </a:bodyPr>
          <a:lstStyle/>
          <a:p>
            <a:pPr marL="0" marR="0" lvl="0" indent="0" algn="l" defTabSz="914400" rtl="0" eaLnBrk="1" fontAlgn="auto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altLang="hu-H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II. Személyiségjellemzők, </a:t>
            </a:r>
            <a:endParaRPr kumimoji="0" lang="hu-HU" altLang="hu-H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altLang="hu-H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értékek</a:t>
            </a:r>
            <a:r>
              <a:rPr kumimoji="0" lang="hu-HU" altLang="hu-HU" sz="20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, attitűdök, nézetek, motiváció: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altLang="hu-HU" sz="1000" b="0" i="1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 </a:t>
            </a:r>
            <a:r>
              <a:rPr kumimoji="0" lang="hu-HU" altLang="hu-HU" sz="2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Kognitív képességek </a:t>
            </a:r>
            <a:r>
              <a:rPr kumimoji="0" lang="hu-HU" altLang="hu-HU" sz="2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és</a:t>
            </a:r>
            <a:r>
              <a:rPr kumimoji="0" lang="hu-HU" altLang="hu-HU" sz="2000" b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hu-HU" altLang="hu-HU" sz="2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stílusok</a:t>
            </a:r>
            <a:r>
              <a:rPr kumimoji="0" lang="hu-HU" altLang="hu-HU" sz="2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, valamint az </a:t>
            </a:r>
            <a:r>
              <a:rPr kumimoji="0" lang="hu-HU" altLang="hu-HU" sz="2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érzelmek</a:t>
            </a:r>
            <a:r>
              <a:rPr kumimoji="0" lang="hu-HU" altLang="hu-HU" sz="2000" b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hu-HU" altLang="hu-HU" sz="2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generátorai</a:t>
            </a:r>
            <a:r>
              <a:rPr kumimoji="0" lang="hu-HU" altLang="hu-HU" sz="2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; 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hu-HU" altLang="hu-HU" sz="2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személyes kompetenciák, melyek részt vesznek a szakmai</a:t>
            </a:r>
            <a:r>
              <a:rPr kumimoji="0" lang="hu-HU" altLang="hu-HU" sz="2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/ </a:t>
            </a:r>
            <a:r>
              <a:rPr kumimoji="0" lang="hu-HU" altLang="hu-HU" sz="2000" b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szakmaspecifikus</a:t>
            </a:r>
            <a:r>
              <a:rPr kumimoji="0" lang="hu-HU" altLang="hu-HU" sz="2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hu-HU" altLang="hu-HU" sz="2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kompetenciák működtetésében </a:t>
            </a:r>
            <a:endParaRPr kumimoji="0" lang="en-US" altLang="hu-HU" sz="2000" b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015189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7" grpId="0" animBg="1"/>
      <p:bldP spid="18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4" name="Diagram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rgbClr val="0070C0"/>
                </a:solidFill>
              </a:rPr>
              <a:t>1. A </a:t>
            </a:r>
            <a:r>
              <a:rPr lang="hu-HU" dirty="0" err="1" smtClean="0">
                <a:solidFill>
                  <a:srgbClr val="0070C0"/>
                </a:solidFill>
              </a:rPr>
              <a:t>KKK</a:t>
            </a:r>
            <a:r>
              <a:rPr lang="hu-HU" dirty="0" smtClean="0">
                <a:solidFill>
                  <a:srgbClr val="0070C0"/>
                </a:solidFill>
              </a:rPr>
              <a:t> mint szabályozási eszköz nemzetközi </a:t>
            </a:r>
            <a:r>
              <a:rPr lang="hu-HU" dirty="0" smtClean="0">
                <a:solidFill>
                  <a:srgbClr val="0070C0"/>
                </a:solidFill>
              </a:rPr>
              <a:t>kontextusa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smtClean="0"/>
              <a:t>Mi a </a:t>
            </a:r>
            <a:r>
              <a:rPr lang="hu-HU" dirty="0" err="1" smtClean="0"/>
              <a:t>kkk</a:t>
            </a:r>
            <a:r>
              <a:rPr lang="hu-HU" dirty="0" smtClean="0"/>
              <a:t>? </a:t>
            </a:r>
          </a:p>
          <a:p>
            <a:pPr marL="174625" indent="-174625">
              <a:buFontTx/>
              <a:buChar char="-"/>
            </a:pPr>
            <a:r>
              <a:rPr lang="hu-HU" dirty="0" smtClean="0"/>
              <a:t>A felsőoktatás képesítéseinek (fokozatainak) szabályozó eszköze</a:t>
            </a:r>
          </a:p>
          <a:p>
            <a:pPr marL="174625" indent="-174625">
              <a:buNone/>
            </a:pPr>
            <a:r>
              <a:rPr lang="hu-HU" dirty="0" smtClean="0"/>
              <a:t>Hogyan szabályozza a felsőoktatás képesítéseit a többi  európai ország?</a:t>
            </a:r>
          </a:p>
          <a:p>
            <a:pPr>
              <a:buNone/>
            </a:pPr>
            <a:r>
              <a:rPr lang="hu-HU" dirty="0" smtClean="0"/>
              <a:t>- Közvetlenül: sehogy.			</a:t>
            </a:r>
            <a:r>
              <a:rPr lang="hu-HU" dirty="0" smtClean="0">
                <a:solidFill>
                  <a:schemeClr val="bg1">
                    <a:lumMod val="65000"/>
                  </a:schemeClr>
                </a:solidFill>
              </a:rPr>
              <a:t>24/28</a:t>
            </a:r>
          </a:p>
          <a:p>
            <a:pPr>
              <a:buNone/>
            </a:pPr>
            <a:r>
              <a:rPr lang="hu-HU" dirty="0" smtClean="0"/>
              <a:t>- Közvetve: képesítési keretrendszerek révén:</a:t>
            </a:r>
          </a:p>
          <a:p>
            <a:pPr algn="r">
              <a:buNone/>
            </a:pPr>
            <a:r>
              <a:rPr lang="hu-HU" dirty="0" smtClean="0"/>
              <a:t>átfogó eredménystandardokat határoz meg.</a:t>
            </a: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 algn="r">
              <a:buNone/>
            </a:pPr>
            <a:endParaRPr lang="hu-HU" dirty="0" smtClean="0"/>
          </a:p>
          <a:p>
            <a:pPr algn="r">
              <a:buNone/>
            </a:pPr>
            <a:endParaRPr lang="hu-H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rgbClr val="0070C0"/>
                </a:solidFill>
              </a:rPr>
              <a:t>1. A </a:t>
            </a:r>
            <a:r>
              <a:rPr lang="hu-HU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KKK</a:t>
            </a:r>
            <a:r>
              <a:rPr lang="hu-HU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mint </a:t>
            </a:r>
            <a:r>
              <a:rPr lang="hu-HU" dirty="0" smtClean="0">
                <a:solidFill>
                  <a:srgbClr val="0070C0"/>
                </a:solidFill>
              </a:rPr>
              <a:t>szabályozási eszköz nemzetközi </a:t>
            </a:r>
            <a:r>
              <a:rPr lang="hu-HU" dirty="0" smtClean="0">
                <a:solidFill>
                  <a:srgbClr val="0070C0"/>
                </a:solidFill>
              </a:rPr>
              <a:t>kontextusa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hu-HU" dirty="0" smtClean="0"/>
              <a:t>Az </a:t>
            </a:r>
            <a:r>
              <a:rPr lang="hu-HU" dirty="0" smtClean="0"/>
              <a:t>Európai felsőoktatási térségben a képzések (is) </a:t>
            </a:r>
            <a:r>
              <a:rPr lang="hu-HU" dirty="0" smtClean="0"/>
              <a:t>fokozatosan harmonizálódnak</a:t>
            </a:r>
            <a:r>
              <a:rPr lang="hu-HU" dirty="0" smtClean="0"/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hu-HU" b="1" dirty="0" smtClean="0"/>
              <a:t>Cél</a:t>
            </a:r>
            <a:r>
              <a:rPr lang="hu-HU" dirty="0" smtClean="0"/>
              <a:t> az átvihetőség, az átjárhatóság (a mobilitás</a:t>
            </a:r>
            <a:r>
              <a:rPr lang="hu-HU" dirty="0" smtClean="0"/>
              <a:t>) javítása</a:t>
            </a:r>
            <a:endParaRPr lang="hu-HU" dirty="0" smtClean="0"/>
          </a:p>
          <a:p>
            <a:pPr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hu-HU" dirty="0" smtClean="0"/>
              <a:t>Ennek </a:t>
            </a:r>
            <a:r>
              <a:rPr lang="hu-HU" dirty="0" smtClean="0"/>
              <a:t>támogató </a:t>
            </a:r>
            <a:r>
              <a:rPr lang="hu-HU" b="1" dirty="0" smtClean="0"/>
              <a:t>eszközei</a:t>
            </a:r>
            <a:r>
              <a:rPr lang="hu-HU" dirty="0" smtClean="0"/>
              <a:t>:</a:t>
            </a:r>
          </a:p>
          <a:p>
            <a:pPr>
              <a:spcBef>
                <a:spcPts val="0"/>
              </a:spcBef>
              <a:spcAft>
                <a:spcPts val="400"/>
              </a:spcAft>
              <a:buFontTx/>
              <a:buChar char="-"/>
              <a:defRPr/>
            </a:pPr>
            <a:r>
              <a:rPr lang="hu-HU" dirty="0" smtClean="0"/>
              <a:t>ciklusos képzési szerkezet (</a:t>
            </a:r>
            <a:r>
              <a:rPr lang="hu-HU" dirty="0" smtClean="0">
                <a:solidFill>
                  <a:srgbClr val="0070C0"/>
                </a:solidFill>
              </a:rPr>
              <a:t>képesítési keretrendszer</a:t>
            </a:r>
            <a:r>
              <a:rPr lang="hu-HU" dirty="0" smtClean="0"/>
              <a:t>)</a:t>
            </a:r>
          </a:p>
          <a:p>
            <a:pPr>
              <a:spcBef>
                <a:spcPts val="0"/>
              </a:spcBef>
              <a:spcAft>
                <a:spcPts val="400"/>
              </a:spcAft>
              <a:buFontTx/>
              <a:buChar char="-"/>
              <a:defRPr/>
            </a:pPr>
            <a:r>
              <a:rPr lang="hu-HU" dirty="0" smtClean="0"/>
              <a:t>kreditrendszer (</a:t>
            </a:r>
            <a:r>
              <a:rPr lang="hu-HU" dirty="0" err="1" smtClean="0">
                <a:solidFill>
                  <a:srgbClr val="0070C0"/>
                </a:solidFill>
              </a:rPr>
              <a:t>ECTS</a:t>
            </a:r>
            <a:r>
              <a:rPr lang="hu-HU" dirty="0" smtClean="0"/>
              <a:t>)</a:t>
            </a:r>
          </a:p>
          <a:p>
            <a:pPr>
              <a:spcBef>
                <a:spcPts val="0"/>
              </a:spcBef>
              <a:spcAft>
                <a:spcPts val="400"/>
              </a:spcAft>
              <a:buFontTx/>
              <a:buChar char="-"/>
              <a:defRPr/>
            </a:pPr>
            <a:r>
              <a:rPr lang="hu-HU" dirty="0" smtClean="0"/>
              <a:t>kimenet-alapú, tanulás-orientált tervezés és működés (</a:t>
            </a:r>
            <a:r>
              <a:rPr lang="hu-HU" dirty="0" smtClean="0">
                <a:solidFill>
                  <a:srgbClr val="0070C0"/>
                </a:solidFill>
              </a:rPr>
              <a:t>tanulási eredmények</a:t>
            </a:r>
            <a:r>
              <a:rPr lang="hu-HU" dirty="0" smtClean="0"/>
              <a:t>)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Char char="-"/>
              <a:defRPr/>
            </a:pPr>
            <a:r>
              <a:rPr lang="hu-HU" dirty="0" smtClean="0"/>
              <a:t>mindezeket átfogó, </a:t>
            </a:r>
            <a:r>
              <a:rPr lang="hu-HU" dirty="0" smtClean="0"/>
              <a:t>egyeztetett minőségbiztosítás (</a:t>
            </a:r>
            <a:r>
              <a:rPr lang="hu-HU" dirty="0" err="1" smtClean="0">
                <a:solidFill>
                  <a:srgbClr val="0070C0"/>
                </a:solidFill>
              </a:rPr>
              <a:t>ESG</a:t>
            </a:r>
            <a:r>
              <a:rPr lang="hu-HU" dirty="0" smtClean="0"/>
              <a:t>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hu-HU" dirty="0" smtClean="0"/>
              <a:t>Ma már az európai felsőoktatás ezeket rutinszerűen működteti.</a:t>
            </a: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 algn="r">
              <a:buNone/>
            </a:pPr>
            <a:endParaRPr lang="hu-HU" dirty="0" smtClean="0"/>
          </a:p>
          <a:p>
            <a:pPr algn="r">
              <a:buNone/>
            </a:pPr>
            <a:endParaRPr lang="hu-H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>
                <a:solidFill>
                  <a:srgbClr val="0070C0"/>
                </a:solidFill>
              </a:rPr>
              <a:t>A felsőoktatás európai harmonizációs eszközei: a </a:t>
            </a:r>
            <a:r>
              <a:rPr lang="hu-HU" dirty="0" smtClean="0">
                <a:solidFill>
                  <a:srgbClr val="0070C0"/>
                </a:solidFill>
                <a:hlinkClick r:id="" action="ppaction://customshow?id=0&amp;return=true"/>
              </a:rPr>
              <a:t>képesítési keretrendszerek</a:t>
            </a:r>
            <a:endParaRPr lang="hu-HU" dirty="0">
              <a:solidFill>
                <a:srgbClr val="0070C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dirty="0" smtClean="0"/>
              <a:t>Többféle típus:</a:t>
            </a:r>
          </a:p>
          <a:p>
            <a:pPr>
              <a:buFontTx/>
              <a:buChar char="-"/>
            </a:pPr>
            <a:r>
              <a:rPr lang="hu-HU" dirty="0" err="1" smtClean="0"/>
              <a:t>a</a:t>
            </a:r>
            <a:r>
              <a:rPr lang="hu-HU" dirty="0" err="1" smtClean="0"/>
              <a:t>lágazati</a:t>
            </a:r>
            <a:r>
              <a:rPr lang="hu-HU" dirty="0" smtClean="0"/>
              <a:t>: szakképzés, felsőoktatás, </a:t>
            </a:r>
            <a:r>
              <a:rPr lang="hu-HU" dirty="0" err="1" smtClean="0"/>
              <a:t>LLL</a:t>
            </a:r>
            <a:endParaRPr lang="hu-HU" dirty="0" smtClean="0"/>
          </a:p>
          <a:p>
            <a:pPr>
              <a:buFontTx/>
              <a:buChar char="-"/>
            </a:pPr>
            <a:r>
              <a:rPr lang="hu-HU" dirty="0" err="1" smtClean="0"/>
              <a:t>s</a:t>
            </a:r>
            <a:r>
              <a:rPr lang="hu-HU" dirty="0" err="1" smtClean="0"/>
              <a:t>zektorális</a:t>
            </a:r>
            <a:r>
              <a:rPr lang="hu-HU" dirty="0" smtClean="0"/>
              <a:t>: pl. közlekedés, sport, pénzügy</a:t>
            </a:r>
          </a:p>
          <a:p>
            <a:pPr>
              <a:buFontTx/>
              <a:buChar char="-"/>
            </a:pPr>
            <a:r>
              <a:rPr lang="hu-HU" dirty="0" smtClean="0"/>
              <a:t>t</a:t>
            </a:r>
            <a:r>
              <a:rPr lang="hu-HU" dirty="0" smtClean="0"/>
              <a:t>erületi: nemzeti, regionális, nemzetközi</a:t>
            </a:r>
          </a:p>
          <a:p>
            <a:pPr>
              <a:buNone/>
            </a:pPr>
            <a:r>
              <a:rPr lang="hu-HU" dirty="0" smtClean="0"/>
              <a:t>A képesítéseket nem iskolatípus és képzési idő,</a:t>
            </a:r>
          </a:p>
          <a:p>
            <a:pPr>
              <a:buNone/>
            </a:pPr>
            <a:r>
              <a:rPr lang="hu-HU" dirty="0" smtClean="0"/>
              <a:t>h</a:t>
            </a:r>
            <a:r>
              <a:rPr lang="hu-HU" dirty="0" smtClean="0"/>
              <a:t>anem eredménystandardok szerint osztályozza.</a:t>
            </a:r>
          </a:p>
          <a:p>
            <a:pPr>
              <a:buNone/>
            </a:pPr>
            <a:r>
              <a:rPr lang="hu-HU" b="1" dirty="0" smtClean="0"/>
              <a:t>Eredménystandard:</a:t>
            </a:r>
            <a:r>
              <a:rPr lang="hu-HU" dirty="0" smtClean="0"/>
              <a:t> a végzettek kompetenciái,</a:t>
            </a:r>
          </a:p>
          <a:p>
            <a:pPr>
              <a:buNone/>
            </a:pPr>
            <a:r>
              <a:rPr lang="hu-HU" dirty="0" smtClean="0"/>
              <a:t>amiket elérendő </a:t>
            </a:r>
            <a:r>
              <a:rPr lang="hu-HU" dirty="0" smtClean="0">
                <a:solidFill>
                  <a:srgbClr val="0070C0"/>
                </a:solidFill>
              </a:rPr>
              <a:t>tanulási eredmények </a:t>
            </a:r>
            <a:r>
              <a:rPr lang="hu-HU" dirty="0" smtClean="0"/>
              <a:t>írnak le,</a:t>
            </a:r>
          </a:p>
          <a:p>
            <a:pPr>
              <a:buNone/>
            </a:pPr>
            <a:r>
              <a:rPr lang="hu-HU" dirty="0" smtClean="0"/>
              <a:t>több dimenzió mentén (pl. tudás, képesség, …)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ím 1"/>
          <p:cNvSpPr>
            <a:spLocks noGrp="1"/>
          </p:cNvSpPr>
          <p:nvPr>
            <p:ph type="title"/>
          </p:nvPr>
        </p:nvSpPr>
        <p:spPr>
          <a:xfrm>
            <a:off x="573088" y="288925"/>
            <a:ext cx="8229600" cy="1143000"/>
          </a:xfrm>
        </p:spPr>
        <p:txBody>
          <a:bodyPr/>
          <a:lstStyle/>
          <a:p>
            <a:pPr eaLnBrk="1" hangingPunct="1"/>
            <a:r>
              <a:rPr lang="hu-HU" dirty="0" smtClean="0">
                <a:solidFill>
                  <a:srgbClr val="0070C0"/>
                </a:solidFill>
              </a:rPr>
              <a:t>Tanulási eredmény</a:t>
            </a:r>
          </a:p>
        </p:txBody>
      </p:sp>
      <p:sp>
        <p:nvSpPr>
          <p:cNvPr id="17411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53135"/>
          </a:xfrm>
        </p:spPr>
        <p:txBody>
          <a:bodyPr>
            <a:noAutofit/>
          </a:bodyPr>
          <a:lstStyle/>
          <a:p>
            <a:pPr marL="0" indent="0" eaLnBrk="1" hangingPunct="1">
              <a:buFontTx/>
              <a:buNone/>
            </a:pPr>
            <a:r>
              <a:rPr lang="hu-HU" sz="3000" dirty="0" smtClean="0"/>
              <a:t>A tanulási eredmények </a:t>
            </a:r>
            <a:r>
              <a:rPr lang="hu-HU" sz="3000" dirty="0" smtClean="0"/>
              <a:t>olyan kijelentő mondatok, amelyek azt </a:t>
            </a:r>
            <a:r>
              <a:rPr lang="hu-HU" sz="3000" dirty="0" smtClean="0"/>
              <a:t>írják le, hogy egy tanulási folyamat </a:t>
            </a:r>
            <a:r>
              <a:rPr lang="hu-HU" sz="3000" dirty="0" smtClean="0"/>
              <a:t>eredményeképpen a tanuló/hallgató </a:t>
            </a:r>
            <a:r>
              <a:rPr lang="hu-HU" sz="3000" dirty="0" smtClean="0"/>
              <a:t>várhatóan mit tud, mit értett meg, mire képes, milyen attitűdökkel, </a:t>
            </a:r>
            <a:r>
              <a:rPr lang="hu-HU" sz="3000" dirty="0" smtClean="0"/>
              <a:t>autonómiával rendelkezik</a:t>
            </a:r>
            <a:r>
              <a:rPr lang="hu-HU" sz="3000" dirty="0" smtClean="0"/>
              <a:t>. </a:t>
            </a:r>
          </a:p>
          <a:p>
            <a:pPr marL="0" indent="0" eaLnBrk="1" hangingPunct="1">
              <a:buFontTx/>
              <a:buNone/>
            </a:pPr>
            <a:r>
              <a:rPr lang="hu-HU" sz="3000" i="1" dirty="0" smtClean="0"/>
              <a:t>Aktív </a:t>
            </a:r>
            <a:r>
              <a:rPr lang="hu-HU" sz="3000" i="1" dirty="0" smtClean="0"/>
              <a:t>ige + tárgy + egyéb kiegészítő </a:t>
            </a:r>
            <a:r>
              <a:rPr lang="hu-HU" sz="3000" i="1" dirty="0" smtClean="0"/>
              <a:t>információk</a:t>
            </a:r>
          </a:p>
          <a:p>
            <a:pPr marL="361950" lvl="1" indent="0">
              <a:lnSpc>
                <a:spcPct val="90000"/>
              </a:lnSpc>
              <a:buFontTx/>
              <a:buNone/>
            </a:pPr>
            <a:r>
              <a:rPr lang="hu-HU" sz="2200" dirty="0" smtClean="0">
                <a:latin typeface="Calibri" pitchFamily="34" charset="0"/>
              </a:rPr>
              <a:t>Pl. </a:t>
            </a:r>
          </a:p>
          <a:p>
            <a:pPr marL="719138" lvl="2" indent="-92075">
              <a:lnSpc>
                <a:spcPct val="90000"/>
              </a:lnSpc>
              <a:buFontTx/>
              <a:buNone/>
            </a:pPr>
            <a:r>
              <a:rPr lang="hu-HU" sz="2200" dirty="0" smtClean="0">
                <a:latin typeface="Calibri" pitchFamily="34" charset="0"/>
              </a:rPr>
              <a:t>- Részletesen ismeri (szakmája) alapvető elméleteit és azok elemzési módszereit [tudás]; </a:t>
            </a:r>
          </a:p>
          <a:p>
            <a:pPr marL="719138" lvl="2" indent="-92075">
              <a:lnSpc>
                <a:spcPct val="90000"/>
              </a:lnSpc>
              <a:buFontTx/>
              <a:buNone/>
            </a:pPr>
            <a:r>
              <a:rPr lang="hu-HU" sz="2200" dirty="0" smtClean="0">
                <a:latin typeface="Calibri" pitchFamily="34" charset="0"/>
              </a:rPr>
              <a:t>- Kiválasztja egy elvégzendő elemzéshez az alkalmas elméleti keretet és elemzési módszert [képesség]; </a:t>
            </a:r>
          </a:p>
          <a:p>
            <a:pPr marL="719138" lvl="2" indent="-92075">
              <a:lnSpc>
                <a:spcPct val="90000"/>
              </a:lnSpc>
              <a:buFontTx/>
              <a:buNone/>
            </a:pPr>
            <a:r>
              <a:rPr lang="hu-HU" sz="2200" dirty="0" smtClean="0">
                <a:latin typeface="Calibri" pitchFamily="34" charset="0"/>
              </a:rPr>
              <a:t>- Nyitott új kérdések megválaszolására, problémák megoldására  [attitűd</a:t>
            </a:r>
            <a:r>
              <a:rPr lang="hu-HU" sz="2200" dirty="0" smtClean="0">
                <a:latin typeface="Calibri" pitchFamily="34" charset="0"/>
              </a:rPr>
              <a:t>]</a:t>
            </a:r>
            <a:r>
              <a:rPr lang="hu-HU" i="1" dirty="0" smtClean="0"/>
              <a:t> </a:t>
            </a:r>
            <a:endParaRPr lang="hu-HU" i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00038" y="303213"/>
            <a:ext cx="277018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800">
                <a:solidFill>
                  <a:srgbClr val="0070C0"/>
                </a:solidFill>
                <a:latin typeface="Calibri" pitchFamily="34" charset="0"/>
              </a:rPr>
              <a:t>Az MKKR szerkezete</a:t>
            </a:r>
            <a:endParaRPr lang="en-US" sz="2800">
              <a:solidFill>
                <a:srgbClr val="0070C0"/>
              </a:solidFill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44813" y="0"/>
            <a:ext cx="6199187" cy="687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Csoportba foglalás 9"/>
          <p:cNvGrpSpPr>
            <a:grpSpLocks/>
          </p:cNvGrpSpPr>
          <p:nvPr/>
        </p:nvGrpSpPr>
        <p:grpSpPr bwMode="auto">
          <a:xfrm>
            <a:off x="5295900" y="1293813"/>
            <a:ext cx="3278188" cy="2828925"/>
            <a:chOff x="6542153" y="2304201"/>
            <a:chExt cx="1273539" cy="805985"/>
          </a:xfrm>
        </p:grpSpPr>
        <p:pic>
          <p:nvPicPr>
            <p:cNvPr id="18437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542153" y="2320028"/>
              <a:ext cx="1273539" cy="620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8438" name="Szövegdoboz 7"/>
            <p:cNvSpPr txBox="1">
              <a:spLocks noChangeArrowheads="1"/>
            </p:cNvSpPr>
            <p:nvPr/>
          </p:nvSpPr>
          <p:spPr bwMode="auto">
            <a:xfrm>
              <a:off x="6577909" y="2304201"/>
              <a:ext cx="1191639" cy="8059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36000" rIns="0" bIns="36000">
              <a:spAutoFit/>
            </a:bodyPr>
            <a:lstStyle/>
            <a:p>
              <a:pPr algn="ctr"/>
              <a:r>
                <a:rPr lang="hu-HU" sz="2200">
                  <a:solidFill>
                    <a:schemeClr val="bg1"/>
                  </a:solidFill>
                </a:rPr>
                <a:t>Képes tudását fejleszteni és ehhez alkalmazni a tudásszerzés, önfejlesztés különböző módszereit</a:t>
              </a:r>
              <a:r>
                <a:rPr lang="hu-HU" sz="2400">
                  <a:solidFill>
                    <a:schemeClr val="bg1"/>
                  </a:solidFill>
                </a:rPr>
                <a:t>.</a:t>
              </a:r>
            </a:p>
          </p:txBody>
        </p:sp>
      </p:grpSp>
      <p:grpSp>
        <p:nvGrpSpPr>
          <p:cNvPr id="7" name="Csoportba foglalás 6"/>
          <p:cNvGrpSpPr/>
          <p:nvPr/>
        </p:nvGrpSpPr>
        <p:grpSpPr>
          <a:xfrm rot="10800000">
            <a:off x="4572001" y="4573438"/>
            <a:ext cx="3739947" cy="1663873"/>
            <a:chOff x="4146115" y="2121074"/>
            <a:chExt cx="3235891" cy="1663873"/>
          </a:xfrm>
        </p:grpSpPr>
        <p:cxnSp>
          <p:nvCxnSpPr>
            <p:cNvPr id="8" name="Egyenes összekötő nyíllal 7"/>
            <p:cNvCxnSpPr/>
            <p:nvPr/>
          </p:nvCxnSpPr>
          <p:spPr>
            <a:xfrm flipH="1">
              <a:off x="4146115" y="2129425"/>
              <a:ext cx="12527" cy="1653435"/>
            </a:xfrm>
            <a:prstGeom prst="straightConnector1">
              <a:avLst/>
            </a:prstGeom>
            <a:ln w="38100">
              <a:solidFill>
                <a:schemeClr val="bg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Egyenes összekötő nyíllal 8"/>
            <p:cNvCxnSpPr/>
            <p:nvPr/>
          </p:nvCxnSpPr>
          <p:spPr>
            <a:xfrm flipH="1">
              <a:off x="5175337" y="2131512"/>
              <a:ext cx="12527" cy="1653435"/>
            </a:xfrm>
            <a:prstGeom prst="straightConnector1">
              <a:avLst/>
            </a:prstGeom>
            <a:ln w="38100">
              <a:solidFill>
                <a:schemeClr val="bg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Egyenes összekötő nyíllal 9"/>
            <p:cNvCxnSpPr/>
            <p:nvPr/>
          </p:nvCxnSpPr>
          <p:spPr>
            <a:xfrm flipH="1">
              <a:off x="6127315" y="2131512"/>
              <a:ext cx="12527" cy="1653435"/>
            </a:xfrm>
            <a:prstGeom prst="straightConnector1">
              <a:avLst/>
            </a:prstGeom>
            <a:ln w="38100">
              <a:solidFill>
                <a:schemeClr val="bg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Egyenes összekötő nyíllal 10"/>
            <p:cNvCxnSpPr/>
            <p:nvPr/>
          </p:nvCxnSpPr>
          <p:spPr>
            <a:xfrm flipH="1">
              <a:off x="7369479" y="2121074"/>
              <a:ext cx="12527" cy="1653435"/>
            </a:xfrm>
            <a:prstGeom prst="straightConnector1">
              <a:avLst/>
            </a:prstGeom>
            <a:ln w="38100">
              <a:solidFill>
                <a:schemeClr val="bg2">
                  <a:lumMod val="60000"/>
                  <a:lumOff val="4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Egyenes összekötő nyíllal 11"/>
          <p:cNvCxnSpPr/>
          <p:nvPr/>
        </p:nvCxnSpPr>
        <p:spPr>
          <a:xfrm>
            <a:off x="4878055" y="3824464"/>
            <a:ext cx="3294345" cy="0"/>
          </a:xfrm>
          <a:prstGeom prst="straightConnector1">
            <a:avLst/>
          </a:prstGeom>
          <a:ln w="38100">
            <a:solidFill>
              <a:schemeClr val="tx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nyíllal 12"/>
          <p:cNvCxnSpPr/>
          <p:nvPr/>
        </p:nvCxnSpPr>
        <p:spPr>
          <a:xfrm rot="10800000">
            <a:off x="4842565" y="4077072"/>
            <a:ext cx="3294345" cy="0"/>
          </a:xfrm>
          <a:prstGeom prst="straightConnector1">
            <a:avLst/>
          </a:prstGeom>
          <a:ln w="38100">
            <a:solidFill>
              <a:schemeClr val="tx2">
                <a:lumMod val="20000"/>
                <a:lumOff val="8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Group 191"/>
          <p:cNvGraphicFramePr>
            <a:graphicFrameLocks noGrp="1"/>
          </p:cNvGraphicFramePr>
          <p:nvPr/>
        </p:nvGraphicFramePr>
        <p:xfrm>
          <a:off x="134367" y="2395220"/>
          <a:ext cx="8974137" cy="4462780"/>
        </p:xfrm>
        <a:graphic>
          <a:graphicData uri="http://schemas.openxmlformats.org/drawingml/2006/table">
            <a:tbl>
              <a:tblPr/>
              <a:tblGrid>
                <a:gridCol w="1077912"/>
                <a:gridCol w="241300"/>
                <a:gridCol w="1193800"/>
                <a:gridCol w="6461125"/>
              </a:tblGrid>
              <a:tr h="8985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Calibri" pitchFamily="34" charset="0"/>
                        </a:rPr>
                        <a:t>A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Calibri" pitchFamily="34" charset="0"/>
                        </a:rPr>
                        <a:t>LEÍRÁS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Calibri" pitchFamily="34" charset="0"/>
                        </a:rPr>
                        <a:t> </a:t>
                      </a:r>
                      <a:r>
                        <a:rPr kumimoji="0" lang="en-US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Times New Roman" pitchFamily="18" charset="0"/>
                          <a:cs typeface="Calibri" pitchFamily="34" charset="0"/>
                        </a:rPr>
                        <a:t>SZEM-PONTJAI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TUDÁS</a:t>
                      </a:r>
                      <a:endParaRPr kumimoji="0" lang="hu-H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Calibri" pitchFamily="34" charset="0"/>
                        </a:rPr>
                        <a:t>a tudás mélysége</a:t>
                      </a:r>
                      <a:r>
                        <a:rPr kumimoji="0" lang="hu-H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ArnoPro-Regular"/>
                          <a:cs typeface="Calibri" pitchFamily="34" charset="0"/>
                        </a:rPr>
                        <a:t>, </a:t>
                      </a:r>
                      <a:r>
                        <a:rPr kumimoji="0" lang="hu-H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Calibri" pitchFamily="34" charset="0"/>
                        </a:rPr>
                        <a:t>szervezettsége</a:t>
                      </a:r>
                      <a:r>
                        <a:rPr kumimoji="0" lang="hu-H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ArnoPro-Regular"/>
                          <a:cs typeface="Calibri" pitchFamily="34" charset="0"/>
                        </a:rPr>
                        <a:t>, </a:t>
                      </a:r>
                      <a:r>
                        <a:rPr kumimoji="0" lang="hu-H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Calibri" pitchFamily="34" charset="0"/>
                        </a:rPr>
                        <a:t>kiterjedtsége</a:t>
                      </a:r>
                      <a:r>
                        <a:rPr kumimoji="0" lang="hu-H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ArnoPro-Regular"/>
                          <a:cs typeface="Calibri" pitchFamily="34" charset="0"/>
                        </a:rPr>
                        <a:t>, </a:t>
                      </a:r>
                      <a:r>
                        <a:rPr kumimoji="0" lang="hu-H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Calibri" pitchFamily="34" charset="0"/>
                        </a:rPr>
                        <a:t>rugalmassága</a:t>
                      </a:r>
                      <a:r>
                        <a:rPr kumimoji="0" lang="hu-H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ArnoPro-Regular"/>
                          <a:cs typeface="Calibri" pitchFamily="34" charset="0"/>
                        </a:rPr>
                        <a:t>, </a:t>
                      </a:r>
                      <a:r>
                        <a:rPr kumimoji="0" lang="hu-H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Calibri" pitchFamily="34" charset="0"/>
                        </a:rPr>
                        <a:t>formálhatósága</a:t>
                      </a:r>
                      <a:endParaRPr kumimoji="0" lang="hu-H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8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KÉPESSÉG</a:t>
                      </a:r>
                      <a:endParaRPr kumimoji="0" lang="hu-H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Calibri" pitchFamily="34" charset="0"/>
                        </a:rPr>
                        <a:t>motoros készségek</a:t>
                      </a:r>
                      <a:r>
                        <a:rPr kumimoji="0" lang="hu-H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ArnoPro-Regular"/>
                          <a:cs typeface="Calibri" pitchFamily="34" charset="0"/>
                        </a:rPr>
                        <a:t>, </a:t>
                      </a:r>
                      <a:r>
                        <a:rPr kumimoji="0" lang="hu-HU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Calibri" pitchFamily="34" charset="0"/>
                        </a:rPr>
                        <a:t>terület-általános és terület-specifikus képességek</a:t>
                      </a:r>
                      <a:endParaRPr kumimoji="0" lang="hu-H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8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3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ATTITŰD</a:t>
                      </a:r>
                      <a:endParaRPr kumimoji="0" lang="hu-H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Calibri" pitchFamily="34" charset="0"/>
                        </a:rPr>
                        <a:t>érzelmi és értékelő viszonyulások, megítélés</a:t>
                      </a:r>
                      <a:r>
                        <a:rPr kumimoji="0" lang="hu-H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ArnoPro-Regular"/>
                          <a:cs typeface="Calibri" pitchFamily="34" charset="0"/>
                        </a:rPr>
                        <a:t>; </a:t>
                      </a:r>
                      <a:r>
                        <a:rPr kumimoji="0" lang="hu-H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Calibri" pitchFamily="34" charset="0"/>
                        </a:rPr>
                        <a:t>vélekedések, nézetek; szándékok, törekvések</a:t>
                      </a:r>
                      <a:endParaRPr kumimoji="0" lang="hu-H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8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Kartika" pitchFamily="18" charset="0"/>
                        </a:rPr>
                        <a:t>AUTONÓMIA ÉS FELELŐSSÉG</a:t>
                      </a:r>
                      <a:endParaRPr kumimoji="0" lang="hu-H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Kartika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3737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ArnoPro-Regular"/>
                          <a:cs typeface="Calibri" pitchFamily="34" charset="0"/>
                        </a:rPr>
                        <a:t>mértéke, területei a társas környezetben való cselekvés dimenziói mentén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92137E-6 L 0.13195 -0.26387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" y="-132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3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zövegdoboz 16"/>
          <p:cNvSpPr txBox="1">
            <a:spLocks noChangeArrowheads="1"/>
          </p:cNvSpPr>
          <p:nvPr/>
        </p:nvSpPr>
        <p:spPr bwMode="auto">
          <a:xfrm>
            <a:off x="3814763" y="441325"/>
            <a:ext cx="38465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/>
              <a:t>MKKR tanulási eredményei</a:t>
            </a:r>
          </a:p>
        </p:txBody>
      </p:sp>
      <p:sp>
        <p:nvSpPr>
          <p:cNvPr id="18" name="Szövegdoboz 17"/>
          <p:cNvSpPr txBox="1">
            <a:spLocks noChangeArrowheads="1"/>
          </p:cNvSpPr>
          <p:nvPr/>
        </p:nvSpPr>
        <p:spPr bwMode="auto">
          <a:xfrm>
            <a:off x="3825875" y="1198711"/>
            <a:ext cx="38465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dirty="0"/>
              <a:t>Képesítés </a:t>
            </a:r>
            <a:r>
              <a:rPr lang="hu-HU" dirty="0" smtClean="0"/>
              <a:t>szabályozók</a:t>
            </a:r>
            <a:endParaRPr lang="hu-HU" dirty="0"/>
          </a:p>
        </p:txBody>
      </p:sp>
      <p:sp>
        <p:nvSpPr>
          <p:cNvPr id="19" name="Szövegdoboz 18"/>
          <p:cNvSpPr txBox="1">
            <a:spLocks noChangeArrowheads="1"/>
          </p:cNvSpPr>
          <p:nvPr/>
        </p:nvSpPr>
        <p:spPr bwMode="auto">
          <a:xfrm>
            <a:off x="3825875" y="2195572"/>
            <a:ext cx="38465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dirty="0" err="1" smtClean="0"/>
              <a:t>KKK</a:t>
            </a:r>
            <a:r>
              <a:rPr lang="hu-HU" dirty="0" smtClean="0"/>
              <a:t> (szak)  tanulási </a:t>
            </a:r>
            <a:r>
              <a:rPr lang="hu-HU" dirty="0"/>
              <a:t>eredményei</a:t>
            </a:r>
          </a:p>
        </p:txBody>
      </p:sp>
      <p:sp>
        <p:nvSpPr>
          <p:cNvPr id="20" name="Szövegdoboz 19"/>
          <p:cNvSpPr txBox="1">
            <a:spLocks noChangeArrowheads="1"/>
          </p:cNvSpPr>
          <p:nvPr/>
        </p:nvSpPr>
        <p:spPr bwMode="auto">
          <a:xfrm>
            <a:off x="3821113" y="2996952"/>
            <a:ext cx="38465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dirty="0" smtClean="0"/>
              <a:t>Képzési program (szak) </a:t>
            </a:r>
            <a:r>
              <a:rPr lang="hu-HU" dirty="0"/>
              <a:t>tanulási eredményei</a:t>
            </a:r>
          </a:p>
        </p:txBody>
      </p:sp>
      <p:sp>
        <p:nvSpPr>
          <p:cNvPr id="21" name="Szövegdoboz 20"/>
          <p:cNvSpPr txBox="1">
            <a:spLocks noChangeArrowheads="1"/>
          </p:cNvSpPr>
          <p:nvPr/>
        </p:nvSpPr>
        <p:spPr bwMode="auto">
          <a:xfrm>
            <a:off x="3814763" y="4083050"/>
            <a:ext cx="38465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dirty="0"/>
              <a:t>Modul tanulási eredményei</a:t>
            </a:r>
          </a:p>
        </p:txBody>
      </p:sp>
      <p:sp>
        <p:nvSpPr>
          <p:cNvPr id="22" name="Szövegdoboz 21"/>
          <p:cNvSpPr txBox="1">
            <a:spLocks noChangeArrowheads="1"/>
          </p:cNvSpPr>
          <p:nvPr/>
        </p:nvSpPr>
        <p:spPr bwMode="auto">
          <a:xfrm>
            <a:off x="3810000" y="5008563"/>
            <a:ext cx="38465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dirty="0"/>
              <a:t>Tantárgy tanulási eredményei</a:t>
            </a:r>
          </a:p>
        </p:txBody>
      </p:sp>
      <p:sp>
        <p:nvSpPr>
          <p:cNvPr id="23" name="Szövegdoboz 22"/>
          <p:cNvSpPr txBox="1">
            <a:spLocks noChangeArrowheads="1"/>
          </p:cNvSpPr>
          <p:nvPr/>
        </p:nvSpPr>
        <p:spPr bwMode="auto">
          <a:xfrm>
            <a:off x="3830638" y="5895975"/>
            <a:ext cx="38465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hu-HU" dirty="0"/>
              <a:t>Tanóra tanulási eredményei</a:t>
            </a:r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300038" y="398463"/>
            <a:ext cx="2538412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800">
                <a:solidFill>
                  <a:srgbClr val="0070C0"/>
                </a:solidFill>
                <a:latin typeface="Calibri" pitchFamily="34" charset="0"/>
              </a:rPr>
              <a:t>Tanulási eredmények leíró szintjei</a:t>
            </a:r>
            <a:endParaRPr lang="en-US" sz="2800">
              <a:solidFill>
                <a:srgbClr val="0070C0"/>
              </a:solidFill>
              <a:latin typeface="Calibri" pitchFamily="34" charset="0"/>
            </a:endParaRPr>
          </a:p>
        </p:txBody>
      </p:sp>
      <p:grpSp>
        <p:nvGrpSpPr>
          <p:cNvPr id="2" name="Csoportba foglalás 26"/>
          <p:cNvGrpSpPr>
            <a:grpSpLocks/>
          </p:cNvGrpSpPr>
          <p:nvPr/>
        </p:nvGrpSpPr>
        <p:grpSpPr bwMode="auto">
          <a:xfrm>
            <a:off x="7612063" y="95250"/>
            <a:ext cx="1312862" cy="6651625"/>
            <a:chOff x="7611390" y="94596"/>
            <a:chExt cx="1313659" cy="6653048"/>
          </a:xfrm>
        </p:grpSpPr>
        <p:grpSp>
          <p:nvGrpSpPr>
            <p:cNvPr id="4" name="Csoportba foglalás 15"/>
            <p:cNvGrpSpPr>
              <a:grpSpLocks/>
            </p:cNvGrpSpPr>
            <p:nvPr/>
          </p:nvGrpSpPr>
          <p:grpSpPr bwMode="auto">
            <a:xfrm>
              <a:off x="7611390" y="94596"/>
              <a:ext cx="1313659" cy="6653048"/>
              <a:chOff x="7611390" y="94596"/>
              <a:chExt cx="1313659" cy="6653048"/>
            </a:xfrm>
          </p:grpSpPr>
          <p:grpSp>
            <p:nvGrpSpPr>
              <p:cNvPr id="6" name="Csoportba foglalás 13"/>
              <p:cNvGrpSpPr>
                <a:grpSpLocks/>
              </p:cNvGrpSpPr>
              <p:nvPr/>
            </p:nvGrpSpPr>
            <p:grpSpPr bwMode="auto">
              <a:xfrm>
                <a:off x="7611390" y="94596"/>
                <a:ext cx="1313659" cy="6653048"/>
                <a:chOff x="7611390" y="94596"/>
                <a:chExt cx="1313659" cy="6653048"/>
              </a:xfrm>
            </p:grpSpPr>
            <p:grpSp>
              <p:nvGrpSpPr>
                <p:cNvPr id="9" name="Csoportba foglalás 11"/>
                <p:cNvGrpSpPr>
                  <a:grpSpLocks/>
                </p:cNvGrpSpPr>
                <p:nvPr/>
              </p:nvGrpSpPr>
              <p:grpSpPr bwMode="auto">
                <a:xfrm>
                  <a:off x="7611390" y="94596"/>
                  <a:ext cx="1313659" cy="6653048"/>
                  <a:chOff x="7735745" y="94596"/>
                  <a:chExt cx="1313659" cy="6653048"/>
                </a:xfrm>
              </p:grpSpPr>
              <p:grpSp>
                <p:nvGrpSpPr>
                  <p:cNvPr id="10" name="Csoportba foglalás 9"/>
                  <p:cNvGrpSpPr>
                    <a:grpSpLocks/>
                  </p:cNvGrpSpPr>
                  <p:nvPr/>
                </p:nvGrpSpPr>
                <p:grpSpPr bwMode="auto">
                  <a:xfrm>
                    <a:off x="7735745" y="94596"/>
                    <a:ext cx="1313659" cy="6653048"/>
                    <a:chOff x="7735745" y="94596"/>
                    <a:chExt cx="1313659" cy="6653048"/>
                  </a:xfrm>
                </p:grpSpPr>
                <p:grpSp>
                  <p:nvGrpSpPr>
                    <p:cNvPr id="12" name="Csoportba foglalás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735745" y="94596"/>
                      <a:ext cx="1313659" cy="6653048"/>
                      <a:chOff x="7735745" y="94596"/>
                      <a:chExt cx="1313659" cy="6653048"/>
                    </a:xfrm>
                  </p:grpSpPr>
                  <p:grpSp>
                    <p:nvGrpSpPr>
                      <p:cNvPr id="14" name="Csoportba foglalás 3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735745" y="94596"/>
                        <a:ext cx="1313659" cy="6653048"/>
                        <a:chOff x="7735745" y="94596"/>
                        <a:chExt cx="1313659" cy="6653048"/>
                      </a:xfrm>
                    </p:grpSpPr>
                    <p:pic>
                      <p:nvPicPr>
                        <p:cNvPr id="1948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" cstate="print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735745" y="94596"/>
                          <a:ext cx="1313659" cy="6653048"/>
                        </a:xfrm>
                        <a:prstGeom prst="rect">
                          <a:avLst/>
                        </a:prstGeom>
                        <a:noFill/>
                        <a:ln w="9525">
                          <a:noFill/>
                          <a:miter lim="800000"/>
                          <a:headEnd/>
                          <a:tailEnd/>
                        </a:ln>
                      </p:spPr>
                    </p:pic>
                    <p:sp>
                      <p:nvSpPr>
                        <p:cNvPr id="3" name="Téglalap 2"/>
                        <p:cNvSpPr/>
                        <p:nvPr/>
                      </p:nvSpPr>
                      <p:spPr>
                        <a:xfrm>
                          <a:off x="8237700" y="577299"/>
                          <a:ext cx="306573" cy="139730"/>
                        </a:xfrm>
                        <a:prstGeom prst="rect">
                          <a:avLst/>
                        </a:prstGeom>
                        <a:solidFill>
                          <a:srgbClr val="6D6D6D"/>
                        </a:solidFill>
                        <a:ln>
                          <a:noFill/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>
                            <a:defRPr/>
                          </a:pPr>
                          <a:endParaRPr lang="hu-HU"/>
                        </a:p>
                      </p:txBody>
                    </p:sp>
                  </p:grpSp>
                  <p:sp>
                    <p:nvSpPr>
                      <p:cNvPr id="5" name="Ellipszis 4"/>
                      <p:cNvSpPr/>
                      <p:nvPr/>
                    </p:nvSpPr>
                    <p:spPr>
                      <a:xfrm>
                        <a:off x="8199576" y="1449024"/>
                        <a:ext cx="395527" cy="211182"/>
                      </a:xfrm>
                      <a:prstGeom prst="ellipse">
                        <a:avLst/>
                      </a:prstGeom>
                      <a:solidFill>
                        <a:srgbClr val="E86930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endParaRPr lang="hu-HU"/>
                      </a:p>
                    </p:txBody>
                  </p:sp>
                </p:grpSp>
                <p:sp>
                  <p:nvSpPr>
                    <p:cNvPr id="7" name="Téglalap 6"/>
                    <p:cNvSpPr/>
                    <p:nvPr/>
                  </p:nvSpPr>
                  <p:spPr>
                    <a:xfrm>
                      <a:off x="7878707" y="2362031"/>
                      <a:ext cx="1061094" cy="300102"/>
                    </a:xfrm>
                    <a:prstGeom prst="rect">
                      <a:avLst/>
                    </a:prstGeom>
                    <a:solidFill>
                      <a:srgbClr val="F69F1E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hu-HU"/>
                    </a:p>
                  </p:txBody>
                </p:sp>
                <p:sp>
                  <p:nvSpPr>
                    <p:cNvPr id="8" name="Ellipszis 7"/>
                    <p:cNvSpPr/>
                    <p:nvPr/>
                  </p:nvSpPr>
                  <p:spPr>
                    <a:xfrm>
                      <a:off x="8221815" y="3365546"/>
                      <a:ext cx="366935" cy="160372"/>
                    </a:xfrm>
                    <a:prstGeom prst="ellipse">
                      <a:avLst/>
                    </a:prstGeom>
                    <a:solidFill>
                      <a:srgbClr val="FFCE33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endParaRPr lang="hu-HU"/>
                    </a:p>
                  </p:txBody>
                </p:sp>
              </p:grpSp>
              <p:sp>
                <p:nvSpPr>
                  <p:cNvPr id="11" name="Lekerekített téglalap 10"/>
                  <p:cNvSpPr/>
                  <p:nvPr/>
                </p:nvSpPr>
                <p:spPr>
                  <a:xfrm>
                    <a:off x="7878707" y="4103892"/>
                    <a:ext cx="1061094" cy="409663"/>
                  </a:xfrm>
                  <a:prstGeom prst="roundRect">
                    <a:avLst/>
                  </a:prstGeom>
                  <a:solidFill>
                    <a:srgbClr val="7EC13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hu-HU"/>
                  </a:p>
                </p:txBody>
              </p:sp>
            </p:grpSp>
            <p:sp>
              <p:nvSpPr>
                <p:cNvPr id="13" name="Lekerekített téglalap 12"/>
                <p:cNvSpPr/>
                <p:nvPr/>
              </p:nvSpPr>
              <p:spPr>
                <a:xfrm>
                  <a:off x="7959263" y="5164568"/>
                  <a:ext cx="651270" cy="306453"/>
                </a:xfrm>
                <a:prstGeom prst="roundRect">
                  <a:avLst/>
                </a:prstGeom>
                <a:solidFill>
                  <a:srgbClr val="90DAE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hu-HU"/>
                </a:p>
              </p:txBody>
            </p:sp>
          </p:grpSp>
          <p:sp>
            <p:nvSpPr>
              <p:cNvPr id="15" name="Lekerekített téglalap 14"/>
              <p:cNvSpPr/>
              <p:nvPr/>
            </p:nvSpPr>
            <p:spPr>
              <a:xfrm>
                <a:off x="7768647" y="6115684"/>
                <a:ext cx="1002321" cy="233413"/>
              </a:xfrm>
              <a:prstGeom prst="roundRect">
                <a:avLst/>
              </a:prstGeom>
              <a:solidFill>
                <a:srgbClr val="9983B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hu-HU"/>
              </a:p>
            </p:txBody>
          </p:sp>
        </p:grpSp>
        <p:sp>
          <p:nvSpPr>
            <p:cNvPr id="19468" name="Szövegdoboz 25"/>
            <p:cNvSpPr txBox="1">
              <a:spLocks noChangeArrowheads="1"/>
            </p:cNvSpPr>
            <p:nvPr/>
          </p:nvSpPr>
          <p:spPr bwMode="auto">
            <a:xfrm>
              <a:off x="7730835" y="336459"/>
              <a:ext cx="1104403" cy="565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36000" rIns="0" bIns="36000">
              <a:spAutoFit/>
            </a:bodyPr>
            <a:lstStyle/>
            <a:p>
              <a:pPr algn="ctr"/>
              <a:r>
                <a:rPr lang="hu-HU" sz="800">
                  <a:solidFill>
                    <a:schemeClr val="bg1"/>
                  </a:solidFill>
                </a:rPr>
                <a:t>Képes tudását fejleszteni és ehhez alkalmazni a tudásszerzés, önfejlesztés különböző módszereit.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9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30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96850" y="1340768"/>
            <a:ext cx="8748713" cy="5375275"/>
            <a:chOff x="158" y="890"/>
            <a:chExt cx="5511" cy="3402"/>
          </a:xfrm>
        </p:grpSpPr>
        <p:pic>
          <p:nvPicPr>
            <p:cNvPr id="20487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58" y="890"/>
              <a:ext cx="5511" cy="3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1711" y="1494"/>
              <a:ext cx="3941" cy="684"/>
              <a:chOff x="1711" y="1494"/>
              <a:chExt cx="3941" cy="684"/>
            </a:xfrm>
          </p:grpSpPr>
          <p:sp>
            <p:nvSpPr>
              <p:cNvPr id="20496" name="AutoShape 8"/>
              <p:cNvSpPr>
                <a:spLocks noChangeArrowheads="1"/>
              </p:cNvSpPr>
              <p:nvPr/>
            </p:nvSpPr>
            <p:spPr bwMode="auto">
              <a:xfrm>
                <a:off x="1711" y="1506"/>
                <a:ext cx="938" cy="668"/>
              </a:xfrm>
              <a:prstGeom prst="flowChartAlternateProcess">
                <a:avLst/>
              </a:prstGeom>
              <a:solidFill>
                <a:srgbClr val="0099FF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0497" name="AutoShape 9"/>
              <p:cNvSpPr>
                <a:spLocks noChangeArrowheads="1"/>
              </p:cNvSpPr>
              <p:nvPr/>
            </p:nvSpPr>
            <p:spPr bwMode="auto">
              <a:xfrm>
                <a:off x="2776" y="1505"/>
                <a:ext cx="986" cy="668"/>
              </a:xfrm>
              <a:prstGeom prst="flowChartAlternateProcess">
                <a:avLst/>
              </a:prstGeom>
              <a:solidFill>
                <a:srgbClr val="4ECC6C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0498" name="AutoShape 10"/>
              <p:cNvSpPr>
                <a:spLocks noChangeArrowheads="1"/>
              </p:cNvSpPr>
              <p:nvPr/>
            </p:nvSpPr>
            <p:spPr bwMode="auto">
              <a:xfrm>
                <a:off x="3893" y="1505"/>
                <a:ext cx="888" cy="673"/>
              </a:xfrm>
              <a:prstGeom prst="flowChartAlternateProcess">
                <a:avLst/>
              </a:prstGeom>
              <a:solidFill>
                <a:srgbClr val="81E454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0499" name="AutoShape 11"/>
              <p:cNvSpPr>
                <a:spLocks noChangeArrowheads="1"/>
              </p:cNvSpPr>
              <p:nvPr/>
            </p:nvSpPr>
            <p:spPr bwMode="auto">
              <a:xfrm>
                <a:off x="4878" y="1494"/>
                <a:ext cx="774" cy="653"/>
              </a:xfrm>
              <a:prstGeom prst="flowChartAlternateProcess">
                <a:avLst/>
              </a:prstGeom>
              <a:solidFill>
                <a:srgbClr val="E8A80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0500" name="Text Box 7"/>
              <p:cNvSpPr txBox="1">
                <a:spLocks noChangeArrowheads="1"/>
              </p:cNvSpPr>
              <p:nvPr/>
            </p:nvSpPr>
            <p:spPr bwMode="auto">
              <a:xfrm>
                <a:off x="1770" y="1636"/>
                <a:ext cx="816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hu-HU" b="1">
                    <a:solidFill>
                      <a:schemeClr val="bg1"/>
                    </a:solidFill>
                    <a:latin typeface="Calibri" pitchFamily="34" charset="0"/>
                  </a:rPr>
                  <a:t>A kurzus célja</a:t>
                </a:r>
                <a:endParaRPr lang="en-US" b="1">
                  <a:solidFill>
                    <a:schemeClr val="bg1"/>
                  </a:solidFill>
                  <a:latin typeface="Calibri" pitchFamily="34" charset="0"/>
                </a:endParaRPr>
              </a:p>
            </p:txBody>
          </p:sp>
          <p:sp>
            <p:nvSpPr>
              <p:cNvPr id="20501" name="Text Box 15"/>
              <p:cNvSpPr txBox="1">
                <a:spLocks noChangeArrowheads="1"/>
              </p:cNvSpPr>
              <p:nvPr/>
            </p:nvSpPr>
            <p:spPr bwMode="auto">
              <a:xfrm>
                <a:off x="2842" y="1616"/>
                <a:ext cx="870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hu-HU" b="1">
                    <a:solidFill>
                      <a:schemeClr val="bg1"/>
                    </a:solidFill>
                    <a:latin typeface="Calibri" pitchFamily="34" charset="0"/>
                  </a:rPr>
                  <a:t>Tanulási eredmények</a:t>
                </a:r>
                <a:endParaRPr lang="en-US" b="1">
                  <a:solidFill>
                    <a:schemeClr val="bg1"/>
                  </a:solidFill>
                  <a:latin typeface="Calibri" pitchFamily="34" charset="0"/>
                </a:endParaRPr>
              </a:p>
            </p:txBody>
          </p:sp>
          <p:sp>
            <p:nvSpPr>
              <p:cNvPr id="20502" name="Text Box 17"/>
              <p:cNvSpPr txBox="1">
                <a:spLocks noChangeArrowheads="1"/>
              </p:cNvSpPr>
              <p:nvPr/>
            </p:nvSpPr>
            <p:spPr bwMode="auto">
              <a:xfrm>
                <a:off x="3908" y="1644"/>
                <a:ext cx="870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hu-HU" b="1">
                    <a:solidFill>
                      <a:schemeClr val="bg1"/>
                    </a:solidFill>
                    <a:latin typeface="Calibri" pitchFamily="34" charset="0"/>
                  </a:rPr>
                  <a:t>Tanítási módszerek</a:t>
                </a:r>
                <a:endParaRPr lang="en-US" b="1">
                  <a:solidFill>
                    <a:schemeClr val="bg1"/>
                  </a:solidFill>
                  <a:latin typeface="Calibri" pitchFamily="34" charset="0"/>
                </a:endParaRPr>
              </a:p>
            </p:txBody>
          </p:sp>
          <p:sp>
            <p:nvSpPr>
              <p:cNvPr id="20503" name="Text Box 18"/>
              <p:cNvSpPr txBox="1">
                <a:spLocks noChangeArrowheads="1"/>
              </p:cNvSpPr>
              <p:nvPr/>
            </p:nvSpPr>
            <p:spPr bwMode="auto">
              <a:xfrm>
                <a:off x="4920" y="1716"/>
                <a:ext cx="696" cy="2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hu-HU" b="1">
                    <a:solidFill>
                      <a:schemeClr val="bg1"/>
                    </a:solidFill>
                    <a:latin typeface="Calibri" pitchFamily="34" charset="0"/>
                  </a:rPr>
                  <a:t>Értékelés</a:t>
                </a:r>
                <a:endParaRPr lang="en-US" b="1">
                  <a:solidFill>
                    <a:schemeClr val="bg1"/>
                  </a:solidFill>
                  <a:latin typeface="Calibri" pitchFamily="34" charset="0"/>
                </a:endParaRPr>
              </a:p>
            </p:txBody>
          </p:sp>
        </p:grpSp>
        <p:grpSp>
          <p:nvGrpSpPr>
            <p:cNvPr id="4" name="Group 22"/>
            <p:cNvGrpSpPr>
              <a:grpSpLocks/>
            </p:cNvGrpSpPr>
            <p:nvPr/>
          </p:nvGrpSpPr>
          <p:grpSpPr bwMode="auto">
            <a:xfrm>
              <a:off x="1538" y="3035"/>
              <a:ext cx="3992" cy="676"/>
              <a:chOff x="1538" y="3035"/>
              <a:chExt cx="3992" cy="676"/>
            </a:xfrm>
          </p:grpSpPr>
          <p:sp>
            <p:nvSpPr>
              <p:cNvPr id="20490" name="AutoShape 12"/>
              <p:cNvSpPr>
                <a:spLocks noChangeArrowheads="1"/>
              </p:cNvSpPr>
              <p:nvPr/>
            </p:nvSpPr>
            <p:spPr bwMode="auto">
              <a:xfrm>
                <a:off x="1538" y="3035"/>
                <a:ext cx="1217" cy="668"/>
              </a:xfrm>
              <a:prstGeom prst="flowChartAlternateProcess">
                <a:avLst/>
              </a:prstGeom>
              <a:solidFill>
                <a:srgbClr val="C2321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0491" name="AutoShape 13"/>
              <p:cNvSpPr>
                <a:spLocks noChangeArrowheads="1"/>
              </p:cNvSpPr>
              <p:nvPr/>
            </p:nvSpPr>
            <p:spPr bwMode="auto">
              <a:xfrm>
                <a:off x="2948" y="3043"/>
                <a:ext cx="1143" cy="668"/>
              </a:xfrm>
              <a:prstGeom prst="flowChartAlternateProcess">
                <a:avLst/>
              </a:prstGeom>
              <a:solidFill>
                <a:srgbClr val="C9970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0492" name="AutoShape 14"/>
              <p:cNvSpPr>
                <a:spLocks noChangeArrowheads="1"/>
              </p:cNvSpPr>
              <p:nvPr/>
            </p:nvSpPr>
            <p:spPr bwMode="auto">
              <a:xfrm>
                <a:off x="4288" y="3041"/>
                <a:ext cx="1242" cy="668"/>
              </a:xfrm>
              <a:prstGeom prst="flowChartAlternateProcess">
                <a:avLst/>
              </a:prstGeom>
              <a:solidFill>
                <a:srgbClr val="97BC2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hu-HU"/>
              </a:p>
            </p:txBody>
          </p:sp>
          <p:sp>
            <p:nvSpPr>
              <p:cNvPr id="20493" name="Text Box 16"/>
              <p:cNvSpPr txBox="1">
                <a:spLocks noChangeArrowheads="1"/>
              </p:cNvSpPr>
              <p:nvPr/>
            </p:nvSpPr>
            <p:spPr bwMode="auto">
              <a:xfrm>
                <a:off x="4490" y="3187"/>
                <a:ext cx="870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hu-HU" b="1">
                    <a:solidFill>
                      <a:schemeClr val="bg1"/>
                    </a:solidFill>
                    <a:latin typeface="Calibri" pitchFamily="34" charset="0"/>
                  </a:rPr>
                  <a:t>Tanulási eredmények</a:t>
                </a:r>
                <a:endParaRPr lang="en-US" b="1">
                  <a:solidFill>
                    <a:schemeClr val="bg1"/>
                  </a:solidFill>
                  <a:latin typeface="Calibri" pitchFamily="34" charset="0"/>
                </a:endParaRPr>
              </a:p>
            </p:txBody>
          </p:sp>
          <p:sp>
            <p:nvSpPr>
              <p:cNvPr id="20494" name="Text Box 19"/>
              <p:cNvSpPr txBox="1">
                <a:spLocks noChangeArrowheads="1"/>
              </p:cNvSpPr>
              <p:nvPr/>
            </p:nvSpPr>
            <p:spPr bwMode="auto">
              <a:xfrm>
                <a:off x="1706" y="3085"/>
                <a:ext cx="870" cy="5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hu-HU" b="1">
                    <a:solidFill>
                      <a:schemeClr val="bg1"/>
                    </a:solidFill>
                    <a:latin typeface="Calibri" pitchFamily="34" charset="0"/>
                  </a:rPr>
                  <a:t>Értékelés módjai és kritériumai</a:t>
                </a:r>
                <a:endParaRPr lang="en-US" b="1">
                  <a:solidFill>
                    <a:schemeClr val="bg1"/>
                  </a:solidFill>
                  <a:latin typeface="Calibri" pitchFamily="34" charset="0"/>
                </a:endParaRPr>
              </a:p>
            </p:txBody>
          </p:sp>
          <p:sp>
            <p:nvSpPr>
              <p:cNvPr id="20495" name="Text Box 20"/>
              <p:cNvSpPr txBox="1">
                <a:spLocks noChangeArrowheads="1"/>
              </p:cNvSpPr>
              <p:nvPr/>
            </p:nvSpPr>
            <p:spPr bwMode="auto">
              <a:xfrm>
                <a:off x="3092" y="3168"/>
                <a:ext cx="870" cy="40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hu-HU" b="1">
                    <a:solidFill>
                      <a:schemeClr val="bg1"/>
                    </a:solidFill>
                    <a:latin typeface="Calibri" pitchFamily="34" charset="0"/>
                  </a:rPr>
                  <a:t>Tanulási módszerek</a:t>
                </a:r>
                <a:endParaRPr lang="en-US" b="1">
                  <a:solidFill>
                    <a:schemeClr val="bg1"/>
                  </a:solidFill>
                  <a:latin typeface="Calibri" pitchFamily="34" charset="0"/>
                </a:endParaRPr>
              </a:p>
            </p:txBody>
          </p:sp>
        </p:grpSp>
      </p:grpSp>
      <p:sp>
        <p:nvSpPr>
          <p:cNvPr id="20483" name="Text Box 24"/>
          <p:cNvSpPr txBox="1">
            <a:spLocks noChangeArrowheads="1"/>
          </p:cNvSpPr>
          <p:nvPr/>
        </p:nvSpPr>
        <p:spPr bwMode="auto">
          <a:xfrm>
            <a:off x="1663700" y="2260600"/>
            <a:ext cx="673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u-HU" sz="2400">
                <a:solidFill>
                  <a:schemeClr val="bg1"/>
                </a:solidFill>
                <a:latin typeface="Georgia" pitchFamily="18" charset="0"/>
              </a:rPr>
              <a:t>t.e.</a:t>
            </a:r>
            <a:endParaRPr lang="en-US" sz="2400">
              <a:solidFill>
                <a:schemeClr val="bg1"/>
              </a:solidFill>
              <a:latin typeface="Georgia" pitchFamily="18" charset="0"/>
            </a:endParaRPr>
          </a:p>
        </p:txBody>
      </p:sp>
      <p:grpSp>
        <p:nvGrpSpPr>
          <p:cNvPr id="5" name="Csoportba foglalás 23"/>
          <p:cNvGrpSpPr>
            <a:grpSpLocks/>
          </p:cNvGrpSpPr>
          <p:nvPr/>
        </p:nvGrpSpPr>
        <p:grpSpPr bwMode="auto">
          <a:xfrm>
            <a:off x="204788" y="3785890"/>
            <a:ext cx="8623300" cy="2811462"/>
            <a:chOff x="204952" y="3037366"/>
            <a:chExt cx="8623738" cy="2811640"/>
          </a:xfrm>
        </p:grpSpPr>
        <p:sp>
          <p:nvSpPr>
            <p:cNvPr id="22" name="Téglalap 21"/>
            <p:cNvSpPr/>
            <p:nvPr/>
          </p:nvSpPr>
          <p:spPr>
            <a:xfrm>
              <a:off x="204952" y="3342185"/>
              <a:ext cx="8623738" cy="25068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/>
            </a:p>
          </p:txBody>
        </p:sp>
        <p:sp>
          <p:nvSpPr>
            <p:cNvPr id="23" name="Derékszögű háromszög 22"/>
            <p:cNvSpPr/>
            <p:nvPr/>
          </p:nvSpPr>
          <p:spPr>
            <a:xfrm>
              <a:off x="6929944" y="3037366"/>
              <a:ext cx="333392" cy="327046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hu-HU"/>
            </a:p>
          </p:txBody>
        </p:sp>
      </p:grpSp>
      <p:sp>
        <p:nvSpPr>
          <p:cNvPr id="24" name="Szövegdoboz 23"/>
          <p:cNvSpPr txBox="1"/>
          <p:nvPr/>
        </p:nvSpPr>
        <p:spPr>
          <a:xfrm>
            <a:off x="395536" y="332656"/>
            <a:ext cx="84249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dirty="0" smtClean="0"/>
              <a:t>Mindez egy p</a:t>
            </a:r>
            <a:r>
              <a:rPr lang="en-GB" sz="2400" dirty="0" err="1" smtClean="0"/>
              <a:t>aradigm</a:t>
            </a:r>
            <a:r>
              <a:rPr lang="hu-HU" sz="2400" dirty="0" err="1" smtClean="0"/>
              <a:t>aváltás</a:t>
            </a:r>
            <a:r>
              <a:rPr lang="hu-HU" sz="2400" dirty="0" smtClean="0"/>
              <a:t> része: a képzés fókuszában a tanulási folyamat támogatása áll. A tanár </a:t>
            </a:r>
            <a:r>
              <a:rPr lang="hu-HU" sz="2400" dirty="0" smtClean="0"/>
              <a:t>szerepe </a:t>
            </a:r>
            <a:r>
              <a:rPr lang="hu-HU" sz="2400" dirty="0" smtClean="0"/>
              <a:t>a tanulási folyamat (a </a:t>
            </a:r>
            <a:r>
              <a:rPr lang="hu-HU" sz="2400" dirty="0" smtClean="0"/>
              <a:t>tudás- és képességfejlődés) </a:t>
            </a:r>
            <a:r>
              <a:rPr lang="hu-HU" sz="2400" dirty="0" smtClean="0"/>
              <a:t>menedzselése, </a:t>
            </a:r>
            <a:r>
              <a:rPr lang="hu-HU" sz="2400" dirty="0" smtClean="0"/>
              <a:t>támogatása.</a:t>
            </a:r>
            <a:endParaRPr lang="hu-HU" sz="2400" dirty="0" smtClean="0"/>
          </a:p>
          <a:p>
            <a:endParaRPr lang="hu-H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1248</Words>
  <Application>Microsoft Office PowerPoint</Application>
  <PresentationFormat>Diavetítés a képernyőre (4:3 oldalarány)</PresentationFormat>
  <Paragraphs>199</Paragraphs>
  <Slides>26</Slides>
  <Notes>1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Diacímek</vt:lpstr>
      </vt:variant>
      <vt:variant>
        <vt:i4>26</vt:i4>
      </vt:variant>
      <vt:variant>
        <vt:lpstr>Egyéni diasorok</vt:lpstr>
      </vt:variant>
      <vt:variant>
        <vt:i4>3</vt:i4>
      </vt:variant>
    </vt:vector>
  </HeadingPairs>
  <TitlesOfParts>
    <vt:vector size="30" baseType="lpstr">
      <vt:lpstr>Office-téma</vt:lpstr>
      <vt:lpstr>A kimeneti szabályozás környezete, támogató eszközei</vt:lpstr>
      <vt:lpstr>2. dia</vt:lpstr>
      <vt:lpstr>1. A KKK mint szabályozási eszköz nemzetközi kontextusa</vt:lpstr>
      <vt:lpstr>1. A KKK mint szabályozási eszköz nemzetközi kontextusa</vt:lpstr>
      <vt:lpstr>A felsőoktatás európai harmonizációs eszközei: a képesítési keretrendszerek</vt:lpstr>
      <vt:lpstr>Tanulási eredmény</vt:lpstr>
      <vt:lpstr>7. dia</vt:lpstr>
      <vt:lpstr>8. dia</vt:lpstr>
      <vt:lpstr>9. dia</vt:lpstr>
      <vt:lpstr>Néhány alapelv</vt:lpstr>
      <vt:lpstr>Az európai mainstream szaktervezés</vt:lpstr>
      <vt:lpstr>Kreditrendszerek</vt:lpstr>
      <vt:lpstr>Közös minőségbiztosítási keret</vt:lpstr>
      <vt:lpstr>Néhány akkreditációs elv</vt:lpstr>
      <vt:lpstr>Néhány akkreditációs elv</vt:lpstr>
      <vt:lpstr>Főbb következmények</vt:lpstr>
      <vt:lpstr>2. A képesítési keretrendszer hazai bevezetésének előkészítése</vt:lpstr>
      <vt:lpstr>18. dia</vt:lpstr>
      <vt:lpstr>3. Eredmények</vt:lpstr>
      <vt:lpstr>3. Eredmények</vt:lpstr>
      <vt:lpstr>4. Konklúzió</vt:lpstr>
      <vt:lpstr>22. dia</vt:lpstr>
      <vt:lpstr>23. dia</vt:lpstr>
      <vt:lpstr>Általános  Kompetenciák</vt:lpstr>
      <vt:lpstr>25. dia</vt:lpstr>
      <vt:lpstr>26. dia</vt:lpstr>
      <vt:lpstr>KKR history</vt:lpstr>
      <vt:lpstr>Teruleti kep</vt:lpstr>
      <vt:lpstr>Ált komp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kimeneti szabályozás környezete, támogató eszközei</dc:title>
  <dc:creator>derenyia</dc:creator>
  <cp:lastModifiedBy>derenyia</cp:lastModifiedBy>
  <cp:revision>22</cp:revision>
  <dcterms:created xsi:type="dcterms:W3CDTF">2015-06-09T15:54:34Z</dcterms:created>
  <dcterms:modified xsi:type="dcterms:W3CDTF">2015-06-09T23:28:08Z</dcterms:modified>
</cp:coreProperties>
</file>