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84" r:id="rId6"/>
    <p:sldId id="275" r:id="rId7"/>
    <p:sldId id="276" r:id="rId8"/>
    <p:sldId id="285" r:id="rId9"/>
    <p:sldId id="278" r:id="rId10"/>
    <p:sldId id="277" r:id="rId11"/>
    <p:sldId id="257" r:id="rId12"/>
    <p:sldId id="258" r:id="rId13"/>
    <p:sldId id="259" r:id="rId14"/>
    <p:sldId id="260" r:id="rId15"/>
    <p:sldId id="262" r:id="rId16"/>
    <p:sldId id="261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83" r:id="rId26"/>
    <p:sldId id="280" r:id="rId27"/>
    <p:sldId id="281" r:id="rId28"/>
    <p:sldId id="282" r:id="rId29"/>
  </p:sldIdLst>
  <p:sldSz cx="9144000" cy="6858000" type="screen4x3"/>
  <p:notesSz cx="6858000" cy="9144000"/>
  <p:custShowLst>
    <p:custShow name="MKKR lebontas" id="0">
      <p:sldLst>
        <p:sld r:id="rId27"/>
        <p:sld r:id="rId28"/>
      </p:sldLst>
    </p:custShow>
    <p:custShow name="TE definicio" id="1">
      <p:sldLst>
        <p:sld r:id="rId29"/>
      </p:sldLst>
    </p:custShow>
  </p:custShow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3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25157-87F5-4A23-A950-A54282D011CB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7558-5189-4A66-B0C3-95133566195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kk@mrk.h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k.hu/kkk-atalakita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k.hu/kkk-atalakita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Tanulási eredmények a </a:t>
            </a:r>
            <a:r>
              <a:rPr lang="hu-HU" dirty="0" err="1" smtClean="0">
                <a:solidFill>
                  <a:srgbClr val="0070C0"/>
                </a:solidFill>
              </a:rPr>
              <a:t>KKK-kban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Háttéranyag a regionális intézményi konzultációkhoz</a:t>
            </a:r>
          </a:p>
          <a:p>
            <a:r>
              <a:rPr lang="hu-HU" sz="2600" i="1" dirty="0" smtClean="0"/>
              <a:t>2015. szeptember 22-24</a:t>
            </a:r>
            <a:r>
              <a:rPr lang="hu-HU" i="1" dirty="0" smtClean="0"/>
              <a:t>.</a:t>
            </a:r>
          </a:p>
          <a:p>
            <a:r>
              <a:rPr lang="hu-HU" sz="2600" dirty="0" smtClean="0"/>
              <a:t>DE, PTE, </a:t>
            </a:r>
            <a:r>
              <a:rPr lang="hu-HU" sz="2600" dirty="0" err="1" smtClean="0"/>
              <a:t>SzIE</a:t>
            </a:r>
            <a:r>
              <a:rPr lang="hu-HU" sz="2600" dirty="0" smtClean="0"/>
              <a:t>, </a:t>
            </a:r>
            <a:r>
              <a:rPr lang="hu-HU" sz="2600" dirty="0" err="1" smtClean="0"/>
              <a:t>SzTE</a:t>
            </a:r>
            <a:r>
              <a:rPr lang="hu-HU" sz="2600" dirty="0" smtClean="0"/>
              <a:t>, </a:t>
            </a:r>
            <a:r>
              <a:rPr lang="hu-HU" sz="2600" dirty="0" err="1" smtClean="0"/>
              <a:t>TF</a:t>
            </a:r>
            <a:endParaRPr lang="hu-HU" sz="26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</a:rPr>
              <a:t>Néhány további szempont</a:t>
            </a: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Az egyes kategóriákban megjelenő </a:t>
            </a:r>
            <a:r>
              <a:rPr lang="hu-HU" sz="2400" dirty="0" err="1" smtClean="0"/>
              <a:t>TE-k</a:t>
            </a:r>
            <a:r>
              <a:rPr lang="hu-HU" sz="2400" dirty="0" smtClean="0"/>
              <a:t> egymással összefüggenek: horizontálisan kiegészítik egymást, vertikálisan elkülönülnek egymástól.</a:t>
            </a:r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 err="1"/>
              <a:t>TE-k</a:t>
            </a:r>
            <a:r>
              <a:rPr lang="hu-HU" sz="2400" dirty="0"/>
              <a:t> értékelhetősége is </a:t>
            </a:r>
            <a:r>
              <a:rPr lang="hu-HU" sz="2400" dirty="0" smtClean="0"/>
              <a:t>lényeges: ellenőrizni szükséges, hogy a képzés végére elérte-e a </a:t>
            </a:r>
            <a:r>
              <a:rPr lang="hu-HU" sz="2400" dirty="0" err="1" smtClean="0"/>
              <a:t>TE-ket</a:t>
            </a:r>
            <a:r>
              <a:rPr lang="hu-HU" sz="2400" dirty="0" smtClean="0"/>
              <a:t> a hallgató, kiadható-e számára diploma?</a:t>
            </a:r>
            <a:endParaRPr lang="hu-HU" sz="2400" dirty="0"/>
          </a:p>
          <a:p>
            <a:pPr marL="400050" lvl="1" indent="0">
              <a:buNone/>
            </a:pPr>
            <a:r>
              <a:rPr lang="hu-HU" sz="2000" dirty="0" smtClean="0"/>
              <a:t>Ehhez nem </a:t>
            </a:r>
            <a:r>
              <a:rPr lang="hu-HU" sz="2000" dirty="0"/>
              <a:t>csak a mai sporadikus értékelési rendszerben lehet </a:t>
            </a:r>
            <a:r>
              <a:rPr lang="hu-HU" sz="2000" dirty="0" smtClean="0"/>
              <a:t>gondolkodni. A </a:t>
            </a:r>
            <a:r>
              <a:rPr lang="hu-HU" sz="2000" dirty="0" err="1"/>
              <a:t>TE-k</a:t>
            </a:r>
            <a:r>
              <a:rPr lang="hu-HU" sz="2000" dirty="0"/>
              <a:t> nyomán el kell induljon erről is a szakmai párbeszéd.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A tanulási eredmények (a </a:t>
            </a:r>
            <a:r>
              <a:rPr lang="hu-HU" b="1" dirty="0" err="1">
                <a:solidFill>
                  <a:srgbClr val="0070C0"/>
                </a:solidFill>
              </a:rPr>
              <a:t>KKK</a:t>
            </a:r>
            <a:r>
              <a:rPr lang="hu-HU" b="1" dirty="0">
                <a:solidFill>
                  <a:srgbClr val="0070C0"/>
                </a:solidFill>
              </a:rPr>
              <a:t> 1. változataiban észlelt) </a:t>
            </a:r>
            <a:r>
              <a:rPr lang="hu-HU" b="1" dirty="0" smtClean="0">
                <a:solidFill>
                  <a:srgbClr val="0070C0"/>
                </a:solidFill>
              </a:rPr>
              <a:t>típusproblémái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u-HU" b="1" dirty="0"/>
              <a:t>(1) </a:t>
            </a:r>
            <a:r>
              <a:rPr lang="hu-HU" b="1" dirty="0" smtClean="0"/>
              <a:t>Alaki eltérések</a:t>
            </a:r>
            <a:endParaRPr lang="hu-HU" dirty="0"/>
          </a:p>
          <a:p>
            <a:pPr>
              <a:spcAft>
                <a:spcPts val="600"/>
              </a:spcAft>
              <a:buNone/>
            </a:pPr>
            <a:r>
              <a:rPr lang="hu-HU" sz="2600" i="1" u="sng" dirty="0"/>
              <a:t>(1.1) az ige hiánya</a:t>
            </a:r>
            <a:endParaRPr lang="hu-HU" sz="2600" dirty="0"/>
          </a:p>
          <a:p>
            <a:pPr>
              <a:spcAft>
                <a:spcPts val="600"/>
              </a:spcAft>
              <a:buNone/>
            </a:pPr>
            <a:r>
              <a:rPr lang="hu-HU" sz="2600" u="sng" dirty="0" err="1" smtClean="0"/>
              <a:t>PÉLDA1</a:t>
            </a:r>
            <a:r>
              <a:rPr lang="hu-HU" sz="2600" u="sng" dirty="0"/>
              <a:t>: </a:t>
            </a:r>
            <a:r>
              <a:rPr lang="hu-HU" sz="2600" dirty="0"/>
              <a:t>„Az emberek és az épületek, és ezek környezete közötti kapcsolatok és kölcsönhatások ismerete”</a:t>
            </a:r>
          </a:p>
          <a:p>
            <a:pPr>
              <a:spcAft>
                <a:spcPts val="600"/>
              </a:spcAft>
              <a:buNone/>
            </a:pPr>
            <a:r>
              <a:rPr lang="hu-HU" sz="2600" u="sng" dirty="0" err="1" smtClean="0"/>
              <a:t>PÉLDA2</a:t>
            </a:r>
            <a:r>
              <a:rPr lang="hu-HU" sz="2600" u="sng" dirty="0"/>
              <a:t>: </a:t>
            </a:r>
            <a:r>
              <a:rPr lang="hu-HU" sz="2600" dirty="0" smtClean="0"/>
              <a:t>„A </a:t>
            </a:r>
            <a:r>
              <a:rPr lang="hu-HU" sz="2600" dirty="0"/>
              <a:t>szociális szolgáltatások működésének folyamatos monitorozásának és értékelésének </a:t>
            </a:r>
            <a:r>
              <a:rPr lang="hu-HU" sz="2600" dirty="0" smtClean="0"/>
              <a:t>módszertana.”</a:t>
            </a:r>
            <a:endParaRPr lang="hu-HU" sz="2600" dirty="0"/>
          </a:p>
          <a:p>
            <a:pPr>
              <a:spcAft>
                <a:spcPts val="600"/>
              </a:spcAft>
              <a:buNone/>
            </a:pPr>
            <a:r>
              <a:rPr lang="hu-HU" sz="2600" u="sng" dirty="0" smtClean="0">
                <a:solidFill>
                  <a:srgbClr val="0070C0"/>
                </a:solidFill>
              </a:rPr>
              <a:t>Megoldások: </a:t>
            </a:r>
            <a:r>
              <a:rPr lang="hu-HU" sz="2600" dirty="0" smtClean="0">
                <a:solidFill>
                  <a:srgbClr val="0070C0"/>
                </a:solidFill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hu-HU" sz="2600" dirty="0" smtClean="0">
                <a:solidFill>
                  <a:srgbClr val="0070C0"/>
                </a:solidFill>
              </a:rPr>
              <a:t>	Részletesen ismeri az emberek és az épületek, és ezek környezete közötti kapcsolatokat és kölcsönhatásokat. </a:t>
            </a:r>
          </a:p>
          <a:p>
            <a:pPr>
              <a:spcAft>
                <a:spcPts val="600"/>
              </a:spcAft>
              <a:buNone/>
            </a:pPr>
            <a:r>
              <a:rPr lang="hu-HU" sz="2600" dirty="0" smtClean="0">
                <a:solidFill>
                  <a:srgbClr val="0070C0"/>
                </a:solidFill>
              </a:rPr>
              <a:t>	Tisztában van a szociális szolgáltatások működése folyamatos monitorozásának és értékelésének módszertanával.</a:t>
            </a:r>
            <a:endParaRPr lang="hu-HU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sz="3000" b="1" dirty="0"/>
              <a:t>(1) alaki </a:t>
            </a:r>
            <a:r>
              <a:rPr lang="hu-HU" sz="3000" b="1" dirty="0" smtClean="0"/>
              <a:t>eltérések</a:t>
            </a:r>
            <a:endParaRPr lang="hu-HU" sz="3000" dirty="0"/>
          </a:p>
          <a:p>
            <a:pPr>
              <a:buNone/>
            </a:pPr>
            <a:endParaRPr lang="hu-HU" sz="2400" i="1" u="sng" dirty="0" smtClean="0"/>
          </a:p>
          <a:p>
            <a:pPr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1.2) több különböző TE egy </a:t>
            </a:r>
            <a:r>
              <a:rPr lang="hu-HU" sz="2400" i="1" u="sng" dirty="0" smtClean="0"/>
              <a:t>mondatban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u="sng" dirty="0" smtClean="0"/>
              <a:t>PÉLDA </a:t>
            </a:r>
            <a:r>
              <a:rPr lang="hu-HU" sz="2400" u="sng" dirty="0"/>
              <a:t>: </a:t>
            </a:r>
            <a:r>
              <a:rPr lang="hu-HU" sz="2400" dirty="0"/>
              <a:t>„Képes egészségfejlesztő, életmódprogramok tervezésére valamint gyakorlati megvalósítására. Képes sport, </a:t>
            </a:r>
            <a:r>
              <a:rPr lang="hu-HU" sz="2400" dirty="0" err="1"/>
              <a:t>szociokultúrális</a:t>
            </a:r>
            <a:r>
              <a:rPr lang="hu-HU" sz="2400" dirty="0"/>
              <a:t>, turisztikai és gyermek animációs programok tervezésére, szervezésére és lebonyolítására</a:t>
            </a:r>
            <a:r>
              <a:rPr lang="hu-HU" sz="2400" dirty="0" smtClean="0"/>
              <a:t>.”</a:t>
            </a:r>
          </a:p>
          <a:p>
            <a:endParaRPr lang="hu-HU" sz="2400" dirty="0"/>
          </a:p>
          <a:p>
            <a:pPr>
              <a:buNone/>
            </a:pPr>
            <a:r>
              <a:rPr lang="hu-HU" sz="2400" u="sng" dirty="0" smtClean="0">
                <a:solidFill>
                  <a:srgbClr val="0070C0"/>
                </a:solidFill>
              </a:rPr>
              <a:t>Megoldás: </a:t>
            </a:r>
          </a:p>
          <a:p>
            <a:pPr>
              <a:buNone/>
            </a:pPr>
            <a:r>
              <a:rPr lang="hu-HU" sz="2400" dirty="0" smtClean="0">
                <a:solidFill>
                  <a:srgbClr val="0070C0"/>
                </a:solidFill>
              </a:rPr>
              <a:t>	Képes egészségfejlesztő, életmódprogramok tervezésére valamint gyakorlati megvalósítására.</a:t>
            </a:r>
          </a:p>
          <a:p>
            <a:pPr>
              <a:buNone/>
            </a:pPr>
            <a:r>
              <a:rPr lang="hu-HU" sz="2400" dirty="0" smtClean="0">
                <a:solidFill>
                  <a:srgbClr val="0070C0"/>
                </a:solidFill>
              </a:rPr>
              <a:t>	Képes sport, szociokulturális, turisztikai és gyermek animációs programok tervezésére, szervezésére és lebonyolítására.</a:t>
            </a:r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000" b="1" dirty="0"/>
              <a:t>(2) funkcionalitás </a:t>
            </a:r>
          </a:p>
          <a:p>
            <a:pPr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2.1) általános, közös és szakos megfogalmazások </a:t>
            </a:r>
            <a:r>
              <a:rPr lang="hu-HU" sz="2400" i="1" u="sng" dirty="0" smtClean="0"/>
              <a:t>egyenetlensége</a:t>
            </a:r>
            <a:r>
              <a:rPr lang="hu-HU" sz="2400" u="sng" dirty="0" smtClean="0"/>
              <a:t> </a:t>
            </a:r>
          </a:p>
          <a:p>
            <a:pPr>
              <a:buNone/>
            </a:pPr>
            <a:r>
              <a:rPr lang="hu-HU" sz="2400" dirty="0" smtClean="0"/>
              <a:t>	Az </a:t>
            </a:r>
            <a:r>
              <a:rPr lang="hu-HU" sz="2400" u="sng" dirty="0" smtClean="0"/>
              <a:t>általános</a:t>
            </a:r>
            <a:r>
              <a:rPr lang="hu-HU" sz="2400" dirty="0" smtClean="0"/>
              <a:t>, a </a:t>
            </a:r>
            <a:r>
              <a:rPr lang="hu-HU" sz="2400" u="sng" dirty="0" smtClean="0"/>
              <a:t>közös</a:t>
            </a:r>
            <a:r>
              <a:rPr lang="hu-HU" sz="2400" dirty="0" smtClean="0"/>
              <a:t> és a </a:t>
            </a:r>
            <a:r>
              <a:rPr lang="hu-HU" sz="2400" u="sng" dirty="0" smtClean="0"/>
              <a:t>szakos</a:t>
            </a:r>
            <a:r>
              <a:rPr lang="hu-HU" sz="2400" dirty="0" smtClean="0"/>
              <a:t> kompetenciák jelenléte;</a:t>
            </a:r>
          </a:p>
          <a:p>
            <a:pPr>
              <a:buNone/>
            </a:pPr>
            <a:r>
              <a:rPr lang="hu-HU" sz="2400" dirty="0"/>
              <a:t>	</a:t>
            </a:r>
            <a:r>
              <a:rPr lang="hu-HU" sz="2400" dirty="0" smtClean="0"/>
              <a:t>- az általános kompetenciákat az </a:t>
            </a:r>
            <a:r>
              <a:rPr lang="hu-HU" sz="2400" dirty="0" err="1" smtClean="0"/>
              <a:t>MRK</a:t>
            </a:r>
            <a:r>
              <a:rPr lang="hu-HU" sz="2400" dirty="0" smtClean="0"/>
              <a:t> a honlapján közzétette, a </a:t>
            </a:r>
            <a:r>
              <a:rPr lang="hu-HU" sz="2400" dirty="0" err="1" smtClean="0"/>
              <a:t>KKK-ban</a:t>
            </a:r>
            <a:r>
              <a:rPr lang="hu-HU" sz="2400" dirty="0" smtClean="0"/>
              <a:t> a közös </a:t>
            </a:r>
            <a:r>
              <a:rPr lang="hu-HU" sz="2400" dirty="0" err="1" smtClean="0"/>
              <a:t>szakspecifikus</a:t>
            </a:r>
            <a:r>
              <a:rPr lang="hu-HU" sz="2400" dirty="0" smtClean="0"/>
              <a:t> dimenzióit és a szakos kompetenciákat elegendő leírni.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i="1" u="sng" dirty="0"/>
              <a:t>(2.2) </a:t>
            </a:r>
            <a:r>
              <a:rPr lang="hu-HU" sz="2400" i="1" u="sng" dirty="0" smtClean="0"/>
              <a:t>túláltalánosítás</a:t>
            </a:r>
          </a:p>
          <a:p>
            <a:pPr>
              <a:buNone/>
            </a:pPr>
            <a:endParaRPr lang="hu-HU" sz="2400" i="1" u="sng" dirty="0" smtClean="0"/>
          </a:p>
          <a:p>
            <a:pPr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2.3) tartalmi alulspecifikáltság </a:t>
            </a:r>
            <a:endParaRPr lang="hu-HU" sz="2400" dirty="0"/>
          </a:p>
          <a:p>
            <a:pPr>
              <a:buNone/>
            </a:pPr>
            <a:endParaRPr lang="hu-HU" sz="2400" i="1" dirty="0" smtClean="0"/>
          </a:p>
          <a:p>
            <a:pPr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2.4) Részletezettség egyenetlensége</a:t>
            </a:r>
            <a:endParaRPr lang="hu-HU" sz="2400" u="sng" dirty="0"/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hu-HU" sz="3000" b="1" dirty="0"/>
              <a:t>(2) funkcionalitás </a:t>
            </a:r>
          </a:p>
          <a:p>
            <a:pPr>
              <a:spcAft>
                <a:spcPts val="600"/>
              </a:spcAft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2.2) </a:t>
            </a:r>
            <a:r>
              <a:rPr lang="hu-HU" sz="2400" i="1" u="sng" dirty="0" smtClean="0"/>
              <a:t>túláltalánosítás</a:t>
            </a:r>
          </a:p>
          <a:p>
            <a:pPr>
              <a:spcAft>
                <a:spcPts val="600"/>
              </a:spcAft>
              <a:buNone/>
            </a:pPr>
            <a:r>
              <a:rPr lang="hu-HU" sz="2400" u="sng" dirty="0" err="1" smtClean="0"/>
              <a:t>PÉLDA1</a:t>
            </a:r>
            <a:r>
              <a:rPr lang="hu-HU" sz="2400" dirty="0" smtClean="0"/>
              <a:t>: „Törekszik </a:t>
            </a:r>
            <a:r>
              <a:rPr lang="hu-HU" sz="2400" dirty="0"/>
              <a:t>a hatékony és minőségi </a:t>
            </a:r>
            <a:r>
              <a:rPr lang="hu-HU" sz="2400" dirty="0" smtClean="0"/>
              <a:t>munkavégzésre”.</a:t>
            </a:r>
            <a:endParaRPr lang="hu-HU" sz="2400" dirty="0"/>
          </a:p>
          <a:p>
            <a:pPr>
              <a:spcAft>
                <a:spcPts val="600"/>
              </a:spcAft>
              <a:buNone/>
            </a:pPr>
            <a:r>
              <a:rPr lang="hu-HU" sz="2400" u="sng" dirty="0" err="1" smtClean="0"/>
              <a:t>PÉLDA2</a:t>
            </a:r>
            <a:r>
              <a:rPr lang="hu-HU" sz="2400" dirty="0" smtClean="0"/>
              <a:t>: „Különböző </a:t>
            </a:r>
            <a:r>
              <a:rPr lang="hu-HU" sz="2400" dirty="0"/>
              <a:t>bonyolultságú és különböző mértékben kiszámítható kontextusokban a módszerek és technikák széles körét alkalmazza önállóan a gyakorlatban</a:t>
            </a:r>
            <a:r>
              <a:rPr lang="hu-HU" sz="2400" dirty="0" smtClean="0"/>
              <a:t>.”</a:t>
            </a:r>
          </a:p>
          <a:p>
            <a:pPr>
              <a:spcAft>
                <a:spcPts val="600"/>
              </a:spcAft>
              <a:buNone/>
            </a:pPr>
            <a:endParaRPr lang="hu-HU" sz="2400" dirty="0"/>
          </a:p>
          <a:p>
            <a:pPr>
              <a:spcAft>
                <a:spcPts val="600"/>
              </a:spcAft>
              <a:buNone/>
            </a:pPr>
            <a:r>
              <a:rPr lang="hu-HU" sz="2400" u="sng" dirty="0" smtClean="0">
                <a:solidFill>
                  <a:srgbClr val="0070C0"/>
                </a:solidFill>
              </a:rPr>
              <a:t>Megoldás</a:t>
            </a:r>
            <a:r>
              <a:rPr lang="hu-HU" sz="2400" dirty="0" smtClean="0">
                <a:solidFill>
                  <a:srgbClr val="0070C0"/>
                </a:solidFill>
              </a:rPr>
              <a:t>: „Nyitott és fogékony, aktív a műszaki földtudományi mérnöki szakterületeken zajló szakmai és technológiai módszertani fejlesztés (pl. új geofizikai mérési eljárások módszerek, geokémiai elemzési módszerek, földtani modellezés) megismerésére, elfogadására fejlesztésükben való közreműködésére.”</a:t>
            </a:r>
            <a:endParaRPr lang="hu-HU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hu-HU" sz="2400" i="1" u="sng" dirty="0" smtClean="0"/>
          </a:p>
          <a:p>
            <a:pPr>
              <a:buNone/>
            </a:pPr>
            <a:endParaRPr lang="hu-HU" sz="2400" i="1" u="sng" dirty="0"/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hu-HU" sz="3000" b="1" dirty="0"/>
              <a:t>(2) funkcionalitás </a:t>
            </a:r>
          </a:p>
          <a:p>
            <a:pPr>
              <a:spcAft>
                <a:spcPts val="600"/>
              </a:spcAft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2.2) </a:t>
            </a:r>
            <a:r>
              <a:rPr lang="hu-HU" sz="2400" i="1" u="sng" dirty="0" smtClean="0"/>
              <a:t>túláltalánosítás</a:t>
            </a:r>
            <a:r>
              <a:rPr lang="hu-HU" sz="2400" i="1" dirty="0" smtClean="0"/>
              <a:t>		</a:t>
            </a:r>
            <a:r>
              <a:rPr lang="hu-HU" sz="2400" dirty="0" smtClean="0"/>
              <a:t>Vajon </a:t>
            </a:r>
            <a:r>
              <a:rPr lang="hu-HU" sz="2400" dirty="0"/>
              <a:t>ez melyik szak leírása!?</a:t>
            </a:r>
          </a:p>
          <a:p>
            <a:r>
              <a:rPr lang="hu-HU" sz="2400" dirty="0" smtClean="0"/>
              <a:t>Ismeri </a:t>
            </a:r>
            <a:r>
              <a:rPr lang="hu-HU" sz="2400" dirty="0"/>
              <a:t>az alkalmazási szakterületek, továbbá az azokon releváns műszaki tárgykörök alapvető tényeit, irányait és határait.</a:t>
            </a:r>
          </a:p>
          <a:p>
            <a:r>
              <a:rPr lang="hu-HU" sz="2400" dirty="0" smtClean="0"/>
              <a:t>Ismeri </a:t>
            </a:r>
            <a:r>
              <a:rPr lang="hu-HU" sz="2400" dirty="0"/>
              <a:t>a szakterület műveléséhez szükséges általános és specifikus matematikai, természet- és társadalomtudományi, informatikai, műszaki és alkalmazott-biológiai elveket, összefüggéseket, eljárásokat és mindezeket a műszaki logika szabályai szerint értelmezni tudja.</a:t>
            </a:r>
          </a:p>
          <a:p>
            <a:r>
              <a:rPr lang="hu-HU" sz="2400" dirty="0" smtClean="0"/>
              <a:t>Ismeri </a:t>
            </a:r>
            <a:r>
              <a:rPr lang="hu-HU" sz="2400" dirty="0"/>
              <a:t>a szakterületéhez kötődő legfontosabb összefüggéseket, elméleteket és az ezeket felépítő fogalomrendszereket.</a:t>
            </a:r>
          </a:p>
          <a:p>
            <a:r>
              <a:rPr lang="hu-HU" sz="2400" dirty="0" smtClean="0"/>
              <a:t>Ismeri </a:t>
            </a:r>
            <a:r>
              <a:rPr lang="hu-HU" sz="2400" dirty="0"/>
              <a:t>szakterülete fő elméleteinek ismeretszerzési és probléma-megoldási módszereit,</a:t>
            </a:r>
          </a:p>
          <a:p>
            <a:r>
              <a:rPr lang="hu-HU" sz="2400" dirty="0" smtClean="0"/>
              <a:t>Ismeri </a:t>
            </a:r>
            <a:r>
              <a:rPr lang="hu-HU" sz="2400" dirty="0"/>
              <a:t>az alapvető gazdasági, gazdálkodási, vállalkozási és jogi szabályokat, eszközöket.</a:t>
            </a:r>
          </a:p>
          <a:p>
            <a:pPr>
              <a:buNone/>
            </a:pPr>
            <a:endParaRPr lang="hu-HU" sz="2400" i="1" u="sng" dirty="0" smtClean="0"/>
          </a:p>
          <a:p>
            <a:pPr>
              <a:buNone/>
            </a:pPr>
            <a:endParaRPr lang="hu-HU" sz="2400" i="1" u="sng" dirty="0"/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hu-HU" sz="3000" b="1" dirty="0"/>
              <a:t>(2) funkcionalitás </a:t>
            </a:r>
            <a:endParaRPr lang="hu-HU" sz="3000" b="1" dirty="0" smtClean="0"/>
          </a:p>
          <a:p>
            <a:pPr algn="ctr">
              <a:spcAft>
                <a:spcPts val="600"/>
              </a:spcAft>
              <a:buNone/>
            </a:pPr>
            <a:endParaRPr lang="hu-HU" sz="3000" b="1" dirty="0"/>
          </a:p>
          <a:p>
            <a:pPr>
              <a:spcAft>
                <a:spcPts val="600"/>
              </a:spcAft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2.3) tartalmi alulspecifikáltság </a:t>
            </a:r>
            <a:endParaRPr lang="hu-HU" sz="2400" i="1" u="sng" dirty="0" smtClean="0"/>
          </a:p>
          <a:p>
            <a:pPr>
              <a:spcAft>
                <a:spcPts val="600"/>
              </a:spcAft>
              <a:buNone/>
            </a:pPr>
            <a:r>
              <a:rPr lang="hu-HU" sz="2400" u="sng" dirty="0" smtClean="0"/>
              <a:t>PÉLDA: </a:t>
            </a:r>
            <a:r>
              <a:rPr lang="hu-HU" sz="2400" dirty="0"/>
              <a:t>„Hatékonyan alkalmazza a mindennapokban a korszerű informatikai rendszereket” </a:t>
            </a:r>
          </a:p>
          <a:p>
            <a:pPr lvl="1">
              <a:spcAft>
                <a:spcPts val="600"/>
              </a:spcAft>
              <a:buNone/>
            </a:pPr>
            <a:r>
              <a:rPr lang="hu-HU" sz="2000" dirty="0" smtClean="0"/>
              <a:t>	(Megjegyzés</a:t>
            </a:r>
            <a:r>
              <a:rPr lang="hu-HU" sz="2000" dirty="0"/>
              <a:t>: Egyben túl általános megfogalmazás is.)</a:t>
            </a:r>
          </a:p>
          <a:p>
            <a:pPr>
              <a:spcAft>
                <a:spcPts val="600"/>
              </a:spcAft>
              <a:buNone/>
            </a:pPr>
            <a:endParaRPr lang="hu-HU" sz="2400" u="sng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hu-HU" sz="2400" u="sng" dirty="0" smtClean="0">
                <a:solidFill>
                  <a:srgbClr val="0070C0"/>
                </a:solidFill>
              </a:rPr>
              <a:t>Megoldás:  </a:t>
            </a:r>
            <a:r>
              <a:rPr lang="hu-HU" sz="2400" dirty="0">
                <a:solidFill>
                  <a:srgbClr val="0070C0"/>
                </a:solidFill>
              </a:rPr>
              <a:t>„Rutinszerűen és hatékonyan alkalmaz korszerű adat-báziskezelő, vállalati információs, döntéstámogató és szakértői informatikai rendszereket tervezési, fejlesztési, üzemeltetési és irányítási feladatok ellátására.”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hu-HU" sz="3000" b="1" dirty="0"/>
              <a:t>(3) Kategória-tévesztés</a:t>
            </a:r>
            <a:endParaRPr lang="hu-HU" sz="3000" dirty="0"/>
          </a:p>
          <a:p>
            <a:pPr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3.1) Keveredés</a:t>
            </a:r>
            <a:endParaRPr lang="hu-HU" sz="2400" dirty="0"/>
          </a:p>
          <a:p>
            <a:r>
              <a:rPr lang="hu-HU" sz="2400" dirty="0"/>
              <a:t>tudás </a:t>
            </a:r>
            <a:r>
              <a:rPr lang="hu-HU" sz="2400" dirty="0" smtClean="0"/>
              <a:t>	</a:t>
            </a:r>
            <a:r>
              <a:rPr lang="hu-HU" sz="2400" i="1" dirty="0" smtClean="0"/>
              <a:t>[</a:t>
            </a:r>
            <a:r>
              <a:rPr lang="hu-HU" sz="2400" i="1" dirty="0"/>
              <a:t>ritkán kerül rossz helyre; pl. „el tud végezni” ]</a:t>
            </a:r>
            <a:endParaRPr lang="hu-HU" sz="2400" dirty="0"/>
          </a:p>
          <a:p>
            <a:r>
              <a:rPr lang="hu-HU" sz="2400" dirty="0" smtClean="0"/>
              <a:t>képesség 	</a:t>
            </a:r>
            <a:r>
              <a:rPr lang="hu-HU" sz="2400" i="1" dirty="0" smtClean="0"/>
              <a:t>[</a:t>
            </a:r>
            <a:r>
              <a:rPr lang="hu-HU" sz="2400" i="1" dirty="0"/>
              <a:t>időnként attitűd elemek keverednek </a:t>
            </a:r>
            <a:r>
              <a:rPr lang="hu-HU" sz="2400" i="1" dirty="0" smtClean="0"/>
              <a:t>ide; pl. „aktív 		résztvevő projektekben”]</a:t>
            </a:r>
            <a:endParaRPr lang="hu-HU" sz="2400" dirty="0" smtClean="0"/>
          </a:p>
          <a:p>
            <a:r>
              <a:rPr lang="hu-HU" sz="2400" dirty="0" smtClean="0"/>
              <a:t>attitűd 	</a:t>
            </a:r>
            <a:r>
              <a:rPr lang="hu-HU" sz="2400" i="1" dirty="0" smtClean="0"/>
              <a:t>[sokszor képesség elemek kerülnek ide; 			megfogalmazásuk nehéz]</a:t>
            </a:r>
            <a:endParaRPr lang="hu-HU" sz="2400" dirty="0"/>
          </a:p>
          <a:p>
            <a:r>
              <a:rPr lang="hu-HU" sz="2400" dirty="0" smtClean="0"/>
              <a:t>autonómia </a:t>
            </a:r>
            <a:r>
              <a:rPr lang="hu-HU" sz="2400" dirty="0"/>
              <a:t>és felelősség </a:t>
            </a:r>
            <a:r>
              <a:rPr lang="hu-HU" sz="2400" i="1" dirty="0" smtClean="0"/>
              <a:t>[a </a:t>
            </a:r>
            <a:r>
              <a:rPr lang="hu-HU" sz="2400" dirty="0" smtClean="0"/>
              <a:t>tevékenységek önállóságfoka és a 		felelősségvállalással mértéke</a:t>
            </a:r>
            <a:r>
              <a:rPr lang="hu-HU" sz="2400" i="1" dirty="0" smtClean="0"/>
              <a:t> </a:t>
            </a:r>
            <a:r>
              <a:rPr lang="hu-HU" sz="2400" i="1" dirty="0"/>
              <a:t>tartoznak ide]</a:t>
            </a:r>
            <a:endParaRPr lang="hu-HU" sz="2400" dirty="0"/>
          </a:p>
          <a:p>
            <a:pPr>
              <a:buNone/>
            </a:pPr>
            <a:endParaRPr lang="hu-HU" dirty="0" smtClean="0"/>
          </a:p>
          <a:p>
            <a:pPr marL="450850" indent="-450850">
              <a:buNone/>
            </a:pPr>
            <a:r>
              <a:rPr lang="hu-HU" sz="2400" dirty="0"/>
              <a:t>Attitűdnél volt</a:t>
            </a:r>
            <a:r>
              <a:rPr lang="hu-HU" sz="2400" dirty="0">
                <a:solidFill>
                  <a:srgbClr val="0070C0"/>
                </a:solidFill>
              </a:rPr>
              <a:t>: „Rendelkeznek az emberi magatartás befolyásolásához szükséges kommunikációs és szociális készségekkel, valamint pedagógiai ismeretekkel.”  </a:t>
            </a:r>
            <a:endParaRPr lang="hu-HU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u-HU" sz="2400" dirty="0" smtClean="0"/>
              <a:t>Ez </a:t>
            </a:r>
            <a:r>
              <a:rPr lang="hu-HU" sz="2400" dirty="0"/>
              <a:t>inkább </a:t>
            </a:r>
            <a:r>
              <a:rPr lang="hu-HU" sz="2400" dirty="0" smtClean="0"/>
              <a:t>tudás </a:t>
            </a:r>
            <a:r>
              <a:rPr lang="hu-HU" sz="2400" dirty="0"/>
              <a:t>(lásd: ismeretek), de van benne </a:t>
            </a:r>
            <a:r>
              <a:rPr lang="hu-HU" sz="2400" dirty="0" smtClean="0"/>
              <a:t>képesség </a:t>
            </a:r>
            <a:r>
              <a:rPr lang="hu-HU" sz="2400" dirty="0"/>
              <a:t>is (lásd: készségek)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hu-HU" sz="3000" b="1" dirty="0"/>
              <a:t>(3) Kategória-tévesztés</a:t>
            </a:r>
            <a:endParaRPr lang="hu-HU" sz="3000" dirty="0"/>
          </a:p>
          <a:p>
            <a:pPr>
              <a:spcAft>
                <a:spcPts val="600"/>
              </a:spcAft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3.1) Keveredés</a:t>
            </a:r>
            <a:endParaRPr lang="hu-HU" sz="2400" dirty="0"/>
          </a:p>
          <a:p>
            <a:pPr lvl="0">
              <a:spcAft>
                <a:spcPts val="600"/>
              </a:spcAft>
            </a:pPr>
            <a:r>
              <a:rPr lang="hu-HU" sz="2400" dirty="0"/>
              <a:t>Tudásnál volt: </a:t>
            </a:r>
            <a:r>
              <a:rPr lang="hu-HU" sz="2400" dirty="0">
                <a:solidFill>
                  <a:srgbClr val="0070C0"/>
                </a:solidFill>
              </a:rPr>
              <a:t>„Értelmezni tudja a családi nevelés elsődlegességét” </a:t>
            </a:r>
            <a:r>
              <a:rPr lang="hu-HU" sz="2400" dirty="0"/>
              <a:t>Ez inkább </a:t>
            </a:r>
            <a:r>
              <a:rPr lang="hu-HU" sz="2400" dirty="0" smtClean="0"/>
              <a:t>képesség, de ha irányultságra utalna, akkor </a:t>
            </a:r>
            <a:r>
              <a:rPr lang="hu-HU" sz="2400" dirty="0" err="1" smtClean="0"/>
              <a:t>atttiűd</a:t>
            </a:r>
            <a:endParaRPr lang="hu-HU" sz="2400" dirty="0"/>
          </a:p>
          <a:p>
            <a:pPr lvl="0">
              <a:spcAft>
                <a:spcPts val="600"/>
              </a:spcAft>
            </a:pPr>
            <a:r>
              <a:rPr lang="hu-HU" sz="2400" dirty="0"/>
              <a:t>Képességnél volt: </a:t>
            </a:r>
            <a:r>
              <a:rPr lang="hu-HU" sz="2400" dirty="0">
                <a:solidFill>
                  <a:srgbClr val="0070C0"/>
                </a:solidFill>
              </a:rPr>
              <a:t>„Adaptív módon együttműködik a szak- és társintézményekkel.” </a:t>
            </a:r>
            <a:r>
              <a:rPr lang="hu-HU" sz="2400" dirty="0"/>
              <a:t>Ez </a:t>
            </a:r>
            <a:r>
              <a:rPr lang="hu-HU" sz="2400" dirty="0" smtClean="0"/>
              <a:t>képesség vagy Attitűd</a:t>
            </a:r>
            <a:r>
              <a:rPr lang="hu-HU" sz="2400" dirty="0"/>
              <a:t>? Esetleg </a:t>
            </a:r>
            <a:r>
              <a:rPr lang="hu-HU" sz="2400" dirty="0" smtClean="0"/>
              <a:t>autonómia/felelősség</a:t>
            </a:r>
            <a:r>
              <a:rPr lang="hu-HU" sz="2400" dirty="0"/>
              <a:t>? </a:t>
            </a:r>
          </a:p>
          <a:p>
            <a:pPr lvl="1">
              <a:spcAft>
                <a:spcPts val="600"/>
              </a:spcAft>
              <a:buNone/>
            </a:pPr>
            <a:r>
              <a:rPr lang="hu-HU" sz="2000" dirty="0" smtClean="0"/>
              <a:t>	Az </a:t>
            </a:r>
            <a:r>
              <a:rPr lang="hu-HU" sz="2000" dirty="0"/>
              <a:t>értékelők között kibontakozott egy vita, amely abba az irányba ment el, hogy az együttműködés, különösen, amennyiben az szakmai folyamatokra vonatkozik, a </a:t>
            </a:r>
            <a:r>
              <a:rPr lang="hu-HU" sz="2000" dirty="0" smtClean="0"/>
              <a:t>képességek </a:t>
            </a:r>
            <a:r>
              <a:rPr lang="hu-HU" sz="2000" dirty="0"/>
              <a:t>között jelenjen meg</a:t>
            </a:r>
            <a:r>
              <a:rPr lang="hu-HU" sz="2000" dirty="0" smtClean="0"/>
              <a:t>.</a:t>
            </a:r>
            <a:endParaRPr lang="hu-HU" sz="2000" dirty="0"/>
          </a:p>
          <a:p>
            <a:pPr lvl="0">
              <a:spcAft>
                <a:spcPts val="600"/>
              </a:spcAft>
            </a:pPr>
            <a:r>
              <a:rPr lang="hu-HU" sz="2400" dirty="0"/>
              <a:t>Tudásnál volt: </a:t>
            </a:r>
            <a:r>
              <a:rPr lang="hu-HU" sz="2400" dirty="0">
                <a:solidFill>
                  <a:srgbClr val="0070C0"/>
                </a:solidFill>
              </a:rPr>
              <a:t>„Használják a közgazdasági, nemzetközi gazdasági, világgazdasági, gazdálkodási és döntési elméleteket és elemzési módszereket.” </a:t>
            </a:r>
            <a:r>
              <a:rPr lang="hu-HU" sz="2400" dirty="0"/>
              <a:t>Ha </a:t>
            </a:r>
            <a:r>
              <a:rPr lang="hu-HU" sz="2400" dirty="0" smtClean="0"/>
              <a:t>tudás</a:t>
            </a:r>
            <a:r>
              <a:rPr lang="hu-HU" sz="2400" dirty="0"/>
              <a:t>, akkor nem használják, hanem pl. ismerik. Így </a:t>
            </a:r>
            <a:r>
              <a:rPr lang="hu-HU" sz="2400" dirty="0" smtClean="0"/>
              <a:t>viszont képesség.  </a:t>
            </a:r>
          </a:p>
          <a:p>
            <a:pPr lvl="0">
              <a:spcAft>
                <a:spcPts val="600"/>
              </a:spcAft>
              <a:buNone/>
            </a:pPr>
            <a:r>
              <a:rPr lang="hu-HU" sz="2400" dirty="0" smtClean="0"/>
              <a:t>			[szerencsésebb egyes számban fogalmazni]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hu-HU" sz="3000" b="1" dirty="0"/>
              <a:t>(3) Kategória-tévesztés</a:t>
            </a:r>
            <a:endParaRPr lang="hu-HU" sz="3000" dirty="0"/>
          </a:p>
          <a:p>
            <a:pPr>
              <a:spcAft>
                <a:spcPts val="600"/>
              </a:spcAft>
              <a:buNone/>
            </a:pPr>
            <a:r>
              <a:rPr lang="hu-HU" sz="2400" i="1" u="sng" dirty="0" smtClean="0"/>
              <a:t>(</a:t>
            </a:r>
            <a:r>
              <a:rPr lang="hu-HU" sz="2400" i="1" u="sng" dirty="0"/>
              <a:t>3.1) Keveredés</a:t>
            </a:r>
            <a:endParaRPr lang="hu-HU" sz="2400" dirty="0"/>
          </a:p>
          <a:p>
            <a:pPr lvl="0">
              <a:spcAft>
                <a:spcPts val="600"/>
              </a:spcAft>
            </a:pPr>
            <a:r>
              <a:rPr lang="hu-HU" sz="2400" dirty="0"/>
              <a:t>Képességnél volt: </a:t>
            </a:r>
            <a:r>
              <a:rPr lang="hu-HU" sz="2400" dirty="0">
                <a:solidFill>
                  <a:srgbClr val="0070C0"/>
                </a:solidFill>
              </a:rPr>
              <a:t>„A munkaköri feladatok ellátásán túl, a gyakorlati tudás, tapasztalatok megszerzését követően sportszervezetet, vagy szervezeti egységét vezeti, működési folyamatait tervezi, irányítja, az erőforrásokkal gazdálkodik.” </a:t>
            </a:r>
          </a:p>
          <a:p>
            <a:pPr lvl="1">
              <a:spcAft>
                <a:spcPts val="600"/>
              </a:spcAft>
              <a:buNone/>
            </a:pPr>
            <a:r>
              <a:rPr lang="hu-HU" sz="2000" dirty="0" smtClean="0"/>
              <a:t>	Visszajelzés: </a:t>
            </a:r>
            <a:r>
              <a:rPr lang="hu-HU" sz="2000" dirty="0"/>
              <a:t>&gt;&gt;Kérjük, hogy a „vezetési”, „irányítási” kompetenciákat az autonómia és felelősség </a:t>
            </a:r>
            <a:r>
              <a:rPr lang="hu-HU" sz="2000" dirty="0" err="1"/>
              <a:t>deskriptor</a:t>
            </a:r>
            <a:r>
              <a:rPr lang="hu-HU" sz="2000" dirty="0"/>
              <a:t> alatt fejtsék ki.&lt;&lt; </a:t>
            </a:r>
            <a:r>
              <a:rPr lang="hu-HU" sz="2000" dirty="0" smtClean="0"/>
              <a:t>  Ezzel </a:t>
            </a:r>
            <a:r>
              <a:rPr lang="hu-HU" sz="2000" dirty="0"/>
              <a:t>nem mindenki ért egyet, mert a vezetéshez először is </a:t>
            </a:r>
            <a:r>
              <a:rPr lang="hu-HU" sz="2000" dirty="0" smtClean="0"/>
              <a:t>tudás</a:t>
            </a:r>
            <a:r>
              <a:rPr lang="hu-HU" sz="2000" dirty="0"/>
              <a:t>, majd </a:t>
            </a:r>
            <a:r>
              <a:rPr lang="hu-HU" sz="2000" dirty="0" smtClean="0"/>
              <a:t>képesség </a:t>
            </a:r>
            <a:r>
              <a:rPr lang="hu-HU" sz="2000" dirty="0"/>
              <a:t>kell, hogy megjelenhessen az </a:t>
            </a:r>
            <a:r>
              <a:rPr lang="hu-HU" sz="2000" dirty="0" smtClean="0"/>
              <a:t>autonómiában</a:t>
            </a:r>
            <a:r>
              <a:rPr lang="hu-HU" sz="2000" dirty="0"/>
              <a:t>. </a:t>
            </a:r>
            <a:r>
              <a:rPr lang="hu-HU" sz="2000" dirty="0" smtClean="0"/>
              <a:t>Azaz összetett kompetencia.</a:t>
            </a:r>
            <a:endParaRPr lang="hu-HU" sz="2000" dirty="0"/>
          </a:p>
          <a:p>
            <a:pPr lvl="0">
              <a:spcAft>
                <a:spcPts val="600"/>
              </a:spcAft>
            </a:pPr>
            <a:r>
              <a:rPr lang="hu-HU" sz="2400" dirty="0"/>
              <a:t>Tudásnál volt</a:t>
            </a:r>
            <a:r>
              <a:rPr lang="hu-HU" sz="2400" dirty="0">
                <a:solidFill>
                  <a:srgbClr val="0070C0"/>
                </a:solidFill>
              </a:rPr>
              <a:t>: „Jellemzi az információgyűjtési és </a:t>
            </a:r>
            <a:r>
              <a:rPr lang="hu-HU" sz="2400" dirty="0" err="1" smtClean="0">
                <a:solidFill>
                  <a:srgbClr val="0070C0"/>
                </a:solidFill>
              </a:rPr>
              <a:t>-elemzési</a:t>
            </a:r>
            <a:r>
              <a:rPr lang="hu-HU" sz="2400" dirty="0" smtClean="0">
                <a:solidFill>
                  <a:srgbClr val="0070C0"/>
                </a:solidFill>
              </a:rPr>
              <a:t> </a:t>
            </a:r>
            <a:r>
              <a:rPr lang="hu-HU" sz="2400" dirty="0">
                <a:solidFill>
                  <a:srgbClr val="0070C0"/>
                </a:solidFill>
              </a:rPr>
              <a:t>részfeladatok pontos ismerete és fegyelmezett végrehajtása.” </a:t>
            </a:r>
            <a:r>
              <a:rPr lang="hu-HU" sz="2400" dirty="0"/>
              <a:t>Azon túl, hogy a „Jellemzi…” nem </a:t>
            </a:r>
            <a:r>
              <a:rPr lang="hu-HU" sz="2400" dirty="0" smtClean="0"/>
              <a:t>szerencsés </a:t>
            </a:r>
            <a:r>
              <a:rPr lang="hu-HU" sz="2400" dirty="0"/>
              <a:t>forma, mert </a:t>
            </a:r>
            <a:r>
              <a:rPr lang="hu-HU" sz="2400" dirty="0" smtClean="0"/>
              <a:t>inkább tulajdonságra utal, </a:t>
            </a:r>
            <a:r>
              <a:rPr lang="hu-HU" sz="2400" dirty="0"/>
              <a:t>a „fegyelmezett végrehajtás” </a:t>
            </a:r>
            <a:r>
              <a:rPr lang="hu-HU" sz="2400" dirty="0" smtClean="0"/>
              <a:t>inkább az autonómiához, felelősségvállaláshoz tartozik.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70C0"/>
                </a:solidFill>
              </a:rPr>
              <a:t>Szervezők és közreműködők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A </a:t>
            </a:r>
            <a:r>
              <a:rPr lang="hu-HU" sz="2800" dirty="0" err="1" smtClean="0"/>
              <a:t>KKK</a:t>
            </a:r>
            <a:r>
              <a:rPr lang="hu-HU" sz="2800" dirty="0" smtClean="0"/>
              <a:t> felülvizsgálati folyamatot az </a:t>
            </a:r>
            <a:r>
              <a:rPr lang="hu-HU" sz="2800" dirty="0" err="1" smtClean="0"/>
              <a:t>MRK</a:t>
            </a:r>
            <a:r>
              <a:rPr lang="hu-HU" sz="2800" dirty="0" smtClean="0"/>
              <a:t> Titkársága koordinálja az </a:t>
            </a:r>
            <a:r>
              <a:rPr lang="hu-HU" sz="2800" dirty="0" err="1" smtClean="0"/>
              <a:t>EMMI-vel</a:t>
            </a:r>
            <a:r>
              <a:rPr lang="hu-HU" sz="2800" dirty="0" smtClean="0"/>
              <a:t>, a szakbizottságok felügyelik.  </a:t>
            </a:r>
            <a:r>
              <a:rPr lang="hu-HU" sz="2800" dirty="0" err="1" smtClean="0">
                <a:hlinkClick r:id="rId2"/>
              </a:rPr>
              <a:t>kkk</a:t>
            </a:r>
            <a:r>
              <a:rPr lang="hu-HU" sz="2800" dirty="0" smtClean="0">
                <a:hlinkClick r:id="rId2"/>
              </a:rPr>
              <a:t>@</a:t>
            </a:r>
            <a:r>
              <a:rPr lang="hu-HU" sz="2800" dirty="0" err="1" smtClean="0">
                <a:hlinkClick r:id="rId2"/>
              </a:rPr>
              <a:t>mrk.hu</a:t>
            </a:r>
            <a:r>
              <a:rPr lang="hu-HU" sz="2800" dirty="0" smtClean="0"/>
              <a:t>    </a:t>
            </a:r>
          </a:p>
          <a:p>
            <a:pPr>
              <a:buNone/>
            </a:pPr>
            <a:r>
              <a:rPr lang="hu-HU" sz="2800" dirty="0" smtClean="0"/>
              <a:t>Események:</a:t>
            </a:r>
          </a:p>
          <a:p>
            <a:r>
              <a:rPr lang="hu-HU" sz="2800" dirty="0" smtClean="0"/>
              <a:t>Júniusban nyitókonferencia, júliusban konzultáció Budapesten</a:t>
            </a:r>
          </a:p>
          <a:p>
            <a:r>
              <a:rPr lang="hu-HU" sz="2800" dirty="0" smtClean="0"/>
              <a:t>E héten regionális intézményi konzultációk (az </a:t>
            </a:r>
            <a:r>
              <a:rPr lang="hu-HU" sz="2800" dirty="0" err="1" smtClean="0"/>
              <a:t>MRK</a:t>
            </a:r>
            <a:r>
              <a:rPr lang="hu-HU" sz="2800" dirty="0" smtClean="0"/>
              <a:t> </a:t>
            </a:r>
            <a:r>
              <a:rPr lang="hu-HU" sz="2800" dirty="0"/>
              <a:t>T</a:t>
            </a:r>
            <a:r>
              <a:rPr lang="hu-HU" sz="2800" dirty="0" smtClean="0"/>
              <a:t>itkársága szervezésében)</a:t>
            </a:r>
          </a:p>
          <a:p>
            <a:r>
              <a:rPr lang="hu-HU" sz="2800" dirty="0" smtClean="0"/>
              <a:t>Jövő héten szakterületi egyeztetések Budapesten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800" dirty="0" smtClean="0"/>
              <a:t>A kompetenciák megfogalmazását a </a:t>
            </a:r>
            <a:r>
              <a:rPr lang="hu-HU" sz="2800" dirty="0" err="1" smtClean="0"/>
              <a:t>TÁMOP-4.1.3-ban</a:t>
            </a:r>
            <a:r>
              <a:rPr lang="hu-HU" sz="2800" dirty="0" smtClean="0"/>
              <a:t> részt vett oktató kollégák segítik.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algn="ctr">
              <a:spcAft>
                <a:spcPts val="1800"/>
              </a:spcAft>
              <a:buNone/>
            </a:pPr>
            <a:r>
              <a:rPr lang="hu-HU" sz="3000" b="1" dirty="0"/>
              <a:t>(3) Kategória-tévesztés</a:t>
            </a:r>
            <a:endParaRPr lang="hu-HU" sz="3000" dirty="0"/>
          </a:p>
          <a:p>
            <a:pPr>
              <a:buNone/>
            </a:pPr>
            <a:r>
              <a:rPr lang="hu-HU" sz="2400" i="1" u="sng" dirty="0"/>
              <a:t>(3.2) Értelmezési bizonytalanságok</a:t>
            </a:r>
            <a:endParaRPr lang="hu-HU" sz="2400" dirty="0"/>
          </a:p>
          <a:p>
            <a:pPr lvl="0">
              <a:spcAft>
                <a:spcPts val="1200"/>
              </a:spcAft>
            </a:pPr>
            <a:r>
              <a:rPr lang="hu-HU" sz="2400" dirty="0">
                <a:solidFill>
                  <a:srgbClr val="0070C0"/>
                </a:solidFill>
              </a:rPr>
              <a:t>„</a:t>
            </a:r>
            <a:r>
              <a:rPr lang="hu-HU" sz="2400" b="1" dirty="0">
                <a:solidFill>
                  <a:srgbClr val="0070C0"/>
                </a:solidFill>
              </a:rPr>
              <a:t>Együttműködést</a:t>
            </a:r>
            <a:r>
              <a:rPr lang="hu-HU" sz="2400" dirty="0">
                <a:solidFill>
                  <a:srgbClr val="0070C0"/>
                </a:solidFill>
              </a:rPr>
              <a:t> kezdeményez a testkultúra és az egészségkultúra területén működő szervezetekkel.” </a:t>
            </a:r>
            <a:r>
              <a:rPr lang="hu-HU" sz="2400" dirty="0"/>
              <a:t>Önállóság? </a:t>
            </a:r>
            <a:r>
              <a:rPr lang="hu-HU" sz="2400" dirty="0" smtClean="0"/>
              <a:t>Attitűd? Képesség?  </a:t>
            </a:r>
            <a:r>
              <a:rPr lang="hu-HU" sz="2400" dirty="0" err="1" smtClean="0"/>
              <a:t>Kontextusfüggő</a:t>
            </a:r>
            <a:r>
              <a:rPr lang="hu-HU" sz="2400" dirty="0" smtClean="0"/>
              <a:t> is, kérdés, hogy önmagában áll-e vagy kapcsolódik más elemekhez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„</a:t>
            </a:r>
            <a:r>
              <a:rPr lang="hu-HU" sz="2400" b="1" dirty="0" smtClean="0"/>
              <a:t>alkalmas</a:t>
            </a:r>
            <a:r>
              <a:rPr lang="hu-HU" sz="2400" dirty="0"/>
              <a:t>” </a:t>
            </a:r>
            <a:r>
              <a:rPr lang="hu-HU" sz="2400" dirty="0" smtClean="0"/>
              <a:t>használata</a:t>
            </a:r>
          </a:p>
          <a:p>
            <a:pPr>
              <a:spcAft>
                <a:spcPts val="600"/>
              </a:spcAft>
              <a:buNone/>
            </a:pPr>
            <a:r>
              <a:rPr lang="hu-HU" sz="2000" u="sng" dirty="0" smtClean="0"/>
              <a:t>PÉLDA</a:t>
            </a:r>
            <a:r>
              <a:rPr lang="hu-HU" sz="2000" u="sng" dirty="0"/>
              <a:t>: </a:t>
            </a:r>
            <a:r>
              <a:rPr lang="hu-HU" sz="2000" dirty="0" smtClean="0"/>
              <a:t>Alkalmas </a:t>
            </a:r>
            <a:r>
              <a:rPr lang="hu-HU" sz="2000" dirty="0"/>
              <a:t>rutin animációs szakmai problémák azonosítására, és megadott tervezési/alkotói program alapján képes kreatív szakmai munka végzésére. </a:t>
            </a:r>
            <a:endParaRPr lang="hu-HU" sz="2000" dirty="0" smtClean="0"/>
          </a:p>
          <a:p>
            <a:pPr marL="449263" lvl="1" indent="7938" algn="r">
              <a:spcAft>
                <a:spcPts val="600"/>
              </a:spcAft>
              <a:buNone/>
            </a:pPr>
            <a:r>
              <a:rPr lang="hu-HU" sz="2000" dirty="0" smtClean="0"/>
              <a:t>Az ‘alkalmas’ kifejezés inkább utal adottságra, képzési, tanulási folyamattól függetlenül, ezért kerülni érdemes.</a:t>
            </a:r>
            <a:endParaRPr lang="hu-HU" sz="2000" dirty="0"/>
          </a:p>
          <a:p>
            <a:pPr marL="49213" indent="7938">
              <a:spcAft>
                <a:spcPts val="600"/>
              </a:spcAft>
              <a:buNone/>
            </a:pPr>
            <a:r>
              <a:rPr lang="hu-HU" sz="2400" u="sng" dirty="0" smtClean="0">
                <a:solidFill>
                  <a:srgbClr val="0070C0"/>
                </a:solidFill>
              </a:rPr>
              <a:t>Megoldás</a:t>
            </a:r>
            <a:r>
              <a:rPr lang="hu-HU" sz="2400" dirty="0" smtClean="0">
                <a:solidFill>
                  <a:srgbClr val="0070C0"/>
                </a:solidFill>
              </a:rPr>
              <a:t>: </a:t>
            </a:r>
            <a:r>
              <a:rPr lang="hu-HU" sz="2400" dirty="0">
                <a:solidFill>
                  <a:srgbClr val="0070C0"/>
                </a:solidFill>
              </a:rPr>
              <a:t>Rutin animációs problémákat azonosít, és megadott </a:t>
            </a:r>
            <a:r>
              <a:rPr lang="hu-HU" sz="2400" dirty="0" smtClean="0">
                <a:solidFill>
                  <a:srgbClr val="0070C0"/>
                </a:solidFill>
              </a:rPr>
              <a:t>tervezési/alkotói </a:t>
            </a:r>
            <a:r>
              <a:rPr lang="hu-HU" sz="2400" dirty="0">
                <a:solidFill>
                  <a:srgbClr val="0070C0"/>
                </a:solidFill>
              </a:rPr>
              <a:t>program alapján </a:t>
            </a:r>
            <a:r>
              <a:rPr lang="hu-HU" sz="2400" dirty="0" smtClean="0">
                <a:solidFill>
                  <a:srgbClr val="0070C0"/>
                </a:solidFill>
              </a:rPr>
              <a:t>kreatív </a:t>
            </a:r>
            <a:r>
              <a:rPr lang="hu-HU" sz="2400" dirty="0">
                <a:solidFill>
                  <a:srgbClr val="0070C0"/>
                </a:solidFill>
              </a:rPr>
              <a:t>animációs munkát végez. </a:t>
            </a:r>
            <a:endParaRPr lang="hu-HU" sz="2400" dirty="0" smtClean="0">
              <a:solidFill>
                <a:srgbClr val="0070C0"/>
              </a:solidFill>
            </a:endParaRPr>
          </a:p>
          <a:p>
            <a:pPr marL="49213" indent="314325">
              <a:spcAft>
                <a:spcPts val="600"/>
              </a:spcAft>
            </a:pPr>
            <a:r>
              <a:rPr lang="hu-HU" sz="2400" dirty="0" smtClean="0"/>
              <a:t>A </a:t>
            </a:r>
            <a:r>
              <a:rPr lang="hu-HU" sz="2400" dirty="0"/>
              <a:t>„</a:t>
            </a:r>
            <a:r>
              <a:rPr lang="hu-HU" sz="2400" b="1" dirty="0"/>
              <a:t>nyelvtudás</a:t>
            </a:r>
            <a:r>
              <a:rPr lang="hu-HU" sz="2400" dirty="0" smtClean="0"/>
              <a:t>”  - tudás vagy képesség? </a:t>
            </a:r>
          </a:p>
          <a:p>
            <a:pPr marL="449263" lvl="1" indent="-49213">
              <a:spcAft>
                <a:spcPts val="600"/>
              </a:spcAft>
              <a:buNone/>
            </a:pPr>
            <a:r>
              <a:rPr lang="hu-HU" sz="2000" dirty="0" smtClean="0"/>
              <a:t>Bár van tudás eleme is, elsősorban a használat lényeges, ezért képességként (is) szükséges megfogalmazni.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hu-HU" sz="3900" b="1" dirty="0"/>
              <a:t>(4) Horizontális </a:t>
            </a:r>
            <a:r>
              <a:rPr lang="hu-HU" sz="3900" b="1" dirty="0" smtClean="0"/>
              <a:t>koherencia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u-HU" sz="2400" dirty="0" smtClean="0"/>
              <a:t>Az elemek (főként: tudás </a:t>
            </a:r>
            <a:r>
              <a:rPr lang="hu-HU" sz="2400" dirty="0"/>
              <a:t>és </a:t>
            </a:r>
            <a:r>
              <a:rPr lang="hu-HU" sz="2400" dirty="0" smtClean="0"/>
              <a:t>képesség) közötti kölcsönös kapcsolat sok esetben nem egyértelmű, vagy hiányzik.</a:t>
            </a:r>
          </a:p>
          <a:p>
            <a:pPr>
              <a:spcAft>
                <a:spcPts val="600"/>
              </a:spcAft>
              <a:buNone/>
            </a:pPr>
            <a:endParaRPr lang="hu-HU" sz="2400" dirty="0"/>
          </a:p>
          <a:p>
            <a:pPr>
              <a:spcAft>
                <a:spcPts val="600"/>
              </a:spcAft>
              <a:buNone/>
            </a:pPr>
            <a:r>
              <a:rPr lang="hu-HU" sz="2400" b="1" dirty="0" smtClean="0"/>
              <a:t>PÉLDA</a:t>
            </a:r>
            <a:r>
              <a:rPr lang="hu-HU" sz="2400" b="1" dirty="0"/>
              <a:t>:</a:t>
            </a:r>
          </a:p>
          <a:p>
            <a:pPr>
              <a:spcAft>
                <a:spcPts val="600"/>
              </a:spcAft>
            </a:pPr>
            <a:r>
              <a:rPr lang="hu-HU" sz="2400" u="sng" dirty="0">
                <a:solidFill>
                  <a:srgbClr val="0070C0"/>
                </a:solidFill>
              </a:rPr>
              <a:t>TUDÁS:</a:t>
            </a:r>
            <a:r>
              <a:rPr lang="hu-HU" sz="2400" dirty="0">
                <a:solidFill>
                  <a:srgbClr val="0070C0"/>
                </a:solidFill>
              </a:rPr>
              <a:t> </a:t>
            </a:r>
            <a:r>
              <a:rPr lang="hu-HU" sz="2400" dirty="0" smtClean="0">
                <a:solidFill>
                  <a:srgbClr val="0070C0"/>
                </a:solidFill>
              </a:rPr>
              <a:t>„Érti </a:t>
            </a:r>
            <a:r>
              <a:rPr lang="hu-HU" sz="2400" dirty="0">
                <a:solidFill>
                  <a:srgbClr val="0070C0"/>
                </a:solidFill>
              </a:rPr>
              <a:t>az analitikus, kreatív és intuitív gondolkodási mód működésének főbb különbségeit, folyamatát, valamint ismeri az alapvető ötlet- és koncepciófejlesztési, valamint innovációs módszereket</a:t>
            </a:r>
            <a:r>
              <a:rPr lang="hu-HU" sz="2400" dirty="0" smtClean="0">
                <a:solidFill>
                  <a:srgbClr val="0070C0"/>
                </a:solidFill>
              </a:rPr>
              <a:t>.”</a:t>
            </a:r>
            <a:endParaRPr lang="hu-HU" sz="24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hu-HU" sz="2400" u="sng" dirty="0">
                <a:solidFill>
                  <a:srgbClr val="0070C0"/>
                </a:solidFill>
              </a:rPr>
              <a:t>KAPCSOLÓDÓ KÉPESSÉG:</a:t>
            </a:r>
            <a:r>
              <a:rPr lang="hu-HU" sz="2400" dirty="0">
                <a:solidFill>
                  <a:srgbClr val="0070C0"/>
                </a:solidFill>
              </a:rPr>
              <a:t> </a:t>
            </a:r>
            <a:r>
              <a:rPr lang="hu-HU" sz="2400" dirty="0" smtClean="0">
                <a:solidFill>
                  <a:srgbClr val="0070C0"/>
                </a:solidFill>
              </a:rPr>
              <a:t>„Kreatív</a:t>
            </a:r>
            <a:r>
              <a:rPr lang="hu-HU" sz="2400" dirty="0">
                <a:solidFill>
                  <a:srgbClr val="0070C0"/>
                </a:solidFill>
              </a:rPr>
              <a:t>, intuitív és analitikus alkotói módszereivel kilép a megszokott keretrendszerekből és új koncepciókat, innovatív megoldásokat fejleszt</a:t>
            </a:r>
            <a:r>
              <a:rPr lang="hu-HU" sz="2400" dirty="0" smtClean="0">
                <a:solidFill>
                  <a:srgbClr val="0070C0"/>
                </a:solidFill>
              </a:rPr>
              <a:t>.”</a:t>
            </a:r>
            <a:endParaRPr lang="hu-HU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u-H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hu-HU" b="1" dirty="0"/>
              <a:t>(5) Vertikális </a:t>
            </a:r>
            <a:r>
              <a:rPr lang="hu-HU" b="1" dirty="0" smtClean="0"/>
              <a:t>elkülönülés</a:t>
            </a:r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szint-tartáshoz </a:t>
            </a:r>
            <a:r>
              <a:rPr lang="hu-HU" sz="2400" dirty="0" smtClean="0"/>
              <a:t>segédeszközök: </a:t>
            </a:r>
            <a:r>
              <a:rPr lang="hu-HU" sz="2400" dirty="0" err="1" smtClean="0"/>
              <a:t>MKKR</a:t>
            </a:r>
            <a:r>
              <a:rPr lang="hu-HU" sz="2400" dirty="0" smtClean="0"/>
              <a:t>, </a:t>
            </a:r>
            <a:r>
              <a:rPr lang="hu-HU" sz="2400" dirty="0"/>
              <a:t>képzési területi </a:t>
            </a:r>
            <a:r>
              <a:rPr lang="hu-HU" sz="2400" dirty="0" smtClean="0"/>
              <a:t>leírások </a:t>
            </a:r>
            <a:r>
              <a:rPr lang="hu-HU" sz="2400" u="sng" dirty="0">
                <a:hlinkClick r:id="rId2"/>
              </a:rPr>
              <a:t>http://</a:t>
            </a:r>
            <a:r>
              <a:rPr lang="hu-HU" sz="2400" u="sng" dirty="0" err="1">
                <a:hlinkClick r:id="rId2"/>
              </a:rPr>
              <a:t>www.mrk.hu</a:t>
            </a:r>
            <a:r>
              <a:rPr lang="hu-HU" sz="2400" u="sng" dirty="0">
                <a:hlinkClick r:id="rId2"/>
              </a:rPr>
              <a:t>/</a:t>
            </a:r>
            <a:r>
              <a:rPr lang="hu-HU" sz="2400" u="sng" dirty="0" err="1">
                <a:hlinkClick r:id="rId2"/>
              </a:rPr>
              <a:t>kkk-atalakitas</a:t>
            </a:r>
            <a:r>
              <a:rPr lang="hu-HU" sz="2400" u="sng" dirty="0" smtClean="0">
                <a:hlinkClick r:id="rId2"/>
              </a:rPr>
              <a:t>/</a:t>
            </a:r>
            <a:endParaRPr lang="hu-HU" sz="2400" u="sng" dirty="0" smtClean="0"/>
          </a:p>
          <a:p>
            <a:pPr marL="0" indent="0">
              <a:buNone/>
            </a:pPr>
            <a:endParaRPr lang="hu-HU" sz="2400" u="sng" dirty="0" smtClean="0"/>
          </a:p>
          <a:p>
            <a:pPr lvl="0">
              <a:spcAft>
                <a:spcPts val="600"/>
              </a:spcAft>
            </a:pPr>
            <a:r>
              <a:rPr lang="hu-HU" sz="2400" dirty="0" err="1"/>
              <a:t>Aut</a:t>
            </a:r>
            <a:r>
              <a:rPr lang="hu-HU" sz="2400" dirty="0"/>
              <a:t>.+</a:t>
            </a:r>
            <a:r>
              <a:rPr lang="hu-HU" sz="2400" dirty="0" smtClean="0"/>
              <a:t>Felelősség (6?): </a:t>
            </a:r>
            <a:r>
              <a:rPr lang="hu-HU" sz="2400" dirty="0">
                <a:solidFill>
                  <a:srgbClr val="0070C0"/>
                </a:solidFill>
              </a:rPr>
              <a:t>„Előadásokat önállóan tart.” </a:t>
            </a:r>
            <a:r>
              <a:rPr lang="hu-HU" sz="2400" i="1" dirty="0" smtClean="0">
                <a:solidFill>
                  <a:srgbClr val="0070C0"/>
                </a:solidFill>
              </a:rPr>
              <a:t>- </a:t>
            </a:r>
            <a:r>
              <a:rPr lang="hu-HU" sz="2400" i="1" dirty="0" smtClean="0"/>
              <a:t>Inkább 7., mester szint!</a:t>
            </a:r>
            <a:endParaRPr lang="hu-HU" sz="2400" i="1" dirty="0"/>
          </a:p>
          <a:p>
            <a:pPr lvl="0">
              <a:spcAft>
                <a:spcPts val="600"/>
              </a:spcAft>
            </a:pPr>
            <a:r>
              <a:rPr lang="hu-HU" sz="2400" dirty="0" smtClean="0"/>
              <a:t>Képesség (6?): </a:t>
            </a:r>
            <a:r>
              <a:rPr lang="hu-HU" sz="2400" dirty="0" smtClean="0">
                <a:solidFill>
                  <a:srgbClr val="0070C0"/>
                </a:solidFill>
              </a:rPr>
              <a:t>„A </a:t>
            </a:r>
            <a:r>
              <a:rPr lang="hu-HU" sz="2400" dirty="0">
                <a:solidFill>
                  <a:srgbClr val="0070C0"/>
                </a:solidFill>
              </a:rPr>
              <a:t>szakedző alkalmas különböző korosztályok munkájának összehangolására, a korosztályos vagy a felnőtt válogatottak, </a:t>
            </a:r>
            <a:r>
              <a:rPr lang="hu-HU" sz="2400" i="1" dirty="0">
                <a:solidFill>
                  <a:srgbClr val="0070C0"/>
                </a:solidFill>
              </a:rPr>
              <a:t>legmagasabb szintű</a:t>
            </a:r>
            <a:r>
              <a:rPr lang="hu-HU" sz="2400" dirty="0">
                <a:solidFill>
                  <a:srgbClr val="0070C0"/>
                </a:solidFill>
              </a:rPr>
              <a:t> sportági szakmai felkészítésére és versenyeztetésére”</a:t>
            </a:r>
            <a:r>
              <a:rPr lang="hu-HU" sz="2400" dirty="0"/>
              <a:t>. </a:t>
            </a:r>
            <a:r>
              <a:rPr lang="hu-HU" sz="2400" i="1" dirty="0" smtClean="0"/>
              <a:t>- Inkább 7., mester szint!</a:t>
            </a:r>
          </a:p>
          <a:p>
            <a:pPr lvl="0">
              <a:spcAft>
                <a:spcPts val="600"/>
              </a:spcAft>
            </a:pPr>
            <a:r>
              <a:rPr lang="hu-HU" sz="2400" dirty="0" smtClean="0"/>
              <a:t>Tudás (6?): </a:t>
            </a:r>
            <a:r>
              <a:rPr lang="hu-HU" sz="2400" dirty="0">
                <a:solidFill>
                  <a:srgbClr val="0070C0"/>
                </a:solidFill>
              </a:rPr>
              <a:t>„Ismeri a fogyatékossággal élő személyekkel kapcsolatos specifikus </a:t>
            </a:r>
            <a:r>
              <a:rPr lang="hu-HU" sz="2400" dirty="0" smtClean="0">
                <a:solidFill>
                  <a:srgbClr val="0070C0"/>
                </a:solidFill>
              </a:rPr>
              <a:t>kutatás-módszertani </a:t>
            </a:r>
            <a:r>
              <a:rPr lang="hu-HU" sz="2400" dirty="0">
                <a:solidFill>
                  <a:srgbClr val="0070C0"/>
                </a:solidFill>
              </a:rPr>
              <a:t>kérdéseket”</a:t>
            </a:r>
            <a:r>
              <a:rPr lang="hu-HU" sz="2400" dirty="0"/>
              <a:t>. </a:t>
            </a:r>
            <a:r>
              <a:rPr lang="hu-HU" sz="2400" dirty="0" smtClean="0"/>
              <a:t>- </a:t>
            </a:r>
            <a:r>
              <a:rPr lang="hu-HU" sz="2400" i="1" dirty="0" smtClean="0"/>
              <a:t>inkább </a:t>
            </a:r>
            <a:r>
              <a:rPr lang="hu-HU" sz="2400" i="1" dirty="0"/>
              <a:t>a 7. (mester) szinthez tartozik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hu-HU" b="1" dirty="0"/>
              <a:t>(5) Vertikális </a:t>
            </a:r>
            <a:r>
              <a:rPr lang="hu-HU" b="1" dirty="0" smtClean="0"/>
              <a:t>elkülönülés</a:t>
            </a:r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szint-tartáshoz </a:t>
            </a:r>
            <a:r>
              <a:rPr lang="hu-HU" sz="2400" dirty="0" smtClean="0"/>
              <a:t>segédeszközök: </a:t>
            </a:r>
            <a:r>
              <a:rPr lang="hu-HU" sz="2400" dirty="0" err="1" smtClean="0"/>
              <a:t>MKKR</a:t>
            </a:r>
            <a:r>
              <a:rPr lang="hu-HU" sz="2400" dirty="0" smtClean="0"/>
              <a:t>, </a:t>
            </a:r>
            <a:r>
              <a:rPr lang="hu-HU" sz="2400" dirty="0"/>
              <a:t>képzési területi </a:t>
            </a:r>
            <a:r>
              <a:rPr lang="hu-HU" sz="2400" dirty="0" smtClean="0"/>
              <a:t>leírások </a:t>
            </a:r>
            <a:r>
              <a:rPr lang="hu-HU" sz="2400" u="sng" dirty="0">
                <a:hlinkClick r:id="rId2"/>
              </a:rPr>
              <a:t>http://</a:t>
            </a:r>
            <a:r>
              <a:rPr lang="hu-HU" sz="2400" u="sng" dirty="0" err="1">
                <a:hlinkClick r:id="rId2"/>
              </a:rPr>
              <a:t>www.mrk.hu</a:t>
            </a:r>
            <a:r>
              <a:rPr lang="hu-HU" sz="2400" u="sng" dirty="0">
                <a:hlinkClick r:id="rId2"/>
              </a:rPr>
              <a:t>/</a:t>
            </a:r>
            <a:r>
              <a:rPr lang="hu-HU" sz="2400" u="sng" dirty="0" err="1">
                <a:hlinkClick r:id="rId2"/>
              </a:rPr>
              <a:t>kkk-atalakitas</a:t>
            </a:r>
            <a:r>
              <a:rPr lang="hu-HU" sz="2400" u="sng" dirty="0" smtClean="0">
                <a:hlinkClick r:id="rId2"/>
              </a:rPr>
              <a:t>/</a:t>
            </a:r>
            <a:endParaRPr lang="hu-HU" sz="2400" u="sng" dirty="0" smtClean="0"/>
          </a:p>
          <a:p>
            <a:pPr marL="0" indent="0">
              <a:buNone/>
            </a:pPr>
            <a:endParaRPr lang="hu-HU" sz="2400" u="sng" dirty="0" smtClean="0"/>
          </a:p>
          <a:p>
            <a:pPr lvl="0"/>
            <a:r>
              <a:rPr lang="hu-HU" sz="2400" dirty="0"/>
              <a:t>Képesség: </a:t>
            </a:r>
            <a:r>
              <a:rPr lang="hu-HU" sz="2400" dirty="0">
                <a:solidFill>
                  <a:srgbClr val="0070C0"/>
                </a:solidFill>
              </a:rPr>
              <a:t>„Képes felismerni egy módszer tudományos megalapozottságának meglétét vagy hiányát</a:t>
            </a:r>
            <a:r>
              <a:rPr lang="hu-HU" sz="2400" i="1" dirty="0">
                <a:solidFill>
                  <a:srgbClr val="0070C0"/>
                </a:solidFill>
              </a:rPr>
              <a:t>.” </a:t>
            </a:r>
            <a:r>
              <a:rPr lang="hu-HU" sz="2400" i="1" dirty="0"/>
              <a:t>- </a:t>
            </a:r>
            <a:r>
              <a:rPr lang="hu-HU" sz="2400" i="1" dirty="0" smtClean="0"/>
              <a:t>inkább </a:t>
            </a:r>
            <a:r>
              <a:rPr lang="hu-HU" sz="2400" i="1" dirty="0"/>
              <a:t>már a 7. (mester) szinthez tartozna…</a:t>
            </a:r>
          </a:p>
          <a:p>
            <a:pPr>
              <a:spcAft>
                <a:spcPts val="600"/>
              </a:spcAft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A szintenként építkező megfogalmazás sokszor nem teljesül, esetleges.</a:t>
            </a:r>
          </a:p>
          <a:p>
            <a:r>
              <a:rPr lang="hu-HU" sz="2400" dirty="0"/>
              <a:t>Pl</a:t>
            </a:r>
            <a:r>
              <a:rPr lang="hu-HU" sz="2400" dirty="0">
                <a:solidFill>
                  <a:srgbClr val="0070C0"/>
                </a:solidFill>
              </a:rPr>
              <a:t>. alapvető ismeret, átfogó ismeret, mély ismeret; tudja és érti</a:t>
            </a:r>
            <a:r>
              <a:rPr lang="hu-HU" sz="2400" dirty="0"/>
              <a:t>;  </a:t>
            </a:r>
          </a:p>
          <a:p>
            <a:pPr lvl="0">
              <a:buNone/>
            </a:pPr>
            <a:r>
              <a:rPr lang="hu-HU" sz="2400" dirty="0" smtClean="0"/>
              <a:t>	- az </a:t>
            </a:r>
            <a:r>
              <a:rPr lang="hu-HU" sz="2400" dirty="0" err="1"/>
              <a:t>MKKR</a:t>
            </a:r>
            <a:r>
              <a:rPr lang="hu-HU" sz="2400" dirty="0"/>
              <a:t>, illetve a területi leírások erre adnak jó </a:t>
            </a:r>
            <a:r>
              <a:rPr lang="hu-HU" sz="2400" dirty="0" smtClean="0"/>
              <a:t>mintákat!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hu-HU" sz="3000" b="1" dirty="0"/>
              <a:t>(6) Fogalmazásbeli </a:t>
            </a:r>
            <a:r>
              <a:rPr lang="hu-HU" sz="3000" b="1" dirty="0" smtClean="0"/>
              <a:t>bizonytalanságok</a:t>
            </a:r>
          </a:p>
          <a:p>
            <a:r>
              <a:rPr lang="hu-HU" sz="2400" u="sng" dirty="0"/>
              <a:t>(6.1) Terminológiai problémák</a:t>
            </a:r>
            <a:endParaRPr lang="hu-HU" sz="2400" dirty="0"/>
          </a:p>
          <a:p>
            <a:pPr>
              <a:spcAft>
                <a:spcPts val="600"/>
              </a:spcAft>
              <a:buNone/>
            </a:pPr>
            <a:r>
              <a:rPr lang="hu-HU" sz="2400" dirty="0"/>
              <a:t>	</a:t>
            </a:r>
            <a:r>
              <a:rPr lang="hu-HU" sz="2400" dirty="0" smtClean="0"/>
              <a:t>			pl. „alkalmas”</a:t>
            </a:r>
          </a:p>
          <a:p>
            <a:r>
              <a:rPr lang="hu-HU" sz="2400" i="1" u="sng" dirty="0"/>
              <a:t>(6.2) A fogalmazás egyértelműsége </a:t>
            </a:r>
            <a:endParaRPr lang="hu-HU" sz="2400" dirty="0"/>
          </a:p>
          <a:p>
            <a:pPr>
              <a:buNone/>
            </a:pPr>
            <a:r>
              <a:rPr lang="hu-HU" sz="2400" dirty="0" smtClean="0">
                <a:solidFill>
                  <a:srgbClr val="0070C0"/>
                </a:solidFill>
              </a:rPr>
              <a:t>	„</a:t>
            </a:r>
            <a:r>
              <a:rPr lang="hu-HU" sz="2400" dirty="0">
                <a:solidFill>
                  <a:srgbClr val="0070C0"/>
                </a:solidFill>
              </a:rPr>
              <a:t>Ismeri </a:t>
            </a:r>
            <a:r>
              <a:rPr lang="hu-HU" sz="2400" i="1" u="sng" dirty="0">
                <a:solidFill>
                  <a:srgbClr val="0070C0"/>
                </a:solidFill>
              </a:rPr>
              <a:t>marketing szakterületének</a:t>
            </a:r>
            <a:r>
              <a:rPr lang="hu-HU" sz="2400" dirty="0">
                <a:solidFill>
                  <a:srgbClr val="0070C0"/>
                </a:solidFill>
              </a:rPr>
              <a:t> sajátos kutatási (ismeretszerzési és </a:t>
            </a:r>
            <a:r>
              <a:rPr lang="hu-HU" sz="2400" dirty="0" smtClean="0">
                <a:solidFill>
                  <a:srgbClr val="0070C0"/>
                </a:solidFill>
              </a:rPr>
              <a:t>probléma-megoldási</a:t>
            </a:r>
            <a:r>
              <a:rPr lang="hu-HU" sz="2400" dirty="0">
                <a:solidFill>
                  <a:srgbClr val="0070C0"/>
                </a:solidFill>
              </a:rPr>
              <a:t>) módszereit, absztrakciós technikáit, az elvi kérdések gyakorlati vonatkozásainak kidolgozási módjait.” </a:t>
            </a:r>
            <a:r>
              <a:rPr lang="hu-HU" sz="2400" dirty="0"/>
              <a:t>- Mit jelent a marketing szakterület</a:t>
            </a:r>
            <a:r>
              <a:rPr lang="hu-HU" sz="2400" dirty="0" smtClean="0"/>
              <a:t>?</a:t>
            </a:r>
          </a:p>
          <a:p>
            <a:pPr>
              <a:spcAft>
                <a:spcPts val="600"/>
              </a:spcAft>
              <a:buNone/>
            </a:pPr>
            <a:r>
              <a:rPr lang="hu-HU" sz="2400" dirty="0" smtClean="0">
                <a:solidFill>
                  <a:srgbClr val="0070C0"/>
                </a:solidFill>
              </a:rPr>
              <a:t>	„</a:t>
            </a:r>
            <a:r>
              <a:rPr lang="hu-HU" sz="2400" dirty="0">
                <a:solidFill>
                  <a:srgbClr val="0070C0"/>
                </a:solidFill>
              </a:rPr>
              <a:t>Gazdálkodó szervezetben, gazdasági munkakörben </a:t>
            </a:r>
            <a:r>
              <a:rPr lang="hu-HU" sz="2400" i="1" u="sng" dirty="0">
                <a:solidFill>
                  <a:srgbClr val="0070C0"/>
                </a:solidFill>
              </a:rPr>
              <a:t>képesítése szerinti</a:t>
            </a:r>
            <a:r>
              <a:rPr lang="hu-HU" sz="2400" dirty="0">
                <a:solidFill>
                  <a:srgbClr val="0070C0"/>
                </a:solidFill>
              </a:rPr>
              <a:t> </a:t>
            </a:r>
            <a:r>
              <a:rPr lang="hu-HU" sz="2400" dirty="0" smtClean="0">
                <a:solidFill>
                  <a:srgbClr val="0070C0"/>
                </a:solidFill>
              </a:rPr>
              <a:t> gazdasági </a:t>
            </a:r>
            <a:r>
              <a:rPr lang="hu-HU" sz="2400" dirty="0">
                <a:solidFill>
                  <a:srgbClr val="0070C0"/>
                </a:solidFill>
              </a:rPr>
              <a:t>tevékenységet tervez, szervez, irányít és ellenőriz.” </a:t>
            </a:r>
            <a:r>
              <a:rPr lang="hu-HU" sz="2400" dirty="0"/>
              <a:t>- M</a:t>
            </a:r>
            <a:r>
              <a:rPr lang="hu-HU" sz="2400" dirty="0" smtClean="0"/>
              <a:t>it jelent, hogy </a:t>
            </a:r>
            <a:r>
              <a:rPr lang="hu-HU" sz="2400" dirty="0"/>
              <a:t>„</a:t>
            </a:r>
            <a:r>
              <a:rPr lang="hu-HU" sz="2400" dirty="0" smtClean="0"/>
              <a:t>képesítése szerinti”?</a:t>
            </a:r>
          </a:p>
          <a:p>
            <a:r>
              <a:rPr lang="hu-HU" sz="2400" i="1" u="sng" dirty="0"/>
              <a:t>(6.3) Stiláris egyöntetűség</a:t>
            </a:r>
            <a:endParaRPr lang="hu-HU" sz="2400" dirty="0"/>
          </a:p>
          <a:p>
            <a:pPr>
              <a:buNone/>
            </a:pPr>
            <a:r>
              <a:rPr lang="hu-HU" sz="2400" dirty="0" smtClean="0"/>
              <a:t>		pl. egyes szám, többes szám keveredése  </a:t>
            </a:r>
            <a:r>
              <a:rPr lang="hu-HU" sz="1800" dirty="0" smtClean="0"/>
              <a:t>(legyen inkább </a:t>
            </a:r>
            <a:r>
              <a:rPr lang="hu-HU" sz="1800" dirty="0" err="1" smtClean="0"/>
              <a:t>E.sz</a:t>
            </a:r>
            <a:r>
              <a:rPr lang="hu-HU" sz="1800" dirty="0" smtClean="0"/>
              <a:t>.)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hu-HU" sz="4000" dirty="0" smtClean="0">
                <a:solidFill>
                  <a:srgbClr val="0070C0"/>
                </a:solidFill>
              </a:rPr>
              <a:t>További példák, kérdések?</a:t>
            </a:r>
            <a:endParaRPr lang="hu-HU" sz="4000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700808"/>
            <a:ext cx="7920880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800" dirty="0" smtClean="0"/>
              <a:t>A tanulási eredmények megformálásának pontosítása, csiszolgatása végtelen folyamat, csak abbahagyni lehet, befejezni soha (mindig akadhat még jobb megoldás). </a:t>
            </a:r>
          </a:p>
          <a:p>
            <a:pPr marL="0" indent="0">
              <a:buNone/>
            </a:pPr>
            <a:r>
              <a:rPr lang="hu-HU" sz="2800" dirty="0" smtClean="0"/>
              <a:t>A megfogalmazások fejlesztése azonban módot ad a tanulásra, a képzésre való reflexióra.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800" b="1" dirty="0" smtClean="0"/>
              <a:t>A </a:t>
            </a:r>
            <a:r>
              <a:rPr lang="hu-HU" sz="2800" b="1" dirty="0" err="1" smtClean="0"/>
              <a:t>KKK-k</a:t>
            </a:r>
            <a:r>
              <a:rPr lang="hu-HU" sz="2800" b="1" dirty="0" smtClean="0"/>
              <a:t> 1. változatában megjelent tanulási eredményekre azért születtek írásban is visszajelzések, észrevételek, módosítási javaslatok, mert az EMMI ezzel kívánta elősegíteni a </a:t>
            </a:r>
            <a:r>
              <a:rPr lang="hu-HU" sz="2800" b="1" dirty="0" err="1" smtClean="0"/>
              <a:t>TE-k</a:t>
            </a:r>
            <a:r>
              <a:rPr lang="hu-HU" sz="2800" b="1" dirty="0" smtClean="0"/>
              <a:t> még jobbá, pontosabbá válását.</a:t>
            </a:r>
          </a:p>
          <a:p>
            <a:pPr marL="0" indent="0">
              <a:buNone/>
            </a:pPr>
            <a:r>
              <a:rPr lang="hu-HU" sz="2800" dirty="0" smtClean="0"/>
              <a:t> </a:t>
            </a:r>
          </a:p>
          <a:p>
            <a:pPr marL="0" indent="0">
              <a:buNone/>
            </a:pPr>
            <a:endParaRPr lang="hu-H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rgbClr val="0070C0"/>
                </a:solidFill>
              </a:rPr>
              <a:t>Eredményes, jó munkát kívánunk.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0038" y="303213"/>
            <a:ext cx="27701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>
                <a:latin typeface="Calibri" pitchFamily="34" charset="0"/>
              </a:rPr>
              <a:t>Az MKKR szerkezete</a:t>
            </a:r>
            <a:endParaRPr lang="en-US" sz="280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4813" y="0"/>
            <a:ext cx="6199187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Csoportba foglalás 9"/>
          <p:cNvGrpSpPr>
            <a:grpSpLocks/>
          </p:cNvGrpSpPr>
          <p:nvPr/>
        </p:nvGrpSpPr>
        <p:grpSpPr bwMode="auto">
          <a:xfrm>
            <a:off x="5295900" y="1293813"/>
            <a:ext cx="3278188" cy="2660650"/>
            <a:chOff x="6542153" y="2304201"/>
            <a:chExt cx="1273539" cy="1004514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42153" y="2320028"/>
              <a:ext cx="1273539" cy="698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8" name="Szövegdoboz 7"/>
            <p:cNvSpPr txBox="1">
              <a:spLocks noChangeArrowheads="1"/>
            </p:cNvSpPr>
            <p:nvPr/>
          </p:nvSpPr>
          <p:spPr bwMode="auto">
            <a:xfrm>
              <a:off x="6577909" y="2304201"/>
              <a:ext cx="1191639" cy="1004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6000" rIns="0" bIns="36000">
              <a:spAutoFit/>
            </a:bodyPr>
            <a:lstStyle/>
            <a:p>
              <a:pPr algn="ctr"/>
              <a:r>
                <a:rPr lang="hu-HU" sz="2400">
                  <a:solidFill>
                    <a:schemeClr val="bg1"/>
                  </a:solidFill>
                </a:rPr>
                <a:t>Képes tudását fejleszteni és ehhez alkalmazni a tudásszerzés, önfejlesztés különböző módszereit.</a:t>
              </a:r>
            </a:p>
          </p:txBody>
        </p:sp>
      </p:grpSp>
      <p:grpSp>
        <p:nvGrpSpPr>
          <p:cNvPr id="12" name="Csoportba foglalás 11"/>
          <p:cNvGrpSpPr/>
          <p:nvPr/>
        </p:nvGrpSpPr>
        <p:grpSpPr>
          <a:xfrm>
            <a:off x="1907704" y="467380"/>
            <a:ext cx="1440160" cy="3823975"/>
            <a:chOff x="1907704" y="467380"/>
            <a:chExt cx="1440160" cy="3823975"/>
          </a:xfrm>
        </p:grpSpPr>
        <p:sp>
          <p:nvSpPr>
            <p:cNvPr id="7" name="Szövegdoboz 6"/>
            <p:cNvSpPr txBox="1"/>
            <p:nvPr/>
          </p:nvSpPr>
          <p:spPr>
            <a:xfrm>
              <a:off x="1907704" y="1196752"/>
              <a:ext cx="14401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b="1" dirty="0" smtClean="0">
                  <a:solidFill>
                    <a:srgbClr val="A231C1"/>
                  </a:solidFill>
                </a:rPr>
                <a:t>MA/</a:t>
              </a:r>
              <a:r>
                <a:rPr lang="hu-HU" b="1" dirty="0" err="1" smtClean="0">
                  <a:solidFill>
                    <a:srgbClr val="A231C1"/>
                  </a:solidFill>
                </a:rPr>
                <a:t>MSc</a:t>
              </a:r>
              <a:endParaRPr lang="hu-HU" b="1" dirty="0">
                <a:solidFill>
                  <a:srgbClr val="A231C1"/>
                </a:solidFill>
              </a:endParaRPr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1907704" y="2123564"/>
              <a:ext cx="14401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b="1" dirty="0" err="1" smtClean="0">
                  <a:solidFill>
                    <a:srgbClr val="A231C1"/>
                  </a:solidFill>
                </a:rPr>
                <a:t>BA</a:t>
              </a:r>
              <a:r>
                <a:rPr lang="hu-HU" b="1" dirty="0" smtClean="0">
                  <a:solidFill>
                    <a:srgbClr val="A231C1"/>
                  </a:solidFill>
                </a:rPr>
                <a:t>/</a:t>
              </a:r>
              <a:r>
                <a:rPr lang="hu-HU" b="1" dirty="0" err="1" smtClean="0">
                  <a:solidFill>
                    <a:srgbClr val="A231C1"/>
                  </a:solidFill>
                </a:rPr>
                <a:t>BSc</a:t>
              </a:r>
              <a:endParaRPr lang="hu-HU" b="1" dirty="0">
                <a:solidFill>
                  <a:srgbClr val="A231C1"/>
                </a:solidFill>
              </a:endParaRPr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1907704" y="2915652"/>
              <a:ext cx="14401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b="1" dirty="0" err="1" smtClean="0">
                  <a:solidFill>
                    <a:srgbClr val="A231C1"/>
                  </a:solidFill>
                </a:rPr>
                <a:t>FoSzk</a:t>
              </a:r>
              <a:r>
                <a:rPr lang="hu-HU" b="1" dirty="0" smtClean="0">
                  <a:solidFill>
                    <a:srgbClr val="A231C1"/>
                  </a:solidFill>
                </a:rPr>
                <a:t>/OKJ</a:t>
              </a:r>
              <a:endParaRPr lang="hu-HU" b="1" dirty="0">
                <a:solidFill>
                  <a:srgbClr val="A231C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1907704" y="3645024"/>
              <a:ext cx="14401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b="1" dirty="0" smtClean="0">
                  <a:solidFill>
                    <a:srgbClr val="A231C1"/>
                  </a:solidFill>
                </a:rPr>
                <a:t>Érettségi</a:t>
              </a:r>
            </a:p>
            <a:p>
              <a:r>
                <a:rPr lang="hu-HU" b="1" dirty="0" smtClean="0">
                  <a:solidFill>
                    <a:srgbClr val="A231C1"/>
                  </a:solidFill>
                </a:rPr>
                <a:t>/OKJ</a:t>
              </a:r>
              <a:endParaRPr lang="hu-HU" b="1" dirty="0">
                <a:solidFill>
                  <a:srgbClr val="A231C1"/>
                </a:solidFill>
              </a:endParaRPr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1907704" y="467380"/>
              <a:ext cx="14401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b="1" dirty="0" smtClean="0">
                  <a:solidFill>
                    <a:srgbClr val="A231C1"/>
                  </a:solidFill>
                </a:rPr>
                <a:t>PhD/</a:t>
              </a:r>
              <a:r>
                <a:rPr lang="hu-HU" b="1" dirty="0" err="1" smtClean="0">
                  <a:solidFill>
                    <a:srgbClr val="A231C1"/>
                  </a:solidFill>
                </a:rPr>
                <a:t>DLA</a:t>
              </a:r>
              <a:endParaRPr lang="hu-HU" b="1" dirty="0">
                <a:solidFill>
                  <a:srgbClr val="A231C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2137E-6 L 0.13195 -0.263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-132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zövegdoboz 16"/>
          <p:cNvSpPr txBox="1">
            <a:spLocks noChangeArrowheads="1"/>
          </p:cNvSpPr>
          <p:nvPr/>
        </p:nvSpPr>
        <p:spPr bwMode="auto">
          <a:xfrm>
            <a:off x="3814763" y="441325"/>
            <a:ext cx="384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MKKR tanulási eredményei</a:t>
            </a:r>
          </a:p>
        </p:txBody>
      </p:sp>
      <p:sp>
        <p:nvSpPr>
          <p:cNvPr id="18" name="Szövegdoboz 17"/>
          <p:cNvSpPr txBox="1">
            <a:spLocks noChangeArrowheads="1"/>
          </p:cNvSpPr>
          <p:nvPr/>
        </p:nvSpPr>
        <p:spPr bwMode="auto">
          <a:xfrm>
            <a:off x="3825875" y="1162050"/>
            <a:ext cx="3846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Képesítés szabályozók  </a:t>
            </a:r>
            <a:r>
              <a:rPr lang="hu-HU" dirty="0" smtClean="0"/>
              <a:t>(pl. </a:t>
            </a:r>
            <a:r>
              <a:rPr lang="hu-HU" dirty="0" err="1" smtClean="0"/>
              <a:t>KKK</a:t>
            </a:r>
            <a:r>
              <a:rPr lang="hu-HU" dirty="0" smtClean="0"/>
              <a:t>) tanulási </a:t>
            </a:r>
            <a:r>
              <a:rPr lang="hu-HU" dirty="0"/>
              <a:t>eredményei</a:t>
            </a:r>
          </a:p>
        </p:txBody>
      </p:sp>
      <p:sp>
        <p:nvSpPr>
          <p:cNvPr id="19" name="Szövegdoboz 18"/>
          <p:cNvSpPr txBox="1">
            <a:spLocks noChangeArrowheads="1"/>
          </p:cNvSpPr>
          <p:nvPr/>
        </p:nvSpPr>
        <p:spPr bwMode="auto">
          <a:xfrm>
            <a:off x="3825875" y="2092325"/>
            <a:ext cx="3846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 smtClean="0"/>
              <a:t>(Intézmény saját kimeneti eredmény céljai)</a:t>
            </a:r>
            <a:endParaRPr lang="hu-HU" dirty="0"/>
          </a:p>
        </p:txBody>
      </p:sp>
      <p:sp>
        <p:nvSpPr>
          <p:cNvPr id="20" name="Szövegdoboz 19"/>
          <p:cNvSpPr txBox="1">
            <a:spLocks noChangeArrowheads="1"/>
          </p:cNvSpPr>
          <p:nvPr/>
        </p:nvSpPr>
        <p:spPr bwMode="auto">
          <a:xfrm>
            <a:off x="3821113" y="3159125"/>
            <a:ext cx="3846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 err="1"/>
              <a:t>Kurrikulum</a:t>
            </a:r>
            <a:r>
              <a:rPr lang="hu-HU" dirty="0"/>
              <a:t> tanulási eredményei</a:t>
            </a:r>
          </a:p>
        </p:txBody>
      </p:sp>
      <p:sp>
        <p:nvSpPr>
          <p:cNvPr id="21" name="Szövegdoboz 20"/>
          <p:cNvSpPr txBox="1">
            <a:spLocks noChangeArrowheads="1"/>
          </p:cNvSpPr>
          <p:nvPr/>
        </p:nvSpPr>
        <p:spPr bwMode="auto">
          <a:xfrm>
            <a:off x="3814763" y="4083050"/>
            <a:ext cx="384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Modul tanulási eredményei</a:t>
            </a:r>
          </a:p>
        </p:txBody>
      </p:sp>
      <p:sp>
        <p:nvSpPr>
          <p:cNvPr id="22" name="Szövegdoboz 21"/>
          <p:cNvSpPr txBox="1">
            <a:spLocks noChangeArrowheads="1"/>
          </p:cNvSpPr>
          <p:nvPr/>
        </p:nvSpPr>
        <p:spPr bwMode="auto">
          <a:xfrm>
            <a:off x="3810000" y="5008563"/>
            <a:ext cx="3846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Tantárgy tanulási eredményei</a:t>
            </a:r>
          </a:p>
        </p:txBody>
      </p:sp>
      <p:sp>
        <p:nvSpPr>
          <p:cNvPr id="23" name="Szövegdoboz 22"/>
          <p:cNvSpPr txBox="1">
            <a:spLocks noChangeArrowheads="1"/>
          </p:cNvSpPr>
          <p:nvPr/>
        </p:nvSpPr>
        <p:spPr bwMode="auto">
          <a:xfrm>
            <a:off x="3830638" y="5895975"/>
            <a:ext cx="384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Tanóra tanulási eredményei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00038" y="398463"/>
            <a:ext cx="25384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>
                <a:latin typeface="Calibri" pitchFamily="34" charset="0"/>
              </a:rPr>
              <a:t>Tanulási eredmények leíró szintjei</a:t>
            </a:r>
            <a:endParaRPr lang="en-US" sz="2800">
              <a:latin typeface="Calibri" pitchFamily="34" charset="0"/>
            </a:endParaRPr>
          </a:p>
        </p:txBody>
      </p:sp>
      <p:grpSp>
        <p:nvGrpSpPr>
          <p:cNvPr id="2" name="Csoportba foglalás 26"/>
          <p:cNvGrpSpPr>
            <a:grpSpLocks/>
          </p:cNvGrpSpPr>
          <p:nvPr/>
        </p:nvGrpSpPr>
        <p:grpSpPr bwMode="auto">
          <a:xfrm>
            <a:off x="7612063" y="95250"/>
            <a:ext cx="1312862" cy="6651625"/>
            <a:chOff x="7611390" y="94596"/>
            <a:chExt cx="1313659" cy="6653048"/>
          </a:xfrm>
        </p:grpSpPr>
        <p:grpSp>
          <p:nvGrpSpPr>
            <p:cNvPr id="4" name="Csoportba foglalás 15"/>
            <p:cNvGrpSpPr>
              <a:grpSpLocks/>
            </p:cNvGrpSpPr>
            <p:nvPr/>
          </p:nvGrpSpPr>
          <p:grpSpPr bwMode="auto">
            <a:xfrm>
              <a:off x="7611390" y="94596"/>
              <a:ext cx="1313659" cy="6653048"/>
              <a:chOff x="7611390" y="94596"/>
              <a:chExt cx="1313659" cy="6653048"/>
            </a:xfrm>
          </p:grpSpPr>
          <p:grpSp>
            <p:nvGrpSpPr>
              <p:cNvPr id="6" name="Csoportba foglalás 13"/>
              <p:cNvGrpSpPr>
                <a:grpSpLocks/>
              </p:cNvGrpSpPr>
              <p:nvPr/>
            </p:nvGrpSpPr>
            <p:grpSpPr bwMode="auto">
              <a:xfrm>
                <a:off x="7611390" y="94596"/>
                <a:ext cx="1313659" cy="6653048"/>
                <a:chOff x="7611390" y="94596"/>
                <a:chExt cx="1313659" cy="6653048"/>
              </a:xfrm>
            </p:grpSpPr>
            <p:grpSp>
              <p:nvGrpSpPr>
                <p:cNvPr id="9" name="Csoportba foglalás 11"/>
                <p:cNvGrpSpPr>
                  <a:grpSpLocks/>
                </p:cNvGrpSpPr>
                <p:nvPr/>
              </p:nvGrpSpPr>
              <p:grpSpPr bwMode="auto">
                <a:xfrm>
                  <a:off x="7611390" y="94596"/>
                  <a:ext cx="1313659" cy="6653048"/>
                  <a:chOff x="7735745" y="94596"/>
                  <a:chExt cx="1313659" cy="6653048"/>
                </a:xfrm>
              </p:grpSpPr>
              <p:grpSp>
                <p:nvGrpSpPr>
                  <p:cNvPr id="10" name="Csoportba foglalás 9"/>
                  <p:cNvGrpSpPr>
                    <a:grpSpLocks/>
                  </p:cNvGrpSpPr>
                  <p:nvPr/>
                </p:nvGrpSpPr>
                <p:grpSpPr bwMode="auto">
                  <a:xfrm>
                    <a:off x="7735745" y="94596"/>
                    <a:ext cx="1313659" cy="6653048"/>
                    <a:chOff x="7735745" y="94596"/>
                    <a:chExt cx="1313659" cy="6653048"/>
                  </a:xfrm>
                </p:grpSpPr>
                <p:grpSp>
                  <p:nvGrpSpPr>
                    <p:cNvPr id="12" name="Csoportba foglalás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35745" y="94596"/>
                      <a:ext cx="1313659" cy="6653048"/>
                      <a:chOff x="7735745" y="94596"/>
                      <a:chExt cx="1313659" cy="6653048"/>
                    </a:xfrm>
                  </p:grpSpPr>
                  <p:grpSp>
                    <p:nvGrpSpPr>
                      <p:cNvPr id="14" name="Csoportba foglalás 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735745" y="94596"/>
                        <a:ext cx="1313659" cy="6653048"/>
                        <a:chOff x="7735745" y="94596"/>
                        <a:chExt cx="1313659" cy="6653048"/>
                      </a:xfrm>
                    </p:grpSpPr>
                    <p:pic>
                      <p:nvPicPr>
                        <p:cNvPr id="924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5745" y="94596"/>
                          <a:ext cx="1313659" cy="665304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sp>
                      <p:nvSpPr>
                        <p:cNvPr id="3" name="Téglalap 2"/>
                        <p:cNvSpPr/>
                        <p:nvPr/>
                      </p:nvSpPr>
                      <p:spPr>
                        <a:xfrm>
                          <a:off x="8237700" y="577299"/>
                          <a:ext cx="306573" cy="139730"/>
                        </a:xfrm>
                        <a:prstGeom prst="rect">
                          <a:avLst/>
                        </a:prstGeom>
                        <a:solidFill>
                          <a:srgbClr val="6D6D6D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endParaRPr lang="hu-HU"/>
                        </a:p>
                      </p:txBody>
                    </p:sp>
                  </p:grpSp>
                  <p:sp>
                    <p:nvSpPr>
                      <p:cNvPr id="5" name="Ellipszis 4"/>
                      <p:cNvSpPr/>
                      <p:nvPr/>
                    </p:nvSpPr>
                    <p:spPr>
                      <a:xfrm>
                        <a:off x="8199576" y="1449024"/>
                        <a:ext cx="395527" cy="211182"/>
                      </a:xfrm>
                      <a:prstGeom prst="ellipse">
                        <a:avLst/>
                      </a:prstGeom>
                      <a:solidFill>
                        <a:srgbClr val="E8693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hu-HU"/>
                      </a:p>
                    </p:txBody>
                  </p:sp>
                </p:grpSp>
                <p:sp>
                  <p:nvSpPr>
                    <p:cNvPr id="7" name="Téglalap 6"/>
                    <p:cNvSpPr/>
                    <p:nvPr/>
                  </p:nvSpPr>
                  <p:spPr>
                    <a:xfrm>
                      <a:off x="7878707" y="2362031"/>
                      <a:ext cx="1061094" cy="300102"/>
                    </a:xfrm>
                    <a:prstGeom prst="rect">
                      <a:avLst/>
                    </a:prstGeom>
                    <a:solidFill>
                      <a:srgbClr val="F69F1E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hu-HU"/>
                    </a:p>
                  </p:txBody>
                </p:sp>
                <p:sp>
                  <p:nvSpPr>
                    <p:cNvPr id="8" name="Ellipszis 7"/>
                    <p:cNvSpPr/>
                    <p:nvPr/>
                  </p:nvSpPr>
                  <p:spPr>
                    <a:xfrm>
                      <a:off x="8221815" y="3365546"/>
                      <a:ext cx="366935" cy="160372"/>
                    </a:xfrm>
                    <a:prstGeom prst="ellipse">
                      <a:avLst/>
                    </a:prstGeom>
                    <a:solidFill>
                      <a:srgbClr val="FFCE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hu-HU"/>
                    </a:p>
                  </p:txBody>
                </p:sp>
              </p:grpSp>
              <p:sp>
                <p:nvSpPr>
                  <p:cNvPr id="11" name="Lekerekített téglalap 10"/>
                  <p:cNvSpPr/>
                  <p:nvPr/>
                </p:nvSpPr>
                <p:spPr>
                  <a:xfrm>
                    <a:off x="7878707" y="4103892"/>
                    <a:ext cx="1061094" cy="409663"/>
                  </a:xfrm>
                  <a:prstGeom prst="roundRect">
                    <a:avLst/>
                  </a:prstGeom>
                  <a:solidFill>
                    <a:srgbClr val="7EC13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hu-HU"/>
                  </a:p>
                </p:txBody>
              </p:sp>
            </p:grpSp>
            <p:sp>
              <p:nvSpPr>
                <p:cNvPr id="13" name="Lekerekített téglalap 12"/>
                <p:cNvSpPr/>
                <p:nvPr/>
              </p:nvSpPr>
              <p:spPr>
                <a:xfrm>
                  <a:off x="7959263" y="5164568"/>
                  <a:ext cx="651270" cy="306453"/>
                </a:xfrm>
                <a:prstGeom prst="roundRect">
                  <a:avLst/>
                </a:prstGeom>
                <a:solidFill>
                  <a:srgbClr val="90DAE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u-HU"/>
                </a:p>
              </p:txBody>
            </p:sp>
          </p:grpSp>
          <p:sp>
            <p:nvSpPr>
              <p:cNvPr id="15" name="Lekerekített téglalap 14"/>
              <p:cNvSpPr/>
              <p:nvPr/>
            </p:nvSpPr>
            <p:spPr>
              <a:xfrm>
                <a:off x="7768647" y="6115684"/>
                <a:ext cx="1002321" cy="233413"/>
              </a:xfrm>
              <a:prstGeom prst="roundRect">
                <a:avLst/>
              </a:prstGeom>
              <a:solidFill>
                <a:srgbClr val="9983B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/>
              </a:p>
            </p:txBody>
          </p:sp>
        </p:grpSp>
        <p:sp>
          <p:nvSpPr>
            <p:cNvPr id="9228" name="Szövegdoboz 25"/>
            <p:cNvSpPr txBox="1">
              <a:spLocks noChangeArrowheads="1"/>
            </p:cNvSpPr>
            <p:nvPr/>
          </p:nvSpPr>
          <p:spPr bwMode="auto">
            <a:xfrm>
              <a:off x="7730835" y="380010"/>
              <a:ext cx="1104403" cy="565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6000" rIns="0" bIns="36000">
              <a:spAutoFit/>
            </a:bodyPr>
            <a:lstStyle/>
            <a:p>
              <a:pPr algn="ctr"/>
              <a:r>
                <a:rPr lang="hu-HU" sz="800">
                  <a:solidFill>
                    <a:schemeClr val="bg1"/>
                  </a:solidFill>
                </a:rPr>
                <a:t>Képes tudását fejleszteni és ehhez alkalmazni a tudásszerzés, önfejlesztés különböző módszereit.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solidFill>
                  <a:srgbClr val="0070C0"/>
                </a:solidFill>
              </a:rPr>
              <a:t>Tanulási eredmény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hu-HU" sz="2400" dirty="0" smtClean="0"/>
              <a:t>A tanulási eredmények azt írják le, hogy egy tanulási folyamat sikeres befejezése után a tanuló várhatóan mit tud, mit értett meg, mire képes, milyen attitűdökkel, autonómiával rendelkezik. </a:t>
            </a:r>
          </a:p>
          <a:p>
            <a:pPr marL="0" indent="0" eaLnBrk="1" hangingPunct="1">
              <a:buFontTx/>
              <a:buNone/>
            </a:pPr>
            <a:r>
              <a:rPr lang="hu-HU" sz="2400" dirty="0" smtClean="0"/>
              <a:t>	</a:t>
            </a:r>
            <a:r>
              <a:rPr lang="hu-HU" sz="2400" i="1" dirty="0" smtClean="0">
                <a:solidFill>
                  <a:srgbClr val="0070C0"/>
                </a:solidFill>
              </a:rPr>
              <a:t>Aktív ige + tárgy + egyéb kiegészítő információk </a:t>
            </a:r>
          </a:p>
          <a:p>
            <a:pPr marL="0" indent="0" eaLnBrk="1" hangingPunct="1">
              <a:buFontTx/>
              <a:buNone/>
            </a:pPr>
            <a:endParaRPr lang="hu-HU" sz="1000" dirty="0" smtClean="0"/>
          </a:p>
          <a:p>
            <a:pPr marL="0" indent="0" eaLnBrk="1" hangingPunct="1">
              <a:buFontTx/>
              <a:buNone/>
            </a:pPr>
            <a:r>
              <a:rPr lang="hu-HU" sz="2400" dirty="0" smtClean="0"/>
              <a:t>A tanulási eredmények a nemzeti és az európai képesítési keretrendszerekben használt szintleírásokat adják. Egy szak, egy képzési program tanulási eredményei ebből bomlanak ki.</a:t>
            </a:r>
          </a:p>
          <a:p>
            <a:pPr marL="0" indent="0" eaLnBrk="1" hangingPunct="1">
              <a:buFontTx/>
              <a:buNone/>
            </a:pPr>
            <a:endParaRPr lang="hu-HU" sz="1000" dirty="0" smtClean="0"/>
          </a:p>
          <a:p>
            <a:pPr marL="0" indent="0" eaLnBrk="1" hangingPunct="1">
              <a:buFontTx/>
              <a:buNone/>
            </a:pPr>
            <a:r>
              <a:rPr lang="hu-HU" sz="2400" dirty="0" smtClean="0"/>
              <a:t>Mindez egy p</a:t>
            </a:r>
            <a:r>
              <a:rPr lang="en-GB" sz="2400" dirty="0" err="1" smtClean="0"/>
              <a:t>aradigm</a:t>
            </a:r>
            <a:r>
              <a:rPr lang="hu-HU" sz="2400" dirty="0" err="1" smtClean="0"/>
              <a:t>aváltás</a:t>
            </a:r>
            <a:r>
              <a:rPr lang="hu-HU" sz="2400" dirty="0" smtClean="0"/>
              <a:t> része: a képzés fókuszában a tanulási folyamat támogatása áll. A tanár szerepe: a tanulási folyamat (a képesség-alakulás) menedzselése, elősegítése.</a:t>
            </a:r>
          </a:p>
          <a:p>
            <a:pPr marL="0" indent="0" eaLnBrk="1" hangingPunct="1">
              <a:buFontTx/>
              <a:buNone/>
            </a:pPr>
            <a:endParaRPr lang="hu-H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70C0"/>
                </a:solidFill>
              </a:rPr>
              <a:t>A konzultáció célja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A </a:t>
            </a:r>
            <a:r>
              <a:rPr lang="hu-HU" sz="2800" dirty="0" err="1"/>
              <a:t>KKK</a:t>
            </a:r>
            <a:r>
              <a:rPr lang="hu-HU" sz="2800" dirty="0"/>
              <a:t> felülvizsgálati folyamatban eddig elkészült </a:t>
            </a:r>
            <a:r>
              <a:rPr lang="hu-HU" sz="2800" dirty="0" err="1"/>
              <a:t>KKK</a:t>
            </a:r>
            <a:r>
              <a:rPr lang="hu-HU" sz="2800" dirty="0"/>
              <a:t> </a:t>
            </a:r>
            <a:r>
              <a:rPr lang="hu-HU" sz="2800" dirty="0" err="1"/>
              <a:t>-tervezetekben</a:t>
            </a:r>
            <a:r>
              <a:rPr lang="hu-HU" sz="2800" dirty="0"/>
              <a:t> tapasztalható kompetencia-leírási </a:t>
            </a:r>
            <a:r>
              <a:rPr lang="hu-HU" sz="2800" dirty="0" smtClean="0"/>
              <a:t>nehézségek megvitatása  		hogy </a:t>
            </a:r>
            <a:r>
              <a:rPr lang="hu-HU" sz="2800" dirty="0"/>
              <a:t>jobbak, jól használhatók </a:t>
            </a:r>
            <a:r>
              <a:rPr lang="hu-HU" sz="2800" dirty="0" smtClean="0"/>
              <a:t>legyenek.</a:t>
            </a:r>
            <a:endParaRPr lang="hu-HU" sz="2800" dirty="0"/>
          </a:p>
          <a:p>
            <a:pPr>
              <a:buNone/>
            </a:pPr>
            <a:endParaRPr lang="hu-HU" sz="1000" dirty="0" smtClean="0"/>
          </a:p>
          <a:p>
            <a:pPr algn="r">
              <a:buNone/>
            </a:pPr>
            <a:r>
              <a:rPr lang="hu-HU" sz="2800" b="1" dirty="0" smtClean="0"/>
              <a:t>Most csak a tanulási eredményekről lesz szó.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800" b="1" dirty="0" smtClean="0">
                <a:solidFill>
                  <a:srgbClr val="0070C0"/>
                </a:solidFill>
              </a:rPr>
              <a:t>Most nem cél</a:t>
            </a:r>
          </a:p>
          <a:p>
            <a:pPr marL="0" indent="0">
              <a:buNone/>
            </a:pPr>
            <a:r>
              <a:rPr lang="hu-HU" sz="2800" dirty="0" smtClean="0"/>
              <a:t>a </a:t>
            </a:r>
            <a:r>
              <a:rPr lang="hu-HU" sz="2800" dirty="0" err="1"/>
              <a:t>KKK</a:t>
            </a:r>
            <a:r>
              <a:rPr lang="hu-HU" sz="2800" dirty="0"/>
              <a:t> egyéb </a:t>
            </a:r>
            <a:r>
              <a:rPr lang="hu-HU" sz="2800" dirty="0" smtClean="0"/>
              <a:t>dolgainak </a:t>
            </a:r>
            <a:r>
              <a:rPr lang="hu-HU" sz="2800" dirty="0"/>
              <a:t>(szerkezet, kreditek, adatok, szakirányok stb</a:t>
            </a:r>
            <a:r>
              <a:rPr lang="hu-HU" sz="2800" dirty="0" smtClean="0"/>
              <a:t>.) megvitatása. Ezekre jövő héten, Budapesten kerül sor.</a:t>
            </a:r>
            <a:endParaRPr lang="hu-HU" sz="2800" dirty="0"/>
          </a:p>
        </p:txBody>
      </p:sp>
      <p:sp>
        <p:nvSpPr>
          <p:cNvPr id="4" name="Jobbra nyíl 3"/>
          <p:cNvSpPr/>
          <p:nvPr/>
        </p:nvSpPr>
        <p:spPr>
          <a:xfrm>
            <a:off x="4860032" y="242088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Miért írunk </a:t>
            </a:r>
            <a:r>
              <a:rPr lang="hu-HU" b="1" dirty="0" err="1">
                <a:solidFill>
                  <a:srgbClr val="0070C0"/>
                </a:solidFill>
              </a:rPr>
              <a:t>TE-ket</a:t>
            </a:r>
            <a:r>
              <a:rPr lang="hu-HU" b="1" dirty="0">
                <a:solidFill>
                  <a:srgbClr val="0070C0"/>
                </a:solidFill>
              </a:rPr>
              <a:t> a </a:t>
            </a:r>
            <a:r>
              <a:rPr lang="hu-HU" b="1" dirty="0" err="1">
                <a:solidFill>
                  <a:srgbClr val="0070C0"/>
                </a:solidFill>
              </a:rPr>
              <a:t>KKK-ba</a:t>
            </a:r>
            <a:r>
              <a:rPr lang="hu-HU" b="1" dirty="0">
                <a:solidFill>
                  <a:srgbClr val="0070C0"/>
                </a:solidFill>
              </a:rPr>
              <a:t>?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pPr marL="174625" indent="-174625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hu-HU" sz="2400" dirty="0" smtClean="0"/>
              <a:t>kimenet </a:t>
            </a:r>
            <a:r>
              <a:rPr lang="hu-HU" sz="2400" dirty="0"/>
              <a:t>orientáció erősödése a szabályozásban; </a:t>
            </a:r>
            <a:endParaRPr lang="hu-HU" sz="2400" dirty="0" smtClean="0"/>
          </a:p>
          <a:p>
            <a:pPr marL="174625" indent="-174625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hu-HU" sz="2400" dirty="0" smtClean="0"/>
              <a:t>kormánydöntés </a:t>
            </a:r>
            <a:r>
              <a:rPr lang="hu-HU" sz="2400" dirty="0"/>
              <a:t>az </a:t>
            </a:r>
            <a:r>
              <a:rPr lang="hu-HU" sz="2400" dirty="0" err="1">
                <a:hlinkClick r:id="" action="ppaction://customshow?id=0&amp;return=true"/>
              </a:rPr>
              <a:t>MKKR</a:t>
            </a:r>
            <a:r>
              <a:rPr lang="hu-HU" sz="2400" dirty="0">
                <a:hlinkClick r:id="" action="ppaction://customshow?id=0&amp;return=true"/>
              </a:rPr>
              <a:t> </a:t>
            </a:r>
            <a:r>
              <a:rPr lang="hu-HU" sz="2400" dirty="0"/>
              <a:t>hazai bevezetéséről; </a:t>
            </a:r>
          </a:p>
          <a:p>
            <a:pPr marL="174625" indent="-174625">
              <a:lnSpc>
                <a:spcPct val="110000"/>
              </a:lnSpc>
              <a:spcAft>
                <a:spcPts val="600"/>
              </a:spcAft>
              <a:buNone/>
            </a:pPr>
            <a:r>
              <a:rPr lang="hu-HU" sz="2400" dirty="0"/>
              <a:t>- az európai országok felsőoktatása számára 2005-től van keretrendszer, kimeneti standardok; szerte a világon több mint 140 országban folyik (vagy </a:t>
            </a:r>
            <a:r>
              <a:rPr lang="hu-HU" sz="2400" dirty="0" smtClean="0"/>
              <a:t>már megtörtént) </a:t>
            </a:r>
            <a:r>
              <a:rPr lang="hu-HU" sz="2400" dirty="0"/>
              <a:t>ez az átállás;</a:t>
            </a:r>
          </a:p>
          <a:p>
            <a:pPr marL="174625" indent="-174625">
              <a:lnSpc>
                <a:spcPct val="110000"/>
              </a:lnSpc>
              <a:spcAft>
                <a:spcPts val="600"/>
              </a:spcAft>
              <a:buNone/>
            </a:pPr>
            <a:r>
              <a:rPr lang="hu-HU" sz="2400" dirty="0"/>
              <a:t>-  a minőségbiztosítás európai standardjai (</a:t>
            </a:r>
            <a:r>
              <a:rPr lang="hu-HU" sz="2400" dirty="0" err="1"/>
              <a:t>ESG</a:t>
            </a:r>
            <a:r>
              <a:rPr lang="hu-HU" sz="2400" dirty="0"/>
              <a:t>) </a:t>
            </a:r>
            <a:r>
              <a:rPr lang="hu-HU" sz="2400" dirty="0" smtClean="0"/>
              <a:t>is kimenet </a:t>
            </a:r>
            <a:r>
              <a:rPr lang="hu-HU" sz="2400" dirty="0"/>
              <a:t>fókuszúak, a </a:t>
            </a:r>
            <a:r>
              <a:rPr lang="hu-HU" sz="2400" dirty="0" smtClean="0"/>
              <a:t>tanulási eredmények (TE) </a:t>
            </a:r>
            <a:r>
              <a:rPr lang="hu-HU" sz="2400" dirty="0"/>
              <a:t>alkalmazását kell az akkreditáció során vizsgálni, a MAB-ot is erre kötelezi a Ftv. friss módosítása;</a:t>
            </a:r>
          </a:p>
          <a:p>
            <a:pPr marL="174625" indent="-174625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hu-HU" sz="2400" dirty="0" smtClean="0"/>
              <a:t>a </a:t>
            </a:r>
            <a:r>
              <a:rPr lang="hu-HU" sz="2400" dirty="0"/>
              <a:t>kimeneti megközelítés tanuló-orientált: érthetőbbé teszi a képzés célját, eredményeit a hallgatók számára - és a </a:t>
            </a:r>
            <a:r>
              <a:rPr lang="hu-HU" sz="2400" dirty="0" smtClean="0"/>
              <a:t>felhasználók számára </a:t>
            </a:r>
            <a:r>
              <a:rPr lang="hu-HU" sz="2400" dirty="0"/>
              <a:t>is. </a:t>
            </a:r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400" dirty="0" smtClean="0"/>
              <a:t>Az eddigi szabályozások, minőségértékelések fókusza a képzések</a:t>
            </a:r>
          </a:p>
          <a:p>
            <a:pPr marL="514350" indent="-514350">
              <a:buAutoNum type="alphaLcParenR"/>
            </a:pPr>
            <a:r>
              <a:rPr lang="hu-HU" sz="2400" dirty="0" smtClean="0"/>
              <a:t>bemenetére</a:t>
            </a:r>
          </a:p>
          <a:p>
            <a:pPr marL="914400" lvl="1" indent="-514350">
              <a:buNone/>
            </a:pPr>
            <a:r>
              <a:rPr lang="hu-HU" sz="2000" dirty="0" smtClean="0"/>
              <a:t>  - felvételi/belépési kritériumok</a:t>
            </a:r>
          </a:p>
          <a:p>
            <a:pPr marL="914400" lvl="1" indent="-514350">
              <a:buNone/>
            </a:pPr>
            <a:r>
              <a:rPr lang="hu-HU" sz="2000" dirty="0" smtClean="0"/>
              <a:t>  - előzmények</a:t>
            </a:r>
          </a:p>
          <a:p>
            <a:pPr marL="514350" indent="-514350">
              <a:buAutoNum type="alphaLcParenR" startAt="2"/>
            </a:pPr>
            <a:r>
              <a:rPr lang="hu-HU" sz="2400" dirty="0" smtClean="0"/>
              <a:t>építő egységeinek </a:t>
            </a:r>
          </a:p>
          <a:p>
            <a:pPr marL="914400" lvl="1" indent="-514350">
              <a:buNone/>
            </a:pPr>
            <a:r>
              <a:rPr lang="hu-HU" sz="2000" dirty="0" smtClean="0"/>
              <a:t>  - tartalmára (tantárgyak, ismeretkörök) és </a:t>
            </a:r>
          </a:p>
          <a:p>
            <a:pPr marL="914400" lvl="1" indent="-514350">
              <a:buNone/>
            </a:pPr>
            <a:r>
              <a:rPr lang="hu-HU" sz="2000" dirty="0" smtClean="0"/>
              <a:t>  - méretére (óraszámok, kreditek)</a:t>
            </a:r>
          </a:p>
          <a:p>
            <a:pPr marL="514350" indent="-514350">
              <a:buAutoNum type="alphaLcParenR" startAt="2"/>
            </a:pPr>
            <a:r>
              <a:rPr lang="hu-HU" sz="2400" dirty="0" smtClean="0"/>
              <a:t>szakaszaira (alapozás, törzsképzés, differenciálás)  és</a:t>
            </a:r>
          </a:p>
          <a:p>
            <a:pPr marL="514350" indent="-514350">
              <a:buAutoNum type="alphaLcParenR" startAt="2"/>
            </a:pPr>
            <a:r>
              <a:rPr lang="hu-HU" sz="2400" dirty="0" smtClean="0"/>
              <a:t>megszervezésére (kötelező, választandó, választható)    irányult.</a:t>
            </a:r>
          </a:p>
          <a:p>
            <a:pPr marL="514350" indent="-51435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Az új nézőpont a </a:t>
            </a:r>
            <a:r>
              <a:rPr lang="hu-HU" sz="2400" dirty="0" smtClean="0">
                <a:solidFill>
                  <a:srgbClr val="0070C0"/>
                </a:solidFill>
              </a:rPr>
              <a:t>kimenetre</a:t>
            </a:r>
            <a:r>
              <a:rPr lang="hu-HU" sz="2400" dirty="0" smtClean="0"/>
              <a:t> fókuszál: milyen eredménynek kell megjelennie a folyamat végén? </a:t>
            </a:r>
          </a:p>
          <a:p>
            <a:pPr marL="0" indent="0">
              <a:buNone/>
            </a:pPr>
            <a:r>
              <a:rPr lang="hu-HU" sz="2400" dirty="0" smtClean="0"/>
              <a:t>A követelmény-standardokat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C00000"/>
                </a:solidFill>
              </a:rPr>
              <a:t>tanulási eredmények </a:t>
            </a:r>
            <a:r>
              <a:rPr lang="hu-HU" sz="2400" dirty="0" smtClean="0"/>
              <a:t>formájában </a:t>
            </a:r>
          </a:p>
          <a:p>
            <a:pPr marL="0" indent="0">
              <a:buNone/>
            </a:pPr>
            <a:r>
              <a:rPr lang="hu-HU" sz="2400" dirty="0" smtClean="0"/>
              <a:t>fogalmazzák meg.</a:t>
            </a:r>
          </a:p>
          <a:p>
            <a:pPr>
              <a:buNone/>
            </a:pPr>
            <a:endParaRPr lang="hu-HU" sz="24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400" b="1" dirty="0" smtClean="0">
                <a:solidFill>
                  <a:srgbClr val="0070C0"/>
                </a:solidFill>
              </a:rPr>
              <a:t>Mit jelent a kimeneti megközelítésre átállás?</a:t>
            </a:r>
            <a:endParaRPr lang="hu-HU" sz="3400" dirty="0">
              <a:solidFill>
                <a:srgbClr val="0070C0"/>
              </a:solidFill>
            </a:endParaRPr>
          </a:p>
        </p:txBody>
      </p:sp>
      <p:grpSp>
        <p:nvGrpSpPr>
          <p:cNvPr id="24" name="Csoportba foglalás 23"/>
          <p:cNvGrpSpPr/>
          <p:nvPr/>
        </p:nvGrpSpPr>
        <p:grpSpPr>
          <a:xfrm>
            <a:off x="5436096" y="1988840"/>
            <a:ext cx="2952328" cy="1080120"/>
            <a:chOff x="5652120" y="2420888"/>
            <a:chExt cx="2952328" cy="1080120"/>
          </a:xfrm>
        </p:grpSpPr>
        <p:sp>
          <p:nvSpPr>
            <p:cNvPr id="5" name="Szövegdoboz 4"/>
            <p:cNvSpPr txBox="1"/>
            <p:nvPr/>
          </p:nvSpPr>
          <p:spPr>
            <a:xfrm>
              <a:off x="6084168" y="2420888"/>
              <a:ext cx="2520280" cy="64633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képzési folyamat</a:t>
              </a:r>
            </a:p>
            <a:p>
              <a:r>
                <a:rPr lang="hu-HU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sym typeface="Wingdings"/>
                </a:rPr>
                <a:t>        </a:t>
              </a:r>
              <a:endParaRPr lang="hu-HU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23" name="Csoportba foglalás 22"/>
            <p:cNvGrpSpPr/>
            <p:nvPr/>
          </p:nvGrpSpPr>
          <p:grpSpPr>
            <a:xfrm>
              <a:off x="5652120" y="2564904"/>
              <a:ext cx="360040" cy="432048"/>
              <a:chOff x="5652120" y="2564904"/>
              <a:chExt cx="360040" cy="432048"/>
            </a:xfrm>
          </p:grpSpPr>
          <p:cxnSp>
            <p:nvCxnSpPr>
              <p:cNvPr id="7" name="Egyenes összekötő nyíllal 6"/>
              <p:cNvCxnSpPr/>
              <p:nvPr/>
            </p:nvCxnSpPr>
            <p:spPr>
              <a:xfrm>
                <a:off x="5652120" y="2564904"/>
                <a:ext cx="360040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Egyenes összekötő nyíllal 7"/>
              <p:cNvCxnSpPr/>
              <p:nvPr/>
            </p:nvCxnSpPr>
            <p:spPr>
              <a:xfrm>
                <a:off x="5652120" y="2780928"/>
                <a:ext cx="360040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Egyenes összekötő nyíllal 8"/>
              <p:cNvCxnSpPr/>
              <p:nvPr/>
            </p:nvCxnSpPr>
            <p:spPr>
              <a:xfrm>
                <a:off x="5652120" y="2996952"/>
                <a:ext cx="360040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Csoportba foglalás 21"/>
            <p:cNvGrpSpPr/>
            <p:nvPr/>
          </p:nvGrpSpPr>
          <p:grpSpPr>
            <a:xfrm>
              <a:off x="6228184" y="3140968"/>
              <a:ext cx="2160240" cy="360040"/>
              <a:chOff x="6228184" y="3140968"/>
              <a:chExt cx="2160240" cy="360040"/>
            </a:xfrm>
          </p:grpSpPr>
          <p:cxnSp>
            <p:nvCxnSpPr>
              <p:cNvPr id="10" name="Egyenes összekötő nyíllal 9"/>
              <p:cNvCxnSpPr/>
              <p:nvPr/>
            </p:nvCxnSpPr>
            <p:spPr>
              <a:xfrm flipV="1">
                <a:off x="6228184" y="3140968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gyenes összekötő nyíllal 12"/>
              <p:cNvCxnSpPr/>
              <p:nvPr/>
            </p:nvCxnSpPr>
            <p:spPr>
              <a:xfrm flipV="1">
                <a:off x="6516216" y="3140968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Egyenes összekötő nyíllal 13"/>
              <p:cNvCxnSpPr/>
              <p:nvPr/>
            </p:nvCxnSpPr>
            <p:spPr>
              <a:xfrm flipV="1">
                <a:off x="7092280" y="3140968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gyenes összekötő nyíllal 14"/>
              <p:cNvCxnSpPr/>
              <p:nvPr/>
            </p:nvCxnSpPr>
            <p:spPr>
              <a:xfrm flipV="1">
                <a:off x="6804248" y="3140968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Egyenes összekötő nyíllal 15"/>
              <p:cNvCxnSpPr/>
              <p:nvPr/>
            </p:nvCxnSpPr>
            <p:spPr>
              <a:xfrm flipV="1">
                <a:off x="7380312" y="3140968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Egyenes összekötő nyíllal 16"/>
              <p:cNvCxnSpPr/>
              <p:nvPr/>
            </p:nvCxnSpPr>
            <p:spPr>
              <a:xfrm flipV="1">
                <a:off x="7668344" y="3140968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Egyenes összekötő nyíllal 19"/>
              <p:cNvCxnSpPr/>
              <p:nvPr/>
            </p:nvCxnSpPr>
            <p:spPr>
              <a:xfrm flipV="1">
                <a:off x="8028384" y="3140968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gyenes összekötő nyíllal 20"/>
              <p:cNvCxnSpPr/>
              <p:nvPr/>
            </p:nvCxnSpPr>
            <p:spPr>
              <a:xfrm flipV="1">
                <a:off x="8388424" y="3140968"/>
                <a:ext cx="0" cy="36004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Csoportba foglalás 40"/>
          <p:cNvGrpSpPr/>
          <p:nvPr/>
        </p:nvGrpSpPr>
        <p:grpSpPr>
          <a:xfrm>
            <a:off x="5076056" y="5229200"/>
            <a:ext cx="2952328" cy="646331"/>
            <a:chOff x="5076056" y="5229200"/>
            <a:chExt cx="2952328" cy="646331"/>
          </a:xfrm>
        </p:grpSpPr>
        <p:sp>
          <p:nvSpPr>
            <p:cNvPr id="26" name="Szövegdoboz 25"/>
            <p:cNvSpPr txBox="1"/>
            <p:nvPr/>
          </p:nvSpPr>
          <p:spPr>
            <a:xfrm>
              <a:off x="5076056" y="5229200"/>
              <a:ext cx="2520280" cy="64633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képzési folyamat</a:t>
              </a:r>
            </a:p>
            <a:p>
              <a:r>
                <a:rPr lang="hu-HU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sym typeface="Wingdings"/>
                </a:rPr>
                <a:t>        </a:t>
              </a:r>
              <a:endParaRPr lang="hu-HU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27" name="Csoportba foglalás 22"/>
            <p:cNvGrpSpPr/>
            <p:nvPr/>
          </p:nvGrpSpPr>
          <p:grpSpPr>
            <a:xfrm rot="10800000">
              <a:off x="7668344" y="5373215"/>
              <a:ext cx="360040" cy="432048"/>
              <a:chOff x="5652120" y="2564904"/>
              <a:chExt cx="360040" cy="432048"/>
            </a:xfrm>
          </p:grpSpPr>
          <p:cxnSp>
            <p:nvCxnSpPr>
              <p:cNvPr id="37" name="Egyenes összekötő nyíllal 36"/>
              <p:cNvCxnSpPr/>
              <p:nvPr/>
            </p:nvCxnSpPr>
            <p:spPr>
              <a:xfrm>
                <a:off x="5652120" y="2564904"/>
                <a:ext cx="360040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Egyenes összekötő nyíllal 37"/>
              <p:cNvCxnSpPr/>
              <p:nvPr/>
            </p:nvCxnSpPr>
            <p:spPr>
              <a:xfrm>
                <a:off x="5652120" y="2780928"/>
                <a:ext cx="360040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nyíllal 38"/>
              <p:cNvCxnSpPr/>
              <p:nvPr/>
            </p:nvCxnSpPr>
            <p:spPr>
              <a:xfrm>
                <a:off x="5652120" y="2996952"/>
                <a:ext cx="360040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Miért fontos jól megírni a </a:t>
            </a:r>
            <a:r>
              <a:rPr lang="hu-HU" b="1" dirty="0" err="1" smtClean="0">
                <a:solidFill>
                  <a:srgbClr val="0070C0"/>
                </a:solidFill>
              </a:rPr>
              <a:t>TE-ket</a:t>
            </a:r>
            <a:r>
              <a:rPr lang="hu-HU" b="1" dirty="0" smtClean="0">
                <a:solidFill>
                  <a:srgbClr val="0070C0"/>
                </a:solidFill>
              </a:rPr>
              <a:t>?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pPr marL="174625" indent="-174625">
              <a:buNone/>
            </a:pPr>
            <a:r>
              <a:rPr lang="hu-HU" sz="2400" dirty="0"/>
              <a:t>- ez határozza meg, mit kell megtanulnia a hallgatónak, így ez hat vissza a tanterv és tananyag kialakítására;</a:t>
            </a:r>
          </a:p>
          <a:p>
            <a:pPr marL="174625" indent="-174625">
              <a:buNone/>
            </a:pPr>
            <a:r>
              <a:rPr lang="hu-HU" sz="2400" dirty="0"/>
              <a:t>- a diploma akkor adható ki, ha ezek teljesülnek;</a:t>
            </a:r>
          </a:p>
          <a:p>
            <a:pPr marL="174625" indent="-174625">
              <a:buNone/>
            </a:pPr>
            <a:r>
              <a:rPr lang="hu-HU" sz="2400" dirty="0"/>
              <a:t>- ezek teljesítéséről kell meggyőződni az értékelések (vizsga, ZH stb.) során;</a:t>
            </a:r>
          </a:p>
          <a:p>
            <a:pPr marL="174625" indent="-174625">
              <a:spcAft>
                <a:spcPts val="1200"/>
              </a:spcAft>
              <a:buNone/>
            </a:pPr>
            <a:r>
              <a:rPr lang="hu-HU" sz="2400" dirty="0" smtClean="0"/>
              <a:t>- ezek teljesülését ellenőrzi a MAB / egy külföldi ügynökség (vö. friss Ftv. módosítás) az akkreditáció során </a:t>
            </a:r>
          </a:p>
          <a:p>
            <a:pPr marL="174625" indent="-174625">
              <a:buNone/>
            </a:pPr>
            <a:r>
              <a:rPr lang="hu-HU" sz="2400" dirty="0" smtClean="0"/>
              <a:t>- ezek informálnak arról, hogy milyen szintű kompetenciákkal rendelkezik a végzett hallgató;</a:t>
            </a:r>
          </a:p>
          <a:p>
            <a:pPr marL="174625" indent="-174625">
              <a:buFontTx/>
              <a:buChar char="-"/>
            </a:pPr>
            <a:r>
              <a:rPr lang="hu-HU" sz="2400" dirty="0" smtClean="0"/>
              <a:t>ezek </a:t>
            </a:r>
            <a:r>
              <a:rPr lang="hu-HU" sz="2400" dirty="0"/>
              <a:t>alapján ítélik meg az egyetemek, munkáltatók, </a:t>
            </a:r>
            <a:r>
              <a:rPr lang="hu-HU" sz="2400" dirty="0" smtClean="0"/>
              <a:t>felveszik-e magasabb képzésekre /alkalmazzák-e </a:t>
            </a:r>
            <a:r>
              <a:rPr lang="hu-HU" sz="2400" dirty="0"/>
              <a:t>a végzett hallgatót;</a:t>
            </a:r>
          </a:p>
          <a:p>
            <a:pPr marL="449263" indent="-449263">
              <a:buNone/>
            </a:pPr>
            <a:r>
              <a:rPr lang="hu-HU" sz="2400" dirty="0" smtClean="0">
                <a:sym typeface="Wingdings"/>
              </a:rPr>
              <a:t></a:t>
            </a:r>
            <a:r>
              <a:rPr lang="hu-HU" sz="2400" dirty="0" smtClean="0"/>
              <a:t>  </a:t>
            </a:r>
            <a:r>
              <a:rPr lang="hu-HU" sz="2400" u="sng" dirty="0" smtClean="0">
                <a:solidFill>
                  <a:srgbClr val="0070C0"/>
                </a:solidFill>
              </a:rPr>
              <a:t>mindegyik </a:t>
            </a:r>
            <a:r>
              <a:rPr lang="hu-HU" sz="2400" u="sng" dirty="0">
                <a:solidFill>
                  <a:srgbClr val="0070C0"/>
                </a:solidFill>
              </a:rPr>
              <a:t>fenti szempont pontos, átgondolt TE megfogalmazásokat </a:t>
            </a:r>
            <a:r>
              <a:rPr lang="hu-HU" sz="2400" u="sng" dirty="0" smtClean="0">
                <a:solidFill>
                  <a:srgbClr val="0070C0"/>
                </a:solidFill>
              </a:rPr>
              <a:t>tesz </a:t>
            </a:r>
            <a:r>
              <a:rPr lang="hu-HU" sz="2400" u="sng" dirty="0">
                <a:solidFill>
                  <a:srgbClr val="0070C0"/>
                </a:solidFill>
              </a:rPr>
              <a:t>szükségessé</a:t>
            </a:r>
            <a:r>
              <a:rPr lang="hu-HU" sz="2400" u="sng" dirty="0"/>
              <a:t>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Milyen </a:t>
            </a:r>
            <a:r>
              <a:rPr lang="hu-HU" b="1" dirty="0" smtClean="0">
                <a:solidFill>
                  <a:srgbClr val="0070C0"/>
                </a:solidFill>
              </a:rPr>
              <a:t>szempontjai vannak a TE írásnak?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A </a:t>
            </a:r>
            <a:r>
              <a:rPr lang="hu-HU" dirty="0"/>
              <a:t>TE írásnak</a:t>
            </a:r>
          </a:p>
          <a:p>
            <a:pPr>
              <a:spcAft>
                <a:spcPts val="600"/>
              </a:spcAft>
              <a:buNone/>
            </a:pPr>
            <a:r>
              <a:rPr lang="hu-HU" sz="2800" dirty="0" smtClean="0"/>
              <a:t>	- </a:t>
            </a:r>
            <a:r>
              <a:rPr lang="hu-HU" sz="2800" dirty="0"/>
              <a:t>vannak fontos támpontjai, ezek zöme </a:t>
            </a:r>
            <a:r>
              <a:rPr lang="hu-HU" sz="2800" dirty="0" smtClean="0">
                <a:hlinkClick r:id="" action="ppaction://customshow?id=1&amp;return=true"/>
              </a:rPr>
              <a:t>formai</a:t>
            </a:r>
            <a:r>
              <a:rPr lang="hu-HU" sz="2800" dirty="0"/>
              <a:t>;</a:t>
            </a:r>
            <a:endParaRPr lang="hu-HU" sz="2800" dirty="0" smtClean="0"/>
          </a:p>
          <a:p>
            <a:pPr>
              <a:spcAft>
                <a:spcPts val="600"/>
              </a:spcAft>
              <a:buNone/>
            </a:pPr>
            <a:r>
              <a:rPr lang="hu-HU" sz="2800" dirty="0" smtClean="0"/>
              <a:t>	- </a:t>
            </a:r>
            <a:r>
              <a:rPr lang="hu-HU" sz="2800" dirty="0"/>
              <a:t>de nincsenek teljesen egzakt kritériumai, azaz </a:t>
            </a:r>
            <a:r>
              <a:rPr lang="hu-HU" sz="2800" b="1" dirty="0">
                <a:solidFill>
                  <a:srgbClr val="0070C0"/>
                </a:solidFill>
              </a:rPr>
              <a:t>több jó megoldás van, SŐT</a:t>
            </a:r>
            <a:r>
              <a:rPr lang="hu-HU" sz="2800" dirty="0"/>
              <a:t> még újítás is </a:t>
            </a:r>
            <a:r>
              <a:rPr lang="hu-HU" sz="2800" dirty="0" smtClean="0"/>
              <a:t>lehetséges;</a:t>
            </a:r>
          </a:p>
          <a:p>
            <a:pPr>
              <a:spcAft>
                <a:spcPts val="600"/>
              </a:spcAft>
              <a:buNone/>
            </a:pPr>
            <a:r>
              <a:rPr lang="hu-HU" sz="2800" dirty="0" smtClean="0"/>
              <a:t>	- </a:t>
            </a:r>
            <a:r>
              <a:rPr lang="hu-HU" sz="2800" dirty="0"/>
              <a:t>és még formálódik a hazai értelmezés, </a:t>
            </a:r>
            <a:r>
              <a:rPr lang="hu-HU" sz="2800" dirty="0" smtClean="0"/>
              <a:t>használat is </a:t>
            </a:r>
            <a:r>
              <a:rPr lang="hu-HU" sz="2800" dirty="0"/>
              <a:t>(azaz most még kicsit lazább a megítélés, átmeneti az értékelés és az elkészült anyagok</a:t>
            </a:r>
            <a:r>
              <a:rPr lang="hu-HU" sz="2800" dirty="0" smtClean="0"/>
              <a:t>);</a:t>
            </a:r>
          </a:p>
          <a:p>
            <a:pPr>
              <a:spcAft>
                <a:spcPts val="600"/>
              </a:spcAft>
              <a:buNone/>
            </a:pPr>
            <a:r>
              <a:rPr lang="hu-HU" sz="2800" dirty="0"/>
              <a:t>	</a:t>
            </a:r>
            <a:r>
              <a:rPr lang="hu-HU" sz="2800" dirty="0" smtClean="0"/>
              <a:t>- vannak az írást segítő technikák</a:t>
            </a:r>
            <a:r>
              <a:rPr lang="hu-HU" sz="2800" dirty="0"/>
              <a:t> </a:t>
            </a:r>
            <a:r>
              <a:rPr lang="hu-HU" sz="2800" dirty="0" smtClean="0"/>
              <a:t>(pl. táblázat, vezérkategóriák).</a:t>
            </a:r>
            <a:endParaRPr lang="hu-HU" sz="2800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70C0"/>
                </a:solidFill>
              </a:rPr>
              <a:t>Szerkezet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dirty="0" smtClean="0"/>
              <a:t>A képesítési keretrendszerek a kimeneti követelmény-standardok leírását </a:t>
            </a:r>
            <a:r>
              <a:rPr lang="hu-HU" sz="2200" dirty="0" smtClean="0">
                <a:solidFill>
                  <a:srgbClr val="0070C0"/>
                </a:solidFill>
              </a:rPr>
              <a:t>több kategória </a:t>
            </a:r>
            <a:r>
              <a:rPr lang="hu-HU" sz="2200" dirty="0" smtClean="0"/>
              <a:t>mentén strukturálják.</a:t>
            </a:r>
          </a:p>
          <a:p>
            <a:pPr marL="0" indent="0">
              <a:buNone/>
            </a:pPr>
            <a:r>
              <a:rPr lang="hu-HU" sz="2200" dirty="0" smtClean="0"/>
              <a:t>Mindegyik tartalmaz </a:t>
            </a:r>
            <a:r>
              <a:rPr lang="hu-HU" sz="2200" dirty="0" smtClean="0">
                <a:solidFill>
                  <a:srgbClr val="0070C0"/>
                </a:solidFill>
              </a:rPr>
              <a:t>tudást, képességet</a:t>
            </a:r>
            <a:r>
              <a:rPr lang="hu-HU" sz="2200" dirty="0" smtClean="0"/>
              <a:t>, a többi kompetencia-dimenziót azonban eltérő módon bontják fel. (pl. „további kompetenciák”;  „autonómia és felelősségvállalás”, „kulcskompetenciák”; valamely kiemelt kulcskompetencia, pl. kommunikáció; stb.)</a:t>
            </a:r>
          </a:p>
          <a:p>
            <a:pPr marL="0" indent="0">
              <a:buNone/>
            </a:pPr>
            <a:r>
              <a:rPr lang="hu-HU" sz="2200" dirty="0" smtClean="0"/>
              <a:t>A magyar országos átfogó képesítési keretrendszer (</a:t>
            </a:r>
            <a:r>
              <a:rPr lang="hu-HU" sz="2200" dirty="0" err="1" smtClean="0"/>
              <a:t>MKKR</a:t>
            </a:r>
            <a:r>
              <a:rPr lang="hu-HU" sz="2200" dirty="0" smtClean="0"/>
              <a:t>) két további kategóriát határozott  meg: </a:t>
            </a:r>
            <a:r>
              <a:rPr lang="hu-HU" sz="2200" dirty="0" smtClean="0">
                <a:solidFill>
                  <a:srgbClr val="0070C0"/>
                </a:solidFill>
              </a:rPr>
              <a:t>attitűd; autonómia és felelősségvállalás</a:t>
            </a:r>
            <a:r>
              <a:rPr lang="hu-HU" sz="2200" dirty="0" smtClean="0"/>
              <a:t>. </a:t>
            </a:r>
          </a:p>
          <a:p>
            <a:pPr marL="0" indent="0">
              <a:buNone/>
            </a:pPr>
            <a:r>
              <a:rPr lang="hu-HU" sz="2200" dirty="0" smtClean="0"/>
              <a:t>Az </a:t>
            </a:r>
            <a:r>
              <a:rPr lang="hu-HU" sz="2200" dirty="0" err="1" smtClean="0"/>
              <a:t>MKKR</a:t>
            </a:r>
            <a:r>
              <a:rPr lang="hu-HU" sz="2200" dirty="0" smtClean="0"/>
              <a:t> </a:t>
            </a:r>
            <a:r>
              <a:rPr lang="hu-HU" sz="2200" b="1" dirty="0" smtClean="0">
                <a:solidFill>
                  <a:srgbClr val="0070C0"/>
                </a:solidFill>
              </a:rPr>
              <a:t>8</a:t>
            </a:r>
            <a:r>
              <a:rPr lang="hu-HU" sz="2200" dirty="0" smtClean="0"/>
              <a:t> különböző kimeneti </a:t>
            </a:r>
            <a:r>
              <a:rPr lang="hu-HU" sz="2200" dirty="0" smtClean="0">
                <a:solidFill>
                  <a:srgbClr val="0070C0"/>
                </a:solidFill>
              </a:rPr>
              <a:t>szintre</a:t>
            </a:r>
            <a:r>
              <a:rPr lang="hu-HU" sz="2200" dirty="0" smtClean="0"/>
              <a:t> sorolja be az összes magyar képesítést (a közoktatástól az OKJ-n keresztül a felsőoktatásig, a felnőttképzésekig, a hatósági képesítésekig stb.) </a:t>
            </a:r>
          </a:p>
          <a:p>
            <a:pPr marL="0" indent="0">
              <a:buNone/>
            </a:pPr>
            <a:r>
              <a:rPr lang="hu-HU" sz="2200" dirty="0" smtClean="0"/>
              <a:t>Az </a:t>
            </a:r>
            <a:r>
              <a:rPr lang="hu-HU" sz="2200" dirty="0" err="1" smtClean="0"/>
              <a:t>FSz</a:t>
            </a:r>
            <a:r>
              <a:rPr lang="hu-HU" sz="2200" dirty="0" smtClean="0"/>
              <a:t> az 5., a </a:t>
            </a:r>
            <a:r>
              <a:rPr lang="hu-HU" sz="2200" dirty="0" err="1" smtClean="0"/>
              <a:t>BA</a:t>
            </a:r>
            <a:r>
              <a:rPr lang="hu-HU" sz="2200" dirty="0" smtClean="0"/>
              <a:t>/</a:t>
            </a:r>
            <a:r>
              <a:rPr lang="hu-HU" sz="2200" dirty="0" err="1" smtClean="0"/>
              <a:t>BSc</a:t>
            </a:r>
            <a:r>
              <a:rPr lang="hu-HU" sz="2200" dirty="0" smtClean="0"/>
              <a:t> </a:t>
            </a:r>
            <a:r>
              <a:rPr lang="hu-HU" sz="2200" dirty="0" err="1" smtClean="0"/>
              <a:t>a</a:t>
            </a:r>
            <a:r>
              <a:rPr lang="hu-HU" sz="2200" dirty="0" smtClean="0"/>
              <a:t> 6., az MA/</a:t>
            </a:r>
            <a:r>
              <a:rPr lang="hu-HU" sz="2200" dirty="0" err="1" smtClean="0"/>
              <a:t>MSc</a:t>
            </a:r>
            <a:r>
              <a:rPr lang="hu-HU" sz="2200" dirty="0" smtClean="0"/>
              <a:t> a 7., a PhD/</a:t>
            </a:r>
            <a:r>
              <a:rPr lang="hu-HU" sz="2200" dirty="0" err="1" smtClean="0"/>
              <a:t>DLA</a:t>
            </a:r>
            <a:r>
              <a:rPr lang="hu-HU" sz="2200" dirty="0" smtClean="0"/>
              <a:t> a 8. szinten van.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79512" y="476672"/>
          <a:ext cx="8712970" cy="689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/>
                <a:gridCol w="1440160"/>
                <a:gridCol w="1584176"/>
                <a:gridCol w="1584176"/>
                <a:gridCol w="2520281"/>
              </a:tblGrid>
              <a:tr h="68622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Tudás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Képesség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Attitűd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Autonómia és felelősség</a:t>
                      </a:r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aseline="0" dirty="0" smtClean="0"/>
                        <a:t>8. szint (PhD)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r>
                        <a:rPr lang="hu-HU" dirty="0" smtClean="0"/>
                        <a:t>7. Szint (</a:t>
                      </a:r>
                      <a:r>
                        <a:rPr lang="hu-HU" dirty="0" err="1" smtClean="0"/>
                        <a:t>MSc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r>
                        <a:rPr lang="hu-HU" dirty="0" smtClean="0"/>
                        <a:t>6.</a:t>
                      </a:r>
                      <a:r>
                        <a:rPr lang="hu-HU" baseline="0" dirty="0" smtClean="0"/>
                        <a:t> Szint (</a:t>
                      </a:r>
                      <a:r>
                        <a:rPr lang="hu-HU" baseline="0" dirty="0" err="1" smtClean="0"/>
                        <a:t>BSc</a:t>
                      </a:r>
                      <a:r>
                        <a:rPr lang="hu-HU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endParaRPr lang="hu-H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5. Szint (</a:t>
                      </a:r>
                      <a:r>
                        <a:rPr lang="hu-HU" dirty="0" err="1" smtClean="0"/>
                        <a:t>FoSzk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28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72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3" name="Csoportba foglalás 42"/>
          <p:cNvGrpSpPr/>
          <p:nvPr/>
        </p:nvGrpSpPr>
        <p:grpSpPr>
          <a:xfrm>
            <a:off x="1907705" y="1268759"/>
            <a:ext cx="6408712" cy="5229200"/>
            <a:chOff x="1907704" y="1628800"/>
            <a:chExt cx="6408712" cy="5229200"/>
          </a:xfrm>
        </p:grpSpPr>
        <p:cxnSp>
          <p:nvCxnSpPr>
            <p:cNvPr id="6" name="Egyenes összekötő nyíllal 5"/>
            <p:cNvCxnSpPr/>
            <p:nvPr/>
          </p:nvCxnSpPr>
          <p:spPr>
            <a:xfrm>
              <a:off x="2339752" y="1700808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nyíllal 6"/>
            <p:cNvCxnSpPr/>
            <p:nvPr/>
          </p:nvCxnSpPr>
          <p:spPr>
            <a:xfrm>
              <a:off x="4211960" y="1700808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>
              <a:off x="6012160" y="1700808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>
              <a:off x="2195736" y="3140968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>
              <a:off x="4067944" y="3140968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>
              <a:off x="5868144" y="3140968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>
              <a:off x="2339752" y="5013176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nyíllal 12"/>
            <p:cNvCxnSpPr/>
            <p:nvPr/>
          </p:nvCxnSpPr>
          <p:spPr>
            <a:xfrm>
              <a:off x="4211960" y="5013176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>
              <a:off x="6012160" y="5013176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nyíllal 14"/>
            <p:cNvCxnSpPr/>
            <p:nvPr/>
          </p:nvCxnSpPr>
          <p:spPr>
            <a:xfrm>
              <a:off x="2339752" y="6453336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>
              <a:off x="4211960" y="6453336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nyíllal 16"/>
            <p:cNvCxnSpPr/>
            <p:nvPr/>
          </p:nvCxnSpPr>
          <p:spPr>
            <a:xfrm>
              <a:off x="6012160" y="6453336"/>
              <a:ext cx="1656184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nyíllal 17"/>
            <p:cNvCxnSpPr/>
            <p:nvPr/>
          </p:nvCxnSpPr>
          <p:spPr>
            <a:xfrm flipV="1">
              <a:off x="1979712" y="1628800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nyíllal 20"/>
            <p:cNvCxnSpPr/>
            <p:nvPr/>
          </p:nvCxnSpPr>
          <p:spPr>
            <a:xfrm flipV="1">
              <a:off x="2195736" y="206084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nyíllal 21"/>
            <p:cNvCxnSpPr/>
            <p:nvPr/>
          </p:nvCxnSpPr>
          <p:spPr>
            <a:xfrm flipV="1">
              <a:off x="2483768" y="242088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nyíllal 23"/>
            <p:cNvCxnSpPr/>
            <p:nvPr/>
          </p:nvCxnSpPr>
          <p:spPr>
            <a:xfrm flipV="1">
              <a:off x="3635896" y="1628800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nyíllal 24"/>
            <p:cNvCxnSpPr/>
            <p:nvPr/>
          </p:nvCxnSpPr>
          <p:spPr>
            <a:xfrm flipV="1">
              <a:off x="3851920" y="206084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nyíllal 25"/>
            <p:cNvCxnSpPr/>
            <p:nvPr/>
          </p:nvCxnSpPr>
          <p:spPr>
            <a:xfrm flipV="1">
              <a:off x="4139952" y="242088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nyíllal 26"/>
            <p:cNvCxnSpPr/>
            <p:nvPr/>
          </p:nvCxnSpPr>
          <p:spPr>
            <a:xfrm flipV="1">
              <a:off x="5148064" y="1628800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nyíllal 27"/>
            <p:cNvCxnSpPr/>
            <p:nvPr/>
          </p:nvCxnSpPr>
          <p:spPr>
            <a:xfrm flipV="1">
              <a:off x="5364088" y="206084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nyíllal 28"/>
            <p:cNvCxnSpPr/>
            <p:nvPr/>
          </p:nvCxnSpPr>
          <p:spPr>
            <a:xfrm flipV="1">
              <a:off x="5652120" y="242088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nyíllal 29"/>
            <p:cNvCxnSpPr/>
            <p:nvPr/>
          </p:nvCxnSpPr>
          <p:spPr>
            <a:xfrm flipV="1">
              <a:off x="7812360" y="1628800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nyíllal 30"/>
            <p:cNvCxnSpPr/>
            <p:nvPr/>
          </p:nvCxnSpPr>
          <p:spPr>
            <a:xfrm flipV="1">
              <a:off x="8028384" y="206084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gyenes összekötő nyíllal 31"/>
            <p:cNvCxnSpPr/>
            <p:nvPr/>
          </p:nvCxnSpPr>
          <p:spPr>
            <a:xfrm flipV="1">
              <a:off x="8316416" y="242088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nyíllal 32"/>
            <p:cNvCxnSpPr/>
            <p:nvPr/>
          </p:nvCxnSpPr>
          <p:spPr>
            <a:xfrm flipV="1">
              <a:off x="1907704" y="4553744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nyíllal 33"/>
            <p:cNvCxnSpPr/>
            <p:nvPr/>
          </p:nvCxnSpPr>
          <p:spPr>
            <a:xfrm flipV="1">
              <a:off x="2123728" y="4985792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gyenes összekötő nyíllal 34"/>
            <p:cNvCxnSpPr/>
            <p:nvPr/>
          </p:nvCxnSpPr>
          <p:spPr>
            <a:xfrm flipV="1">
              <a:off x="2411760" y="5345832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nyíllal 35"/>
            <p:cNvCxnSpPr/>
            <p:nvPr/>
          </p:nvCxnSpPr>
          <p:spPr>
            <a:xfrm flipV="1">
              <a:off x="3635896" y="4553744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nyíllal 36"/>
            <p:cNvCxnSpPr/>
            <p:nvPr/>
          </p:nvCxnSpPr>
          <p:spPr>
            <a:xfrm flipV="1">
              <a:off x="3851920" y="4985792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nyíllal 37"/>
            <p:cNvCxnSpPr/>
            <p:nvPr/>
          </p:nvCxnSpPr>
          <p:spPr>
            <a:xfrm flipV="1">
              <a:off x="4139952" y="5345832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nyíllal 38"/>
            <p:cNvCxnSpPr/>
            <p:nvPr/>
          </p:nvCxnSpPr>
          <p:spPr>
            <a:xfrm flipV="1">
              <a:off x="2051720" y="3140968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nyíllal 39"/>
            <p:cNvCxnSpPr/>
            <p:nvPr/>
          </p:nvCxnSpPr>
          <p:spPr>
            <a:xfrm flipV="1">
              <a:off x="2267744" y="3573016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gyenes összekötő nyíllal 40"/>
            <p:cNvCxnSpPr/>
            <p:nvPr/>
          </p:nvCxnSpPr>
          <p:spPr>
            <a:xfrm flipV="1">
              <a:off x="2555776" y="3933056"/>
              <a:ext cx="0" cy="151216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Szövegdoboz 41"/>
          <p:cNvSpPr txBox="1"/>
          <p:nvPr/>
        </p:nvSpPr>
        <p:spPr>
          <a:xfrm>
            <a:off x="2339752" y="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</a:rPr>
              <a:t>Minden mindennel összefügg</a:t>
            </a:r>
            <a:endParaRPr lang="hu-H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1551</Words>
  <Application>Microsoft Office PowerPoint</Application>
  <PresentationFormat>Diavetítés a képernyőre (4:3 oldalarány)</PresentationFormat>
  <Paragraphs>215</Paragraphs>
  <Slides>28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  <vt:variant>
        <vt:lpstr>Egyéni diasorok</vt:lpstr>
      </vt:variant>
      <vt:variant>
        <vt:i4>2</vt:i4>
      </vt:variant>
    </vt:vector>
  </HeadingPairs>
  <TitlesOfParts>
    <vt:vector size="34" baseType="lpstr">
      <vt:lpstr>Arial</vt:lpstr>
      <vt:lpstr>Calibri</vt:lpstr>
      <vt:lpstr>Wingdings</vt:lpstr>
      <vt:lpstr>Office-téma</vt:lpstr>
      <vt:lpstr>Tanulási eredmények a KKK-kban</vt:lpstr>
      <vt:lpstr>Szervezők és közreműködők</vt:lpstr>
      <vt:lpstr>A konzultáció célja</vt:lpstr>
      <vt:lpstr>Miért írunk TE-ket a KKK-ba?</vt:lpstr>
      <vt:lpstr>Mit jelent a kimeneti megközelítésre átállás?</vt:lpstr>
      <vt:lpstr>Miért fontos jól megírni a TE-ket?</vt:lpstr>
      <vt:lpstr>Milyen szempontjai vannak a TE írásnak?</vt:lpstr>
      <vt:lpstr>Szerkezet</vt:lpstr>
      <vt:lpstr>PowerPoint bemutató</vt:lpstr>
      <vt:lpstr>Néhány további szempont</vt:lpstr>
      <vt:lpstr>A tanulási eredmények (a KKK 1. változataiban észlelt) típusproblémái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További példák, kérdések?</vt:lpstr>
      <vt:lpstr>PowerPoint bemutató</vt:lpstr>
      <vt:lpstr>PowerPoint bemutató</vt:lpstr>
      <vt:lpstr>Tanulási eredmény</vt:lpstr>
      <vt:lpstr>MKKR lebontas</vt:lpstr>
      <vt:lpstr>TE definicio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Tanulási eredmények a KKK-kban</dc:title>
  <dc:creator>EMMI</dc:creator>
  <cp:lastModifiedBy>Orsi</cp:lastModifiedBy>
  <cp:revision>33</cp:revision>
  <dcterms:created xsi:type="dcterms:W3CDTF">2015-09-20T22:40:51Z</dcterms:created>
  <dcterms:modified xsi:type="dcterms:W3CDTF">2015-09-29T14:54:38Z</dcterms:modified>
</cp:coreProperties>
</file>