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7" r:id="rId8"/>
    <p:sldId id="268" r:id="rId9"/>
    <p:sldId id="262" r:id="rId10"/>
    <p:sldId id="263" r:id="rId11"/>
    <p:sldId id="264" r:id="rId12"/>
    <p:sldId id="265" r:id="rId13"/>
    <p:sldId id="266" r:id="rId14"/>
    <p:sldId id="269" r:id="rId15"/>
    <p:sldId id="272" r:id="rId16"/>
    <p:sldId id="270" r:id="rId17"/>
    <p:sldId id="271" r:id="rId18"/>
  </p:sldIdLst>
  <p:sldSz cx="9144000" cy="6858000" type="screen4x3"/>
  <p:notesSz cx="6858000" cy="9144000"/>
  <p:custShowLst>
    <p:custShow name="forum" id="0">
      <p:sldLst>
        <p:sld r:id="rId17"/>
      </p:sldLst>
    </p:custShow>
    <p:custShow name="mrk" id="1">
      <p:sldLst>
        <p:sld r:id="rId18"/>
      </p:sldLst>
    </p:custShow>
  </p:custShow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E4AF2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37" autoAdjust="0"/>
  </p:normalViewPr>
  <p:slideViewPr>
    <p:cSldViewPr snapToGrid="0">
      <p:cViewPr varScale="1">
        <p:scale>
          <a:sx n="67" d="100"/>
          <a:sy n="67" d="100"/>
        </p:scale>
        <p:origin x="-8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D15280-0660-4A13-B5E9-5990E12AF732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6DAB4F65-82AB-4340-89BE-52FE14881D6F}">
      <dgm:prSet phldrT="[Szöveg]"/>
      <dgm:spPr/>
      <dgm:t>
        <a:bodyPr/>
        <a:lstStyle/>
        <a:p>
          <a:r>
            <a:rPr lang="hu-HU" dirty="0" smtClean="0"/>
            <a:t>Ismeretkör</a:t>
          </a:r>
          <a:endParaRPr lang="hu-HU" dirty="0"/>
        </a:p>
      </dgm:t>
    </dgm:pt>
    <dgm:pt modelId="{99A278A4-8A85-4EC8-90BB-E161FDC5535B}" type="parTrans" cxnId="{AC8C9598-D6F9-4BCF-91FC-452644E4CBC0}">
      <dgm:prSet/>
      <dgm:spPr/>
      <dgm:t>
        <a:bodyPr/>
        <a:lstStyle/>
        <a:p>
          <a:endParaRPr lang="hu-HU"/>
        </a:p>
      </dgm:t>
    </dgm:pt>
    <dgm:pt modelId="{20858FC5-50EA-41F9-91A2-A523698A77F1}" type="sibTrans" cxnId="{AC8C9598-D6F9-4BCF-91FC-452644E4CBC0}">
      <dgm:prSet/>
      <dgm:spPr/>
      <dgm:t>
        <a:bodyPr/>
        <a:lstStyle/>
        <a:p>
          <a:endParaRPr lang="hu-HU"/>
        </a:p>
      </dgm:t>
    </dgm:pt>
    <dgm:pt modelId="{5F6FFD7F-03D0-4227-85D4-BDAB201C3C59}">
      <dgm:prSet phldrT="[Szöveg]"/>
      <dgm:spPr/>
      <dgm:t>
        <a:bodyPr/>
        <a:lstStyle/>
        <a:p>
          <a:r>
            <a:rPr lang="hu-HU" dirty="0" smtClean="0"/>
            <a:t>Oktatás</a:t>
          </a:r>
        </a:p>
        <a:p>
          <a:r>
            <a:rPr lang="hu-HU" dirty="0" smtClean="0"/>
            <a:t>szervezés</a:t>
          </a:r>
          <a:endParaRPr lang="hu-HU" dirty="0"/>
        </a:p>
      </dgm:t>
    </dgm:pt>
    <dgm:pt modelId="{2D9BBC88-8B43-47D8-8600-B3658E98EE30}" type="parTrans" cxnId="{CA59B1A4-AAFB-4613-B1FE-452A3071238E}">
      <dgm:prSet/>
      <dgm:spPr/>
      <dgm:t>
        <a:bodyPr/>
        <a:lstStyle/>
        <a:p>
          <a:endParaRPr lang="hu-HU"/>
        </a:p>
      </dgm:t>
    </dgm:pt>
    <dgm:pt modelId="{F7D4C401-7136-4A98-AEFF-3B2D7DE03C82}" type="sibTrans" cxnId="{CA59B1A4-AAFB-4613-B1FE-452A3071238E}">
      <dgm:prSet/>
      <dgm:spPr/>
      <dgm:t>
        <a:bodyPr/>
        <a:lstStyle/>
        <a:p>
          <a:endParaRPr lang="hu-HU"/>
        </a:p>
      </dgm:t>
    </dgm:pt>
    <dgm:pt modelId="{4AC8E2D6-0D02-434C-85CC-96A72AB99C44}">
      <dgm:prSet phldrT="[Szöveg]"/>
      <dgm:spPr/>
      <dgm:t>
        <a:bodyPr/>
        <a:lstStyle/>
        <a:p>
          <a:r>
            <a:rPr lang="hu-HU" dirty="0" smtClean="0"/>
            <a:t>Tanterv</a:t>
          </a:r>
          <a:endParaRPr lang="hu-HU" dirty="0"/>
        </a:p>
      </dgm:t>
    </dgm:pt>
    <dgm:pt modelId="{AC7CFB0E-43ED-4F19-BFF0-DCBA55202A7C}" type="parTrans" cxnId="{735C025A-DB33-40C0-842D-8F3A576D5F2F}">
      <dgm:prSet/>
      <dgm:spPr/>
      <dgm:t>
        <a:bodyPr/>
        <a:lstStyle/>
        <a:p>
          <a:endParaRPr lang="hu-HU"/>
        </a:p>
      </dgm:t>
    </dgm:pt>
    <dgm:pt modelId="{73655788-B145-4CB7-B17C-EF3FA9BF4AAD}" type="sibTrans" cxnId="{735C025A-DB33-40C0-842D-8F3A576D5F2F}">
      <dgm:prSet/>
      <dgm:spPr/>
      <dgm:t>
        <a:bodyPr/>
        <a:lstStyle/>
        <a:p>
          <a:endParaRPr lang="hu-HU"/>
        </a:p>
      </dgm:t>
    </dgm:pt>
    <dgm:pt modelId="{E85E59A7-4A71-455A-BE86-DE2CDBB51053}">
      <dgm:prSet phldrT="[Szöveg]"/>
      <dgm:spPr/>
      <dgm:t>
        <a:bodyPr/>
        <a:lstStyle/>
        <a:p>
          <a:r>
            <a:rPr lang="hu-HU" dirty="0" smtClean="0"/>
            <a:t>felsőoktatási intézmény</a:t>
          </a:r>
          <a:endParaRPr lang="hu-HU" dirty="0"/>
        </a:p>
      </dgm:t>
    </dgm:pt>
    <dgm:pt modelId="{D4AA39EB-EC7D-487C-B43A-89F82DAB9B72}" type="parTrans" cxnId="{08BDD040-E1E1-4F2E-8AC2-0219C31A3A55}">
      <dgm:prSet/>
      <dgm:spPr/>
      <dgm:t>
        <a:bodyPr/>
        <a:lstStyle/>
        <a:p>
          <a:endParaRPr lang="hu-HU"/>
        </a:p>
      </dgm:t>
    </dgm:pt>
    <dgm:pt modelId="{EDE6EE5A-F976-4543-8D73-BF8BC46FCD5C}" type="sibTrans" cxnId="{08BDD040-E1E1-4F2E-8AC2-0219C31A3A55}">
      <dgm:prSet/>
      <dgm:spPr/>
      <dgm:t>
        <a:bodyPr/>
        <a:lstStyle/>
        <a:p>
          <a:endParaRPr lang="hu-HU"/>
        </a:p>
      </dgm:t>
    </dgm:pt>
    <dgm:pt modelId="{C669A899-3B3B-42B4-BCD2-8DBD9E731FCA}" type="pres">
      <dgm:prSet presAssocID="{42D15280-0660-4A13-B5E9-5990E12AF732}" presName="Name0" presStyleCnt="0">
        <dgm:presLayoutVars>
          <dgm:chMax val="4"/>
          <dgm:resizeHandles val="exact"/>
        </dgm:presLayoutVars>
      </dgm:prSet>
      <dgm:spPr/>
    </dgm:pt>
    <dgm:pt modelId="{0166CBE5-FAD0-4D58-9B59-8EC0A6FBAA61}" type="pres">
      <dgm:prSet presAssocID="{42D15280-0660-4A13-B5E9-5990E12AF732}" presName="ellipse" presStyleLbl="trBgShp" presStyleIdx="0" presStyleCnt="1" custLinFactY="100000" custLinFactNeighborX="822" custLinFactNeighborY="122547"/>
      <dgm:spPr/>
      <dgm:t>
        <a:bodyPr/>
        <a:lstStyle/>
        <a:p>
          <a:endParaRPr lang="hu-HU"/>
        </a:p>
      </dgm:t>
    </dgm:pt>
    <dgm:pt modelId="{4EC3C687-1F35-4EC7-A347-7C256032888E}" type="pres">
      <dgm:prSet presAssocID="{42D15280-0660-4A13-B5E9-5990E12AF732}" presName="arrow1" presStyleLbl="fgShp" presStyleIdx="0" presStyleCnt="1" custAng="10800000" custLinFactY="-292651" custLinFactNeighborX="5244" custLinFactNeighborY="-300000"/>
      <dgm:spPr/>
    </dgm:pt>
    <dgm:pt modelId="{ADCDC737-EA2D-49E3-AADF-FD5E2C7BC2CE}" type="pres">
      <dgm:prSet presAssocID="{42D15280-0660-4A13-B5E9-5990E12AF732}" presName="rectangle" presStyleLbl="revTx" presStyleIdx="0" presStyleCnt="1" custLinFactY="-145455" custLinFactNeighborX="5452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CD27C68-06C5-40B3-846A-EF1C6B81CE15}" type="pres">
      <dgm:prSet presAssocID="{5F6FFD7F-03D0-4227-85D4-BDAB201C3C59}" presName="item1" presStyleLbl="node1" presStyleIdx="0" presStyleCnt="3" custLinFactY="14314" custLinFactNeighborX="-17013" custLinFactNeighborY="100000">
        <dgm:presLayoutVars>
          <dgm:bulletEnabled val="1"/>
        </dgm:presLayoutVars>
      </dgm:prSet>
      <dgm:spPr/>
    </dgm:pt>
    <dgm:pt modelId="{E12EE975-924A-4C9A-911B-D5119877EFF3}" type="pres">
      <dgm:prSet presAssocID="{4AC8E2D6-0D02-434C-85CC-96A72AB99C44}" presName="item2" presStyleLbl="node1" presStyleIdx="1" presStyleCnt="3" custLinFactY="17621" custLinFactNeighborX="14944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207AEAE-0EE0-4685-90C7-1CDFEBA628B2}" type="pres">
      <dgm:prSet presAssocID="{E85E59A7-4A71-455A-BE86-DE2CDBB51053}" presName="item3" presStyleLbl="node1" presStyleIdx="2" presStyleCnt="3" custLinFactY="24828" custLinFactNeighborX="-601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CC1F498-7091-420A-84E0-BFDD7246EA1E}" type="pres">
      <dgm:prSet presAssocID="{42D15280-0660-4A13-B5E9-5990E12AF732}" presName="funnel" presStyleLbl="trAlignAcc1" presStyleIdx="0" presStyleCnt="1" custAng="10800000" custLinFactNeighborX="912" custLinFactNeighborY="38648"/>
      <dgm:spPr/>
      <dgm:t>
        <a:bodyPr/>
        <a:lstStyle/>
        <a:p>
          <a:endParaRPr lang="hu-HU"/>
        </a:p>
      </dgm:t>
    </dgm:pt>
  </dgm:ptLst>
  <dgm:cxnLst>
    <dgm:cxn modelId="{735C025A-DB33-40C0-842D-8F3A576D5F2F}" srcId="{42D15280-0660-4A13-B5E9-5990E12AF732}" destId="{4AC8E2D6-0D02-434C-85CC-96A72AB99C44}" srcOrd="2" destOrd="0" parTransId="{AC7CFB0E-43ED-4F19-BFF0-DCBA55202A7C}" sibTransId="{73655788-B145-4CB7-B17C-EF3FA9BF4AAD}"/>
    <dgm:cxn modelId="{CA59B1A4-AAFB-4613-B1FE-452A3071238E}" srcId="{42D15280-0660-4A13-B5E9-5990E12AF732}" destId="{5F6FFD7F-03D0-4227-85D4-BDAB201C3C59}" srcOrd="1" destOrd="0" parTransId="{2D9BBC88-8B43-47D8-8600-B3658E98EE30}" sibTransId="{F7D4C401-7136-4A98-AEFF-3B2D7DE03C82}"/>
    <dgm:cxn modelId="{08BDD040-E1E1-4F2E-8AC2-0219C31A3A55}" srcId="{42D15280-0660-4A13-B5E9-5990E12AF732}" destId="{E85E59A7-4A71-455A-BE86-DE2CDBB51053}" srcOrd="3" destOrd="0" parTransId="{D4AA39EB-EC7D-487C-B43A-89F82DAB9B72}" sibTransId="{EDE6EE5A-F976-4543-8D73-BF8BC46FCD5C}"/>
    <dgm:cxn modelId="{9591B614-F9AE-45D9-83B0-251698867685}" type="presOf" srcId="{E85E59A7-4A71-455A-BE86-DE2CDBB51053}" destId="{ADCDC737-EA2D-49E3-AADF-FD5E2C7BC2CE}" srcOrd="0" destOrd="0" presId="urn:microsoft.com/office/officeart/2005/8/layout/funnel1"/>
    <dgm:cxn modelId="{52790408-F877-4D03-AC71-8FE4B021B49F}" type="presOf" srcId="{5F6FFD7F-03D0-4227-85D4-BDAB201C3C59}" destId="{E12EE975-924A-4C9A-911B-D5119877EFF3}" srcOrd="0" destOrd="0" presId="urn:microsoft.com/office/officeart/2005/8/layout/funnel1"/>
    <dgm:cxn modelId="{2AC7B21C-558F-46FB-9420-DFF817D14DFA}" type="presOf" srcId="{4AC8E2D6-0D02-434C-85CC-96A72AB99C44}" destId="{2CD27C68-06C5-40B3-846A-EF1C6B81CE15}" srcOrd="0" destOrd="0" presId="urn:microsoft.com/office/officeart/2005/8/layout/funnel1"/>
    <dgm:cxn modelId="{09136B99-40A7-46C1-959B-09E6393ECB79}" type="presOf" srcId="{42D15280-0660-4A13-B5E9-5990E12AF732}" destId="{C669A899-3B3B-42B4-BCD2-8DBD9E731FCA}" srcOrd="0" destOrd="0" presId="urn:microsoft.com/office/officeart/2005/8/layout/funnel1"/>
    <dgm:cxn modelId="{9E4BE45F-493C-412E-A04F-61561DDAA544}" type="presOf" srcId="{6DAB4F65-82AB-4340-89BE-52FE14881D6F}" destId="{0207AEAE-0EE0-4685-90C7-1CDFEBA628B2}" srcOrd="0" destOrd="0" presId="urn:microsoft.com/office/officeart/2005/8/layout/funnel1"/>
    <dgm:cxn modelId="{AC8C9598-D6F9-4BCF-91FC-452644E4CBC0}" srcId="{42D15280-0660-4A13-B5E9-5990E12AF732}" destId="{6DAB4F65-82AB-4340-89BE-52FE14881D6F}" srcOrd="0" destOrd="0" parTransId="{99A278A4-8A85-4EC8-90BB-E161FDC5535B}" sibTransId="{20858FC5-50EA-41F9-91A2-A523698A77F1}"/>
    <dgm:cxn modelId="{EDEAD310-3A6C-4A90-B83A-C26CBEED0D5E}" type="presParOf" srcId="{C669A899-3B3B-42B4-BCD2-8DBD9E731FCA}" destId="{0166CBE5-FAD0-4D58-9B59-8EC0A6FBAA61}" srcOrd="0" destOrd="0" presId="urn:microsoft.com/office/officeart/2005/8/layout/funnel1"/>
    <dgm:cxn modelId="{F6311088-8DE0-44CB-999E-CEAC6EE981F6}" type="presParOf" srcId="{C669A899-3B3B-42B4-BCD2-8DBD9E731FCA}" destId="{4EC3C687-1F35-4EC7-A347-7C256032888E}" srcOrd="1" destOrd="0" presId="urn:microsoft.com/office/officeart/2005/8/layout/funnel1"/>
    <dgm:cxn modelId="{344E6D47-6BBC-47AE-8F72-E2AADBD705DB}" type="presParOf" srcId="{C669A899-3B3B-42B4-BCD2-8DBD9E731FCA}" destId="{ADCDC737-EA2D-49E3-AADF-FD5E2C7BC2CE}" srcOrd="2" destOrd="0" presId="urn:microsoft.com/office/officeart/2005/8/layout/funnel1"/>
    <dgm:cxn modelId="{0DFAF70D-A18E-4944-9013-1E087D8635B3}" type="presParOf" srcId="{C669A899-3B3B-42B4-BCD2-8DBD9E731FCA}" destId="{2CD27C68-06C5-40B3-846A-EF1C6B81CE15}" srcOrd="3" destOrd="0" presId="urn:microsoft.com/office/officeart/2005/8/layout/funnel1"/>
    <dgm:cxn modelId="{821CFC1B-0B16-42CB-9C73-C64238D106A4}" type="presParOf" srcId="{C669A899-3B3B-42B4-BCD2-8DBD9E731FCA}" destId="{E12EE975-924A-4C9A-911B-D5119877EFF3}" srcOrd="4" destOrd="0" presId="urn:microsoft.com/office/officeart/2005/8/layout/funnel1"/>
    <dgm:cxn modelId="{47493256-A4E0-4180-9502-3F5279585BE7}" type="presParOf" srcId="{C669A899-3B3B-42B4-BCD2-8DBD9E731FCA}" destId="{0207AEAE-0EE0-4685-90C7-1CDFEBA628B2}" srcOrd="5" destOrd="0" presId="urn:microsoft.com/office/officeart/2005/8/layout/funnel1"/>
    <dgm:cxn modelId="{CBFCC4B6-F618-4B3F-89E5-25C5804F74EE}" type="presParOf" srcId="{C669A899-3B3B-42B4-BCD2-8DBD9E731FCA}" destId="{ACC1F498-7091-420A-84E0-BFDD7246EA1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D15280-0660-4A13-B5E9-5990E12AF732}" type="doc">
      <dgm:prSet loTypeId="urn:microsoft.com/office/officeart/2005/8/layout/funnel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6DAB4F65-82AB-4340-89BE-52FE14881D6F}">
      <dgm:prSet phldrT="[Szöveg]"/>
      <dgm:spPr/>
      <dgm:t>
        <a:bodyPr/>
        <a:lstStyle/>
        <a:p>
          <a:r>
            <a:rPr lang="hu-HU" dirty="0" smtClean="0"/>
            <a:t>Ismeretkör</a:t>
          </a:r>
          <a:endParaRPr lang="hu-HU" dirty="0"/>
        </a:p>
      </dgm:t>
    </dgm:pt>
    <dgm:pt modelId="{99A278A4-8A85-4EC8-90BB-E161FDC5535B}" type="parTrans" cxnId="{AC8C9598-D6F9-4BCF-91FC-452644E4CBC0}">
      <dgm:prSet/>
      <dgm:spPr/>
      <dgm:t>
        <a:bodyPr/>
        <a:lstStyle/>
        <a:p>
          <a:endParaRPr lang="hu-HU"/>
        </a:p>
      </dgm:t>
    </dgm:pt>
    <dgm:pt modelId="{20858FC5-50EA-41F9-91A2-A523698A77F1}" type="sibTrans" cxnId="{AC8C9598-D6F9-4BCF-91FC-452644E4CBC0}">
      <dgm:prSet/>
      <dgm:spPr/>
      <dgm:t>
        <a:bodyPr/>
        <a:lstStyle/>
        <a:p>
          <a:endParaRPr lang="hu-HU"/>
        </a:p>
      </dgm:t>
    </dgm:pt>
    <dgm:pt modelId="{5F6FFD7F-03D0-4227-85D4-BDAB201C3C59}">
      <dgm:prSet phldrT="[Szöveg]"/>
      <dgm:spPr/>
      <dgm:t>
        <a:bodyPr/>
        <a:lstStyle/>
        <a:p>
          <a:r>
            <a:rPr lang="hu-HU" dirty="0" smtClean="0"/>
            <a:t>Oktatás</a:t>
          </a:r>
        </a:p>
        <a:p>
          <a:r>
            <a:rPr lang="hu-HU" dirty="0" smtClean="0"/>
            <a:t>szervezés</a:t>
          </a:r>
          <a:endParaRPr lang="hu-HU" dirty="0"/>
        </a:p>
      </dgm:t>
    </dgm:pt>
    <dgm:pt modelId="{2D9BBC88-8B43-47D8-8600-B3658E98EE30}" type="parTrans" cxnId="{CA59B1A4-AAFB-4613-B1FE-452A3071238E}">
      <dgm:prSet/>
      <dgm:spPr/>
      <dgm:t>
        <a:bodyPr/>
        <a:lstStyle/>
        <a:p>
          <a:endParaRPr lang="hu-HU"/>
        </a:p>
      </dgm:t>
    </dgm:pt>
    <dgm:pt modelId="{F7D4C401-7136-4A98-AEFF-3B2D7DE03C82}" type="sibTrans" cxnId="{CA59B1A4-AAFB-4613-B1FE-452A3071238E}">
      <dgm:prSet/>
      <dgm:spPr/>
      <dgm:t>
        <a:bodyPr/>
        <a:lstStyle/>
        <a:p>
          <a:endParaRPr lang="hu-HU"/>
        </a:p>
      </dgm:t>
    </dgm:pt>
    <dgm:pt modelId="{4AC8E2D6-0D02-434C-85CC-96A72AB99C44}">
      <dgm:prSet phldrT="[Szöveg]"/>
      <dgm:spPr/>
      <dgm:t>
        <a:bodyPr/>
        <a:lstStyle/>
        <a:p>
          <a:r>
            <a:rPr lang="hu-HU" dirty="0" smtClean="0"/>
            <a:t>Tanterv</a:t>
          </a:r>
          <a:endParaRPr lang="hu-HU" dirty="0"/>
        </a:p>
      </dgm:t>
    </dgm:pt>
    <dgm:pt modelId="{AC7CFB0E-43ED-4F19-BFF0-DCBA55202A7C}" type="parTrans" cxnId="{735C025A-DB33-40C0-842D-8F3A576D5F2F}">
      <dgm:prSet/>
      <dgm:spPr/>
      <dgm:t>
        <a:bodyPr/>
        <a:lstStyle/>
        <a:p>
          <a:endParaRPr lang="hu-HU"/>
        </a:p>
      </dgm:t>
    </dgm:pt>
    <dgm:pt modelId="{73655788-B145-4CB7-B17C-EF3FA9BF4AAD}" type="sibTrans" cxnId="{735C025A-DB33-40C0-842D-8F3A576D5F2F}">
      <dgm:prSet/>
      <dgm:spPr/>
      <dgm:t>
        <a:bodyPr/>
        <a:lstStyle/>
        <a:p>
          <a:endParaRPr lang="hu-HU"/>
        </a:p>
      </dgm:t>
    </dgm:pt>
    <dgm:pt modelId="{E85E59A7-4A71-455A-BE86-DE2CDBB51053}">
      <dgm:prSet phldrT="[Szöveg]"/>
      <dgm:spPr/>
      <dgm:t>
        <a:bodyPr/>
        <a:lstStyle/>
        <a:p>
          <a:r>
            <a:rPr lang="hu-HU" dirty="0" smtClean="0"/>
            <a:t>felsőoktatási intézmény</a:t>
          </a:r>
          <a:endParaRPr lang="hu-HU" dirty="0"/>
        </a:p>
      </dgm:t>
    </dgm:pt>
    <dgm:pt modelId="{D4AA39EB-EC7D-487C-B43A-89F82DAB9B72}" type="parTrans" cxnId="{08BDD040-E1E1-4F2E-8AC2-0219C31A3A55}">
      <dgm:prSet/>
      <dgm:spPr/>
      <dgm:t>
        <a:bodyPr/>
        <a:lstStyle/>
        <a:p>
          <a:endParaRPr lang="hu-HU"/>
        </a:p>
      </dgm:t>
    </dgm:pt>
    <dgm:pt modelId="{EDE6EE5A-F976-4543-8D73-BF8BC46FCD5C}" type="sibTrans" cxnId="{08BDD040-E1E1-4F2E-8AC2-0219C31A3A55}">
      <dgm:prSet/>
      <dgm:spPr/>
      <dgm:t>
        <a:bodyPr/>
        <a:lstStyle/>
        <a:p>
          <a:endParaRPr lang="hu-HU"/>
        </a:p>
      </dgm:t>
    </dgm:pt>
    <dgm:pt modelId="{C669A899-3B3B-42B4-BCD2-8DBD9E731FCA}" type="pres">
      <dgm:prSet presAssocID="{42D15280-0660-4A13-B5E9-5990E12AF732}" presName="Name0" presStyleCnt="0">
        <dgm:presLayoutVars>
          <dgm:chMax val="4"/>
          <dgm:resizeHandles val="exact"/>
        </dgm:presLayoutVars>
      </dgm:prSet>
      <dgm:spPr/>
    </dgm:pt>
    <dgm:pt modelId="{0166CBE5-FAD0-4D58-9B59-8EC0A6FBAA61}" type="pres">
      <dgm:prSet presAssocID="{42D15280-0660-4A13-B5E9-5990E12AF732}" presName="ellipse" presStyleLbl="trBgShp" presStyleIdx="0" presStyleCnt="1" custLinFactY="100000" custLinFactNeighborX="822" custLinFactNeighborY="122547"/>
      <dgm:spPr/>
    </dgm:pt>
    <dgm:pt modelId="{4EC3C687-1F35-4EC7-A347-7C256032888E}" type="pres">
      <dgm:prSet presAssocID="{42D15280-0660-4A13-B5E9-5990E12AF732}" presName="arrow1" presStyleLbl="fgShp" presStyleIdx="0" presStyleCnt="1" custAng="10800000" custLinFactY="-292651" custLinFactNeighborX="5244" custLinFactNeighborY="-300000"/>
      <dgm:spPr/>
      <dgm:t>
        <a:bodyPr/>
        <a:lstStyle/>
        <a:p>
          <a:endParaRPr lang="hu-HU"/>
        </a:p>
      </dgm:t>
    </dgm:pt>
    <dgm:pt modelId="{ADCDC737-EA2D-49E3-AADF-FD5E2C7BC2CE}" type="pres">
      <dgm:prSet presAssocID="{42D15280-0660-4A13-B5E9-5990E12AF732}" presName="rectangle" presStyleLbl="revTx" presStyleIdx="0" presStyleCnt="1" custLinFactY="-143745" custLinFactNeighborX="5452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CD27C68-06C5-40B3-846A-EF1C6B81CE15}" type="pres">
      <dgm:prSet presAssocID="{5F6FFD7F-03D0-4227-85D4-BDAB201C3C59}" presName="item1" presStyleLbl="node1" presStyleIdx="0" presStyleCnt="3" custLinFactY="14314" custLinFactNeighborX="-17013" custLinFactNeighborY="100000">
        <dgm:presLayoutVars>
          <dgm:bulletEnabled val="1"/>
        </dgm:presLayoutVars>
      </dgm:prSet>
      <dgm:spPr/>
    </dgm:pt>
    <dgm:pt modelId="{E12EE975-924A-4C9A-911B-D5119877EFF3}" type="pres">
      <dgm:prSet presAssocID="{4AC8E2D6-0D02-434C-85CC-96A72AB99C44}" presName="item2" presStyleLbl="node1" presStyleIdx="1" presStyleCnt="3" custLinFactY="17621" custLinFactNeighborX="14944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207AEAE-0EE0-4685-90C7-1CDFEBA628B2}" type="pres">
      <dgm:prSet presAssocID="{E85E59A7-4A71-455A-BE86-DE2CDBB51053}" presName="item3" presStyleLbl="node1" presStyleIdx="2" presStyleCnt="3" custLinFactY="24828" custLinFactNeighborX="-601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CC1F498-7091-420A-84E0-BFDD7246EA1E}" type="pres">
      <dgm:prSet presAssocID="{42D15280-0660-4A13-B5E9-5990E12AF732}" presName="funnel" presStyleLbl="trAlignAcc1" presStyleIdx="0" presStyleCnt="1" custAng="10800000" custLinFactNeighborX="912" custLinFactNeighborY="38648"/>
      <dgm:spPr/>
    </dgm:pt>
  </dgm:ptLst>
  <dgm:cxnLst>
    <dgm:cxn modelId="{24E023AD-C2C6-4EF0-B273-4F8CE1526DFB}" type="presOf" srcId="{6DAB4F65-82AB-4340-89BE-52FE14881D6F}" destId="{0207AEAE-0EE0-4685-90C7-1CDFEBA628B2}" srcOrd="0" destOrd="0" presId="urn:microsoft.com/office/officeart/2005/8/layout/funnel1"/>
    <dgm:cxn modelId="{3A0BBB35-C2DE-4787-AC34-258C991762DD}" type="presOf" srcId="{5F6FFD7F-03D0-4227-85D4-BDAB201C3C59}" destId="{E12EE975-924A-4C9A-911B-D5119877EFF3}" srcOrd="0" destOrd="0" presId="urn:microsoft.com/office/officeart/2005/8/layout/funnel1"/>
    <dgm:cxn modelId="{735C025A-DB33-40C0-842D-8F3A576D5F2F}" srcId="{42D15280-0660-4A13-B5E9-5990E12AF732}" destId="{4AC8E2D6-0D02-434C-85CC-96A72AB99C44}" srcOrd="2" destOrd="0" parTransId="{AC7CFB0E-43ED-4F19-BFF0-DCBA55202A7C}" sibTransId="{73655788-B145-4CB7-B17C-EF3FA9BF4AAD}"/>
    <dgm:cxn modelId="{CA59B1A4-AAFB-4613-B1FE-452A3071238E}" srcId="{42D15280-0660-4A13-B5E9-5990E12AF732}" destId="{5F6FFD7F-03D0-4227-85D4-BDAB201C3C59}" srcOrd="1" destOrd="0" parTransId="{2D9BBC88-8B43-47D8-8600-B3658E98EE30}" sibTransId="{F7D4C401-7136-4A98-AEFF-3B2D7DE03C82}"/>
    <dgm:cxn modelId="{F63D031B-A1ED-488E-AE81-F315B3AB9722}" type="presOf" srcId="{E85E59A7-4A71-455A-BE86-DE2CDBB51053}" destId="{ADCDC737-EA2D-49E3-AADF-FD5E2C7BC2CE}" srcOrd="0" destOrd="0" presId="urn:microsoft.com/office/officeart/2005/8/layout/funnel1"/>
    <dgm:cxn modelId="{08BDD040-E1E1-4F2E-8AC2-0219C31A3A55}" srcId="{42D15280-0660-4A13-B5E9-5990E12AF732}" destId="{E85E59A7-4A71-455A-BE86-DE2CDBB51053}" srcOrd="3" destOrd="0" parTransId="{D4AA39EB-EC7D-487C-B43A-89F82DAB9B72}" sibTransId="{EDE6EE5A-F976-4543-8D73-BF8BC46FCD5C}"/>
    <dgm:cxn modelId="{DA36D586-92BB-45CE-A3CD-8AFE6F965E44}" type="presOf" srcId="{4AC8E2D6-0D02-434C-85CC-96A72AB99C44}" destId="{2CD27C68-06C5-40B3-846A-EF1C6B81CE15}" srcOrd="0" destOrd="0" presId="urn:microsoft.com/office/officeart/2005/8/layout/funnel1"/>
    <dgm:cxn modelId="{4AD05A3D-0514-4B45-9EA7-EDD26D107DFB}" type="presOf" srcId="{42D15280-0660-4A13-B5E9-5990E12AF732}" destId="{C669A899-3B3B-42B4-BCD2-8DBD9E731FCA}" srcOrd="0" destOrd="0" presId="urn:microsoft.com/office/officeart/2005/8/layout/funnel1"/>
    <dgm:cxn modelId="{AC8C9598-D6F9-4BCF-91FC-452644E4CBC0}" srcId="{42D15280-0660-4A13-B5E9-5990E12AF732}" destId="{6DAB4F65-82AB-4340-89BE-52FE14881D6F}" srcOrd="0" destOrd="0" parTransId="{99A278A4-8A85-4EC8-90BB-E161FDC5535B}" sibTransId="{20858FC5-50EA-41F9-91A2-A523698A77F1}"/>
    <dgm:cxn modelId="{2B1A9C86-B9F2-4EB4-95CA-ABD1FA8FE6F2}" type="presParOf" srcId="{C669A899-3B3B-42B4-BCD2-8DBD9E731FCA}" destId="{0166CBE5-FAD0-4D58-9B59-8EC0A6FBAA61}" srcOrd="0" destOrd="0" presId="urn:microsoft.com/office/officeart/2005/8/layout/funnel1"/>
    <dgm:cxn modelId="{BEE1CF60-3488-409A-95E3-5F6B1C734F4B}" type="presParOf" srcId="{C669A899-3B3B-42B4-BCD2-8DBD9E731FCA}" destId="{4EC3C687-1F35-4EC7-A347-7C256032888E}" srcOrd="1" destOrd="0" presId="urn:microsoft.com/office/officeart/2005/8/layout/funnel1"/>
    <dgm:cxn modelId="{963C3070-DBA6-40E6-91B9-312CE6543D46}" type="presParOf" srcId="{C669A899-3B3B-42B4-BCD2-8DBD9E731FCA}" destId="{ADCDC737-EA2D-49E3-AADF-FD5E2C7BC2CE}" srcOrd="2" destOrd="0" presId="urn:microsoft.com/office/officeart/2005/8/layout/funnel1"/>
    <dgm:cxn modelId="{1853C81D-6E73-4E9A-9069-7732426D0FF2}" type="presParOf" srcId="{C669A899-3B3B-42B4-BCD2-8DBD9E731FCA}" destId="{2CD27C68-06C5-40B3-846A-EF1C6B81CE15}" srcOrd="3" destOrd="0" presId="urn:microsoft.com/office/officeart/2005/8/layout/funnel1"/>
    <dgm:cxn modelId="{92D3037D-6A3A-43CD-9511-1CB57518F69C}" type="presParOf" srcId="{C669A899-3B3B-42B4-BCD2-8DBD9E731FCA}" destId="{E12EE975-924A-4C9A-911B-D5119877EFF3}" srcOrd="4" destOrd="0" presId="urn:microsoft.com/office/officeart/2005/8/layout/funnel1"/>
    <dgm:cxn modelId="{778C2707-DE77-4C30-B684-897E6E705894}" type="presParOf" srcId="{C669A899-3B3B-42B4-BCD2-8DBD9E731FCA}" destId="{0207AEAE-0EE0-4685-90C7-1CDFEBA628B2}" srcOrd="5" destOrd="0" presId="urn:microsoft.com/office/officeart/2005/8/layout/funnel1"/>
    <dgm:cxn modelId="{A414193B-F5B7-49EE-BB02-927E36A32564}" type="presParOf" srcId="{C669A899-3B3B-42B4-BCD2-8DBD9E731FCA}" destId="{ACC1F498-7091-420A-84E0-BFDD7246EA1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66CBE5-FAD0-4D58-9B59-8EC0A6FBAA61}">
      <dsp:nvSpPr>
        <dsp:cNvPr id="0" name=""/>
        <dsp:cNvSpPr/>
      </dsp:nvSpPr>
      <dsp:spPr>
        <a:xfrm>
          <a:off x="2314608" y="3004137"/>
          <a:ext cx="3649057" cy="1267269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3C687-1F35-4EC7-A347-7C256032888E}">
      <dsp:nvSpPr>
        <dsp:cNvPr id="0" name=""/>
        <dsp:cNvSpPr/>
      </dsp:nvSpPr>
      <dsp:spPr>
        <a:xfrm rot="10800000">
          <a:off x="3798293" y="604664"/>
          <a:ext cx="707181" cy="452596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DC737-EA2D-49E3-AADF-FD5E2C7BC2CE}">
      <dsp:nvSpPr>
        <dsp:cNvPr id="0" name=""/>
        <dsp:cNvSpPr/>
      </dsp:nvSpPr>
      <dsp:spPr>
        <a:xfrm>
          <a:off x="2602630" y="717464"/>
          <a:ext cx="3394472" cy="84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/>
            <a:t>felsőoktatási intézmény</a:t>
          </a:r>
          <a:endParaRPr lang="hu-HU" sz="2500" kern="1200" dirty="0"/>
        </a:p>
      </dsp:txBody>
      <dsp:txXfrm>
        <a:off x="2602630" y="717464"/>
        <a:ext cx="3394472" cy="848618"/>
      </dsp:txXfrm>
    </dsp:sp>
    <dsp:sp modelId="{2CD27C68-06C5-40B3-846A-EF1C6B81CE15}">
      <dsp:nvSpPr>
        <dsp:cNvPr id="0" name=""/>
        <dsp:cNvSpPr/>
      </dsp:nvSpPr>
      <dsp:spPr>
        <a:xfrm>
          <a:off x="3394723" y="3004144"/>
          <a:ext cx="1272927" cy="12729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Tanterv</a:t>
          </a:r>
          <a:endParaRPr lang="hu-HU" sz="1500" kern="1200" dirty="0"/>
        </a:p>
      </dsp:txBody>
      <dsp:txXfrm>
        <a:off x="3394723" y="3004144"/>
        <a:ext cx="1272927" cy="1272927"/>
      </dsp:txXfrm>
    </dsp:sp>
    <dsp:sp modelId="{E12EE975-924A-4C9A-911B-D5119877EFF3}">
      <dsp:nvSpPr>
        <dsp:cNvPr id="0" name=""/>
        <dsp:cNvSpPr/>
      </dsp:nvSpPr>
      <dsp:spPr>
        <a:xfrm>
          <a:off x="2890662" y="2091262"/>
          <a:ext cx="1272927" cy="1272927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Oktatás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szervezés</a:t>
          </a:r>
          <a:endParaRPr lang="hu-HU" sz="1500" kern="1200" dirty="0"/>
        </a:p>
      </dsp:txBody>
      <dsp:txXfrm>
        <a:off x="2890662" y="2091262"/>
        <a:ext cx="1272927" cy="1272927"/>
      </dsp:txXfrm>
    </dsp:sp>
    <dsp:sp modelId="{0207AEAE-0EE0-4685-90C7-1CDFEBA628B2}">
      <dsp:nvSpPr>
        <dsp:cNvPr id="0" name=""/>
        <dsp:cNvSpPr/>
      </dsp:nvSpPr>
      <dsp:spPr>
        <a:xfrm>
          <a:off x="3994000" y="1875236"/>
          <a:ext cx="1272927" cy="1272927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Ismeretkör</a:t>
          </a:r>
          <a:endParaRPr lang="hu-HU" sz="1500" kern="1200" dirty="0"/>
        </a:p>
      </dsp:txBody>
      <dsp:txXfrm>
        <a:off x="3994000" y="1875236"/>
        <a:ext cx="1272927" cy="1272927"/>
      </dsp:txXfrm>
    </dsp:sp>
    <dsp:sp modelId="{ACC1F498-7091-420A-84E0-BFDD7246EA1E}">
      <dsp:nvSpPr>
        <dsp:cNvPr id="0" name=""/>
        <dsp:cNvSpPr/>
      </dsp:nvSpPr>
      <dsp:spPr>
        <a:xfrm rot="10800000">
          <a:off x="2170808" y="1252723"/>
          <a:ext cx="3960217" cy="31681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66CBE5-FAD0-4D58-9B59-8EC0A6FBAA61}">
      <dsp:nvSpPr>
        <dsp:cNvPr id="0" name=""/>
        <dsp:cNvSpPr/>
      </dsp:nvSpPr>
      <dsp:spPr>
        <a:xfrm>
          <a:off x="2314608" y="3004137"/>
          <a:ext cx="3649057" cy="1267269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3C687-1F35-4EC7-A347-7C256032888E}">
      <dsp:nvSpPr>
        <dsp:cNvPr id="0" name=""/>
        <dsp:cNvSpPr/>
      </dsp:nvSpPr>
      <dsp:spPr>
        <a:xfrm rot="10800000">
          <a:off x="3798293" y="604664"/>
          <a:ext cx="707181" cy="452596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DC737-EA2D-49E3-AADF-FD5E2C7BC2CE}">
      <dsp:nvSpPr>
        <dsp:cNvPr id="0" name=""/>
        <dsp:cNvSpPr/>
      </dsp:nvSpPr>
      <dsp:spPr>
        <a:xfrm>
          <a:off x="2602630" y="731975"/>
          <a:ext cx="3394472" cy="84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/>
            <a:t>felsőoktatási intézmény</a:t>
          </a:r>
          <a:endParaRPr lang="hu-HU" sz="2500" kern="1200" dirty="0"/>
        </a:p>
      </dsp:txBody>
      <dsp:txXfrm>
        <a:off x="2602630" y="731975"/>
        <a:ext cx="3394472" cy="848618"/>
      </dsp:txXfrm>
    </dsp:sp>
    <dsp:sp modelId="{2CD27C68-06C5-40B3-846A-EF1C6B81CE15}">
      <dsp:nvSpPr>
        <dsp:cNvPr id="0" name=""/>
        <dsp:cNvSpPr/>
      </dsp:nvSpPr>
      <dsp:spPr>
        <a:xfrm>
          <a:off x="3394723" y="3004144"/>
          <a:ext cx="1272927" cy="12729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Tanterv</a:t>
          </a:r>
          <a:endParaRPr lang="hu-HU" sz="1500" kern="1200" dirty="0"/>
        </a:p>
      </dsp:txBody>
      <dsp:txXfrm>
        <a:off x="3394723" y="3004144"/>
        <a:ext cx="1272927" cy="1272927"/>
      </dsp:txXfrm>
    </dsp:sp>
    <dsp:sp modelId="{E12EE975-924A-4C9A-911B-D5119877EFF3}">
      <dsp:nvSpPr>
        <dsp:cNvPr id="0" name=""/>
        <dsp:cNvSpPr/>
      </dsp:nvSpPr>
      <dsp:spPr>
        <a:xfrm>
          <a:off x="2890662" y="2091262"/>
          <a:ext cx="1272927" cy="1272927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Oktatás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szervezés</a:t>
          </a:r>
          <a:endParaRPr lang="hu-HU" sz="1500" kern="1200" dirty="0"/>
        </a:p>
      </dsp:txBody>
      <dsp:txXfrm>
        <a:off x="2890662" y="2091262"/>
        <a:ext cx="1272927" cy="1272927"/>
      </dsp:txXfrm>
    </dsp:sp>
    <dsp:sp modelId="{0207AEAE-0EE0-4685-90C7-1CDFEBA628B2}">
      <dsp:nvSpPr>
        <dsp:cNvPr id="0" name=""/>
        <dsp:cNvSpPr/>
      </dsp:nvSpPr>
      <dsp:spPr>
        <a:xfrm>
          <a:off x="3994000" y="1875236"/>
          <a:ext cx="1272927" cy="1272927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Ismeretkör</a:t>
          </a:r>
          <a:endParaRPr lang="hu-HU" sz="1500" kern="1200" dirty="0"/>
        </a:p>
      </dsp:txBody>
      <dsp:txXfrm>
        <a:off x="3994000" y="1875236"/>
        <a:ext cx="1272927" cy="1272927"/>
      </dsp:txXfrm>
    </dsp:sp>
    <dsp:sp modelId="{ACC1F498-7091-420A-84E0-BFDD7246EA1E}">
      <dsp:nvSpPr>
        <dsp:cNvPr id="0" name=""/>
        <dsp:cNvSpPr/>
      </dsp:nvSpPr>
      <dsp:spPr>
        <a:xfrm rot="10800000">
          <a:off x="2170808" y="1252723"/>
          <a:ext cx="3960217" cy="31681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2FE6-03AF-44AB-9DD8-AC31CEEB3C7C}" type="datetimeFigureOut">
              <a:rPr lang="hu-HU" smtClean="0"/>
              <a:t>2015.07.14.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2368-E37F-423E-94E0-C3AD9CC6FF9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2FE6-03AF-44AB-9DD8-AC31CEEB3C7C}" type="datetimeFigureOut">
              <a:rPr lang="hu-HU" smtClean="0"/>
              <a:t>2015.07.14.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2368-E37F-423E-94E0-C3AD9CC6FF9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2FE6-03AF-44AB-9DD8-AC31CEEB3C7C}" type="datetimeFigureOut">
              <a:rPr lang="hu-HU" smtClean="0"/>
              <a:t>2015.07.14.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2368-E37F-423E-94E0-C3AD9CC6FF9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2FE6-03AF-44AB-9DD8-AC31CEEB3C7C}" type="datetimeFigureOut">
              <a:rPr lang="hu-HU" smtClean="0"/>
              <a:t>2015.07.14.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2368-E37F-423E-94E0-C3AD9CC6FF9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2FE6-03AF-44AB-9DD8-AC31CEEB3C7C}" type="datetimeFigureOut">
              <a:rPr lang="hu-HU" smtClean="0"/>
              <a:t>2015.07.14.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2368-E37F-423E-94E0-C3AD9CC6FF9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2FE6-03AF-44AB-9DD8-AC31CEEB3C7C}" type="datetimeFigureOut">
              <a:rPr lang="hu-HU" smtClean="0"/>
              <a:t>2015.07.14.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2368-E37F-423E-94E0-C3AD9CC6FF9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2FE6-03AF-44AB-9DD8-AC31CEEB3C7C}" type="datetimeFigureOut">
              <a:rPr lang="hu-HU" smtClean="0"/>
              <a:t>2015.07.14.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2368-E37F-423E-94E0-C3AD9CC6FF9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2FE6-03AF-44AB-9DD8-AC31CEEB3C7C}" type="datetimeFigureOut">
              <a:rPr lang="hu-HU" smtClean="0"/>
              <a:t>2015.07.14.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2368-E37F-423E-94E0-C3AD9CC6FF9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2FE6-03AF-44AB-9DD8-AC31CEEB3C7C}" type="datetimeFigureOut">
              <a:rPr lang="hu-HU" smtClean="0"/>
              <a:t>2015.07.14.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2368-E37F-423E-94E0-C3AD9CC6FF9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2FE6-03AF-44AB-9DD8-AC31CEEB3C7C}" type="datetimeFigureOut">
              <a:rPr lang="hu-HU" smtClean="0"/>
              <a:t>2015.07.14.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2368-E37F-423E-94E0-C3AD9CC6FF9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2FE6-03AF-44AB-9DD8-AC31CEEB3C7C}" type="datetimeFigureOut">
              <a:rPr lang="hu-HU" smtClean="0"/>
              <a:t>2015.07.14.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2368-E37F-423E-94E0-C3AD9CC6FF9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12FE6-03AF-44AB-9DD8-AC31CEEB3C7C}" type="datetimeFigureOut">
              <a:rPr lang="hu-HU" smtClean="0"/>
              <a:t>2015.07.14.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02368-E37F-423E-94E0-C3AD9CC6FF95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15.zetaboards.com/KKK_atalakitas/topic/7981627/1/?x=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PowerPoint_dia2.sldx"/><Relationship Id="rId4" Type="http://schemas.openxmlformats.org/officeDocument/2006/relationships/package" Target="../embeddings/Microsoft_Office_PowerPoint_dia1.sld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6000" dirty="0" smtClean="0"/>
              <a:t>A </a:t>
            </a:r>
            <a:r>
              <a:rPr lang="hu-HU" sz="6000" dirty="0" err="1" smtClean="0"/>
              <a:t>KKK-k</a:t>
            </a:r>
            <a:r>
              <a:rPr lang="hu-HU" sz="6000" dirty="0" smtClean="0"/>
              <a:t> felülvizsgálata, megújítása</a:t>
            </a:r>
            <a:endParaRPr lang="hu-HU" sz="6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257319" y="6172206"/>
            <a:ext cx="644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MRK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 | 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KKK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konzultáció |  2015. július 15.  | 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Derényi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András (OFI)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538"/>
            <a:ext cx="8229600" cy="1143000"/>
          </a:xfrm>
        </p:spPr>
        <p:txBody>
          <a:bodyPr/>
          <a:lstStyle/>
          <a:p>
            <a:r>
              <a:rPr lang="hu-HU" sz="2800" dirty="0" smtClean="0"/>
              <a:t>Az általános </a:t>
            </a:r>
            <a:r>
              <a:rPr lang="hu-HU" sz="2800" dirty="0"/>
              <a:t>kompetenciák két </a:t>
            </a:r>
            <a:r>
              <a:rPr lang="hu-HU" sz="2800" dirty="0" smtClean="0"/>
              <a:t>főcsoportja</a:t>
            </a:r>
            <a:endParaRPr lang="en-US" sz="28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503361"/>
            <a:ext cx="9144000" cy="4489450"/>
            <a:chOff x="1406" y="1377"/>
            <a:chExt cx="9259" cy="4536"/>
          </a:xfrm>
        </p:grpSpPr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11938" r="11938"/>
            <a:stretch>
              <a:fillRect/>
            </a:stretch>
          </p:blipFill>
          <p:spPr bwMode="auto">
            <a:xfrm>
              <a:off x="1406" y="1381"/>
              <a:ext cx="4581" cy="4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13338" r="13611"/>
            <a:stretch>
              <a:fillRect/>
            </a:stretch>
          </p:blipFill>
          <p:spPr bwMode="auto">
            <a:xfrm>
              <a:off x="6271" y="1377"/>
              <a:ext cx="4394" cy="4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87338" y="6076950"/>
            <a:ext cx="4037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>
                <a:latin typeface="Calibri" pitchFamily="34" charset="0"/>
              </a:rPr>
              <a:t>(a) a szakmai kompetenciák fejlesztését alapozó és kísérő kompetenciák</a:t>
            </a:r>
            <a:endParaRPr lang="en-US">
              <a:latin typeface="Calibri" pitchFamily="34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068888" y="6054725"/>
            <a:ext cx="389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>
                <a:latin typeface="Calibri" pitchFamily="34" charset="0"/>
              </a:rPr>
              <a:t>(b) személyiségjellemzők, értékek, attitűdök, nézetek, motiváció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7" grpId="0"/>
      <p:bldP spid="153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9738"/>
            <a:ext cx="8229600" cy="1143000"/>
          </a:xfrm>
        </p:spPr>
        <p:txBody>
          <a:bodyPr/>
          <a:lstStyle/>
          <a:p>
            <a:r>
              <a:rPr lang="hu-HU" sz="2800" dirty="0"/>
              <a:t>Jellemzés</a:t>
            </a:r>
            <a:endParaRPr lang="en-US" sz="28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778" y="3064308"/>
            <a:ext cx="6583362" cy="2538185"/>
          </a:xfrm>
        </p:spPr>
        <p:txBody>
          <a:bodyPr>
            <a:noAutofit/>
          </a:bodyPr>
          <a:lstStyle/>
          <a:p>
            <a:pPr marL="0" indent="0">
              <a:spcAft>
                <a:spcPct val="40000"/>
              </a:spcAft>
              <a:buFontTx/>
              <a:buNone/>
            </a:pPr>
            <a:r>
              <a:rPr lang="hu-HU" sz="2000" dirty="0"/>
              <a:t>Az általános kompetenciák leírásában nem használtunk az </a:t>
            </a:r>
            <a:r>
              <a:rPr lang="hu-HU" sz="2000" dirty="0" err="1"/>
              <a:t>MKKR</a:t>
            </a:r>
            <a:r>
              <a:rPr lang="hu-HU" sz="2000" dirty="0"/>
              <a:t> tanulási eredményeket leíró kategóriáit, a </a:t>
            </a:r>
            <a:r>
              <a:rPr lang="hu-HU" sz="2000" dirty="0" err="1"/>
              <a:t>deskriptorokat</a:t>
            </a:r>
            <a:r>
              <a:rPr lang="hu-HU" sz="2000" dirty="0"/>
              <a:t>, ami arra utal, hogy e kompetenciák </a:t>
            </a:r>
            <a:r>
              <a:rPr lang="hu-HU" sz="2000" b="1" dirty="0"/>
              <a:t>képlékenyek, rugalmasak</a:t>
            </a:r>
            <a:r>
              <a:rPr lang="en-US" sz="2000" b="1" dirty="0"/>
              <a:t> </a:t>
            </a:r>
            <a:endParaRPr lang="hu-HU" sz="2000" b="1" dirty="0"/>
          </a:p>
          <a:p>
            <a:pPr marL="0" indent="0">
              <a:spcAft>
                <a:spcPct val="40000"/>
              </a:spcAft>
              <a:buFontTx/>
              <a:buNone/>
            </a:pPr>
            <a:r>
              <a:rPr lang="hu-HU" sz="2000" dirty="0"/>
              <a:t>Minden egyes képzési területen </a:t>
            </a:r>
            <a:r>
              <a:rPr lang="hu-HU" sz="2000" b="1" dirty="0"/>
              <a:t>azonosak</a:t>
            </a:r>
            <a:r>
              <a:rPr lang="hu-HU" sz="2000" dirty="0"/>
              <a:t>, de bármely képzési területről legyen is szó, annak szakterület-specifikus kimeneti leírásaival és azok szintjével </a:t>
            </a:r>
            <a:r>
              <a:rPr lang="hu-HU" sz="2000" b="1" dirty="0"/>
              <a:t>együtt</a:t>
            </a:r>
            <a:r>
              <a:rPr lang="hu-HU" sz="2000" dirty="0"/>
              <a:t> olvasandók</a:t>
            </a:r>
            <a:r>
              <a:rPr lang="en-US" sz="200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3658" y="608460"/>
            <a:ext cx="8229600" cy="790575"/>
          </a:xfrm>
        </p:spPr>
        <p:txBody>
          <a:bodyPr/>
          <a:lstStyle/>
          <a:p>
            <a:r>
              <a:rPr lang="hu-HU" sz="2800" dirty="0"/>
              <a:t>Státus</a:t>
            </a:r>
            <a:endParaRPr lang="en-US" sz="28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9717" y="2842974"/>
            <a:ext cx="6819900" cy="3877129"/>
          </a:xfrm>
        </p:spPr>
        <p:txBody>
          <a:bodyPr>
            <a:normAutofit/>
          </a:bodyPr>
          <a:lstStyle/>
          <a:p>
            <a:pPr marL="0" indent="0">
              <a:spcAft>
                <a:spcPct val="40000"/>
              </a:spcAft>
              <a:buFontTx/>
              <a:buNone/>
            </a:pPr>
            <a:r>
              <a:rPr lang="hu-HU" sz="2000" dirty="0"/>
              <a:t>Az általános kompetenciák kialakult leírása egy adott ponthoz – a fejlesztő folyamatot koordináló projekt zárásához – kötődő, az adott pillanatban elérhető legjobb megoldásnak tekinthető, amely ugyanakkor </a:t>
            </a:r>
            <a:r>
              <a:rPr lang="hu-HU" sz="2000" b="1" dirty="0"/>
              <a:t>nem teljes körű </a:t>
            </a:r>
            <a:r>
              <a:rPr lang="hu-HU" sz="2000" dirty="0"/>
              <a:t>(mert szelektált) és </a:t>
            </a:r>
            <a:r>
              <a:rPr lang="hu-HU" sz="2000" b="1" dirty="0"/>
              <a:t>nem végleges</a:t>
            </a:r>
            <a:r>
              <a:rPr lang="hu-HU" sz="2000" dirty="0"/>
              <a:t> (mert érvényessége időről időre felülvizsgálandó). </a:t>
            </a:r>
          </a:p>
          <a:p>
            <a:pPr marL="0" indent="0">
              <a:spcAft>
                <a:spcPct val="40000"/>
              </a:spcAft>
              <a:buFontTx/>
              <a:buNone/>
            </a:pPr>
            <a:r>
              <a:rPr lang="hu-HU" sz="2000" dirty="0"/>
              <a:t>A jelenlegi szövegváltozat a fejlesztésben közreműködők, szakmai, szakmapolitikai szereplők kritikai véleményét tükrözi.</a:t>
            </a:r>
            <a:r>
              <a:rPr lang="en-US" sz="2000" dirty="0"/>
              <a:t> </a:t>
            </a:r>
            <a:endParaRPr lang="hu-HU" sz="2000" dirty="0"/>
          </a:p>
          <a:p>
            <a:pPr marL="0" indent="0">
              <a:spcAft>
                <a:spcPct val="40000"/>
              </a:spcAft>
              <a:buFontTx/>
              <a:buNone/>
            </a:pPr>
            <a:r>
              <a:rPr lang="hu-HU" sz="2000" dirty="0"/>
              <a:t>Az általános kompetenciák lényegéből fakad </a:t>
            </a:r>
            <a:r>
              <a:rPr lang="hu-HU" sz="2000" b="1" dirty="0"/>
              <a:t>változékonyságuk és adaptivitásuk</a:t>
            </a:r>
            <a:r>
              <a:rPr lang="hu-HU" sz="2000" dirty="0"/>
              <a:t>; tartós működőképességüket a felsőoktatásban a további folyamatos szakmai diskurzus biztosíthatja.</a:t>
            </a:r>
            <a:r>
              <a:rPr lang="en-US" sz="200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8806"/>
            <a:ext cx="8229600" cy="1143000"/>
          </a:xfrm>
        </p:spPr>
        <p:txBody>
          <a:bodyPr/>
          <a:lstStyle/>
          <a:p>
            <a:r>
              <a:rPr lang="hu-HU" sz="2800" dirty="0"/>
              <a:t>Az általános kompetenciák bevezetése, elterjesztése</a:t>
            </a:r>
            <a:endParaRPr lang="en-US" sz="28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9350" y="2565400"/>
            <a:ext cx="6713538" cy="4111171"/>
          </a:xfrm>
        </p:spPr>
        <p:txBody>
          <a:bodyPr>
            <a:noAutofit/>
          </a:bodyPr>
          <a:lstStyle/>
          <a:p>
            <a:pPr marL="0" indent="0">
              <a:spcAft>
                <a:spcPct val="30000"/>
              </a:spcAft>
              <a:buFontTx/>
              <a:buNone/>
            </a:pPr>
            <a:r>
              <a:rPr lang="hu-HU" sz="2000" dirty="0"/>
              <a:t>Diskurzus a szerepükről: érzékenyítés, további egyeztetések, alkalmazhatóságuk és alkalmazási módjuk megértése (pl. nem tantárgyiasítandók, horizontálisan szerveződnek; a rejtett tanterven, a campus miliőjén, az oktatói kar habitusán keresztül is fejlődnek stb.).</a:t>
            </a:r>
          </a:p>
          <a:p>
            <a:pPr marL="0" indent="0">
              <a:spcAft>
                <a:spcPct val="30000"/>
              </a:spcAft>
              <a:buFontTx/>
              <a:buNone/>
            </a:pPr>
            <a:r>
              <a:rPr lang="hu-HU" sz="2000" dirty="0"/>
              <a:t>Mérésük, értékelésük: lehetséges, de nem szükségszerű; akkor, ha van közösségi álláspont arról, hogy mire szolgálnak, a közösség milyen helyi célok érdekében kívánja használni.</a:t>
            </a:r>
          </a:p>
          <a:p>
            <a:pPr marL="0" indent="0">
              <a:spcAft>
                <a:spcPct val="30000"/>
              </a:spcAft>
              <a:buFontTx/>
              <a:buNone/>
            </a:pPr>
            <a:r>
              <a:rPr lang="hu-HU" sz="2000" dirty="0"/>
              <a:t>Elfogadtatásuk, alkalmazásuk: hosszú, lassú, lépésről lépésre alakuló, reflexív folyamatban, míg a pedagógiai kultúra részévé nem válnak.</a:t>
            </a:r>
          </a:p>
          <a:p>
            <a:pPr marL="0" indent="0">
              <a:spcAft>
                <a:spcPct val="30000"/>
              </a:spcAft>
              <a:buFontTx/>
              <a:buNone/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1200" y="274638"/>
            <a:ext cx="7975599" cy="1143000"/>
          </a:xfrm>
        </p:spPr>
        <p:txBody>
          <a:bodyPr/>
          <a:lstStyle/>
          <a:p>
            <a:r>
              <a:rPr lang="hu-HU" dirty="0" err="1" smtClean="0"/>
              <a:t>KKK</a:t>
            </a:r>
            <a:r>
              <a:rPr lang="hu-HU" dirty="0" smtClean="0"/>
              <a:t> felülvizsgálat támogatása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32114" y="2819377"/>
            <a:ext cx="7068457" cy="427808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hu-HU" sz="3000" dirty="0" smtClean="0"/>
              <a:t>- központi </a:t>
            </a:r>
            <a:r>
              <a:rPr lang="hu-HU" sz="3000" dirty="0"/>
              <a:t>konzultációk </a:t>
            </a:r>
            <a:r>
              <a:rPr lang="hu-HU" sz="3000" dirty="0" smtClean="0"/>
              <a:t>(szeptemberben </a:t>
            </a:r>
            <a:r>
              <a:rPr lang="hu-HU" sz="3000" dirty="0" err="1" smtClean="0"/>
              <a:t>2x</a:t>
            </a:r>
            <a:r>
              <a:rPr lang="hu-HU" sz="3000" dirty="0" smtClean="0"/>
              <a:t>)</a:t>
            </a:r>
            <a:endParaRPr lang="hu-HU" sz="3000" dirty="0"/>
          </a:p>
          <a:p>
            <a:pPr lvl="0">
              <a:spcAft>
                <a:spcPts val="2400"/>
              </a:spcAft>
              <a:buNone/>
            </a:pPr>
            <a:r>
              <a:rPr lang="hu-HU" sz="3000" dirty="0" smtClean="0"/>
              <a:t>- intézményi konzultációk (helyi kollégákkal)</a:t>
            </a:r>
          </a:p>
          <a:p>
            <a:pPr lvl="0">
              <a:lnSpc>
                <a:spcPct val="50000"/>
              </a:lnSpc>
              <a:spcBef>
                <a:spcPts val="0"/>
              </a:spcBef>
              <a:buNone/>
            </a:pPr>
            <a:r>
              <a:rPr lang="hu-HU" sz="3000" dirty="0" smtClean="0"/>
              <a:t>- online fórum</a:t>
            </a:r>
          </a:p>
          <a:p>
            <a:pPr lvl="0" indent="-168275">
              <a:lnSpc>
                <a:spcPct val="50000"/>
              </a:lnSpc>
              <a:spcBef>
                <a:spcPts val="0"/>
              </a:spcBef>
              <a:buNone/>
              <a:tabLst>
                <a:tab pos="363538" algn="l"/>
              </a:tabLst>
            </a:pPr>
            <a:r>
              <a:rPr lang="hu-HU" sz="1600" dirty="0" smtClean="0">
                <a:hlinkClick r:id="rId3"/>
              </a:rPr>
              <a:t> h</a:t>
            </a:r>
            <a:r>
              <a:rPr lang="hu-HU" sz="1600" u="sng" dirty="0" smtClean="0">
                <a:hlinkClick r:id="rId3"/>
              </a:rPr>
              <a:t>ttp</a:t>
            </a:r>
            <a:r>
              <a:rPr lang="hu-HU" sz="1600" u="sng" dirty="0">
                <a:hlinkClick r:id="rId3"/>
              </a:rPr>
              <a:t>://</a:t>
            </a:r>
            <a:r>
              <a:rPr lang="hu-HU" sz="1600" u="sng" dirty="0" err="1">
                <a:hlinkClick r:id="rId3"/>
              </a:rPr>
              <a:t>s15.zetaboards.com</a:t>
            </a:r>
            <a:r>
              <a:rPr lang="hu-HU" sz="1600" u="sng" dirty="0">
                <a:hlinkClick r:id="rId3"/>
              </a:rPr>
              <a:t>/</a:t>
            </a:r>
            <a:r>
              <a:rPr lang="hu-HU" sz="1600" u="sng" dirty="0" err="1">
                <a:hlinkClick r:id="rId3"/>
              </a:rPr>
              <a:t>KKK</a:t>
            </a:r>
            <a:r>
              <a:rPr lang="hu-HU" sz="1600" u="sng" dirty="0">
                <a:hlinkClick r:id="rId3"/>
              </a:rPr>
              <a:t>_</a:t>
            </a:r>
            <a:r>
              <a:rPr lang="hu-HU" sz="1600" u="sng" dirty="0" err="1">
                <a:hlinkClick r:id="rId3"/>
              </a:rPr>
              <a:t>atalakitas</a:t>
            </a:r>
            <a:r>
              <a:rPr lang="hu-HU" sz="1600" u="sng" dirty="0">
                <a:hlinkClick r:id="rId3"/>
              </a:rPr>
              <a:t>/</a:t>
            </a:r>
            <a:r>
              <a:rPr lang="hu-HU" sz="1600" u="sng" dirty="0" err="1">
                <a:hlinkClick r:id="rId3"/>
              </a:rPr>
              <a:t>topic</a:t>
            </a:r>
            <a:r>
              <a:rPr lang="hu-HU" sz="1600" u="sng" dirty="0">
                <a:hlinkClick r:id="rId3"/>
              </a:rPr>
              <a:t>/7981627/1/?</a:t>
            </a:r>
            <a:r>
              <a:rPr lang="hu-HU" sz="1600" u="sng" dirty="0" smtClean="0">
                <a:hlinkClick r:id="rId3"/>
              </a:rPr>
              <a:t>x=0#</a:t>
            </a:r>
            <a:r>
              <a:rPr lang="hu-HU" sz="1600" u="sng" dirty="0" err="1" smtClean="0">
                <a:hlinkClick r:id="rId3"/>
              </a:rPr>
              <a:t>post8023133</a:t>
            </a:r>
            <a:r>
              <a:rPr lang="hu-HU" u="sng" dirty="0" smtClean="0"/>
              <a:t>  </a:t>
            </a:r>
          </a:p>
          <a:p>
            <a:pPr lvl="0">
              <a:buNone/>
            </a:pPr>
            <a:r>
              <a:rPr lang="hu-HU" sz="3000" dirty="0" smtClean="0"/>
              <a:t>- </a:t>
            </a:r>
            <a:r>
              <a:rPr lang="hu-HU" sz="3000" dirty="0" err="1" smtClean="0"/>
              <a:t>emailes</a:t>
            </a:r>
            <a:r>
              <a:rPr lang="hu-HU" sz="3000" dirty="0" smtClean="0"/>
              <a:t> kérdésekre válasz   [</a:t>
            </a:r>
            <a:r>
              <a:rPr lang="hu-HU" sz="3000" dirty="0" err="1" smtClean="0">
                <a:solidFill>
                  <a:srgbClr val="0E4AF2"/>
                </a:solidFill>
              </a:rPr>
              <a:t>kkk</a:t>
            </a:r>
            <a:r>
              <a:rPr lang="hu-HU" sz="3000" dirty="0" smtClean="0">
                <a:solidFill>
                  <a:srgbClr val="0E4AF2"/>
                </a:solidFill>
              </a:rPr>
              <a:t>@</a:t>
            </a:r>
            <a:r>
              <a:rPr lang="hu-HU" sz="3000" dirty="0" err="1" smtClean="0">
                <a:solidFill>
                  <a:srgbClr val="0E4AF2"/>
                </a:solidFill>
              </a:rPr>
              <a:t>mrk.hu</a:t>
            </a:r>
            <a:r>
              <a:rPr lang="hu-HU" sz="3000" dirty="0" smtClean="0"/>
              <a:t>]</a:t>
            </a:r>
          </a:p>
          <a:p>
            <a:pPr lvl="0">
              <a:buNone/>
            </a:pPr>
            <a:r>
              <a:rPr lang="hu-HU" sz="3000" dirty="0" smtClean="0"/>
              <a:t>- háttéranyagok </a:t>
            </a:r>
            <a:r>
              <a:rPr lang="hu-HU" sz="3000" dirty="0"/>
              <a:t>az </a:t>
            </a:r>
            <a:r>
              <a:rPr lang="hu-HU" sz="3000" dirty="0" err="1"/>
              <a:t>MRK</a:t>
            </a:r>
            <a:r>
              <a:rPr lang="hu-HU" sz="3000" dirty="0"/>
              <a:t> </a:t>
            </a:r>
            <a:r>
              <a:rPr lang="hu-HU" sz="3000" dirty="0" smtClean="0"/>
              <a:t>honlapján</a:t>
            </a:r>
          </a:p>
          <a:p>
            <a:pPr lvl="0">
              <a:buNone/>
            </a:pPr>
            <a:r>
              <a:rPr lang="hu-HU" sz="3000" dirty="0" smtClean="0"/>
              <a:t>- a </a:t>
            </a:r>
            <a:r>
              <a:rPr lang="hu-HU" sz="3000" dirty="0"/>
              <a:t>beérkező munkaanyagok </a:t>
            </a:r>
            <a:r>
              <a:rPr lang="hu-HU" sz="3000" dirty="0" smtClean="0"/>
              <a:t>véleményezése</a:t>
            </a:r>
            <a:endParaRPr lang="hu-HU" sz="3000" dirty="0"/>
          </a:p>
        </p:txBody>
      </p:sp>
      <p:graphicFrame>
        <p:nvGraphicFramePr>
          <p:cNvPr id="5" name="Objektum 4">
            <a:hlinkClick r:id="" action="ppaction://customshow?id=0&amp;return=true"/>
          </p:cNvPr>
          <p:cNvGraphicFramePr>
            <a:graphicFrameLocks noChangeAspect="1"/>
          </p:cNvGraphicFramePr>
          <p:nvPr/>
        </p:nvGraphicFramePr>
        <p:xfrm>
          <a:off x="3071813" y="4814154"/>
          <a:ext cx="2349546" cy="1760454"/>
        </p:xfrm>
        <a:graphic>
          <a:graphicData uri="http://schemas.openxmlformats.org/presentationml/2006/ole">
            <p:oleObj spid="_x0000_s1027" name="Dia" r:id="rId4" imgW="3383157" imgH="2537600" progId="PowerPoint.Slide.12">
              <p:embed/>
            </p:oleObj>
          </a:graphicData>
        </a:graphic>
      </p:graphicFrame>
      <p:graphicFrame>
        <p:nvGraphicFramePr>
          <p:cNvPr id="7" name="Objektum 6">
            <a:hlinkClick r:id="" action="ppaction://customshow?id=1&amp;return=true"/>
          </p:cNvPr>
          <p:cNvGraphicFramePr>
            <a:graphicFrameLocks noChangeAspect="1"/>
          </p:cNvGraphicFramePr>
          <p:nvPr/>
        </p:nvGraphicFramePr>
        <p:xfrm>
          <a:off x="6563391" y="5253285"/>
          <a:ext cx="2142750" cy="1604715"/>
        </p:xfrm>
        <a:graphic>
          <a:graphicData uri="http://schemas.openxmlformats.org/presentationml/2006/ole">
            <p:oleObj spid="_x0000_s1028" name="Dia" r:id="rId5" imgW="1088009" imgH="813988" progId="PowerPoint.Slide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5257" y="25533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t</a:t>
            </a:r>
            <a:r>
              <a:rPr lang="hu-HU" dirty="0" smtClean="0"/>
              <a:t>ovábbi eredményes munkát kívánok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26202"/>
            <a:ext cx="9248891" cy="519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27" y="1059544"/>
            <a:ext cx="9145127" cy="514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hu-HU" dirty="0" smtClean="0"/>
              <a:t>Új lehetőségek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4400" y="1843306"/>
            <a:ext cx="7170058" cy="5152572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</a:t>
            </a:r>
            <a:r>
              <a:rPr lang="hu-HU" dirty="0" smtClean="0"/>
              <a:t>z egyes ciklusok közötti viszonyok újragondolása (különösen a </a:t>
            </a:r>
            <a:r>
              <a:rPr lang="hu-HU" dirty="0" err="1" smtClean="0"/>
              <a:t>BA</a:t>
            </a:r>
            <a:r>
              <a:rPr lang="hu-HU" dirty="0"/>
              <a:t>/</a:t>
            </a:r>
            <a:r>
              <a:rPr lang="hu-HU" dirty="0" err="1" smtClean="0"/>
              <a:t>BSc</a:t>
            </a:r>
            <a:r>
              <a:rPr lang="hu-HU" dirty="0" smtClean="0"/>
              <a:t> és az MA/</a:t>
            </a:r>
            <a:r>
              <a:rPr lang="hu-HU" dirty="0" err="1" smtClean="0"/>
              <a:t>MSc</a:t>
            </a:r>
            <a:r>
              <a:rPr lang="hu-HU" dirty="0" smtClean="0"/>
              <a:t> között);  </a:t>
            </a:r>
            <a:r>
              <a:rPr lang="hu-HU" b="1" dirty="0" smtClean="0">
                <a:solidFill>
                  <a:srgbClr val="FF0000"/>
                </a:solidFill>
              </a:rPr>
              <a:t>ez a legelső lépés!</a:t>
            </a:r>
          </a:p>
          <a:p>
            <a:r>
              <a:rPr lang="hu-HU" dirty="0"/>
              <a:t>a</a:t>
            </a:r>
            <a:r>
              <a:rPr lang="hu-HU" dirty="0" smtClean="0"/>
              <a:t>z egyes szakok újrarendezése </a:t>
            </a:r>
            <a:r>
              <a:rPr lang="hu-HU" dirty="0"/>
              <a:t>(</a:t>
            </a:r>
            <a:r>
              <a:rPr lang="hu-HU" dirty="0" smtClean="0"/>
              <a:t>az eddigi tapasztalatok alapján)</a:t>
            </a:r>
          </a:p>
          <a:p>
            <a:pPr lvl="1"/>
            <a:r>
              <a:rPr lang="hu-HU" dirty="0"/>
              <a:t>t</a:t>
            </a:r>
            <a:r>
              <a:rPr lang="hu-HU" dirty="0" smtClean="0"/>
              <a:t>últelített alapszakok ‘kikönnyítése’ (pl. elején több idő összerendezésre)</a:t>
            </a:r>
          </a:p>
          <a:p>
            <a:pPr lvl="1"/>
            <a:r>
              <a:rPr lang="hu-HU" dirty="0" smtClean="0"/>
              <a:t>‘üres’ mesterszakok kitöltése (vonzerő!)</a:t>
            </a:r>
          </a:p>
          <a:p>
            <a:r>
              <a:rPr lang="hu-HU" dirty="0" smtClean="0"/>
              <a:t>Nagyobb mozgástér a helyi tantervek alakításában, az intézményi sajátosságok érvényesítésében (változatosság, vonzerő)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Miben új az új </a:t>
            </a:r>
            <a:r>
              <a:rPr lang="hu-HU" dirty="0" err="1" smtClean="0"/>
              <a:t>KKK</a:t>
            </a:r>
            <a:r>
              <a:rPr lang="hu-HU" dirty="0"/>
              <a:t>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06287" y="2050134"/>
            <a:ext cx="6633028" cy="4815114"/>
          </a:xfrm>
        </p:spPr>
        <p:txBody>
          <a:bodyPr>
            <a:normAutofit/>
          </a:bodyPr>
          <a:lstStyle/>
          <a:p>
            <a:r>
              <a:rPr lang="hu-HU" sz="3000" dirty="0" smtClean="0"/>
              <a:t>a képesítési keretrendszerek </a:t>
            </a:r>
            <a:r>
              <a:rPr lang="hu-HU" sz="3000" dirty="0" smtClean="0">
                <a:solidFill>
                  <a:schemeClr val="bg1">
                    <a:lumMod val="50000"/>
                  </a:schemeClr>
                </a:solidFill>
              </a:rPr>
              <a:t>– magyar, európai felsőoktatási, európai élethosszig tanulás keretrendszerei </a:t>
            </a:r>
            <a:r>
              <a:rPr lang="hu-HU" sz="3000" dirty="0" smtClean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hu-HU" sz="3000" dirty="0" smtClean="0"/>
              <a:t>logikáját veszi át</a:t>
            </a:r>
            <a:endParaRPr lang="hu-HU" sz="3000" dirty="0" smtClean="0"/>
          </a:p>
          <a:p>
            <a:r>
              <a:rPr lang="hu-HU" sz="3000" dirty="0"/>
              <a:t>t</a:t>
            </a:r>
            <a:r>
              <a:rPr lang="hu-HU" sz="3000" dirty="0" smtClean="0"/>
              <a:t>ovább erősödik a </a:t>
            </a:r>
            <a:r>
              <a:rPr lang="hu-HU" sz="3000" b="1" dirty="0" smtClean="0"/>
              <a:t>kimenet felőli szabályozás</a:t>
            </a:r>
            <a:r>
              <a:rPr lang="hu-HU" sz="3000" dirty="0" smtClean="0"/>
              <a:t> a korábbi főként tartalmi és folyamat szabályozás helyett</a:t>
            </a:r>
          </a:p>
          <a:p>
            <a:r>
              <a:rPr lang="hu-HU" sz="3000" dirty="0"/>
              <a:t>a</a:t>
            </a:r>
            <a:r>
              <a:rPr lang="hu-HU" sz="3000" dirty="0" smtClean="0"/>
              <a:t>z intézmény képzési autonómiáját és a képzésekért viselt felelősségét növeli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kimeneti követelmény-standardok hatása és hierarchiája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</p:nvPr>
        </p:nvGraphicFramePr>
        <p:xfrm>
          <a:off x="-1692696" y="228741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Tartalom helye 5"/>
          <p:cNvGraphicFramePr>
            <a:graphicFrameLocks/>
          </p:cNvGraphicFramePr>
          <p:nvPr/>
        </p:nvGraphicFramePr>
        <p:xfrm>
          <a:off x="2699792" y="23320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Táblázat 12"/>
          <p:cNvGraphicFramePr>
            <a:graphicFrameLocks noGrp="1"/>
          </p:cNvGraphicFramePr>
          <p:nvPr/>
        </p:nvGraphicFramePr>
        <p:xfrm>
          <a:off x="395536" y="1539632"/>
          <a:ext cx="828092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464"/>
                <a:gridCol w="5837133"/>
                <a:gridCol w="1823323"/>
              </a:tblGrid>
              <a:tr h="3600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 smtClean="0">
                          <a:solidFill>
                            <a:schemeClr val="bg1"/>
                          </a:solidFill>
                        </a:rPr>
                        <a:t>a végzett hallgatótól elvárt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 smtClean="0">
                          <a:solidFill>
                            <a:schemeClr val="bg1"/>
                          </a:solidFill>
                        </a:rPr>
                        <a:t>tanulási eredmények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hu-HU" baseline="0" dirty="0" smtClean="0"/>
                        <a:t> e</a:t>
                      </a:r>
                      <a:r>
                        <a:rPr lang="hu-HU" dirty="0" smtClean="0"/>
                        <a:t>urópai</a:t>
                      </a:r>
                      <a:endParaRPr lang="hu-H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hu-HU" b="1" baseline="0" dirty="0" smtClean="0">
                          <a:solidFill>
                            <a:schemeClr val="bg1"/>
                          </a:solidFill>
                        </a:rPr>
                        <a:t> o</a:t>
                      </a:r>
                      <a:r>
                        <a:rPr lang="hu-HU" b="1" dirty="0" smtClean="0">
                          <a:solidFill>
                            <a:schemeClr val="bg1"/>
                          </a:solidFill>
                        </a:rPr>
                        <a:t>rszágos</a:t>
                      </a:r>
                      <a:endParaRPr lang="hu-H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mpd="sng">
                      <a:noFill/>
                    </a:lnL>
                    <a:lnR w="381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chemeClr val="bg1"/>
                          </a:solidFill>
                        </a:rPr>
                        <a:t>- felsőoktatási</a:t>
                      </a:r>
                      <a:endParaRPr lang="hu-H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pSp>
        <p:nvGrpSpPr>
          <p:cNvPr id="16" name="Csoportba foglalás 15"/>
          <p:cNvGrpSpPr/>
          <p:nvPr/>
        </p:nvGrpSpPr>
        <p:grpSpPr>
          <a:xfrm>
            <a:off x="476395" y="3533057"/>
            <a:ext cx="3960217" cy="3168174"/>
            <a:chOff x="-3960217" y="1570298"/>
            <a:chExt cx="3960217" cy="3168174"/>
          </a:xfrm>
        </p:grpSpPr>
        <p:sp>
          <p:nvSpPr>
            <p:cNvPr id="14" name=" 3"/>
            <p:cNvSpPr/>
            <p:nvPr/>
          </p:nvSpPr>
          <p:spPr>
            <a:xfrm rot="10800000">
              <a:off x="-3960217" y="1570298"/>
              <a:ext cx="3960217" cy="3168174"/>
            </a:xfrm>
            <a:prstGeom prst="funnel">
              <a:avLst/>
            </a:prstGeom>
            <a:solidFill>
              <a:srgbClr val="00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Ellipszis 14"/>
            <p:cNvSpPr/>
            <p:nvPr/>
          </p:nvSpPr>
          <p:spPr>
            <a:xfrm>
              <a:off x="-3803231" y="3335013"/>
              <a:ext cx="3649057" cy="1267269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7" name="Csoportba foglalás 16"/>
          <p:cNvGrpSpPr/>
          <p:nvPr/>
        </p:nvGrpSpPr>
        <p:grpSpPr>
          <a:xfrm>
            <a:off x="4871487" y="3584896"/>
            <a:ext cx="3960217" cy="3168174"/>
            <a:chOff x="-3960217" y="1570298"/>
            <a:chExt cx="3960217" cy="3168174"/>
          </a:xfrm>
        </p:grpSpPr>
        <p:sp>
          <p:nvSpPr>
            <p:cNvPr id="18" name=" 3"/>
            <p:cNvSpPr/>
            <p:nvPr/>
          </p:nvSpPr>
          <p:spPr>
            <a:xfrm rot="10800000">
              <a:off x="-3960217" y="1570298"/>
              <a:ext cx="3960217" cy="3168174"/>
            </a:xfrm>
            <a:prstGeom prst="funnel">
              <a:avLst/>
            </a:prstGeom>
            <a:solidFill>
              <a:srgbClr val="00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Ellipszis 18"/>
            <p:cNvSpPr/>
            <p:nvPr/>
          </p:nvSpPr>
          <p:spPr>
            <a:xfrm>
              <a:off x="-3803231" y="3335013"/>
              <a:ext cx="3649057" cy="1267269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486" cy="1143000"/>
          </a:xfrm>
        </p:spPr>
        <p:txBody>
          <a:bodyPr/>
          <a:lstStyle/>
          <a:p>
            <a:r>
              <a:rPr lang="hu-HU" dirty="0" smtClean="0"/>
              <a:t>Következmények a </a:t>
            </a:r>
            <a:r>
              <a:rPr lang="hu-HU" dirty="0" err="1" smtClean="0"/>
              <a:t>KKK-kra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1771" y="2296872"/>
            <a:ext cx="664754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3000" dirty="0"/>
              <a:t>a</a:t>
            </a:r>
            <a:r>
              <a:rPr lang="hu-HU" sz="3000" dirty="0" smtClean="0"/>
              <a:t> tájékoztató részeken túl</a:t>
            </a:r>
          </a:p>
          <a:p>
            <a:r>
              <a:rPr lang="hu-HU" sz="3000" dirty="0" smtClean="0"/>
              <a:t>kimenetekben (tanulási eredményekben) fogalmaz</a:t>
            </a:r>
          </a:p>
          <a:p>
            <a:r>
              <a:rPr lang="hu-HU" sz="3000" dirty="0"/>
              <a:t>n</a:t>
            </a:r>
            <a:r>
              <a:rPr lang="hu-HU" sz="3000" dirty="0" smtClean="0"/>
              <a:t>incsenek tartalmi elemek (ismeretkör, tantárgy stb.) </a:t>
            </a:r>
            <a:r>
              <a:rPr lang="hu-HU" sz="2000" i="1" dirty="0" smtClean="0">
                <a:solidFill>
                  <a:schemeClr val="bg1">
                    <a:lumMod val="50000"/>
                  </a:schemeClr>
                </a:solidFill>
              </a:rPr>
              <a:t>csak egy kevéske, pl. </a:t>
            </a:r>
            <a:r>
              <a:rPr lang="hu-HU" sz="2000" i="1" dirty="0" err="1" smtClean="0">
                <a:solidFill>
                  <a:schemeClr val="bg1">
                    <a:lumMod val="50000"/>
                  </a:schemeClr>
                </a:solidFill>
              </a:rPr>
              <a:t>diszciplina</a:t>
            </a:r>
            <a:endParaRPr lang="hu-HU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u-HU" sz="3000" dirty="0"/>
              <a:t>n</a:t>
            </a:r>
            <a:r>
              <a:rPr lang="hu-HU" sz="3000" dirty="0" smtClean="0"/>
              <a:t>incs folyamatszabályozás (alapozás, törzsképzés, kötelező és választandó, kreditek stb.) </a:t>
            </a:r>
            <a:r>
              <a:rPr lang="hu-HU" sz="2000" i="1" dirty="0" smtClean="0">
                <a:solidFill>
                  <a:schemeClr val="bg1">
                    <a:lumMod val="50000"/>
                  </a:schemeClr>
                </a:solidFill>
              </a:rPr>
              <a:t>csak egy kevéske, pl. arányok</a:t>
            </a:r>
            <a:endParaRPr lang="hu-H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7886" cy="1143000"/>
          </a:xfrm>
        </p:spPr>
        <p:txBody>
          <a:bodyPr/>
          <a:lstStyle/>
          <a:p>
            <a:r>
              <a:rPr lang="hu-HU" dirty="0" smtClean="0"/>
              <a:t>például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06280" y="2354928"/>
            <a:ext cx="6604003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000" dirty="0" smtClean="0"/>
              <a:t>8.1.1</a:t>
            </a:r>
            <a:r>
              <a:rPr lang="hu-HU" sz="3000" dirty="0"/>
              <a:t>. a szakképzettség szempontjából meghatározó </a:t>
            </a:r>
            <a:r>
              <a:rPr lang="hu-HU" sz="3000" b="1" dirty="0"/>
              <a:t>diszciplína/</a:t>
            </a:r>
            <a:r>
              <a:rPr lang="hu-HU" sz="3000" b="1" dirty="0" err="1"/>
              <a:t>ák</a:t>
            </a:r>
            <a:r>
              <a:rPr lang="hu-HU" sz="3000" b="1" dirty="0"/>
              <a:t>, </a:t>
            </a:r>
            <a:r>
              <a:rPr lang="hu-HU" sz="3000" b="1" dirty="0" smtClean="0"/>
              <a:t>tudomány-ágak</a:t>
            </a:r>
            <a:r>
              <a:rPr lang="hu-HU" sz="3000" b="1" dirty="0"/>
              <a:t>, illetve szakterületek</a:t>
            </a:r>
            <a:r>
              <a:rPr lang="hu-HU" sz="3000" dirty="0" smtClean="0"/>
              <a:t>, </a:t>
            </a:r>
            <a:r>
              <a:rPr lang="hu-HU" sz="3000" b="1" i="1" dirty="0" smtClean="0">
                <a:solidFill>
                  <a:schemeClr val="bg1">
                    <a:lumMod val="50000"/>
                  </a:schemeClr>
                </a:solidFill>
              </a:rPr>
              <a:t>(4-5 elem!)</a:t>
            </a:r>
            <a:r>
              <a:rPr lang="hu-HU" sz="3000" dirty="0" smtClean="0"/>
              <a:t> </a:t>
            </a:r>
            <a:r>
              <a:rPr lang="hu-HU" sz="3000" dirty="0"/>
              <a:t>amelyekből a szak felépül: …</a:t>
            </a:r>
            <a:r>
              <a:rPr lang="hu-HU" sz="3000" i="1" dirty="0"/>
              <a:t> </a:t>
            </a:r>
            <a:r>
              <a:rPr lang="hu-HU" sz="3000" dirty="0"/>
              <a:t>(a nagyobb szakterületi komponensek közötti kreditarány</a:t>
            </a:r>
            <a:r>
              <a:rPr lang="hu-HU" sz="3000" dirty="0" smtClean="0"/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u-HU" sz="2400" b="1" strike="sngStrike" dirty="0" smtClean="0">
                <a:solidFill>
                  <a:schemeClr val="bg1">
                    <a:lumMod val="50000"/>
                  </a:schemeClr>
                </a:solidFill>
              </a:rPr>
              <a:t>Alapozó szakasz</a:t>
            </a:r>
            <a:r>
              <a:rPr lang="hu-HU" sz="24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sz="2400" b="1" strike="sngStrike" dirty="0" smtClean="0">
                <a:solidFill>
                  <a:schemeClr val="bg1">
                    <a:lumMod val="50000"/>
                  </a:schemeClr>
                </a:solidFill>
              </a:rPr>
              <a:t>kreditek</a:t>
            </a:r>
            <a:r>
              <a:rPr lang="hu-HU" sz="24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sz="2400" b="1" strike="sngStrike" dirty="0" smtClean="0">
                <a:solidFill>
                  <a:schemeClr val="bg1">
                    <a:lumMod val="50000"/>
                  </a:schemeClr>
                </a:solidFill>
              </a:rPr>
              <a:t>ismeretkörök</a:t>
            </a:r>
          </a:p>
          <a:p>
            <a:pPr marL="0" indent="0">
              <a:buNone/>
            </a:pPr>
            <a:r>
              <a:rPr lang="hu-HU" sz="2400" b="1" strike="sngStrike" dirty="0" smtClean="0">
                <a:solidFill>
                  <a:schemeClr val="bg1">
                    <a:lumMod val="50000"/>
                  </a:schemeClr>
                </a:solidFill>
              </a:rPr>
              <a:t>Törzsképzés</a:t>
            </a:r>
            <a:r>
              <a:rPr lang="hu-HU" sz="2400" b="1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hu-HU" sz="2400" b="1" strike="sngStrike" dirty="0" smtClean="0">
                <a:solidFill>
                  <a:schemeClr val="bg1">
                    <a:lumMod val="50000"/>
                  </a:schemeClr>
                </a:solidFill>
              </a:rPr>
              <a:t>kreditek</a:t>
            </a:r>
            <a:r>
              <a:rPr lang="hu-HU" sz="24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sz="2400" b="1" strike="sngStrike" dirty="0" smtClean="0">
                <a:solidFill>
                  <a:schemeClr val="bg1">
                    <a:lumMod val="50000"/>
                  </a:schemeClr>
                </a:solidFill>
              </a:rPr>
              <a:t>ismeretkörök</a:t>
            </a:r>
            <a:endParaRPr lang="hu-HU" sz="2400" b="1" strike="sngStrik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2400" b="1" strike="sngStrike" dirty="0" smtClean="0">
                <a:solidFill>
                  <a:schemeClr val="bg1">
                    <a:lumMod val="50000"/>
                  </a:schemeClr>
                </a:solidFill>
              </a:rPr>
              <a:t>Differenciálás</a:t>
            </a:r>
            <a:r>
              <a:rPr lang="hu-HU" sz="24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sz="2400" b="1" strike="sngStrike" dirty="0" smtClean="0">
                <a:solidFill>
                  <a:schemeClr val="bg1">
                    <a:lumMod val="50000"/>
                  </a:schemeClr>
                </a:solidFill>
              </a:rPr>
              <a:t>kreditek</a:t>
            </a:r>
            <a:r>
              <a:rPr lang="hu-HU" sz="24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sz="2400" b="1" strike="sngStrike" dirty="0" smtClean="0">
                <a:solidFill>
                  <a:schemeClr val="bg1">
                    <a:lumMod val="50000"/>
                  </a:schemeClr>
                </a:solidFill>
              </a:rPr>
              <a:t>ismeretkörök</a:t>
            </a:r>
            <a:endParaRPr lang="hu-HU" sz="2400" b="1" strike="sngStrik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7886" cy="1143000"/>
          </a:xfrm>
        </p:spPr>
        <p:txBody>
          <a:bodyPr/>
          <a:lstStyle/>
          <a:p>
            <a:r>
              <a:rPr lang="hu-HU" dirty="0" smtClean="0"/>
              <a:t>például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06280" y="2354928"/>
            <a:ext cx="6604003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000" dirty="0" smtClean="0"/>
              <a:t>8.1.2. </a:t>
            </a:r>
            <a:r>
              <a:rPr lang="hu-HU" sz="3000" dirty="0"/>
              <a:t>differenciált, választható, sajátos kompetenciákat eredményező specializációk szakterületi, diszciplináris sajátosságai: </a:t>
            </a:r>
            <a:endParaRPr lang="hu-HU" sz="3000" dirty="0" smtClean="0"/>
          </a:p>
          <a:p>
            <a:pPr marL="0" indent="0">
              <a:buNone/>
            </a:pPr>
            <a:endParaRPr lang="hu-HU" sz="3000" b="1" strike="sngStrik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u-HU" sz="3000" dirty="0" smtClean="0"/>
              <a:t>Valóban érdemes ezt megadni? </a:t>
            </a:r>
          </a:p>
          <a:p>
            <a:pPr marL="0" indent="0" algn="ctr">
              <a:buNone/>
            </a:pPr>
            <a:r>
              <a:rPr lang="hu-HU" sz="3000" dirty="0"/>
              <a:t>I</a:t>
            </a:r>
            <a:r>
              <a:rPr lang="hu-HU" sz="3000" dirty="0" smtClean="0"/>
              <a:t>ntézményi hatáskör!</a:t>
            </a:r>
            <a:endParaRPr lang="hu-HU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7886" cy="1143000"/>
          </a:xfrm>
        </p:spPr>
        <p:txBody>
          <a:bodyPr/>
          <a:lstStyle/>
          <a:p>
            <a:r>
              <a:rPr lang="hu-HU" dirty="0" smtClean="0"/>
              <a:t>például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06280" y="2354928"/>
            <a:ext cx="6604003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000" dirty="0"/>
              <a:t>8.5. A mesterképzésbe való felvétel feltételei: </a:t>
            </a:r>
            <a:r>
              <a:rPr lang="hu-HU" sz="3000" dirty="0" smtClean="0"/>
              <a:t>…</a:t>
            </a:r>
          </a:p>
          <a:p>
            <a:pPr marL="0" indent="0">
              <a:buNone/>
            </a:pPr>
            <a:endParaRPr lang="hu-HU" sz="3000" b="1" strike="sngStrik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sz="3000" b="1" strike="sngStrike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u-HU" sz="3000" dirty="0" smtClean="0"/>
              <a:t>Milyen tanulási eredmények elengedhetetlenek az adott mesterképzés megkezdéséhez?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</a:t>
            </a:r>
            <a:r>
              <a:rPr lang="hu-HU" dirty="0" smtClean="0"/>
              <a:t>ltalános kompetenciák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20796" y="1832424"/>
            <a:ext cx="6531433" cy="501831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sz="3500" dirty="0" smtClean="0"/>
              <a:t>Mik ezek?  </a:t>
            </a:r>
          </a:p>
          <a:p>
            <a:pPr>
              <a:lnSpc>
                <a:spcPct val="110000"/>
              </a:lnSpc>
              <a:buNone/>
            </a:pPr>
            <a:r>
              <a:rPr lang="hu-HU" sz="3000" dirty="0"/>
              <a:t>	</a:t>
            </a:r>
            <a:r>
              <a:rPr lang="hu-HU" sz="3000" dirty="0" smtClean="0"/>
              <a:t>[támogató, nem szakmai tudás és képesség]</a:t>
            </a:r>
          </a:p>
          <a:p>
            <a:pPr>
              <a:spcBef>
                <a:spcPts val="1200"/>
              </a:spcBef>
              <a:buNone/>
            </a:pPr>
            <a:r>
              <a:rPr lang="hu-HU" sz="3500" dirty="0" smtClean="0"/>
              <a:t>Mi a cél a meghatározásukkal?  </a:t>
            </a:r>
          </a:p>
          <a:p>
            <a:pPr>
              <a:lnSpc>
                <a:spcPct val="110000"/>
              </a:lnSpc>
              <a:buNone/>
            </a:pPr>
            <a:r>
              <a:rPr lang="hu-HU" sz="3000" dirty="0"/>
              <a:t>	</a:t>
            </a:r>
            <a:r>
              <a:rPr lang="hu-HU" sz="3000" dirty="0" smtClean="0"/>
              <a:t>[figyelem ráirányítása ezek fejlesztésének fontosságára]</a:t>
            </a:r>
          </a:p>
          <a:p>
            <a:pPr>
              <a:spcBef>
                <a:spcPts val="1200"/>
              </a:spcBef>
              <a:buNone/>
            </a:pPr>
            <a:r>
              <a:rPr lang="hu-HU" sz="3500" dirty="0" smtClean="0"/>
              <a:t>Hol legyenek meghatározva?  </a:t>
            </a:r>
          </a:p>
          <a:p>
            <a:pPr>
              <a:lnSpc>
                <a:spcPct val="110000"/>
              </a:lnSpc>
              <a:buNone/>
            </a:pPr>
            <a:r>
              <a:rPr lang="hu-HU" sz="3000" dirty="0"/>
              <a:t>	</a:t>
            </a:r>
            <a:r>
              <a:rPr lang="hu-HU" sz="3000" dirty="0" smtClean="0"/>
              <a:t>[országosan |  szakonként </a:t>
            </a:r>
            <a:r>
              <a:rPr lang="hu-HU" sz="3000" dirty="0" err="1" smtClean="0"/>
              <a:t>KKK-ban</a:t>
            </a:r>
            <a:r>
              <a:rPr lang="hu-HU" sz="3000" dirty="0" smtClean="0"/>
              <a:t> |  intézményben   {?}] </a:t>
            </a:r>
          </a:p>
          <a:p>
            <a:pPr>
              <a:spcBef>
                <a:spcPts val="1200"/>
              </a:spcBef>
              <a:buNone/>
            </a:pPr>
            <a:r>
              <a:rPr lang="hu-HU" sz="3500" dirty="0" smtClean="0"/>
              <a:t>Javaslat: </a:t>
            </a:r>
          </a:p>
          <a:p>
            <a:pPr>
              <a:lnSpc>
                <a:spcPct val="110000"/>
              </a:lnSpc>
              <a:buNone/>
            </a:pPr>
            <a:r>
              <a:rPr lang="hu-HU" sz="3000" dirty="0"/>
              <a:t>	</a:t>
            </a:r>
            <a:r>
              <a:rPr lang="hu-HU" sz="3000" dirty="0" smtClean="0"/>
              <a:t>egyelőre országosan, orientáló, vitaindító szereppel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605</Words>
  <Application>Microsoft Office PowerPoint</Application>
  <PresentationFormat>Diavetítés a képernyőre (4:3 oldalarány)</PresentationFormat>
  <Paragraphs>80</Paragraphs>
  <Slides>17</Slides>
  <Notes>0</Notes>
  <HiddenSlides>0</HiddenSlides>
  <MMClips>0</MMClips>
  <ScaleCrop>false</ScaleCrop>
  <HeadingPairs>
    <vt:vector size="8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17</vt:i4>
      </vt:variant>
      <vt:variant>
        <vt:lpstr>Egyéni diasorok</vt:lpstr>
      </vt:variant>
      <vt:variant>
        <vt:i4>2</vt:i4>
      </vt:variant>
    </vt:vector>
  </HeadingPairs>
  <TitlesOfParts>
    <vt:vector size="21" baseType="lpstr">
      <vt:lpstr>Office-téma</vt:lpstr>
      <vt:lpstr>Microsoft Office PowerPoint dia</vt:lpstr>
      <vt:lpstr>A KKK-k felülvizsgálata, megújítása</vt:lpstr>
      <vt:lpstr>Új lehetőségek</vt:lpstr>
      <vt:lpstr>Miben új az új KKK?</vt:lpstr>
      <vt:lpstr>A kimeneti követelmény-standardok hatása és hierarchiája</vt:lpstr>
      <vt:lpstr>Következmények a KKK-kra</vt:lpstr>
      <vt:lpstr>például</vt:lpstr>
      <vt:lpstr>például</vt:lpstr>
      <vt:lpstr>például</vt:lpstr>
      <vt:lpstr>általános kompetenciák</vt:lpstr>
      <vt:lpstr>Az általános kompetenciák két főcsoportja</vt:lpstr>
      <vt:lpstr>Jellemzés</vt:lpstr>
      <vt:lpstr>Státus</vt:lpstr>
      <vt:lpstr>Az általános kompetenciák bevezetése, elterjesztése</vt:lpstr>
      <vt:lpstr>KKK felülvizsgálat támogatása</vt:lpstr>
      <vt:lpstr>további eredményes munkát kívánok</vt:lpstr>
      <vt:lpstr>16. dia</vt:lpstr>
      <vt:lpstr>17. dia</vt:lpstr>
      <vt:lpstr>forum</vt:lpstr>
      <vt:lpstr>mrk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KKK-k felülvizsgálata</dc:title>
  <dc:creator>derenyia</dc:creator>
  <cp:lastModifiedBy>derenyia</cp:lastModifiedBy>
  <cp:revision>20</cp:revision>
  <dcterms:created xsi:type="dcterms:W3CDTF">2015-07-14T19:19:01Z</dcterms:created>
  <dcterms:modified xsi:type="dcterms:W3CDTF">2015-07-14T22:06:25Z</dcterms:modified>
</cp:coreProperties>
</file>