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292" r:id="rId2"/>
    <p:sldId id="296" r:id="rId3"/>
    <p:sldId id="297" r:id="rId4"/>
    <p:sldId id="298" r:id="rId5"/>
    <p:sldId id="299" r:id="rId6"/>
    <p:sldId id="284" r:id="rId7"/>
    <p:sldId id="286" r:id="rId8"/>
    <p:sldId id="306" r:id="rId9"/>
    <p:sldId id="287" r:id="rId10"/>
    <p:sldId id="289" r:id="rId11"/>
    <p:sldId id="301" r:id="rId12"/>
    <p:sldId id="300" r:id="rId13"/>
    <p:sldId id="302" r:id="rId14"/>
    <p:sldId id="303" r:id="rId15"/>
    <p:sldId id="291" r:id="rId16"/>
    <p:sldId id="304" r:id="rId17"/>
    <p:sldId id="288" r:id="rId18"/>
    <p:sldId id="293" r:id="rId19"/>
    <p:sldId id="294" r:id="rId20"/>
    <p:sldId id="307" r:id="rId21"/>
    <p:sldId id="290" r:id="rId22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16" autoAdjust="0"/>
  </p:normalViewPr>
  <p:slideViewPr>
    <p:cSldViewPr>
      <p:cViewPr>
        <p:scale>
          <a:sx n="100" d="100"/>
          <a:sy n="100" d="100"/>
        </p:scale>
        <p:origin x="-2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5DA0A-C0BE-4607-A594-E86666F1F58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ADAE152-7EA4-451A-9B49-67D5FAD12435}">
      <dgm:prSet/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altLang="hu-H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altLang="hu-H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Felsőf</a:t>
          </a: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5, 6, 7, 8</a:t>
          </a:r>
        </a:p>
      </dgm:t>
    </dgm:pt>
    <dgm:pt modelId="{A9B957CE-5EB5-4C52-83A9-0C62D0523B12}" type="parTrans" cxnId="{06E0633D-AAF6-4A8D-8290-647C43F4EE79}">
      <dgm:prSet/>
      <dgm:spPr/>
      <dgm:t>
        <a:bodyPr/>
        <a:lstStyle/>
        <a:p>
          <a:endParaRPr lang="hu-HU"/>
        </a:p>
      </dgm:t>
    </dgm:pt>
    <dgm:pt modelId="{9FA297CB-383A-45E4-A1E8-C248A251C288}" type="sibTrans" cxnId="{06E0633D-AAF6-4A8D-8290-647C43F4EE79}">
      <dgm:prSet/>
      <dgm:spPr/>
      <dgm:t>
        <a:bodyPr/>
        <a:lstStyle/>
        <a:p>
          <a:endParaRPr lang="hu-HU"/>
        </a:p>
      </dgm:t>
    </dgm:pt>
    <dgm:pt modelId="{45C9D62A-982B-4E8C-8351-0B8635388B90}">
      <dgm:prSet/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Középfokú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3, 4</a:t>
          </a:r>
        </a:p>
      </dgm:t>
    </dgm:pt>
    <dgm:pt modelId="{F20C81EF-42BE-46B9-889E-E28256ED82D0}" type="parTrans" cxnId="{1A4AC607-2A6C-47CC-98E5-1FA427014EB1}">
      <dgm:prSet/>
      <dgm:spPr/>
      <dgm:t>
        <a:bodyPr/>
        <a:lstStyle/>
        <a:p>
          <a:endParaRPr lang="hu-HU"/>
        </a:p>
      </dgm:t>
    </dgm:pt>
    <dgm:pt modelId="{C02C5B90-868A-4372-AA24-E2445AE2AD7D}" type="sibTrans" cxnId="{1A4AC607-2A6C-47CC-98E5-1FA427014EB1}">
      <dgm:prSet/>
      <dgm:spPr/>
      <dgm:t>
        <a:bodyPr/>
        <a:lstStyle/>
        <a:p>
          <a:endParaRPr lang="hu-HU"/>
        </a:p>
      </dgm:t>
    </dgm:pt>
    <dgm:pt modelId="{4F8531FD-49EB-4D44-B347-8E1173323DD4}">
      <dgm:prSet/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Alapfokú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1, 2</a:t>
          </a:r>
        </a:p>
      </dgm:t>
    </dgm:pt>
    <dgm:pt modelId="{FAE44CD8-2663-4512-99AE-12DDBB171894}" type="parTrans" cxnId="{D90598D5-FA83-4393-9E1E-72A4732095FF}">
      <dgm:prSet/>
      <dgm:spPr/>
      <dgm:t>
        <a:bodyPr/>
        <a:lstStyle/>
        <a:p>
          <a:endParaRPr lang="hu-HU"/>
        </a:p>
      </dgm:t>
    </dgm:pt>
    <dgm:pt modelId="{79E6C649-86FA-4034-9A70-0C75283D4099}" type="sibTrans" cxnId="{D90598D5-FA83-4393-9E1E-72A4732095FF}">
      <dgm:prSet/>
      <dgm:spPr/>
      <dgm:t>
        <a:bodyPr/>
        <a:lstStyle/>
        <a:p>
          <a:endParaRPr lang="hu-HU"/>
        </a:p>
      </dgm:t>
    </dgm:pt>
    <dgm:pt modelId="{A3C761F6-EEA3-42F2-887F-2CC8F111B280}">
      <dgm:prSet/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Iskola előtti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0</a:t>
          </a:r>
        </a:p>
      </dgm:t>
    </dgm:pt>
    <dgm:pt modelId="{2B11C08A-A944-4AFE-950D-8CDF06CB4FE6}" type="parTrans" cxnId="{D9F28640-E8EA-4CF7-9905-B399DAAAF4A2}">
      <dgm:prSet/>
      <dgm:spPr/>
      <dgm:t>
        <a:bodyPr/>
        <a:lstStyle/>
        <a:p>
          <a:endParaRPr lang="hu-HU"/>
        </a:p>
      </dgm:t>
    </dgm:pt>
    <dgm:pt modelId="{45BD2DC5-04E6-496B-A781-45915C529F51}" type="sibTrans" cxnId="{D9F28640-E8EA-4CF7-9905-B399DAAAF4A2}">
      <dgm:prSet/>
      <dgm:spPr/>
      <dgm:t>
        <a:bodyPr/>
        <a:lstStyle/>
        <a:p>
          <a:endParaRPr lang="hu-HU"/>
        </a:p>
      </dgm:t>
    </dgm:pt>
    <dgm:pt modelId="{8DFD7DB6-295B-44D5-B6C5-0040EDD7F166}" type="pres">
      <dgm:prSet presAssocID="{8435DA0A-C0BE-4607-A594-E86666F1F586}" presName="Name0" presStyleCnt="0">
        <dgm:presLayoutVars>
          <dgm:dir/>
          <dgm:animLvl val="lvl"/>
          <dgm:resizeHandles val="exact"/>
        </dgm:presLayoutVars>
      </dgm:prSet>
      <dgm:spPr/>
    </dgm:pt>
    <dgm:pt modelId="{DB95343D-9D05-4997-B1E8-EA5047313509}" type="pres">
      <dgm:prSet presAssocID="{5ADAE152-7EA4-451A-9B49-67D5FAD12435}" presName="Name8" presStyleCnt="0"/>
      <dgm:spPr/>
    </dgm:pt>
    <dgm:pt modelId="{1B3F6322-C02D-4443-A6F5-748B36ED87C4}" type="pres">
      <dgm:prSet presAssocID="{5ADAE152-7EA4-451A-9B49-67D5FAD1243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734311-D852-49AF-B0B4-54B3E274827D}" type="pres">
      <dgm:prSet presAssocID="{5ADAE152-7EA4-451A-9B49-67D5FAD124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3C8A721-3013-4573-9EEE-A0BAE31DF13F}" type="pres">
      <dgm:prSet presAssocID="{45C9D62A-982B-4E8C-8351-0B8635388B90}" presName="Name8" presStyleCnt="0"/>
      <dgm:spPr/>
    </dgm:pt>
    <dgm:pt modelId="{86A73635-EBA1-45E1-9535-77EA2E47FF34}" type="pres">
      <dgm:prSet presAssocID="{45C9D62A-982B-4E8C-8351-0B8635388B9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B26B08-4882-48C0-9FB1-7C06A5B38C07}" type="pres">
      <dgm:prSet presAssocID="{45C9D62A-982B-4E8C-8351-0B8635388B9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28DFB7-7399-4161-AA5C-62B186DBB202}" type="pres">
      <dgm:prSet presAssocID="{4F8531FD-49EB-4D44-B347-8E1173323DD4}" presName="Name8" presStyleCnt="0"/>
      <dgm:spPr/>
    </dgm:pt>
    <dgm:pt modelId="{4428C306-3FF6-4FAA-BB70-526105E4291C}" type="pres">
      <dgm:prSet presAssocID="{4F8531FD-49EB-4D44-B347-8E1173323DD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CA59AD1-F5EF-4FDE-9E86-6DBD9875C6CF}" type="pres">
      <dgm:prSet presAssocID="{4F8531FD-49EB-4D44-B347-8E1173323D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82D59C7-45E2-4D8B-98C2-9A23020A84E0}" type="pres">
      <dgm:prSet presAssocID="{A3C761F6-EEA3-42F2-887F-2CC8F111B280}" presName="Name8" presStyleCnt="0"/>
      <dgm:spPr/>
    </dgm:pt>
    <dgm:pt modelId="{80BA5CF7-4387-45C7-9CFA-E57CB2BC86B1}" type="pres">
      <dgm:prSet presAssocID="{A3C761F6-EEA3-42F2-887F-2CC8F111B280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EA8253-74AF-474B-BAA1-8563879BF080}" type="pres">
      <dgm:prSet presAssocID="{A3C761F6-EEA3-42F2-887F-2CC8F111B2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A4AC607-2A6C-47CC-98E5-1FA427014EB1}" srcId="{8435DA0A-C0BE-4607-A594-E86666F1F586}" destId="{45C9D62A-982B-4E8C-8351-0B8635388B90}" srcOrd="1" destOrd="0" parTransId="{F20C81EF-42BE-46B9-889E-E28256ED82D0}" sibTransId="{C02C5B90-868A-4372-AA24-E2445AE2AD7D}"/>
    <dgm:cxn modelId="{014F4EEC-66EB-4318-9A12-7B1A832F5854}" type="presOf" srcId="{45C9D62A-982B-4E8C-8351-0B8635388B90}" destId="{97B26B08-4882-48C0-9FB1-7C06A5B38C07}" srcOrd="1" destOrd="0" presId="urn:microsoft.com/office/officeart/2005/8/layout/pyramid1"/>
    <dgm:cxn modelId="{CE65DF3C-D9E4-4D36-BCF5-10B37E80E37C}" type="presOf" srcId="{A3C761F6-EEA3-42F2-887F-2CC8F111B280}" destId="{80BA5CF7-4387-45C7-9CFA-E57CB2BC86B1}" srcOrd="0" destOrd="0" presId="urn:microsoft.com/office/officeart/2005/8/layout/pyramid1"/>
    <dgm:cxn modelId="{5857675E-93C3-440B-85DB-85AFDF6E2D91}" type="presOf" srcId="{4F8531FD-49EB-4D44-B347-8E1173323DD4}" destId="{5CA59AD1-F5EF-4FDE-9E86-6DBD9875C6CF}" srcOrd="1" destOrd="0" presId="urn:microsoft.com/office/officeart/2005/8/layout/pyramid1"/>
    <dgm:cxn modelId="{913F5E20-3FEA-4DFB-9CB9-3351714662FB}" type="presOf" srcId="{45C9D62A-982B-4E8C-8351-0B8635388B90}" destId="{86A73635-EBA1-45E1-9535-77EA2E47FF34}" srcOrd="0" destOrd="0" presId="urn:microsoft.com/office/officeart/2005/8/layout/pyramid1"/>
    <dgm:cxn modelId="{4EEC2F85-A3F5-4C0E-AE77-F72472431E9B}" type="presOf" srcId="{4F8531FD-49EB-4D44-B347-8E1173323DD4}" destId="{4428C306-3FF6-4FAA-BB70-526105E4291C}" srcOrd="0" destOrd="0" presId="urn:microsoft.com/office/officeart/2005/8/layout/pyramid1"/>
    <dgm:cxn modelId="{D9F28640-E8EA-4CF7-9905-B399DAAAF4A2}" srcId="{8435DA0A-C0BE-4607-A594-E86666F1F586}" destId="{A3C761F6-EEA3-42F2-887F-2CC8F111B280}" srcOrd="3" destOrd="0" parTransId="{2B11C08A-A944-4AFE-950D-8CDF06CB4FE6}" sibTransId="{45BD2DC5-04E6-496B-A781-45915C529F51}"/>
    <dgm:cxn modelId="{C5E9D289-BDDB-4FA0-8D91-D78DF40911DE}" type="presOf" srcId="{8435DA0A-C0BE-4607-A594-E86666F1F586}" destId="{8DFD7DB6-295B-44D5-B6C5-0040EDD7F166}" srcOrd="0" destOrd="0" presId="urn:microsoft.com/office/officeart/2005/8/layout/pyramid1"/>
    <dgm:cxn modelId="{06E0633D-AAF6-4A8D-8290-647C43F4EE79}" srcId="{8435DA0A-C0BE-4607-A594-E86666F1F586}" destId="{5ADAE152-7EA4-451A-9B49-67D5FAD12435}" srcOrd="0" destOrd="0" parTransId="{A9B957CE-5EB5-4C52-83A9-0C62D0523B12}" sibTransId="{9FA297CB-383A-45E4-A1E8-C248A251C288}"/>
    <dgm:cxn modelId="{F342401C-4FBB-4676-BA60-DDB87AD6CBD6}" type="presOf" srcId="{5ADAE152-7EA4-451A-9B49-67D5FAD12435}" destId="{13734311-D852-49AF-B0B4-54B3E274827D}" srcOrd="1" destOrd="0" presId="urn:microsoft.com/office/officeart/2005/8/layout/pyramid1"/>
    <dgm:cxn modelId="{F45AAA1B-AE03-4989-977A-E352929ECF18}" type="presOf" srcId="{A3C761F6-EEA3-42F2-887F-2CC8F111B280}" destId="{62EA8253-74AF-474B-BAA1-8563879BF080}" srcOrd="1" destOrd="0" presId="urn:microsoft.com/office/officeart/2005/8/layout/pyramid1"/>
    <dgm:cxn modelId="{136AF888-E7D8-4254-A0BC-D32E29FEB5F0}" type="presOf" srcId="{5ADAE152-7EA4-451A-9B49-67D5FAD12435}" destId="{1B3F6322-C02D-4443-A6F5-748B36ED87C4}" srcOrd="0" destOrd="0" presId="urn:microsoft.com/office/officeart/2005/8/layout/pyramid1"/>
    <dgm:cxn modelId="{D90598D5-FA83-4393-9E1E-72A4732095FF}" srcId="{8435DA0A-C0BE-4607-A594-E86666F1F586}" destId="{4F8531FD-49EB-4D44-B347-8E1173323DD4}" srcOrd="2" destOrd="0" parTransId="{FAE44CD8-2663-4512-99AE-12DDBB171894}" sibTransId="{79E6C649-86FA-4034-9A70-0C75283D4099}"/>
    <dgm:cxn modelId="{70750E83-8BF5-49B0-9258-90C2ACA7372F}" type="presParOf" srcId="{8DFD7DB6-295B-44D5-B6C5-0040EDD7F166}" destId="{DB95343D-9D05-4997-B1E8-EA5047313509}" srcOrd="0" destOrd="0" presId="urn:microsoft.com/office/officeart/2005/8/layout/pyramid1"/>
    <dgm:cxn modelId="{315918D0-3ADE-4C6F-A3F9-D3084EF9A919}" type="presParOf" srcId="{DB95343D-9D05-4997-B1E8-EA5047313509}" destId="{1B3F6322-C02D-4443-A6F5-748B36ED87C4}" srcOrd="0" destOrd="0" presId="urn:microsoft.com/office/officeart/2005/8/layout/pyramid1"/>
    <dgm:cxn modelId="{62C45CCF-8EF2-4CDE-9AD7-02E60AD3BE15}" type="presParOf" srcId="{DB95343D-9D05-4997-B1E8-EA5047313509}" destId="{13734311-D852-49AF-B0B4-54B3E274827D}" srcOrd="1" destOrd="0" presId="urn:microsoft.com/office/officeart/2005/8/layout/pyramid1"/>
    <dgm:cxn modelId="{7792A227-D1BD-4BCF-885A-5DFAB4B26A3E}" type="presParOf" srcId="{8DFD7DB6-295B-44D5-B6C5-0040EDD7F166}" destId="{B3C8A721-3013-4573-9EEE-A0BAE31DF13F}" srcOrd="1" destOrd="0" presId="urn:microsoft.com/office/officeart/2005/8/layout/pyramid1"/>
    <dgm:cxn modelId="{F7C33C90-34F6-454B-92C1-86BBD5056D2F}" type="presParOf" srcId="{B3C8A721-3013-4573-9EEE-A0BAE31DF13F}" destId="{86A73635-EBA1-45E1-9535-77EA2E47FF34}" srcOrd="0" destOrd="0" presId="urn:microsoft.com/office/officeart/2005/8/layout/pyramid1"/>
    <dgm:cxn modelId="{14FF51FE-286F-4915-91CD-330B11F63B01}" type="presParOf" srcId="{B3C8A721-3013-4573-9EEE-A0BAE31DF13F}" destId="{97B26B08-4882-48C0-9FB1-7C06A5B38C07}" srcOrd="1" destOrd="0" presId="urn:microsoft.com/office/officeart/2005/8/layout/pyramid1"/>
    <dgm:cxn modelId="{E4461266-C453-475F-BDD9-7929FBF3F122}" type="presParOf" srcId="{8DFD7DB6-295B-44D5-B6C5-0040EDD7F166}" destId="{0C28DFB7-7399-4161-AA5C-62B186DBB202}" srcOrd="2" destOrd="0" presId="urn:microsoft.com/office/officeart/2005/8/layout/pyramid1"/>
    <dgm:cxn modelId="{F80053E2-32DC-4892-A27F-5D2BA0B40BB7}" type="presParOf" srcId="{0C28DFB7-7399-4161-AA5C-62B186DBB202}" destId="{4428C306-3FF6-4FAA-BB70-526105E4291C}" srcOrd="0" destOrd="0" presId="urn:microsoft.com/office/officeart/2005/8/layout/pyramid1"/>
    <dgm:cxn modelId="{E911DD9C-1885-470D-A85A-8195FFC75B0C}" type="presParOf" srcId="{0C28DFB7-7399-4161-AA5C-62B186DBB202}" destId="{5CA59AD1-F5EF-4FDE-9E86-6DBD9875C6CF}" srcOrd="1" destOrd="0" presId="urn:microsoft.com/office/officeart/2005/8/layout/pyramid1"/>
    <dgm:cxn modelId="{C1D8D671-E92D-40EB-8745-C295A7CA14DB}" type="presParOf" srcId="{8DFD7DB6-295B-44D5-B6C5-0040EDD7F166}" destId="{C82D59C7-45E2-4D8B-98C2-9A23020A84E0}" srcOrd="3" destOrd="0" presId="urn:microsoft.com/office/officeart/2005/8/layout/pyramid1"/>
    <dgm:cxn modelId="{667480B0-E14F-448C-BF3E-A0833EC1742A}" type="presParOf" srcId="{C82D59C7-45E2-4D8B-98C2-9A23020A84E0}" destId="{80BA5CF7-4387-45C7-9CFA-E57CB2BC86B1}" srcOrd="0" destOrd="0" presId="urn:microsoft.com/office/officeart/2005/8/layout/pyramid1"/>
    <dgm:cxn modelId="{354525BF-92CB-4882-89A7-D5E2531F6163}" type="presParOf" srcId="{C82D59C7-45E2-4D8B-98C2-9A23020A84E0}" destId="{62EA8253-74AF-474B-BAA1-8563879BF08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F6322-C02D-4443-A6F5-748B36ED87C4}">
      <dsp:nvSpPr>
        <dsp:cNvPr id="0" name=""/>
        <dsp:cNvSpPr/>
      </dsp:nvSpPr>
      <dsp:spPr>
        <a:xfrm>
          <a:off x="2322258" y="0"/>
          <a:ext cx="1548172" cy="1145980"/>
        </a:xfrm>
        <a:prstGeom prst="trapezoid">
          <a:avLst>
            <a:gd name="adj" fmla="val 67548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altLang="hu-HU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altLang="hu-HU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Felsőf</a:t>
          </a: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5, 6, 7, 8</a:t>
          </a:r>
        </a:p>
      </dsp:txBody>
      <dsp:txXfrm>
        <a:off x="2322258" y="0"/>
        <a:ext cx="1548172" cy="1145980"/>
      </dsp:txXfrm>
    </dsp:sp>
    <dsp:sp modelId="{86A73635-EBA1-45E1-9535-77EA2E47FF34}">
      <dsp:nvSpPr>
        <dsp:cNvPr id="0" name=""/>
        <dsp:cNvSpPr/>
      </dsp:nvSpPr>
      <dsp:spPr>
        <a:xfrm>
          <a:off x="1548172" y="1145980"/>
          <a:ext cx="3096344" cy="1145980"/>
        </a:xfrm>
        <a:prstGeom prst="trapezoid">
          <a:avLst>
            <a:gd name="adj" fmla="val 67548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Középfokú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3, 4</a:t>
          </a:r>
        </a:p>
      </dsp:txBody>
      <dsp:txXfrm>
        <a:off x="2090032" y="1145980"/>
        <a:ext cx="2012623" cy="1145980"/>
      </dsp:txXfrm>
    </dsp:sp>
    <dsp:sp modelId="{4428C306-3FF6-4FAA-BB70-526105E4291C}">
      <dsp:nvSpPr>
        <dsp:cNvPr id="0" name=""/>
        <dsp:cNvSpPr/>
      </dsp:nvSpPr>
      <dsp:spPr>
        <a:xfrm>
          <a:off x="774086" y="2291960"/>
          <a:ext cx="4644516" cy="1145980"/>
        </a:xfrm>
        <a:prstGeom prst="trapezoid">
          <a:avLst>
            <a:gd name="adj" fmla="val 67548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Alapfokú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1, 2</a:t>
          </a:r>
        </a:p>
      </dsp:txBody>
      <dsp:txXfrm>
        <a:off x="1586876" y="2291960"/>
        <a:ext cx="3018935" cy="1145980"/>
      </dsp:txXfrm>
    </dsp:sp>
    <dsp:sp modelId="{80BA5CF7-4387-45C7-9CFA-E57CB2BC86B1}">
      <dsp:nvSpPr>
        <dsp:cNvPr id="0" name=""/>
        <dsp:cNvSpPr/>
      </dsp:nvSpPr>
      <dsp:spPr>
        <a:xfrm>
          <a:off x="0" y="3437940"/>
          <a:ext cx="6192688" cy="1145980"/>
        </a:xfrm>
        <a:prstGeom prst="trapezoid">
          <a:avLst>
            <a:gd name="adj" fmla="val 67548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Iskola előtti oktatás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0</a:t>
          </a:r>
        </a:p>
      </dsp:txBody>
      <dsp:txXfrm>
        <a:off x="1083720" y="3437940"/>
        <a:ext cx="4025247" cy="114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5DC9F-129E-4B5C-90CB-9D60D2C02DC3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CF94-B0B0-4A5E-B092-6EEE02D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25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D130-308C-4EA9-A074-A6559C9A86B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B51C4-23D2-42CD-A39F-F913DA9858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C9031F6-6DAF-4A3B-9B09-A49EF0EC405B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k.hu/" TargetMode="External"/><Relationship Id="rId2" Type="http://schemas.openxmlformats.org/officeDocument/2006/relationships/hyperlink" Target="mailto:mrk@mrk.hu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45024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A Magyar Rektori Konferencia víziója a </a:t>
            </a:r>
            <a:r>
              <a:rPr lang="hu-HU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KKK-k</a:t>
            </a: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> átdolgozásáról, </a:t>
            </a:r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a fejlesztés menete</a:t>
            </a:r>
            <a:r>
              <a:rPr lang="hu-HU" dirty="0">
                <a:solidFill>
                  <a:schemeClr val="tx1"/>
                </a:solidFill>
              </a:rPr>
              <a:t/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>
              <a:solidFill>
                <a:schemeClr val="tx1"/>
              </a:solidFill>
            </a:endParaRPr>
          </a:p>
          <a:p>
            <a:r>
              <a:rPr lang="hu-HU" sz="3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Sándorné dr. </a:t>
            </a:r>
            <a:r>
              <a:rPr lang="hu-HU" sz="32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Kriszt</a:t>
            </a:r>
            <a:r>
              <a:rPr lang="hu-HU" sz="3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Éva</a:t>
            </a:r>
            <a:endParaRPr lang="hu-HU" sz="3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93" y="188640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66133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5-8 </a:t>
            </a: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>szintek</a:t>
            </a:r>
            <a:endParaRPr lang="hu-H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98767"/>
              </p:ext>
            </p:extLst>
          </p:nvPr>
        </p:nvGraphicFramePr>
        <p:xfrm>
          <a:off x="467544" y="1340770"/>
          <a:ext cx="8496945" cy="5094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388469"/>
                <a:gridCol w="2421666"/>
                <a:gridCol w="1699389"/>
                <a:gridCol w="1699389"/>
              </a:tblGrid>
              <a:tr h="461517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Tudás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Képességek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Attitűdök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Autonómia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70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 tudás elsősorban </a:t>
                      </a: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egy (új) szakterület speciális, alapvető ismereteivel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bővül. Az elméleti tudás rendszerbe szerveződik, az alkalmazás módszereinek és eszközeinek ismerete lehetőséget biztosít valamely szakterület szakképesítésének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hosszútávú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és magas szintű gyakorlásához. A szakmai szókincs elsajátítása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segíti az egyértelmű szakmai kommunikációt (anyanyelven és a más nyelven beszélőkkel való együttműködés során idegen nyelven is).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 kognitív, kommunikációs és szociális képességek fejlettsége megalapozza </a:t>
                      </a: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 szakmai feladatok sikeres tervezését és lebonyolítását komplex problémák megoldásánál is. Az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önfejlesztés különböző módszereinek ismerete kialakítja az önálló, folyamatos tanulás igényét és képességet. A döntési képességek kialakulása az etikai és jogi szabályok ismeretére, az értékek, viselkedés és életmód összefüggéseinek megértésére épül.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az attitűdök irányát a </a:t>
                      </a: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folyamatos önképzés, az innovációk iránti érdeklődés és a minőségi munkavégzés iránti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elköteleződés jellemzi.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Az önállóság és felelősségvállalás a </a:t>
                      </a: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saját munka mellett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az együttműködő vagy irányított csoport tevékenységére is kiterjed.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099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5-8 </a:t>
            </a: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>szintek</a:t>
            </a:r>
            <a:endParaRPr lang="hu-H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824494"/>
              </p:ext>
            </p:extLst>
          </p:nvPr>
        </p:nvGraphicFramePr>
        <p:xfrm>
          <a:off x="467544" y="1340770"/>
          <a:ext cx="8496945" cy="485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31"/>
                <a:gridCol w="2156070"/>
                <a:gridCol w="2421666"/>
                <a:gridCol w="1699389"/>
                <a:gridCol w="1699389"/>
              </a:tblGrid>
              <a:tr h="461517"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Tudás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Képességek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Attitűdök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Autonómia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72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Ezen a szinten adott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szakterület ismeret-rendszerének és összefüggéseinek átfogó tudása, különböző elméleti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megközelítéseinek és az ezeket felépítő terminológiának ismerete, a megismerés és a problémamegoldás speciális módjainak alkalmazása jellemző.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rutin szakmai problémák azonosítása, elméleti és gyakorlati szintű feltárásához rendelkezni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kell a könyvtári és elektronikus formában megjelenő szakirodalmi források önálló feldolgozásának képességével, az analitikus és szintetikus gondolkodás és az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adekvát értékelés képességével.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Az attitűdök terén ezen a szinten az adott szakma </a:t>
                      </a: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társadalmi szerepének, értékeinek elfogadása</a:t>
                      </a: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és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hiteles közvetítése várható el.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A szakmai kérdések megválaszolása , a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problémák megoldása önállóan vagy másokkal való kooperációban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történik a felelősség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Times New Roman" panose="02020603050405020304" pitchFamily="18" charset="0"/>
                        </a:rPr>
                        <a:t> egyéni vállalásával és a szakma etikai normainak betartásával.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78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5-8 </a:t>
            </a: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>szintek</a:t>
            </a:r>
            <a:endParaRPr lang="hu-H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665306"/>
              </p:ext>
            </p:extLst>
          </p:nvPr>
        </p:nvGraphicFramePr>
        <p:xfrm>
          <a:off x="395536" y="1556792"/>
          <a:ext cx="8496945" cy="4576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31"/>
                <a:gridCol w="2156070"/>
                <a:gridCol w="2421666"/>
                <a:gridCol w="1699389"/>
                <a:gridCol w="1699389"/>
              </a:tblGrid>
              <a:tr h="461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Tudás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Képességek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Attitűdök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Autonómia</a:t>
                      </a:r>
                      <a:endParaRPr lang="en-US" dirty="0"/>
                    </a:p>
                  </a:txBody>
                  <a:tcPr/>
                </a:tc>
              </a:tr>
              <a:tr h="102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Az adott szakterületre vonatkozó átfogó tudás mellett új vonásként jelenik meg a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szakterület tágabb rendszerben való elhelyezése, rokon szakterületekhez való kapcsolása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, e tágabb rendszerben megvalósuló kapcsolat és hatásrendszer felismerése.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Az új „látásmód” az interdiszciplináris megközelítés és a szakterületre jellemző megismerési módszerek szakszerű alkalmazási képessége révén valósulhat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 meg. A szükséges tudás megszerzésének feltétele az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idegennyelvi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 képességek kialakulása.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szakma egyre szélesebb körű rendszerbe illesztése révén nő a szakmai identitás tudatossága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,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megalapozottságának mértéke., kialakul a hivatástudat.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létrejövő együttműködésekben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jellemzővé válik az egyenrangú szerep, a partnerség vállalása.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514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</a:rPr>
              <a:t>5-8 </a:t>
            </a:r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</a:rPr>
              <a:t>szintek</a:t>
            </a:r>
            <a:endParaRPr lang="hu-H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81050"/>
              </p:ext>
            </p:extLst>
          </p:nvPr>
        </p:nvGraphicFramePr>
        <p:xfrm>
          <a:off x="395536" y="1556792"/>
          <a:ext cx="8496945" cy="4027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31"/>
                <a:gridCol w="2156070"/>
                <a:gridCol w="2292051"/>
                <a:gridCol w="1829004"/>
                <a:gridCol w="1699389"/>
              </a:tblGrid>
              <a:tr h="461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Tudás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Képességek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Attitűdök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Autonómia</a:t>
                      </a:r>
                      <a:endParaRPr lang="en-US" dirty="0"/>
                    </a:p>
                  </a:txBody>
                  <a:tcPr/>
                </a:tc>
              </a:tr>
              <a:tr h="102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szakterület tárgykörében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tudás elmélyülése és gazdagodása egy-egy résztémának a teljesség igényével történő kutatása, új ismeretek, összefüggések feltárása valósítja meg.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kutatásokhoz az ismeretszerzési és probléma-megoldási módszerek kreatív alkalmazásának képessége, új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 megközelítési módok kidolgozására irányuló alkotói képességek szükségesek.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 jellemző viszonyulás a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szilárd szakmai elköteleződés, az új utak keresésére való elhivatottság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állandósulása, s a kitartó munkavégzés szükségességének elfogadása.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Ez a szint az 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alkotó, kreatív önállóságot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, a feladatvégzés során a kezdeményező, a vezető szerep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noPro-Regular"/>
                          <a:cs typeface="ArnoPro-Regular"/>
                        </a:rPr>
                        <a:t>(szükség eseten a vitapartneri szerep) felelősségének vállalását követeli meg.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262" marR="57262" marT="0" marB="0" horzOverflow="overflow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31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60442"/>
            <a:ext cx="8229600" cy="10668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Calibri" panose="020F0502020204030204" pitchFamily="34" charset="0"/>
              </a:rPr>
              <a:t>A</a:t>
            </a:r>
            <a:r>
              <a:rPr lang="hu-HU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u-HU" sz="36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KKK-k</a:t>
            </a:r>
            <a:r>
              <a:rPr lang="hu-HU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módosításának folyamata magában foglalja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46449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anose="020F0502020204030204" pitchFamily="34" charset="0"/>
              </a:rPr>
              <a:t>A </a:t>
            </a:r>
            <a:r>
              <a:rPr lang="hu-HU" dirty="0" smtClean="0">
                <a:latin typeface="Calibri" panose="020F0502020204030204" pitchFamily="34" charset="0"/>
              </a:rPr>
              <a:t>képzési szintek (5.,6., 7., 8. (MKKR)) általános kompetencia leírását,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hu-HU" sz="10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dirty="0" smtClean="0">
                <a:latin typeface="Calibri" panose="020F0502020204030204" pitchFamily="34" charset="0"/>
              </a:rPr>
              <a:t>Valamennyi szak képzési területre jellemző szakmai kompetenciák szerinti átfogalmazását,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hu-HU" sz="10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dirty="0" smtClean="0">
                <a:latin typeface="Calibri" panose="020F0502020204030204" pitchFamily="34" charset="0"/>
              </a:rPr>
              <a:t>Teljesen új szakok </a:t>
            </a:r>
            <a:r>
              <a:rPr lang="hu-HU" dirty="0" err="1" smtClean="0">
                <a:latin typeface="Calibri" panose="020F0502020204030204" pitchFamily="34" charset="0"/>
              </a:rPr>
              <a:t>KKK-inak</a:t>
            </a:r>
            <a:r>
              <a:rPr lang="hu-HU" dirty="0" smtClean="0">
                <a:latin typeface="Calibri" panose="020F0502020204030204" pitchFamily="34" charset="0"/>
              </a:rPr>
              <a:t> (beleértve az osztatlan új szakot is) MKKR szerinti kidolgozását,</a:t>
            </a:r>
          </a:p>
          <a:p>
            <a:pPr marL="109728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hu-HU" sz="10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dirty="0" smtClean="0">
                <a:latin typeface="Calibri" panose="020F0502020204030204" pitchFamily="34" charset="0"/>
              </a:rPr>
              <a:t>Rendelet előkészítése során több szak szakiránnyá válásával létesülő új szakok </a:t>
            </a:r>
            <a:r>
              <a:rPr lang="hu-HU" dirty="0" err="1" smtClean="0">
                <a:latin typeface="Calibri" panose="020F0502020204030204" pitchFamily="34" charset="0"/>
              </a:rPr>
              <a:t>KKK-inak</a:t>
            </a:r>
            <a:r>
              <a:rPr lang="hu-HU" dirty="0" smtClean="0">
                <a:latin typeface="Calibri" panose="020F0502020204030204" pitchFamily="34" charset="0"/>
              </a:rPr>
              <a:t> kidolgozását.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071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60442"/>
            <a:ext cx="8229600" cy="10668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MRK Műszaki Tudományok Bizottsága javaslata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27242"/>
            <a:ext cx="8229600" cy="4614126"/>
          </a:xfrm>
        </p:spPr>
        <p:txBody>
          <a:bodyPr>
            <a:noAutofit/>
          </a:bodyPr>
          <a:lstStyle/>
          <a:p>
            <a:pPr marL="624078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anose="020F0502020204030204" pitchFamily="34" charset="0"/>
              </a:rPr>
              <a:t>A </a:t>
            </a:r>
            <a:r>
              <a:rPr lang="en-US" sz="2200" b="1" dirty="0">
                <a:latin typeface="Calibri" panose="020F0502020204030204" pitchFamily="34" charset="0"/>
              </a:rPr>
              <a:t>KKK-</a:t>
            </a:r>
            <a:r>
              <a:rPr lang="en-US" sz="2200" b="1" dirty="0" err="1">
                <a:latin typeface="Calibri" panose="020F0502020204030204" pitchFamily="34" charset="0"/>
              </a:rPr>
              <a:t>kat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tartalmazó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kormányrendelet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csak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egyes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szakok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szakspecifikus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elemeit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tartalmazza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egy</a:t>
            </a:r>
            <a:r>
              <a:rPr lang="en-US" sz="2200" dirty="0">
                <a:latin typeface="Calibri" panose="020F0502020204030204" pitchFamily="34" charset="0"/>
              </a:rPr>
              <a:t> MKKR </a:t>
            </a:r>
            <a:r>
              <a:rPr lang="en-US" sz="2200" dirty="0" err="1">
                <a:latin typeface="Calibri" panose="020F0502020204030204" pitchFamily="34" charset="0"/>
              </a:rPr>
              <a:t>szint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összes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képzésre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érvényes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része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 MRK </a:t>
            </a:r>
            <a:r>
              <a:rPr lang="en-US" sz="2200" dirty="0" err="1">
                <a:latin typeface="Calibri" panose="020F0502020204030204" pitchFamily="34" charset="0"/>
              </a:rPr>
              <a:t>által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adott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ajánlás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legyen</a:t>
            </a:r>
            <a:r>
              <a:rPr lang="en-US" sz="2200" dirty="0">
                <a:latin typeface="Calibri" panose="020F0502020204030204" pitchFamily="34" charset="0"/>
              </a:rPr>
              <a:t>.</a:t>
            </a:r>
          </a:p>
          <a:p>
            <a:pPr marL="624078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</a:rPr>
              <a:t>Az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egy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tudományterületre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érvényes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ré</a:t>
            </a:r>
            <a:r>
              <a:rPr lang="en-US" sz="2200" dirty="0" err="1">
                <a:latin typeface="Calibri" panose="020F0502020204030204" pitchFamily="34" charset="0"/>
              </a:rPr>
              <a:t>sz</a:t>
            </a:r>
            <a:r>
              <a:rPr lang="en-US" sz="2200" dirty="0">
                <a:latin typeface="Calibri" panose="020F0502020204030204" pitchFamily="34" charset="0"/>
              </a:rPr>
              <a:t> is </a:t>
            </a:r>
            <a:r>
              <a:rPr lang="en-US" sz="2200" b="1" dirty="0">
                <a:latin typeface="Calibri" panose="020F0502020204030204" pitchFamily="34" charset="0"/>
              </a:rPr>
              <a:t>MRK </a:t>
            </a:r>
            <a:r>
              <a:rPr lang="en-US" sz="2200" b="1" dirty="0" err="1">
                <a:latin typeface="Calibri" panose="020F0502020204030204" pitchFamily="34" charset="0"/>
              </a:rPr>
              <a:t>ajánlás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legyen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vagy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önállóan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kerüljön</a:t>
            </a:r>
            <a:r>
              <a:rPr lang="en-US" sz="2200" dirty="0">
                <a:latin typeface="Calibri" panose="020F0502020204030204" pitchFamily="34" charset="0"/>
              </a:rPr>
              <a:t> a </a:t>
            </a:r>
            <a:r>
              <a:rPr lang="en-US" sz="2200" dirty="0" err="1">
                <a:latin typeface="Calibri" panose="020F0502020204030204" pitchFamily="34" charset="0"/>
              </a:rPr>
              <a:t>kormányrendeletbe</a:t>
            </a:r>
            <a:r>
              <a:rPr lang="en-US" sz="2200" dirty="0">
                <a:latin typeface="Calibri" panose="020F0502020204030204" pitchFamily="34" charset="0"/>
              </a:rPr>
              <a:t>.</a:t>
            </a:r>
          </a:p>
          <a:p>
            <a:pPr marL="624078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err="1" smtClean="0">
                <a:latin typeface="Calibri" panose="020F0502020204030204" pitchFamily="34" charset="0"/>
              </a:rPr>
              <a:t>Az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egyes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szakok</a:t>
            </a:r>
            <a:r>
              <a:rPr lang="en-US" sz="2200" b="1" dirty="0">
                <a:latin typeface="Calibri" panose="020F0502020204030204" pitchFamily="34" charset="0"/>
              </a:rPr>
              <a:t> KKK-</a:t>
            </a:r>
            <a:r>
              <a:rPr lang="en-US" sz="2200" b="1" dirty="0" err="1">
                <a:latin typeface="Calibri" panose="020F0502020204030204" pitchFamily="34" charset="0"/>
              </a:rPr>
              <a:t>iban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legyen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egyértelműen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elkülönítve</a:t>
            </a:r>
            <a:r>
              <a:rPr lang="en-US" sz="2200" dirty="0">
                <a:latin typeface="Calibri" panose="020F0502020204030204" pitchFamily="34" charset="0"/>
              </a:rPr>
              <a:t>, mi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amit</a:t>
            </a:r>
            <a:r>
              <a:rPr lang="en-US" sz="2200" dirty="0">
                <a:latin typeface="Calibri" panose="020F0502020204030204" pitchFamily="34" charset="0"/>
              </a:rPr>
              <a:t> a </a:t>
            </a:r>
            <a:r>
              <a:rPr lang="en-US" sz="2200" dirty="0" err="1">
                <a:latin typeface="Calibri" panose="020F0502020204030204" pitchFamily="34" charset="0"/>
              </a:rPr>
              <a:t>szakot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elvégző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minden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hallgatónak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</a:rPr>
              <a:t>tudnia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kell</a:t>
            </a:r>
            <a:r>
              <a:rPr lang="en-US" sz="2200" dirty="0">
                <a:latin typeface="Calibri" panose="020F0502020204030204" pitchFamily="34" charset="0"/>
              </a:rPr>
              <a:t>.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elágazásokhoz</a:t>
            </a:r>
            <a:r>
              <a:rPr lang="en-US" sz="2200" dirty="0">
                <a:latin typeface="Calibri" panose="020F0502020204030204" pitchFamily="34" charset="0"/>
              </a:rPr>
              <a:t> (</a:t>
            </a:r>
            <a:r>
              <a:rPr lang="en-US" sz="2200" dirty="0" err="1">
                <a:latin typeface="Calibri" panose="020F0502020204030204" pitchFamily="34" charset="0"/>
              </a:rPr>
              <a:t>specializáció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szakirány</a:t>
            </a:r>
            <a:r>
              <a:rPr lang="en-US" sz="2200" dirty="0">
                <a:latin typeface="Calibri" panose="020F0502020204030204" pitchFamily="34" charset="0"/>
              </a:rPr>
              <a:t>) </a:t>
            </a:r>
            <a:r>
              <a:rPr lang="en-US" sz="2200" dirty="0" err="1">
                <a:latin typeface="Calibri" panose="020F0502020204030204" pitchFamily="34" charset="0"/>
              </a:rPr>
              <a:t>tartozó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kimeneti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kompetenciák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későbbi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bővíthetősége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biztosítja</a:t>
            </a:r>
            <a:r>
              <a:rPr lang="en-US" sz="2200" dirty="0">
                <a:latin typeface="Calibri" panose="020F0502020204030204" pitchFamily="34" charset="0"/>
              </a:rPr>
              <a:t> a </a:t>
            </a:r>
            <a:r>
              <a:rPr lang="en-US" sz="2200" dirty="0" err="1">
                <a:latin typeface="Calibri" panose="020F0502020204030204" pitchFamily="34" charset="0"/>
              </a:rPr>
              <a:t>felsőoktatás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rugalmas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reagálását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ipari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igényekre</a:t>
            </a:r>
            <a:r>
              <a:rPr lang="en-US" sz="2200" dirty="0">
                <a:latin typeface="Calibri" panose="020F0502020204030204" pitchFamily="34" charset="0"/>
              </a:rPr>
              <a:t>.</a:t>
            </a:r>
          </a:p>
          <a:p>
            <a:pPr marL="624078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u-HU" sz="2200" dirty="0" smtClean="0">
                <a:latin typeface="Calibri" panose="020F0502020204030204" pitchFamily="34" charset="0"/>
              </a:rPr>
              <a:t>A </a:t>
            </a:r>
            <a:r>
              <a:rPr lang="en-US" sz="2200" b="1" dirty="0" err="1" smtClean="0">
                <a:latin typeface="Calibri" panose="020F0502020204030204" pitchFamily="34" charset="0"/>
              </a:rPr>
              <a:t>szakirány</a:t>
            </a:r>
            <a:r>
              <a:rPr lang="hu-HU" sz="2200" b="1" dirty="0" smtClean="0">
                <a:latin typeface="Calibri" panose="020F0502020204030204" pitchFamily="34" charset="0"/>
              </a:rPr>
              <a:t> egyértelmű definiálása</a:t>
            </a:r>
            <a:r>
              <a:rPr lang="en-US" sz="2200" dirty="0" smtClean="0">
                <a:latin typeface="Calibri" panose="020F0502020204030204" pitchFamily="34" charset="0"/>
              </a:rPr>
              <a:t>. </a:t>
            </a:r>
            <a:r>
              <a:rPr lang="hu-HU" sz="2200" dirty="0" smtClean="0">
                <a:latin typeface="Calibri" panose="020F0502020204030204" pitchFamily="34" charset="0"/>
              </a:rPr>
              <a:t>(</a:t>
            </a:r>
            <a:r>
              <a:rPr lang="en-US" sz="2200" dirty="0" err="1" smtClean="0">
                <a:latin typeface="Calibri" panose="020F0502020204030204" pitchFamily="34" charset="0"/>
              </a:rPr>
              <a:t>Hol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kell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specifikálni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az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önálló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szakképzettséget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ami</a:t>
            </a:r>
            <a:r>
              <a:rPr lang="en-US" sz="2200" dirty="0">
                <a:latin typeface="Calibri" panose="020F0502020204030204" pitchFamily="34" charset="0"/>
              </a:rPr>
              <a:t> ma a </a:t>
            </a:r>
            <a:r>
              <a:rPr lang="en-US" sz="2200" dirty="0" err="1">
                <a:latin typeface="Calibri" panose="020F0502020204030204" pitchFamily="34" charset="0"/>
              </a:rPr>
              <a:t>szakirány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 smtClean="0">
                <a:latin typeface="Calibri" panose="020F0502020204030204" pitchFamily="34" charset="0"/>
              </a:rPr>
              <a:t>feltétele</a:t>
            </a:r>
            <a:r>
              <a:rPr lang="hu-HU" sz="2200" dirty="0" smtClean="0">
                <a:latin typeface="Calibri" panose="020F0502020204030204" pitchFamily="34" charset="0"/>
              </a:rPr>
              <a:t>?)</a:t>
            </a:r>
            <a:endParaRPr lang="en-US" sz="2200" dirty="0">
              <a:latin typeface="Calibri" panose="020F0502020204030204" pitchFamily="34" charset="0"/>
            </a:endParaRPr>
          </a:p>
          <a:p>
            <a:pPr marL="624078" indent="-514350">
              <a:lnSpc>
                <a:spcPct val="90000"/>
              </a:lnSpc>
              <a:buClr>
                <a:srgbClr val="006600"/>
              </a:buClr>
              <a:buFont typeface="+mj-lt"/>
              <a:buAutoNum type="arabicPeriod"/>
              <a:defRPr/>
            </a:pPr>
            <a:endParaRPr lang="hu-HU" sz="2200" dirty="0"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021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Az MRK részvétele a projekt megvalósításában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848440"/>
          </a:xfrm>
        </p:spPr>
        <p:txBody>
          <a:bodyPr>
            <a:normAutofit/>
          </a:bodyPr>
          <a:lstStyle/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2400" dirty="0" smtClean="0"/>
              <a:t> </a:t>
            </a:r>
            <a:r>
              <a:rPr lang="hu-HU" sz="2400" b="1" dirty="0" smtClean="0">
                <a:latin typeface="Calibri" panose="020F0502020204030204" pitchFamily="34" charset="0"/>
              </a:rPr>
              <a:t>A Projekt Irányító Bizottságba delegált tagok: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Bódis József, az MRK elnöke,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Szabó Gábor , az MRK alelnöke,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Sándorné Kriszt Éva, az MRK társelnöke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endParaRPr lang="hu-HU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2400" b="1" dirty="0" smtClean="0">
                <a:latin typeface="Calibri" panose="020F0502020204030204" pitchFamily="34" charset="0"/>
              </a:rPr>
              <a:t>Az </a:t>
            </a:r>
            <a:r>
              <a:rPr lang="hu-HU" sz="2400" b="1" dirty="0" err="1" smtClean="0">
                <a:latin typeface="Calibri" panose="020F0502020204030204" pitchFamily="34" charset="0"/>
              </a:rPr>
              <a:t>Alprojekt</a:t>
            </a:r>
            <a:r>
              <a:rPr lang="hu-HU" sz="2400" b="1" dirty="0" smtClean="0">
                <a:latin typeface="Calibri" panose="020F0502020204030204" pitchFamily="34" charset="0"/>
              </a:rPr>
              <a:t> Irányító Bizottságokba delegált tagok: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 MRK képzési területi bizottság elnöke,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 MRK elnökség delegáltja, vagy nem elnökségi tag rektor,</a:t>
            </a:r>
          </a:p>
          <a:p>
            <a:pPr marL="635508" lvl="1" indent="-342900">
              <a:spcBef>
                <a:spcPct val="0"/>
              </a:spcBef>
              <a:buClr>
                <a:srgbClr val="526DB0"/>
              </a:buClr>
              <a:defRPr/>
            </a:pPr>
            <a:r>
              <a:rPr lang="hu-HU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hu-HU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 MRK Titkárságának delegáltja</a:t>
            </a: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6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A feladat időbeli ütemezése (1)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sz="3200" dirty="0">
                <a:latin typeface="Calibri" panose="020F0502020204030204" pitchFamily="34" charset="0"/>
              </a:rPr>
              <a:t>KKK </a:t>
            </a:r>
            <a:r>
              <a:rPr lang="hu-HU" sz="3200" dirty="0" err="1">
                <a:latin typeface="Calibri" panose="020F0502020204030204" pitchFamily="34" charset="0"/>
              </a:rPr>
              <a:t>Alprojekt</a:t>
            </a:r>
            <a:r>
              <a:rPr lang="hu-HU" sz="3200" dirty="0">
                <a:latin typeface="Calibri" panose="020F0502020204030204" pitchFamily="34" charset="0"/>
              </a:rPr>
              <a:t> Irányító Bizottságok </a:t>
            </a:r>
            <a:r>
              <a:rPr lang="hu-HU" sz="3200" dirty="0" smtClean="0">
                <a:latin typeface="Calibri" panose="020F0502020204030204" pitchFamily="34" charset="0"/>
              </a:rPr>
              <a:t>(13) </a:t>
            </a:r>
            <a:r>
              <a:rPr lang="hu-HU" sz="3200" b="1" dirty="0" smtClean="0">
                <a:latin typeface="Calibri" panose="020F0502020204030204" pitchFamily="34" charset="0"/>
              </a:rPr>
              <a:t>indító </a:t>
            </a:r>
            <a:r>
              <a:rPr lang="hu-HU" sz="3200" b="1" dirty="0">
                <a:latin typeface="Calibri" panose="020F0502020204030204" pitchFamily="34" charset="0"/>
              </a:rPr>
              <a:t>ülésének összehívása</a:t>
            </a:r>
            <a:r>
              <a:rPr lang="hu-HU" sz="3200" dirty="0">
                <a:latin typeface="Calibri" panose="020F0502020204030204" pitchFamily="34" charset="0"/>
              </a:rPr>
              <a:t> – </a:t>
            </a:r>
            <a:r>
              <a:rPr lang="hu-HU" sz="3200" b="1" dirty="0">
                <a:solidFill>
                  <a:schemeClr val="tx2"/>
                </a:solidFill>
                <a:latin typeface="Calibri" panose="020F0502020204030204" pitchFamily="34" charset="0"/>
              </a:rPr>
              <a:t>2015. június </a:t>
            </a:r>
            <a:r>
              <a:rPr lang="hu-HU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10.</a:t>
            </a:r>
          </a:p>
          <a:p>
            <a:pPr marL="109728" lvl="0" indent="0">
              <a:buNone/>
            </a:pPr>
            <a:endParaRPr lang="hu-HU" sz="3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hu-HU" sz="3200" b="1" dirty="0" err="1" smtClean="0">
                <a:latin typeface="Calibri" panose="020F0502020204030204" pitchFamily="34" charset="0"/>
              </a:rPr>
              <a:t>KKK-k</a:t>
            </a:r>
            <a:r>
              <a:rPr lang="hu-HU" sz="3200" b="1" dirty="0" smtClean="0">
                <a:latin typeface="Calibri" panose="020F0502020204030204" pitchFamily="34" charset="0"/>
              </a:rPr>
              <a:t> </a:t>
            </a:r>
            <a:r>
              <a:rPr lang="hu-HU" sz="3200" b="1" dirty="0" err="1">
                <a:latin typeface="Calibri" panose="020F0502020204030204" pitchFamily="34" charset="0"/>
              </a:rPr>
              <a:t>Alprojekt</a:t>
            </a:r>
            <a:r>
              <a:rPr lang="hu-HU" sz="3200" b="1" dirty="0">
                <a:latin typeface="Calibri" panose="020F0502020204030204" pitchFamily="34" charset="0"/>
              </a:rPr>
              <a:t> Irányító Bizottságok általi átdolgozása</a:t>
            </a:r>
            <a:r>
              <a:rPr lang="hu-HU" sz="3200" dirty="0">
                <a:latin typeface="Calibri" panose="020F0502020204030204" pitchFamily="34" charset="0"/>
              </a:rPr>
              <a:t> </a:t>
            </a:r>
            <a:r>
              <a:rPr lang="hu-HU" sz="3200" b="1" dirty="0">
                <a:latin typeface="Calibri" panose="020F0502020204030204" pitchFamily="34" charset="0"/>
              </a:rPr>
              <a:t>– 2015. június 1 – július </a:t>
            </a:r>
            <a:r>
              <a:rPr lang="hu-HU" sz="3200" b="1" dirty="0" smtClean="0">
                <a:latin typeface="Calibri" panose="020F0502020204030204" pitchFamily="34" charset="0"/>
              </a:rPr>
              <a:t>31</a:t>
            </a:r>
            <a:r>
              <a:rPr lang="hu-HU" sz="3200" dirty="0" smtClean="0">
                <a:latin typeface="Calibri" panose="020F0502020204030204" pitchFamily="34" charset="0"/>
              </a:rPr>
              <a:t>. (Az </a:t>
            </a:r>
            <a:r>
              <a:rPr lang="hu-HU" sz="3200" dirty="0">
                <a:latin typeface="Calibri" panose="020F0502020204030204" pitchFamily="34" charset="0"/>
              </a:rPr>
              <a:t>első tervezet elkészül július </a:t>
            </a:r>
            <a:r>
              <a:rPr lang="hu-HU" sz="3200" dirty="0" smtClean="0">
                <a:latin typeface="Calibri" panose="020F0502020204030204" pitchFamily="34" charset="0"/>
              </a:rPr>
              <a:t>31-ig)</a:t>
            </a:r>
          </a:p>
          <a:p>
            <a:pPr marL="109728" indent="0">
              <a:buNone/>
            </a:pPr>
            <a:endParaRPr lang="hu-HU" sz="3200" dirty="0" smtClean="0">
              <a:latin typeface="Calibri" panose="020F0502020204030204" pitchFamily="34" charset="0"/>
            </a:endParaRPr>
          </a:p>
          <a:p>
            <a:r>
              <a:rPr lang="hu-HU" sz="3200" dirty="0">
                <a:latin typeface="Calibri" panose="020F0502020204030204" pitchFamily="34" charset="0"/>
              </a:rPr>
              <a:t>A tervezet egyeztetése – </a:t>
            </a:r>
            <a:r>
              <a:rPr lang="hu-HU" sz="3200" b="1" dirty="0">
                <a:latin typeface="Calibri" panose="020F0502020204030204" pitchFamily="34" charset="0"/>
              </a:rPr>
              <a:t>2015. augusztus 1 – szeptember 10.</a:t>
            </a:r>
          </a:p>
          <a:p>
            <a:endParaRPr lang="hu-HU" sz="3200" dirty="0" smtClean="0">
              <a:latin typeface="Calibri" panose="020F0502020204030204" pitchFamily="34" charset="0"/>
            </a:endParaRPr>
          </a:p>
          <a:p>
            <a:endParaRPr lang="hu-HU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054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6869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A feladat időbeli ütemezése (2)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hu-HU" sz="4600" dirty="0" smtClean="0">
                <a:latin typeface="Calibri" panose="020F0502020204030204" pitchFamily="34" charset="0"/>
              </a:rPr>
              <a:t>A </a:t>
            </a:r>
            <a:r>
              <a:rPr lang="hu-HU" sz="4600" dirty="0">
                <a:latin typeface="Calibri" panose="020F0502020204030204" pitchFamily="34" charset="0"/>
              </a:rPr>
              <a:t>módosítások megtárgyalása a </a:t>
            </a:r>
            <a:r>
              <a:rPr lang="hu-HU" sz="4600" dirty="0" smtClean="0">
                <a:latin typeface="Calibri" panose="020F0502020204030204" pitchFamily="34" charset="0"/>
              </a:rPr>
              <a:t> bizottságokban </a:t>
            </a:r>
            <a:r>
              <a:rPr lang="hu-HU" sz="4600" dirty="0">
                <a:latin typeface="Calibri" panose="020F0502020204030204" pitchFamily="34" charset="0"/>
              </a:rPr>
              <a:t>a szakértők bevonásával </a:t>
            </a:r>
            <a:r>
              <a:rPr lang="hu-HU" sz="4600" b="1" dirty="0">
                <a:latin typeface="Calibri" panose="020F0502020204030204" pitchFamily="34" charset="0"/>
              </a:rPr>
              <a:t>2015. szeptember 10-30. között</a:t>
            </a:r>
            <a:r>
              <a:rPr lang="hu-HU" sz="4600" b="1" dirty="0" smtClean="0">
                <a:latin typeface="Calibri" panose="020F0502020204030204" pitchFamily="34" charset="0"/>
              </a:rPr>
              <a:t>.</a:t>
            </a:r>
          </a:p>
          <a:p>
            <a:pPr marL="109728" lvl="0" indent="0" algn="just">
              <a:buNone/>
            </a:pPr>
            <a:endParaRPr lang="hu-HU" sz="4600" b="1" dirty="0" smtClean="0">
              <a:latin typeface="Calibri" panose="020F0502020204030204" pitchFamily="34" charset="0"/>
            </a:endParaRPr>
          </a:p>
          <a:p>
            <a:pPr lvl="0"/>
            <a:r>
              <a:rPr lang="hu-HU" sz="4600" dirty="0">
                <a:latin typeface="Calibri" panose="020F0502020204030204" pitchFamily="34" charset="0"/>
              </a:rPr>
              <a:t>Az MRK Plénuma megtárgyalja a tervezetet </a:t>
            </a:r>
            <a:r>
              <a:rPr lang="hu-HU" sz="4600" b="1" dirty="0">
                <a:latin typeface="Calibri" panose="020F0502020204030204" pitchFamily="34" charset="0"/>
              </a:rPr>
              <a:t>2015. október 1-15. között</a:t>
            </a:r>
            <a:endParaRPr lang="hu-HU" sz="4600" dirty="0">
              <a:latin typeface="Calibri" panose="020F0502020204030204" pitchFamily="34" charset="0"/>
            </a:endParaRPr>
          </a:p>
          <a:p>
            <a:endParaRPr lang="hu-HU" sz="4600" dirty="0">
              <a:latin typeface="Calibri" panose="020F0502020204030204" pitchFamily="34" charset="0"/>
            </a:endParaRPr>
          </a:p>
          <a:p>
            <a:pPr lvl="0"/>
            <a:r>
              <a:rPr lang="hu-HU" sz="4600" dirty="0">
                <a:latin typeface="Calibri" panose="020F0502020204030204" pitchFamily="34" charset="0"/>
              </a:rPr>
              <a:t>A bizottságok projektzáró ülése, a tervezet elfogadása </a:t>
            </a:r>
            <a:r>
              <a:rPr lang="hu-HU" sz="4600" b="1" dirty="0">
                <a:latin typeface="Calibri" panose="020F0502020204030204" pitchFamily="34" charset="0"/>
              </a:rPr>
              <a:t>2015. október 15-31.</a:t>
            </a:r>
            <a:r>
              <a:rPr lang="hu-HU" sz="4600" dirty="0">
                <a:latin typeface="Calibri" panose="020F0502020204030204" pitchFamily="34" charset="0"/>
              </a:rPr>
              <a:t> </a:t>
            </a:r>
          </a:p>
          <a:p>
            <a:endParaRPr lang="hu-HU" sz="4600" dirty="0">
              <a:latin typeface="Calibri" panose="020F0502020204030204" pitchFamily="34" charset="0"/>
            </a:endParaRPr>
          </a:p>
          <a:p>
            <a:pPr lvl="0"/>
            <a:r>
              <a:rPr lang="hu-HU" sz="4600" dirty="0">
                <a:latin typeface="Calibri" panose="020F0502020204030204" pitchFamily="34" charset="0"/>
              </a:rPr>
              <a:t>EMMI rendelet kiadása </a:t>
            </a:r>
          </a:p>
          <a:p>
            <a:pPr lvl="0" algn="just"/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148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096" y="761851"/>
            <a:ext cx="8229600" cy="126869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MRK </a:t>
            </a:r>
            <a:r>
              <a:rPr lang="hu-HU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Alprojekt</a:t>
            </a: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hu-HU" b="1" dirty="0">
                <a:solidFill>
                  <a:schemeClr val="tx1"/>
                </a:solidFill>
                <a:latin typeface="Calibri" panose="020F0502020204030204" pitchFamily="34" charset="0"/>
              </a:rPr>
              <a:t>Irányító Bizottságok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419936"/>
          </a:xfrm>
        </p:spPr>
        <p:txBody>
          <a:bodyPr>
            <a:normAutofit fontScale="70000" lnSpcReduction="2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Agrártudományi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Bölcsészettudományi és Társadalomtudományi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Gazdaságtudományok Bizottsága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Hittudományi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Informatikai Tudományok Bizottsága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Jogi és Igazgatási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Műszaki Tudományok Bizottsága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Művészeti Egyetemek Rektori Széke (MERSZ)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Művészetközvetítő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Orvos- és Egészségtudományi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Pedagógusképzési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Sporttudományi Bizottság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3400" dirty="0">
                <a:latin typeface="Calibri" panose="020F0502020204030204" pitchFamily="34" charset="0"/>
              </a:rPr>
              <a:t>Természettudományi Bizottság</a:t>
            </a:r>
          </a:p>
          <a:p>
            <a:pPr lvl="0" algn="just"/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63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 legfontosabb kérdések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84844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2200" dirty="0" smtClean="0"/>
              <a:t> </a:t>
            </a:r>
            <a:r>
              <a:rPr lang="hu-H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Mit?</a:t>
            </a:r>
            <a:endParaRPr lang="hu-HU" sz="36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</a:p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  <a:r>
              <a:rPr lang="hu-H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  <a:r>
              <a:rPr lang="hu-H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Hol</a:t>
            </a:r>
            <a:r>
              <a:rPr lang="hu-H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?</a:t>
            </a:r>
            <a:endParaRPr lang="hu-HU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endParaRPr lang="hu-HU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</a:t>
            </a:r>
            <a:r>
              <a:rPr lang="hu-H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  <a:r>
              <a:rPr lang="hu-H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Miért</a:t>
            </a:r>
            <a:r>
              <a:rPr lang="hu-H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?</a:t>
            </a:r>
          </a:p>
          <a:p>
            <a:pPr marL="0" lvl="0" indent="0">
              <a:spcBef>
                <a:spcPct val="0"/>
              </a:spcBef>
              <a:buClr>
                <a:srgbClr val="526DB0"/>
              </a:buClr>
              <a:buNone/>
              <a:defRPr/>
            </a:pPr>
            <a:r>
              <a:rPr lang="hu-H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								</a:t>
            </a:r>
            <a:r>
              <a:rPr lang="hu-H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</a:t>
            </a:r>
            <a:r>
              <a:rPr lang="hu-H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Hogyan</a:t>
            </a:r>
            <a:r>
              <a:rPr lang="hu-H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  <a:defRPr/>
            </a:pPr>
            <a:endParaRPr lang="hu-HU" sz="2200" dirty="0" smtClean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93" y="332656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7390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096" y="761851"/>
            <a:ext cx="8229600" cy="1268696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MRK </a:t>
            </a:r>
            <a:r>
              <a:rPr lang="hu-HU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Alprojekt</a:t>
            </a:r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hu-HU" b="1" dirty="0">
                <a:solidFill>
                  <a:schemeClr val="tx1"/>
                </a:solidFill>
                <a:latin typeface="Calibri" panose="020F0502020204030204" pitchFamily="34" charset="0"/>
              </a:rPr>
              <a:t>Irányító </a:t>
            </a:r>
            <a:r>
              <a:rPr lang="hu-HU" b="1" smtClean="0">
                <a:solidFill>
                  <a:schemeClr val="tx1"/>
                </a:solidFill>
                <a:latin typeface="Calibri" panose="020F0502020204030204" pitchFamily="34" charset="0"/>
              </a:rPr>
              <a:t>Bizottságok felelősei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508095"/>
              </p:ext>
            </p:extLst>
          </p:nvPr>
        </p:nvGraphicFramePr>
        <p:xfrm>
          <a:off x="471096" y="2030547"/>
          <a:ext cx="8229600" cy="4772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109"/>
                <a:gridCol w="4269491"/>
              </a:tblGrid>
              <a:tr h="28141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u="none" strike="noStrike" dirty="0">
                          <a:effectLst/>
                          <a:latin typeface="Calibri" panose="020F0502020204030204" pitchFamily="34" charset="0"/>
                        </a:rPr>
                        <a:t>Bizottság neve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Rektori </a:t>
                      </a:r>
                      <a:r>
                        <a:rPr lang="hu-HU" sz="1800" b="1" u="none" strike="noStrike" dirty="0">
                          <a:effectLst/>
                          <a:latin typeface="Calibri" panose="020F0502020204030204" pitchFamily="34" charset="0"/>
                        </a:rPr>
                        <a:t>felelős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Agrártudományi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Tőzsér János</a:t>
                      </a:r>
                      <a:endParaRPr lang="hu-HU" sz="1800" b="0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4540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Bölcsészettudományi és Társadalomtudományi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Szabó Péter Ottó, </a:t>
                      </a:r>
                      <a:r>
                        <a:rPr lang="hu-HU" sz="1800" u="none" strike="noStrike" dirty="0" err="1">
                          <a:effectLst/>
                          <a:latin typeface="Calibri" panose="020F0502020204030204" pitchFamily="34" charset="0"/>
                        </a:rPr>
                        <a:t>Rostoványi</a:t>
                      </a:r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 Zsolt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Gazdaságtudományok Bizottsága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Sándorné </a:t>
                      </a:r>
                      <a:r>
                        <a:rPr lang="hu-HU" sz="1800" u="none" strike="noStrike" dirty="0" err="1">
                          <a:effectLst/>
                          <a:latin typeface="Calibri" panose="020F0502020204030204" pitchFamily="34" charset="0"/>
                        </a:rPr>
                        <a:t>Kriszt</a:t>
                      </a:r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 Éva, Túróczi Imre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Hittudományi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Szuromi Szabolcs, </a:t>
                      </a:r>
                      <a:r>
                        <a:rPr lang="hu-HU" sz="1800" u="none" strike="noStrike" dirty="0" err="1">
                          <a:effectLst/>
                          <a:latin typeface="Calibri" panose="020F0502020204030204" pitchFamily="34" charset="0"/>
                        </a:rPr>
                        <a:t>Füsti-Molnár</a:t>
                      </a:r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 Szilveszter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4540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Informatikai Tudományok Bizottsága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Fodor János</a:t>
                      </a:r>
                      <a:endParaRPr lang="hu-HU" sz="1800" b="0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Jogi és Igazgatási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Mezey Barna, Torma András</a:t>
                      </a:r>
                      <a:endParaRPr lang="hu-HU" sz="1800" b="0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Műszaki Tudományok Bizottsága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András István, </a:t>
                      </a:r>
                      <a:r>
                        <a:rPr lang="hu-HU" sz="1800" u="none" strike="noStrike" dirty="0" err="1">
                          <a:effectLst/>
                          <a:latin typeface="Calibri" panose="020F0502020204030204" pitchFamily="34" charset="0"/>
                        </a:rPr>
                        <a:t>Ailer</a:t>
                      </a:r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 Piroska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15606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MERSZ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M. Tóth Géza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Művészetközvetítő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Vass László</a:t>
                      </a:r>
                      <a:endParaRPr lang="hu-HU" sz="1800" b="0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45402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Orvos- és Egészségtudományi Bizottság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Bódis József, Szél Ágoston, </a:t>
                      </a:r>
                      <a:r>
                        <a:rPr lang="hu-HU" sz="1800" u="none" strike="noStrike" dirty="0" err="1">
                          <a:effectLst/>
                          <a:latin typeface="Calibri" panose="020F0502020204030204" pitchFamily="34" charset="0"/>
                        </a:rPr>
                        <a:t>Szilvássy</a:t>
                      </a:r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 Zoltán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  <a:latin typeface="Calibri" panose="020F0502020204030204" pitchFamily="34" charset="0"/>
                        </a:rPr>
                        <a:t>Pedagógusképzési Bizottság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Liptai Kálmán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  <a:latin typeface="Calibri" panose="020F0502020204030204" pitchFamily="34" charset="0"/>
                        </a:rPr>
                        <a:t>Sporttudományi Bizottság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Mocsai Lajos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  <a:tr h="305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  <a:latin typeface="Calibri" panose="020F0502020204030204" pitchFamily="34" charset="0"/>
                        </a:rPr>
                        <a:t>Természettudományi Bizottság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Calibri" panose="020F0502020204030204" pitchFamily="34" charset="0"/>
                        </a:rPr>
                        <a:t>Szabó Gábor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4" marR="7094" marT="7094" marB="0" anchor="ctr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8640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712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Köszönöm a figyelmet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6550" y="3343275"/>
            <a:ext cx="7772400" cy="1509712"/>
          </a:xfrm>
        </p:spPr>
        <p:txBody>
          <a:bodyPr/>
          <a:lstStyle/>
          <a:p>
            <a:pPr algn="ctr"/>
            <a:r>
              <a:rPr lang="hu-HU" dirty="0" err="1" smtClean="0">
                <a:hlinkClick r:id="rId2"/>
              </a:rPr>
              <a:t>mrk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mrk.hu</a:t>
            </a:r>
            <a:endParaRPr lang="hu-HU" dirty="0" smtClean="0"/>
          </a:p>
          <a:p>
            <a:pPr algn="ctr"/>
            <a:r>
              <a:rPr lang="hu-HU" dirty="0" err="1" smtClean="0">
                <a:hlinkClick r:id="rId3"/>
              </a:rPr>
              <a:t>www.mrk.hu</a:t>
            </a:r>
            <a:endParaRPr lang="hu-HU" dirty="0" smtClean="0"/>
          </a:p>
          <a:p>
            <a:pPr algn="ctr"/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59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928564"/>
            <a:ext cx="8229600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 tudás megszerzésének útja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84844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u-HU" sz="2200" dirty="0"/>
              <a:t> </a:t>
            </a:r>
            <a:endParaRPr lang="hu-HU" sz="2200" dirty="0" smtClean="0"/>
          </a:p>
        </p:txBody>
      </p:sp>
      <p:grpSp>
        <p:nvGrpSpPr>
          <p:cNvPr id="5" name="Diagram 10"/>
          <p:cNvGrpSpPr>
            <a:grpSpLocks/>
          </p:cNvGrpSpPr>
          <p:nvPr/>
        </p:nvGrpSpPr>
        <p:grpSpPr bwMode="auto">
          <a:xfrm>
            <a:off x="1691680" y="2060848"/>
            <a:ext cx="6192688" cy="4583921"/>
            <a:chOff x="1429" y="706"/>
            <a:chExt cx="2858" cy="2858"/>
          </a:xfrm>
        </p:grpSpPr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1770" y="3213"/>
              <a:ext cx="193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800" b="0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charset="0"/>
                  <a:cs typeface="Arial" charset="0"/>
                </a:rPr>
                <a:t>Magyarország megújulása konferencia 2012</a:t>
              </a:r>
            </a:p>
          </p:txBody>
        </p:sp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3566222228"/>
                </p:ext>
              </p:extLst>
            </p:nvPr>
          </p:nvGraphicFramePr>
          <p:xfrm>
            <a:off x="1429" y="706"/>
            <a:ext cx="2858" cy="285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6156177" y="1844824"/>
            <a:ext cx="2879874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b="1" dirty="0"/>
              <a:t>ISCED</a:t>
            </a:r>
          </a:p>
          <a:p>
            <a:pPr algn="l">
              <a:spcBef>
                <a:spcPct val="50000"/>
              </a:spcBef>
            </a:pPr>
            <a:r>
              <a:rPr lang="hu-HU" sz="1000" b="1" dirty="0"/>
              <a:t>International Standard </a:t>
            </a:r>
            <a:r>
              <a:rPr lang="en-US" sz="1000" b="1" dirty="0"/>
              <a:t>Classification</a:t>
            </a:r>
            <a:r>
              <a:rPr lang="hu-HU" sz="1000" b="1" dirty="0"/>
              <a:t> of Education</a:t>
            </a:r>
          </a:p>
        </p:txBody>
      </p:sp>
      <p:pic>
        <p:nvPicPr>
          <p:cNvPr id="9" name="Kép 8" descr="mrklogo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909" y="198587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893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3F6322-C02D-4443-A6F5-748B36ED8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1B3F6322-C02D-4443-A6F5-748B36ED87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A73635-EBA1-45E1-9535-77EA2E47F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86A73635-EBA1-45E1-9535-77EA2E47FF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428C306-3FF6-4FAA-BB70-526105E42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4428C306-3FF6-4FAA-BB70-526105E429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BA5CF7-4387-45C7-9CFA-E57CB2BC8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80BA5CF7-4387-45C7-9CFA-E57CB2BC86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Felsőfokú oktatás</a:t>
            </a:r>
            <a:endParaRPr lang="hu-HU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84844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u-HU" sz="2200" dirty="0"/>
              <a:t> </a:t>
            </a:r>
            <a:endParaRPr lang="hu-HU" sz="2200" dirty="0" smtClean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972903"/>
              </p:ext>
            </p:extLst>
          </p:nvPr>
        </p:nvGraphicFramePr>
        <p:xfrm>
          <a:off x="611560" y="1340768"/>
          <a:ext cx="7783512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iagram" r:id="rId3" imgW="7010400" imgH="4086245" progId="MSGraph.Chart.8">
                  <p:embed followColorScheme="full"/>
                </p:oleObj>
              </mc:Choice>
              <mc:Fallback>
                <p:oleObj name="Diagram" r:id="rId3" imgW="7010400" imgH="408624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340768"/>
                        <a:ext cx="7783512" cy="566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3827092" y="5949950"/>
            <a:ext cx="1681534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FoSzk</a:t>
            </a:r>
            <a:r>
              <a:rPr lang="hu-H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3863604" y="5006181"/>
            <a:ext cx="86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hu-HU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</a:t>
            </a:r>
            <a:r>
              <a:rPr lang="hu-H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hu-HU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BSc</a:t>
            </a:r>
            <a:endParaRPr lang="hu-HU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3827091" y="3735388"/>
            <a:ext cx="10084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b="1" dirty="0">
                <a:solidFill>
                  <a:srgbClr val="E77575"/>
                </a:solidFill>
              </a:rPr>
              <a:t>Ma/</a:t>
            </a:r>
            <a:r>
              <a:rPr lang="hu-HU" b="1" dirty="0" err="1">
                <a:solidFill>
                  <a:srgbClr val="E77575"/>
                </a:solidFill>
              </a:rPr>
              <a:t>MSc</a:t>
            </a:r>
            <a:endParaRPr lang="hu-HU" b="1" dirty="0">
              <a:solidFill>
                <a:srgbClr val="E77575"/>
              </a:solidFill>
            </a:endParaRP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4331308" y="2708275"/>
            <a:ext cx="110429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hu-H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PhD</a:t>
            </a:r>
          </a:p>
        </p:txBody>
      </p:sp>
      <p:pic>
        <p:nvPicPr>
          <p:cNvPr id="10" name="Kép 9" descr="mrklogo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365" y="404664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09610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 bld="series" animBg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066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MRK előtt álló feladat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84844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u-HU" sz="2200" dirty="0"/>
              <a:t> </a:t>
            </a:r>
            <a:endParaRPr lang="hu-HU" sz="22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u-HU" sz="3600" b="1" dirty="0" err="1" smtClean="0">
                <a:latin typeface="Calibri" panose="020F0502020204030204" pitchFamily="34" charset="0"/>
              </a:rPr>
              <a:t>KKK-k</a:t>
            </a:r>
            <a:r>
              <a:rPr lang="hu-HU" sz="3600" b="1" dirty="0" smtClean="0">
                <a:latin typeface="Calibri" panose="020F0502020204030204" pitchFamily="34" charset="0"/>
              </a:rPr>
              <a:t> újragondolása, összehangolása </a:t>
            </a:r>
            <a:r>
              <a:rPr lang="hu-HU" sz="3600" b="1" dirty="0">
                <a:latin typeface="Calibri" panose="020F0502020204030204" pitchFamily="34" charset="0"/>
              </a:rPr>
              <a:t>az MKKR szerint </a:t>
            </a:r>
            <a:endParaRPr lang="hu-HU" sz="2400" b="1" dirty="0" smtClean="0"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193" y="548680"/>
            <a:ext cx="709613" cy="7143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6223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Feladat végrehajtásának kereteit meghatározó jogi háttér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Szakstruktúráról rendelkező új Korm. rendelet</a:t>
            </a:r>
            <a:r>
              <a:rPr lang="hu-HU" sz="3600" dirty="0" smtClean="0">
                <a:latin typeface="Calibri" panose="020F0502020204030204" pitchFamily="34" charset="0"/>
              </a:rPr>
              <a:t> </a:t>
            </a:r>
            <a:r>
              <a:rPr lang="hu-HU" sz="3500" dirty="0" smtClean="0">
                <a:latin typeface="Calibri" panose="020F0502020204030204" pitchFamily="34" charset="0"/>
              </a:rPr>
              <a:t>(a szakindítás </a:t>
            </a:r>
            <a:r>
              <a:rPr lang="hu-HU" sz="3500" dirty="0">
                <a:latin typeface="Calibri" panose="020F0502020204030204" pitchFamily="34" charset="0"/>
              </a:rPr>
              <a:t>eljárási rendjéről szóló 289/2005. (XII. 22.) Korm. r</a:t>
            </a:r>
            <a:r>
              <a:rPr lang="hu-HU" sz="3500" dirty="0" smtClean="0">
                <a:latin typeface="Calibri" panose="020F0502020204030204" pitchFamily="34" charset="0"/>
              </a:rPr>
              <a:t>endelet helyébe lép)</a:t>
            </a:r>
          </a:p>
          <a:p>
            <a:r>
              <a:rPr lang="hu-H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MKKR – </a:t>
            </a:r>
            <a:r>
              <a:rPr lang="hu-HU" sz="3500" dirty="0" smtClean="0">
                <a:latin typeface="Calibri" panose="020F0502020204030204" pitchFamily="34" charset="0"/>
              </a:rPr>
              <a:t>2015. február 3-án elfogadva </a:t>
            </a:r>
          </a:p>
          <a:p>
            <a:r>
              <a:rPr lang="hu-HU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KKK-k</a:t>
            </a:r>
            <a:r>
              <a:rPr lang="hu-HU" sz="3600" dirty="0" smtClean="0">
                <a:latin typeface="Calibri" panose="020F0502020204030204" pitchFamily="34" charset="0"/>
              </a:rPr>
              <a:t> </a:t>
            </a:r>
            <a:r>
              <a:rPr lang="hu-HU" sz="3500" dirty="0" smtClean="0">
                <a:latin typeface="Calibri" panose="020F0502020204030204" pitchFamily="34" charset="0"/>
              </a:rPr>
              <a:t>(az alap- és mesterképzési szakok képzési és kimeneti követelményeiről </a:t>
            </a:r>
            <a:r>
              <a:rPr lang="hu-HU" sz="3500" dirty="0">
                <a:latin typeface="Calibri" panose="020F0502020204030204" pitchFamily="34" charset="0"/>
              </a:rPr>
              <a:t>szóló 15/2006. (IV. 3.) OM rendelet </a:t>
            </a:r>
            <a:r>
              <a:rPr lang="hu-HU" sz="3500" dirty="0" smtClean="0">
                <a:latin typeface="Calibri" panose="020F0502020204030204" pitchFamily="34" charset="0"/>
              </a:rPr>
              <a:t>alapján)</a:t>
            </a:r>
          </a:p>
          <a:p>
            <a:endParaRPr lang="en-US" dirty="0"/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30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EKKR-MKKR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zöveg helye 6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666620"/>
          </a:xfrm>
          <a:solidFill>
            <a:schemeClr val="bg1">
              <a:alpha val="25000"/>
            </a:schemeClr>
          </a:solidFill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2800" dirty="0">
                <a:solidFill>
                  <a:srgbClr val="000000"/>
                </a:solidFill>
                <a:latin typeface="Calibri" pitchFamily="34" charset="0"/>
              </a:rPr>
              <a:t>EKKR</a:t>
            </a:r>
          </a:p>
          <a:p>
            <a:pPr algn="ctr">
              <a:spcBef>
                <a:spcPct val="50000"/>
              </a:spcBef>
            </a:pPr>
            <a:r>
              <a:rPr lang="hu-HU" sz="2000" dirty="0">
                <a:solidFill>
                  <a:srgbClr val="000000"/>
                </a:solidFill>
                <a:latin typeface="Calibri" pitchFamily="34" charset="0"/>
              </a:rPr>
              <a:t>8 szint, ebből 5-8 a felsőoktatáshoz kapcsolódik</a:t>
            </a:r>
          </a:p>
          <a:p>
            <a:endParaRPr lang="en-US" dirty="0"/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sz="quarter" idx="2"/>
          </p:nvPr>
        </p:nvSpPr>
        <p:spPr bwMode="auto">
          <a:xfrm>
            <a:off x="467544" y="3068960"/>
            <a:ext cx="40416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sz="2800" dirty="0" smtClean="0">
                <a:solidFill>
                  <a:srgbClr val="000000"/>
                </a:solidFill>
                <a:latin typeface="Calibri" pitchFamily="34" charset="0"/>
              </a:rPr>
              <a:t>Tudás</a:t>
            </a:r>
          </a:p>
          <a:p>
            <a:pPr algn="ctr">
              <a:spcBef>
                <a:spcPct val="50000"/>
              </a:spcBef>
            </a:pPr>
            <a:r>
              <a:rPr lang="hu-HU" sz="2800" dirty="0" smtClean="0">
                <a:solidFill>
                  <a:srgbClr val="000000"/>
                </a:solidFill>
                <a:latin typeface="Calibri" pitchFamily="34" charset="0"/>
              </a:rPr>
              <a:t>Képesség </a:t>
            </a:r>
          </a:p>
          <a:p>
            <a:pPr algn="ctr">
              <a:spcBef>
                <a:spcPct val="50000"/>
              </a:spcBef>
            </a:pPr>
            <a:r>
              <a:rPr lang="hu-HU" sz="2800" dirty="0" smtClean="0">
                <a:solidFill>
                  <a:srgbClr val="000000"/>
                </a:solidFill>
                <a:latin typeface="Calibri" pitchFamily="34" charset="0"/>
              </a:rPr>
              <a:t>Kompetencia</a:t>
            </a:r>
            <a:endParaRPr lang="hu-HU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Tartalom helye 8"/>
          <p:cNvSpPr>
            <a:spLocks noGrp="1"/>
          </p:cNvSpPr>
          <p:nvPr>
            <p:ph sz="quarter" idx="4"/>
          </p:nvPr>
        </p:nvSpPr>
        <p:spPr>
          <a:xfrm>
            <a:off x="4283968" y="2924944"/>
            <a:ext cx="4824536" cy="34537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800" dirty="0" smtClean="0">
                <a:latin typeface="Calibri" panose="020F0502020204030204" pitchFamily="34" charset="0"/>
              </a:rPr>
              <a:t>Tudás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800" dirty="0" smtClean="0">
                <a:latin typeface="Calibri" panose="020F0502020204030204" pitchFamily="34" charset="0"/>
              </a:rPr>
              <a:t>Képesség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800" dirty="0" smtClean="0">
                <a:latin typeface="Calibri" panose="020F0502020204030204" pitchFamily="34" charset="0"/>
              </a:rPr>
              <a:t>Attitűd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800" dirty="0" smtClean="0">
                <a:latin typeface="Calibri" panose="020F0502020204030204" pitchFamily="34" charset="0"/>
              </a:rPr>
              <a:t>Autonómia/Felelősségvállalás</a:t>
            </a: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4"/>
          <p:cNvSpPr txBox="1">
            <a:spLocks noGrp="1" noChangeArrowheads="1"/>
          </p:cNvSpPr>
          <p:nvPr>
            <p:ph type="body" sz="half" idx="3"/>
          </p:nvPr>
        </p:nvSpPr>
        <p:spPr bwMode="auto">
          <a:xfrm>
            <a:off x="4827241" y="1776298"/>
            <a:ext cx="404177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sz="2800" b="1" dirty="0" smtClean="0">
                <a:solidFill>
                  <a:srgbClr val="000000"/>
                </a:solidFill>
                <a:latin typeface="Calibri" pitchFamily="34" charset="0"/>
              </a:rPr>
              <a:t>MKKR</a:t>
            </a:r>
            <a:endParaRPr lang="hu-HU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hu-HU" sz="2000" dirty="0" smtClean="0">
                <a:solidFill>
                  <a:srgbClr val="000000"/>
                </a:solidFill>
                <a:latin typeface="Calibri" pitchFamily="34" charset="0"/>
              </a:rPr>
              <a:t>8 szint, ebből 5-8 a felsőoktatáshoz kapcsolódik</a:t>
            </a:r>
            <a:endParaRPr lang="hu-HU" sz="20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07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Élőláb helye 3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i="0" smtClean="0">
                <a:solidFill>
                  <a:srgbClr val="990000"/>
                </a:solidFill>
              </a:rPr>
              <a:t>Egyetemi Esték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502731" y="1412875"/>
            <a:ext cx="7317741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Kompetencia piramis</a:t>
            </a:r>
          </a:p>
        </p:txBody>
      </p:sp>
      <p:sp>
        <p:nvSpPr>
          <p:cNvPr id="6" name="Háromszög 5"/>
          <p:cNvSpPr/>
          <p:nvPr/>
        </p:nvSpPr>
        <p:spPr>
          <a:xfrm>
            <a:off x="1502730" y="1814761"/>
            <a:ext cx="7148189" cy="4176464"/>
          </a:xfrm>
          <a:prstGeom prst="triangle">
            <a:avLst/>
          </a:prstGeom>
          <a:blipFill>
            <a:blip r:embed="rId2" cstate="print"/>
            <a:stretch>
              <a:fillRect/>
            </a:stretch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 dirty="0">
              <a:latin typeface="Franklin Gothic Book" pitchFamily="34" charset="0"/>
            </a:endParaRPr>
          </a:p>
        </p:txBody>
      </p:sp>
      <p:cxnSp>
        <p:nvCxnSpPr>
          <p:cNvPr id="8" name="Egyenes összekötő 7"/>
          <p:cNvCxnSpPr/>
          <p:nvPr/>
        </p:nvCxnSpPr>
        <p:spPr>
          <a:xfrm>
            <a:off x="4356100" y="3357563"/>
            <a:ext cx="2232025" cy="0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3059113" y="5013325"/>
            <a:ext cx="4826000" cy="0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rot="16200000" flipH="1">
            <a:off x="3977482" y="4526756"/>
            <a:ext cx="2952750" cy="36513"/>
          </a:xfrm>
          <a:prstGeom prst="line">
            <a:avLst/>
          </a:prstGeom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4427538" y="2639219"/>
            <a:ext cx="1512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viselkedés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4140200" y="3357563"/>
            <a:ext cx="13382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készségek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5795963" y="3429000"/>
            <a:ext cx="8001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tudás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3276600" y="5229225"/>
            <a:ext cx="13382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hajlam,</a:t>
            </a:r>
          </a:p>
          <a:p>
            <a:pPr algn="ctr"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hozzáállás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6156325" y="5229225"/>
            <a:ext cx="13382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személyes</a:t>
            </a:r>
          </a:p>
          <a:p>
            <a:pPr algn="ctr">
              <a:defRPr/>
            </a:pPr>
            <a:r>
              <a:rPr lang="hu-HU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jellemzők</a:t>
            </a:r>
          </a:p>
        </p:txBody>
      </p:sp>
      <p:sp>
        <p:nvSpPr>
          <p:cNvPr id="18" name="Téglalap 17"/>
          <p:cNvSpPr/>
          <p:nvPr/>
        </p:nvSpPr>
        <p:spPr>
          <a:xfrm>
            <a:off x="5724525" y="4076700"/>
            <a:ext cx="431800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19" name="Téglalap 18"/>
          <p:cNvSpPr/>
          <p:nvPr/>
        </p:nvSpPr>
        <p:spPr>
          <a:xfrm>
            <a:off x="5724525" y="4581525"/>
            <a:ext cx="431800" cy="3603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20" name="Téglalap 19"/>
          <p:cNvSpPr/>
          <p:nvPr/>
        </p:nvSpPr>
        <p:spPr>
          <a:xfrm>
            <a:off x="6372225" y="4581525"/>
            <a:ext cx="431800" cy="3603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21" name="Téglalap 20"/>
          <p:cNvSpPr/>
          <p:nvPr/>
        </p:nvSpPr>
        <p:spPr>
          <a:xfrm>
            <a:off x="6372225" y="4076700"/>
            <a:ext cx="431800" cy="3603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22" name="Szövegdoboz 21"/>
          <p:cNvSpPr txBox="1">
            <a:spLocks noChangeArrowheads="1"/>
          </p:cNvSpPr>
          <p:nvPr/>
        </p:nvSpPr>
        <p:spPr bwMode="auto">
          <a:xfrm>
            <a:off x="5795963" y="40767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1</a:t>
            </a:r>
          </a:p>
        </p:txBody>
      </p:sp>
      <p:sp>
        <p:nvSpPr>
          <p:cNvPr id="23" name="Szövegdoboz 22"/>
          <p:cNvSpPr txBox="1">
            <a:spLocks noChangeArrowheads="1"/>
          </p:cNvSpPr>
          <p:nvPr/>
        </p:nvSpPr>
        <p:spPr bwMode="auto">
          <a:xfrm>
            <a:off x="6443663" y="40767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2</a:t>
            </a:r>
          </a:p>
        </p:txBody>
      </p:sp>
      <p:sp>
        <p:nvSpPr>
          <p:cNvPr id="24" name="Szövegdoboz 23"/>
          <p:cNvSpPr txBox="1">
            <a:spLocks noChangeArrowheads="1"/>
          </p:cNvSpPr>
          <p:nvPr/>
        </p:nvSpPr>
        <p:spPr bwMode="auto">
          <a:xfrm>
            <a:off x="6443663" y="4581525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4</a:t>
            </a:r>
          </a:p>
        </p:txBody>
      </p: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5795963" y="4581525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3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4211638" y="3573463"/>
            <a:ext cx="10318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1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személyes</a:t>
            </a:r>
          </a:p>
        </p:txBody>
      </p:sp>
      <p:sp>
        <p:nvSpPr>
          <p:cNvPr id="27" name="Ellipszis 26"/>
          <p:cNvSpPr/>
          <p:nvPr/>
        </p:nvSpPr>
        <p:spPr>
          <a:xfrm>
            <a:off x="4211638" y="3933825"/>
            <a:ext cx="288925" cy="287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8" name="Szövegdoboz 37"/>
          <p:cNvSpPr txBox="1">
            <a:spLocks noChangeArrowheads="1"/>
          </p:cNvSpPr>
          <p:nvPr/>
        </p:nvSpPr>
        <p:spPr bwMode="auto">
          <a:xfrm>
            <a:off x="4211638" y="38608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1</a:t>
            </a:r>
          </a:p>
        </p:txBody>
      </p:sp>
      <p:sp>
        <p:nvSpPr>
          <p:cNvPr id="28" name="Ellipszis 27"/>
          <p:cNvSpPr/>
          <p:nvPr/>
        </p:nvSpPr>
        <p:spPr>
          <a:xfrm>
            <a:off x="4284663" y="4076700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4284663" y="40767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2</a:t>
            </a:r>
          </a:p>
        </p:txBody>
      </p:sp>
      <p:sp>
        <p:nvSpPr>
          <p:cNvPr id="29" name="Ellipszis 28"/>
          <p:cNvSpPr/>
          <p:nvPr/>
        </p:nvSpPr>
        <p:spPr>
          <a:xfrm>
            <a:off x="4500563" y="4076700"/>
            <a:ext cx="287337" cy="288925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6" name="Szövegdoboz 35"/>
          <p:cNvSpPr txBox="1">
            <a:spLocks noChangeArrowheads="1"/>
          </p:cNvSpPr>
          <p:nvPr/>
        </p:nvSpPr>
        <p:spPr bwMode="auto">
          <a:xfrm>
            <a:off x="4500563" y="40052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3</a:t>
            </a:r>
          </a:p>
        </p:txBody>
      </p:sp>
      <p:sp>
        <p:nvSpPr>
          <p:cNvPr id="30" name="Ellipszis 29"/>
          <p:cNvSpPr/>
          <p:nvPr/>
        </p:nvSpPr>
        <p:spPr>
          <a:xfrm>
            <a:off x="4427538" y="3860800"/>
            <a:ext cx="288925" cy="2889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5" name="Szövegdoboz 34"/>
          <p:cNvSpPr txBox="1">
            <a:spLocks noChangeArrowheads="1"/>
          </p:cNvSpPr>
          <p:nvPr/>
        </p:nvSpPr>
        <p:spPr bwMode="auto">
          <a:xfrm>
            <a:off x="4403725" y="37893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4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3348038" y="4365625"/>
            <a:ext cx="11604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1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személyközi</a:t>
            </a:r>
          </a:p>
        </p:txBody>
      </p:sp>
      <p:sp>
        <p:nvSpPr>
          <p:cNvPr id="41" name="Ellipszis 40"/>
          <p:cNvSpPr/>
          <p:nvPr/>
        </p:nvSpPr>
        <p:spPr>
          <a:xfrm>
            <a:off x="4427538" y="4508500"/>
            <a:ext cx="288925" cy="2889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4" name="Szövegdoboz 33"/>
          <p:cNvSpPr txBox="1">
            <a:spLocks noChangeArrowheads="1"/>
          </p:cNvSpPr>
          <p:nvPr/>
        </p:nvSpPr>
        <p:spPr bwMode="auto">
          <a:xfrm>
            <a:off x="4427538" y="44370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5</a:t>
            </a:r>
          </a:p>
        </p:txBody>
      </p:sp>
      <p:sp>
        <p:nvSpPr>
          <p:cNvPr id="40" name="Ellipszis 39"/>
          <p:cNvSpPr/>
          <p:nvPr/>
        </p:nvSpPr>
        <p:spPr>
          <a:xfrm>
            <a:off x="4572000" y="4652963"/>
            <a:ext cx="287338" cy="2889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3" name="Szövegdoboz 32"/>
          <p:cNvSpPr txBox="1">
            <a:spLocks noChangeArrowheads="1"/>
          </p:cNvSpPr>
          <p:nvPr/>
        </p:nvSpPr>
        <p:spPr bwMode="auto">
          <a:xfrm>
            <a:off x="4572000" y="46434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6</a:t>
            </a:r>
          </a:p>
        </p:txBody>
      </p:sp>
      <p:sp>
        <p:nvSpPr>
          <p:cNvPr id="43" name="Ellipszis 42"/>
          <p:cNvSpPr/>
          <p:nvPr/>
        </p:nvSpPr>
        <p:spPr>
          <a:xfrm>
            <a:off x="4787900" y="4508500"/>
            <a:ext cx="288925" cy="2889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2" name="Szövegdoboz 31"/>
          <p:cNvSpPr txBox="1">
            <a:spLocks noChangeArrowheads="1"/>
          </p:cNvSpPr>
          <p:nvPr/>
        </p:nvSpPr>
        <p:spPr bwMode="auto">
          <a:xfrm>
            <a:off x="4787900" y="45085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7</a:t>
            </a:r>
          </a:p>
        </p:txBody>
      </p:sp>
      <p:sp>
        <p:nvSpPr>
          <p:cNvPr id="42" name="Ellipszis 41"/>
          <p:cNvSpPr/>
          <p:nvPr/>
        </p:nvSpPr>
        <p:spPr>
          <a:xfrm>
            <a:off x="4643438" y="4365625"/>
            <a:ext cx="288925" cy="28733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/>
          </a:p>
        </p:txBody>
      </p: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4643438" y="4356100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b="1" i="0"/>
              <a:t>8</a:t>
            </a:r>
          </a:p>
        </p:txBody>
      </p:sp>
      <p:sp>
        <p:nvSpPr>
          <p:cNvPr id="46" name="Szalagnyíl felfelé 45"/>
          <p:cNvSpPr/>
          <p:nvPr/>
        </p:nvSpPr>
        <p:spPr>
          <a:xfrm rot="14902802">
            <a:off x="6508539" y="2933656"/>
            <a:ext cx="863600" cy="647700"/>
          </a:xfrm>
          <a:prstGeom prst="curvedUpArrow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>
              <a:solidFill>
                <a:schemeClr val="tx1"/>
              </a:solidFill>
            </a:endParaRPr>
          </a:p>
        </p:txBody>
      </p:sp>
      <p:sp>
        <p:nvSpPr>
          <p:cNvPr id="47" name="Szalagnyíl jobbra 46"/>
          <p:cNvSpPr/>
          <p:nvPr/>
        </p:nvSpPr>
        <p:spPr>
          <a:xfrm rot="1427234">
            <a:off x="2111754" y="3954609"/>
            <a:ext cx="671512" cy="1241425"/>
          </a:xfrm>
          <a:prstGeom prst="curvedRightArrow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>
              <a:solidFill>
                <a:schemeClr val="tx1"/>
              </a:solidFill>
            </a:endParaRPr>
          </a:p>
        </p:txBody>
      </p:sp>
      <p:sp>
        <p:nvSpPr>
          <p:cNvPr id="48" name="Szalagnyíl balra 47"/>
          <p:cNvSpPr/>
          <p:nvPr/>
        </p:nvSpPr>
        <p:spPr>
          <a:xfrm rot="19629751">
            <a:off x="7673332" y="4252118"/>
            <a:ext cx="720725" cy="1152525"/>
          </a:xfrm>
          <a:prstGeom prst="curvedLeftArrow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>
              <a:solidFill>
                <a:schemeClr val="tx1"/>
              </a:solidFill>
            </a:endParaRPr>
          </a:p>
        </p:txBody>
      </p:sp>
      <p:sp>
        <p:nvSpPr>
          <p:cNvPr id="49" name="Szalagnyíl lefelé 48"/>
          <p:cNvSpPr/>
          <p:nvPr/>
        </p:nvSpPr>
        <p:spPr>
          <a:xfrm rot="17935338">
            <a:off x="3191635" y="2674871"/>
            <a:ext cx="1109662" cy="522287"/>
          </a:xfrm>
          <a:prstGeom prst="curvedDownArrow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i="0">
              <a:solidFill>
                <a:schemeClr val="tx1"/>
              </a:solidFill>
            </a:endParaRPr>
          </a:p>
        </p:txBody>
      </p:sp>
      <p:sp>
        <p:nvSpPr>
          <p:cNvPr id="45" name="Szövegdoboz 44"/>
          <p:cNvSpPr txBox="1"/>
          <p:nvPr/>
        </p:nvSpPr>
        <p:spPr>
          <a:xfrm>
            <a:off x="7653338" y="5991225"/>
            <a:ext cx="13779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1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Forrás: Nagy Péter</a:t>
            </a:r>
          </a:p>
          <a:p>
            <a:pPr algn="ctr">
              <a:defRPr/>
            </a:pPr>
            <a:r>
              <a:rPr lang="hu-HU" sz="1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KONETT Team</a:t>
            </a:r>
          </a:p>
        </p:txBody>
      </p:sp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1399437" y="903015"/>
            <a:ext cx="7524328" cy="58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hu-HU" sz="32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Kompetencia-felfogás értelmezése</a:t>
            </a:r>
          </a:p>
        </p:txBody>
      </p:sp>
      <p:sp>
        <p:nvSpPr>
          <p:cNvPr id="9265" name="Text Box 48"/>
          <p:cNvSpPr txBox="1">
            <a:spLocks noChangeArrowheads="1"/>
          </p:cNvSpPr>
          <p:nvPr/>
        </p:nvSpPr>
        <p:spPr bwMode="auto">
          <a:xfrm>
            <a:off x="7380288" y="0"/>
            <a:ext cx="1763712" cy="779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sp>
        <p:nvSpPr>
          <p:cNvPr id="9266" name="Text Box 49"/>
          <p:cNvSpPr txBox="1">
            <a:spLocks noChangeArrowheads="1"/>
          </p:cNvSpPr>
          <p:nvPr/>
        </p:nvSpPr>
        <p:spPr bwMode="auto">
          <a:xfrm>
            <a:off x="4787900" y="6381750"/>
            <a:ext cx="1728788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pic>
        <p:nvPicPr>
          <p:cNvPr id="50" name="Kép 49" descr="mrklo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260648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44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3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8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3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985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35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3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185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235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285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335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435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535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635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735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835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935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 animBg="1"/>
      <p:bldP spid="38" grpId="0"/>
      <p:bldP spid="28" grpId="0" animBg="1"/>
      <p:bldP spid="37" grpId="0"/>
      <p:bldP spid="29" grpId="0" animBg="1"/>
      <p:bldP spid="36" grpId="0"/>
      <p:bldP spid="30" grpId="0" animBg="1"/>
      <p:bldP spid="35" grpId="0"/>
      <p:bldP spid="39" grpId="0"/>
      <p:bldP spid="41" grpId="0" animBg="1"/>
      <p:bldP spid="34" grpId="0"/>
      <p:bldP spid="40" grpId="0" animBg="1"/>
      <p:bldP spid="33" grpId="0"/>
      <p:bldP spid="43" grpId="0" animBg="1"/>
      <p:bldP spid="32" grpId="0"/>
      <p:bldP spid="42" grpId="0" animBg="1"/>
      <p:bldP spid="31" grpId="0"/>
      <p:bldP spid="46" grpId="0" animBg="1"/>
      <p:bldP spid="47" grpId="0" animBg="1"/>
      <p:bldP spid="48" grpId="0" animBg="1"/>
      <p:bldP spid="49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19039"/>
            <a:ext cx="8229600" cy="94751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tx1"/>
                </a:solidFill>
                <a:latin typeface="+mn-lt"/>
              </a:rPr>
              <a:t>A szintleírás részletes kifejtése</a:t>
            </a:r>
            <a:br>
              <a:rPr lang="hu-HU" dirty="0">
                <a:solidFill>
                  <a:schemeClr val="tx1"/>
                </a:solidFill>
                <a:latin typeface="+mn-lt"/>
              </a:rPr>
            </a:br>
            <a:r>
              <a:rPr lang="hu-HU" dirty="0">
                <a:solidFill>
                  <a:schemeClr val="tx1"/>
                </a:solidFill>
                <a:latin typeface="+mn-lt"/>
              </a:rPr>
              <a:t>    DESCRIPTOROK segítségével: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577381"/>
              </p:ext>
            </p:extLst>
          </p:nvPr>
        </p:nvGraphicFramePr>
        <p:xfrm>
          <a:off x="395536" y="2204864"/>
          <a:ext cx="8301609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800200"/>
                <a:gridCol w="1584176"/>
                <a:gridCol w="2088232"/>
                <a:gridCol w="1532857"/>
              </a:tblGrid>
              <a:tr h="291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Tudás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Képességek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Attitűdök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Autonómia</a:t>
                      </a:r>
                      <a:endParaRPr lang="en-US" dirty="0"/>
                    </a:p>
                  </a:txBody>
                  <a:tcPr/>
                </a:tc>
              </a:tr>
              <a:tr h="402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A descriptor </a:t>
                      </a:r>
                      <a:r>
                        <a:rPr lang="en-US" sz="2000" b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jellemzése</a:t>
                      </a:r>
                      <a:endParaRPr lang="hu-HU" sz="2000" baseline="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A </a:t>
                      </a:r>
                      <a:r>
                        <a:rPr lang="en-US" sz="2000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leírás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szempontjai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: </a:t>
                      </a:r>
                      <a:r>
                        <a:rPr lang="hu-HU" sz="2000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     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a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tudás</a:t>
                      </a:r>
                      <a:r>
                        <a:rPr lang="hu-HU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mélysége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hu-HU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           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a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tudás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szervezettsége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hu-HU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 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a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tudás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kiterjedtsége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rugalmasság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</a:t>
                      </a:r>
                      <a:r>
                        <a:rPr lang="hu-HU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formálhatóság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endParaRPr lang="hu-HU" sz="2000" baseline="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motoros</a:t>
                      </a:r>
                      <a:endParaRPr lang="hu-HU" sz="2000" baseline="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készségek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terület-általános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képességek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terület-specifikus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képességek</a:t>
                      </a:r>
                      <a:endParaRPr lang="hu-HU" sz="2000" baseline="0" dirty="0" smtClean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kedvező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/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kedvezőt</a:t>
                      </a:r>
                      <a:r>
                        <a:rPr lang="hu-HU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-</a:t>
                      </a:r>
                      <a:r>
                        <a:rPr lang="en-US" sz="2000" i="1" baseline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len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megítélés</a:t>
                      </a:r>
                      <a:r>
                        <a:rPr lang="en-US" sz="2000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;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vélekedések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nézetek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; </a:t>
                      </a:r>
                      <a:endParaRPr lang="hu-HU" sz="2000" baseline="0" dirty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szándékok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/>
                        </a:rPr>
                        <a:t>törekvések</a:t>
                      </a:r>
                      <a:r>
                        <a:rPr lang="en-US" sz="2000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.</a:t>
                      </a:r>
                      <a:endParaRPr lang="hu-HU" sz="2000" baseline="0" dirty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mértéke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területei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,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valamint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hu-HU" sz="2000" i="1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        </a:t>
                      </a:r>
                      <a:r>
                        <a:rPr lang="en-US" sz="2000" i="1" baseline="0" dirty="0" smtClean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a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társas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környezetben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való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viselkedés</a:t>
                      </a:r>
                      <a:endParaRPr lang="hu-HU" sz="2000" baseline="0" dirty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dimenziói</a:t>
                      </a:r>
                      <a:r>
                        <a:rPr lang="en-US" sz="2000" i="1" baseline="0" dirty="0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 </a:t>
                      </a:r>
                      <a:r>
                        <a:rPr lang="en-US" sz="2000" i="1" baseline="0" dirty="0" err="1">
                          <a:effectLst/>
                          <a:latin typeface="Calibri" panose="020F0502020204030204" pitchFamily="34" charset="0"/>
                          <a:ea typeface="ArnoPro-Regular"/>
                          <a:cs typeface="Calibri"/>
                        </a:rPr>
                        <a:t>mentén</a:t>
                      </a:r>
                      <a:endParaRPr lang="hu-HU" sz="2000" baseline="0" dirty="0">
                        <a:effectLst/>
                        <a:latin typeface="Calibri" panose="020F0502020204030204" pitchFamily="34" charset="0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Kép 3" descr="mrklog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709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349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Egyéni 6. séma">
      <a:dk1>
        <a:srgbClr val="000000"/>
      </a:dk1>
      <a:lt1>
        <a:srgbClr val="FFFFFF"/>
      </a:lt1>
      <a:dk2>
        <a:srgbClr val="BF0000"/>
      </a:dk2>
      <a:lt2>
        <a:srgbClr val="C8C8B1"/>
      </a:lt2>
      <a:accent1>
        <a:srgbClr val="7A7A7A"/>
      </a:accent1>
      <a:accent2>
        <a:srgbClr val="FFC000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1434</TotalTime>
  <Words>1240</Words>
  <Application>Microsoft Office PowerPoint</Application>
  <PresentationFormat>Diavetítés a képernyőre (4:3 oldalarány)</PresentationFormat>
  <Paragraphs>222</Paragraphs>
  <Slides>21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3" baseType="lpstr">
      <vt:lpstr>Urbánus</vt:lpstr>
      <vt:lpstr>Diagram</vt:lpstr>
      <vt:lpstr>A Magyar Rektori Konferencia víziója a KKK-k átdolgozásáról, a fejlesztés menete </vt:lpstr>
      <vt:lpstr>A legfontosabb kérdések</vt:lpstr>
      <vt:lpstr>A tudás megszerzésének útja</vt:lpstr>
      <vt:lpstr>Felsőfokú oktatás</vt:lpstr>
      <vt:lpstr>MRK előtt álló feladat</vt:lpstr>
      <vt:lpstr>Feladat végrehajtásának kereteit meghatározó jogi háttér</vt:lpstr>
      <vt:lpstr>EKKR-MKKR</vt:lpstr>
      <vt:lpstr>PowerPoint bemutató</vt:lpstr>
      <vt:lpstr>A szintleírás részletes kifejtése     DESCRIPTOROK segítségével:</vt:lpstr>
      <vt:lpstr>5-8 szintek</vt:lpstr>
      <vt:lpstr>5-8 szintek</vt:lpstr>
      <vt:lpstr>5-8 szintek</vt:lpstr>
      <vt:lpstr>5-8 szintek</vt:lpstr>
      <vt:lpstr>A KKK-k módosításának folyamata magában foglalja</vt:lpstr>
      <vt:lpstr>MRK Műszaki Tudományok Bizottsága javaslata</vt:lpstr>
      <vt:lpstr>Az MRK részvétele a projekt megvalósításában</vt:lpstr>
      <vt:lpstr>A feladat időbeli ütemezése (1)</vt:lpstr>
      <vt:lpstr>A feladat időbeli ütemezése (2)</vt:lpstr>
      <vt:lpstr>MRK Alprojekt Irányító Bizottságok</vt:lpstr>
      <vt:lpstr>MRK Alprojekt Irányító Bizottságok felelősei</vt:lpstr>
      <vt:lpstr>Köszönöm a figyelmet</vt:lpstr>
    </vt:vector>
  </TitlesOfParts>
  <Company>MRK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without Borders</dc:title>
  <dc:creator>Morován Júlia</dc:creator>
  <cp:lastModifiedBy>Sándorné dr. Kriszt Éva</cp:lastModifiedBy>
  <cp:revision>132</cp:revision>
  <cp:lastPrinted>2015-06-01T10:13:17Z</cp:lastPrinted>
  <dcterms:created xsi:type="dcterms:W3CDTF">2013-03-29T10:08:17Z</dcterms:created>
  <dcterms:modified xsi:type="dcterms:W3CDTF">2015-06-09T20:50:40Z</dcterms:modified>
</cp:coreProperties>
</file>