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37" r:id="rId3"/>
    <p:sldId id="439" r:id="rId4"/>
    <p:sldId id="440" r:id="rId5"/>
    <p:sldId id="438" r:id="rId6"/>
    <p:sldId id="441" r:id="rId7"/>
    <p:sldId id="442" r:id="rId8"/>
    <p:sldId id="443" r:id="rId9"/>
    <p:sldId id="426" r:id="rId10"/>
  </p:sldIdLst>
  <p:sldSz cx="9144000" cy="6858000" type="screen4x3"/>
  <p:notesSz cx="9926638" cy="679767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öblös István" initials="KI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5050"/>
    <a:srgbClr val="0000FF"/>
    <a:srgbClr val="EEF9D7"/>
    <a:srgbClr val="FFFFCC"/>
    <a:srgbClr val="CCCC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52" autoAdjust="0"/>
    <p:restoredTop sz="94632" autoAdjust="0"/>
  </p:normalViewPr>
  <p:slideViewPr>
    <p:cSldViewPr>
      <p:cViewPr varScale="1">
        <p:scale>
          <a:sx n="65" d="100"/>
          <a:sy n="65" d="100"/>
        </p:scale>
        <p:origin x="151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BC286-51AC-456F-86B9-CD8C827F7097}" type="datetimeFigureOut">
              <a:rPr lang="hu-HU" smtClean="0"/>
              <a:pPr/>
              <a:t>2015.06.12.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01639-FFB0-4B81-A185-9A11DA85B58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8511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8A06D-8A8A-4695-95B8-F1908A8BE8C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DAD73-C97C-49F1-9448-E39423DC83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90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2015.02.15.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FF2-28AE-4BE7-82D1-9DCB8F4F1D02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9276-FE61-49DF-97D3-98F8A8260E5A}" type="datetimeFigureOut">
              <a:rPr lang="hu-HU" smtClean="0"/>
              <a:pPr/>
              <a:t>2015.06.12.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B975-048B-44D2-B08F-FEF35F9D5EF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9276-FE61-49DF-97D3-98F8A8260E5A}" type="datetimeFigureOut">
              <a:rPr lang="hu-HU" smtClean="0"/>
              <a:pPr/>
              <a:t>2015.06.12.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B975-048B-44D2-B08F-FEF35F9D5EF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9276-FE61-49DF-97D3-98F8A8260E5A}" type="datetimeFigureOut">
              <a:rPr lang="hu-HU" smtClean="0"/>
              <a:pPr/>
              <a:t>2015.06.12.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B975-048B-44D2-B08F-FEF35F9D5EF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9276-FE61-49DF-97D3-98F8A8260E5A}" type="datetimeFigureOut">
              <a:rPr lang="hu-HU" smtClean="0"/>
              <a:pPr/>
              <a:t>2015.06.12.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B975-048B-44D2-B08F-FEF35F9D5EF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9276-FE61-49DF-97D3-98F8A8260E5A}" type="datetimeFigureOut">
              <a:rPr lang="hu-HU" smtClean="0"/>
              <a:pPr/>
              <a:t>2015.06.12.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B975-048B-44D2-B08F-FEF35F9D5EF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9276-FE61-49DF-97D3-98F8A8260E5A}" type="datetimeFigureOut">
              <a:rPr lang="hu-HU" smtClean="0"/>
              <a:pPr/>
              <a:t>2015.06.12.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B975-048B-44D2-B08F-FEF35F9D5EF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9276-FE61-49DF-97D3-98F8A8260E5A}" type="datetimeFigureOut">
              <a:rPr lang="hu-HU" smtClean="0"/>
              <a:pPr/>
              <a:t>2015.06.12.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B975-048B-44D2-B08F-FEF35F9D5EF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9276-FE61-49DF-97D3-98F8A8260E5A}" type="datetimeFigureOut">
              <a:rPr lang="hu-HU" smtClean="0"/>
              <a:pPr/>
              <a:t>2015.06.12.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B975-048B-44D2-B08F-FEF35F9D5EF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9276-FE61-49DF-97D3-98F8A8260E5A}" type="datetimeFigureOut">
              <a:rPr lang="hu-HU" smtClean="0"/>
              <a:pPr/>
              <a:t>2015.06.12.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B975-048B-44D2-B08F-FEF35F9D5EF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9276-FE61-49DF-97D3-98F8A8260E5A}" type="datetimeFigureOut">
              <a:rPr lang="hu-HU" smtClean="0"/>
              <a:pPr/>
              <a:t>2015.06.12.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B975-048B-44D2-B08F-FEF35F9D5EF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8DC6C-4F19-4B21-8CA3-5BDCF11FC2C5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irgraf.educatio.hu/prg/kkk.php?graf=BSZKTOR" TargetMode="External"/><Relationship Id="rId7" Type="http://schemas.openxmlformats.org/officeDocument/2006/relationships/hyperlink" Target="http://firgraf.educatio.hu/prg/kkk.php?graf=DDIS023" TargetMode="External"/><Relationship Id="rId2" Type="http://schemas.openxmlformats.org/officeDocument/2006/relationships/hyperlink" Target="http://firgraf.educatio.h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irgraf.educatio.hu/prg/kkk.php?graf=SFOKKMA" TargetMode="External"/><Relationship Id="rId5" Type="http://schemas.openxmlformats.org/officeDocument/2006/relationships/hyperlink" Target="http://firgraf.educatio.hu/prg/kkk.php?graf=OSZKJOG" TargetMode="External"/><Relationship Id="rId4" Type="http://schemas.openxmlformats.org/officeDocument/2006/relationships/hyperlink" Target="http://firgraf.educatio.hu/prg/kkk.php?graf=MSZKTO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OH_kezdő_d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2420888"/>
            <a:ext cx="9144000" cy="1656184"/>
          </a:xfrm>
        </p:spPr>
        <p:txBody>
          <a:bodyPr>
            <a:normAutofit/>
          </a:bodyPr>
          <a:lstStyle/>
          <a:p>
            <a:r>
              <a:rPr lang="hu-HU" b="1" dirty="0" smtClean="0"/>
              <a:t>A </a:t>
            </a:r>
            <a:r>
              <a:rPr lang="hu-HU" b="1" dirty="0" err="1" smtClean="0"/>
              <a:t>KKK-k</a:t>
            </a:r>
            <a:r>
              <a:rPr lang="hu-HU" b="1" dirty="0" smtClean="0"/>
              <a:t> felülvizsgálata</a:t>
            </a:r>
            <a:endParaRPr lang="hu-HU" b="1" dirty="0"/>
          </a:p>
        </p:txBody>
      </p:sp>
      <p:sp>
        <p:nvSpPr>
          <p:cNvPr id="7" name="Téglalap 6"/>
          <p:cNvSpPr/>
          <p:nvPr/>
        </p:nvSpPr>
        <p:spPr>
          <a:xfrm>
            <a:off x="467544" y="3789040"/>
            <a:ext cx="8280920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u-HU" sz="2400" dirty="0" smtClean="0">
              <a:solidFill>
                <a:srgbClr val="002060"/>
              </a:solidFill>
            </a:endParaRPr>
          </a:p>
          <a:p>
            <a:pPr algn="ctr"/>
            <a:endParaRPr lang="hu-HU" sz="2400" dirty="0">
              <a:solidFill>
                <a:schemeClr val="accent5"/>
              </a:solidFill>
            </a:endParaRPr>
          </a:p>
          <a:p>
            <a:pPr algn="ctr"/>
            <a:endParaRPr lang="hu-HU" sz="900" dirty="0" smtClean="0">
              <a:solidFill>
                <a:schemeClr val="accent5"/>
              </a:solidFill>
            </a:endParaRPr>
          </a:p>
          <a:p>
            <a:pPr algn="ctr"/>
            <a:r>
              <a:rPr lang="hu-HU" sz="2400" b="1" i="1" dirty="0" smtClean="0">
                <a:solidFill>
                  <a:srgbClr val="C00000"/>
                </a:solidFill>
              </a:rPr>
              <a:t>Stéger Csilla</a:t>
            </a:r>
          </a:p>
          <a:p>
            <a:pPr algn="ctr"/>
            <a:r>
              <a:rPr lang="hu-HU" sz="2400" dirty="0" smtClean="0">
                <a:solidFill>
                  <a:schemeClr val="accent5"/>
                </a:solidFill>
              </a:rPr>
              <a:t>főosztályvezető</a:t>
            </a:r>
          </a:p>
          <a:p>
            <a:pPr algn="ctr"/>
            <a:r>
              <a:rPr lang="hu-HU" sz="2400" dirty="0" smtClean="0">
                <a:solidFill>
                  <a:schemeClr val="accent5"/>
                </a:solidFill>
              </a:rPr>
              <a:t>Oktatási Hivatal – Felsőoktatási Főosztály</a:t>
            </a:r>
          </a:p>
          <a:p>
            <a:pPr algn="ctr"/>
            <a:endParaRPr lang="hu-HU" sz="2400" b="1" i="1" dirty="0" smtClean="0">
              <a:solidFill>
                <a:srgbClr val="C00000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2222104" y="1052736"/>
            <a:ext cx="48008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dirty="0" smtClean="0">
                <a:solidFill>
                  <a:schemeClr val="accent5"/>
                </a:solidFill>
              </a:rPr>
              <a:t>MRK Fórum a </a:t>
            </a:r>
            <a:r>
              <a:rPr lang="hu-HU" sz="2400" dirty="0" err="1" smtClean="0">
                <a:solidFill>
                  <a:schemeClr val="accent5"/>
                </a:solidFill>
              </a:rPr>
              <a:t>KKK-k</a:t>
            </a:r>
            <a:r>
              <a:rPr lang="hu-HU" sz="2400" dirty="0" smtClean="0">
                <a:solidFill>
                  <a:schemeClr val="accent5"/>
                </a:solidFill>
              </a:rPr>
              <a:t> felülvizsgálatáról</a:t>
            </a:r>
          </a:p>
          <a:p>
            <a:pPr algn="ctr"/>
            <a:r>
              <a:rPr lang="hu-HU" sz="2400" dirty="0" smtClean="0">
                <a:solidFill>
                  <a:schemeClr val="accent5"/>
                </a:solidFill>
              </a:rPr>
              <a:t>Budapest, 2015. június 10.</a:t>
            </a:r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0" y="3140968"/>
            <a:ext cx="8892480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</a:t>
            </a:r>
            <a:r>
              <a:rPr kumimoji="0" lang="hu-HU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avaslatok</a:t>
            </a:r>
            <a:r>
              <a:rPr kumimoji="0" lang="hu-HU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az OH részéről</a:t>
            </a:r>
            <a:endParaRPr kumimoji="0" lang="hu-HU" sz="44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dirty="0" smtClean="0"/>
              <a:t>Kiindulás: áttekintés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79912" y="1196752"/>
            <a:ext cx="4906888" cy="4929411"/>
          </a:xfrm>
        </p:spPr>
        <p:txBody>
          <a:bodyPr>
            <a:normAutofit/>
          </a:bodyPr>
          <a:lstStyle/>
          <a:p>
            <a:r>
              <a:rPr lang="hu-HU" smtClean="0">
                <a:hlinkClick r:id="rId2"/>
              </a:rPr>
              <a:t>http://firgraf.educatio.hu</a:t>
            </a:r>
            <a:r>
              <a:rPr lang="hu-HU" smtClean="0"/>
              <a:t> </a:t>
            </a:r>
            <a:endParaRPr lang="hu-HU" dirty="0" smtClean="0"/>
          </a:p>
          <a:p>
            <a:pPr indent="17463">
              <a:buNone/>
            </a:pPr>
            <a:r>
              <a:rPr lang="hu-HU" dirty="0" smtClean="0"/>
              <a:t>a „tiszta forrás”, ez a közhiteles nyilvántartása a szakoknak</a:t>
            </a:r>
          </a:p>
          <a:p>
            <a:r>
              <a:rPr lang="hu-HU" dirty="0" smtClean="0"/>
              <a:t> szakirány/specializáció közötti különbség!</a:t>
            </a:r>
          </a:p>
          <a:p>
            <a:r>
              <a:rPr lang="hu-HU" dirty="0" smtClean="0"/>
              <a:t>szakirányos vagy szakos bemenet</a:t>
            </a:r>
          </a:p>
        </p:txBody>
      </p:sp>
      <p:sp>
        <p:nvSpPr>
          <p:cNvPr id="4" name="Téglalap 3"/>
          <p:cNvSpPr/>
          <p:nvPr/>
        </p:nvSpPr>
        <p:spPr>
          <a:xfrm>
            <a:off x="827584" y="3429000"/>
            <a:ext cx="1296144" cy="1728192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hlinkClick r:id="rId3"/>
              </a:rPr>
              <a:t>B</a:t>
            </a:r>
            <a:endParaRPr lang="hu-HU" sz="3200" b="1" dirty="0"/>
          </a:p>
        </p:txBody>
      </p:sp>
      <p:sp>
        <p:nvSpPr>
          <p:cNvPr id="5" name="Téglalap 4"/>
          <p:cNvSpPr/>
          <p:nvPr/>
        </p:nvSpPr>
        <p:spPr>
          <a:xfrm>
            <a:off x="827584" y="2276872"/>
            <a:ext cx="1296144" cy="100811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hlinkClick r:id="rId4"/>
              </a:rPr>
              <a:t>M</a:t>
            </a:r>
            <a:endParaRPr lang="hu-HU" sz="3200" b="1" dirty="0"/>
          </a:p>
        </p:txBody>
      </p:sp>
      <p:sp>
        <p:nvSpPr>
          <p:cNvPr id="6" name="Téglalap 5"/>
          <p:cNvSpPr/>
          <p:nvPr/>
        </p:nvSpPr>
        <p:spPr>
          <a:xfrm>
            <a:off x="2411760" y="2276872"/>
            <a:ext cx="864096" cy="288032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hlinkClick r:id="rId5"/>
              </a:rPr>
              <a:t>O</a:t>
            </a:r>
            <a:endParaRPr lang="hu-HU" sz="3200" b="1" dirty="0"/>
          </a:p>
        </p:txBody>
      </p:sp>
      <p:sp>
        <p:nvSpPr>
          <p:cNvPr id="7" name="Téglalap 6"/>
          <p:cNvSpPr/>
          <p:nvPr/>
        </p:nvSpPr>
        <p:spPr>
          <a:xfrm>
            <a:off x="827584" y="5373216"/>
            <a:ext cx="2448272" cy="7200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hlinkClick r:id="rId6"/>
              </a:rPr>
              <a:t>F</a:t>
            </a:r>
            <a:endParaRPr lang="hu-HU" sz="3200" b="1" dirty="0"/>
          </a:p>
        </p:txBody>
      </p:sp>
      <p:sp>
        <p:nvSpPr>
          <p:cNvPr id="8" name="Téglalap 7"/>
          <p:cNvSpPr/>
          <p:nvPr/>
        </p:nvSpPr>
        <p:spPr>
          <a:xfrm>
            <a:off x="827584" y="548680"/>
            <a:ext cx="2448272" cy="1584176"/>
          </a:xfrm>
          <a:prstGeom prst="rect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hlinkClick r:id="rId7"/>
              </a:rPr>
              <a:t>PhD</a:t>
            </a:r>
            <a:endParaRPr lang="hu-H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r"/>
            <a:r>
              <a:rPr lang="hu-HU" sz="4300" dirty="0" smtClean="0"/>
              <a:t>Kontextus végiggondolása</a:t>
            </a:r>
            <a:endParaRPr lang="hu-HU" sz="43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79912" y="1196753"/>
            <a:ext cx="4906888" cy="2736304"/>
          </a:xfrm>
        </p:spPr>
        <p:txBody>
          <a:bodyPr>
            <a:normAutofit fontScale="92500" lnSpcReduction="20000"/>
          </a:bodyPr>
          <a:lstStyle/>
          <a:p>
            <a:pPr marL="361950" indent="-320675"/>
            <a:r>
              <a:rPr lang="hu-HU" dirty="0" smtClean="0"/>
              <a:t>diák honnan jön: </a:t>
            </a:r>
            <a:r>
              <a:rPr lang="hu-HU" dirty="0" err="1" smtClean="0"/>
              <a:t>felvi</a:t>
            </a:r>
            <a:r>
              <a:rPr lang="hu-HU" dirty="0" smtClean="0"/>
              <a:t> adatok</a:t>
            </a:r>
          </a:p>
          <a:p>
            <a:pPr marL="361950" indent="-320675"/>
            <a:r>
              <a:rPr lang="hu-HU" dirty="0" smtClean="0"/>
              <a:t>diák hova megy: </a:t>
            </a:r>
            <a:r>
              <a:rPr lang="hu-HU" dirty="0" err="1" smtClean="0"/>
              <a:t>felvi</a:t>
            </a:r>
            <a:r>
              <a:rPr lang="hu-HU" dirty="0" smtClean="0"/>
              <a:t> adatok, DPR adatok</a:t>
            </a:r>
          </a:p>
          <a:p>
            <a:pPr marL="681038" indent="-320675">
              <a:buNone/>
            </a:pPr>
            <a:r>
              <a:rPr lang="hu-HU" dirty="0" smtClean="0"/>
              <a:t>(</a:t>
            </a:r>
            <a:r>
              <a:rPr lang="hu-HU" dirty="0" err="1" smtClean="0"/>
              <a:t>felvi.hu</a:t>
            </a:r>
            <a:r>
              <a:rPr lang="hu-HU" dirty="0" smtClean="0"/>
              <a:t> statisztikák és Diplomán túl)</a:t>
            </a:r>
          </a:p>
        </p:txBody>
      </p:sp>
      <p:sp>
        <p:nvSpPr>
          <p:cNvPr id="4" name="Téglalap 3"/>
          <p:cNvSpPr/>
          <p:nvPr/>
        </p:nvSpPr>
        <p:spPr>
          <a:xfrm>
            <a:off x="827584" y="3429000"/>
            <a:ext cx="1296144" cy="1728192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/>
              <a:t>B</a:t>
            </a:r>
            <a:endParaRPr lang="hu-HU" sz="3200" b="1" dirty="0"/>
          </a:p>
        </p:txBody>
      </p:sp>
      <p:sp>
        <p:nvSpPr>
          <p:cNvPr id="5" name="Téglalap 4"/>
          <p:cNvSpPr/>
          <p:nvPr/>
        </p:nvSpPr>
        <p:spPr>
          <a:xfrm>
            <a:off x="827584" y="2276872"/>
            <a:ext cx="1296144" cy="100811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/>
              <a:t>M</a:t>
            </a:r>
            <a:endParaRPr lang="hu-HU" sz="3200" b="1" dirty="0"/>
          </a:p>
        </p:txBody>
      </p:sp>
      <p:sp>
        <p:nvSpPr>
          <p:cNvPr id="6" name="Téglalap 5"/>
          <p:cNvSpPr/>
          <p:nvPr/>
        </p:nvSpPr>
        <p:spPr>
          <a:xfrm>
            <a:off x="2411760" y="2276872"/>
            <a:ext cx="864096" cy="288032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/>
              <a:t>O</a:t>
            </a:r>
            <a:endParaRPr lang="hu-HU" sz="3200" b="1" dirty="0"/>
          </a:p>
        </p:txBody>
      </p:sp>
      <p:sp>
        <p:nvSpPr>
          <p:cNvPr id="7" name="Téglalap 6"/>
          <p:cNvSpPr/>
          <p:nvPr/>
        </p:nvSpPr>
        <p:spPr>
          <a:xfrm>
            <a:off x="827584" y="5373216"/>
            <a:ext cx="2448272" cy="7200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/>
              <a:t>F</a:t>
            </a:r>
            <a:endParaRPr lang="hu-HU" sz="3200" b="1" dirty="0"/>
          </a:p>
        </p:txBody>
      </p:sp>
      <p:sp>
        <p:nvSpPr>
          <p:cNvPr id="8" name="Téglalap 7"/>
          <p:cNvSpPr/>
          <p:nvPr/>
        </p:nvSpPr>
        <p:spPr>
          <a:xfrm>
            <a:off x="827584" y="548680"/>
            <a:ext cx="244827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/>
              <a:t>PhD</a:t>
            </a:r>
            <a:endParaRPr lang="hu-HU" sz="32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3779912" y="4026456"/>
            <a:ext cx="511256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1" indent="-320675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3200" dirty="0" smtClean="0"/>
              <a:t>B+M </a:t>
            </a:r>
            <a:r>
              <a:rPr lang="hu-HU" sz="3200" dirty="0" err="1" smtClean="0"/>
              <a:t>beltartalom</a:t>
            </a:r>
            <a:r>
              <a:rPr lang="hu-HU" sz="3200" dirty="0" smtClean="0"/>
              <a:t>: bolognai képzések megalkotásakor a B szint az M hiányában került kialakításra, „minden” B szintre került..</a:t>
            </a:r>
          </a:p>
          <a:p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683568" y="2204864"/>
            <a:ext cx="1584176" cy="302433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/>
          </a:bodyPr>
          <a:lstStyle/>
          <a:p>
            <a:pPr algn="r"/>
            <a:r>
              <a:rPr lang="hu-HU" sz="4300" dirty="0" smtClean="0"/>
              <a:t>Tanárképzési kontextus</a:t>
            </a:r>
            <a:endParaRPr lang="hu-HU" sz="43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91880" y="1196753"/>
            <a:ext cx="5194920" cy="201622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 tanárképzés osztatlanná válik, a „tanárképes” B szakok minorjainak elvileg nincs értelme…</a:t>
            </a:r>
          </a:p>
        </p:txBody>
      </p:sp>
      <p:sp>
        <p:nvSpPr>
          <p:cNvPr id="4" name="Téglalap 3"/>
          <p:cNvSpPr/>
          <p:nvPr/>
        </p:nvSpPr>
        <p:spPr>
          <a:xfrm>
            <a:off x="827584" y="3429000"/>
            <a:ext cx="1296144" cy="1728192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/>
              <a:t>B</a:t>
            </a:r>
            <a:endParaRPr lang="hu-HU" sz="3200" b="1" dirty="0"/>
          </a:p>
        </p:txBody>
      </p:sp>
      <p:sp>
        <p:nvSpPr>
          <p:cNvPr id="5" name="Téglalap 4"/>
          <p:cNvSpPr/>
          <p:nvPr/>
        </p:nvSpPr>
        <p:spPr>
          <a:xfrm>
            <a:off x="827584" y="2276872"/>
            <a:ext cx="1296144" cy="100811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/>
              <a:t>M</a:t>
            </a:r>
            <a:endParaRPr lang="hu-HU" sz="3200" b="1" dirty="0"/>
          </a:p>
        </p:txBody>
      </p:sp>
      <p:sp>
        <p:nvSpPr>
          <p:cNvPr id="6" name="Téglalap 5"/>
          <p:cNvSpPr/>
          <p:nvPr/>
        </p:nvSpPr>
        <p:spPr>
          <a:xfrm>
            <a:off x="2411760" y="2276872"/>
            <a:ext cx="864096" cy="288032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/>
              <a:t>O</a:t>
            </a:r>
            <a:endParaRPr lang="hu-HU" sz="3200" b="1" dirty="0"/>
          </a:p>
        </p:txBody>
      </p:sp>
      <p:sp>
        <p:nvSpPr>
          <p:cNvPr id="7" name="Téglalap 6"/>
          <p:cNvSpPr/>
          <p:nvPr/>
        </p:nvSpPr>
        <p:spPr>
          <a:xfrm>
            <a:off x="827584" y="5373216"/>
            <a:ext cx="2448272" cy="7200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/>
              <a:t>F</a:t>
            </a:r>
            <a:endParaRPr lang="hu-HU" sz="3200" b="1" dirty="0"/>
          </a:p>
        </p:txBody>
      </p:sp>
      <p:sp>
        <p:nvSpPr>
          <p:cNvPr id="8" name="Téglalap 7"/>
          <p:cNvSpPr/>
          <p:nvPr/>
        </p:nvSpPr>
        <p:spPr>
          <a:xfrm>
            <a:off x="827584" y="548680"/>
            <a:ext cx="244827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/>
              <a:t>PhD</a:t>
            </a:r>
            <a:endParaRPr lang="hu-HU" sz="3200" b="1" dirty="0"/>
          </a:p>
        </p:txBody>
      </p:sp>
      <p:sp>
        <p:nvSpPr>
          <p:cNvPr id="9" name="Jobbra nyíl 8"/>
          <p:cNvSpPr/>
          <p:nvPr/>
        </p:nvSpPr>
        <p:spPr>
          <a:xfrm>
            <a:off x="2051720" y="2564904"/>
            <a:ext cx="432048" cy="43204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Jobbra nyíl 9"/>
          <p:cNvSpPr/>
          <p:nvPr/>
        </p:nvSpPr>
        <p:spPr>
          <a:xfrm>
            <a:off x="2051720" y="4077072"/>
            <a:ext cx="432048" cy="4320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artalom helye 2"/>
          <p:cNvSpPr txBox="1">
            <a:spLocks/>
          </p:cNvSpPr>
          <p:nvPr/>
        </p:nvSpPr>
        <p:spPr>
          <a:xfrm>
            <a:off x="3419872" y="2852936"/>
            <a:ext cx="5410944" cy="36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sz="2800" dirty="0" smtClean="0"/>
              <a:t>B szak utáni belépés osztatlan tanárképzésre legalább 100 </a:t>
            </a:r>
            <a:r>
              <a:rPr lang="hu-HU" sz="2800" dirty="0" err="1" smtClean="0"/>
              <a:t>kr</a:t>
            </a:r>
            <a:r>
              <a:rPr lang="hu-HU" sz="2800" dirty="0" smtClean="0"/>
              <a:t>. szakos és legfeljebb 50 </a:t>
            </a:r>
            <a:r>
              <a:rPr lang="hu-HU" sz="2800" dirty="0" err="1" smtClean="0"/>
              <a:t>kr</a:t>
            </a:r>
            <a:r>
              <a:rPr lang="hu-HU" sz="2800" dirty="0" smtClean="0"/>
              <a:t>. minoros elismeréssel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sz="2800" dirty="0" smtClean="0"/>
              <a:t>Képzési idő a minor esetén 50 </a:t>
            </a:r>
            <a:r>
              <a:rPr lang="hu-HU" sz="2800" dirty="0" err="1" smtClean="0"/>
              <a:t>kr-el</a:t>
            </a:r>
            <a:r>
              <a:rPr lang="hu-HU" sz="2800" dirty="0" smtClean="0"/>
              <a:t> (majdnem 1 évvel!) csökken, vagyis </a:t>
            </a:r>
            <a:r>
              <a:rPr lang="hu-HU" sz="2800" smtClean="0"/>
              <a:t>a minornak </a:t>
            </a:r>
            <a:r>
              <a:rPr lang="hu-HU" sz="2800" dirty="0" smtClean="0"/>
              <a:t>VAN értelme!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Felülvizsgálat – újragondolás?</a:t>
            </a:r>
            <a:endParaRPr lang="hu-HU" dirty="0"/>
          </a:p>
        </p:txBody>
      </p:sp>
      <p:pic>
        <p:nvPicPr>
          <p:cNvPr id="6" name="Tartalom helye 5" descr="alapképzési lemorzsolódás 2009-ben kezdő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412776"/>
            <a:ext cx="4557448" cy="4525963"/>
          </a:xfrm>
        </p:spPr>
      </p:pic>
      <p:sp>
        <p:nvSpPr>
          <p:cNvPr id="7" name="Szövegdoboz 6"/>
          <p:cNvSpPr txBox="1"/>
          <p:nvPr/>
        </p:nvSpPr>
        <p:spPr>
          <a:xfrm>
            <a:off x="4932040" y="1268760"/>
            <a:ext cx="4211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2015 tavaszáig a 2009/10-es tanévben B szintre belépők átlagosan </a:t>
            </a:r>
            <a:r>
              <a:rPr lang="hu-HU" sz="2800" b="1" dirty="0" smtClean="0">
                <a:solidFill>
                  <a:srgbClr val="FF0000"/>
                </a:solidFill>
              </a:rPr>
              <a:t>36,4%-a lemorzsolódott</a:t>
            </a:r>
            <a:r>
              <a:rPr lang="hu-HU" sz="2800" dirty="0" smtClean="0"/>
              <a:t>. </a:t>
            </a:r>
          </a:p>
          <a:p>
            <a:r>
              <a:rPr lang="hu-HU" sz="2800" b="1" dirty="0" smtClean="0">
                <a:solidFill>
                  <a:srgbClr val="FF0000"/>
                </a:solidFill>
              </a:rPr>
              <a:t>CSAK 49,5%-a végzett </a:t>
            </a:r>
            <a:r>
              <a:rPr lang="hu-HU" sz="2800" dirty="0" smtClean="0"/>
              <a:t>sikeresen!</a:t>
            </a:r>
          </a:p>
          <a:p>
            <a:r>
              <a:rPr lang="hu-HU" sz="2800" dirty="0" smtClean="0"/>
              <a:t>Sikeres végzésnek tekintettük már az abszolutóriumot is, nem vettük figyelembe a </a:t>
            </a:r>
            <a:r>
              <a:rPr lang="hu-HU" sz="2800" dirty="0" err="1" smtClean="0"/>
              <a:t>ZV-t</a:t>
            </a:r>
            <a:r>
              <a:rPr lang="hu-HU" sz="2800" dirty="0" smtClean="0"/>
              <a:t>, vagy a nyelvvizsga hiányt… </a:t>
            </a: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Felülvizsgálat – újragondolás?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4932040" y="1268760"/>
            <a:ext cx="4211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2015 tavaszáig a 2009/10-es tanévben O szintre belépők átlagosan </a:t>
            </a:r>
            <a:r>
              <a:rPr lang="hu-HU" sz="2800" b="1" dirty="0" smtClean="0">
                <a:solidFill>
                  <a:srgbClr val="FF0000"/>
                </a:solidFill>
              </a:rPr>
              <a:t>38,7%-a lemorzsolódott</a:t>
            </a:r>
            <a:r>
              <a:rPr lang="hu-HU" sz="2800" dirty="0" smtClean="0"/>
              <a:t>. </a:t>
            </a:r>
          </a:p>
          <a:p>
            <a:r>
              <a:rPr lang="hu-HU" sz="2800" b="1" dirty="0" smtClean="0">
                <a:solidFill>
                  <a:srgbClr val="FF0000"/>
                </a:solidFill>
              </a:rPr>
              <a:t>CSAK 23,3%-a végzett </a:t>
            </a:r>
            <a:r>
              <a:rPr lang="hu-HU" sz="2800" dirty="0" smtClean="0"/>
              <a:t>sikeresen (a képzési idő végéig)!</a:t>
            </a:r>
          </a:p>
          <a:p>
            <a:r>
              <a:rPr lang="hu-HU" sz="2800" dirty="0" smtClean="0"/>
              <a:t>Az általános orvos képzés képzési ideje 6 év, ez részben magyarázza a rosszabb arányokat.</a:t>
            </a:r>
          </a:p>
        </p:txBody>
      </p:sp>
      <p:pic>
        <p:nvPicPr>
          <p:cNvPr id="8" name="Tartalom helye 7" descr="osztatlan lemorzsi kezdtek 2009b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4645264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Lemorzsolódás főbb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hu-HU" dirty="0" smtClean="0"/>
              <a:t>B szinten elsősorban az informatika (L: 52%, S: 30,8%), természettudomány (L: 47,7%, S: 44,1% a műszaki (L:41,5%, S: 39,5%) és az agrár (L: 38%, S: 47,9%) területet érinti</a:t>
            </a:r>
          </a:p>
          <a:p>
            <a:r>
              <a:rPr lang="hu-HU" dirty="0" smtClean="0"/>
              <a:t>Elsősorban a képzés első (B szinten) 1-2, (O szinten) 1-4 féléveket érinti, páros félévekben nagyobb.</a:t>
            </a:r>
          </a:p>
          <a:p>
            <a:r>
              <a:rPr lang="hu-HU" dirty="0" smtClean="0"/>
              <a:t>Eltérő intézményi arculatokat mutat…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351085" y="6309320"/>
            <a:ext cx="4792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L: lemorzsolódók aránya, S: sikeres végzők aránya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Javaslatok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hu-HU" dirty="0" smtClean="0">
                <a:solidFill>
                  <a:srgbClr val="0070C0"/>
                </a:solidFill>
              </a:rPr>
              <a:t>Múlt őrzése helyett jövőbe tekintés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B szint „túlterheltségének” megszűntetése, </a:t>
            </a:r>
            <a:r>
              <a:rPr lang="hu-HU" b="1" dirty="0" smtClean="0">
                <a:solidFill>
                  <a:srgbClr val="0070C0"/>
                </a:solidFill>
              </a:rPr>
              <a:t>tartalmak </a:t>
            </a:r>
            <a:r>
              <a:rPr lang="hu-HU" dirty="0" smtClean="0"/>
              <a:t>újraosztása B és M között</a:t>
            </a:r>
          </a:p>
          <a:p>
            <a:r>
              <a:rPr lang="hu-HU" dirty="0" smtClean="0"/>
              <a:t>Az új </a:t>
            </a:r>
            <a:r>
              <a:rPr lang="hu-HU" b="1" dirty="0" smtClean="0">
                <a:solidFill>
                  <a:srgbClr val="0070C0"/>
                </a:solidFill>
              </a:rPr>
              <a:t>tartalmak</a:t>
            </a:r>
            <a:r>
              <a:rPr lang="hu-HU" dirty="0" smtClean="0"/>
              <a:t> addíciója helyett jövőbe tekintés, mire lesz szükség a szakterületen … év múlva? </a:t>
            </a:r>
          </a:p>
          <a:p>
            <a:r>
              <a:rPr lang="hu-HU" dirty="0" smtClean="0"/>
              <a:t>A </a:t>
            </a:r>
            <a:r>
              <a:rPr lang="hu-HU" b="1" dirty="0" smtClean="0">
                <a:solidFill>
                  <a:srgbClr val="0070C0"/>
                </a:solidFill>
              </a:rPr>
              <a:t>módszertant</a:t>
            </a:r>
            <a:r>
              <a:rPr lang="hu-HU" dirty="0" smtClean="0"/>
              <a:t>  B szinten a tömegoktatáshoz kell illeszteni </a:t>
            </a:r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3"/>
          </p:nvPr>
        </p:nvSpPr>
        <p:spPr>
          <a:xfrm>
            <a:off x="4644008" y="1196752"/>
            <a:ext cx="4041775" cy="639762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>
                <a:solidFill>
                  <a:srgbClr val="0070C0"/>
                </a:solidFill>
              </a:rPr>
              <a:t>Az adott szak munkaerő-piaci jellemzőinek figyelembe vétele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7" name="Tartalom helye 6"/>
          <p:cNvSpPr>
            <a:spLocks noGrp="1"/>
          </p:cNvSpPr>
          <p:nvPr>
            <p:ph sz="quarter" idx="4"/>
          </p:nvPr>
        </p:nvSpPr>
        <p:spPr>
          <a:xfrm>
            <a:off x="4355977" y="2174874"/>
            <a:ext cx="4330824" cy="4206453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Specialisták/professziók</a:t>
            </a:r>
            <a:r>
              <a:rPr lang="hu-HU" dirty="0" smtClean="0"/>
              <a:t> képzése (orvos, jogász, építész stb.): tartalmakat a munkaerőpiac /szakma határozza meg</a:t>
            </a:r>
          </a:p>
          <a:p>
            <a:r>
              <a:rPr lang="hu-HU" b="1" dirty="0" err="1" smtClean="0">
                <a:solidFill>
                  <a:srgbClr val="0070C0"/>
                </a:solidFill>
              </a:rPr>
              <a:t>Generalisták</a:t>
            </a:r>
            <a:r>
              <a:rPr lang="hu-HU" dirty="0" smtClean="0"/>
              <a:t> képzése (ez a többség!): tartalmaknál figyelembe kell venni a széles foglalkoztatási spektrumot, általános kompetencia fejlesztés szükséges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" y="0"/>
            <a:ext cx="9142785" cy="6860133"/>
          </a:xfrm>
          <a:prstGeom prst="rect">
            <a:avLst/>
          </a:prstGeom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8621" y="2924944"/>
            <a:ext cx="8229600" cy="721146"/>
          </a:xfrm>
        </p:spPr>
        <p:txBody>
          <a:bodyPr>
            <a:noAutofit/>
          </a:bodyPr>
          <a:lstStyle/>
          <a:p>
            <a:pPr marL="0" lvl="1" indent="0" algn="ctr">
              <a:buNone/>
            </a:pPr>
            <a:r>
              <a:rPr lang="hu-HU" sz="4000" dirty="0" smtClean="0"/>
              <a:t>Köszönöm a figyelmet!</a:t>
            </a:r>
            <a:endParaRPr lang="hu-HU" sz="4000" dirty="0"/>
          </a:p>
        </p:txBody>
      </p:sp>
      <p:pic>
        <p:nvPicPr>
          <p:cNvPr id="8" name="Kép 7" descr="FIR logo_kics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1475656" cy="628300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2843808" y="3717032"/>
            <a:ext cx="3599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err="1" smtClean="0"/>
              <a:t>steger.csilla</a:t>
            </a:r>
            <a:r>
              <a:rPr lang="hu-HU" sz="2800" dirty="0" smtClean="0"/>
              <a:t>@</a:t>
            </a:r>
            <a:r>
              <a:rPr lang="hu-HU" sz="2800" dirty="0" err="1" smtClean="0"/>
              <a:t>oh.gov.hu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49727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3341</TotalTime>
  <Words>440</Words>
  <Application>Microsoft Office PowerPoint</Application>
  <PresentationFormat>Diavetítés a képernyőre (4:3 oldalarány)</PresentationFormat>
  <Paragraphs>62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Office-téma</vt:lpstr>
      <vt:lpstr>A KKK-k felülvizsgálata</vt:lpstr>
      <vt:lpstr>Kiindulás: áttekintés</vt:lpstr>
      <vt:lpstr>Kontextus végiggondolása</vt:lpstr>
      <vt:lpstr>Tanárképzési kontextus</vt:lpstr>
      <vt:lpstr>Felülvizsgálat – újragondolás?</vt:lpstr>
      <vt:lpstr>Felülvizsgálat – újragondolás?</vt:lpstr>
      <vt:lpstr>Lemorzsolódás főbb jellemzői</vt:lpstr>
      <vt:lpstr>Javaslatok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Oktatási Hivatal Felsőoktatási Főosztály tevékenysége</dc:title>
  <dc:creator>stegercs</dc:creator>
  <cp:lastModifiedBy>Orsi</cp:lastModifiedBy>
  <cp:revision>322</cp:revision>
  <cp:lastPrinted>2015-05-12T16:12:40Z</cp:lastPrinted>
  <dcterms:created xsi:type="dcterms:W3CDTF">2012-03-20T08:08:43Z</dcterms:created>
  <dcterms:modified xsi:type="dcterms:W3CDTF">2015-06-12T07:25:34Z</dcterms:modified>
</cp:coreProperties>
</file>