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301" r:id="rId4"/>
    <p:sldId id="290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85" r:id="rId13"/>
  </p:sldIdLst>
  <p:sldSz cx="9144000" cy="5143500" type="screen16x9"/>
  <p:notesSz cx="6858000" cy="9144000"/>
  <p:embeddedFontLst>
    <p:embeddedFont>
      <p:font typeface="Source Sans Pro" charset="-18"/>
      <p:regular r:id="rId15"/>
      <p:bold r:id="rId16"/>
      <p:italic r:id="rId17"/>
      <p:boldItalic r:id="rId18"/>
    </p:embeddedFont>
    <p:embeddedFont>
      <p:font typeface="Webdings" pitchFamily="18" charset="2"/>
      <p:regular r:id="rId19"/>
    </p:embeddedFont>
    <p:embeddedFont>
      <p:font typeface="Franklin Gothic Book" pitchFamily="34" charset="0"/>
      <p:regular r:id="rId20"/>
      <p:italic r:id="rId21"/>
    </p:embeddedFont>
    <p:embeddedFont>
      <p:font typeface="Bernard MT Condensed" pitchFamily="18" charset="0"/>
      <p:regular r:id="rId22"/>
    </p:embeddedFont>
    <p:embeddedFont>
      <p:font typeface="Wide Latin" pitchFamily="18" charset="0"/>
      <p:regular r:id="rId23"/>
    </p:embeddedFont>
    <p:embeddedFont>
      <p:font typeface="Narkisim" pitchFamily="34" charset="-79"/>
      <p:regular r:id="rId24"/>
    </p:embeddedFont>
    <p:embeddedFont>
      <p:font typeface="Tahoma" pitchFamily="34" charset="0"/>
      <p:regular r:id="rId25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58E"/>
    <a:srgbClr val="EE2737"/>
    <a:srgbClr val="009E60"/>
    <a:srgbClr val="FFA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E464744-5EF8-4A23-BA49-EC68D10D153F}">
  <a:tblStyle styleId="{FE464744-5EF8-4A23-BA49-EC68D10D153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9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="" xmlns:p14="http://schemas.microsoft.com/office/powerpoint/2010/main" val="105811122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5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Shape 5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1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1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31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1" name="Shape 32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11C369-0D69-4D90-B861-38778D901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056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36C462-11CC-4049-B498-8FE16792E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6577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0C886B-46D3-4BCD-8AE7-0DA3A180D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845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3B813C-8715-4713-BA62-239C31AEF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8145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5C828C-AE79-4BA6-B172-6EF33C932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125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2F410B-33B4-461E-9EA7-DEF66440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54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1151AA-C934-4CAC-BC96-BCABD8166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290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99DA7E-5D7F-445F-BABF-38664AC5A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1123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32212E-5E1D-43B5-912A-BA921EA7B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0015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C87C8A-F7B9-4311-BE20-DE7C48A46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639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7A34E0-5269-4B80-A115-D728D0DB8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6741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95959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ED124D5E-8B75-4C52-BEA8-65B31A89F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hape 5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91440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hape 55"/>
          <p:cNvSpPr txBox="1">
            <a:spLocks noChangeArrowheads="1"/>
          </p:cNvSpPr>
          <p:nvPr/>
        </p:nvSpPr>
        <p:spPr bwMode="auto">
          <a:xfrm>
            <a:off x="0" y="2437715"/>
            <a:ext cx="9144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Source Sans Pro" charset="-18"/>
              <a:buNone/>
            </a:pPr>
            <a:endParaRPr lang="en-US" altLang="en-US" sz="2800" b="1" dirty="0"/>
          </a:p>
          <a:p>
            <a:pPr algn="ctr" eaLnBrk="1" hangingPunct="1">
              <a:buClr>
                <a:srgbClr val="FFFFFF"/>
              </a:buClr>
              <a:buSzPct val="25000"/>
              <a:buFont typeface="Source Sans Pro" charset="-18"/>
              <a:buNone/>
            </a:pPr>
            <a:r>
              <a:rPr lang="hu-HU" altLang="en-US" sz="2800" b="1" dirty="0" smtClean="0"/>
              <a:t>GYAKORLATORIENTÁLT MEGOLDÁSOK</a:t>
            </a:r>
            <a:endParaRPr lang="hu-HU" altLang="en-US" sz="2800" b="1" dirty="0"/>
          </a:p>
          <a:p>
            <a:pPr algn="ctr" eaLnBrk="1" hangingPunct="1">
              <a:buClr>
                <a:srgbClr val="FFFFFF"/>
              </a:buClr>
              <a:buSzPct val="25000"/>
              <a:buFont typeface="Source Sans Pro" charset="-18"/>
              <a:buNone/>
            </a:pPr>
            <a:endParaRPr lang="hu-HU" altLang="en-US" b="1" dirty="0"/>
          </a:p>
          <a:p>
            <a:pPr algn="ctr" eaLnBrk="1" hangingPunct="1">
              <a:buClr>
                <a:srgbClr val="FFFFFF"/>
              </a:buClr>
              <a:buSzPct val="25000"/>
              <a:buFont typeface="Source Sans Pro" charset="-18"/>
              <a:buNone/>
            </a:pPr>
            <a:r>
              <a:rPr lang="hu-HU" altLang="en-US" sz="2800" b="1" dirty="0" smtClean="0"/>
              <a:t>A FELSŐOKTATÁSBAN</a:t>
            </a:r>
          </a:p>
          <a:p>
            <a:pPr algn="ctr" eaLnBrk="1" hangingPunct="1">
              <a:buClr>
                <a:srgbClr val="FFFFFF"/>
              </a:buClr>
              <a:buSzPct val="25000"/>
              <a:buFont typeface="Source Sans Pro" charset="-18"/>
              <a:buNone/>
            </a:pPr>
            <a:endParaRPr lang="hu-HU" altLang="en-US" sz="2800" b="1" dirty="0" smtClean="0"/>
          </a:p>
          <a:p>
            <a:pPr algn="ctr" eaLnBrk="1" hangingPunct="1">
              <a:buClr>
                <a:srgbClr val="FFFFFF"/>
              </a:buClr>
              <a:buSzPct val="25000"/>
              <a:buFont typeface="Source Sans Pro" charset="-18"/>
              <a:buNone/>
            </a:pPr>
            <a:r>
              <a:rPr lang="hu-HU" altLang="en-US" sz="2800" b="1" dirty="0" smtClean="0"/>
              <a:t>A TEAM ACADEMY</a:t>
            </a:r>
            <a:endParaRPr lang="hu-HU" altLang="en-US" sz="2800" b="1" dirty="0"/>
          </a:p>
          <a:p>
            <a:pPr algn="ctr" eaLnBrk="1" hangingPunct="1">
              <a:buClr>
                <a:srgbClr val="FFFFFF"/>
              </a:buClr>
              <a:buSzPct val="25000"/>
              <a:buFont typeface="Source Sans Pro" charset="-18"/>
              <a:buNone/>
            </a:pPr>
            <a:endParaRPr lang="hu-HU" altLang="en-US" sz="2800" b="1" dirty="0"/>
          </a:p>
          <a:p>
            <a:endParaRPr lang="hu-HU" altLang="hu-HU" sz="2800" dirty="0"/>
          </a:p>
          <a:p>
            <a:endParaRPr lang="hu-HU" altLang="hu-HU" sz="2800" dirty="0"/>
          </a:p>
          <a:p>
            <a:r>
              <a:rPr lang="hu-HU" altLang="hu-HU" sz="2800" dirty="0"/>
              <a:t> </a:t>
            </a:r>
            <a:endParaRPr lang="en-US" altLang="en-US" sz="2800" b="1" dirty="0"/>
          </a:p>
        </p:txBody>
      </p:sp>
      <p:pic>
        <p:nvPicPr>
          <p:cNvPr id="13316" name="Shape 5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963"/>
            <a:ext cx="33845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005943" y="326571"/>
            <a:ext cx="4452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Tasi Péter</a:t>
            </a:r>
          </a:p>
          <a:p>
            <a:r>
              <a:rPr lang="hu-HU" dirty="0" smtClean="0"/>
              <a:t>team </a:t>
            </a:r>
            <a:r>
              <a:rPr lang="hu-HU" dirty="0" err="1" smtClean="0"/>
              <a:t>coach</a:t>
            </a:r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BGE Team </a:t>
            </a:r>
            <a:r>
              <a:rPr lang="hu-HU" b="1" dirty="0" err="1" smtClean="0"/>
              <a:t>Academy</a:t>
            </a:r>
            <a:endParaRPr lang="hu-HU" b="1" dirty="0" smtClean="0"/>
          </a:p>
          <a:p>
            <a:endParaRPr lang="hu-HU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6318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Együttműködés a TA-vel</a:t>
            </a:r>
            <a:endParaRPr lang="hu-HU" sz="48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zövegdoboz 9"/>
          <p:cNvSpPr txBox="1"/>
          <p:nvPr/>
        </p:nvSpPr>
        <p:spPr>
          <a:xfrm>
            <a:off x="536161" y="1660294"/>
            <a:ext cx="8947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Kik?</a:t>
            </a:r>
            <a:endParaRPr lang="hu-HU" sz="30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Szövegdoboz 13"/>
          <p:cNvSpPr txBox="1"/>
          <p:nvPr/>
        </p:nvSpPr>
        <p:spPr>
          <a:xfrm>
            <a:off x="1045622" y="1228246"/>
            <a:ext cx="12907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latin typeface="Franklin Gothic Book" panose="020B0503020102020204" pitchFamily="34" charset="0"/>
              </a:rPr>
              <a:t>r</a:t>
            </a:r>
            <a:r>
              <a:rPr lang="hu-HU" sz="2200" dirty="0" smtClean="0">
                <a:latin typeface="Franklin Gothic Book" panose="020B0503020102020204" pitchFamily="34" charset="0"/>
              </a:rPr>
              <a:t>ugalmas</a:t>
            </a:r>
            <a:endParaRPr lang="hu-HU" sz="2200" dirty="0">
              <a:latin typeface="Franklin Gothic Book" panose="020B0503020102020204" pitchFamily="34" charset="0"/>
            </a:endParaRPr>
          </a:p>
          <a:p>
            <a:pPr algn="r"/>
            <a:r>
              <a:rPr lang="en-US" sz="2200" dirty="0">
                <a:latin typeface="Franklin Gothic Book" panose="020B0503020102020204" pitchFamily="34" charset="0"/>
              </a:rPr>
              <a:t>n</a:t>
            </a:r>
            <a:r>
              <a:rPr lang="hu-HU" sz="2200" dirty="0" smtClean="0">
                <a:latin typeface="Franklin Gothic Book" panose="020B0503020102020204" pitchFamily="34" charset="0"/>
              </a:rPr>
              <a:t>yitott</a:t>
            </a:r>
          </a:p>
          <a:p>
            <a:pPr algn="r"/>
            <a:r>
              <a:rPr lang="en-US" sz="2200" dirty="0">
                <a:latin typeface="Franklin Gothic Book" panose="020B0503020102020204" pitchFamily="34" charset="0"/>
              </a:rPr>
              <a:t>k</a:t>
            </a:r>
            <a:r>
              <a:rPr lang="hu-HU" sz="2200" dirty="0" smtClean="0">
                <a:latin typeface="Franklin Gothic Book" panose="020B0503020102020204" pitchFamily="34" charset="0"/>
              </a:rPr>
              <a:t>reatív</a:t>
            </a:r>
          </a:p>
          <a:p>
            <a:pPr algn="r"/>
            <a:r>
              <a:rPr lang="en-US" sz="2200" dirty="0" smtClean="0">
                <a:latin typeface="Franklin Gothic Book" panose="020B0503020102020204" pitchFamily="34" charset="0"/>
              </a:rPr>
              <a:t>e</a:t>
            </a:r>
            <a:r>
              <a:rPr lang="hu-HU" sz="2200" dirty="0" smtClean="0">
                <a:latin typeface="Franklin Gothic Book" panose="020B0503020102020204" pitchFamily="34" charset="0"/>
              </a:rPr>
              <a:t>lhivatott</a:t>
            </a:r>
          </a:p>
          <a:p>
            <a:pPr algn="r"/>
            <a:r>
              <a:rPr lang="hu-HU" sz="2200" dirty="0" smtClean="0">
                <a:latin typeface="Franklin Gothic Book" panose="020B0503020102020204" pitchFamily="34" charset="0"/>
              </a:rPr>
              <a:t>sokszínű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360" y="1498276"/>
            <a:ext cx="172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Book"/>
                <a:cs typeface="Franklin Gothic Book"/>
              </a:rPr>
              <a:t>2</a:t>
            </a:r>
            <a:r>
              <a:rPr lang="hu-HU" sz="2200" dirty="0" smtClean="0">
                <a:latin typeface="Franklin Gothic Book"/>
                <a:cs typeface="Franklin Gothic Book"/>
              </a:rPr>
              <a:t>1</a:t>
            </a:r>
            <a:r>
              <a:rPr lang="en-US" sz="2200" dirty="0" smtClean="0">
                <a:latin typeface="Franklin Gothic Book"/>
                <a:cs typeface="Franklin Gothic Book"/>
              </a:rPr>
              <a:t>-27 </a:t>
            </a:r>
            <a:r>
              <a:rPr lang="en-US" sz="2200" dirty="0" err="1" smtClean="0">
                <a:latin typeface="Franklin Gothic Book"/>
                <a:cs typeface="Franklin Gothic Book"/>
              </a:rPr>
              <a:t>év</a:t>
            </a:r>
            <a:r>
              <a:rPr lang="en-US" sz="2200" dirty="0" smtClean="0">
                <a:latin typeface="Franklin Gothic Book"/>
                <a:cs typeface="Franklin Gothic Book"/>
              </a:rPr>
              <a:t> </a:t>
            </a:r>
            <a:r>
              <a:rPr lang="en-US" sz="2200" dirty="0" err="1" smtClean="0">
                <a:latin typeface="Franklin Gothic Book"/>
                <a:cs typeface="Franklin Gothic Book"/>
              </a:rPr>
              <a:t>közötti</a:t>
            </a:r>
            <a:r>
              <a:rPr lang="en-US" sz="2200" dirty="0" smtClean="0">
                <a:latin typeface="Franklin Gothic Book"/>
                <a:cs typeface="Franklin Gothic Book"/>
              </a:rPr>
              <a:t> </a:t>
            </a:r>
            <a:r>
              <a:rPr lang="en-US" sz="2200" dirty="0" err="1" smtClean="0">
                <a:latin typeface="Franklin Gothic Book"/>
                <a:cs typeface="Franklin Gothic Book"/>
              </a:rPr>
              <a:t>hallgatók</a:t>
            </a:r>
            <a:endParaRPr lang="en-US" sz="2200" dirty="0">
              <a:latin typeface="Franklin Gothic Book"/>
              <a:cs typeface="Franklin Gothic Book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336360" y="1336258"/>
            <a:ext cx="0" cy="118813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zövegdoboz 9"/>
          <p:cNvSpPr txBox="1"/>
          <p:nvPr/>
        </p:nvSpPr>
        <p:spPr>
          <a:xfrm>
            <a:off x="1884968" y="3172462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Hogyan?</a:t>
            </a:r>
            <a:endParaRPr lang="hu-HU" sz="30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Szövegdoboz 13"/>
          <p:cNvSpPr txBox="1"/>
          <p:nvPr/>
        </p:nvSpPr>
        <p:spPr>
          <a:xfrm>
            <a:off x="3488488" y="2956438"/>
            <a:ext cx="17716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Franklin Gothic Book" panose="020B0503020102020204" pitchFamily="34" charset="0"/>
              </a:rPr>
              <a:t>projektek</a:t>
            </a:r>
          </a:p>
          <a:p>
            <a:r>
              <a:rPr lang="en-US" sz="2200" dirty="0" smtClean="0">
                <a:latin typeface="Franklin Gothic Book" panose="020B0503020102020204" pitchFamily="34" charset="0"/>
              </a:rPr>
              <a:t>e</a:t>
            </a:r>
            <a:r>
              <a:rPr lang="hu-HU" sz="2200" dirty="0" smtClean="0">
                <a:latin typeface="Franklin Gothic Book" panose="020B0503020102020204" pitchFamily="34" charset="0"/>
              </a:rPr>
              <a:t>lőadások</a:t>
            </a:r>
          </a:p>
          <a:p>
            <a:r>
              <a:rPr lang="hu-HU" sz="2200" dirty="0" smtClean="0">
                <a:latin typeface="Franklin Gothic Book" panose="020B0503020102020204" pitchFamily="34" charset="0"/>
              </a:rPr>
              <a:t>„challange”-k</a:t>
            </a:r>
          </a:p>
        </p:txBody>
      </p:sp>
      <p:sp>
        <p:nvSpPr>
          <p:cNvPr id="18" name="TextBox 17"/>
          <p:cNvSpPr txBox="1"/>
          <p:nvPr/>
        </p:nvSpPr>
        <p:spPr>
          <a:xfrm rot="1599291">
            <a:off x="6228388" y="1145732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  <a:latin typeface="Apple Chancery"/>
                <a:cs typeface="Apple Chancery"/>
              </a:rPr>
              <a:t>‘Anything is possible’</a:t>
            </a:r>
            <a:endParaRPr lang="en-US" b="1" dirty="0">
              <a:solidFill>
                <a:srgbClr val="953735"/>
              </a:solidFill>
              <a:latin typeface="Apple Chancery"/>
              <a:cs typeface="Apple Chancery"/>
            </a:endParaRPr>
          </a:p>
        </p:txBody>
      </p:sp>
      <p:sp>
        <p:nvSpPr>
          <p:cNvPr id="22" name="Szövegdoboz 13"/>
          <p:cNvSpPr txBox="1"/>
          <p:nvPr/>
        </p:nvSpPr>
        <p:spPr>
          <a:xfrm>
            <a:off x="5148822" y="1174240"/>
            <a:ext cx="35589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Franklin Gothic Book" panose="020B0503020102020204" pitchFamily="34" charset="0"/>
              </a:rPr>
              <a:t>p</a:t>
            </a:r>
            <a:r>
              <a:rPr lang="hu-HU" sz="2200" dirty="0" smtClean="0">
                <a:latin typeface="Franklin Gothic Book" panose="020B0503020102020204" pitchFamily="34" charset="0"/>
              </a:rPr>
              <a:t>iackutatás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t</a:t>
            </a:r>
            <a:r>
              <a:rPr lang="hu-HU" sz="2200" dirty="0" smtClean="0">
                <a:latin typeface="Franklin Gothic Book" panose="020B0503020102020204" pitchFamily="34" charset="0"/>
              </a:rPr>
              <a:t>esztelés</a:t>
            </a:r>
          </a:p>
          <a:p>
            <a:r>
              <a:rPr lang="en-US" sz="2200" dirty="0" smtClean="0">
                <a:latin typeface="Franklin Gothic Book" panose="020B0503020102020204" pitchFamily="34" charset="0"/>
              </a:rPr>
              <a:t>m</a:t>
            </a:r>
            <a:r>
              <a:rPr lang="hu-HU" sz="2200" dirty="0" smtClean="0">
                <a:latin typeface="Franklin Gothic Book" panose="020B0503020102020204" pitchFamily="34" charset="0"/>
              </a:rPr>
              <a:t>arketing terv és kivitelezés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r</a:t>
            </a:r>
            <a:r>
              <a:rPr lang="hu-HU" sz="2200" dirty="0" smtClean="0">
                <a:latin typeface="Franklin Gothic Book" panose="020B0503020102020204" pitchFamily="34" charset="0"/>
              </a:rPr>
              <a:t>endezvényszervezés</a:t>
            </a:r>
          </a:p>
          <a:p>
            <a:r>
              <a:rPr lang="en-US" sz="2200" dirty="0" smtClean="0">
                <a:latin typeface="Franklin Gothic Book" panose="020B0503020102020204" pitchFamily="34" charset="0"/>
              </a:rPr>
              <a:t>a</a:t>
            </a:r>
            <a:r>
              <a:rPr lang="hu-HU" sz="2200" dirty="0" smtClean="0">
                <a:latin typeface="Franklin Gothic Book" panose="020B0503020102020204" pitchFamily="34" charset="0"/>
              </a:rPr>
              <a:t>datbázisépítés</a:t>
            </a:r>
          </a:p>
          <a:p>
            <a:r>
              <a:rPr lang="hu-HU" sz="2200" dirty="0" smtClean="0">
                <a:latin typeface="Franklin Gothic Book" panose="020B0503020102020204" pitchFamily="34" charset="0"/>
              </a:rPr>
              <a:t>...</a:t>
            </a:r>
          </a:p>
        </p:txBody>
      </p:sp>
      <p:sp>
        <p:nvSpPr>
          <p:cNvPr id="15" name="Szövegdoboz 9"/>
          <p:cNvSpPr txBox="1"/>
          <p:nvPr/>
        </p:nvSpPr>
        <p:spPr>
          <a:xfrm>
            <a:off x="4208568" y="1660294"/>
            <a:ext cx="8980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Mit?</a:t>
            </a:r>
            <a:endParaRPr lang="hu-HU" sz="30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88488" y="2740414"/>
            <a:ext cx="0" cy="118813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44672" y="1012222"/>
            <a:ext cx="0" cy="167418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24" name="Shape 6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Shape 6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5933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/>
      <p:bldP spid="19" grpId="0"/>
      <p:bldP spid="20" grpId="0"/>
      <p:bldP spid="18" grpId="0"/>
      <p:bldP spid="2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9636"/>
            <a:ext cx="9144000" cy="335041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084168" y="381388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Narkisim" pitchFamily="34" charset="-79"/>
                <a:ea typeface="Tahoma" pitchFamily="34" charset="0"/>
                <a:cs typeface="Narkisim" pitchFamily="34" charset="-79"/>
              </a:rPr>
              <a:t>Henry Ford</a:t>
            </a:r>
          </a:p>
        </p:txBody>
      </p:sp>
      <p:grpSp>
        <p:nvGrpSpPr>
          <p:cNvPr id="9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10" name="Shape 64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Shape 6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2997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hape 32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91440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hape 323"/>
          <p:cNvSpPr txBox="1">
            <a:spLocks noChangeArrowheads="1"/>
          </p:cNvSpPr>
          <p:nvPr/>
        </p:nvSpPr>
        <p:spPr bwMode="auto">
          <a:xfrm>
            <a:off x="1408113" y="2171700"/>
            <a:ext cx="61579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/>
              <a:t>Köszön</a:t>
            </a:r>
            <a:r>
              <a:rPr lang="hu-HU" altLang="en-US" sz="2800" b="1" dirty="0" err="1" smtClean="0"/>
              <a:t>öm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a </a:t>
            </a:r>
            <a:r>
              <a:rPr lang="en-US" altLang="en-US" sz="2800" b="1" dirty="0" err="1"/>
              <a:t>figyelmet</a:t>
            </a:r>
            <a:r>
              <a:rPr lang="en-US" altLang="en-US" sz="2800" b="1" dirty="0"/>
              <a:t>!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pic>
        <p:nvPicPr>
          <p:cNvPr id="24580" name="Shape 32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963"/>
            <a:ext cx="33845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1"/>
          <p:cNvSpPr txBox="1">
            <a:spLocks noChangeArrowheads="1"/>
          </p:cNvSpPr>
          <p:nvPr/>
        </p:nvSpPr>
        <p:spPr bwMode="auto">
          <a:xfrm>
            <a:off x="0" y="-1682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hu-HU" altLang="en-US" sz="2400" b="1" dirty="0"/>
              <a:t>Felsőoktatási intézmények és vállalatok együttműködési </a:t>
            </a:r>
            <a:r>
              <a:rPr lang="hu-HU" altLang="en-US" sz="2400" b="1" dirty="0" smtClean="0"/>
              <a:t>területei</a:t>
            </a:r>
            <a:endParaRPr lang="en-US" altLang="en-US" sz="2400" b="1" dirty="0"/>
          </a:p>
        </p:txBody>
      </p:sp>
      <p:sp>
        <p:nvSpPr>
          <p:cNvPr id="14339" name="Shape 62"/>
          <p:cNvSpPr txBox="1">
            <a:spLocks noChangeArrowheads="1"/>
          </p:cNvSpPr>
          <p:nvPr/>
        </p:nvSpPr>
        <p:spPr bwMode="auto">
          <a:xfrm>
            <a:off x="390525" y="857250"/>
            <a:ext cx="8362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533400" indent="-533400" algn="just" eaLnBrk="1" hangingPunct="1">
              <a:buAutoNum type="arabicPeriod"/>
              <a:defRPr/>
            </a:pPr>
            <a:r>
              <a:rPr lang="hu-HU" altLang="en-US" sz="1600" b="1" dirty="0" smtClean="0">
                <a:solidFill>
                  <a:srgbClr val="595959"/>
                </a:solidFill>
              </a:rPr>
              <a:t>Rendszer </a:t>
            </a:r>
            <a:r>
              <a:rPr lang="hu-HU" altLang="en-US" sz="1600" b="1" dirty="0" smtClean="0">
                <a:solidFill>
                  <a:srgbClr val="595959"/>
                </a:solidFill>
              </a:rPr>
              <a:t>szinten rendelkezésre álló </a:t>
            </a:r>
            <a:r>
              <a:rPr lang="hu-HU" altLang="en-US" sz="1600" b="1" dirty="0" smtClean="0">
                <a:solidFill>
                  <a:srgbClr val="595959"/>
                </a:solidFill>
              </a:rPr>
              <a:t>lehetőségek </a:t>
            </a:r>
            <a:r>
              <a:rPr lang="hu-HU" altLang="en-US" sz="1600" dirty="0" smtClean="0">
                <a:solidFill>
                  <a:srgbClr val="595959"/>
                </a:solidFill>
              </a:rPr>
              <a:t>(pl. szakmai gyakorlat, duális képzés)</a:t>
            </a:r>
          </a:p>
          <a:p>
            <a:pPr marL="533400" indent="-533400" algn="just" eaLnBrk="1" hangingPunct="1">
              <a:buAutoNum type="arabicPeriod"/>
              <a:defRPr/>
            </a:pPr>
            <a:endParaRPr lang="hu-HU" altLang="en-US" sz="1600" b="1" dirty="0" smtClean="0">
              <a:solidFill>
                <a:srgbClr val="595959"/>
              </a:solidFill>
            </a:endParaRPr>
          </a:p>
          <a:p>
            <a:pPr marL="533400" indent="-533400" algn="just" eaLnBrk="1" hangingPunct="1">
              <a:buAutoNum type="arabicPeriod"/>
              <a:defRPr/>
            </a:pPr>
            <a:r>
              <a:rPr lang="hu-HU" altLang="en-US" sz="1600" b="1" dirty="0" smtClean="0">
                <a:solidFill>
                  <a:srgbClr val="595959"/>
                </a:solidFill>
              </a:rPr>
              <a:t>Rendszer </a:t>
            </a:r>
            <a:r>
              <a:rPr lang="hu-HU" altLang="en-US" sz="1600" b="1" dirty="0" smtClean="0">
                <a:solidFill>
                  <a:srgbClr val="595959"/>
                </a:solidFill>
              </a:rPr>
              <a:t>szintű és intézményi </a:t>
            </a:r>
            <a:r>
              <a:rPr lang="hu-HU" altLang="en-US" sz="1600" b="1" dirty="0" smtClean="0">
                <a:solidFill>
                  <a:srgbClr val="595959"/>
                </a:solidFill>
              </a:rPr>
              <a:t>kezdeményezések </a:t>
            </a:r>
            <a:r>
              <a:rPr lang="hu-HU" altLang="en-US" sz="1600" dirty="0" smtClean="0">
                <a:solidFill>
                  <a:srgbClr val="595959"/>
                </a:solidFill>
              </a:rPr>
              <a:t>(pl. Karrier Irodák, Erasmus+ szakmai gyakorlat, közös képzések és kutatások vállalatokkal)</a:t>
            </a:r>
          </a:p>
          <a:p>
            <a:pPr marL="533400" indent="-533400" algn="just" eaLnBrk="1" hangingPunct="1">
              <a:buAutoNum type="arabicPeriod"/>
              <a:defRPr/>
            </a:pPr>
            <a:endParaRPr lang="hu-HU" altLang="en-US" sz="1600" b="1" dirty="0" smtClean="0">
              <a:solidFill>
                <a:srgbClr val="595959"/>
              </a:solidFill>
            </a:endParaRPr>
          </a:p>
          <a:p>
            <a:pPr marL="533400" indent="-533400" algn="just" eaLnBrk="1" hangingPunct="1">
              <a:buAutoNum type="arabicPeriod"/>
              <a:defRPr/>
            </a:pPr>
            <a:r>
              <a:rPr lang="hu-HU" altLang="en-US" sz="1600" b="1" dirty="0" smtClean="0">
                <a:solidFill>
                  <a:srgbClr val="595959"/>
                </a:solidFill>
              </a:rPr>
              <a:t>Intézményi kezdeményezések </a:t>
            </a:r>
            <a:r>
              <a:rPr lang="hu-HU" altLang="en-US" sz="1600" dirty="0" smtClean="0">
                <a:solidFill>
                  <a:srgbClr val="595959"/>
                </a:solidFill>
              </a:rPr>
              <a:t>(pl. </a:t>
            </a:r>
            <a:r>
              <a:rPr lang="hu-HU" altLang="en-US" sz="1600" dirty="0" smtClean="0">
                <a:solidFill>
                  <a:srgbClr val="595959"/>
                </a:solidFill>
              </a:rPr>
              <a:t>ösztöndíjak, esettanulmányi versenyek, TDK-témák, vállalati </a:t>
            </a:r>
            <a:r>
              <a:rPr lang="hu-HU" altLang="en-US" sz="1600" dirty="0" smtClean="0">
                <a:solidFill>
                  <a:srgbClr val="595959"/>
                </a:solidFill>
              </a:rPr>
              <a:t>kurzusok, </a:t>
            </a:r>
            <a:r>
              <a:rPr lang="hu-HU" altLang="en-US" sz="1600" dirty="0" smtClean="0">
                <a:solidFill>
                  <a:srgbClr val="595959"/>
                </a:solidFill>
              </a:rPr>
              <a:t>előadások, tanácsadó testületek működtetése, célzott </a:t>
            </a:r>
            <a:r>
              <a:rPr lang="hu-HU" altLang="en-US" sz="1600" dirty="0" smtClean="0">
                <a:solidFill>
                  <a:srgbClr val="595959"/>
                </a:solidFill>
              </a:rPr>
              <a:t>egység létre hozása a kommunikáció és együttműködés segítésére (BGE Munkaerő-piaci Kapcsolatok Iroda</a:t>
            </a:r>
            <a:r>
              <a:rPr lang="hu-HU" altLang="en-US" sz="1600" dirty="0" smtClean="0">
                <a:solidFill>
                  <a:srgbClr val="595959"/>
                </a:solidFill>
              </a:rPr>
              <a:t>))</a:t>
            </a:r>
          </a:p>
          <a:p>
            <a:pPr marL="533400" indent="-533400" algn="just" eaLnBrk="1" hangingPunct="1">
              <a:buAutoNum type="arabicPeriod"/>
              <a:defRPr/>
            </a:pPr>
            <a:endParaRPr lang="hu-HU" altLang="en-US" sz="1600" dirty="0" smtClean="0">
              <a:solidFill>
                <a:srgbClr val="595959"/>
              </a:solidFill>
            </a:endParaRPr>
          </a:p>
          <a:p>
            <a:pPr marL="533400" indent="-533400" algn="just" eaLnBrk="1" hangingPunct="1">
              <a:buAutoNum type="arabicPeriod"/>
              <a:defRPr/>
            </a:pPr>
            <a:r>
              <a:rPr lang="hu-HU" altLang="en-US" sz="1600" b="1" dirty="0" smtClean="0">
                <a:solidFill>
                  <a:srgbClr val="595959"/>
                </a:solidFill>
              </a:rPr>
              <a:t>Külső kezdeményezések </a:t>
            </a:r>
            <a:r>
              <a:rPr lang="hu-HU" altLang="en-US" sz="1600" dirty="0" smtClean="0">
                <a:solidFill>
                  <a:srgbClr val="595959"/>
                </a:solidFill>
              </a:rPr>
              <a:t>(pl. vállalati ösztöndíjak</a:t>
            </a:r>
            <a:r>
              <a:rPr lang="hu-HU" altLang="en-US" sz="1600" dirty="0" smtClean="0">
                <a:solidFill>
                  <a:srgbClr val="595959"/>
                </a:solidFill>
              </a:rPr>
              <a:t>, </a:t>
            </a:r>
            <a:r>
              <a:rPr lang="hu-HU" altLang="en-US" sz="1600" dirty="0" smtClean="0">
                <a:solidFill>
                  <a:srgbClr val="595959"/>
                </a:solidFill>
              </a:rPr>
              <a:t>pályázatok, vállalati hallgatói versenyek, vállalati </a:t>
            </a:r>
            <a:r>
              <a:rPr lang="hu-HU" altLang="en-US" sz="1600" dirty="0" smtClean="0">
                <a:solidFill>
                  <a:srgbClr val="595959"/>
                </a:solidFill>
              </a:rPr>
              <a:t>kutatási megbízások, </a:t>
            </a:r>
            <a:r>
              <a:rPr lang="hu-HU" altLang="en-US" sz="1600" dirty="0" smtClean="0">
                <a:solidFill>
                  <a:srgbClr val="595959"/>
                </a:solidFill>
              </a:rPr>
              <a:t>megrendelések, intézményi </a:t>
            </a:r>
            <a:r>
              <a:rPr lang="hu-HU" altLang="en-US" sz="1600" dirty="0" smtClean="0">
                <a:solidFill>
                  <a:srgbClr val="595959"/>
                </a:solidFill>
              </a:rPr>
              <a:t>kapacitások igénybevétele (infrastruktúra „bérlése</a:t>
            </a:r>
            <a:r>
              <a:rPr lang="hu-HU" altLang="en-US" sz="1600" dirty="0" smtClean="0">
                <a:solidFill>
                  <a:srgbClr val="595959"/>
                </a:solidFill>
              </a:rPr>
              <a:t>”), felnőttképzések </a:t>
            </a:r>
            <a:r>
              <a:rPr lang="hu-HU" altLang="en-US" sz="1600" dirty="0" smtClean="0">
                <a:solidFill>
                  <a:srgbClr val="595959"/>
                </a:solidFill>
              </a:rPr>
              <a:t>„megrendelése</a:t>
            </a:r>
            <a:r>
              <a:rPr lang="hu-HU" altLang="en-US" sz="1600" dirty="0" smtClean="0">
                <a:solidFill>
                  <a:srgbClr val="595959"/>
                </a:solidFill>
              </a:rPr>
              <a:t>”)</a:t>
            </a:r>
            <a:endParaRPr lang="hu-HU" altLang="en-US" sz="1600" dirty="0" smtClean="0">
              <a:solidFill>
                <a:srgbClr val="595959"/>
              </a:solidFill>
            </a:endParaRPr>
          </a:p>
          <a:p>
            <a:pPr marL="342900" indent="-342900" algn="just" eaLnBrk="1" hangingPunct="1">
              <a:buAutoNum type="arabicPeriod"/>
              <a:defRPr/>
            </a:pPr>
            <a:endParaRPr lang="hu-HU" altLang="en-US" sz="1600" dirty="0" smtClean="0">
              <a:solidFill>
                <a:srgbClr val="595959"/>
              </a:solidFill>
            </a:endParaRPr>
          </a:p>
          <a:p>
            <a:pPr marL="342900" indent="-342900" algn="just" eaLnBrk="1" hangingPunct="1">
              <a:buAutoNum type="arabicPeriod"/>
              <a:defRPr/>
            </a:pPr>
            <a:endParaRPr lang="hu-HU" altLang="en-US" sz="1600" b="1" dirty="0" smtClean="0">
              <a:solidFill>
                <a:srgbClr val="595959"/>
              </a:solidFill>
            </a:endParaRPr>
          </a:p>
        </p:txBody>
      </p:sp>
      <p:grpSp>
        <p:nvGrpSpPr>
          <p:cNvPr id="14340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14341" name="Shape 6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Shape 6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61"/>
          <p:cNvSpPr txBox="1">
            <a:spLocks noChangeArrowheads="1"/>
          </p:cNvSpPr>
          <p:nvPr/>
        </p:nvSpPr>
        <p:spPr bwMode="auto">
          <a:xfrm>
            <a:off x="339725" y="122238"/>
            <a:ext cx="836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hu-HU" altLang="en-US" sz="2400" b="1"/>
              <a:t>Alkalmazott Tudományok Egyeteme</a:t>
            </a:r>
          </a:p>
          <a:p>
            <a:pPr algn="ctr" eaLnBrk="1" hangingPunct="1"/>
            <a:r>
              <a:rPr lang="hu-HU" altLang="en-US" sz="2400" b="1"/>
              <a:t>(University of Applied Sciences)</a:t>
            </a:r>
            <a:endParaRPr lang="en-US" altLang="en-US" sz="2400" b="1"/>
          </a:p>
        </p:txBody>
      </p:sp>
      <p:sp>
        <p:nvSpPr>
          <p:cNvPr id="16387" name="Shape 62"/>
          <p:cNvSpPr txBox="1">
            <a:spLocks noChangeArrowheads="1"/>
          </p:cNvSpPr>
          <p:nvPr/>
        </p:nvSpPr>
        <p:spPr bwMode="auto">
          <a:xfrm>
            <a:off x="339725" y="1036638"/>
            <a:ext cx="836295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defRPr/>
            </a:pPr>
            <a:endParaRPr lang="hu-HU" altLang="en-US" sz="1800" dirty="0" smtClean="0">
              <a:solidFill>
                <a:srgbClr val="595959"/>
              </a:solidFill>
            </a:endParaRPr>
          </a:p>
          <a:p>
            <a:pPr algn="just" eaLnBrk="1" hangingPunct="1">
              <a:lnSpc>
                <a:spcPct val="115000"/>
              </a:lnSpc>
              <a:defRPr/>
            </a:pPr>
            <a:r>
              <a:rPr lang="hu-HU" altLang="en-US" sz="1800" dirty="0" smtClean="0">
                <a:solidFill>
                  <a:srgbClr val="595959"/>
                </a:solidFill>
              </a:rPr>
              <a:t>Ennek az intézményi kategóriának fontos ismérve többek között:</a:t>
            </a:r>
          </a:p>
          <a:p>
            <a:pPr algn="just" eaLnBrk="1" hangingPunct="1">
              <a:lnSpc>
                <a:spcPct val="115000"/>
              </a:lnSpc>
              <a:defRPr/>
            </a:pPr>
            <a:endParaRPr lang="hu-HU" altLang="en-US" sz="1800" dirty="0" smtClean="0">
              <a:solidFill>
                <a:srgbClr val="595959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Ä"/>
              <a:defRPr/>
            </a:pPr>
            <a:r>
              <a:rPr lang="hu-HU" altLang="en-US" sz="1800" dirty="0" smtClean="0">
                <a:solidFill>
                  <a:srgbClr val="595959"/>
                </a:solidFill>
              </a:rPr>
              <a:t>a gyakorlatorientált képzés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Ä"/>
              <a:defRPr/>
            </a:pPr>
            <a:r>
              <a:rPr lang="hu-HU" altLang="en-US" sz="1800" dirty="0" smtClean="0">
                <a:solidFill>
                  <a:srgbClr val="595959"/>
                </a:solidFill>
              </a:rPr>
              <a:t>a kiterjedt vállalati kapcsolatrendszer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Ä"/>
              <a:defRPr/>
            </a:pPr>
            <a:r>
              <a:rPr lang="hu-HU" altLang="en-US" sz="1800" dirty="0" smtClean="0">
                <a:solidFill>
                  <a:srgbClr val="595959"/>
                </a:solidFill>
              </a:rPr>
              <a:t>a részben vállalatokkal közösen folytatott alkalmazott kutatások</a:t>
            </a:r>
          </a:p>
        </p:txBody>
      </p:sp>
      <p:grpSp>
        <p:nvGrpSpPr>
          <p:cNvPr id="19460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19461" name="Shape 6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Shape 6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61"/>
          <p:cNvSpPr txBox="1">
            <a:spLocks noChangeArrowheads="1"/>
          </p:cNvSpPr>
          <p:nvPr/>
        </p:nvSpPr>
        <p:spPr bwMode="auto">
          <a:xfrm>
            <a:off x="363538" y="-344488"/>
            <a:ext cx="83629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hu-HU" altLang="en-US" sz="2400" b="1"/>
              <a:t>Gyakorlatorientáltság a felsőoktatásban</a:t>
            </a:r>
            <a:endParaRPr lang="en-US" altLang="en-US" sz="2400" b="1"/>
          </a:p>
        </p:txBody>
      </p:sp>
      <p:sp>
        <p:nvSpPr>
          <p:cNvPr id="16387" name="Shape 62"/>
          <p:cNvSpPr txBox="1">
            <a:spLocks noChangeArrowheads="1"/>
          </p:cNvSpPr>
          <p:nvPr/>
        </p:nvSpPr>
        <p:spPr bwMode="auto">
          <a:xfrm>
            <a:off x="555625" y="465138"/>
            <a:ext cx="836295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285750" indent="-285750" algn="just" eaLnBrk="1" hangingPunct="1">
              <a:lnSpc>
                <a:spcPct val="115000"/>
              </a:lnSpc>
              <a:buFont typeface="Webdings" panose="05030102010509060703" pitchFamily="18" charset="2"/>
              <a:buChar char=""/>
              <a:defRPr/>
            </a:pPr>
            <a:r>
              <a:rPr lang="hu-HU" altLang="en-US" sz="1800" dirty="0" smtClean="0">
                <a:solidFill>
                  <a:srgbClr val="595959"/>
                </a:solidFill>
              </a:rPr>
              <a:t>A gyakorlatorientáltság bizonyos szinten korábban is jelen volt. (A legtöbb gazdaságtudományi alapképzés korábban is gyakorlatorientált volt, kötelező </a:t>
            </a:r>
            <a:r>
              <a:rPr lang="hu-HU" altLang="en-US" sz="1800" dirty="0" smtClean="0">
                <a:solidFill>
                  <a:srgbClr val="595959"/>
                </a:solidFill>
              </a:rPr>
              <a:t>féléves </a:t>
            </a:r>
            <a:r>
              <a:rPr lang="hu-HU" altLang="en-US" sz="1800" dirty="0" smtClean="0">
                <a:solidFill>
                  <a:srgbClr val="595959"/>
                </a:solidFill>
              </a:rPr>
              <a:t>szakmai gyakorlattal.)</a:t>
            </a:r>
          </a:p>
          <a:p>
            <a:pPr algn="just" eaLnBrk="1" hangingPunct="1">
              <a:lnSpc>
                <a:spcPct val="115000"/>
              </a:lnSpc>
              <a:defRPr/>
            </a:pPr>
            <a:endParaRPr lang="hu-HU" altLang="en-US" sz="800" dirty="0" smtClean="0">
              <a:solidFill>
                <a:srgbClr val="595959"/>
              </a:solidFill>
            </a:endParaRPr>
          </a:p>
          <a:p>
            <a:pPr marL="285750" indent="-285750" algn="just" eaLnBrk="1" hangingPunct="1">
              <a:lnSpc>
                <a:spcPct val="115000"/>
              </a:lnSpc>
              <a:buFont typeface="Webdings" panose="05030102010509060703" pitchFamily="18" charset="2"/>
              <a:buChar char=""/>
              <a:defRPr/>
            </a:pPr>
            <a:r>
              <a:rPr lang="hu-HU" altLang="en-US" sz="1800" dirty="0" smtClean="0">
                <a:solidFill>
                  <a:srgbClr val="595959"/>
                </a:solidFill>
              </a:rPr>
              <a:t>Különböző kezdeményezések a gyakorlatorientáltság növelése érdekében (pl.: </a:t>
            </a:r>
            <a:r>
              <a:rPr lang="hu-HU" altLang="en-US" sz="1800" b="1" dirty="0" smtClean="0">
                <a:solidFill>
                  <a:srgbClr val="FF0000"/>
                </a:solidFill>
              </a:rPr>
              <a:t>BGE - Team </a:t>
            </a:r>
            <a:r>
              <a:rPr lang="hu-HU" altLang="en-US" sz="1800" b="1" dirty="0" err="1" smtClean="0">
                <a:solidFill>
                  <a:srgbClr val="FF0000"/>
                </a:solidFill>
              </a:rPr>
              <a:t>Academy</a:t>
            </a:r>
            <a:r>
              <a:rPr lang="hu-HU" altLang="en-US" sz="1800" dirty="0" smtClean="0">
                <a:solidFill>
                  <a:srgbClr val="595959"/>
                </a:solidFill>
              </a:rPr>
              <a:t>)</a:t>
            </a:r>
          </a:p>
          <a:p>
            <a:pPr algn="just" eaLnBrk="1" hangingPunct="1">
              <a:lnSpc>
                <a:spcPct val="115000"/>
              </a:lnSpc>
              <a:defRPr/>
            </a:pPr>
            <a:endParaRPr lang="hu-HU" altLang="en-US" sz="800" dirty="0" smtClean="0">
              <a:solidFill>
                <a:srgbClr val="595959"/>
              </a:solidFill>
            </a:endParaRPr>
          </a:p>
          <a:p>
            <a:pPr marL="285750" indent="-285750" algn="just" eaLnBrk="1" hangingPunct="1">
              <a:lnSpc>
                <a:spcPct val="115000"/>
              </a:lnSpc>
              <a:buFont typeface="Webdings" panose="05030102010509060703" pitchFamily="18" charset="2"/>
              <a:buChar char=""/>
              <a:defRPr/>
            </a:pPr>
            <a:r>
              <a:rPr lang="hu-HU" altLang="en-US" sz="1800" dirty="0" smtClean="0">
                <a:solidFill>
                  <a:srgbClr val="595959"/>
                </a:solidFill>
              </a:rPr>
              <a:t>Diplomás Pályakövetési Rendszer: jó elhelyezkedési lehetőségek, elégedett végzett hallgatók, de a gyakorlatorientáltság további növelését javasolják!</a:t>
            </a:r>
          </a:p>
          <a:p>
            <a:pPr algn="just" eaLnBrk="1" hangingPunct="1">
              <a:lnSpc>
                <a:spcPct val="115000"/>
              </a:lnSpc>
              <a:defRPr/>
            </a:pPr>
            <a:endParaRPr lang="hu-HU" altLang="en-US" sz="800" dirty="0" smtClean="0">
              <a:solidFill>
                <a:srgbClr val="595959"/>
              </a:solidFill>
            </a:endParaRPr>
          </a:p>
          <a:p>
            <a:pPr marL="285750" indent="-285750" algn="just" eaLnBrk="1" hangingPunct="1">
              <a:lnSpc>
                <a:spcPct val="115000"/>
              </a:lnSpc>
              <a:buFont typeface="Webdings" panose="05030102010509060703" pitchFamily="18" charset="2"/>
              <a:buChar char=""/>
              <a:defRPr/>
            </a:pPr>
            <a:r>
              <a:rPr lang="hu-HU" altLang="en-US" sz="1800" dirty="0" smtClean="0">
                <a:solidFill>
                  <a:srgbClr val="595959"/>
                </a:solidFill>
              </a:rPr>
              <a:t>Gyakorlatorientáltság növelése - </a:t>
            </a:r>
            <a:r>
              <a:rPr lang="hu-HU" altLang="en-US" sz="1800" dirty="0" err="1" smtClean="0">
                <a:solidFill>
                  <a:srgbClr val="595959"/>
                </a:solidFill>
              </a:rPr>
              <a:t>win-win-win</a:t>
            </a:r>
            <a:r>
              <a:rPr lang="hu-HU" altLang="en-US" sz="1800" dirty="0" smtClean="0">
                <a:solidFill>
                  <a:srgbClr val="595959"/>
                </a:solidFill>
              </a:rPr>
              <a:t> szituáció: jó a hallgatóknak, a felsőoktatási intézményeknek és a vállalatoknak. De: a vállalatoknak és az intézményeknek komoly felkészülés, feladatok! Hallgatóknak: más típusú hozzáállás</a:t>
            </a:r>
          </a:p>
        </p:txBody>
      </p:sp>
      <p:grpSp>
        <p:nvGrpSpPr>
          <p:cNvPr id="17412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17413" name="Shape 6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Shape 65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hotunkelo.com/wp-content/uploads/2009/01/team-acade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60" y="1038368"/>
            <a:ext cx="5206929" cy="188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9" name="Shape 64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hape 6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512" y="2192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b="1" dirty="0" smtClean="0">
              <a:latin typeface="Franklin Gothic Book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b="1" dirty="0" smtClean="0">
              <a:latin typeface="Franklin Gothic Boo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865725" y="122532"/>
            <a:ext cx="2089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Az ötlet</a:t>
            </a:r>
            <a:endParaRPr lang="hu-HU" sz="48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16" y="229218"/>
            <a:ext cx="3571576" cy="335840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73510" y="3538771"/>
            <a:ext cx="962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1993</a:t>
            </a:r>
            <a:endParaRPr lang="hu-HU" sz="26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068832" y="2072255"/>
            <a:ext cx="272222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Nemcsak…</a:t>
            </a:r>
          </a:p>
          <a:p>
            <a:r>
              <a:rPr lang="hu-HU" i="1" dirty="0" smtClean="0">
                <a:latin typeface="Franklin Gothic Book" panose="020B0503020102020204" pitchFamily="34" charset="0"/>
              </a:rPr>
              <a:t> …egy iskolai keretek között</a:t>
            </a:r>
          </a:p>
          <a:p>
            <a:r>
              <a:rPr lang="hu-HU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Hanem…</a:t>
            </a:r>
            <a:endParaRPr lang="hu-HU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r>
              <a:rPr lang="hu-HU" i="1" dirty="0" smtClean="0">
                <a:latin typeface="Franklin Gothic Book" panose="020B0503020102020204" pitchFamily="34" charset="0"/>
              </a:rPr>
              <a:t>…valós </a:t>
            </a:r>
            <a:r>
              <a:rPr lang="hu-HU" i="1" dirty="0">
                <a:latin typeface="Franklin Gothic Book" panose="020B0503020102020204" pitchFamily="34" charset="0"/>
              </a:rPr>
              <a:t>üzleti környezetben</a:t>
            </a:r>
          </a:p>
          <a:p>
            <a:r>
              <a:rPr lang="hu-HU" i="1" dirty="0" smtClean="0">
                <a:latin typeface="Franklin Gothic Book" panose="020B0503020102020204" pitchFamily="34" charset="0"/>
              </a:rPr>
              <a:t>…         </a:t>
            </a:r>
            <a:r>
              <a:rPr lang="hu-HU" i="1" dirty="0" smtClean="0">
                <a:latin typeface="Franklin Gothic Book" panose="020B0503020102020204" pitchFamily="34" charset="0"/>
              </a:rPr>
              <a:t>     oktatási </a:t>
            </a:r>
            <a:r>
              <a:rPr lang="hu-HU" i="1" dirty="0">
                <a:latin typeface="Franklin Gothic Book" panose="020B0503020102020204" pitchFamily="34" charset="0"/>
              </a:rPr>
              <a:t>modell alapján</a:t>
            </a:r>
          </a:p>
          <a:p>
            <a:r>
              <a:rPr lang="hu-HU" i="1" dirty="0" smtClean="0">
                <a:latin typeface="Franklin Gothic Book" panose="020B0503020102020204" pitchFamily="34" charset="0"/>
              </a:rPr>
              <a:t>…nemzetközi </a:t>
            </a:r>
            <a:r>
              <a:rPr lang="hu-HU" i="1" dirty="0">
                <a:latin typeface="Franklin Gothic Book" panose="020B0503020102020204" pitchFamily="34" charset="0"/>
              </a:rPr>
              <a:t>hálózat tagjaként</a:t>
            </a:r>
          </a:p>
          <a:p>
            <a:endParaRPr lang="hu-HU" dirty="0">
              <a:latin typeface="Franklin Gothic Book" panose="020B05030201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27584" y="1387240"/>
            <a:ext cx="9382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2010</a:t>
            </a:r>
            <a:endParaRPr lang="hu-HU" sz="26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13043" y="946483"/>
            <a:ext cx="9506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2012</a:t>
            </a:r>
            <a:endParaRPr lang="hu-HU" sz="26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748292" y="3618893"/>
            <a:ext cx="4355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PARTANEN, Johannes –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Jyväskylä</a:t>
            </a:r>
            <a:r>
              <a:rPr lang="hu-HU" sz="2000" dirty="0" smtClean="0">
                <a:latin typeface="Franklin Gothic Book" panose="020B0503020102020204" pitchFamily="34" charset="0"/>
              </a:rPr>
              <a:t> (FIN)</a:t>
            </a:r>
          </a:p>
          <a:p>
            <a:r>
              <a:rPr lang="hu-HU" sz="2000" dirty="0" err="1" smtClean="0">
                <a:latin typeface="Franklin Gothic Book" panose="020B0503020102020204" pitchFamily="34" charset="0"/>
              </a:rPr>
              <a:t>Tiimiakatemia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17" name="Felfelé nyíl 16"/>
          <p:cNvSpPr/>
          <p:nvPr/>
        </p:nvSpPr>
        <p:spPr>
          <a:xfrm>
            <a:off x="1914428" y="3310044"/>
            <a:ext cx="219580" cy="334472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1665045" y="1000711"/>
            <a:ext cx="3794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Franklin Gothic Book" panose="020B0503020102020204" pitchFamily="34" charset="0"/>
              </a:rPr>
              <a:t>Kick-off</a:t>
            </a:r>
            <a:r>
              <a:rPr lang="hu-HU" sz="2000" dirty="0" smtClean="0">
                <a:latin typeface="Franklin Gothic Book" panose="020B0503020102020204" pitchFamily="34" charset="0"/>
              </a:rPr>
              <a:t> Team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Academy</a:t>
            </a:r>
            <a:r>
              <a:rPr lang="hu-HU" sz="2000" dirty="0" smtClean="0">
                <a:latin typeface="Franklin Gothic Book" panose="020B0503020102020204" pitchFamily="34" charset="0"/>
              </a:rPr>
              <a:t> Budapest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681030" y="1411034"/>
            <a:ext cx="3852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Szervezeti keretek megteremtése </a:t>
            </a:r>
          </a:p>
          <a:p>
            <a:r>
              <a:rPr lang="hu-HU" sz="2000" dirty="0">
                <a:latin typeface="Franklin Gothic Book" panose="020B0503020102020204" pitchFamily="34" charset="0"/>
              </a:rPr>
              <a:t>a</a:t>
            </a:r>
            <a:r>
              <a:rPr lang="hu-HU" sz="2000" dirty="0" smtClean="0">
                <a:latin typeface="Franklin Gothic Book" panose="020B0503020102020204" pitchFamily="34" charset="0"/>
              </a:rPr>
              <a:t>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BGE-n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18" name="AutoShape 2" descr="data:image/jpeg;base64,/9j/4AAQSkZJRgABAQAAAQABAAD/2wBDAAMCAgMCAgMDAwMEAwMEBQgFBQQEBQoHBwYIDAoMDAsKCwsNDhIQDQ4RDgsLEBYQERMUFRUVDA8XGBYUGBIUFRT/2wBDAQMEBAUEBQkFBQkUDQsNFBQUFBQUFBQUFBQUFBQUFBQUFBQUFBQUFBQUFBQUFBQUFBQUFBQUFBQUFBQUFBQUFBT/wAARCABuALADASIAAhEBAxEB/8QAGwABAQEBAQEBAQAAAAAAAAAAAAEICQIHAwX/xABLEAABAQQCDAoDDAsAAAAAAAAAAQIEBhEHEgMFCSExOFFXhJa10wgTFBgZQVaUodSB5PAVMkZhZnF2goWRs7QWFyIkNDZHZIbh8f/EABsBAQADAQEBAQAAAAAAAAAAAAABBwgGAgQF/8QAOBEAAQICBAsFBwUAAAAAAAAAAAECAwQFFVJUERYXNDVzkaGxstEGEhQhcRMxUXKiwdJBRGGB8P/aAAwDAQACEQMRAD8A6pgAAAAAEXAUi4ADi1dC8cGP/s/Z7sZ0XAaLuheODH/2fs92M6LgNl0FoiT1bOVCtZzOInqvE89Zou56Y4MAaf8AkHkzp1mi7npjgwBp/wCQeSaf0ROat/KpMtnEP1Tidp0wFImApjMskAAAAAAAAAAAAAAAAkxMAoBJgFIuApFW8AcWLoXjgx/oGz3YzoaLuheODH+gbPdjOhsugtESerZyoVtN5xE9V4jrNF3PTHBgDT/yDyZ06zRdz0xwYA0/Z7yKe0ROat/Kols4h+qcTtOmApEwIJmNCySgEmAUAkwCgEmAUAkwCgkxMA+apwk6JkT9ulCC2f8AIHSf4gThJUR504L1hdN4cGlWbSzaVfTew9QVhMvipoPJnKr5+IdsQ5KvH2EO8/OTojzpQXrC6bwc5OiPOlBesLpvDgtVZy+Kiqzl8VJyZSt4dsQV4+wd6ecnRHnSgvWF03g5yVEa3kpSguf0gdN4cFqrOXxUlVn/AIqjJlK3h2xBXb7B964dMRWqi3hURvbW0ls3K3Fq3jkPEv1r3hmz2Cy1XF3ZaqtsqrKyaRpFkt5UVD4LJVFasvX9ZZqfrXRhMpbElLJJSsKWauHuNa3D8e6iJ9jno0T2kRXqnvXDtPxVmR944C8S2rhHhUwPbW3dsnO09q3fl3HP1sHhmwWCx1nF4ZZrNtKjKTaVlEmt9VRMKnwudaZ+XGVVXD9VZKROy3jZWLLOXB32ubh+GFFT7nqDE9nER6J7lw7DvZzkqI0w0pQXrA6bwc5OiPOlBesLpvDgrVZX/aqWqzl8VKoyZSt4dsQ/frx9g7085OiPOlBesLpvBzk6I86UF6wum8OC1VnL4qKrOXxUZMpW8O2IK8fYO9POTojzpQXrC6bwc5OiPOlBesLpvDgtVZy+Kiqzl8VGTKVvDtiCvH2DvTzk6I86UF6wum8HOTojzpQXrC6bw4LVWcvioqs5fFRkylbw7Ygrx9g7085OiPOlBesLpvBzk6I86UF6wum8OC1VnL4qKrOXxUZMpW8O2IK8fYO9C8JKiPOnBesDpvCLwkqJpLUpQgtpfpC6T/EODKWNMvipUWqqSVU+Kd7DkIyZyqfuHbEFePsIeAJCRc+E5kAelB6UGEAD0oPSn3jCAAJkgEkhRMAAAAAAAAAAAAAAAAADrIB0WauQzNkRE/Wql75NetDohWGP6qMrP5N+tHRdLHLL94qX+sydjv2hTySZ8vlZ+JYNVyljevU5zdEKznUTVv1odEKznUTVv1o6N1U9lFVPZRjv2hvP0s/EVXJ2N69TnJ0QrOdRNW/WipchWc6aL8X6N+tHRqqnsoVlPZRjv2hvP0s/EVXJ2N69TgvwhaIUoGpdt9AjNs/dhLU8n/fuT8n43jXexWb3lZqUuNl75Zyn1nzVvqU0hdDElwv4+vz/AIDZ7sZzZvTNM0RHiTNHS8eKuFzmMVf5VWoq+44aO1Icd7Wp5Iq8RY7JXS+kpH1XgtUV2qptp2hiCbdvT25WrtpynjrO42RlizM8W7WWzM1WmmWmUm1Y2UWbK3lX5z5Qt40Zc9b3DBgDT9nvJ4pmLEgUbMxoS4HNhvVF+Co1VRdp6l0R0djVTyVU4m0EuUdEap/MUZL8z66+VL0UVEfaGMu+uvlTaaYCyMt4105enbuh3dXytgxX0UVEfaGMu+uvlR0UVEfaGMu+uvlTakhIY105enbugq+VsGK+iioj7Qxl3118qOiioj7Qxl3118qbUkJDGunL07d0FXytgxX0UVEfaGMu+uvlR0UVEfaGMu+uvlTakhIY105enbugq+VsGK+iioj7Qxl3118qOijoiT4Qxn3118qbUkJDGunL07d0FXytgxX0UtETfwgjNJf3rr5U8pcpqJmFmxEUZpLCnLnS/wBeDkptVGUyFVm8MaqbvTv9/Q8DK/qxD0JFByh9xJCRQASQVLxSLgAOLV0LxwY/0DZ7sZ1NFXQvHBj/AEDZ7sZ1Nl0FoiT1bOVCtZzOInqvE8KaLuemODAGn7PeTOi4TRdz0xwYA0/Z7yKd0ROat/KpMnnEP5k4nadEvCQTAUxoWSSQkUAEkJFABJCRQASQkUAAAAH5q3PAe0amfwoKt2sUQfaO3rVh4hq2bjYHxbErVZWFsljRurWkk5VpTkk5H9xFrAHoAAAi4CkXAAcWroXjgx/oGz3YzqaKuheODH+gbPdjOpsugtESerZyoVrOZxE9V4nhcJou56Y4MAafs95M6LhNF3PTHBgDT9nvIp3RE5q38qkyecQ/mTih2nTAUiYCmNCyQAAAAAAAAAAACIkjxfSfWVUmfxI1iFYSg63dvUsHKvcxysz5xFeotk4thWqtaSynKU5LhAP/2Q=="/>
          <p:cNvSpPr>
            <a:spLocks noChangeAspect="1" noChangeArrowheads="1"/>
          </p:cNvSpPr>
          <p:nvPr/>
        </p:nvSpPr>
        <p:spPr bwMode="auto">
          <a:xfrm>
            <a:off x="63500" y="-377428"/>
            <a:ext cx="1676400" cy="785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77363"/>
            <a:ext cx="413708" cy="193925"/>
          </a:xfrm>
          <a:prstGeom prst="rect">
            <a:avLst/>
          </a:prstGeom>
        </p:spPr>
      </p:pic>
      <p:grpSp>
        <p:nvGrpSpPr>
          <p:cNvPr id="21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23" name="Shape 6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Shape 65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  <p:bldP spid="16" grpId="0"/>
      <p:bldP spid="14" grpId="0"/>
      <p:bldP spid="17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218" y="126876"/>
            <a:ext cx="6893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Team </a:t>
            </a:r>
            <a:r>
              <a:rPr lang="hu-HU" sz="4800" b="1" dirty="0" err="1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Academy</a:t>
            </a:r>
            <a:r>
              <a:rPr lang="hu-HU" sz="4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a világban</a:t>
            </a:r>
            <a:endParaRPr lang="hu-HU" sz="48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187624" y="953825"/>
            <a:ext cx="7019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10+ ország alkalmazza a Team Academy-típusú oktatási formát</a:t>
            </a:r>
          </a:p>
          <a:p>
            <a:r>
              <a:rPr lang="hu-HU" sz="2000" dirty="0" smtClean="0">
                <a:latin typeface="Franklin Gothic Book" panose="020B0503020102020204" pitchFamily="34" charset="0"/>
              </a:rPr>
              <a:t>~10.000 főt elérő szemlélet</a:t>
            </a:r>
          </a:p>
          <a:p>
            <a:r>
              <a:rPr lang="hu-HU" sz="2000" dirty="0" smtClean="0">
                <a:latin typeface="Franklin Gothic Book" panose="020B0503020102020204" pitchFamily="34" charset="0"/>
              </a:rPr>
              <a:t>~1.300 hallgató, ~400 Team Coach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33476"/>
            <a:ext cx="622176" cy="2916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2233477"/>
            <a:ext cx="581703" cy="29218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233476"/>
            <a:ext cx="576064" cy="27133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1909441"/>
            <a:ext cx="576064" cy="27593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1585404"/>
            <a:ext cx="529927" cy="24911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1909441"/>
            <a:ext cx="548405" cy="274202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233477"/>
            <a:ext cx="576064" cy="27657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61369"/>
            <a:ext cx="546986" cy="273493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909441"/>
            <a:ext cx="576064" cy="27543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85404"/>
            <a:ext cx="576064" cy="270030"/>
          </a:xfrm>
          <a:prstGeom prst="rect">
            <a:avLst/>
          </a:prstGeom>
        </p:spPr>
      </p:pic>
      <p:sp>
        <p:nvSpPr>
          <p:cNvPr id="19" name="Szövegdoboz 13"/>
          <p:cNvSpPr txBox="1"/>
          <p:nvPr/>
        </p:nvSpPr>
        <p:spPr>
          <a:xfrm>
            <a:off x="1115616" y="2633674"/>
            <a:ext cx="3024336" cy="1631216"/>
          </a:xfrm>
          <a:prstGeom prst="rect">
            <a:avLst/>
          </a:prstGeom>
          <a:noFill/>
          <a:ln w="12700" cmpd="sng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hu-HU" sz="2000" dirty="0">
                <a:latin typeface="Franklin Gothic Book" panose="020B0503020102020204" pitchFamily="34" charset="0"/>
              </a:rPr>
              <a:t>a</a:t>
            </a:r>
            <a:r>
              <a:rPr lang="hu-HU" sz="2000" dirty="0" smtClean="0">
                <a:latin typeface="Franklin Gothic Book" panose="020B0503020102020204" pitchFamily="34" charset="0"/>
              </a:rPr>
              <a:t>lapképzés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hu-HU" sz="2000" dirty="0" smtClean="0">
                <a:latin typeface="Franklin Gothic Book" panose="020B0503020102020204" pitchFamily="34" charset="0"/>
              </a:rPr>
              <a:t>3,5 év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hu-HU" sz="2000" dirty="0">
                <a:latin typeface="Franklin Gothic Book" panose="020B0503020102020204" pitchFamily="34" charset="0"/>
              </a:rPr>
              <a:t>é</a:t>
            </a:r>
            <a:r>
              <a:rPr lang="hu-HU" sz="2000" dirty="0" smtClean="0">
                <a:latin typeface="Franklin Gothic Book" panose="020B0503020102020204" pitchFamily="34" charset="0"/>
              </a:rPr>
              <a:t>rettségi után közvetlen felvétel</a:t>
            </a:r>
            <a:endParaRPr lang="hu-HU" sz="2000" dirty="0">
              <a:latin typeface="Franklin Gothic Book" panose="020B0503020102020204" pitchFamily="34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Franklin Gothic Book" panose="020B0503020102020204" pitchFamily="34" charset="0"/>
              </a:rPr>
              <a:t>e</a:t>
            </a:r>
            <a:r>
              <a:rPr lang="hu-HU" sz="2000" dirty="0" smtClean="0">
                <a:latin typeface="Franklin Gothic Book" panose="020B0503020102020204" pitchFamily="34" charset="0"/>
              </a:rPr>
              <a:t>lőképzettség nincs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20" name="Szövegdoboz 13"/>
          <p:cNvSpPr txBox="1"/>
          <p:nvPr/>
        </p:nvSpPr>
        <p:spPr>
          <a:xfrm>
            <a:off x="4355976" y="2633674"/>
            <a:ext cx="4608512" cy="1631216"/>
          </a:xfrm>
          <a:prstGeom prst="rect">
            <a:avLst/>
          </a:prstGeom>
          <a:noFill/>
          <a:ln>
            <a:solidFill>
              <a:srgbClr val="95373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hu-HU" sz="2000" dirty="0">
                <a:latin typeface="Franklin Gothic Book" panose="020B0503020102020204" pitchFamily="34" charset="0"/>
              </a:rPr>
              <a:t>a</a:t>
            </a:r>
            <a:r>
              <a:rPr lang="hu-HU" sz="2000" dirty="0" smtClean="0">
                <a:latin typeface="Franklin Gothic Book" panose="020B0503020102020204" pitchFamily="34" charset="0"/>
              </a:rPr>
              <a:t> hallgatók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91%</a:t>
            </a:r>
            <a:r>
              <a:rPr lang="hu-HU" sz="2000" dirty="0" smtClean="0">
                <a:latin typeface="Franklin Gothic Book" panose="020B0503020102020204" pitchFamily="34" charset="0"/>
              </a:rPr>
              <a:t>-a </a:t>
            </a:r>
            <a:r>
              <a:rPr lang="hu-HU" sz="2000" smtClean="0">
                <a:latin typeface="Franklin Gothic Book" panose="020B0503020102020204" pitchFamily="34" charset="0"/>
              </a:rPr>
              <a:t>a </a:t>
            </a:r>
            <a:r>
              <a:rPr lang="hu-HU" sz="2000" smtClean="0">
                <a:latin typeface="Franklin Gothic Book" panose="020B0503020102020204" pitchFamily="34" charset="0"/>
              </a:rPr>
              <a:t>végzés </a:t>
            </a:r>
            <a:r>
              <a:rPr lang="hu-HU" sz="2000" dirty="0" smtClean="0">
                <a:latin typeface="Franklin Gothic Book" panose="020B0503020102020204" pitchFamily="34" charset="0"/>
              </a:rPr>
              <a:t>után 6 hónappal aktív munkavállaló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hu-HU" sz="2000" b="1" dirty="0" smtClean="0">
                <a:solidFill>
                  <a:srgbClr val="953735"/>
                </a:solidFill>
                <a:latin typeface="Franklin Gothic Book" panose="020B0503020102020204" pitchFamily="34" charset="0"/>
              </a:rPr>
              <a:t>37</a:t>
            </a:r>
            <a:r>
              <a:rPr lang="hu-HU" sz="2000" b="1" dirty="0" smtClean="0">
                <a:solidFill>
                  <a:srgbClr val="953735"/>
                </a:solidFill>
                <a:latin typeface="Franklin Gothic Book" panose="020B0503020102020204" pitchFamily="34" charset="0"/>
              </a:rPr>
              <a:t>% </a:t>
            </a:r>
            <a:r>
              <a:rPr lang="hu-HU" sz="2000" dirty="0" smtClean="0">
                <a:latin typeface="Franklin Gothic Book" panose="020B0503020102020204" pitchFamily="34" charset="0"/>
              </a:rPr>
              <a:t>indít önálló vállalkozást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hu-HU" sz="2000" b="1" dirty="0" smtClean="0">
                <a:solidFill>
                  <a:srgbClr val="953735"/>
                </a:solidFill>
                <a:latin typeface="Franklin Gothic Book" panose="020B0503020102020204" pitchFamily="34" charset="0"/>
              </a:rPr>
              <a:t>47%</a:t>
            </a:r>
            <a:r>
              <a:rPr lang="hu-HU" sz="2000" dirty="0" smtClean="0">
                <a:solidFill>
                  <a:srgbClr val="953735"/>
                </a:solidFill>
                <a:latin typeface="Franklin Gothic Book" panose="020B0503020102020204" pitchFamily="34" charset="0"/>
              </a:rPr>
              <a:t> </a:t>
            </a:r>
            <a:r>
              <a:rPr lang="hu-HU" sz="2000" dirty="0" smtClean="0">
                <a:latin typeface="Franklin Gothic Book" panose="020B0503020102020204" pitchFamily="34" charset="0"/>
              </a:rPr>
              <a:t>a végzést követő második évben is önfoglalkoztató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23" name="Curved Up Arrow 22"/>
          <p:cNvSpPr/>
          <p:nvPr/>
        </p:nvSpPr>
        <p:spPr>
          <a:xfrm flipV="1">
            <a:off x="3419872" y="1925308"/>
            <a:ext cx="1728192" cy="654360"/>
          </a:xfrm>
          <a:prstGeom prst="curvedUp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28" name="Shape 64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Shape 65"/>
            <p:cNvPicPr preferRelativeResize="0"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urved Up Arrow 3"/>
          <p:cNvSpPr/>
          <p:nvPr/>
        </p:nvSpPr>
        <p:spPr>
          <a:xfrm>
            <a:off x="3419872" y="4299942"/>
            <a:ext cx="1728192" cy="594066"/>
          </a:xfrm>
          <a:prstGeom prst="curvedUp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346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257" y="181319"/>
            <a:ext cx="6311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Team </a:t>
            </a:r>
            <a:r>
              <a:rPr lang="hu-HU" sz="4800" b="1" dirty="0" err="1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Academy</a:t>
            </a:r>
            <a:r>
              <a:rPr lang="hu-HU" sz="4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a </a:t>
            </a:r>
            <a:r>
              <a:rPr lang="hu-HU" sz="4800" b="1" dirty="0" err="1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BGE-n</a:t>
            </a:r>
            <a:endParaRPr lang="hu-HU" sz="48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35819" y="971329"/>
            <a:ext cx="19239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Miben más?</a:t>
            </a:r>
            <a:endParaRPr lang="hu-HU" sz="26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691040" y="1234095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n</a:t>
            </a:r>
            <a:r>
              <a:rPr lang="hu-HU" sz="2000" dirty="0" smtClean="0">
                <a:latin typeface="Franklin Gothic Book" panose="020B0503020102020204" pitchFamily="34" charset="0"/>
              </a:rPr>
              <a:t>incsenek hallgatók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56378" y="2492581"/>
            <a:ext cx="1414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Hogyan?</a:t>
            </a:r>
            <a:endParaRPr lang="hu-HU" sz="26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920926" y="1211843"/>
            <a:ext cx="260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Franklin Gothic Book" panose="020B0503020102020204" pitchFamily="34" charset="0"/>
              </a:rPr>
              <a:t>t</a:t>
            </a:r>
            <a:r>
              <a:rPr lang="en-GB" sz="2000" dirty="0" err="1" smtClean="0">
                <a:latin typeface="Franklin Gothic Book" panose="020B0503020102020204" pitchFamily="34" charset="0"/>
              </a:rPr>
              <a:t>eampenterpreneur-ök</a:t>
            </a:r>
            <a:endParaRPr lang="en-GB" sz="2000" dirty="0" smtClean="0">
              <a:latin typeface="Franklin Gothic Book" panose="020B05030201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07793" y="1469071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n</a:t>
            </a:r>
            <a:r>
              <a:rPr lang="hu-HU" sz="2000" dirty="0" smtClean="0">
                <a:latin typeface="Franklin Gothic Book" panose="020B0503020102020204" pitchFamily="34" charset="0"/>
              </a:rPr>
              <a:t>incsenek tanórák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978014" y="149912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t</a:t>
            </a:r>
            <a:r>
              <a:rPr lang="hu-HU" sz="2000" dirty="0" smtClean="0">
                <a:latin typeface="Franklin Gothic Book" panose="020B0503020102020204" pitchFamily="34" charset="0"/>
              </a:rPr>
              <a:t>réning és dialógus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14382" y="1739101"/>
            <a:ext cx="247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n</a:t>
            </a:r>
            <a:r>
              <a:rPr lang="hu-HU" sz="2000" dirty="0" smtClean="0">
                <a:latin typeface="Franklin Gothic Book" panose="020B0503020102020204" pitchFamily="34" charset="0"/>
              </a:rPr>
              <a:t>incsenek tantermek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944100" y="1739101"/>
            <a:ext cx="216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o</a:t>
            </a:r>
            <a:r>
              <a:rPr lang="hu-HU" sz="2000" dirty="0" smtClean="0">
                <a:latin typeface="Franklin Gothic Book" panose="020B0503020102020204" pitchFamily="34" charset="0"/>
              </a:rPr>
              <a:t>pen-office places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714383" y="2009131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n</a:t>
            </a:r>
            <a:r>
              <a:rPr lang="hu-HU" sz="2000" dirty="0" smtClean="0">
                <a:latin typeface="Franklin Gothic Book" panose="020B0503020102020204" pitchFamily="34" charset="0"/>
              </a:rPr>
              <a:t>incs szimuláció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932399" y="2009131"/>
            <a:ext cx="245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v</a:t>
            </a:r>
            <a:r>
              <a:rPr lang="hu-HU" sz="2000" dirty="0" smtClean="0">
                <a:latin typeface="Franklin Gothic Book" panose="020B0503020102020204" pitchFamily="34" charset="0"/>
              </a:rPr>
              <a:t>alós üzleti projektek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702077" y="2279161"/>
            <a:ext cx="2077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k</a:t>
            </a:r>
            <a:r>
              <a:rPr lang="hu-HU" sz="2000" dirty="0" smtClean="0">
                <a:latin typeface="Franklin Gothic Book" panose="020B0503020102020204" pitchFamily="34" charset="0"/>
              </a:rPr>
              <a:t>evesebb kontroll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932398" y="2279161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s</a:t>
            </a:r>
            <a:r>
              <a:rPr lang="hu-HU" sz="2000" dirty="0" smtClean="0">
                <a:latin typeface="Franklin Gothic Book" panose="020B0503020102020204" pitchFamily="34" charset="0"/>
              </a:rPr>
              <a:t>elf-responsibility</a:t>
            </a:r>
          </a:p>
        </p:txBody>
      </p:sp>
      <p:sp>
        <p:nvSpPr>
          <p:cNvPr id="5" name="Jobbra nyíl 4"/>
          <p:cNvSpPr/>
          <p:nvPr/>
        </p:nvSpPr>
        <p:spPr>
          <a:xfrm>
            <a:off x="4186662" y="1308273"/>
            <a:ext cx="603785" cy="12318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ra nyíl 21"/>
          <p:cNvSpPr/>
          <p:nvPr/>
        </p:nvSpPr>
        <p:spPr>
          <a:xfrm>
            <a:off x="4175164" y="2132022"/>
            <a:ext cx="603785" cy="12318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Jobbra nyíl 22"/>
          <p:cNvSpPr/>
          <p:nvPr/>
        </p:nvSpPr>
        <p:spPr>
          <a:xfrm>
            <a:off x="4183730" y="2402052"/>
            <a:ext cx="603785" cy="12318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Jobbra nyíl 23"/>
          <p:cNvSpPr/>
          <p:nvPr/>
        </p:nvSpPr>
        <p:spPr>
          <a:xfrm>
            <a:off x="4183731" y="1591962"/>
            <a:ext cx="603785" cy="12318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Jobbra nyíl 24"/>
          <p:cNvSpPr/>
          <p:nvPr/>
        </p:nvSpPr>
        <p:spPr>
          <a:xfrm>
            <a:off x="4175165" y="1861992"/>
            <a:ext cx="603785" cy="12318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19"/>
          <p:cNvSpPr txBox="1"/>
          <p:nvPr/>
        </p:nvSpPr>
        <p:spPr>
          <a:xfrm>
            <a:off x="747991" y="2795269"/>
            <a:ext cx="4081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Learning-by-doing alapú képzés</a:t>
            </a:r>
          </a:p>
          <a:p>
            <a:r>
              <a:rPr lang="en-US" sz="2000" dirty="0" smtClean="0">
                <a:latin typeface="Franklin Gothic Book" panose="020B0503020102020204" pitchFamily="34" charset="0"/>
              </a:rPr>
              <a:t>S</a:t>
            </a:r>
            <a:r>
              <a:rPr lang="hu-HU" sz="2000" dirty="0" smtClean="0">
                <a:latin typeface="Franklin Gothic Book" panose="020B0503020102020204" pitchFamily="34" charset="0"/>
              </a:rPr>
              <a:t>pecializációként (szakirány)</a:t>
            </a:r>
          </a:p>
          <a:p>
            <a:r>
              <a:rPr lang="hu-HU" sz="2000" dirty="0" smtClean="0">
                <a:latin typeface="Franklin Gothic Book" panose="020B0503020102020204" pitchFamily="34" charset="0"/>
              </a:rPr>
              <a:t>Csapatmunka és csapatban tanulás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2786" y="3479599"/>
            <a:ext cx="2303746" cy="1151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7070" y="2923818"/>
            <a:ext cx="1707654" cy="1707654"/>
          </a:xfrm>
          <a:prstGeom prst="rect">
            <a:avLst/>
          </a:prstGeom>
        </p:spPr>
      </p:pic>
      <p:grpSp>
        <p:nvGrpSpPr>
          <p:cNvPr id="27" name="Shape 63"/>
          <p:cNvGrpSpPr>
            <a:grpSpLocks/>
          </p:cNvGrpSpPr>
          <p:nvPr/>
        </p:nvGrpSpPr>
        <p:grpSpPr bwMode="auto">
          <a:xfrm>
            <a:off x="23813" y="4003675"/>
            <a:ext cx="9120187" cy="1046163"/>
            <a:chOff x="23575" y="4003800"/>
            <a:chExt cx="9120424" cy="1046599"/>
          </a:xfrm>
        </p:grpSpPr>
        <p:pic>
          <p:nvPicPr>
            <p:cNvPr id="29" name="Shape 6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11" b="13434"/>
            <a:stretch>
              <a:fillRect/>
            </a:stretch>
          </p:blipFill>
          <p:spPr bwMode="auto">
            <a:xfrm>
              <a:off x="23575" y="4003800"/>
              <a:ext cx="883924" cy="104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Shape 65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730" t="85815" b="6274"/>
            <a:stretch>
              <a:fillRect/>
            </a:stretch>
          </p:blipFill>
          <p:spPr bwMode="auto">
            <a:xfrm>
              <a:off x="981125" y="4681793"/>
              <a:ext cx="8162874" cy="26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805" y="959064"/>
            <a:ext cx="8284644" cy="367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1736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5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7341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Team Academy a </a:t>
            </a:r>
            <a:r>
              <a:rPr lang="hu-HU" sz="4800" b="1" dirty="0" err="1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BGE-n</a:t>
            </a:r>
            <a:r>
              <a:rPr lang="hu-HU" sz="48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#2 </a:t>
            </a:r>
            <a:endParaRPr lang="hu-HU" sz="48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zövegdoboz 9"/>
          <p:cNvSpPr txBox="1"/>
          <p:nvPr/>
        </p:nvSpPr>
        <p:spPr>
          <a:xfrm>
            <a:off x="467117" y="1136763"/>
            <a:ext cx="3679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i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Keretek (személyi és idő)</a:t>
            </a:r>
            <a:endParaRPr lang="hu-HU" sz="2600" b="1" i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Szövegdoboz 13"/>
          <p:cNvSpPr txBox="1"/>
          <p:nvPr/>
        </p:nvSpPr>
        <p:spPr>
          <a:xfrm>
            <a:off x="101961" y="1514804"/>
            <a:ext cx="1857496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600" b="1" u="sng" dirty="0" smtClean="0">
                <a:solidFill>
                  <a:srgbClr val="953735"/>
                </a:solidFill>
                <a:latin typeface="Franklin Gothic Book" panose="020B0503020102020204" pitchFamily="34" charset="0"/>
              </a:rPr>
              <a:t>2012</a:t>
            </a: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14+15 hallgató</a:t>
            </a: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2 csapat</a:t>
            </a: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2 team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coach</a:t>
            </a:r>
            <a:endParaRPr lang="hu-HU" sz="2000" dirty="0" smtClean="0">
              <a:latin typeface="Franklin Gothic Book" panose="020B0503020102020204" pitchFamily="34" charset="0"/>
            </a:endParaRPr>
          </a:p>
        </p:txBody>
      </p:sp>
      <p:sp>
        <p:nvSpPr>
          <p:cNvPr id="13" name="Szövegdoboz 13"/>
          <p:cNvSpPr txBox="1"/>
          <p:nvPr/>
        </p:nvSpPr>
        <p:spPr>
          <a:xfrm>
            <a:off x="2725994" y="1514804"/>
            <a:ext cx="1964449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600" b="1" u="sng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2013</a:t>
            </a: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15+16 hallgató</a:t>
            </a: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2 csapat</a:t>
            </a: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2+1 team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coach</a:t>
            </a:r>
            <a:endParaRPr lang="hu-HU" sz="2000" dirty="0" smtClean="0">
              <a:latin typeface="Franklin Gothic Book" panose="020B0503020102020204" pitchFamily="34" charset="0"/>
            </a:endParaRPr>
          </a:p>
        </p:txBody>
      </p:sp>
      <p:sp>
        <p:nvSpPr>
          <p:cNvPr id="15" name="Szövegdoboz 13"/>
          <p:cNvSpPr txBox="1"/>
          <p:nvPr/>
        </p:nvSpPr>
        <p:spPr>
          <a:xfrm>
            <a:off x="5528184" y="1500058"/>
            <a:ext cx="1663083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600" b="1" u="sng" dirty="0" smtClean="0">
                <a:solidFill>
                  <a:srgbClr val="953735"/>
                </a:solidFill>
                <a:latin typeface="Franklin Gothic Book" panose="020B0503020102020204" pitchFamily="34" charset="0"/>
              </a:rPr>
              <a:t>2014</a:t>
            </a: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endParaRPr lang="hu-HU" sz="20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18 hallgató</a:t>
            </a: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1 csapat</a:t>
            </a: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3 team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coach</a:t>
            </a:r>
            <a:endParaRPr lang="hu-HU" sz="2000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070286">
            <a:off x="2650191" y="1770425"/>
            <a:ext cx="1352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Bernard MT Condensed"/>
                <a:cs typeface="Bernard MT Condensed"/>
              </a:rPr>
              <a:t>A.C.T.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Bernard MT Condensed"/>
              <a:cs typeface="Bernard M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615" y="2594924"/>
            <a:ext cx="2101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solidFill>
                  <a:srgbClr val="DC1FB6"/>
                </a:solidFill>
                <a:latin typeface="Wide Latin"/>
                <a:cs typeface="Wide Latin"/>
              </a:rPr>
              <a:t>I</a:t>
            </a:r>
            <a:r>
              <a:rPr lang="en-US" sz="4200" dirty="0" smtClean="0">
                <a:solidFill>
                  <a:srgbClr val="7EE92F"/>
                </a:solidFill>
                <a:latin typeface="Wide Latin"/>
                <a:cs typeface="Wide Latin"/>
              </a:rPr>
              <a:t>D</a:t>
            </a:r>
            <a:r>
              <a:rPr lang="en-US" sz="4200" dirty="0" smtClean="0">
                <a:solidFill>
                  <a:schemeClr val="accent6">
                    <a:lumMod val="75000"/>
                  </a:schemeClr>
                </a:solidFill>
                <a:latin typeface="Wide Latin"/>
                <a:cs typeface="Wide Latin"/>
              </a:rPr>
              <a:t>S</a:t>
            </a:r>
            <a:endParaRPr lang="en-US" sz="4200" dirty="0">
              <a:solidFill>
                <a:schemeClr val="accent6">
                  <a:lumMod val="75000"/>
                </a:schemeClr>
              </a:solidFill>
              <a:latin typeface="Wide Latin"/>
              <a:cs typeface="Wide Lati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15878" y="2216882"/>
            <a:ext cx="576064" cy="540060"/>
          </a:xfrm>
          <a:prstGeom prst="right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943" y="1892846"/>
            <a:ext cx="1154533" cy="864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488192" y="2401282"/>
            <a:ext cx="551717" cy="1080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1703" y="2179430"/>
            <a:ext cx="1549817" cy="540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085" y="2054864"/>
            <a:ext cx="2416376" cy="432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6939" y="2540918"/>
            <a:ext cx="2952328" cy="424536"/>
          </a:xfrm>
          <a:prstGeom prst="rect">
            <a:avLst/>
          </a:prstGeom>
        </p:spPr>
      </p:pic>
      <p:sp>
        <p:nvSpPr>
          <p:cNvPr id="19" name="Szövegdoboz 13"/>
          <p:cNvSpPr txBox="1"/>
          <p:nvPr/>
        </p:nvSpPr>
        <p:spPr>
          <a:xfrm>
            <a:off x="7235371" y="1531358"/>
            <a:ext cx="1930785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600" b="1" u="sng" dirty="0" smtClean="0">
                <a:solidFill>
                  <a:srgbClr val="953735"/>
                </a:solidFill>
                <a:latin typeface="Franklin Gothic Book" panose="020B0503020102020204" pitchFamily="34" charset="0"/>
              </a:rPr>
              <a:t>2015</a:t>
            </a:r>
          </a:p>
          <a:p>
            <a:pPr algn="ctr"/>
            <a:endParaRPr lang="hu-HU" sz="2000" dirty="0">
              <a:latin typeface="Franklin Gothic Book" panose="020B0503020102020204" pitchFamily="34" charset="0"/>
            </a:endParaRP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TA Consulting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Group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Szövetkezet</a:t>
            </a:r>
          </a:p>
          <a:p>
            <a:pPr algn="ctr"/>
            <a:endParaRPr lang="hu-HU" sz="1000" dirty="0">
              <a:latin typeface="Franklin Gothic Book" panose="020B0503020102020204" pitchFamily="34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The Blues</a:t>
            </a:r>
          </a:p>
          <a:p>
            <a:pPr algn="ctr"/>
            <a:endParaRPr lang="hu-HU" sz="10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29 hallgató</a:t>
            </a: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2 csapat</a:t>
            </a:r>
          </a:p>
          <a:p>
            <a:pPr algn="ctr"/>
            <a:r>
              <a:rPr lang="hu-HU" sz="2000" dirty="0" smtClean="0">
                <a:latin typeface="Franklin Gothic Book" panose="020B0503020102020204" pitchFamily="34" charset="0"/>
              </a:rPr>
              <a:t>3/2 team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coach</a:t>
            </a:r>
            <a:endParaRPr lang="hu-HU" sz="20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20" name="Kép 19" descr="TA Cons. Grou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089" y="2296885"/>
            <a:ext cx="1742481" cy="860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352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3" grpId="0"/>
      <p:bldP spid="5" grpId="0"/>
      <p:bldP spid="7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509</Words>
  <Application>Microsoft Office PowerPoint</Application>
  <PresentationFormat>Diavetítés a képernyőre (16:9 oldalarány)</PresentationFormat>
  <Paragraphs>148</Paragraphs>
  <Slides>12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4" baseType="lpstr">
      <vt:lpstr>Arial</vt:lpstr>
      <vt:lpstr>Source Sans Pro</vt:lpstr>
      <vt:lpstr>Wingdings</vt:lpstr>
      <vt:lpstr>Webdings</vt:lpstr>
      <vt:lpstr>Franklin Gothic Book</vt:lpstr>
      <vt:lpstr>Times New Roman</vt:lpstr>
      <vt:lpstr>Bernard MT Condensed</vt:lpstr>
      <vt:lpstr>Wide Latin</vt:lpstr>
      <vt:lpstr>Apple Chancery</vt:lpstr>
      <vt:lpstr>Narkisim</vt:lpstr>
      <vt:lpstr>Tahoma</vt:lpstr>
      <vt:lpstr>simple-light-2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EURASHE workshop</dc:title>
  <dc:creator>Tasi Péter</dc:creator>
  <cp:lastModifiedBy>oktato</cp:lastModifiedBy>
  <cp:revision>57</cp:revision>
  <dcterms:modified xsi:type="dcterms:W3CDTF">2016-02-26T07:42:15Z</dcterms:modified>
</cp:coreProperties>
</file>