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1" r:id="rId4"/>
    <p:sldId id="270" r:id="rId5"/>
    <p:sldId id="272" r:id="rId6"/>
    <p:sldId id="273" r:id="rId7"/>
    <p:sldId id="274" r:id="rId8"/>
    <p:sldId id="275" r:id="rId9"/>
    <p:sldId id="259" r:id="rId10"/>
    <p:sldId id="267" r:id="rId11"/>
    <p:sldId id="269" r:id="rId12"/>
    <p:sldId id="262" r:id="rId13"/>
    <p:sldId id="277" r:id="rId14"/>
    <p:sldId id="278" r:id="rId15"/>
    <p:sldId id="276" r:id="rId16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67B98-DD63-4E93-8DC1-2809A4FDDEE8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2C359-62D7-4486-88F7-99F4114599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004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32A7E-B035-4BD3-BEB7-0012E202DAFA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40D7B-88B7-4F9E-9883-A1ED8294C6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652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hu-HU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hu-HU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 altLang="hu-HU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3BB9D-2682-4B63-A42F-560DC111B20A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FBB3-F559-47B3-82E6-6CDB788E9B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713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16EA8-BB11-4805-B5C6-B34B01AC05B1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608F3-FA73-4295-9B80-5464A7223D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0490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hu-HU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hu-HU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DD6AF-35A6-4C7E-AF64-0DF2F6B4916C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9AC0-6256-4A3C-BB58-5484C04C94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2879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E423-E384-4987-B001-C7A92060E3D4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57E65-FFEB-4E6F-8E64-065437A6B9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80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46B8-D205-4EC0-B0F6-F4E8A1C0925D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DAD4D-077A-46EE-8F40-3AF1E6F85D1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0307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78B1B-5D3C-4448-9872-DF371576EF91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25BC-896E-4380-9F99-6CC247ADDE5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26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589C2-2018-4810-B1AB-C7982C53FEE4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F695C-9075-4987-9454-30CC18EBEC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258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CD3C2-F97D-4290-B3FD-6A6EE958D6E8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A6FB6-BA6D-4A0B-8C75-4B9C4DCB9B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000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B67FA-822B-48C2-A5DF-78354FB912D2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425F1-6B0E-40BC-8D16-18930C4FBF0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35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68EF8-F8D6-4CF7-8120-8561C7F993CD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0EA5D-BE1A-4172-BE89-17A879CE775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51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295DB-7B7A-48EB-9FBA-FE0809A882B5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8715-1578-4496-BB9C-C943F0D1947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41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B189C-C3B8-4933-BC1F-41A021795117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1C9FE-C5A7-4668-A3E0-CE38811252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65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F9D9E-E733-4965-8E8A-BFFDB2DC5303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75058-4368-45C7-BAD5-D53EB4C240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891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AB2CE-E171-4E2D-9C08-77D953F37D0D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343B6-6AEB-4977-B160-8661B8D739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19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3B43C4-D23B-4E77-AF62-789BA41226AC}" type="datetimeFigureOut">
              <a:rPr lang="hu-HU"/>
              <a:pPr>
                <a:defRPr/>
              </a:pPr>
              <a:t>2016.02.26.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BD9C702B-4F78-486A-8FF2-19B87535FD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94" r:id="rId11"/>
    <p:sldLayoutId id="2147483689" r:id="rId12"/>
    <p:sldLayoutId id="2147483695" r:id="rId13"/>
    <p:sldLayoutId id="2147483690" r:id="rId14"/>
    <p:sldLayoutId id="2147483691" r:id="rId15"/>
    <p:sldLayoutId id="2147483692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joszerencset.hu/eletrajz/born_ignac_eng.htm##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18091" y="5632269"/>
            <a:ext cx="3662892" cy="688366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hu-HU" sz="2900" dirty="0" smtClean="0">
                <a:solidFill>
                  <a:schemeClr val="accent2">
                    <a:lumMod val="75000"/>
                  </a:schemeClr>
                </a:solidFill>
              </a:rPr>
              <a:t>Prof. Dr. Zoltán Gácsi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hu-HU" sz="2300" i="1" dirty="0" smtClean="0">
                <a:solidFill>
                  <a:schemeClr val="accent2">
                    <a:lumMod val="75000"/>
                  </a:schemeClr>
                </a:solidFill>
              </a:rPr>
              <a:t>Head of </a:t>
            </a:r>
            <a:r>
              <a:rPr lang="hu-HU" sz="2300" i="1" dirty="0" err="1" smtClean="0">
                <a:solidFill>
                  <a:schemeClr val="accent2">
                    <a:lumMod val="75000"/>
                  </a:schemeClr>
                </a:solidFill>
              </a:rPr>
              <a:t>Dual</a:t>
            </a:r>
            <a:r>
              <a:rPr lang="hu-HU" sz="23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300" i="1" dirty="0" err="1" smtClean="0">
                <a:solidFill>
                  <a:schemeClr val="accent2">
                    <a:lumMod val="75000"/>
                  </a:schemeClr>
                </a:solidFill>
              </a:rPr>
              <a:t>Edu</a:t>
            </a:r>
            <a:r>
              <a:rPr lang="hu-HU" sz="2300" i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hu-HU" sz="2300" i="1" dirty="0" err="1" smtClean="0">
                <a:solidFill>
                  <a:schemeClr val="accent2">
                    <a:lumMod val="75000"/>
                  </a:schemeClr>
                </a:solidFill>
              </a:rPr>
              <a:t>Committee</a:t>
            </a:r>
            <a:r>
              <a:rPr lang="hu-HU" sz="2300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300" i="1" dirty="0" err="1" smtClean="0">
                <a:solidFill>
                  <a:schemeClr val="accent2">
                    <a:lumMod val="75000"/>
                  </a:schemeClr>
                </a:solidFill>
              </a:rPr>
              <a:t>UoM</a:t>
            </a:r>
            <a:endParaRPr lang="hu-HU" sz="2300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676" y="2100824"/>
            <a:ext cx="2901537" cy="217467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37" y="199303"/>
            <a:ext cx="6940982" cy="1729906"/>
          </a:xfrm>
          <a:prstGeom prst="rect">
            <a:avLst/>
          </a:prstGeom>
        </p:spPr>
      </p:pic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1660677" y="2100824"/>
            <a:ext cx="7453344" cy="1241698"/>
          </a:xfrm>
        </p:spPr>
        <p:txBody>
          <a:bodyPr/>
          <a:lstStyle/>
          <a:p>
            <a:r>
              <a:rPr lang="hu-HU" altLang="hu-HU" sz="4000" dirty="0" err="1" smtClean="0">
                <a:solidFill>
                  <a:srgbClr val="C00000"/>
                </a:solidFill>
              </a:rPr>
              <a:t>Evolving</a:t>
            </a:r>
            <a:r>
              <a:rPr lang="hu-HU" altLang="hu-HU" sz="4000" dirty="0" smtClean="0">
                <a:solidFill>
                  <a:srgbClr val="C00000"/>
                </a:solidFill>
              </a:rPr>
              <a:t> </a:t>
            </a:r>
            <a:r>
              <a:rPr lang="hu-HU" altLang="hu-HU" sz="4000" dirty="0" err="1" smtClean="0">
                <a:solidFill>
                  <a:srgbClr val="C00000"/>
                </a:solidFill>
              </a:rPr>
              <a:t>Dual</a:t>
            </a:r>
            <a:r>
              <a:rPr lang="hu-HU" altLang="hu-HU" sz="4000" dirty="0" smtClean="0">
                <a:solidFill>
                  <a:srgbClr val="C00000"/>
                </a:solidFill>
              </a:rPr>
              <a:t> Education </a:t>
            </a:r>
            <a:r>
              <a:rPr lang="hu-HU" altLang="hu-HU" sz="4000" dirty="0" err="1" smtClean="0">
                <a:solidFill>
                  <a:srgbClr val="C00000"/>
                </a:solidFill>
              </a:rPr>
              <a:t>at</a:t>
            </a:r>
            <a:r>
              <a:rPr lang="hu-HU" altLang="hu-HU" sz="4000" dirty="0" smtClean="0">
                <a:solidFill>
                  <a:srgbClr val="C00000"/>
                </a:solidFill>
              </a:rPr>
              <a:t> </a:t>
            </a:r>
            <a:r>
              <a:rPr lang="hu-HU" altLang="hu-HU" sz="4000" dirty="0" err="1" smtClean="0">
                <a:solidFill>
                  <a:srgbClr val="C00000"/>
                </a:solidFill>
              </a:rPr>
              <a:t>the</a:t>
            </a:r>
            <a:r>
              <a:rPr lang="hu-HU" altLang="hu-HU" sz="4000" dirty="0" smtClean="0">
                <a:solidFill>
                  <a:srgbClr val="C00000"/>
                </a:solidFill>
              </a:rPr>
              <a:t> University of Miskolc (</a:t>
            </a:r>
            <a:r>
              <a:rPr lang="hu-HU" altLang="hu-HU" sz="4000" dirty="0" err="1" smtClean="0">
                <a:solidFill>
                  <a:srgbClr val="C00000"/>
                </a:solidFill>
              </a:rPr>
              <a:t>UoM</a:t>
            </a:r>
            <a:r>
              <a:rPr lang="hu-HU" altLang="hu-HU" sz="4000" dirty="0" smtClean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7" name="Alcím 2"/>
          <p:cNvSpPr txBox="1">
            <a:spLocks/>
          </p:cNvSpPr>
          <p:nvPr/>
        </p:nvSpPr>
        <p:spPr bwMode="auto">
          <a:xfrm>
            <a:off x="4718091" y="3609623"/>
            <a:ext cx="4481586" cy="72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hu-HU" sz="2000" dirty="0" smtClean="0">
                <a:solidFill>
                  <a:schemeClr val="accent2">
                    <a:lumMod val="75000"/>
                  </a:schemeClr>
                </a:solidFill>
              </a:rPr>
              <a:t>Prof. Dr. Tamás Kékesi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 3" charset="2"/>
              <a:buNone/>
              <a:defRPr/>
            </a:pPr>
            <a:r>
              <a:rPr lang="hu-HU" sz="1600" i="1" dirty="0" err="1" smtClean="0">
                <a:solidFill>
                  <a:schemeClr val="accent2">
                    <a:lumMod val="75000"/>
                  </a:schemeClr>
                </a:solidFill>
              </a:rPr>
              <a:t>Vice-rector</a:t>
            </a:r>
            <a:r>
              <a:rPr lang="hu-HU" sz="1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600" i="1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hu-HU" sz="1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600" i="1" dirty="0" err="1" smtClean="0">
                <a:solidFill>
                  <a:schemeClr val="accent2">
                    <a:lumMod val="75000"/>
                  </a:schemeClr>
                </a:solidFill>
              </a:rPr>
              <a:t>Sci</a:t>
            </a:r>
            <a:r>
              <a:rPr lang="hu-HU" sz="1600" i="1" dirty="0" smtClean="0">
                <a:solidFill>
                  <a:schemeClr val="accent2">
                    <a:lumMod val="75000"/>
                  </a:schemeClr>
                </a:solidFill>
              </a:rPr>
              <a:t>. &amp; </a:t>
            </a:r>
            <a:r>
              <a:rPr lang="hu-HU" sz="1600" i="1" dirty="0" err="1" smtClean="0">
                <a:solidFill>
                  <a:schemeClr val="accent2">
                    <a:lumMod val="75000"/>
                  </a:schemeClr>
                </a:solidFill>
              </a:rPr>
              <a:t>Intern’l</a:t>
            </a:r>
            <a:r>
              <a:rPr lang="hu-HU" sz="16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1600" i="1" dirty="0" err="1" smtClean="0">
                <a:solidFill>
                  <a:schemeClr val="accent2">
                    <a:lumMod val="75000"/>
                  </a:schemeClr>
                </a:solidFill>
              </a:rPr>
              <a:t>Aff</a:t>
            </a:r>
            <a:r>
              <a:rPr lang="hu-HU" sz="1600" i="1" dirty="0" smtClean="0">
                <a:solidFill>
                  <a:schemeClr val="accent2">
                    <a:lumMod val="75000"/>
                  </a:schemeClr>
                </a:solidFill>
              </a:rPr>
              <a:t>., </a:t>
            </a:r>
            <a:r>
              <a:rPr lang="hu-HU" sz="1600" i="1" dirty="0" err="1" smtClean="0">
                <a:solidFill>
                  <a:schemeClr val="accent2">
                    <a:lumMod val="75000"/>
                  </a:schemeClr>
                </a:solidFill>
              </a:rPr>
              <a:t>UoM</a:t>
            </a:r>
            <a:endParaRPr lang="hu-HU" sz="1600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http://www.innoteka.hu/images/site/201404/image13963490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83" y="4377817"/>
            <a:ext cx="3148408" cy="236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uni-miskolc.hu/template/web/img/logo-uni-miskol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" y="332005"/>
            <a:ext cx="3135556" cy="8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Kép 13" descr="e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584" y="668734"/>
            <a:ext cx="1368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9" y="1250354"/>
            <a:ext cx="1986910" cy="5482597"/>
          </a:xfrm>
          <a:prstGeom prst="rect">
            <a:avLst/>
          </a:prstGeom>
        </p:spPr>
      </p:pic>
      <p:pic>
        <p:nvPicPr>
          <p:cNvPr id="4" name="Picture 3" descr="L100015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16555" y="3424309"/>
            <a:ext cx="3544902" cy="23668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1804296" y="198782"/>
            <a:ext cx="4927807" cy="596348"/>
          </a:xfrm>
        </p:spPr>
        <p:txBody>
          <a:bodyPr>
            <a:normAutofit fontScale="90000"/>
          </a:bodyPr>
          <a:lstStyle/>
          <a:p>
            <a:r>
              <a:rPr lang="hu-HU" altLang="hu-HU" dirty="0" smtClean="0"/>
              <a:t>3.	The major </a:t>
            </a:r>
            <a:r>
              <a:rPr lang="hu-HU" altLang="hu-HU" dirty="0" err="1" smtClean="0"/>
              <a:t>objectives</a:t>
            </a:r>
            <a:endParaRPr lang="hu-HU" altLang="hu-HU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721" y="0"/>
            <a:ext cx="3220279" cy="40021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647" y="3354756"/>
            <a:ext cx="4508353" cy="350324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3891" y="914400"/>
            <a:ext cx="7803528" cy="570702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Providing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well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trained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directly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employable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young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experts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companies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team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individual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work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Assuring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excellent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carrier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potentials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besides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competitive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degree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worthy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; </a:t>
            </a: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Developing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education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training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regular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contribution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experts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companies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providing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special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practical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soft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skills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Increasing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attractivity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featured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specialisations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Strengthening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recognition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recruiting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potential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university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Fostering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R&amp;D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ties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university-business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relations;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Assisting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operational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human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background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certain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specialisations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departments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26" y="144525"/>
            <a:ext cx="6132946" cy="656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20044" y="357948"/>
            <a:ext cx="2961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u="sng" dirty="0" smtClean="0"/>
              <a:t>pioneering method </a:t>
            </a:r>
            <a:r>
              <a:rPr lang="en-US" dirty="0" smtClean="0"/>
              <a:t>of higher education with </a:t>
            </a:r>
            <a:r>
              <a:rPr lang="en-US" b="1" dirty="0" smtClean="0"/>
              <a:t>increasing involvement </a:t>
            </a:r>
            <a:r>
              <a:rPr lang="hu-HU" dirty="0" smtClean="0"/>
              <a:t>of</a:t>
            </a:r>
            <a:r>
              <a:rPr lang="en-US" dirty="0" smtClean="0"/>
              <a:t> the business environment</a:t>
            </a:r>
            <a:endParaRPr lang="en-US" dirty="0"/>
          </a:p>
        </p:txBody>
      </p:sp>
      <p:sp>
        <p:nvSpPr>
          <p:cNvPr id="6" name="Ellipszis 5"/>
          <p:cNvSpPr/>
          <p:nvPr/>
        </p:nvSpPr>
        <p:spPr>
          <a:xfrm>
            <a:off x="7721600" y="4433455"/>
            <a:ext cx="1801091" cy="39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6594764" y="4752110"/>
            <a:ext cx="1431636" cy="397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922326" y="3458198"/>
            <a:ext cx="1403927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Dual</a:t>
            </a:r>
            <a:r>
              <a:rPr lang="hu-H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education</a:t>
            </a:r>
            <a:endParaRPr lang="hu-H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5366326" y="5100782"/>
            <a:ext cx="1477819" cy="7342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4354945" y="5458691"/>
            <a:ext cx="1149928" cy="4710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3546764" y="3500582"/>
            <a:ext cx="5375562" cy="14039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8478982" y="3808360"/>
            <a:ext cx="1330036" cy="2453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37" y="3828841"/>
            <a:ext cx="1793931" cy="2749771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177" y="91283"/>
            <a:ext cx="2312376" cy="31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1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145773" y="357809"/>
            <a:ext cx="9333375" cy="675861"/>
          </a:xfrm>
        </p:spPr>
        <p:txBody>
          <a:bodyPr>
            <a:normAutofit/>
          </a:bodyPr>
          <a:lstStyle/>
          <a:p>
            <a:r>
              <a:rPr lang="hu-HU" altLang="hu-HU" sz="2800" dirty="0" smtClean="0"/>
              <a:t>4.	</a:t>
            </a:r>
            <a:r>
              <a:rPr lang="hu-HU" altLang="hu-HU" sz="2800" dirty="0" err="1" smtClean="0"/>
              <a:t>Dual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education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programs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launched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in</a:t>
            </a:r>
            <a:r>
              <a:rPr lang="hu-HU" altLang="hu-HU" sz="2800" dirty="0" smtClean="0"/>
              <a:t> 2015 </a:t>
            </a:r>
            <a:r>
              <a:rPr lang="hu-HU" altLang="hu-HU" sz="2800" dirty="0" err="1" smtClean="0"/>
              <a:t>by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the</a:t>
            </a:r>
            <a:r>
              <a:rPr lang="hu-HU" altLang="hu-HU" sz="2800" dirty="0" smtClean="0"/>
              <a:t> </a:t>
            </a:r>
            <a:r>
              <a:rPr lang="hu-HU" altLang="hu-HU" sz="2800" dirty="0" err="1" smtClean="0"/>
              <a:t>UoM</a:t>
            </a:r>
            <a:endParaRPr lang="hu-HU" altLang="hu-HU" sz="2800" dirty="0" smtClean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581355"/>
              </p:ext>
            </p:extLst>
          </p:nvPr>
        </p:nvGraphicFramePr>
        <p:xfrm>
          <a:off x="506758" y="970433"/>
          <a:ext cx="8661399" cy="5369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486"/>
                <a:gridCol w="4240695"/>
                <a:gridCol w="1919218"/>
              </a:tblGrid>
              <a:tr h="75235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err="1" smtClean="0">
                          <a:effectLst/>
                        </a:rPr>
                        <a:t>Faculty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err="1" smtClean="0">
                          <a:effectLst/>
                        </a:rPr>
                        <a:t>Specialisation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</a:rPr>
                        <a:t>Partner </a:t>
                      </a:r>
                      <a:r>
                        <a:rPr lang="hu-HU" sz="2000" dirty="0" err="1" smtClean="0">
                          <a:effectLst/>
                        </a:rPr>
                        <a:t>companies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</a:tr>
              <a:tr h="157064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err="1" smtClean="0">
                          <a:effectLst/>
                        </a:rPr>
                        <a:t>Economics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Business &amp; management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International business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Accounting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Trade &amp; </a:t>
                      </a: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marketing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Tourism</a:t>
                      </a: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&amp; 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catering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</a:tr>
              <a:tr h="113295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err="1" smtClean="0">
                          <a:effectLst/>
                        </a:rPr>
                        <a:t>Mechanical</a:t>
                      </a:r>
                      <a:r>
                        <a:rPr lang="hu-HU" sz="2000" dirty="0" smtClean="0">
                          <a:effectLst/>
                        </a:rPr>
                        <a:t> </a:t>
                      </a:r>
                      <a:r>
                        <a:rPr lang="hu-HU" sz="2000" dirty="0" err="1" smtClean="0">
                          <a:effectLst/>
                        </a:rPr>
                        <a:t>Engineering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Logistics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IT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Software 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engineering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</a:tr>
              <a:tr h="845116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err="1" smtClean="0">
                          <a:effectLst/>
                        </a:rPr>
                        <a:t>Materials</a:t>
                      </a:r>
                      <a:r>
                        <a:rPr lang="hu-HU" sz="2000" dirty="0" smtClean="0">
                          <a:effectLst/>
                        </a:rPr>
                        <a:t> </a:t>
                      </a:r>
                      <a:r>
                        <a:rPr lang="hu-HU" sz="2000" dirty="0" err="1" smtClean="0">
                          <a:effectLst/>
                        </a:rPr>
                        <a:t>Sci</a:t>
                      </a:r>
                      <a:r>
                        <a:rPr lang="hu-HU" sz="2000" dirty="0" smtClean="0">
                          <a:effectLst/>
                        </a:rPr>
                        <a:t>. &amp; </a:t>
                      </a:r>
                      <a:r>
                        <a:rPr lang="hu-HU" sz="2000" dirty="0" err="1" smtClean="0">
                          <a:effectLst/>
                        </a:rPr>
                        <a:t>Engg</a:t>
                      </a:r>
                      <a:r>
                        <a:rPr lang="hu-HU" sz="2000" dirty="0" smtClean="0">
                          <a:effectLst/>
                        </a:rPr>
                        <a:t>.</a:t>
                      </a:r>
                      <a:endParaRPr lang="hu-H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Materials</a:t>
                      </a: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Engineering</a:t>
                      </a: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w/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specialisations</a:t>
                      </a: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: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hu-H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- 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Foundry</a:t>
                      </a: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Engineering</a:t>
                      </a: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hu-H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- </a:t>
                      </a:r>
                      <a:r>
                        <a:rPr lang="hu-HU" sz="200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hu-H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hu-HU" sz="20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Physical</a:t>
                      </a:r>
                      <a:r>
                        <a:rPr lang="hu-H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0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Metallurgy</a:t>
                      </a:r>
                      <a:r>
                        <a:rPr lang="hu-H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hu-H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- </a:t>
                      </a:r>
                      <a:r>
                        <a:rPr lang="hu-HU" sz="20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Heat</a:t>
                      </a:r>
                      <a:r>
                        <a:rPr lang="hu-HU" sz="20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000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treatment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</a:t>
                      </a:r>
                      <a:endParaRPr lang="hu-HU" sz="20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/>
                </a:tc>
              </a:tr>
            </a:tbl>
          </a:graphicData>
        </a:graphic>
      </p:graphicFrame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313" y="357809"/>
            <a:ext cx="2356541" cy="2948608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149" y="3457311"/>
            <a:ext cx="2594868" cy="313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35" y="111471"/>
            <a:ext cx="9740348" cy="6728221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0" y="650275"/>
            <a:ext cx="2888974" cy="1200329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</a:rPr>
              <a:t>Call</a:t>
            </a:r>
            <a:r>
              <a:rPr lang="hu-HU" dirty="0" smtClean="0"/>
              <a:t> </a:t>
            </a:r>
            <a:r>
              <a:rPr lang="hu-HU" dirty="0" err="1" smtClean="0"/>
              <a:t>released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popular</a:t>
            </a:r>
            <a:r>
              <a:rPr lang="hu-HU" dirty="0" smtClean="0"/>
              <a:t> </a:t>
            </a:r>
            <a:r>
              <a:rPr lang="hu-HU" dirty="0" err="1" smtClean="0"/>
              <a:t>social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</a:rPr>
              <a:t>dual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</a:rPr>
              <a:t>study</a:t>
            </a:r>
            <a:r>
              <a:rPr lang="hu-HU" dirty="0" smtClean="0"/>
              <a:t> </a:t>
            </a:r>
            <a:r>
              <a:rPr lang="hu-HU" dirty="0" err="1" smtClean="0"/>
              <a:t>applications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</a:p>
          <a:p>
            <a:r>
              <a:rPr lang="hu-HU" dirty="0" err="1" smtClean="0">
                <a:solidFill>
                  <a:srgbClr val="C00000"/>
                </a:solidFill>
              </a:rPr>
              <a:t>Fac</a:t>
            </a:r>
            <a:r>
              <a:rPr lang="hu-HU" dirty="0" smtClean="0">
                <a:solidFill>
                  <a:srgbClr val="C00000"/>
                </a:solidFill>
              </a:rPr>
              <a:t>. </a:t>
            </a:r>
            <a:r>
              <a:rPr lang="hu-HU" dirty="0" err="1" smtClean="0">
                <a:solidFill>
                  <a:srgbClr val="C00000"/>
                </a:solidFill>
              </a:rPr>
              <a:t>Materials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Sc.&amp;Engg</a:t>
            </a:r>
            <a:r>
              <a:rPr lang="hu-HU" dirty="0" smtClean="0">
                <a:solidFill>
                  <a:srgbClr val="C00000"/>
                </a:solidFill>
              </a:rPr>
              <a:t>.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0" y="3748529"/>
            <a:ext cx="2425148" cy="276998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solidFill>
                  <a:srgbClr val="FF0000"/>
                </a:solidFill>
              </a:rPr>
              <a:t>Vehicle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</a:rPr>
              <a:t>foundry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</a:rPr>
              <a:t>technology</a:t>
            </a:r>
            <a:endParaRPr lang="hu-HU" sz="1600" dirty="0" smtClean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solidFill>
                  <a:srgbClr val="0070C0"/>
                </a:solidFill>
              </a:rPr>
              <a:t>Heat</a:t>
            </a:r>
            <a:r>
              <a:rPr lang="hu-HU" sz="1600" dirty="0" smtClean="0">
                <a:solidFill>
                  <a:srgbClr val="0070C0"/>
                </a:solidFill>
              </a:rPr>
              <a:t> </a:t>
            </a:r>
            <a:r>
              <a:rPr lang="hu-HU" sz="1600" dirty="0" err="1">
                <a:solidFill>
                  <a:srgbClr val="0070C0"/>
                </a:solidFill>
              </a:rPr>
              <a:t>T</a:t>
            </a:r>
            <a:r>
              <a:rPr lang="hu-HU" sz="1600" dirty="0" err="1" smtClean="0">
                <a:solidFill>
                  <a:srgbClr val="0070C0"/>
                </a:solidFill>
              </a:rPr>
              <a:t>reatment</a:t>
            </a:r>
            <a:r>
              <a:rPr lang="hu-HU" sz="1600" dirty="0" smtClean="0">
                <a:solidFill>
                  <a:srgbClr val="0070C0"/>
                </a:solidFill>
              </a:rPr>
              <a:t> &amp; </a:t>
            </a:r>
            <a:r>
              <a:rPr lang="hu-HU" sz="1600" dirty="0" err="1" smtClean="0">
                <a:solidFill>
                  <a:srgbClr val="0070C0"/>
                </a:solidFill>
              </a:rPr>
              <a:t>Plastic</a:t>
            </a:r>
            <a:r>
              <a:rPr lang="hu-HU" sz="1600" dirty="0" smtClean="0">
                <a:solidFill>
                  <a:srgbClr val="0070C0"/>
                </a:solidFill>
              </a:rPr>
              <a:t>  </a:t>
            </a:r>
            <a:r>
              <a:rPr lang="hu-HU" sz="1600" dirty="0" err="1" smtClean="0">
                <a:solidFill>
                  <a:srgbClr val="0070C0"/>
                </a:solidFill>
              </a:rPr>
              <a:t>Deformation</a:t>
            </a:r>
            <a:endParaRPr lang="hu-HU" sz="1600" dirty="0" smtClean="0">
              <a:solidFill>
                <a:srgbClr val="0070C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solidFill>
                  <a:srgbClr val="C00000"/>
                </a:solidFill>
              </a:rPr>
              <a:t>Metals</a:t>
            </a:r>
            <a:r>
              <a:rPr lang="hu-HU" sz="1600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>
                <a:solidFill>
                  <a:srgbClr val="C00000"/>
                </a:solidFill>
              </a:rPr>
              <a:t>Technology</a:t>
            </a:r>
            <a:r>
              <a:rPr lang="hu-HU" sz="1600" dirty="0" smtClean="0">
                <a:solidFill>
                  <a:srgbClr val="C00000"/>
                </a:solidFill>
              </a:rPr>
              <a:t> (</a:t>
            </a:r>
            <a:r>
              <a:rPr lang="hu-HU" sz="1600" dirty="0" err="1" smtClean="0">
                <a:solidFill>
                  <a:srgbClr val="C00000"/>
                </a:solidFill>
              </a:rPr>
              <a:t>Chemical</a:t>
            </a:r>
            <a:r>
              <a:rPr lang="hu-HU" sz="1600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>
                <a:solidFill>
                  <a:srgbClr val="C00000"/>
                </a:solidFill>
              </a:rPr>
              <a:t>met</a:t>
            </a:r>
            <a:r>
              <a:rPr lang="hu-HU" sz="1600" dirty="0" smtClean="0">
                <a:solidFill>
                  <a:srgbClr val="C00000"/>
                </a:solidFill>
              </a:rPr>
              <a:t>. &amp; </a:t>
            </a:r>
            <a:r>
              <a:rPr lang="hu-HU" sz="1600" dirty="0" err="1" smtClean="0">
                <a:solidFill>
                  <a:srgbClr val="C00000"/>
                </a:solidFill>
              </a:rPr>
              <a:t>Surface</a:t>
            </a:r>
            <a:r>
              <a:rPr lang="hu-HU" sz="1600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>
                <a:solidFill>
                  <a:srgbClr val="C00000"/>
                </a:solidFill>
              </a:rPr>
              <a:t>tech</a:t>
            </a:r>
            <a:r>
              <a:rPr lang="hu-HU" sz="1600" dirty="0" smtClean="0">
                <a:solidFill>
                  <a:srgbClr val="C00000"/>
                </a:solidFill>
              </a:rPr>
              <a:t>.)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 err="1" smtClean="0">
                <a:solidFill>
                  <a:schemeClr val="accent2">
                    <a:lumMod val="50000"/>
                  </a:schemeClr>
                </a:solidFill>
              </a:rPr>
              <a:t>Polymer</a:t>
            </a: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hu-HU" sz="1600" dirty="0" err="1" smtClean="0">
                <a:solidFill>
                  <a:schemeClr val="accent2">
                    <a:lumMod val="50000"/>
                  </a:schemeClr>
                </a:solidFill>
              </a:rPr>
              <a:t>Chemical</a:t>
            </a: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hu-HU" sz="1600" dirty="0" err="1" smtClean="0">
                <a:solidFill>
                  <a:schemeClr val="accent2">
                    <a:lumMod val="50000"/>
                  </a:schemeClr>
                </a:solidFill>
              </a:rPr>
              <a:t>Techn</a:t>
            </a:r>
            <a:r>
              <a:rPr lang="hu-HU" sz="16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Lefelé nyíl 5"/>
          <p:cNvSpPr/>
          <p:nvPr/>
        </p:nvSpPr>
        <p:spPr>
          <a:xfrm>
            <a:off x="1898373" y="1915947"/>
            <a:ext cx="218661" cy="1701896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25896" y="2192946"/>
            <a:ext cx="1762539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Currently</a:t>
            </a:r>
            <a:r>
              <a:rPr lang="hu-HU" dirty="0" smtClean="0"/>
              <a:t> </a:t>
            </a:r>
            <a:r>
              <a:rPr lang="hu-HU" dirty="0" err="1" smtClean="0"/>
              <a:t>available</a:t>
            </a:r>
            <a:r>
              <a:rPr lang="hu-HU" dirty="0" smtClean="0"/>
              <a:t> </a:t>
            </a:r>
            <a:r>
              <a:rPr lang="hu-HU" dirty="0" err="1" smtClean="0"/>
              <a:t>specializations</a:t>
            </a:r>
            <a:endParaRPr lang="hu-HU" dirty="0"/>
          </a:p>
        </p:txBody>
      </p:sp>
      <p:pic>
        <p:nvPicPr>
          <p:cNvPr id="8" name="Picture 2" descr="http://www.uni-miskolc.hu/template/web/img/logo-uni-miskol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0" y="332005"/>
            <a:ext cx="3135556" cy="8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363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830" y="521756"/>
            <a:ext cx="8213035" cy="586319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36103" y="0"/>
            <a:ext cx="1016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The </a:t>
            </a:r>
            <a:r>
              <a:rPr lang="hu-HU" sz="2400" dirty="0" err="1" smtClean="0"/>
              <a:t>promotion</a:t>
            </a:r>
            <a:r>
              <a:rPr lang="hu-HU" sz="2400" dirty="0" smtClean="0"/>
              <a:t> of </a:t>
            </a:r>
            <a:r>
              <a:rPr lang="hu-HU" sz="2400" dirty="0" err="1" smtClean="0"/>
              <a:t>one</a:t>
            </a:r>
            <a:r>
              <a:rPr lang="hu-HU" sz="2400" dirty="0" smtClean="0"/>
              <a:t> </a:t>
            </a:r>
            <a:r>
              <a:rPr lang="hu-HU" sz="2400" dirty="0" err="1" smtClean="0"/>
              <a:t>specialisation</a:t>
            </a:r>
            <a:r>
              <a:rPr lang="hu-HU" sz="2400" dirty="0" smtClean="0"/>
              <a:t> </a:t>
            </a:r>
            <a:r>
              <a:rPr lang="hu-HU" sz="2400" dirty="0" err="1" smtClean="0"/>
              <a:t>offered</a:t>
            </a:r>
            <a:r>
              <a:rPr lang="hu-HU" sz="2400" dirty="0" smtClean="0"/>
              <a:t> </a:t>
            </a:r>
            <a:r>
              <a:rPr lang="hu-HU" sz="2400" dirty="0" err="1" smtClean="0"/>
              <a:t>by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Materials</a:t>
            </a:r>
            <a:r>
              <a:rPr lang="hu-HU" sz="2400" dirty="0" smtClean="0"/>
              <a:t> </a:t>
            </a:r>
            <a:r>
              <a:rPr lang="hu-HU" sz="2400" dirty="0" err="1" smtClean="0"/>
              <a:t>Engg</a:t>
            </a:r>
            <a:r>
              <a:rPr lang="hu-HU" sz="2400" dirty="0" smtClean="0"/>
              <a:t>. </a:t>
            </a:r>
            <a:r>
              <a:rPr lang="hu-HU" sz="2400" dirty="0" err="1" smtClean="0"/>
              <a:t>BSc</a:t>
            </a:r>
            <a:r>
              <a:rPr lang="hu-HU" sz="2400" dirty="0" smtClean="0"/>
              <a:t> </a:t>
            </a:r>
            <a:r>
              <a:rPr lang="hu-HU" sz="2400" dirty="0" err="1" smtClean="0"/>
              <a:t>programme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0662" y="1104608"/>
            <a:ext cx="4216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C00000"/>
                </a:solidFill>
              </a:rPr>
              <a:t>Faculty</a:t>
            </a:r>
            <a:r>
              <a:rPr lang="hu-HU" dirty="0" smtClean="0">
                <a:solidFill>
                  <a:srgbClr val="C00000"/>
                </a:solidFill>
              </a:rPr>
              <a:t> of </a:t>
            </a:r>
            <a:r>
              <a:rPr lang="hu-HU" dirty="0" err="1" smtClean="0">
                <a:solidFill>
                  <a:srgbClr val="C00000"/>
                </a:solidFill>
              </a:rPr>
              <a:t>Materials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Sci</a:t>
            </a:r>
            <a:r>
              <a:rPr lang="hu-HU" dirty="0" smtClean="0">
                <a:solidFill>
                  <a:srgbClr val="C00000"/>
                </a:solidFill>
              </a:rPr>
              <a:t>. &amp; </a:t>
            </a:r>
            <a:r>
              <a:rPr lang="hu-HU" dirty="0" err="1" smtClean="0">
                <a:solidFill>
                  <a:srgbClr val="C00000"/>
                </a:solidFill>
              </a:rPr>
              <a:t>Engg</a:t>
            </a:r>
            <a:r>
              <a:rPr lang="hu-HU" dirty="0" smtClean="0">
                <a:solidFill>
                  <a:srgbClr val="C00000"/>
                </a:solidFill>
              </a:rPr>
              <a:t>., </a:t>
            </a:r>
            <a:r>
              <a:rPr lang="hu-HU" dirty="0" err="1" smtClean="0">
                <a:solidFill>
                  <a:srgbClr val="C00000"/>
                </a:solidFill>
              </a:rPr>
              <a:t>UoM</a:t>
            </a:r>
            <a:endParaRPr lang="hu-HU" dirty="0">
              <a:solidFill>
                <a:srgbClr val="C00000"/>
              </a:solidFill>
            </a:endParaRPr>
          </a:p>
        </p:txBody>
      </p:sp>
      <p:pic>
        <p:nvPicPr>
          <p:cNvPr id="8" name="Kép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67" y="1627755"/>
            <a:ext cx="2772811" cy="511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1" y="4325488"/>
            <a:ext cx="3631372" cy="24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3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Kép 13" descr="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807" y="359784"/>
            <a:ext cx="1490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295525"/>
            <a:ext cx="7342188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842" y="1794733"/>
            <a:ext cx="3427683" cy="24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Szövegdoboz 9"/>
          <p:cNvSpPr txBox="1">
            <a:spLocks noChangeArrowheads="1"/>
          </p:cNvSpPr>
          <p:nvPr/>
        </p:nvSpPr>
        <p:spPr bwMode="auto">
          <a:xfrm>
            <a:off x="6615617" y="6211957"/>
            <a:ext cx="5535613" cy="584200"/>
          </a:xfrm>
          <a:prstGeom prst="rect">
            <a:avLst/>
          </a:prstGeom>
          <a:solidFill>
            <a:srgbClr val="F8F8F8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 dirty="0" err="1">
                <a:solidFill>
                  <a:srgbClr val="FF0000"/>
                </a:solidFill>
              </a:rPr>
              <a:t>Thank</a:t>
            </a:r>
            <a:r>
              <a:rPr lang="hu-HU" altLang="hu-HU" b="1" dirty="0">
                <a:solidFill>
                  <a:srgbClr val="FF0000"/>
                </a:solidFill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</a:rPr>
              <a:t>You</a:t>
            </a:r>
            <a:r>
              <a:rPr lang="hu-HU" altLang="hu-HU" b="1" dirty="0">
                <a:solidFill>
                  <a:srgbClr val="FF0000"/>
                </a:solidFill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</a:rPr>
              <a:t>for</a:t>
            </a:r>
            <a:r>
              <a:rPr lang="hu-HU" altLang="hu-HU" b="1" dirty="0">
                <a:solidFill>
                  <a:srgbClr val="FF0000"/>
                </a:solidFill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</a:rPr>
              <a:t>the</a:t>
            </a:r>
            <a:r>
              <a:rPr lang="hu-HU" altLang="hu-HU" b="1" dirty="0">
                <a:solidFill>
                  <a:srgbClr val="FF0000"/>
                </a:solidFill>
              </a:rPr>
              <a:t> </a:t>
            </a:r>
            <a:r>
              <a:rPr lang="hu-HU" altLang="hu-HU" b="1" dirty="0" err="1">
                <a:solidFill>
                  <a:srgbClr val="FF0000"/>
                </a:solidFill>
              </a:rPr>
              <a:t>attention</a:t>
            </a:r>
            <a:endParaRPr lang="hu-HU" altLang="hu-HU" b="1" dirty="0">
              <a:solidFill>
                <a:srgbClr val="FF0000"/>
              </a:solidFill>
            </a:endParaRPr>
          </a:p>
        </p:txBody>
      </p:sp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7" y="3949400"/>
            <a:ext cx="3492755" cy="280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9982101" y="4452938"/>
            <a:ext cx="2275175" cy="1384995"/>
          </a:xfrm>
          <a:prstGeom prst="rect">
            <a:avLst/>
          </a:prstGeom>
          <a:solidFill>
            <a:schemeClr val="bg2">
              <a:lumMod val="90000"/>
              <a:alpha val="84000"/>
            </a:schemeClr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„</a:t>
            </a:r>
            <a:r>
              <a:rPr lang="hu-HU" sz="2800" dirty="0" err="1" smtClean="0">
                <a:solidFill>
                  <a:srgbClr val="FF0000"/>
                </a:solidFill>
              </a:rPr>
              <a:t>Engineering</a:t>
            </a:r>
            <a:r>
              <a:rPr lang="hu-HU" sz="2800" dirty="0" smtClean="0">
                <a:solidFill>
                  <a:srgbClr val="FF0000"/>
                </a:solidFill>
              </a:rPr>
              <a:t> </a:t>
            </a:r>
            <a:r>
              <a:rPr lang="hu-HU" sz="2800" dirty="0" err="1" smtClean="0">
                <a:solidFill>
                  <a:srgbClr val="FF0000"/>
                </a:solidFill>
              </a:rPr>
              <a:t>creativity</a:t>
            </a:r>
            <a:r>
              <a:rPr lang="hu-HU" sz="2800" dirty="0" smtClean="0">
                <a:solidFill>
                  <a:srgbClr val="FF0000"/>
                </a:solidFill>
              </a:rPr>
              <a:t>” </a:t>
            </a:r>
            <a:r>
              <a:rPr lang="hu-HU" sz="2800" dirty="0" err="1" smtClean="0">
                <a:solidFill>
                  <a:srgbClr val="FF0000"/>
                </a:solidFill>
              </a:rPr>
              <a:t>at</a:t>
            </a:r>
            <a:r>
              <a:rPr lang="hu-HU" sz="2800" dirty="0" smtClean="0">
                <a:solidFill>
                  <a:srgbClr val="FF0000"/>
                </a:solidFill>
              </a:rPr>
              <a:t> </a:t>
            </a:r>
            <a:r>
              <a:rPr lang="hu-HU" sz="2800" dirty="0" err="1" smtClean="0">
                <a:solidFill>
                  <a:srgbClr val="FF0000"/>
                </a:solidFill>
              </a:rPr>
              <a:t>the</a:t>
            </a:r>
            <a:r>
              <a:rPr lang="hu-HU" sz="2800" dirty="0" smtClean="0">
                <a:solidFill>
                  <a:srgbClr val="FF0000"/>
                </a:solidFill>
              </a:rPr>
              <a:t> </a:t>
            </a:r>
            <a:r>
              <a:rPr lang="hu-HU" sz="2800" dirty="0" err="1" smtClean="0">
                <a:solidFill>
                  <a:srgbClr val="FF0000"/>
                </a:solidFill>
              </a:rPr>
              <a:t>UoM</a:t>
            </a:r>
            <a:endParaRPr lang="hu-HU" sz="2800" dirty="0">
              <a:solidFill>
                <a:srgbClr val="FF0000"/>
              </a:solidFill>
            </a:endParaRPr>
          </a:p>
        </p:txBody>
      </p:sp>
      <p:pic>
        <p:nvPicPr>
          <p:cNvPr id="11" name="Tartalom helye 3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222" y="2477816"/>
            <a:ext cx="3299248" cy="189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6104" y="203817"/>
            <a:ext cx="5535997" cy="2121905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287" y="1530739"/>
            <a:ext cx="2765429" cy="12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3042136" y="489153"/>
            <a:ext cx="2090252" cy="1200329"/>
          </a:xfrm>
          <a:prstGeom prst="rect">
            <a:avLst/>
          </a:prstGeom>
          <a:solidFill>
            <a:schemeClr val="bg2">
              <a:lumMod val="90000"/>
              <a:alpha val="84000"/>
            </a:schemeClr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</a:rPr>
              <a:t>Theory</a:t>
            </a:r>
            <a:r>
              <a:rPr lang="hu-HU" sz="2400" dirty="0" smtClean="0">
                <a:solidFill>
                  <a:srgbClr val="FF0000"/>
                </a:solidFill>
              </a:rPr>
              <a:t> and </a:t>
            </a:r>
            <a:r>
              <a:rPr lang="hu-HU" sz="2400" dirty="0" err="1" smtClean="0">
                <a:solidFill>
                  <a:srgbClr val="FF0000"/>
                </a:solidFill>
              </a:rPr>
              <a:t>Practice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in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>
                <a:solidFill>
                  <a:srgbClr val="FF0000"/>
                </a:solidFill>
              </a:rPr>
              <a:t>C</a:t>
            </a:r>
            <a:r>
              <a:rPr lang="hu-HU" sz="2400" dirty="0" err="1" smtClean="0">
                <a:solidFill>
                  <a:srgbClr val="FF0000"/>
                </a:solidFill>
              </a:rPr>
              <a:t>ooperation</a:t>
            </a:r>
            <a:r>
              <a:rPr lang="hu-HU" sz="2400" dirty="0" smtClean="0">
                <a:solidFill>
                  <a:srgbClr val="FF0000"/>
                </a:solidFill>
              </a:rPr>
              <a:t>…</a:t>
            </a:r>
            <a:endParaRPr lang="hu-HU" sz="2400" dirty="0">
              <a:solidFill>
                <a:srgbClr val="FF0000"/>
              </a:solidFill>
            </a:endParaRPr>
          </a:p>
        </p:txBody>
      </p:sp>
      <p:pic>
        <p:nvPicPr>
          <p:cNvPr id="15" name="Picture 2" descr="http://www.uni-miskolc.hu/template/web/img/logo-uni-miskol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0" y="312022"/>
            <a:ext cx="3135556" cy="8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" y="2105645"/>
            <a:ext cx="1963084" cy="184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30643" y="6150114"/>
            <a:ext cx="2939882" cy="707886"/>
          </a:xfrm>
          <a:prstGeom prst="rect">
            <a:avLst/>
          </a:prstGeom>
          <a:solidFill>
            <a:schemeClr val="accent1"/>
          </a:solidFill>
          <a:scene3d>
            <a:camera prst="isometricRightUp">
              <a:rot lat="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 err="1">
                <a:latin typeface="Arial" charset="0"/>
              </a:rPr>
              <a:t>Internationalization</a:t>
            </a:r>
            <a:r>
              <a:rPr lang="hu-HU" sz="2000" b="1" dirty="0">
                <a:latin typeface="Arial" charset="0"/>
              </a:rPr>
              <a:t> is a </a:t>
            </a:r>
            <a:r>
              <a:rPr lang="hu-HU" sz="2000" b="1" dirty="0" err="1">
                <a:latin typeface="Arial" charset="0"/>
              </a:rPr>
              <a:t>novel</a:t>
            </a:r>
            <a:r>
              <a:rPr lang="hu-HU" sz="2000" b="1" dirty="0">
                <a:latin typeface="Arial" charset="0"/>
              </a:rPr>
              <a:t> </a:t>
            </a:r>
            <a:r>
              <a:rPr lang="hu-HU" sz="2000" b="1" dirty="0" err="1">
                <a:latin typeface="Arial" charset="0"/>
              </a:rPr>
              <a:t>resource</a:t>
            </a:r>
            <a:r>
              <a:rPr lang="hu-HU" sz="2000" b="1" dirty="0">
                <a:latin typeface="Arial" charset="0"/>
              </a:rPr>
              <a:t>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29" y="1380957"/>
            <a:ext cx="24479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>
          <a:xfrm>
            <a:off x="2038647" y="579595"/>
            <a:ext cx="5238454" cy="840509"/>
          </a:xfrm>
        </p:spPr>
        <p:txBody>
          <a:bodyPr/>
          <a:lstStyle/>
          <a:p>
            <a:r>
              <a:rPr lang="en-US" altLang="hu-HU" dirty="0" smtClean="0"/>
              <a:t>1.	The major incentives</a:t>
            </a:r>
            <a:endParaRPr lang="en-US" altLang="hu-HU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658" y="1630088"/>
            <a:ext cx="9518277" cy="511526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Historical roots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Practice oriented training traditions (revolution in HE – 18th c.),</a:t>
            </a: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Classical R&amp;D relations</a:t>
            </a: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Sponsored departments</a:t>
            </a: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External departments at industrial partners,</a:t>
            </a: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Scholarship from the industry.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Aspirations for pioneering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in new methods of education/training.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A chance to </a:t>
            </a:r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strengthen the social &amp; economical links/roles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of the university. 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2200" b="1" u="sng" dirty="0" smtClean="0">
                <a:solidFill>
                  <a:schemeClr val="accent2">
                    <a:lumMod val="75000"/>
                  </a:schemeClr>
                </a:solidFill>
              </a:rPr>
              <a:t>Projects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technological innovation is emphasized (Funding will promote the joining of expertise in science to opportunities in technology and business.</a:t>
            </a:r>
            <a:endParaRPr lang="en-US" sz="22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4" name="Kép 13" descr="e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" y="369613"/>
            <a:ext cx="1368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70" y="140367"/>
            <a:ext cx="4625009" cy="19557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9212" y="2096085"/>
            <a:ext cx="2000268" cy="464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f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80" b="72998"/>
          <a:stretch>
            <a:fillRect/>
          </a:stretch>
        </p:blipFill>
        <p:spPr bwMode="auto">
          <a:xfrm>
            <a:off x="5676182" y="333226"/>
            <a:ext cx="4989512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5"/>
          <p:cNvCxnSpPr/>
          <p:nvPr/>
        </p:nvCxnSpPr>
        <p:spPr>
          <a:xfrm>
            <a:off x="7006059" y="2288087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7006059" y="2533429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82" y="2610309"/>
            <a:ext cx="4441140" cy="332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876" y="4655317"/>
            <a:ext cx="2478279" cy="134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ff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60" y="1335585"/>
            <a:ext cx="2972018" cy="391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059210" y="96568"/>
            <a:ext cx="2432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err="1">
                <a:solidFill>
                  <a:schemeClr val="accent1">
                    <a:lumMod val="75000"/>
                  </a:schemeClr>
                </a:solidFill>
              </a:rPr>
              <a:t>Traditions</a:t>
            </a:r>
            <a:endParaRPr lang="hu-H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Kép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93" y="1874626"/>
            <a:ext cx="2500107" cy="263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Kép 13" descr="http://upload.wikimedia.org/wikipedia/commons/0/05/Nikolaus_Joseph_von_Jacquin_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38" y="4512552"/>
            <a:ext cx="891162" cy="133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ff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77" y="4365565"/>
            <a:ext cx="1475489" cy="22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48859" y="5911781"/>
            <a:ext cx="167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First</a:t>
            </a:r>
            <a:r>
              <a:rPr lang="hu-HU" sz="1200" dirty="0"/>
              <a:t> </a:t>
            </a:r>
            <a:r>
              <a:rPr lang="hu-HU" sz="1200" dirty="0" err="1" smtClean="0"/>
              <a:t>full</a:t>
            </a:r>
            <a:r>
              <a:rPr lang="hu-HU" sz="1200" dirty="0" smtClean="0"/>
              <a:t> professor</a:t>
            </a:r>
            <a:r>
              <a:rPr lang="hu-HU" sz="1200" dirty="0"/>
              <a:t>: </a:t>
            </a:r>
          </a:p>
          <a:p>
            <a:r>
              <a:rPr lang="hu-HU" sz="1200" dirty="0"/>
              <a:t>Nikolaus </a:t>
            </a:r>
            <a:r>
              <a:rPr lang="hu-HU" sz="1200" dirty="0" err="1"/>
              <a:t>Jacquin</a:t>
            </a:r>
            <a:r>
              <a:rPr lang="hu-HU" sz="1200" dirty="0"/>
              <a:t> 1763 - 1769</a:t>
            </a:r>
          </a:p>
        </p:txBody>
      </p:sp>
      <p:sp>
        <p:nvSpPr>
          <p:cNvPr id="15" name="Téglalap 14"/>
          <p:cNvSpPr/>
          <p:nvPr/>
        </p:nvSpPr>
        <p:spPr>
          <a:xfrm>
            <a:off x="5860433" y="274580"/>
            <a:ext cx="502439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Bergschule</a:t>
            </a:r>
            <a:r>
              <a:rPr lang="hu-H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hu-HU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hu-H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hu-HU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r>
              <a:rPr lang="hu-H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hu-HU" sz="20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Metallurgy</a:t>
            </a:r>
            <a:r>
              <a:rPr lang="hu-HU" sz="2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2000" b="1" dirty="0">
              <a:solidFill>
                <a:srgbClr val="FF0000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664085" y="6446011"/>
            <a:ext cx="1475489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200" dirty="0"/>
              <a:t>      1848 - 1850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939841" y="5939583"/>
            <a:ext cx="5084841" cy="830997"/>
          </a:xfrm>
          <a:prstGeom prst="rect">
            <a:avLst/>
          </a:prstGeom>
          <a:solidFill>
            <a:srgbClr val="3366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hu-HU" sz="1600" dirty="0" err="1">
                <a:solidFill>
                  <a:schemeClr val="bg1"/>
                </a:solidFill>
              </a:rPr>
              <a:t>Living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traditions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on</a:t>
            </a:r>
            <a:r>
              <a:rPr lang="hu-HU" sz="1600" dirty="0">
                <a:solidFill>
                  <a:schemeClr val="bg1"/>
                </a:solidFill>
              </a:rPr>
              <a:t> campus – (</a:t>
            </a:r>
            <a:r>
              <a:rPr lang="hu-HU" sz="1600" dirty="0" err="1">
                <a:solidFill>
                  <a:schemeClr val="bg1"/>
                </a:solidFill>
              </a:rPr>
              <a:t>declared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as</a:t>
            </a:r>
            <a:r>
              <a:rPr lang="hu-HU" sz="1600" dirty="0">
                <a:solidFill>
                  <a:schemeClr val="bg1"/>
                </a:solidFill>
              </a:rPr>
              <a:t> part of </a:t>
            </a:r>
            <a:r>
              <a:rPr lang="hu-HU" sz="1600" dirty="0" err="1">
                <a:solidFill>
                  <a:schemeClr val="bg1"/>
                </a:solidFill>
              </a:rPr>
              <a:t>Hungarian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Spiritual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Heritage</a:t>
            </a:r>
            <a:r>
              <a:rPr lang="hu-HU" sz="1600" dirty="0">
                <a:solidFill>
                  <a:schemeClr val="bg1"/>
                </a:solidFill>
              </a:rPr>
              <a:t> and </a:t>
            </a:r>
            <a:r>
              <a:rPr lang="hu-HU" sz="1600" dirty="0" err="1">
                <a:solidFill>
                  <a:schemeClr val="bg1"/>
                </a:solidFill>
              </a:rPr>
              <a:t>considered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for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the</a:t>
            </a:r>
            <a:r>
              <a:rPr lang="hu-HU" sz="1600" dirty="0">
                <a:solidFill>
                  <a:schemeClr val="bg1"/>
                </a:solidFill>
              </a:rPr>
              <a:t> UNESCO World </a:t>
            </a:r>
            <a:r>
              <a:rPr lang="hu-HU" sz="1600" dirty="0" err="1">
                <a:solidFill>
                  <a:schemeClr val="bg1"/>
                </a:solidFill>
              </a:rPr>
              <a:t>Heritage</a:t>
            </a:r>
            <a:r>
              <a:rPr lang="hu-HU" sz="1600" dirty="0">
                <a:solidFill>
                  <a:schemeClr val="bg1"/>
                </a:solidFill>
              </a:rPr>
              <a:t> List).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1495084" y="3912585"/>
            <a:ext cx="372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/>
              <a:t>Promotion</a:t>
            </a:r>
            <a:r>
              <a:rPr lang="hu-HU" sz="1400" dirty="0"/>
              <a:t> </a:t>
            </a:r>
            <a:r>
              <a:rPr lang="hu-HU" sz="1400" dirty="0" err="1"/>
              <a:t>to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rank</a:t>
            </a:r>
            <a:r>
              <a:rPr lang="hu-HU" sz="1400" dirty="0"/>
              <a:t> of „</a:t>
            </a:r>
            <a:r>
              <a:rPr lang="hu-HU" sz="1400" dirty="0" err="1"/>
              <a:t>Academie</a:t>
            </a:r>
            <a:r>
              <a:rPr lang="hu-HU" sz="1400" dirty="0"/>
              <a:t>” </a:t>
            </a:r>
            <a:r>
              <a:rPr lang="hu-HU" sz="1400" dirty="0" err="1"/>
              <a:t>in</a:t>
            </a:r>
            <a:r>
              <a:rPr lang="hu-HU" sz="1400" dirty="0"/>
              <a:t> 1762 </a:t>
            </a:r>
            <a:r>
              <a:rPr lang="hu-HU" sz="1400" dirty="0" err="1"/>
              <a:t>by</a:t>
            </a:r>
            <a:r>
              <a:rPr lang="hu-HU" sz="1400" dirty="0"/>
              <a:t> Maria </a:t>
            </a:r>
            <a:r>
              <a:rPr lang="hu-HU" sz="1400" dirty="0" err="1"/>
              <a:t>Theresia</a:t>
            </a:r>
            <a:endParaRPr lang="hu-HU" sz="1400" dirty="0"/>
          </a:p>
        </p:txBody>
      </p:sp>
      <p:pic>
        <p:nvPicPr>
          <p:cNvPr id="1026" name="Picture 2" descr="http://www.uni-miskolc.hu/template/web/img/logo-uni-miskol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3" y="197911"/>
            <a:ext cx="2074403" cy="5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6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223442" y="2151982"/>
            <a:ext cx="83764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dirty="0" err="1"/>
              <a:t>In</a:t>
            </a:r>
            <a:r>
              <a:rPr lang="hu-HU" altLang="hu-HU" sz="1600" dirty="0"/>
              <a:t> </a:t>
            </a:r>
            <a:r>
              <a:rPr lang="hu-HU" altLang="hu-HU" sz="1600" b="1" dirty="0" smtClean="0"/>
              <a:t>1786 </a:t>
            </a:r>
            <a:r>
              <a:rPr lang="hu-HU" altLang="hu-HU" sz="1600" dirty="0" smtClean="0"/>
              <a:t>(27th </a:t>
            </a:r>
            <a:r>
              <a:rPr lang="hu-HU" altLang="hu-HU" sz="1600" dirty="0" err="1" smtClean="0"/>
              <a:t>September</a:t>
            </a:r>
            <a:r>
              <a:rPr lang="hu-HU" altLang="hu-HU" sz="1600" dirty="0" smtClean="0"/>
              <a:t>): </a:t>
            </a:r>
            <a:r>
              <a:rPr lang="hu-HU" altLang="hu-HU" sz="1600" dirty="0" err="1"/>
              <a:t>the</a:t>
            </a:r>
            <a:r>
              <a:rPr lang="hu-HU" altLang="hu-HU" sz="1600" dirty="0"/>
              <a:t> </a:t>
            </a:r>
            <a:r>
              <a:rPr lang="en-GB" altLang="hu-HU" sz="1600" i="1" dirty="0">
                <a:solidFill>
                  <a:schemeClr val="accent1">
                    <a:lumMod val="75000"/>
                  </a:schemeClr>
                </a:solidFill>
              </a:rPr>
              <a:t>first technical-scientific </a:t>
            </a:r>
            <a:r>
              <a:rPr lang="en-GB" altLang="hu-HU" sz="1600" i="1" dirty="0" smtClean="0">
                <a:solidFill>
                  <a:schemeClr val="accent1">
                    <a:lumMod val="75000"/>
                  </a:schemeClr>
                </a:solidFill>
              </a:rPr>
              <a:t>conference</a:t>
            </a:r>
            <a:r>
              <a:rPr lang="hu-HU" altLang="hu-HU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altLang="hu-HU" sz="1600" dirty="0" err="1" smtClean="0"/>
              <a:t>was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organised</a:t>
            </a:r>
            <a:endParaRPr lang="hu-HU" altLang="hu-HU" sz="1600" dirty="0"/>
          </a:p>
        </p:txBody>
      </p:sp>
      <p:sp>
        <p:nvSpPr>
          <p:cNvPr id="5" name="Téglalap 4"/>
          <p:cNvSpPr/>
          <p:nvPr/>
        </p:nvSpPr>
        <p:spPr>
          <a:xfrm>
            <a:off x="5564668" y="4254014"/>
            <a:ext cx="5688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600" dirty="0" smtClean="0"/>
              <a:t>The </a:t>
            </a:r>
            <a:r>
              <a:rPr lang="en-GB" altLang="hu-HU" sz="1600" dirty="0" smtClean="0"/>
              <a:t>"</a:t>
            </a:r>
            <a:r>
              <a:rPr lang="en-GB" altLang="hu-HU" sz="1600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Societat</a:t>
            </a:r>
            <a:r>
              <a:rPr lang="en-GB" altLang="hu-HU" sz="1600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 der </a:t>
            </a:r>
            <a:r>
              <a:rPr lang="en-GB" altLang="hu-HU" sz="1600" dirty="0" err="1">
                <a:solidFill>
                  <a:schemeClr val="accent1">
                    <a:lumMod val="75000"/>
                  </a:schemeClr>
                </a:solidFill>
                <a:hlinkClick r:id="rId2"/>
              </a:rPr>
              <a:t>Bergbaukunde</a:t>
            </a:r>
            <a:r>
              <a:rPr lang="en-GB" altLang="hu-HU" sz="1600" dirty="0"/>
              <a:t>", the </a:t>
            </a:r>
            <a:r>
              <a:rPr lang="en-GB" altLang="hu-HU" sz="1600" i="1" dirty="0">
                <a:solidFill>
                  <a:srgbClr val="FF0000"/>
                </a:solidFill>
              </a:rPr>
              <a:t>first international scientific </a:t>
            </a:r>
            <a:r>
              <a:rPr lang="en-GB" altLang="hu-HU" sz="1600" i="1" dirty="0" smtClean="0">
                <a:solidFill>
                  <a:srgbClr val="FF0000"/>
                </a:solidFill>
              </a:rPr>
              <a:t>union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was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founded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there</a:t>
            </a:r>
            <a:r>
              <a:rPr lang="hu-HU" altLang="hu-HU" sz="1600" dirty="0" smtClean="0"/>
              <a:t>. </a:t>
            </a:r>
          </a:p>
          <a:p>
            <a:r>
              <a:rPr lang="hu-HU" altLang="hu-HU" sz="1600" dirty="0" smtClean="0"/>
              <a:t>(154 </a:t>
            </a:r>
            <a:r>
              <a:rPr lang="hu-HU" altLang="hu-HU" sz="1600" dirty="0" err="1" smtClean="0"/>
              <a:t>members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from</a:t>
            </a:r>
            <a:r>
              <a:rPr lang="hu-HU" altLang="hu-HU" sz="1600" dirty="0" smtClean="0"/>
              <a:t> 15 European and Latin-American </a:t>
            </a:r>
            <a:r>
              <a:rPr lang="hu-HU" altLang="hu-HU" sz="1600" dirty="0" err="1" smtClean="0"/>
              <a:t>countries</a:t>
            </a:r>
            <a:r>
              <a:rPr lang="hu-HU" altLang="hu-HU" sz="1600" dirty="0" smtClean="0"/>
              <a:t>, </a:t>
            </a:r>
            <a:r>
              <a:rPr lang="hu-HU" altLang="hu-HU" sz="1600" dirty="0" err="1" smtClean="0"/>
              <a:t>incl</a:t>
            </a:r>
            <a:r>
              <a:rPr lang="hu-HU" altLang="hu-HU" sz="1600" dirty="0" smtClean="0"/>
              <a:t>. Watt, Lavoisier, Goethe…)</a:t>
            </a:r>
            <a:endParaRPr lang="hu-HU" sz="1600" dirty="0"/>
          </a:p>
        </p:txBody>
      </p:sp>
      <p:pic>
        <p:nvPicPr>
          <p:cNvPr id="6" name="Kép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4" y="2591584"/>
            <a:ext cx="3251200" cy="28022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églalap 6"/>
          <p:cNvSpPr/>
          <p:nvPr/>
        </p:nvSpPr>
        <p:spPr>
          <a:xfrm>
            <a:off x="3389644" y="3523926"/>
            <a:ext cx="5578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hu-HU" sz="16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amalgamation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further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developed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</a:t>
            </a:r>
            <a:r>
              <a:rPr lang="hu-HU" sz="16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Born</a:t>
            </a:r>
            <a:r>
              <a:rPr lang="hu-H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coupling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chlorinating</a:t>
            </a:r>
            <a:r>
              <a:rPr lang="hu-H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roasting</a:t>
            </a:r>
            <a:r>
              <a:rPr lang="hu-H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389644" y="2835809"/>
            <a:ext cx="580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 smtClean="0"/>
              <a:t>Participants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many</a:t>
            </a:r>
            <a:r>
              <a:rPr lang="hu-HU" sz="1600" dirty="0" smtClean="0"/>
              <a:t> </a:t>
            </a:r>
            <a:r>
              <a:rPr lang="hu-HU" sz="1600" dirty="0" err="1" smtClean="0"/>
              <a:t>countries</a:t>
            </a:r>
            <a:r>
              <a:rPr lang="hu-HU" sz="1600" dirty="0" smtClean="0"/>
              <a:t> (</a:t>
            </a:r>
            <a:r>
              <a:rPr lang="hu-HU" sz="1600" dirty="0" err="1" smtClean="0"/>
              <a:t>also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Mexico</a:t>
            </a:r>
            <a:r>
              <a:rPr lang="hu-HU" sz="1600" dirty="0" smtClean="0"/>
              <a:t>) </a:t>
            </a:r>
            <a:r>
              <a:rPr lang="hu-HU" sz="1600" dirty="0" err="1" smtClean="0"/>
              <a:t>arrived</a:t>
            </a:r>
            <a:r>
              <a:rPr lang="hu-HU" sz="1600" dirty="0" smtClean="0"/>
              <a:t> </a:t>
            </a:r>
            <a:r>
              <a:rPr lang="hu-HU" sz="1600" b="1" dirty="0" err="1" smtClean="0"/>
              <a:t>with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their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own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samples</a:t>
            </a:r>
            <a:r>
              <a:rPr lang="hu-HU" sz="1600" dirty="0" smtClean="0"/>
              <a:t>. </a:t>
            </a:r>
            <a:endParaRPr lang="hu-HU" sz="16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46591" y="5534561"/>
            <a:ext cx="10806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Many</a:t>
            </a:r>
            <a:r>
              <a:rPr lang="hu-HU" sz="1600" dirty="0" smtClean="0"/>
              <a:t> </a:t>
            </a:r>
            <a:r>
              <a:rPr lang="hu-HU" sz="1600" dirty="0" err="1" smtClean="0"/>
              <a:t>former</a:t>
            </a:r>
            <a:r>
              <a:rPr lang="hu-HU" sz="1600" dirty="0" smtClean="0"/>
              <a:t> </a:t>
            </a:r>
            <a:r>
              <a:rPr lang="hu-HU" sz="1600" dirty="0" err="1" smtClean="0"/>
              <a:t>Hungarian</a:t>
            </a:r>
            <a:r>
              <a:rPr lang="hu-HU" sz="1600" dirty="0" smtClean="0"/>
              <a:t> </a:t>
            </a:r>
            <a:r>
              <a:rPr lang="hu-HU" sz="1600" dirty="0" err="1" smtClean="0"/>
              <a:t>students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Berg </a:t>
            </a:r>
            <a:r>
              <a:rPr lang="hu-HU" sz="1600" dirty="0" err="1" smtClean="0"/>
              <a:t>Acadmie</a:t>
            </a:r>
            <a:r>
              <a:rPr lang="hu-HU" sz="1600" dirty="0" smtClean="0"/>
              <a:t> </a:t>
            </a:r>
            <a:r>
              <a:rPr lang="hu-HU" sz="1600" dirty="0" err="1" smtClean="0"/>
              <a:t>became</a:t>
            </a:r>
            <a:r>
              <a:rPr lang="hu-HU" sz="1600" dirty="0" smtClean="0"/>
              <a:t> </a:t>
            </a:r>
            <a:r>
              <a:rPr lang="hu-HU" sz="1600" dirty="0" err="1" smtClean="0"/>
              <a:t>important</a:t>
            </a:r>
            <a:r>
              <a:rPr lang="hu-HU" sz="1600" dirty="0" smtClean="0"/>
              <a:t> </a:t>
            </a:r>
            <a:r>
              <a:rPr lang="hu-HU" sz="1600" dirty="0" err="1" smtClean="0"/>
              <a:t>persons</a:t>
            </a:r>
            <a:r>
              <a:rPr lang="hu-HU" sz="1600" dirty="0" smtClean="0"/>
              <a:t> </a:t>
            </a:r>
            <a:r>
              <a:rPr lang="hu-HU" sz="1600" dirty="0" err="1" smtClean="0"/>
              <a:t>also</a:t>
            </a:r>
            <a:r>
              <a:rPr lang="hu-HU" sz="1600" dirty="0" smtClean="0"/>
              <a:t> </a:t>
            </a:r>
            <a:r>
              <a:rPr lang="hu-HU" sz="1600" dirty="0" err="1" smtClean="0"/>
              <a:t>abroad</a:t>
            </a:r>
            <a:r>
              <a:rPr lang="hu-HU" sz="1600" dirty="0" smtClean="0"/>
              <a:t>:</a:t>
            </a:r>
          </a:p>
          <a:p>
            <a:r>
              <a:rPr lang="hu-HU" sz="1600" dirty="0" smtClean="0"/>
              <a:t>F. Fischer:  </a:t>
            </a:r>
            <a:r>
              <a:rPr lang="hu-HU" sz="1600" dirty="0" err="1" smtClean="0"/>
              <a:t>Chief</a:t>
            </a:r>
            <a:r>
              <a:rPr lang="hu-HU" sz="1600" dirty="0" smtClean="0"/>
              <a:t> </a:t>
            </a:r>
            <a:r>
              <a:rPr lang="hu-HU" sz="1600" dirty="0" err="1" smtClean="0"/>
              <a:t>engineer</a:t>
            </a:r>
            <a:r>
              <a:rPr lang="hu-HU" sz="1600" dirty="0" smtClean="0"/>
              <a:t> of </a:t>
            </a:r>
            <a:r>
              <a:rPr lang="hu-HU" sz="1600" b="1" dirty="0" err="1" smtClean="0"/>
              <a:t>Mexican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Copper</a:t>
            </a:r>
            <a:r>
              <a:rPr lang="hu-HU" sz="1600" b="1" dirty="0" smtClean="0"/>
              <a:t> Works</a:t>
            </a:r>
            <a:r>
              <a:rPr lang="hu-HU" sz="1600" dirty="0" smtClean="0"/>
              <a:t>, </a:t>
            </a:r>
          </a:p>
          <a:p>
            <a:r>
              <a:rPr lang="hu-HU" sz="1600" dirty="0" smtClean="0"/>
              <a:t>I. Lindner:  Professor of </a:t>
            </a:r>
            <a:r>
              <a:rPr lang="hu-HU" sz="1600" dirty="0" err="1" smtClean="0"/>
              <a:t>mining</a:t>
            </a:r>
            <a:r>
              <a:rPr lang="hu-HU" sz="1600" dirty="0" smtClean="0"/>
              <a:t> and </a:t>
            </a:r>
            <a:r>
              <a:rPr lang="hu-HU" sz="1600" dirty="0" err="1" smtClean="0"/>
              <a:t>metallurgy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b="1" dirty="0" err="1" smtClean="0"/>
              <a:t>Mexico</a:t>
            </a:r>
            <a:r>
              <a:rPr lang="hu-HU" sz="1600" dirty="0" smtClean="0"/>
              <a:t>,</a:t>
            </a:r>
          </a:p>
          <a:p>
            <a:r>
              <a:rPr lang="hu-HU" sz="1600" dirty="0" smtClean="0"/>
              <a:t>R. </a:t>
            </a:r>
            <a:r>
              <a:rPr lang="hu-HU" sz="1600" dirty="0" err="1" smtClean="0"/>
              <a:t>Knechtel</a:t>
            </a:r>
            <a:r>
              <a:rPr lang="hu-HU" sz="1600" dirty="0" smtClean="0"/>
              <a:t>: Manager of </a:t>
            </a:r>
            <a:r>
              <a:rPr lang="hu-HU" sz="1600" dirty="0" err="1" smtClean="0"/>
              <a:t>mining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b="1" dirty="0" err="1" smtClean="0"/>
              <a:t>Turkish</a:t>
            </a:r>
            <a:r>
              <a:rPr lang="hu-HU" sz="1600" b="1" dirty="0" smtClean="0"/>
              <a:t> Empire</a:t>
            </a:r>
            <a:r>
              <a:rPr lang="hu-HU" sz="1600" dirty="0"/>
              <a:t>,</a:t>
            </a:r>
            <a:r>
              <a:rPr lang="hu-HU" sz="1600" dirty="0" smtClean="0"/>
              <a:t> </a:t>
            </a:r>
          </a:p>
          <a:p>
            <a:r>
              <a:rPr lang="hu-HU" sz="1600" dirty="0" smtClean="0"/>
              <a:t>F. Müller: </a:t>
            </a:r>
            <a:r>
              <a:rPr lang="hu-HU" sz="1600" dirty="0" err="1" smtClean="0"/>
              <a:t>discoverer</a:t>
            </a:r>
            <a:r>
              <a:rPr lang="hu-HU" sz="1600" dirty="0" smtClean="0"/>
              <a:t> of </a:t>
            </a:r>
            <a:r>
              <a:rPr lang="hu-HU" sz="1600" b="1" dirty="0" err="1" smtClean="0"/>
              <a:t>Tellurium</a:t>
            </a:r>
            <a:r>
              <a:rPr lang="hu-HU" sz="1600" dirty="0" smtClean="0"/>
              <a:t>.</a:t>
            </a:r>
            <a:endParaRPr lang="hu-HU" sz="1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2342" y="126403"/>
            <a:ext cx="763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In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18th </a:t>
            </a:r>
            <a:r>
              <a:rPr lang="hu-HU" b="1" dirty="0" err="1" smtClean="0"/>
              <a:t>century</a:t>
            </a:r>
            <a:r>
              <a:rPr lang="hu-HU" dirty="0" smtClean="0"/>
              <a:t>: 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predecessor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UoM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Schemnitz</a:t>
            </a:r>
            <a:r>
              <a:rPr lang="hu-HU" dirty="0" smtClean="0"/>
              <a:t> </a:t>
            </a:r>
            <a:r>
              <a:rPr lang="hu-HU" dirty="0" err="1" smtClean="0"/>
              <a:t>Mining</a:t>
            </a:r>
            <a:r>
              <a:rPr lang="hu-HU" dirty="0" smtClean="0"/>
              <a:t> </a:t>
            </a:r>
            <a:r>
              <a:rPr lang="hu-HU" dirty="0" err="1" smtClean="0"/>
              <a:t>Academy</a:t>
            </a:r>
            <a:r>
              <a:rPr lang="hu-HU" dirty="0" smtClean="0"/>
              <a:t> </a:t>
            </a:r>
            <a:r>
              <a:rPr lang="hu-HU" dirty="0" err="1" smtClean="0"/>
              <a:t>introduced</a:t>
            </a:r>
            <a:r>
              <a:rPr lang="hu-HU" dirty="0" smtClean="0"/>
              <a:t> </a:t>
            </a:r>
            <a:r>
              <a:rPr lang="hu-HU" dirty="0" err="1" smtClean="0">
                <a:solidFill>
                  <a:srgbClr val="C00000"/>
                </a:solidFill>
              </a:rPr>
              <a:t>the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practice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based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teaching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>
                <a:solidFill>
                  <a:srgbClr val="C00000"/>
                </a:solidFill>
              </a:rPr>
              <a:t>method</a:t>
            </a:r>
            <a:r>
              <a:rPr lang="hu-HU" dirty="0">
                <a:solidFill>
                  <a:srgbClr val="C00000"/>
                </a:solidFill>
              </a:rPr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higher</a:t>
            </a:r>
            <a:r>
              <a:rPr lang="hu-HU" dirty="0" smtClean="0"/>
              <a:t> </a:t>
            </a:r>
            <a:r>
              <a:rPr lang="hu-HU" dirty="0" err="1" smtClean="0"/>
              <a:t>education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03073" y="1120003"/>
            <a:ext cx="335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olidFill>
                  <a:srgbClr val="C00000"/>
                </a:solidFill>
              </a:rPr>
              <a:t>became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world</a:t>
            </a:r>
            <a:r>
              <a:rPr lang="hu-HU" dirty="0" smtClean="0">
                <a:solidFill>
                  <a:srgbClr val="C00000"/>
                </a:solidFill>
              </a:rPr>
              <a:t> </a:t>
            </a:r>
            <a:r>
              <a:rPr lang="hu-HU" dirty="0" err="1" smtClean="0">
                <a:solidFill>
                  <a:srgbClr val="C00000"/>
                </a:solidFill>
              </a:rPr>
              <a:t>famous</a:t>
            </a:r>
            <a:endParaRPr lang="hu-HU" dirty="0">
              <a:solidFill>
                <a:srgbClr val="C0000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840120" y="1552327"/>
            <a:ext cx="536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hu-H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l’École</a:t>
            </a: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Polytechnique</a:t>
            </a:r>
            <a:r>
              <a:rPr lang="hu-H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Paris (1794), etc</a:t>
            </a:r>
            <a:r>
              <a:rPr lang="hu-H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pload.wikimedia.org/wikipedia/commons/thumb/1/12/Medals01.jpg/250px-Medals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694" y="369565"/>
            <a:ext cx="3625133" cy="248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8376708" y="1427015"/>
            <a:ext cx="2876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Traditional</a:t>
            </a:r>
            <a:r>
              <a:rPr lang="hu-HU" dirty="0" smtClean="0"/>
              <a:t> </a:t>
            </a:r>
            <a:r>
              <a:rPr lang="hu-HU" dirty="0" err="1" smtClean="0"/>
              <a:t>study</a:t>
            </a:r>
            <a:r>
              <a:rPr lang="hu-HU" dirty="0" smtClean="0"/>
              <a:t> </a:t>
            </a:r>
            <a:r>
              <a:rPr lang="hu-HU" dirty="0" err="1" smtClean="0"/>
              <a:t>awards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991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75794" y="1016303"/>
            <a:ext cx="5772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 smtClean="0"/>
              <a:t>The </a:t>
            </a:r>
            <a:r>
              <a:rPr lang="hu-HU" u="sng" dirty="0" err="1" smtClean="0"/>
              <a:t>practical</a:t>
            </a:r>
            <a:r>
              <a:rPr lang="hu-HU" u="sng" dirty="0" smtClean="0"/>
              <a:t> </a:t>
            </a:r>
            <a:r>
              <a:rPr lang="hu-HU" u="sng" dirty="0" err="1" smtClean="0"/>
              <a:t>return</a:t>
            </a:r>
            <a:r>
              <a:rPr lang="hu-HU" u="sng" dirty="0" smtClean="0"/>
              <a:t> </a:t>
            </a:r>
            <a:r>
              <a:rPr lang="hu-HU" u="sng" dirty="0" err="1" smtClean="0"/>
              <a:t>from</a:t>
            </a:r>
            <a:r>
              <a:rPr lang="hu-HU" u="sng" dirty="0" smtClean="0"/>
              <a:t> </a:t>
            </a:r>
            <a:r>
              <a:rPr lang="hu-HU" u="sng" dirty="0" err="1" smtClean="0"/>
              <a:t>university</a:t>
            </a:r>
            <a:r>
              <a:rPr lang="hu-HU" u="sng" dirty="0" smtClean="0"/>
              <a:t> </a:t>
            </a:r>
            <a:r>
              <a:rPr lang="hu-HU" u="sng" dirty="0" err="1" smtClean="0"/>
              <a:t>research</a:t>
            </a:r>
            <a:r>
              <a:rPr lang="hu-H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Updated</a:t>
            </a:r>
            <a:r>
              <a:rPr lang="hu-HU" dirty="0" smtClean="0"/>
              <a:t> and </a:t>
            </a:r>
            <a:r>
              <a:rPr lang="hu-HU" dirty="0" err="1" smtClean="0"/>
              <a:t>developed</a:t>
            </a:r>
            <a:r>
              <a:rPr lang="hu-HU" dirty="0" smtClean="0"/>
              <a:t> </a:t>
            </a:r>
            <a:r>
              <a:rPr lang="hu-HU" dirty="0" err="1" smtClean="0"/>
              <a:t>curricula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Innovation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technology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/>
              <a:t>Filling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financial</a:t>
            </a:r>
            <a:r>
              <a:rPr lang="hu-HU" dirty="0" smtClean="0"/>
              <a:t> </a:t>
            </a:r>
            <a:r>
              <a:rPr lang="hu-HU" dirty="0" err="1" smtClean="0"/>
              <a:t>gaps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university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  (</a:t>
            </a:r>
            <a:r>
              <a:rPr lang="hu-HU" dirty="0" err="1" smtClean="0"/>
              <a:t>only</a:t>
            </a:r>
            <a:r>
              <a:rPr lang="hu-HU" dirty="0" smtClean="0"/>
              <a:t> 1/3 – ½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total</a:t>
            </a:r>
            <a:r>
              <a:rPr lang="hu-HU" dirty="0" smtClean="0"/>
              <a:t> </a:t>
            </a:r>
            <a:r>
              <a:rPr lang="hu-HU" dirty="0" err="1" smtClean="0"/>
              <a:t>expenditure</a:t>
            </a:r>
            <a:r>
              <a:rPr lang="hu-HU" dirty="0" smtClean="0"/>
              <a:t> is </a:t>
            </a:r>
            <a:r>
              <a:rPr lang="hu-HU" dirty="0" err="1" smtClean="0"/>
              <a:t>covered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      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state</a:t>
            </a:r>
            <a:r>
              <a:rPr lang="hu-HU" dirty="0" smtClean="0"/>
              <a:t> </a:t>
            </a:r>
            <a:r>
              <a:rPr lang="hu-HU" dirty="0" err="1" smtClean="0"/>
              <a:t>budget</a:t>
            </a:r>
            <a:r>
              <a:rPr lang="hu-HU" dirty="0" smtClean="0"/>
              <a:t>…)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135266" y="146375"/>
            <a:ext cx="4591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Thematic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based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specific</a:t>
            </a:r>
            <a:r>
              <a:rPr lang="hu-HU" dirty="0" smtClean="0"/>
              <a:t> </a:t>
            </a:r>
            <a:r>
              <a:rPr lang="hu-HU" dirty="0" err="1" smtClean="0"/>
              <a:t>contracts</a:t>
            </a:r>
            <a:r>
              <a:rPr lang="hu-HU" dirty="0" smtClean="0"/>
              <a:t> (</a:t>
            </a:r>
            <a:r>
              <a:rPr lang="hu-HU" dirty="0" err="1" smtClean="0"/>
              <a:t>problem</a:t>
            </a:r>
            <a:r>
              <a:rPr lang="hu-HU" dirty="0" smtClean="0"/>
              <a:t> </a:t>
            </a:r>
            <a:r>
              <a:rPr lang="hu-HU" dirty="0" err="1" smtClean="0"/>
              <a:t>solving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innovation</a:t>
            </a:r>
            <a:r>
              <a:rPr lang="hu-HU" dirty="0" smtClean="0"/>
              <a:t>)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88221" y="284875"/>
            <a:ext cx="385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err="1" smtClean="0"/>
              <a:t>Conventional</a:t>
            </a:r>
            <a:r>
              <a:rPr lang="hu-HU" b="1" u="sng" dirty="0" smtClean="0"/>
              <a:t> R&amp;D </a:t>
            </a:r>
            <a:r>
              <a:rPr lang="hu-HU" b="1" u="sng" dirty="0" err="1" smtClean="0"/>
              <a:t>relationships</a:t>
            </a:r>
            <a:r>
              <a:rPr lang="hu-HU" b="1" dirty="0" smtClean="0"/>
              <a:t>:</a:t>
            </a:r>
            <a:endParaRPr lang="hu-H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27" y="853081"/>
            <a:ext cx="3225329" cy="286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38" y="3471857"/>
            <a:ext cx="2222942" cy="158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186796" y="2658152"/>
            <a:ext cx="1893671" cy="584775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examples</a:t>
            </a:r>
            <a:r>
              <a:rPr lang="hu-HU" dirty="0" smtClean="0"/>
              <a:t> </a:t>
            </a:r>
            <a:r>
              <a:rPr lang="hu-HU" sz="1400" dirty="0"/>
              <a:t>(</a:t>
            </a:r>
            <a:r>
              <a:rPr lang="hu-HU" sz="1400" dirty="0" err="1"/>
              <a:t>from</a:t>
            </a:r>
            <a:r>
              <a:rPr lang="hu-HU" sz="1400" dirty="0"/>
              <a:t> </a:t>
            </a:r>
            <a:r>
              <a:rPr lang="hu-HU" sz="1400" dirty="0" err="1"/>
              <a:t>my</a:t>
            </a:r>
            <a:r>
              <a:rPr lang="hu-HU" sz="1400" dirty="0"/>
              <a:t> </a:t>
            </a:r>
            <a:r>
              <a:rPr lang="hu-HU" sz="1400" dirty="0" err="1"/>
              <a:t>field</a:t>
            </a:r>
            <a:r>
              <a:rPr lang="hu-HU" sz="1400" dirty="0"/>
              <a:t>…)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42" y="5372555"/>
            <a:ext cx="3181173" cy="150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3872028" y="5032605"/>
            <a:ext cx="22693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Al</a:t>
            </a:r>
            <a:r>
              <a:rPr lang="hu-HU" dirty="0" smtClean="0"/>
              <a:t> </a:t>
            </a:r>
            <a:r>
              <a:rPr lang="hu-HU" dirty="0" err="1" smtClean="0"/>
              <a:t>dross</a:t>
            </a:r>
            <a:r>
              <a:rPr lang="hu-HU" dirty="0" smtClean="0"/>
              <a:t> </a:t>
            </a:r>
            <a:r>
              <a:rPr lang="hu-HU" dirty="0" err="1" smtClean="0"/>
              <a:t>treatment</a:t>
            </a:r>
            <a:endParaRPr lang="hu-HU" dirty="0" smtClean="0"/>
          </a:p>
          <a:p>
            <a:r>
              <a:rPr lang="hu-HU" sz="1600" dirty="0"/>
              <a:t>(Metal </a:t>
            </a:r>
            <a:r>
              <a:rPr lang="hu-HU" sz="1600" dirty="0" err="1"/>
              <a:t>recovery</a:t>
            </a:r>
            <a:r>
              <a:rPr lang="hu-HU" sz="1600" dirty="0"/>
              <a:t>)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9030002" y="507390"/>
            <a:ext cx="148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Waste</a:t>
            </a:r>
            <a:r>
              <a:rPr lang="hu-HU" dirty="0" smtClean="0"/>
              <a:t> </a:t>
            </a:r>
            <a:r>
              <a:rPr lang="hu-HU" dirty="0" err="1" smtClean="0"/>
              <a:t>liquor</a:t>
            </a:r>
            <a:r>
              <a:rPr lang="hu-HU" dirty="0" smtClean="0"/>
              <a:t> </a:t>
            </a:r>
            <a:r>
              <a:rPr lang="hu-HU" dirty="0" err="1" smtClean="0"/>
              <a:t>treatment</a:t>
            </a:r>
            <a:endParaRPr lang="hu-HU" dirty="0" smtClean="0"/>
          </a:p>
        </p:txBody>
      </p:sp>
      <p:pic>
        <p:nvPicPr>
          <p:cNvPr id="20" name="Picture 12" descr="P100058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99" y="4031193"/>
            <a:ext cx="1104801" cy="18413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P10005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23" y="4871404"/>
            <a:ext cx="872036" cy="101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100054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57" y="5086464"/>
            <a:ext cx="635743" cy="101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1" descr="P10005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518" y="4812340"/>
            <a:ext cx="810297" cy="133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778754" y="3556001"/>
            <a:ext cx="2283345" cy="3209264"/>
            <a:chOff x="49" y="1239"/>
            <a:chExt cx="2044" cy="2949"/>
          </a:xfrm>
        </p:grpSpPr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>
              <a:off x="49" y="1239"/>
              <a:ext cx="2044" cy="2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298"/>
              <a:ext cx="1900" cy="2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Szövegdoboz 12"/>
          <p:cNvSpPr txBox="1"/>
          <p:nvPr/>
        </p:nvSpPr>
        <p:spPr>
          <a:xfrm>
            <a:off x="1506978" y="5272454"/>
            <a:ext cx="1817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Water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of </a:t>
            </a:r>
            <a:r>
              <a:rPr lang="hu-HU" dirty="0" err="1" smtClean="0"/>
              <a:t>Al</a:t>
            </a:r>
            <a:r>
              <a:rPr lang="hu-HU" dirty="0" smtClean="0"/>
              <a:t> </a:t>
            </a:r>
            <a:r>
              <a:rPr lang="hu-HU" dirty="0" err="1" smtClean="0"/>
              <a:t>melt</a:t>
            </a:r>
            <a:r>
              <a:rPr lang="hu-HU" dirty="0" smtClean="0"/>
              <a:t> </a:t>
            </a:r>
            <a:r>
              <a:rPr lang="hu-HU" dirty="0" err="1" smtClean="0"/>
              <a:t>refining</a:t>
            </a:r>
            <a:endParaRPr lang="hu-H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388" y="3707766"/>
            <a:ext cx="3274247" cy="284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1-2-4szamozott-x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71" y="3908145"/>
            <a:ext cx="1373998" cy="12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55" y="1499412"/>
            <a:ext cx="2577827" cy="22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3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images.hgmsites.net/med/takata-logo-photo-by-flickr-user-jo-schz_100491956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9" y="4995151"/>
            <a:ext cx="2356717" cy="17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448" y="1779749"/>
            <a:ext cx="3295675" cy="234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640625" y="859626"/>
            <a:ext cx="7422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 smtClean="0"/>
              <a:t>Cooperation</a:t>
            </a:r>
            <a:r>
              <a:rPr lang="hu-HU" dirty="0" smtClean="0"/>
              <a:t> </a:t>
            </a:r>
            <a:r>
              <a:rPr lang="hu-HU" dirty="0" err="1" smtClean="0"/>
              <a:t>both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training</a:t>
            </a:r>
            <a:r>
              <a:rPr lang="hu-HU" dirty="0" smtClean="0"/>
              <a:t> and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research</a:t>
            </a:r>
            <a:r>
              <a:rPr lang="hu-HU" dirty="0" smtClean="0"/>
              <a:t> of </a:t>
            </a:r>
            <a:r>
              <a:rPr lang="hu-HU" dirty="0" err="1" smtClean="0"/>
              <a:t>corporate</a:t>
            </a:r>
            <a:r>
              <a:rPr lang="hu-HU" dirty="0" smtClean="0"/>
              <a:t> interest.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2691436"/>
            <a:ext cx="42551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err="1" smtClean="0"/>
              <a:t>Specialized</a:t>
            </a:r>
            <a:r>
              <a:rPr lang="hu-HU" dirty="0" smtClean="0"/>
              <a:t> </a:t>
            </a:r>
            <a:r>
              <a:rPr lang="hu-HU" dirty="0" err="1" smtClean="0"/>
              <a:t>training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practical</a:t>
            </a:r>
            <a:r>
              <a:rPr lang="hu-HU" dirty="0" smtClean="0"/>
              <a:t> </a:t>
            </a:r>
            <a:r>
              <a:rPr lang="hu-HU" dirty="0" err="1" smtClean="0"/>
              <a:t>requirements</a:t>
            </a:r>
            <a:endParaRPr lang="hu-HU" dirty="0" smtClean="0"/>
          </a:p>
          <a:p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Great </a:t>
            </a:r>
            <a:r>
              <a:rPr lang="hu-HU" dirty="0" err="1" smtClean="0"/>
              <a:t>improvement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technical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endParaRPr lang="hu-HU" dirty="0" smtClean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costs</a:t>
            </a:r>
            <a:r>
              <a:rPr lang="hu-HU" dirty="0" smtClean="0"/>
              <a:t> </a:t>
            </a:r>
            <a:r>
              <a:rPr lang="hu-HU" dirty="0" err="1" smtClean="0"/>
              <a:t>covered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funds</a:t>
            </a:r>
            <a:endParaRPr lang="hu-HU" dirty="0"/>
          </a:p>
        </p:txBody>
      </p:sp>
      <p:sp>
        <p:nvSpPr>
          <p:cNvPr id="17" name="Téglalap 16"/>
          <p:cNvSpPr/>
          <p:nvPr/>
        </p:nvSpPr>
        <p:spPr>
          <a:xfrm>
            <a:off x="872416" y="308760"/>
            <a:ext cx="5232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 err="1" smtClean="0"/>
              <a:t>Sponsored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departments</a:t>
            </a:r>
            <a:r>
              <a:rPr lang="hu-HU" b="1" u="sng" dirty="0" smtClean="0"/>
              <a:t> </a:t>
            </a:r>
            <a:r>
              <a:rPr lang="hu-HU" b="1" dirty="0" smtClean="0"/>
              <a:t>(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university</a:t>
            </a:r>
            <a:r>
              <a:rPr lang="hu-HU" b="1" dirty="0" smtClean="0"/>
              <a:t>):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8825659" y="1790355"/>
            <a:ext cx="3227464" cy="646331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Pneumatics</a:t>
            </a:r>
            <a:r>
              <a:rPr lang="hu-HU" dirty="0" smtClean="0">
                <a:solidFill>
                  <a:schemeClr val="bg1"/>
                </a:solidFill>
              </a:rPr>
              <a:t> &amp; </a:t>
            </a:r>
            <a:r>
              <a:rPr lang="hu-HU" dirty="0" err="1" smtClean="0">
                <a:solidFill>
                  <a:schemeClr val="bg1"/>
                </a:solidFill>
              </a:rPr>
              <a:t>Hydraulics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Laboratory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03692" y="2199549"/>
            <a:ext cx="372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 err="1" smtClean="0"/>
              <a:t>Benefits</a:t>
            </a:r>
            <a:r>
              <a:rPr lang="hu-HU" b="1" dirty="0" smtClean="0"/>
              <a:t>: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602108" y="1380523"/>
            <a:ext cx="824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ym typeface="Wingdings" panose="05000000000000000000" pitchFamily="2" charset="2"/>
              </a:rPr>
              <a:t>The </a:t>
            </a:r>
            <a:r>
              <a:rPr lang="hu-HU" dirty="0" err="1">
                <a:sym typeface="Wingdings" panose="05000000000000000000" pitchFamily="2" charset="2"/>
              </a:rPr>
              <a:t>first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university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department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run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by</a:t>
            </a:r>
            <a:r>
              <a:rPr lang="hu-HU" dirty="0">
                <a:sym typeface="Wingdings" panose="05000000000000000000" pitchFamily="2" charset="2"/>
              </a:rPr>
              <a:t> an </a:t>
            </a:r>
            <a:r>
              <a:rPr lang="hu-HU" dirty="0" err="1">
                <a:sym typeface="Wingdings" panose="05000000000000000000" pitchFamily="2" charset="2"/>
              </a:rPr>
              <a:t>international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company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was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founded</a:t>
            </a:r>
            <a:r>
              <a:rPr lang="hu-HU" dirty="0">
                <a:sym typeface="Wingdings" panose="05000000000000000000" pitchFamily="2" charset="2"/>
              </a:rPr>
              <a:t> </a:t>
            </a:r>
            <a:r>
              <a:rPr lang="hu-HU" dirty="0" err="1">
                <a:sym typeface="Wingdings" panose="05000000000000000000" pitchFamily="2" charset="2"/>
              </a:rPr>
              <a:t>in</a:t>
            </a:r>
            <a:r>
              <a:rPr lang="hu-HU" dirty="0">
                <a:sym typeface="Wingdings" panose="05000000000000000000" pitchFamily="2" charset="2"/>
              </a:rPr>
              <a:t> 2005: </a:t>
            </a:r>
            <a:r>
              <a:rPr lang="hu-HU" b="1" dirty="0">
                <a:sym typeface="Wingdings" panose="05000000000000000000" pitchFamily="2" charset="2"/>
              </a:rPr>
              <a:t>Robert Bosch </a:t>
            </a:r>
            <a:r>
              <a:rPr lang="hu-HU" b="1" dirty="0" err="1">
                <a:sym typeface="Wingdings" panose="05000000000000000000" pitchFamily="2" charset="2"/>
              </a:rPr>
              <a:t>Department</a:t>
            </a:r>
            <a:r>
              <a:rPr lang="hu-HU" b="1" dirty="0">
                <a:sym typeface="Wingdings" panose="05000000000000000000" pitchFamily="2" charset="2"/>
              </a:rPr>
              <a:t> of </a:t>
            </a:r>
            <a:r>
              <a:rPr lang="hu-HU" b="1" dirty="0" err="1">
                <a:sym typeface="Wingdings" panose="05000000000000000000" pitchFamily="2" charset="2"/>
              </a:rPr>
              <a:t>Mechatronics</a:t>
            </a:r>
            <a:r>
              <a:rPr lang="hu-HU" dirty="0">
                <a:sym typeface="Wingdings" panose="05000000000000000000" pitchFamily="2" charset="2"/>
              </a:rPr>
              <a:t>.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3880063" y="2612578"/>
            <a:ext cx="3822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 err="1" smtClean="0"/>
              <a:t>Better</a:t>
            </a:r>
            <a:r>
              <a:rPr lang="hu-HU" dirty="0" smtClean="0"/>
              <a:t> </a:t>
            </a:r>
            <a:r>
              <a:rPr lang="hu-HU" dirty="0" err="1" smtClean="0"/>
              <a:t>trained</a:t>
            </a:r>
            <a:r>
              <a:rPr lang="hu-HU" dirty="0" smtClean="0"/>
              <a:t> </a:t>
            </a:r>
            <a:r>
              <a:rPr lang="hu-HU" dirty="0" err="1" smtClean="0"/>
              <a:t>graduates</a:t>
            </a:r>
            <a:endParaRPr lang="hu-HU" dirty="0" smtClean="0"/>
          </a:p>
          <a:p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Shaping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curriculum</a:t>
            </a:r>
            <a:endParaRPr lang="hu-HU" dirty="0"/>
          </a:p>
          <a:p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err="1" smtClean="0"/>
              <a:t>Practice</a:t>
            </a:r>
            <a:r>
              <a:rPr lang="hu-HU" dirty="0" smtClean="0"/>
              <a:t> </a:t>
            </a:r>
            <a:r>
              <a:rPr lang="hu-HU" dirty="0"/>
              <a:t>program </a:t>
            </a:r>
            <a:r>
              <a:rPr lang="hu-HU" dirty="0" err="1"/>
              <a:t>for</a:t>
            </a:r>
            <a:r>
              <a:rPr lang="hu-HU" dirty="0"/>
              <a:t> junior </a:t>
            </a:r>
            <a:r>
              <a:rPr lang="hu-HU" dirty="0" err="1" smtClean="0"/>
              <a:t>staff</a:t>
            </a:r>
            <a:endParaRPr lang="hu-HU" dirty="0" smtClean="0"/>
          </a:p>
          <a:p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/>
              <a:t>R&amp;D </a:t>
            </a:r>
            <a:r>
              <a:rPr lang="hu-HU" dirty="0" err="1"/>
              <a:t>projects</a:t>
            </a:r>
            <a:endParaRPr lang="hu-H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56" y="4195207"/>
            <a:ext cx="331611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8740756" y="4197105"/>
            <a:ext cx="3312368" cy="369332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hu-HU" dirty="0"/>
              <a:t>PLC &amp; </a:t>
            </a:r>
            <a:r>
              <a:rPr lang="hu-HU" dirty="0" err="1"/>
              <a:t>Mechatronics</a:t>
            </a:r>
            <a:r>
              <a:rPr lang="hu-HU" dirty="0"/>
              <a:t> Systems </a:t>
            </a:r>
            <a:r>
              <a:rPr lang="hu-HU" dirty="0" err="1"/>
              <a:t>Lab</a:t>
            </a:r>
            <a:r>
              <a:rPr lang="hu-HU" dirty="0"/>
              <a:t>.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36" y="4786903"/>
            <a:ext cx="2499543" cy="17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zövegdoboz 23"/>
          <p:cNvSpPr txBox="1"/>
          <p:nvPr/>
        </p:nvSpPr>
        <p:spPr>
          <a:xfrm>
            <a:off x="6099349" y="6425941"/>
            <a:ext cx="2505429" cy="338554"/>
          </a:xfrm>
          <a:prstGeom prst="rect">
            <a:avLst/>
          </a:prstGeom>
          <a:solidFill>
            <a:schemeClr val="bg1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hu-HU" sz="1600" dirty="0" smtClean="0"/>
              <a:t>Robot </a:t>
            </a:r>
            <a:r>
              <a:rPr lang="hu-HU" sz="1600" dirty="0" err="1" smtClean="0"/>
              <a:t>Programming</a:t>
            </a:r>
            <a:r>
              <a:rPr lang="hu-HU" sz="1600" dirty="0" smtClean="0"/>
              <a:t> </a:t>
            </a:r>
            <a:r>
              <a:rPr lang="hu-HU" sz="1600" dirty="0" err="1" smtClean="0"/>
              <a:t>Lab</a:t>
            </a:r>
            <a:r>
              <a:rPr lang="hu-HU" sz="1600" dirty="0"/>
              <a:t>.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09" y="4766458"/>
            <a:ext cx="2955764" cy="199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zövegdoboz 25"/>
          <p:cNvSpPr txBox="1"/>
          <p:nvPr/>
        </p:nvSpPr>
        <p:spPr>
          <a:xfrm>
            <a:off x="8740756" y="642594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However</a:t>
            </a:r>
            <a:r>
              <a:rPr lang="hu-HU" b="1" dirty="0" smtClean="0"/>
              <a:t>, </a:t>
            </a:r>
            <a:r>
              <a:rPr lang="hu-HU" b="1" dirty="0" err="1" smtClean="0"/>
              <a:t>funding</a:t>
            </a:r>
            <a:r>
              <a:rPr lang="hu-HU" b="1" dirty="0" smtClean="0"/>
              <a:t> </a:t>
            </a:r>
            <a:r>
              <a:rPr lang="hu-HU" b="1" dirty="0" err="1" smtClean="0"/>
              <a:t>may</a:t>
            </a:r>
            <a:r>
              <a:rPr lang="hu-HU" b="1" dirty="0" smtClean="0"/>
              <a:t> </a:t>
            </a:r>
            <a:r>
              <a:rPr lang="hu-HU" b="1" dirty="0" err="1" smtClean="0"/>
              <a:t>run</a:t>
            </a:r>
            <a:r>
              <a:rPr lang="hu-HU" b="1" dirty="0" smtClean="0"/>
              <a:t> out…</a:t>
            </a:r>
            <a:endParaRPr lang="hu-HU" b="1" dirty="0"/>
          </a:p>
        </p:txBody>
      </p:sp>
      <p:pic>
        <p:nvPicPr>
          <p:cNvPr id="4098" name="Picture 2" descr="https://www.eszakhirnok.com/images/stories/takat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28" y="5464363"/>
            <a:ext cx="813076" cy="12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itei.it/wp-content/uploads/2014/04/bosc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349" y="4697437"/>
            <a:ext cx="1893455" cy="6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871" y="299972"/>
            <a:ext cx="2173252" cy="139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http://www.aluprofil.at/stdprof/images/unternehmen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32" y="3910018"/>
            <a:ext cx="2154588" cy="16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19369" y="2692737"/>
            <a:ext cx="7858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 smtClean="0"/>
              <a:t>External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Chemical</a:t>
            </a:r>
            <a:r>
              <a:rPr lang="hu-HU" dirty="0" smtClean="0"/>
              <a:t> </a:t>
            </a:r>
            <a:r>
              <a:rPr lang="hu-HU" dirty="0" err="1" smtClean="0"/>
              <a:t>Technology</a:t>
            </a:r>
            <a:r>
              <a:rPr lang="hu-HU" dirty="0" smtClean="0"/>
              <a:t> (</a:t>
            </a:r>
            <a:r>
              <a:rPr lang="hu-HU" dirty="0" err="1" smtClean="0"/>
              <a:t>Wanhua-BorsodChem</a:t>
            </a:r>
            <a:r>
              <a:rPr lang="hu-HU" dirty="0" smtClean="0"/>
              <a:t>),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 smtClean="0"/>
              <a:t>External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Petrochemical</a:t>
            </a:r>
            <a:r>
              <a:rPr lang="hu-HU" dirty="0" smtClean="0"/>
              <a:t> </a:t>
            </a:r>
            <a:r>
              <a:rPr lang="hu-HU" dirty="0" err="1" smtClean="0"/>
              <a:t>Technology</a:t>
            </a:r>
            <a:r>
              <a:rPr lang="hu-HU" dirty="0" smtClean="0"/>
              <a:t> (TVK Co. </a:t>
            </a:r>
            <a:r>
              <a:rPr lang="hu-HU" dirty="0" err="1" smtClean="0"/>
              <a:t>Ltd</a:t>
            </a:r>
            <a:r>
              <a:rPr lang="hu-HU" dirty="0" smtClean="0"/>
              <a:t>),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 smtClean="0"/>
              <a:t>Exteranal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r>
              <a:rPr lang="hu-HU" dirty="0" smtClean="0"/>
              <a:t> of </a:t>
            </a:r>
            <a:r>
              <a:rPr lang="hu-HU" dirty="0" err="1" smtClean="0"/>
              <a:t>Metallurgy</a:t>
            </a:r>
            <a:r>
              <a:rPr lang="hu-HU" dirty="0" smtClean="0"/>
              <a:t> </a:t>
            </a:r>
            <a:r>
              <a:rPr lang="hu-HU" dirty="0"/>
              <a:t>(ISD </a:t>
            </a:r>
            <a:r>
              <a:rPr lang="hu-HU" dirty="0" smtClean="0"/>
              <a:t>Dunaferr </a:t>
            </a:r>
            <a:r>
              <a:rPr lang="hu-HU" dirty="0" err="1" smtClean="0"/>
              <a:t>Co.Ltd</a:t>
            </a:r>
            <a:r>
              <a:rPr lang="hu-HU" dirty="0" smtClean="0"/>
              <a:t>.)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dirty="0" err="1" smtClean="0"/>
              <a:t>External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Quality</a:t>
            </a:r>
            <a:r>
              <a:rPr lang="hu-HU" dirty="0" smtClean="0"/>
              <a:t> </a:t>
            </a:r>
            <a:r>
              <a:rPr lang="hu-HU" dirty="0" err="1" smtClean="0"/>
              <a:t>Control</a:t>
            </a:r>
            <a:r>
              <a:rPr lang="hu-HU" dirty="0" smtClean="0"/>
              <a:t> (</a:t>
            </a:r>
            <a:r>
              <a:rPr lang="hu-HU" dirty="0" err="1" smtClean="0"/>
              <a:t>Metalcontrol</a:t>
            </a:r>
            <a:r>
              <a:rPr lang="hu-HU" dirty="0" smtClean="0"/>
              <a:t> Co. </a:t>
            </a:r>
            <a:r>
              <a:rPr lang="hu-HU" dirty="0" err="1" smtClean="0"/>
              <a:t>Ltd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784776" y="735860"/>
            <a:ext cx="496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Establishing</a:t>
            </a:r>
            <a:r>
              <a:rPr lang="hu-HU" dirty="0" smtClean="0"/>
              <a:t> „</a:t>
            </a:r>
            <a:r>
              <a:rPr lang="hu-HU" i="1" dirty="0" err="1" smtClean="0"/>
              <a:t>external</a:t>
            </a:r>
            <a:r>
              <a:rPr lang="hu-HU" i="1" dirty="0" smtClean="0"/>
              <a:t> </a:t>
            </a:r>
            <a:r>
              <a:rPr lang="hu-HU" i="1" dirty="0" err="1" smtClean="0"/>
              <a:t>departments</a:t>
            </a:r>
            <a:r>
              <a:rPr lang="hu-HU" dirty="0" smtClean="0"/>
              <a:t>” </a:t>
            </a:r>
            <a:r>
              <a:rPr lang="hu-HU" dirty="0" err="1" smtClean="0"/>
              <a:t>located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partner </a:t>
            </a:r>
            <a:r>
              <a:rPr lang="hu-HU" dirty="0" err="1" smtClean="0"/>
              <a:t>companies</a:t>
            </a:r>
            <a:r>
              <a:rPr lang="hu-HU" dirty="0" smtClean="0"/>
              <a:t> and </a:t>
            </a:r>
            <a:r>
              <a:rPr lang="hu-HU" dirty="0" err="1" smtClean="0"/>
              <a:t>involving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staff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practical</a:t>
            </a:r>
            <a:r>
              <a:rPr lang="hu-HU" dirty="0" smtClean="0"/>
              <a:t> </a:t>
            </a:r>
            <a:r>
              <a:rPr lang="hu-HU" dirty="0" err="1" smtClean="0"/>
              <a:t>education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928280" y="2029454"/>
            <a:ext cx="487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Faculty</a:t>
            </a:r>
            <a:r>
              <a:rPr lang="hu-HU" dirty="0" smtClean="0"/>
              <a:t> of </a:t>
            </a:r>
            <a:r>
              <a:rPr lang="hu-HU" dirty="0" err="1" smtClean="0"/>
              <a:t>Materials</a:t>
            </a:r>
            <a:r>
              <a:rPr lang="hu-HU" dirty="0" smtClean="0"/>
              <a:t> Science &amp; </a:t>
            </a:r>
            <a:r>
              <a:rPr lang="hu-HU" dirty="0" err="1" smtClean="0"/>
              <a:t>Engineering</a:t>
            </a:r>
            <a:r>
              <a:rPr lang="hu-HU" dirty="0" smtClean="0"/>
              <a:t> of UM is </a:t>
            </a:r>
            <a:r>
              <a:rPr lang="hu-HU" dirty="0" err="1" smtClean="0"/>
              <a:t>doing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31411" y="6137439"/>
            <a:ext cx="253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The </a:t>
            </a:r>
            <a:r>
              <a:rPr lang="hu-HU" b="1" u="sng" dirty="0" err="1" smtClean="0"/>
              <a:t>combined</a:t>
            </a:r>
            <a:r>
              <a:rPr lang="hu-HU" b="1" dirty="0" smtClean="0"/>
              <a:t> </a:t>
            </a:r>
            <a:r>
              <a:rPr lang="hu-HU" b="1" dirty="0" err="1" smtClean="0"/>
              <a:t>form</a:t>
            </a:r>
            <a:r>
              <a:rPr lang="hu-HU" b="1" dirty="0" smtClean="0"/>
              <a:t>:</a:t>
            </a:r>
            <a:endParaRPr lang="hu-HU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3928221" y="5998940"/>
            <a:ext cx="500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Sponsoring</a:t>
            </a:r>
            <a:r>
              <a:rPr lang="hu-HU" dirty="0" smtClean="0"/>
              <a:t> </a:t>
            </a:r>
            <a:r>
              <a:rPr lang="hu-HU" dirty="0" err="1" smtClean="0"/>
              <a:t>university</a:t>
            </a:r>
            <a:r>
              <a:rPr lang="hu-HU" dirty="0" smtClean="0"/>
              <a:t> </a:t>
            </a:r>
            <a:r>
              <a:rPr lang="hu-HU" dirty="0" err="1" smtClean="0"/>
              <a:t>specialized</a:t>
            </a:r>
            <a:r>
              <a:rPr lang="hu-HU" dirty="0" smtClean="0"/>
              <a:t> </a:t>
            </a:r>
            <a:r>
              <a:rPr lang="hu-HU" dirty="0" err="1" smtClean="0"/>
              <a:t>education</a:t>
            </a:r>
            <a:r>
              <a:rPr lang="hu-HU" dirty="0" smtClean="0"/>
              <a:t> and </a:t>
            </a:r>
            <a:r>
              <a:rPr lang="hu-HU" dirty="0" err="1" smtClean="0"/>
              <a:t>participating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an </a:t>
            </a:r>
            <a:r>
              <a:rPr lang="hu-HU" dirty="0" err="1" smtClean="0"/>
              <a:t>external</a:t>
            </a:r>
            <a:r>
              <a:rPr lang="hu-HU" dirty="0" smtClean="0"/>
              <a:t> </a:t>
            </a:r>
            <a:r>
              <a:rPr lang="hu-HU" dirty="0" err="1" smtClean="0"/>
              <a:t>department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990341" y="173363"/>
            <a:ext cx="4754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u="sng" dirty="0" err="1" smtClean="0"/>
              <a:t>External</a:t>
            </a:r>
            <a:r>
              <a:rPr lang="hu-HU" b="1" u="sng" dirty="0" smtClean="0"/>
              <a:t> </a:t>
            </a:r>
            <a:r>
              <a:rPr lang="hu-HU" b="1" u="sng" dirty="0" err="1" smtClean="0"/>
              <a:t>departments</a:t>
            </a:r>
            <a:r>
              <a:rPr lang="hu-HU" b="1" u="sng" dirty="0" smtClean="0"/>
              <a:t> </a:t>
            </a:r>
            <a:r>
              <a:rPr lang="hu-HU" b="1" dirty="0" smtClean="0"/>
              <a:t>(</a:t>
            </a:r>
            <a:r>
              <a:rPr lang="hu-HU" b="1" dirty="0" err="1" smtClean="0"/>
              <a:t>at</a:t>
            </a:r>
            <a:r>
              <a:rPr lang="hu-HU" b="1" dirty="0" smtClean="0"/>
              <a:t> </a:t>
            </a:r>
            <a:r>
              <a:rPr lang="hu-HU" b="1" dirty="0" err="1" smtClean="0"/>
              <a:t>the</a:t>
            </a:r>
            <a:r>
              <a:rPr lang="hu-HU" b="1" dirty="0" smtClean="0"/>
              <a:t> </a:t>
            </a:r>
            <a:r>
              <a:rPr lang="hu-HU" b="1" dirty="0" err="1" smtClean="0"/>
              <a:t>partners</a:t>
            </a:r>
            <a:r>
              <a:rPr lang="hu-HU" b="1" dirty="0" smtClean="0"/>
              <a:t>)</a:t>
            </a:r>
          </a:p>
        </p:txBody>
      </p:sp>
      <p:pic>
        <p:nvPicPr>
          <p:cNvPr id="5126" name="Picture 6" descr="http://www.euroastra.hu/files/images/Image24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570" y="477839"/>
            <a:ext cx="38481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bbj.hu/images2/201408/mol_tvkjpg_20140804095831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384" y="1281236"/>
            <a:ext cx="2348572" cy="149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colorservice.hu/source/pics/akt63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83" y="1132526"/>
            <a:ext cx="2028501" cy="136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dvsz.eoldal.hu/img/picture/1322/01_isd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342" y="2538230"/>
            <a:ext cx="860212" cy="10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duol.hu/data/cikk/105/6688/cikk_1056688/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110" y="2914318"/>
            <a:ext cx="2326921" cy="144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bbj.hu/images2/201308/dunaferrjpg_2013082008142669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31" y="3626562"/>
            <a:ext cx="1811409" cy="13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9554" y="4449803"/>
            <a:ext cx="2085975" cy="581025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5241" y="5141441"/>
            <a:ext cx="3034858" cy="16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3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051" y="264032"/>
            <a:ext cx="3665341" cy="288067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88465" y="161285"/>
            <a:ext cx="8293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</a:t>
            </a:r>
            <a:r>
              <a:rPr lang="hu-HU" sz="2000" dirty="0" err="1" smtClean="0"/>
              <a:t>completely</a:t>
            </a:r>
            <a:r>
              <a:rPr lang="hu-HU" sz="2000" dirty="0" smtClean="0"/>
              <a:t> </a:t>
            </a:r>
            <a:r>
              <a:rPr lang="hu-HU" sz="2000" dirty="0" err="1" smtClean="0"/>
              <a:t>new</a:t>
            </a:r>
            <a:r>
              <a:rPr lang="hu-HU" sz="2000" dirty="0" smtClean="0"/>
              <a:t> </a:t>
            </a:r>
            <a:r>
              <a:rPr lang="hu-HU" sz="2000" dirty="0" err="1" smtClean="0"/>
              <a:t>model</a:t>
            </a:r>
            <a:r>
              <a:rPr lang="hu-HU" sz="2000" dirty="0" smtClean="0"/>
              <a:t> of </a:t>
            </a:r>
            <a:r>
              <a:rPr lang="hu-HU" sz="2000" dirty="0" err="1" smtClean="0"/>
              <a:t>cooperation</a:t>
            </a:r>
            <a:r>
              <a:rPr lang="hu-HU" sz="2000" dirty="0" smtClean="0"/>
              <a:t>:   „</a:t>
            </a:r>
            <a:r>
              <a:rPr lang="hu-HU" sz="2000" b="1" u="sng" dirty="0" err="1" smtClean="0">
                <a:solidFill>
                  <a:schemeClr val="accent1">
                    <a:lumMod val="75000"/>
                  </a:schemeClr>
                </a:solidFill>
              </a:rPr>
              <a:t>Dual</a:t>
            </a:r>
            <a:r>
              <a:rPr lang="hu-HU" sz="2000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000" b="1" u="sng" dirty="0" err="1" smtClean="0">
                <a:solidFill>
                  <a:schemeClr val="accent1">
                    <a:lumMod val="75000"/>
                  </a:schemeClr>
                </a:solidFill>
              </a:rPr>
              <a:t>educaion</a:t>
            </a:r>
            <a:r>
              <a:rPr lang="hu-HU" sz="2000" dirty="0" smtClean="0"/>
              <a:t>” program.</a:t>
            </a:r>
            <a:endParaRPr lang="hu-HU" sz="2000" dirty="0"/>
          </a:p>
        </p:txBody>
      </p:sp>
      <p:pic>
        <p:nvPicPr>
          <p:cNvPr id="8" name="Content Placeholder 8" descr="NEMAK-3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1140" y="3606475"/>
            <a:ext cx="3047161" cy="237395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47" y="3769638"/>
            <a:ext cx="5343802" cy="26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cdn1.boon.hu/2014/09/egyetem_tanszek_alairas-650x4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58" y="4453075"/>
            <a:ext cx="3326726" cy="22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utopro.hu/uploads/articles/126/12514/1_500x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56" y="4747893"/>
            <a:ext cx="2900193" cy="193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288465" y="667423"/>
            <a:ext cx="8528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The curriculum is </a:t>
            </a:r>
            <a:r>
              <a:rPr lang="hu-HU" dirty="0" err="1" smtClean="0"/>
              <a:t>divided</a:t>
            </a:r>
            <a:r>
              <a:rPr lang="hu-HU" dirty="0" smtClean="0"/>
              <a:t> almost </a:t>
            </a:r>
            <a:r>
              <a:rPr lang="hu-HU" dirty="0" err="1" smtClean="0"/>
              <a:t>equally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university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partner </a:t>
            </a:r>
            <a:r>
              <a:rPr lang="hu-HU" dirty="0" err="1" smtClean="0"/>
              <a:t>company</a:t>
            </a:r>
            <a:r>
              <a:rPr lang="hu-HU" dirty="0"/>
              <a:t>;</a:t>
            </a:r>
            <a:endParaRPr lang="hu-HU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err="1" smtClean="0"/>
              <a:t>Theory</a:t>
            </a:r>
            <a:r>
              <a:rPr lang="hu-HU" dirty="0" smtClean="0"/>
              <a:t> is </a:t>
            </a:r>
            <a:r>
              <a:rPr lang="hu-HU" dirty="0" err="1" smtClean="0"/>
              <a:t>studied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university</a:t>
            </a:r>
            <a:r>
              <a:rPr lang="hu-HU" dirty="0" smtClean="0"/>
              <a:t> and </a:t>
            </a:r>
            <a:r>
              <a:rPr lang="hu-HU" dirty="0" err="1" smtClean="0"/>
              <a:t>practice</a:t>
            </a:r>
            <a:r>
              <a:rPr lang="hu-HU" dirty="0" smtClean="0"/>
              <a:t> is </a:t>
            </a:r>
            <a:r>
              <a:rPr lang="hu-HU" dirty="0" err="1" smtClean="0"/>
              <a:t>instructed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company</a:t>
            </a:r>
            <a:r>
              <a:rPr lang="hu-HU" dirty="0" smtClean="0"/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smtClean="0"/>
              <a:t>The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provides</a:t>
            </a:r>
            <a:r>
              <a:rPr lang="hu-HU" dirty="0" smtClean="0"/>
              <a:t> </a:t>
            </a:r>
            <a:r>
              <a:rPr lang="hu-HU" dirty="0" err="1" smtClean="0"/>
              <a:t>training</a:t>
            </a:r>
            <a:r>
              <a:rPr lang="hu-HU" dirty="0" smtClean="0"/>
              <a:t> </a:t>
            </a:r>
            <a:r>
              <a:rPr lang="hu-HU" dirty="0" err="1" smtClean="0"/>
              <a:t>facilities</a:t>
            </a:r>
            <a:r>
              <a:rPr lang="hu-HU" dirty="0" smtClean="0"/>
              <a:t> and </a:t>
            </a:r>
            <a:r>
              <a:rPr lang="hu-HU" dirty="0" err="1" smtClean="0"/>
              <a:t>expert</a:t>
            </a:r>
            <a:r>
              <a:rPr lang="hu-HU" dirty="0" smtClean="0"/>
              <a:t> </a:t>
            </a:r>
            <a:r>
              <a:rPr lang="hu-HU" dirty="0" err="1" smtClean="0"/>
              <a:t>staff</a:t>
            </a:r>
            <a:r>
              <a:rPr lang="hu-HU" dirty="0"/>
              <a:t>;</a:t>
            </a:r>
            <a:endParaRPr lang="hu-HU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err="1" smtClean="0"/>
              <a:t>Students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admitted</a:t>
            </a:r>
            <a:r>
              <a:rPr lang="hu-HU" dirty="0" smtClean="0"/>
              <a:t> </a:t>
            </a:r>
            <a:r>
              <a:rPr lang="hu-HU" dirty="0" err="1" smtClean="0"/>
              <a:t>only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application</a:t>
            </a:r>
            <a:r>
              <a:rPr lang="hu-HU" dirty="0" smtClean="0"/>
              <a:t> and </a:t>
            </a:r>
            <a:r>
              <a:rPr lang="hu-HU" dirty="0" err="1" smtClean="0"/>
              <a:t>competition</a:t>
            </a:r>
            <a:r>
              <a:rPr lang="hu-HU" dirty="0"/>
              <a:t>;</a:t>
            </a:r>
            <a:endParaRPr lang="hu-HU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remuneration</a:t>
            </a:r>
            <a:r>
              <a:rPr lang="hu-HU" dirty="0" smtClean="0"/>
              <a:t> is </a:t>
            </a:r>
            <a:r>
              <a:rPr lang="hu-HU" dirty="0" err="1" smtClean="0"/>
              <a:t>offered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work</a:t>
            </a:r>
            <a:r>
              <a:rPr lang="hu-HU" dirty="0" smtClean="0"/>
              <a:t> </a:t>
            </a:r>
            <a:r>
              <a:rPr lang="hu-HU" dirty="0" err="1" smtClean="0"/>
              <a:t>done</a:t>
            </a:r>
            <a:r>
              <a:rPr lang="hu-HU" dirty="0" smtClean="0"/>
              <a:t> </a:t>
            </a:r>
            <a:r>
              <a:rPr lang="hu-HU" dirty="0" err="1" smtClean="0"/>
              <a:t>at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company</a:t>
            </a:r>
            <a:r>
              <a:rPr lang="hu-HU" dirty="0" smtClean="0"/>
              <a:t> (and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loss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long</a:t>
            </a:r>
            <a:r>
              <a:rPr lang="hu-HU" dirty="0" smtClean="0"/>
              <a:t> </a:t>
            </a:r>
            <a:r>
              <a:rPr lang="hu-HU" dirty="0" err="1" smtClean="0"/>
              <a:t>Summer</a:t>
            </a:r>
            <a:r>
              <a:rPr lang="hu-HU" dirty="0" smtClean="0"/>
              <a:t> </a:t>
            </a:r>
            <a:r>
              <a:rPr lang="hu-HU" dirty="0" err="1" smtClean="0"/>
              <a:t>vacation</a:t>
            </a:r>
            <a:r>
              <a:rPr lang="hu-HU" dirty="0" smtClean="0"/>
              <a:t>…);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costs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partly</a:t>
            </a:r>
            <a:r>
              <a:rPr lang="hu-HU" dirty="0" smtClean="0"/>
              <a:t> </a:t>
            </a:r>
            <a:r>
              <a:rPr lang="hu-HU" dirty="0" err="1" smtClean="0"/>
              <a:t>deducted</a:t>
            </a:r>
            <a:r>
              <a:rPr lang="hu-HU" dirty="0" smtClean="0"/>
              <a:t> </a:t>
            </a:r>
            <a:r>
              <a:rPr lang="hu-HU" dirty="0" err="1" smtClean="0"/>
              <a:t>from</a:t>
            </a:r>
            <a:r>
              <a:rPr lang="hu-HU" dirty="0" smtClean="0"/>
              <a:t> </a:t>
            </a:r>
            <a:r>
              <a:rPr lang="hu-HU" dirty="0" err="1" smtClean="0"/>
              <a:t>taxation</a:t>
            </a:r>
            <a:r>
              <a:rPr lang="hu-HU" dirty="0" smtClean="0"/>
              <a:t>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dirty="0" err="1" smtClean="0"/>
              <a:t>Selected</a:t>
            </a:r>
            <a:r>
              <a:rPr lang="hu-HU" dirty="0" smtClean="0"/>
              <a:t> </a:t>
            </a:r>
            <a:r>
              <a:rPr lang="hu-HU" dirty="0" err="1" smtClean="0"/>
              <a:t>students</a:t>
            </a:r>
            <a:r>
              <a:rPr lang="hu-HU" dirty="0" smtClean="0"/>
              <a:t> </a:t>
            </a:r>
            <a:r>
              <a:rPr lang="hu-HU" dirty="0" err="1" smtClean="0"/>
              <a:t>may</a:t>
            </a:r>
            <a:r>
              <a:rPr lang="hu-HU" dirty="0"/>
              <a:t> </a:t>
            </a:r>
            <a:r>
              <a:rPr lang="hu-HU" dirty="0" smtClean="0"/>
              <a:t>be </a:t>
            </a:r>
            <a:r>
              <a:rPr lang="hu-HU" dirty="0" err="1" smtClean="0"/>
              <a:t>directly</a:t>
            </a:r>
            <a:r>
              <a:rPr lang="hu-HU" dirty="0" smtClean="0"/>
              <a:t> </a:t>
            </a:r>
            <a:r>
              <a:rPr lang="hu-HU" dirty="0" err="1" smtClean="0"/>
              <a:t>employed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company</a:t>
            </a:r>
            <a:r>
              <a:rPr lang="hu-HU" dirty="0" smtClean="0"/>
              <a:t> </a:t>
            </a:r>
            <a:r>
              <a:rPr lang="hu-HU" dirty="0" err="1" smtClean="0"/>
              <a:t>after</a:t>
            </a:r>
            <a:r>
              <a:rPr lang="hu-HU" dirty="0" smtClean="0"/>
              <a:t> </a:t>
            </a:r>
            <a:r>
              <a:rPr lang="hu-HU" dirty="0" err="1" smtClean="0"/>
              <a:t>graduation</a:t>
            </a:r>
            <a:r>
              <a:rPr lang="hu-H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476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>
          <a:xfrm>
            <a:off x="717620" y="106018"/>
            <a:ext cx="9645581" cy="675861"/>
          </a:xfrm>
        </p:spPr>
        <p:txBody>
          <a:bodyPr/>
          <a:lstStyle/>
          <a:p>
            <a:r>
              <a:rPr lang="hu-HU" altLang="hu-HU" dirty="0" smtClean="0"/>
              <a:t>2.	The major </a:t>
            </a:r>
            <a:r>
              <a:rPr lang="hu-HU" altLang="hu-HU" dirty="0" err="1" smtClean="0"/>
              <a:t>principles</a:t>
            </a:r>
            <a:r>
              <a:rPr lang="hu-HU" altLang="hu-HU" dirty="0" smtClean="0"/>
              <a:t> of </a:t>
            </a:r>
            <a:r>
              <a:rPr lang="hu-HU" altLang="hu-HU" dirty="0" err="1" smtClean="0"/>
              <a:t>dual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education</a:t>
            </a:r>
            <a:endParaRPr lang="hu-HU" altLang="hu-HU" dirty="0" smtClean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0257" y="781879"/>
            <a:ext cx="9034463" cy="50784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„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Dual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”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study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together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regular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ones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during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13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weeks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core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period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in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semester</a:t>
            </a:r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theoretical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background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curriculum is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equivalent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which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complemented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special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practical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skills</a:t>
            </a:r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university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is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responsible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content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accredited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curriculum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period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spent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company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must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reach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least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80 % of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duration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spent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>
                <a:solidFill>
                  <a:schemeClr val="accent2">
                    <a:lumMod val="75000"/>
                  </a:schemeClr>
                </a:solidFill>
              </a:rPr>
              <a:t>university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Participating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companies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are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continuously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audited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hu-H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quality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in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education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training</a:t>
            </a:r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contract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between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student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company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can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be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cancelled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legal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measures</a:t>
            </a: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There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is a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long-term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cooperation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agreement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between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university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hu-HU" sz="2400" dirty="0" smtClean="0">
                <a:solidFill>
                  <a:schemeClr val="accent2">
                    <a:lumMod val="75000"/>
                  </a:schemeClr>
                </a:solidFill>
              </a:rPr>
              <a:t> partner </a:t>
            </a:r>
            <a:r>
              <a:rPr lang="hu-HU" sz="2400" dirty="0" err="1" smtClean="0">
                <a:solidFill>
                  <a:schemeClr val="accent2">
                    <a:lumMod val="75000"/>
                  </a:schemeClr>
                </a:solidFill>
              </a:rPr>
              <a:t>company</a:t>
            </a:r>
            <a:endParaRPr lang="hu-HU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hu-H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hu-H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5303" y="1750662"/>
            <a:ext cx="2602713" cy="4467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705</TotalTime>
  <Words>1073</Words>
  <Application>Microsoft Office PowerPoint</Application>
  <PresentationFormat>Szélesvásznú</PresentationFormat>
  <Paragraphs>145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4" baseType="lpstr">
      <vt:lpstr>Arial</vt:lpstr>
      <vt:lpstr>Calibri</vt:lpstr>
      <vt:lpstr>Courier New</vt:lpstr>
      <vt:lpstr>Symbol</vt:lpstr>
      <vt:lpstr>Times New Roman</vt:lpstr>
      <vt:lpstr>Trebuchet MS</vt:lpstr>
      <vt:lpstr>Wingdings</vt:lpstr>
      <vt:lpstr>Wingdings 3</vt:lpstr>
      <vt:lpstr>Fazetta</vt:lpstr>
      <vt:lpstr>Evolving Dual Education at the University of Miskolc (UoM)</vt:lpstr>
      <vt:lpstr>1. The major incentives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2. The major principles of dual education</vt:lpstr>
      <vt:lpstr>3. The major objectives</vt:lpstr>
      <vt:lpstr>PowerPoint bemutató</vt:lpstr>
      <vt:lpstr>4. Dual education programs launched in 2015 by the UoM</vt:lpstr>
      <vt:lpstr>PowerPoint bemutató</vt:lpstr>
      <vt:lpstr>PowerPoint bemutató</vt:lpstr>
      <vt:lpstr>PowerPoint bemutató</vt:lpstr>
    </vt:vector>
  </TitlesOfParts>
  <Company>Miskolci Egyetem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Duális képzés a Miskolci Egyetemen</dc:title>
  <dc:creator>Gácsi Zoltán</dc:creator>
  <cp:lastModifiedBy>Dr.Kékesi Tamás</cp:lastModifiedBy>
  <cp:revision>55</cp:revision>
  <dcterms:created xsi:type="dcterms:W3CDTF">2015-03-25T08:38:05Z</dcterms:created>
  <dcterms:modified xsi:type="dcterms:W3CDTF">2016-02-26T10:10:14Z</dcterms:modified>
</cp:coreProperties>
</file>