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8"/>
  </p:notesMasterIdLst>
  <p:sldIdLst>
    <p:sldId id="256" r:id="rId3"/>
    <p:sldId id="257" r:id="rId4"/>
    <p:sldId id="259" r:id="rId5"/>
    <p:sldId id="267" r:id="rId6"/>
    <p:sldId id="268" r:id="rId7"/>
    <p:sldId id="269" r:id="rId8"/>
    <p:sldId id="270" r:id="rId9"/>
    <p:sldId id="272" r:id="rId10"/>
    <p:sldId id="271" r:id="rId11"/>
    <p:sldId id="273" r:id="rId12"/>
    <p:sldId id="277" r:id="rId13"/>
    <p:sldId id="276" r:id="rId14"/>
    <p:sldId id="278" r:id="rId15"/>
    <p:sldId id="275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77" d="100"/>
          <a:sy n="77" d="100"/>
        </p:scale>
        <p:origin x="14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</a:lstStyle>
          <a:p>
            <a:fld id="{2447E72A-D913-4DC2-9E0A-E520CE8FCC86}" type="datetimeFigureOut">
              <a:rPr lang="fr-FR"/>
              <a:pPr/>
              <a:t>02/05/2016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</a:lstStyle>
          <a:p>
            <a:fld id="{A5D78FC6-CE17-4259-A63C-DDFC12E048FC}" type="slidenum">
              <a:rPr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046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446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23643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599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50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449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61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06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576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923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422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10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latinLnBrk="0">
              <a:defRPr lang="fr-FR" cap="all" baseline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 latinLnBrk="0">
              <a:buNone/>
              <a:defRPr lang="fr-FR"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 latinLnBrk="0">
              <a:defRPr lang="fr-FR"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fr-FR"/>
              <a:pPr algn="ctr"/>
              <a:t>02/05/2016 14:58</a:t>
            </a:fld>
            <a:endParaRPr lang="fr-F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 latinLnBrk="0">
              <a:defRPr lang="fr-FR">
                <a:solidFill>
                  <a:schemeClr val="tx2"/>
                </a:solidFill>
              </a:defRPr>
            </a:lvl1pPr>
          </a:lstStyle>
          <a:p>
            <a:pPr algn="r"/>
            <a:endParaRPr lang="fr-F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latinLnBrk="0">
              <a:defRPr lang="fr-FR"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/>
              <a:pPr/>
              <a:t>‹N°›</a:t>
            </a:fld>
            <a:endParaRPr lang="fr-FR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fr-FR">
                <a:solidFill>
                  <a:schemeClr val="tx2"/>
                </a:solidFill>
              </a:rPr>
              <a:pPr/>
              <a:t>02/05/2016 14:58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fr-FR" sz="120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fr-FR">
                <a:solidFill>
                  <a:schemeClr val="tx2"/>
                </a:solidFill>
              </a:rPr>
              <a:pPr/>
              <a:t>02/05/2016 14:58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fr-FR" sz="1200">
                <a:solidFill>
                  <a:schemeClr val="tx2"/>
                </a:solidFill>
              </a:rPr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fr-F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latinLnBrk="0">
              <a:buNone/>
              <a:defRPr lang="fr-FR" sz="2800">
                <a:solidFill>
                  <a:schemeClr val="tx2"/>
                </a:solidFill>
              </a:defRPr>
            </a:lvl1pPr>
            <a:lvl2pPr>
              <a:buNone/>
              <a:defRPr lang="fr-F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fr-F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fr-F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 latinLnBrk="0">
              <a:buNone/>
              <a:defRPr lang="fr-FR" sz="4400" b="0" cap="none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 latinLnBrk="0">
              <a:defRPr lang="fr-FR"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/>
              <a:pPr algn="ctr"/>
              <a:t>‹N°›</a:t>
            </a:fld>
            <a:endParaRPr lang="fr-F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‹N°›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 latinLnBrk="0">
              <a:defRPr lang="fr-FR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/>
              <a:pPr algn="ctr"/>
              <a:t>‹N°›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 latinLnBrk="0">
              <a:buFontTx/>
              <a:buNone/>
              <a:defRPr lang="fr-FR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 latinLnBrk="0">
              <a:buFontTx/>
              <a:buNone/>
              <a:defRPr lang="fr-FR"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fr-F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latinLnBrk="0">
              <a:defRPr lang="fr-FR"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/>
              <a:pPr/>
              <a:t>‹N°›</a:t>
            </a:fld>
            <a:endParaRPr lang="fr-F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 latinLnBrk="0">
              <a:buNone/>
              <a:defRPr lang="fr-FR" sz="4400" b="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latinLnBrk="0">
              <a:defRPr lang="fr-FR"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/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latinLnBrk="0">
              <a:spcAft>
                <a:spcPts val="1000"/>
              </a:spcAft>
              <a:buNone/>
              <a:defRPr lang="fr-FR" sz="1800"/>
            </a:lvl1pPr>
            <a:lvl2pPr>
              <a:buNone/>
              <a:defRPr lang="fr-FR" sz="1200"/>
            </a:lvl2pPr>
            <a:lvl3pPr>
              <a:buNone/>
              <a:defRPr lang="fr-FR" sz="1000"/>
            </a:lvl3pPr>
            <a:lvl4pPr>
              <a:buNone/>
              <a:defRPr lang="fr-FR" sz="900"/>
            </a:lvl4pPr>
            <a:lvl5pPr>
              <a:buNone/>
              <a:defRPr lang="fr-FR" sz="900"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 latinLnBrk="0">
              <a:buFontTx/>
              <a:buNone/>
              <a:defRPr lang="fr-FR" sz="1700"/>
            </a:lvl1pPr>
            <a:lvl2pPr>
              <a:buFontTx/>
              <a:buNone/>
              <a:defRPr lang="fr-FR" sz="1200"/>
            </a:lvl2pPr>
            <a:lvl3pPr>
              <a:buFontTx/>
              <a:buNone/>
              <a:defRPr lang="fr-FR" sz="1000"/>
            </a:lvl3pPr>
            <a:lvl4pPr>
              <a:buFontTx/>
              <a:buNone/>
              <a:defRPr lang="fr-FR" sz="900"/>
            </a:lvl4pPr>
            <a:lvl5pPr>
              <a:buFontTx/>
              <a:buNone/>
              <a:defRPr lang="fr-FR" sz="900"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 latinLnBrk="0">
              <a:buNone/>
              <a:defRPr lang="fr-FR"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fr-FR"/>
              <a:pPr/>
              <a:t>02/05/2016 14:58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 latinLnBrk="0">
              <a:defRPr lang="fr-FR" sz="2800"/>
            </a:lvl1pPr>
          </a:lstStyle>
          <a:p>
            <a:pPr algn="ctr"/>
            <a:fld id="{1AD93096-5B34-4342-9326-69289CEAE4C2}" type="slidenum">
              <a:rPr/>
              <a:pPr algn="ctr"/>
              <a:t>‹N°›</a:t>
            </a:fld>
            <a:endParaRPr lang="fr-F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 latinLnBrk="0">
              <a:buNone/>
              <a:defRPr lang="fr-FR" sz="32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  <a:p>
            <a:pPr lvl="5"/>
            <a:r>
              <a:rPr lang="fr-FR"/>
              <a:t>Sixième niveau</a:t>
            </a:r>
          </a:p>
          <a:p>
            <a:pPr lvl="6"/>
            <a:r>
              <a:rPr lang="fr-FR"/>
              <a:t>Septième niveau</a:t>
            </a:r>
          </a:p>
          <a:p>
            <a:pPr lvl="7"/>
            <a:r>
              <a:rPr lang="fr-FR"/>
              <a:t>Huitième niveau</a:t>
            </a:r>
          </a:p>
          <a:p>
            <a:pPr lvl="8"/>
            <a:r>
              <a:rPr lang="fr-FR"/>
              <a:t>Neuvième niveau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latinLnBrk="0">
              <a:defRPr lang="fr-FR"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fr-FR">
                <a:solidFill>
                  <a:schemeClr val="tx2"/>
                </a:solidFill>
              </a:rPr>
              <a:pPr/>
              <a:t>02/05/2016 14:58</a:t>
            </a:fld>
            <a:endParaRPr lang="fr-F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latinLnBrk="0">
              <a:defRPr lang="fr-FR" sz="1400">
                <a:solidFill>
                  <a:schemeClr val="tx2"/>
                </a:solidFill>
              </a:defRPr>
            </a:lvl1pPr>
          </a:lstStyle>
          <a:p>
            <a:pPr algn="r"/>
            <a:endParaRPr lang="fr-F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latinLnBrk="0">
              <a:defRPr lang="fr-FR"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fr-FR" sz="1200">
                <a:solidFill>
                  <a:schemeClr val="tx2"/>
                </a:solidFill>
              </a:rPr>
              <a:pPr algn="ctr"/>
              <a:t>‹N°›</a:t>
            </a:fld>
            <a:endParaRPr lang="fr-FR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lang="fr-FR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lang="fr-F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lang="fr-F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u-aiu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u-aiu.net/sites/all/files/IAU%20Policy%20statement%20on%20Equitable%20access%20Final%20version%20August%202008%20Eng_0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t4ial.e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digital </a:t>
            </a:r>
            <a:r>
              <a:rPr lang="fr-FR" dirty="0" err="1" smtClean="0"/>
              <a:t>student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impact on </a:t>
            </a:r>
            <a:r>
              <a:rPr lang="fr-FR" sz="3600" dirty="0" err="1" smtClean="0"/>
              <a:t>university</a:t>
            </a:r>
            <a:r>
              <a:rPr lang="fr-FR" sz="3600" dirty="0" smtClean="0"/>
              <a:t> </a:t>
            </a:r>
            <a:r>
              <a:rPr lang="fr-FR" sz="3600" dirty="0" err="1" smtClean="0"/>
              <a:t>governance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Isabelle TURMAINE</a:t>
            </a:r>
            <a:endParaRPr lang="fr-FR" dirty="0"/>
          </a:p>
          <a:p>
            <a:r>
              <a:rPr lang="fr-FR" dirty="0" smtClean="0"/>
              <a:t>INTERNATIONAL ASSOCIATION OF UNIVERSITIES</a:t>
            </a:r>
            <a:endParaRPr lang="fr-FR" dirty="0"/>
          </a:p>
        </p:txBody>
      </p:sp>
      <p:pic>
        <p:nvPicPr>
          <p:cNvPr id="4" name="Image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" y="4295017"/>
            <a:ext cx="1714500" cy="16002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296" y="6165304"/>
            <a:ext cx="2189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CC-BY-SA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Issues </a:t>
            </a:r>
            <a:r>
              <a:rPr lang="fr-FR" dirty="0"/>
              <a:t>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Access and </a:t>
            </a:r>
            <a:r>
              <a:rPr lang="fr-FR" dirty="0" err="1" smtClean="0"/>
              <a:t>Equity</a:t>
            </a:r>
            <a:r>
              <a:rPr lang="fr-FR" dirty="0" smtClean="0"/>
              <a:t>/</a:t>
            </a:r>
            <a:r>
              <a:rPr lang="fr-FR" dirty="0" err="1" smtClean="0"/>
              <a:t>Accessibility</a:t>
            </a:r>
            <a:endParaRPr lang="fr-FR" dirty="0" smtClean="0"/>
          </a:p>
          <a:p>
            <a:pPr lvl="1"/>
            <a:r>
              <a:rPr lang="fr-FR" dirty="0" smtClean="0"/>
              <a:t>IAU </a:t>
            </a:r>
            <a:r>
              <a:rPr lang="fr-FR" dirty="0" err="1" smtClean="0"/>
              <a:t>Statement</a:t>
            </a:r>
            <a:r>
              <a:rPr lang="fr-FR" dirty="0"/>
              <a:t> </a:t>
            </a:r>
            <a:r>
              <a:rPr lang="fr-FR" dirty="0" smtClean="0"/>
              <a:t>on Equitable Access, </a:t>
            </a:r>
            <a:r>
              <a:rPr lang="fr-FR" dirty="0" err="1" smtClean="0"/>
              <a:t>Success</a:t>
            </a:r>
            <a:r>
              <a:rPr lang="fr-FR" dirty="0" smtClean="0"/>
              <a:t> and </a:t>
            </a:r>
            <a:r>
              <a:rPr lang="fr-FR" dirty="0" err="1" smtClean="0"/>
              <a:t>Quality</a:t>
            </a:r>
            <a:endParaRPr lang="fr-FR" dirty="0" smtClean="0"/>
          </a:p>
          <a:p>
            <a:pPr lvl="2"/>
            <a:r>
              <a:rPr lang="fr-FR" dirty="0" err="1" smtClean="0"/>
              <a:t>While</a:t>
            </a:r>
            <a:r>
              <a:rPr lang="fr-FR" dirty="0" smtClean="0"/>
              <a:t> </a:t>
            </a:r>
            <a:r>
              <a:rPr lang="fr-FR" dirty="0" err="1" smtClean="0"/>
              <a:t>universities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«</a:t>
            </a:r>
            <a:r>
              <a:rPr lang="fr-FR" dirty="0"/>
              <a:t> </a:t>
            </a:r>
            <a:r>
              <a:rPr lang="fr-FR" dirty="0" err="1"/>
              <a:t>Mainstream</a:t>
            </a:r>
            <a:r>
              <a:rPr lang="fr-FR" dirty="0"/>
              <a:t> the </a:t>
            </a:r>
            <a:r>
              <a:rPr lang="fr-FR" dirty="0" err="1"/>
              <a:t>assessment</a:t>
            </a:r>
            <a:r>
              <a:rPr lang="fr-FR" dirty="0"/>
              <a:t> of </a:t>
            </a:r>
            <a:r>
              <a:rPr lang="fr-FR" dirty="0" err="1"/>
              <a:t>prior</a:t>
            </a:r>
            <a:r>
              <a:rPr lang="fr-FR" dirty="0"/>
              <a:t> and </a:t>
            </a:r>
            <a:r>
              <a:rPr lang="fr-FR" dirty="0" err="1"/>
              <a:t>experimential</a:t>
            </a:r>
            <a:r>
              <a:rPr lang="fr-FR" dirty="0"/>
              <a:t> </a:t>
            </a:r>
            <a:r>
              <a:rPr lang="fr-FR" dirty="0" err="1"/>
              <a:t>learning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as </a:t>
            </a:r>
            <a:r>
              <a:rPr lang="fr-FR" dirty="0" err="1"/>
              <a:t>blended</a:t>
            </a:r>
            <a:r>
              <a:rPr lang="fr-FR" dirty="0"/>
              <a:t>, </a:t>
            </a:r>
            <a:r>
              <a:rPr lang="fr-FR" b="1" dirty="0"/>
              <a:t>distance and e-learning </a:t>
            </a:r>
            <a:r>
              <a:rPr lang="fr-FR" b="1" dirty="0" err="1"/>
              <a:t>into</a:t>
            </a:r>
            <a:r>
              <a:rPr lang="fr-FR" b="1" dirty="0"/>
              <a:t> the admission and </a:t>
            </a:r>
            <a:r>
              <a:rPr lang="fr-FR" b="1" dirty="0" err="1"/>
              <a:t>credit</a:t>
            </a:r>
            <a:r>
              <a:rPr lang="fr-FR" b="1" dirty="0"/>
              <a:t> accumulation </a:t>
            </a:r>
            <a:r>
              <a:rPr lang="fr-FR" b="1" dirty="0" err="1"/>
              <a:t>processes</a:t>
            </a:r>
            <a:r>
              <a:rPr lang="fr-FR" dirty="0"/>
              <a:t> »</a:t>
            </a:r>
          </a:p>
          <a:p>
            <a:pPr lvl="2"/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at the </a:t>
            </a:r>
            <a:r>
              <a:rPr lang="fr-FR" dirty="0" err="1" smtClean="0"/>
              <a:t>same</a:t>
            </a:r>
            <a:r>
              <a:rPr lang="fr-FR" dirty="0" smtClean="0"/>
              <a:t> time « </a:t>
            </a:r>
            <a:r>
              <a:rPr lang="fr-FR" dirty="0" err="1" smtClean="0"/>
              <a:t>Facilitate</a:t>
            </a:r>
            <a:r>
              <a:rPr lang="fr-FR" dirty="0" smtClean="0"/>
              <a:t> </a:t>
            </a:r>
            <a:r>
              <a:rPr lang="fr-FR" dirty="0" err="1" smtClean="0"/>
              <a:t>access</a:t>
            </a:r>
            <a:r>
              <a:rPr lang="fr-FR" dirty="0" smtClean="0"/>
              <a:t> to </a:t>
            </a:r>
            <a:r>
              <a:rPr lang="fr-FR" dirty="0" err="1" smtClean="0"/>
              <a:t>learning</a:t>
            </a:r>
            <a:r>
              <a:rPr lang="fr-FR" dirty="0" smtClean="0"/>
              <a:t>, </a:t>
            </a:r>
            <a:r>
              <a:rPr lang="fr-FR" b="1" dirty="0" err="1" smtClean="0"/>
              <a:t>respond</a:t>
            </a:r>
            <a:r>
              <a:rPr lang="fr-FR" b="1" dirty="0" smtClean="0"/>
              <a:t> to diverse </a:t>
            </a:r>
            <a:r>
              <a:rPr lang="fr-FR" b="1" dirty="0" err="1" smtClean="0"/>
              <a:t>learning</a:t>
            </a:r>
            <a:r>
              <a:rPr lang="fr-FR" b="1" dirty="0" smtClean="0"/>
              <a:t> </a:t>
            </a:r>
            <a:r>
              <a:rPr lang="fr-FR" b="1" dirty="0" err="1" smtClean="0"/>
              <a:t>needs</a:t>
            </a:r>
            <a:r>
              <a:rPr lang="fr-FR" b="1" dirty="0" smtClean="0"/>
              <a:t> and </a:t>
            </a:r>
            <a:r>
              <a:rPr lang="fr-FR" b="1" dirty="0" err="1" smtClean="0"/>
              <a:t>increase</a:t>
            </a:r>
            <a:r>
              <a:rPr lang="fr-FR" b="1" dirty="0" smtClean="0"/>
              <a:t> </a:t>
            </a:r>
            <a:r>
              <a:rPr lang="fr-FR" b="1" dirty="0" err="1" smtClean="0"/>
              <a:t>outreach</a:t>
            </a:r>
            <a:r>
              <a:rPr lang="fr-FR" b="1" dirty="0" smtClean="0"/>
              <a:t> </a:t>
            </a:r>
            <a:r>
              <a:rPr lang="fr-FR" dirty="0" smtClean="0"/>
              <a:t>by the </a:t>
            </a:r>
            <a:r>
              <a:rPr lang="fr-FR" dirty="0" err="1" smtClean="0"/>
              <a:t>appropriate</a:t>
            </a:r>
            <a:r>
              <a:rPr lang="fr-FR" dirty="0" smtClean="0"/>
              <a:t> and effective use of a </a:t>
            </a:r>
            <a:r>
              <a:rPr lang="fr-FR" dirty="0" err="1" smtClean="0"/>
              <a:t>variety</a:t>
            </a:r>
            <a:r>
              <a:rPr lang="fr-FR" dirty="0" smtClean="0"/>
              <a:t> of </a:t>
            </a:r>
            <a:r>
              <a:rPr lang="fr-FR" dirty="0" err="1" smtClean="0"/>
              <a:t>delivery</a:t>
            </a:r>
            <a:r>
              <a:rPr lang="fr-FR" dirty="0" smtClean="0"/>
              <a:t> modes » </a:t>
            </a:r>
            <a:endParaRPr lang="fr-FR" dirty="0" smtClean="0"/>
          </a:p>
          <a:p>
            <a:pPr lvl="2"/>
            <a:r>
              <a:rPr lang="fr-FR" dirty="0" smtClean="0">
                <a:solidFill>
                  <a:srgbClr val="0070C0"/>
                </a:solidFill>
                <a:hlinkClick r:id="rId3"/>
              </a:rPr>
              <a:t>http://www.iau-aiu.net/sites/all/files/IAU%20Policy%20statement%20on%20Equitable%20access%20Final%20version%20August%202008%20Eng_0.pdf</a:t>
            </a:r>
            <a:endParaRPr lang="fr-FR" dirty="0" smtClean="0">
              <a:solidFill>
                <a:srgbClr val="0070C0"/>
              </a:solidFill>
            </a:endParaRPr>
          </a:p>
          <a:p>
            <a:pPr marL="685800" lvl="2" indent="0">
              <a:buNone/>
            </a:pPr>
            <a:r>
              <a:rPr lang="fr-FR" dirty="0" smtClean="0"/>
              <a:t> </a:t>
            </a:r>
            <a:endParaRPr lang="fr-FR" dirty="0" smtClean="0"/>
          </a:p>
          <a:p>
            <a:pPr marL="685800" lvl="2" indent="0">
              <a:buNone/>
            </a:pPr>
            <a:endParaRPr lang="fr-FR" dirty="0"/>
          </a:p>
          <a:p>
            <a:pPr marL="685800" lvl="2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2947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Issues </a:t>
            </a:r>
            <a:r>
              <a:rPr lang="fr-FR" dirty="0"/>
              <a:t>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Access and </a:t>
            </a:r>
            <a:r>
              <a:rPr lang="fr-FR" dirty="0" err="1" smtClean="0"/>
              <a:t>Accessibility</a:t>
            </a:r>
            <a:endParaRPr lang="fr-FR" dirty="0" smtClean="0"/>
          </a:p>
          <a:p>
            <a:pPr lvl="1"/>
            <a:r>
              <a:rPr lang="fr-FR" dirty="0" smtClean="0"/>
              <a:t>Guidelines for Accessible Information (IAU and </a:t>
            </a:r>
            <a:r>
              <a:rPr lang="fr-FR" dirty="0" err="1" smtClean="0"/>
              <a:t>partners</a:t>
            </a:r>
            <a:r>
              <a:rPr lang="fr-FR" dirty="0" smtClean="0"/>
              <a:t>)</a:t>
            </a:r>
          </a:p>
          <a:p>
            <a:pPr lvl="2"/>
            <a:r>
              <a:rPr lang="fr-FR" dirty="0" err="1" smtClean="0"/>
              <a:t>With</a:t>
            </a:r>
            <a:r>
              <a:rPr lang="fr-FR" dirty="0" smtClean="0"/>
              <a:t> all documents for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being</a:t>
            </a:r>
            <a:r>
              <a:rPr lang="fr-FR" dirty="0" smtClean="0"/>
              <a:t> </a:t>
            </a:r>
            <a:r>
              <a:rPr lang="fr-FR" dirty="0" err="1" smtClean="0"/>
              <a:t>firstly</a:t>
            </a:r>
            <a:r>
              <a:rPr lang="fr-FR" dirty="0" smtClean="0"/>
              <a:t> </a:t>
            </a:r>
            <a:r>
              <a:rPr lang="fr-FR" dirty="0" err="1" smtClean="0"/>
              <a:t>produced</a:t>
            </a:r>
            <a:r>
              <a:rPr lang="fr-FR" dirty="0" smtClean="0"/>
              <a:t> in </a:t>
            </a:r>
            <a:r>
              <a:rPr lang="fr-FR" dirty="0" err="1" smtClean="0"/>
              <a:t>electronic</a:t>
            </a:r>
            <a:r>
              <a:rPr lang="fr-FR" dirty="0" smtClean="0"/>
              <a:t> format and </a:t>
            </a:r>
            <a:r>
              <a:rPr lang="fr-FR" dirty="0" err="1" smtClean="0"/>
              <a:t>with</a:t>
            </a:r>
            <a:r>
              <a:rPr lang="fr-FR" dirty="0" smtClean="0"/>
              <a:t> an </a:t>
            </a:r>
            <a:r>
              <a:rPr lang="fr-FR" dirty="0" err="1" smtClean="0"/>
              <a:t>increasing</a:t>
            </a:r>
            <a:r>
              <a:rPr lang="fr-FR" dirty="0" smtClean="0"/>
              <a:t> </a:t>
            </a:r>
            <a:r>
              <a:rPr lang="fr-FR" dirty="0" err="1" smtClean="0"/>
              <a:t>number</a:t>
            </a:r>
            <a:r>
              <a:rPr lang="fr-FR" dirty="0" smtClean="0"/>
              <a:t> of information </a:t>
            </a:r>
            <a:r>
              <a:rPr lang="fr-FR" dirty="0" err="1" smtClean="0"/>
              <a:t>producers</a:t>
            </a:r>
            <a:r>
              <a:rPr lang="fr-FR" dirty="0" smtClean="0"/>
              <a:t> (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);</a:t>
            </a:r>
          </a:p>
          <a:p>
            <a:pPr lvl="2"/>
            <a:r>
              <a:rPr lang="fr-FR" dirty="0" err="1" smtClean="0"/>
              <a:t>With</a:t>
            </a:r>
            <a:r>
              <a:rPr lang="fr-FR" dirty="0" smtClean="0"/>
              <a:t> an estimation </a:t>
            </a:r>
            <a:r>
              <a:rPr lang="fr-FR" dirty="0" err="1" smtClean="0"/>
              <a:t>from</a:t>
            </a:r>
            <a:r>
              <a:rPr lang="fr-FR" dirty="0" smtClean="0"/>
              <a:t> the WHO </a:t>
            </a:r>
            <a:r>
              <a:rPr lang="fr-FR" dirty="0" err="1" smtClean="0"/>
              <a:t>that</a:t>
            </a:r>
            <a:r>
              <a:rPr lang="fr-FR" dirty="0" smtClean="0"/>
              <a:t> 15% </a:t>
            </a:r>
            <a:r>
              <a:rPr lang="fr-FR" dirty="0" smtClean="0"/>
              <a:t>of </a:t>
            </a:r>
            <a:r>
              <a:rPr lang="fr-FR" dirty="0" smtClean="0"/>
              <a:t>the </a:t>
            </a:r>
            <a:r>
              <a:rPr lang="fr-FR" dirty="0" err="1" smtClean="0"/>
              <a:t>world’s</a:t>
            </a:r>
            <a:r>
              <a:rPr lang="fr-FR" dirty="0" smtClean="0"/>
              <a:t> population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having</a:t>
            </a:r>
            <a:r>
              <a:rPr lang="fr-FR" dirty="0" smtClean="0"/>
              <a:t> </a:t>
            </a:r>
            <a:r>
              <a:rPr lang="fr-FR" dirty="0" err="1" smtClean="0"/>
              <a:t>some</a:t>
            </a:r>
            <a:r>
              <a:rPr lang="fr-FR" dirty="0" smtClean="0"/>
              <a:t> sort of </a:t>
            </a:r>
            <a:r>
              <a:rPr lang="fr-FR" dirty="0" err="1" smtClean="0"/>
              <a:t>disability</a:t>
            </a:r>
            <a:r>
              <a:rPr lang="fr-FR" dirty="0" smtClean="0"/>
              <a:t>;</a:t>
            </a:r>
          </a:p>
          <a:p>
            <a:pPr lvl="2"/>
            <a:r>
              <a:rPr lang="fr-FR" dirty="0" err="1" smtClean="0"/>
              <a:t>Need</a:t>
            </a:r>
            <a:r>
              <a:rPr lang="fr-FR" dirty="0" smtClean="0"/>
              <a:t> for an </a:t>
            </a:r>
            <a:r>
              <a:rPr lang="fr-FR" dirty="0" err="1" smtClean="0"/>
              <a:t>easy</a:t>
            </a:r>
            <a:r>
              <a:rPr lang="fr-FR" dirty="0" smtClean="0"/>
              <a:t> to </a:t>
            </a:r>
            <a:r>
              <a:rPr lang="fr-FR" dirty="0" err="1" smtClean="0"/>
              <a:t>implement</a:t>
            </a:r>
            <a:r>
              <a:rPr lang="fr-FR" dirty="0" smtClean="0"/>
              <a:t> </a:t>
            </a:r>
            <a:r>
              <a:rPr lang="fr-FR" dirty="0" err="1" smtClean="0"/>
              <a:t>tool</a:t>
            </a:r>
            <a:r>
              <a:rPr lang="fr-FR" dirty="0" smtClean="0"/>
              <a:t> for </a:t>
            </a:r>
            <a:r>
              <a:rPr lang="fr-FR" dirty="0" err="1" smtClean="0"/>
              <a:t>practitionners</a:t>
            </a:r>
            <a:r>
              <a:rPr lang="fr-FR" dirty="0" smtClean="0"/>
              <a:t> to </a:t>
            </a:r>
            <a:r>
              <a:rPr lang="fr-FR" dirty="0" err="1" smtClean="0"/>
              <a:t>produce</a:t>
            </a:r>
            <a:r>
              <a:rPr lang="fr-FR" dirty="0" smtClean="0"/>
              <a:t> accessible information for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inception</a:t>
            </a:r>
            <a:r>
              <a:rPr lang="fr-FR" dirty="0" smtClean="0"/>
              <a:t>: The Guidelines</a:t>
            </a:r>
            <a:r>
              <a:rPr lang="fr-FR" dirty="0"/>
              <a:t>. </a:t>
            </a:r>
            <a:r>
              <a:rPr lang="fr-FR" dirty="0">
                <a:hlinkClick r:id="rId3"/>
              </a:rPr>
              <a:t>http://www.ict4ial.eu</a:t>
            </a:r>
            <a:r>
              <a:rPr lang="fr-FR" dirty="0" smtClean="0">
                <a:hlinkClick r:id="rId3"/>
              </a:rPr>
              <a:t>/</a:t>
            </a:r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 smtClean="0"/>
          </a:p>
          <a:p>
            <a:pPr lvl="2"/>
            <a:endParaRPr lang="fr-FR" dirty="0"/>
          </a:p>
          <a:p>
            <a:pPr marL="685800" lvl="2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98427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Issues </a:t>
            </a:r>
            <a:r>
              <a:rPr lang="fr-FR" dirty="0"/>
              <a:t>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365760" lvl="1" indent="0">
              <a:buNone/>
            </a:pPr>
            <a:endParaRPr lang="fr-FR" dirty="0" smtClean="0"/>
          </a:p>
          <a:p>
            <a:pPr marL="365760" lvl="1" indent="0">
              <a:buNone/>
            </a:pP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600200"/>
            <a:ext cx="7723486" cy="463711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588224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dirty="0" err="1" smtClean="0"/>
              <a:t>Jisc</a:t>
            </a:r>
            <a:r>
              <a:rPr lang="en-US" dirty="0" smtClean="0"/>
              <a:t> </a:t>
            </a:r>
            <a:r>
              <a:rPr lang="en-US" dirty="0"/>
              <a:t>CC </a:t>
            </a:r>
            <a:r>
              <a:rPr lang="en-US" dirty="0" smtClean="0"/>
              <a:t>BY-NC-ND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2335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Issues </a:t>
            </a:r>
            <a:r>
              <a:rPr lang="fr-FR" dirty="0"/>
              <a:t>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Digital </a:t>
            </a:r>
            <a:r>
              <a:rPr lang="fr-FR" dirty="0" err="1" smtClean="0"/>
              <a:t>Literacy</a:t>
            </a:r>
            <a:endParaRPr lang="fr-FR" dirty="0" smtClean="0"/>
          </a:p>
          <a:p>
            <a:pPr lvl="1"/>
            <a:r>
              <a:rPr lang="fr-FR" dirty="0" smtClean="0"/>
              <a:t>Short </a:t>
            </a:r>
            <a:r>
              <a:rPr lang="fr-FR" dirty="0" err="1" smtClean="0"/>
              <a:t>definition</a:t>
            </a:r>
            <a:r>
              <a:rPr lang="fr-FR" dirty="0" smtClean="0"/>
              <a:t>: The </a:t>
            </a:r>
            <a:r>
              <a:rPr lang="fr-FR" dirty="0" err="1" smtClean="0"/>
              <a:t>knowledge</a:t>
            </a:r>
            <a:r>
              <a:rPr lang="fr-FR" dirty="0" smtClean="0"/>
              <a:t>, </a:t>
            </a:r>
            <a:r>
              <a:rPr lang="fr-FR" dirty="0" err="1" smtClean="0"/>
              <a:t>skills</a:t>
            </a:r>
            <a:r>
              <a:rPr lang="fr-FR" dirty="0" smtClean="0"/>
              <a:t> and confidence to use the </a:t>
            </a: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and </a:t>
            </a:r>
            <a:r>
              <a:rPr lang="fr-FR" dirty="0" err="1" smtClean="0"/>
              <a:t>devices</a:t>
            </a:r>
            <a:r>
              <a:rPr lang="fr-FR" dirty="0" smtClean="0"/>
              <a:t> to </a:t>
            </a:r>
            <a:r>
              <a:rPr lang="fr-FR" dirty="0" err="1" smtClean="0"/>
              <a:t>deliver</a:t>
            </a:r>
            <a:r>
              <a:rPr lang="fr-FR" dirty="0" smtClean="0"/>
              <a:t> the </a:t>
            </a:r>
            <a:r>
              <a:rPr lang="fr-FR" dirty="0" err="1" smtClean="0"/>
              <a:t>outcomes</a:t>
            </a:r>
            <a:r>
              <a:rPr lang="fr-FR" dirty="0" smtClean="0"/>
              <a:t> </a:t>
            </a:r>
            <a:r>
              <a:rPr lang="fr-FR" dirty="0" err="1" smtClean="0"/>
              <a:t>wanted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Today’s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 know how to use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r>
              <a:rPr lang="fr-FR" dirty="0" smtClean="0"/>
              <a:t> and social media for </a:t>
            </a:r>
            <a:r>
              <a:rPr lang="fr-FR" dirty="0" err="1" smtClean="0"/>
              <a:t>socializing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 but </a:t>
            </a:r>
            <a:r>
              <a:rPr lang="fr-FR" dirty="0" err="1" smtClean="0"/>
              <a:t>seldom</a:t>
            </a:r>
            <a:r>
              <a:rPr lang="fr-FR" dirty="0" smtClean="0"/>
              <a:t> </a:t>
            </a:r>
            <a:r>
              <a:rPr lang="fr-FR" dirty="0" err="1" smtClean="0"/>
              <a:t>possess</a:t>
            </a:r>
            <a:r>
              <a:rPr lang="fr-FR" dirty="0" smtClean="0"/>
              <a:t> the </a:t>
            </a:r>
            <a:r>
              <a:rPr lang="fr-FR" dirty="0" err="1" smtClean="0"/>
              <a:t>skills</a:t>
            </a:r>
            <a:r>
              <a:rPr lang="fr-FR" dirty="0" smtClean="0"/>
              <a:t> to use ICT in a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context</a:t>
            </a:r>
            <a:r>
              <a:rPr lang="fr-FR" dirty="0" smtClean="0"/>
              <a:t> in the </a:t>
            </a:r>
            <a:r>
              <a:rPr lang="fr-FR" dirty="0" err="1" smtClean="0"/>
              <a:t>most</a:t>
            </a:r>
            <a:r>
              <a:rPr lang="fr-FR" dirty="0" smtClean="0"/>
              <a:t> effective </a:t>
            </a:r>
            <a:r>
              <a:rPr lang="fr-FR" dirty="0" err="1" smtClean="0"/>
              <a:t>manner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invest</a:t>
            </a:r>
            <a:r>
              <a:rPr lang="fr-FR" dirty="0" smtClean="0"/>
              <a:t> in training.</a:t>
            </a:r>
          </a:p>
          <a:p>
            <a:pPr lvl="1"/>
            <a:endParaRPr lang="fr-FR" dirty="0"/>
          </a:p>
          <a:p>
            <a:pPr marL="685800" lvl="2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63861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Questions for discussion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 flipH="1">
            <a:off x="4327443" y="6111091"/>
            <a:ext cx="441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</a:t>
            </a:r>
            <a:r>
              <a:rPr lang="en-US" dirty="0" err="1"/>
              <a:t>Nevit</a:t>
            </a:r>
            <a:r>
              <a:rPr lang="en-US" dirty="0"/>
              <a:t> </a:t>
            </a:r>
            <a:r>
              <a:rPr lang="en-US" dirty="0" err="1"/>
              <a:t>Dilmen</a:t>
            </a:r>
            <a:r>
              <a:rPr lang="en-US" dirty="0"/>
              <a:t> </a:t>
            </a:r>
            <a:r>
              <a:rPr lang="en-US" dirty="0" smtClean="0"/>
              <a:t>CC </a:t>
            </a:r>
            <a:r>
              <a:rPr lang="en-US" dirty="0"/>
              <a:t>BY-SA </a:t>
            </a:r>
            <a:r>
              <a:rPr lang="en-US" dirty="0" smtClean="0"/>
              <a:t>3.0</a:t>
            </a:r>
            <a:endParaRPr lang="fr-FR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275" y="1604962"/>
            <a:ext cx="2438400" cy="4486275"/>
          </a:xfrm>
        </p:spPr>
      </p:pic>
    </p:spTree>
    <p:extLst>
      <p:ext uri="{BB962C8B-B14F-4D97-AF65-F5344CB8AC3E}">
        <p14:creationId xmlns:p14="http://schemas.microsoft.com/office/powerpoint/2010/main" val="407947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Questions for discussion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Have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adopted</a:t>
            </a:r>
            <a:r>
              <a:rPr lang="fr-FR" dirty="0" smtClean="0"/>
              <a:t> an ICT </a:t>
            </a:r>
            <a:r>
              <a:rPr lang="fr-FR" dirty="0" err="1" smtClean="0"/>
              <a:t>strategy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aim</a:t>
            </a:r>
            <a:r>
              <a:rPr lang="fr-FR" dirty="0" smtClean="0"/>
              <a:t> to </a:t>
            </a:r>
            <a:r>
              <a:rPr lang="fr-FR" dirty="0" err="1" smtClean="0"/>
              <a:t>improve</a:t>
            </a:r>
            <a:r>
              <a:rPr lang="fr-FR" dirty="0" smtClean="0"/>
              <a:t> the </a:t>
            </a:r>
            <a:r>
              <a:rPr lang="fr-FR" dirty="0" err="1" smtClean="0"/>
              <a:t>student’s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r>
              <a:rPr lang="fr-FR" dirty="0" smtClean="0"/>
              <a:t> and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?</a:t>
            </a:r>
          </a:p>
          <a:p>
            <a:pPr lvl="1"/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in </a:t>
            </a:r>
            <a:r>
              <a:rPr lang="fr-FR" dirty="0" err="1" smtClean="0"/>
              <a:t>your</a:t>
            </a:r>
            <a:r>
              <a:rPr lang="fr-FR" dirty="0" smtClean="0"/>
              <a:t> opinion the main </a:t>
            </a:r>
            <a:r>
              <a:rPr lang="fr-FR" dirty="0" err="1" smtClean="0"/>
              <a:t>improvement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brought</a:t>
            </a:r>
            <a:r>
              <a:rPr lang="fr-FR" dirty="0" smtClean="0"/>
              <a:t> by </a:t>
            </a:r>
            <a:r>
              <a:rPr lang="fr-FR" dirty="0" err="1" smtClean="0"/>
              <a:t>ICTs</a:t>
            </a:r>
            <a:r>
              <a:rPr lang="fr-FR" dirty="0" smtClean="0"/>
              <a:t> to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measure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? </a:t>
            </a:r>
            <a:r>
              <a:rPr lang="fr-FR" dirty="0" err="1" smtClean="0"/>
              <a:t>What</a:t>
            </a:r>
            <a:r>
              <a:rPr lang="fr-FR" dirty="0" smtClean="0"/>
              <a:t> has </a:t>
            </a:r>
            <a:r>
              <a:rPr lang="fr-FR" dirty="0" err="1" smtClean="0"/>
              <a:t>worked</a:t>
            </a:r>
            <a:r>
              <a:rPr lang="fr-FR" dirty="0" smtClean="0"/>
              <a:t> </a:t>
            </a:r>
            <a:r>
              <a:rPr lang="fr-FR" dirty="0" err="1" smtClean="0"/>
              <a:t>well</a:t>
            </a:r>
            <a:r>
              <a:rPr lang="fr-FR" dirty="0" smtClean="0"/>
              <a:t>/ </a:t>
            </a:r>
            <a:r>
              <a:rPr lang="fr-FR" dirty="0" err="1" smtClean="0"/>
              <a:t>failed</a:t>
            </a:r>
            <a:r>
              <a:rPr lang="fr-FR" dirty="0" smtClean="0"/>
              <a:t>? </a:t>
            </a:r>
          </a:p>
          <a:p>
            <a:r>
              <a:rPr lang="fr-FR" dirty="0" smtClean="0"/>
              <a:t>How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institution engage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 in ICT </a:t>
            </a:r>
            <a:r>
              <a:rPr lang="fr-FR" dirty="0" err="1" smtClean="0"/>
              <a:t>matters</a:t>
            </a:r>
            <a:r>
              <a:rPr lang="fr-FR" dirty="0" smtClean="0"/>
              <a:t>? </a:t>
            </a:r>
          </a:p>
          <a:p>
            <a:pPr lvl="1"/>
            <a:r>
              <a:rPr lang="fr-FR" dirty="0" smtClean="0"/>
              <a:t>Are 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 a </a:t>
            </a:r>
            <a:r>
              <a:rPr lang="fr-FR" dirty="0" err="1" smtClean="0"/>
              <a:t>role</a:t>
            </a:r>
            <a:r>
              <a:rPr lang="fr-FR" dirty="0" smtClean="0"/>
              <a:t> or a remit in the discussions on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institution’s</a:t>
            </a:r>
            <a:r>
              <a:rPr lang="fr-FR" dirty="0" smtClean="0"/>
              <a:t> ICT </a:t>
            </a:r>
            <a:r>
              <a:rPr lang="fr-FR" dirty="0" err="1" smtClean="0"/>
              <a:t>strategy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How </a:t>
            </a:r>
            <a:r>
              <a:rPr lang="fr-FR" dirty="0" err="1" smtClean="0"/>
              <a:t>does</a:t>
            </a:r>
            <a:r>
              <a:rPr lang="fr-FR" dirty="0" smtClean="0"/>
              <a:t> communication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 on ICT </a:t>
            </a:r>
            <a:r>
              <a:rPr lang="fr-FR" dirty="0" err="1" smtClean="0"/>
              <a:t>developments</a:t>
            </a:r>
            <a:r>
              <a:rPr lang="fr-FR" dirty="0" smtClean="0"/>
              <a:t> at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university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?</a:t>
            </a:r>
          </a:p>
          <a:p>
            <a:pPr marL="0" indent="0">
              <a:buNone/>
            </a:pPr>
            <a:endParaRPr lang="fr-FR" dirty="0" smtClean="0"/>
          </a:p>
          <a:p>
            <a:pPr marL="365760" lvl="1" indent="0">
              <a:buNone/>
            </a:pPr>
            <a:endParaRPr lang="fr-FR" dirty="0" smtClean="0"/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6810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Today’s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endParaRPr lang="fr-FR" dirty="0"/>
          </a:p>
          <a:p>
            <a:pPr lvl="1"/>
            <a:r>
              <a:rPr lang="fr-FR" dirty="0" smtClean="0"/>
              <a:t>Digital natives</a:t>
            </a:r>
            <a:endParaRPr lang="fr-FR" dirty="0"/>
          </a:p>
          <a:p>
            <a:pPr lvl="1"/>
            <a:r>
              <a:rPr lang="fr-FR" dirty="0" err="1" smtClean="0"/>
              <a:t>Lifelong</a:t>
            </a:r>
            <a:r>
              <a:rPr lang="fr-FR" dirty="0" smtClean="0"/>
              <a:t> </a:t>
            </a:r>
            <a:r>
              <a:rPr lang="fr-FR" dirty="0" err="1" smtClean="0"/>
              <a:t>learners</a:t>
            </a:r>
            <a:endParaRPr lang="fr-FR" dirty="0"/>
          </a:p>
          <a:p>
            <a:r>
              <a:rPr lang="fr-FR" dirty="0" err="1" smtClean="0"/>
              <a:t>Latest</a:t>
            </a:r>
            <a:r>
              <a:rPr lang="fr-FR" dirty="0" smtClean="0"/>
              <a:t> </a:t>
            </a:r>
            <a:r>
              <a:rPr lang="fr-FR" dirty="0" err="1" smtClean="0"/>
              <a:t>developments</a:t>
            </a:r>
            <a:r>
              <a:rPr lang="fr-FR" dirty="0" smtClean="0"/>
              <a:t> in </a:t>
            </a:r>
            <a:r>
              <a:rPr lang="fr-FR" dirty="0" err="1" smtClean="0"/>
              <a:t>technology</a:t>
            </a:r>
            <a:endParaRPr lang="fr-FR" dirty="0"/>
          </a:p>
          <a:p>
            <a:pPr lvl="1"/>
            <a:r>
              <a:rPr lang="fr-FR" dirty="0" err="1" smtClean="0"/>
              <a:t>Bring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endParaRPr lang="fr-FR" dirty="0" smtClean="0"/>
          </a:p>
          <a:p>
            <a:pPr lvl="1"/>
            <a:r>
              <a:rPr lang="fr-FR" dirty="0" smtClean="0"/>
              <a:t>Learning </a:t>
            </a:r>
            <a:r>
              <a:rPr lang="fr-FR" dirty="0" err="1" smtClean="0"/>
              <a:t>analytics</a:t>
            </a:r>
            <a:endParaRPr lang="fr-FR" dirty="0"/>
          </a:p>
          <a:p>
            <a:r>
              <a:rPr lang="fr-FR" dirty="0" err="1" smtClean="0"/>
              <a:t>Some</a:t>
            </a:r>
            <a:r>
              <a:rPr lang="fr-FR" dirty="0" smtClean="0"/>
              <a:t> issues 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endParaRPr lang="fr-FR" dirty="0"/>
          </a:p>
          <a:p>
            <a:pPr lvl="1"/>
            <a:r>
              <a:rPr lang="fr-FR" dirty="0" smtClean="0"/>
              <a:t>Access and </a:t>
            </a:r>
            <a:r>
              <a:rPr lang="fr-FR" dirty="0" err="1" smtClean="0"/>
              <a:t>Accessibility</a:t>
            </a:r>
            <a:endParaRPr lang="fr-FR" dirty="0" smtClean="0"/>
          </a:p>
          <a:p>
            <a:pPr lvl="1"/>
            <a:r>
              <a:rPr lang="fr-FR" dirty="0" smtClean="0"/>
              <a:t>Digital </a:t>
            </a:r>
            <a:r>
              <a:rPr lang="fr-FR" dirty="0" err="1" smtClean="0"/>
              <a:t>literacy</a:t>
            </a:r>
            <a:endParaRPr lang="fr-FR" dirty="0"/>
          </a:p>
          <a:p>
            <a:r>
              <a:rPr lang="fr-FR" dirty="0" smtClean="0"/>
              <a:t>Questions for discussion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Today’s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Digital native, </a:t>
            </a:r>
            <a:r>
              <a:rPr lang="fr-FR" dirty="0" err="1" smtClean="0"/>
              <a:t>Generation</a:t>
            </a:r>
            <a:r>
              <a:rPr lang="fr-FR" dirty="0" smtClean="0"/>
              <a:t> Z, </a:t>
            </a:r>
            <a:r>
              <a:rPr lang="fr-FR" dirty="0" err="1" smtClean="0"/>
              <a:t>iGen</a:t>
            </a:r>
            <a:r>
              <a:rPr lang="fr-FR" dirty="0" smtClean="0"/>
              <a:t> (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Generation</a:t>
            </a:r>
            <a:r>
              <a:rPr lang="fr-FR" dirty="0" smtClean="0"/>
              <a:t> Y and the </a:t>
            </a:r>
            <a:r>
              <a:rPr lang="fr-FR" dirty="0" err="1" smtClean="0"/>
              <a:t>Millennials</a:t>
            </a:r>
            <a:r>
              <a:rPr lang="fr-FR" dirty="0" smtClean="0"/>
              <a:t>):</a:t>
            </a:r>
          </a:p>
          <a:p>
            <a:pPr lvl="1"/>
            <a:r>
              <a:rPr lang="fr-FR" dirty="0" err="1" smtClean="0"/>
              <a:t>Definition</a:t>
            </a:r>
            <a:r>
              <a:rPr lang="fr-FR" dirty="0" smtClean="0"/>
              <a:t>: Born </a:t>
            </a:r>
            <a:r>
              <a:rPr lang="fr-FR" dirty="0" err="1" smtClean="0"/>
              <a:t>from</a:t>
            </a:r>
            <a:r>
              <a:rPr lang="fr-FR" dirty="0" smtClean="0"/>
              <a:t> the mid-90s. W</a:t>
            </a:r>
            <a:r>
              <a:rPr lang="en-US" dirty="0" err="1" smtClean="0"/>
              <a:t>idespread</a:t>
            </a:r>
            <a:r>
              <a:rPr lang="en-US" dirty="0" smtClean="0"/>
              <a:t> </a:t>
            </a:r>
            <a:r>
              <a:rPr lang="en-US" dirty="0"/>
              <a:t>usage of the internet from a young </a:t>
            </a:r>
            <a:r>
              <a:rPr lang="en-US" dirty="0" smtClean="0"/>
              <a:t>age </a:t>
            </a:r>
            <a:r>
              <a:rPr lang="en-US" dirty="0"/>
              <a:t>and interacting on social media websites for a significant portion of their </a:t>
            </a:r>
            <a:r>
              <a:rPr lang="en-US" dirty="0" smtClean="0"/>
              <a:t>socializing (source: Wikipedia)</a:t>
            </a:r>
          </a:p>
          <a:p>
            <a:pPr lvl="1"/>
            <a:r>
              <a:rPr lang="en-US" dirty="0" smtClean="0"/>
              <a:t>Impact: Cultural rather than technological shift</a:t>
            </a:r>
          </a:p>
          <a:p>
            <a:pPr lvl="1"/>
            <a:r>
              <a:rPr lang="en-US" dirty="0" smtClean="0"/>
              <a:t>Requirements: </a:t>
            </a:r>
          </a:p>
          <a:p>
            <a:pPr lvl="2"/>
            <a:r>
              <a:rPr lang="en-US" dirty="0" smtClean="0"/>
              <a:t>Students bring their own digital world expectations to HEIs</a:t>
            </a:r>
            <a:endParaRPr lang="en-US" dirty="0"/>
          </a:p>
          <a:p>
            <a:pPr lvl="2"/>
            <a:r>
              <a:rPr lang="en-US" dirty="0" smtClean="0"/>
              <a:t>One size fits one</a:t>
            </a:r>
          </a:p>
          <a:p>
            <a:pPr marL="0" indent="0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Today’s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Lifelong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/</a:t>
            </a:r>
            <a:r>
              <a:rPr lang="fr-FR" dirty="0" err="1" smtClean="0"/>
              <a:t>learners</a:t>
            </a:r>
            <a:r>
              <a:rPr lang="fr-FR" dirty="0" smtClean="0"/>
              <a:t>, </a:t>
            </a:r>
            <a:r>
              <a:rPr lang="fr-FR" dirty="0" err="1" smtClean="0"/>
              <a:t>adult</a:t>
            </a:r>
            <a:r>
              <a:rPr lang="fr-FR" dirty="0" smtClean="0"/>
              <a:t> </a:t>
            </a:r>
            <a:r>
              <a:rPr lang="fr-FR" dirty="0" err="1" smtClean="0"/>
              <a:t>education</a:t>
            </a:r>
            <a:r>
              <a:rPr lang="fr-FR" dirty="0" smtClean="0"/>
              <a:t>, </a:t>
            </a:r>
            <a:r>
              <a:rPr lang="fr-FR" dirty="0" err="1" smtClean="0"/>
              <a:t>continuing</a:t>
            </a:r>
            <a:r>
              <a:rPr lang="fr-FR" dirty="0" smtClean="0"/>
              <a:t> </a:t>
            </a:r>
            <a:r>
              <a:rPr lang="fr-FR" dirty="0" err="1" smtClean="0"/>
              <a:t>education</a:t>
            </a:r>
            <a:r>
              <a:rPr lang="fr-FR" dirty="0" smtClean="0"/>
              <a:t>, </a:t>
            </a:r>
            <a:r>
              <a:rPr lang="fr-FR" dirty="0" err="1" smtClean="0"/>
              <a:t>knowledge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, </a:t>
            </a:r>
            <a:r>
              <a:rPr lang="fr-FR" dirty="0" err="1" smtClean="0"/>
              <a:t>personal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environments</a:t>
            </a:r>
            <a:r>
              <a:rPr lang="fr-FR" dirty="0" smtClean="0"/>
              <a:t>:</a:t>
            </a:r>
            <a:endParaRPr lang="fr-FR" dirty="0"/>
          </a:p>
          <a:p>
            <a:pPr lvl="1"/>
            <a:r>
              <a:rPr lang="fr-FR" dirty="0" err="1" smtClean="0"/>
              <a:t>Definition</a:t>
            </a:r>
            <a:r>
              <a:rPr lang="fr-FR" dirty="0" smtClean="0"/>
              <a:t>: </a:t>
            </a:r>
            <a:r>
              <a:rPr lang="en-US" dirty="0"/>
              <a:t>ongoing, voluntary, and self-motivated</a:t>
            </a:r>
            <a:r>
              <a:rPr lang="en-US" dirty="0" smtClean="0"/>
              <a:t>"</a:t>
            </a:r>
            <a:r>
              <a:rPr lang="en-US" dirty="0"/>
              <a:t> pursuit of knowledge for either personal or professional </a:t>
            </a:r>
            <a:r>
              <a:rPr lang="en-US" dirty="0" smtClean="0"/>
              <a:t>reasons (source: Wikipedia)</a:t>
            </a:r>
          </a:p>
          <a:p>
            <a:pPr lvl="1"/>
            <a:r>
              <a:rPr lang="en-US" dirty="0" smtClean="0"/>
              <a:t>Impact: Changes in student cohorts</a:t>
            </a:r>
            <a:endParaRPr lang="fr-FR" dirty="0"/>
          </a:p>
          <a:p>
            <a:pPr lvl="1"/>
            <a:r>
              <a:rPr lang="fr-FR" dirty="0" err="1" smtClean="0"/>
              <a:t>Requirements</a:t>
            </a:r>
            <a:r>
              <a:rPr lang="fr-FR" dirty="0" smtClean="0"/>
              <a:t>: </a:t>
            </a:r>
          </a:p>
          <a:p>
            <a:pPr lvl="2"/>
            <a:r>
              <a:rPr lang="fr-FR" dirty="0" smtClean="0"/>
              <a:t>Flexible/ Short courses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respond</a:t>
            </a:r>
            <a:r>
              <a:rPr lang="fr-FR" dirty="0" smtClean="0"/>
              <a:t> </a:t>
            </a:r>
            <a:r>
              <a:rPr lang="fr-FR" dirty="0" smtClean="0"/>
              <a:t>to the </a:t>
            </a:r>
            <a:r>
              <a:rPr lang="fr-FR" dirty="0" err="1" smtClean="0"/>
              <a:t>needs</a:t>
            </a:r>
            <a:r>
              <a:rPr lang="fr-FR" dirty="0" smtClean="0"/>
              <a:t> of the labour </a:t>
            </a:r>
            <a:r>
              <a:rPr lang="fr-FR" dirty="0" err="1" smtClean="0"/>
              <a:t>market</a:t>
            </a:r>
            <a:endParaRPr lang="fr-FR" dirty="0"/>
          </a:p>
          <a:p>
            <a:pPr lvl="2"/>
            <a:r>
              <a:rPr lang="fr-FR" dirty="0" smtClean="0"/>
              <a:t>One size </a:t>
            </a:r>
            <a:r>
              <a:rPr lang="fr-FR" dirty="0" err="1" smtClean="0"/>
              <a:t>fits</a:t>
            </a:r>
            <a:r>
              <a:rPr lang="fr-FR" dirty="0" smtClean="0"/>
              <a:t> one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06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Latest</a:t>
            </a:r>
            <a:r>
              <a:rPr lang="fr-FR" dirty="0" smtClean="0"/>
              <a:t> </a:t>
            </a:r>
            <a:r>
              <a:rPr lang="fr-FR" dirty="0" err="1"/>
              <a:t>developments</a:t>
            </a:r>
            <a:r>
              <a:rPr lang="fr-FR" dirty="0"/>
              <a:t> in </a:t>
            </a:r>
            <a:r>
              <a:rPr lang="fr-FR" dirty="0" err="1"/>
              <a:t>technology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/>
          <p:cNvPicPr preferRelativeResize="0"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7164000" cy="4464000"/>
          </a:xfrm>
        </p:spPr>
      </p:pic>
    </p:spTree>
    <p:extLst>
      <p:ext uri="{BB962C8B-B14F-4D97-AF65-F5344CB8AC3E}">
        <p14:creationId xmlns:p14="http://schemas.microsoft.com/office/powerpoint/2010/main" val="17598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Latest</a:t>
            </a:r>
            <a:r>
              <a:rPr lang="fr-FR" dirty="0" smtClean="0"/>
              <a:t> </a:t>
            </a:r>
            <a:r>
              <a:rPr lang="fr-FR" dirty="0" err="1"/>
              <a:t>developments</a:t>
            </a:r>
            <a:r>
              <a:rPr lang="fr-FR" dirty="0"/>
              <a:t> in </a:t>
            </a:r>
            <a:r>
              <a:rPr lang="fr-FR" dirty="0" err="1"/>
              <a:t>technology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New Media Consortium Horizons Report: 2016 </a:t>
            </a:r>
            <a:r>
              <a:rPr lang="fr-FR" dirty="0" err="1" smtClean="0"/>
              <a:t>Higher</a:t>
            </a:r>
            <a:r>
              <a:rPr lang="fr-FR" dirty="0" smtClean="0"/>
              <a:t> Education Edition</a:t>
            </a:r>
          </a:p>
          <a:p>
            <a:pPr lvl="1"/>
            <a:r>
              <a:rPr lang="fr-FR" dirty="0" smtClean="0"/>
              <a:t>Identifies and </a:t>
            </a:r>
            <a:r>
              <a:rPr lang="fr-FR" dirty="0" err="1" smtClean="0"/>
              <a:t>describes</a:t>
            </a:r>
            <a:r>
              <a:rPr lang="fr-FR" dirty="0" smtClean="0"/>
              <a:t> </a:t>
            </a:r>
            <a:r>
              <a:rPr lang="fr-FR" dirty="0" err="1" smtClean="0"/>
              <a:t>developments</a:t>
            </a:r>
            <a:r>
              <a:rPr lang="fr-FR" dirty="0" smtClean="0"/>
              <a:t> in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 err="1" smtClean="0"/>
              <a:t>likely</a:t>
            </a:r>
            <a:r>
              <a:rPr lang="fr-FR" dirty="0" smtClean="0"/>
              <a:t> to have a large impact over the </a:t>
            </a:r>
            <a:r>
              <a:rPr lang="fr-FR" dirty="0" err="1" smtClean="0"/>
              <a:t>coming</a:t>
            </a:r>
            <a:r>
              <a:rPr lang="fr-FR" dirty="0" smtClean="0"/>
              <a:t> 5 </a:t>
            </a:r>
            <a:r>
              <a:rPr lang="fr-FR" dirty="0" err="1" smtClean="0"/>
              <a:t>years</a:t>
            </a:r>
            <a:r>
              <a:rPr lang="fr-FR" dirty="0" smtClean="0"/>
              <a:t> in </a:t>
            </a:r>
            <a:r>
              <a:rPr lang="fr-FR" dirty="0" err="1" smtClean="0"/>
              <a:t>education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the globe</a:t>
            </a:r>
          </a:p>
          <a:p>
            <a:pPr lvl="1"/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conducted</a:t>
            </a:r>
            <a:r>
              <a:rPr lang="fr-FR" dirty="0" smtClean="0"/>
              <a:t> by international (16 countries </a:t>
            </a:r>
            <a:r>
              <a:rPr lang="fr-FR" dirty="0" err="1" smtClean="0"/>
              <a:t>from</a:t>
            </a:r>
            <a:r>
              <a:rPr lang="fr-FR" dirty="0" smtClean="0"/>
              <a:t> all continents, Europe: Germany; </a:t>
            </a:r>
            <a:r>
              <a:rPr lang="fr-FR" dirty="0" err="1" smtClean="0"/>
              <a:t>Greece</a:t>
            </a:r>
            <a:r>
              <a:rPr lang="fr-FR" dirty="0" smtClean="0"/>
              <a:t>; Spain; UK) expert panel</a:t>
            </a:r>
          </a:p>
          <a:p>
            <a:pPr lvl="1"/>
            <a:r>
              <a:rPr lang="fr-FR" dirty="0" err="1" smtClean="0"/>
              <a:t>Highlights</a:t>
            </a:r>
            <a:r>
              <a:rPr lang="fr-FR" dirty="0" smtClean="0"/>
              <a:t> 6 key trends, 6 challenges, 6 </a:t>
            </a:r>
            <a:r>
              <a:rPr lang="fr-FR" dirty="0" err="1" smtClean="0"/>
              <a:t>developments</a:t>
            </a:r>
            <a:r>
              <a:rPr lang="fr-FR" dirty="0" smtClean="0"/>
              <a:t> </a:t>
            </a:r>
          </a:p>
          <a:p>
            <a:pPr lvl="2"/>
            <a:r>
              <a:rPr lang="fr-FR" dirty="0" err="1" smtClean="0"/>
              <a:t>Choice</a:t>
            </a:r>
            <a:r>
              <a:rPr lang="fr-FR" dirty="0" smtClean="0"/>
              <a:t> of 2 </a:t>
            </a:r>
            <a:r>
              <a:rPr lang="fr-FR" dirty="0" err="1" smtClean="0"/>
              <a:t>developments</a:t>
            </a:r>
            <a:r>
              <a:rPr lang="fr-FR" dirty="0" smtClean="0"/>
              <a:t> </a:t>
            </a:r>
            <a:r>
              <a:rPr lang="fr-FR" dirty="0" err="1" smtClean="0"/>
              <a:t>linked</a:t>
            </a:r>
            <a:r>
              <a:rPr lang="fr-FR" dirty="0" smtClean="0"/>
              <a:t> to </a:t>
            </a:r>
            <a:r>
              <a:rPr lang="fr-FR" dirty="0" err="1" smtClean="0"/>
              <a:t>students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time to adoption of one </a:t>
            </a:r>
            <a:r>
              <a:rPr lang="fr-FR" dirty="0" err="1" smtClean="0"/>
              <a:t>year</a:t>
            </a:r>
            <a:r>
              <a:rPr lang="fr-FR" dirty="0" smtClean="0"/>
              <a:t> or </a:t>
            </a:r>
            <a:r>
              <a:rPr lang="fr-FR" dirty="0" err="1" smtClean="0"/>
              <a:t>less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552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Latest</a:t>
            </a:r>
            <a:r>
              <a:rPr lang="fr-FR" dirty="0" smtClean="0"/>
              <a:t> </a:t>
            </a:r>
            <a:r>
              <a:rPr lang="fr-FR" dirty="0" err="1"/>
              <a:t>developments</a:t>
            </a:r>
            <a:r>
              <a:rPr lang="fr-FR" dirty="0"/>
              <a:t> in </a:t>
            </a:r>
            <a:r>
              <a:rPr lang="fr-FR" dirty="0" err="1"/>
              <a:t>technology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err="1" smtClean="0"/>
              <a:t>Bring</a:t>
            </a:r>
            <a:r>
              <a:rPr lang="fr-FR" dirty="0" smtClean="0"/>
              <a:t>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device</a:t>
            </a:r>
            <a:endParaRPr lang="fr-FR" dirty="0" smtClean="0"/>
          </a:p>
          <a:p>
            <a:pPr lvl="1"/>
            <a:r>
              <a:rPr lang="fr-FR" dirty="0" err="1" smtClean="0"/>
              <a:t>Advantages</a:t>
            </a:r>
            <a:r>
              <a:rPr lang="fr-FR" dirty="0" smtClean="0"/>
              <a:t>:</a:t>
            </a:r>
          </a:p>
          <a:p>
            <a:pPr lvl="2"/>
            <a:r>
              <a:rPr lang="fr-FR" dirty="0" err="1" smtClean="0"/>
              <a:t>Reflects</a:t>
            </a:r>
            <a:r>
              <a:rPr lang="fr-FR" dirty="0" smtClean="0"/>
              <a:t> the </a:t>
            </a:r>
            <a:r>
              <a:rPr lang="fr-FR" dirty="0" err="1" smtClean="0"/>
              <a:t>contemporary</a:t>
            </a:r>
            <a:r>
              <a:rPr lang="fr-FR" dirty="0" smtClean="0"/>
              <a:t> </a:t>
            </a:r>
            <a:r>
              <a:rPr lang="fr-FR" dirty="0" err="1" smtClean="0"/>
              <a:t>lifestyle</a:t>
            </a:r>
            <a:endParaRPr lang="fr-FR" dirty="0" smtClean="0"/>
          </a:p>
          <a:p>
            <a:pPr lvl="2"/>
            <a:r>
              <a:rPr lang="fr-FR" dirty="0" err="1" smtClean="0"/>
              <a:t>Reduces</a:t>
            </a:r>
            <a:r>
              <a:rPr lang="fr-FR" dirty="0" smtClean="0"/>
              <a:t> </a:t>
            </a:r>
            <a:r>
              <a:rPr lang="fr-FR" dirty="0" err="1" smtClean="0"/>
              <a:t>overall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endParaRPr lang="fr-FR" dirty="0"/>
          </a:p>
          <a:p>
            <a:pPr lvl="1"/>
            <a:r>
              <a:rPr lang="fr-FR" dirty="0" smtClean="0"/>
              <a:t>Issues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addressed</a:t>
            </a:r>
            <a:r>
              <a:rPr lang="fr-FR" dirty="0" smtClean="0"/>
              <a:t>:</a:t>
            </a:r>
          </a:p>
          <a:p>
            <a:pPr lvl="2"/>
            <a:r>
              <a:rPr lang="fr-FR" dirty="0" smtClean="0"/>
              <a:t>Multi-support content (all </a:t>
            </a:r>
            <a:r>
              <a:rPr lang="fr-FR" dirty="0" err="1" smtClean="0"/>
              <a:t>devices</a:t>
            </a:r>
            <a:r>
              <a:rPr lang="fr-FR" dirty="0" smtClean="0"/>
              <a:t> </a:t>
            </a:r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smtClean="0"/>
              <a:t>mobile </a:t>
            </a:r>
            <a:r>
              <a:rPr lang="fr-FR" dirty="0" smtClean="0"/>
              <a:t>phones)</a:t>
            </a:r>
            <a:endParaRPr lang="fr-FR" dirty="0"/>
          </a:p>
          <a:p>
            <a:pPr lvl="2"/>
            <a:r>
              <a:rPr lang="fr-FR" dirty="0" smtClean="0"/>
              <a:t>Security </a:t>
            </a:r>
            <a:r>
              <a:rPr lang="fr-FR" dirty="0" err="1" smtClean="0"/>
              <a:t>risks</a:t>
            </a:r>
            <a:endParaRPr lang="fr-FR" dirty="0" smtClean="0"/>
          </a:p>
          <a:p>
            <a:pPr lvl="2"/>
            <a:r>
              <a:rPr lang="fr-FR" dirty="0" err="1" smtClean="0"/>
              <a:t>Equity</a:t>
            </a:r>
            <a:r>
              <a:rPr lang="fr-FR" dirty="0" smtClean="0"/>
              <a:t> issue</a:t>
            </a:r>
            <a:endParaRPr lang="fr-FR" dirty="0"/>
          </a:p>
          <a:p>
            <a:pPr lvl="2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8382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err="1" smtClean="0"/>
              <a:t>Latest</a:t>
            </a:r>
            <a:r>
              <a:rPr lang="fr-FR" dirty="0" smtClean="0"/>
              <a:t> </a:t>
            </a:r>
            <a:r>
              <a:rPr lang="fr-FR" dirty="0" err="1"/>
              <a:t>developments</a:t>
            </a:r>
            <a:r>
              <a:rPr lang="fr-FR" dirty="0"/>
              <a:t> in </a:t>
            </a:r>
            <a:r>
              <a:rPr lang="fr-FR" dirty="0" err="1"/>
              <a:t>technology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Learning </a:t>
            </a:r>
            <a:r>
              <a:rPr lang="fr-FR" dirty="0" err="1" smtClean="0"/>
              <a:t>analytics</a:t>
            </a:r>
            <a:endParaRPr lang="fr-FR" dirty="0" smtClean="0"/>
          </a:p>
          <a:p>
            <a:pPr lvl="1"/>
            <a:r>
              <a:rPr lang="fr-FR" dirty="0" err="1" smtClean="0"/>
              <a:t>Advantages</a:t>
            </a:r>
            <a:r>
              <a:rPr lang="fr-FR" dirty="0" smtClean="0"/>
              <a:t>:</a:t>
            </a:r>
          </a:p>
          <a:p>
            <a:pPr lvl="2"/>
            <a:r>
              <a:rPr lang="fr-FR" dirty="0" err="1" smtClean="0"/>
              <a:t>Improved</a:t>
            </a:r>
            <a:r>
              <a:rPr lang="fr-FR" dirty="0" smtClean="0"/>
              <a:t> </a:t>
            </a:r>
            <a:r>
              <a:rPr lang="fr-FR" dirty="0" err="1" smtClean="0"/>
              <a:t>pedagogies</a:t>
            </a:r>
            <a:endParaRPr lang="fr-FR" dirty="0" smtClean="0"/>
          </a:p>
          <a:p>
            <a:pPr lvl="2"/>
            <a:r>
              <a:rPr lang="fr-FR" dirty="0" err="1" smtClean="0"/>
              <a:t>Personalized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experience</a:t>
            </a:r>
            <a:endParaRPr lang="fr-FR" dirty="0" smtClean="0"/>
          </a:p>
          <a:p>
            <a:pPr lvl="2"/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success</a:t>
            </a:r>
            <a:endParaRPr lang="fr-FR" dirty="0" smtClean="0"/>
          </a:p>
          <a:p>
            <a:pPr lvl="1"/>
            <a:r>
              <a:rPr lang="fr-FR" dirty="0" smtClean="0"/>
              <a:t>Issues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addressed</a:t>
            </a:r>
            <a:r>
              <a:rPr lang="fr-FR" dirty="0" smtClean="0"/>
              <a:t>:</a:t>
            </a:r>
            <a:endParaRPr lang="fr-FR" dirty="0"/>
          </a:p>
          <a:p>
            <a:pPr lvl="2"/>
            <a:r>
              <a:rPr lang="fr-FR" dirty="0" smtClean="0"/>
              <a:t>Security </a:t>
            </a:r>
            <a:r>
              <a:rPr lang="fr-FR" dirty="0" err="1" smtClean="0"/>
              <a:t>risks</a:t>
            </a:r>
            <a:endParaRPr lang="fr-FR" dirty="0" smtClean="0"/>
          </a:p>
          <a:p>
            <a:pPr lvl="2"/>
            <a:r>
              <a:rPr lang="fr-FR" dirty="0" err="1" smtClean="0"/>
              <a:t>Ethical</a:t>
            </a:r>
            <a:r>
              <a:rPr lang="fr-FR" dirty="0" smtClean="0"/>
              <a:t> and </a:t>
            </a:r>
            <a:r>
              <a:rPr lang="fr-FR" dirty="0" err="1" smtClean="0"/>
              <a:t>privacy</a:t>
            </a:r>
            <a:r>
              <a:rPr lang="fr-FR" dirty="0" smtClean="0"/>
              <a:t> issues</a:t>
            </a:r>
          </a:p>
        </p:txBody>
      </p:sp>
    </p:spTree>
    <p:extLst>
      <p:ext uri="{BB962C8B-B14F-4D97-AF65-F5344CB8AC3E}">
        <p14:creationId xmlns:p14="http://schemas.microsoft.com/office/powerpoint/2010/main" val="2597488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Issues for </a:t>
            </a:r>
            <a:r>
              <a:rPr lang="fr-FR" dirty="0" err="1" smtClean="0"/>
              <a:t>HEI’s</a:t>
            </a:r>
            <a:r>
              <a:rPr lang="fr-FR" dirty="0" smtClean="0"/>
              <a:t> </a:t>
            </a:r>
            <a:r>
              <a:rPr lang="fr-FR" dirty="0" err="1" smtClean="0"/>
              <a:t>governance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516" y="1600200"/>
            <a:ext cx="6747917" cy="4495800"/>
          </a:xfrm>
        </p:spPr>
      </p:pic>
      <p:sp>
        <p:nvSpPr>
          <p:cNvPr id="9" name="ZoneTexte 8"/>
          <p:cNvSpPr txBox="1"/>
          <p:nvPr/>
        </p:nvSpPr>
        <p:spPr>
          <a:xfrm flipH="1">
            <a:off x="4327443" y="6111091"/>
            <a:ext cx="441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 dirty="0" err="1"/>
              <a:t>Calixtocapi</a:t>
            </a:r>
            <a:r>
              <a:rPr lang="en-US" dirty="0"/>
              <a:t> (Own work) </a:t>
            </a:r>
            <a:r>
              <a:rPr lang="en-US" dirty="0" smtClean="0"/>
              <a:t>CC </a:t>
            </a:r>
            <a:r>
              <a:rPr lang="en-US" dirty="0"/>
              <a:t>BY-SA </a:t>
            </a:r>
            <a:r>
              <a:rPr lang="en-US" dirty="0" smtClean="0"/>
              <a:t>4.0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6266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786E968-A0F2-47D4-8CE8-3393AEDB07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scolaire</Template>
  <TotalTime>0</TotalTime>
  <Words>558</Words>
  <Application>Microsoft Office PowerPoint</Application>
  <PresentationFormat>Affichage à l'écran (4:3)</PresentationFormat>
  <Paragraphs>105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Calibri</vt:lpstr>
      <vt:lpstr>Tw Cen MT</vt:lpstr>
      <vt:lpstr>Wingdings</vt:lpstr>
      <vt:lpstr>Wingdings 2</vt:lpstr>
      <vt:lpstr>Médian</vt:lpstr>
      <vt:lpstr>The digital student impact on university governance</vt:lpstr>
      <vt:lpstr>Outline</vt:lpstr>
      <vt:lpstr>Today’s student</vt:lpstr>
      <vt:lpstr>Today’s student</vt:lpstr>
      <vt:lpstr> Latest developments in technology </vt:lpstr>
      <vt:lpstr> Latest developments in technology </vt:lpstr>
      <vt:lpstr> Latest developments in technology </vt:lpstr>
      <vt:lpstr> Latest developments in technology </vt:lpstr>
      <vt:lpstr> Issues for HEI’s governance </vt:lpstr>
      <vt:lpstr> Issues for HEI’s governance </vt:lpstr>
      <vt:lpstr> Issues for HEI’s governance </vt:lpstr>
      <vt:lpstr> Issues for HEI’s governance </vt:lpstr>
      <vt:lpstr> Issues for HEI’s governance </vt:lpstr>
      <vt:lpstr> Questions for discussion </vt:lpstr>
      <vt:lpstr> Questions for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2016-04-18T12:49:52Z</dcterms:created>
  <dcterms:modified xsi:type="dcterms:W3CDTF">2016-05-02T14:04:20Z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