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41"/>
  </p:notesMasterIdLst>
  <p:sldIdLst>
    <p:sldId id="257" r:id="rId2"/>
    <p:sldId id="290" r:id="rId3"/>
    <p:sldId id="259" r:id="rId4"/>
    <p:sldId id="336" r:id="rId5"/>
    <p:sldId id="357" r:id="rId6"/>
    <p:sldId id="360" r:id="rId7"/>
    <p:sldId id="361" r:id="rId8"/>
    <p:sldId id="350" r:id="rId9"/>
    <p:sldId id="294" r:id="rId10"/>
    <p:sldId id="337" r:id="rId11"/>
    <p:sldId id="348" r:id="rId12"/>
    <p:sldId id="349" r:id="rId13"/>
    <p:sldId id="351" r:id="rId14"/>
    <p:sldId id="352" r:id="rId15"/>
    <p:sldId id="353" r:id="rId16"/>
    <p:sldId id="354" r:id="rId17"/>
    <p:sldId id="355" r:id="rId18"/>
    <p:sldId id="356" r:id="rId19"/>
    <p:sldId id="295" r:id="rId20"/>
    <p:sldId id="335" r:id="rId21"/>
    <p:sldId id="321" r:id="rId22"/>
    <p:sldId id="320" r:id="rId23"/>
    <p:sldId id="358" r:id="rId24"/>
    <p:sldId id="359" r:id="rId25"/>
    <p:sldId id="292" r:id="rId26"/>
    <p:sldId id="267" r:id="rId27"/>
    <p:sldId id="338" r:id="rId28"/>
    <p:sldId id="266" r:id="rId29"/>
    <p:sldId id="286" r:id="rId30"/>
    <p:sldId id="271" r:id="rId31"/>
    <p:sldId id="272" r:id="rId32"/>
    <p:sldId id="273" r:id="rId33"/>
    <p:sldId id="275" r:id="rId34"/>
    <p:sldId id="344" r:id="rId35"/>
    <p:sldId id="345" r:id="rId36"/>
    <p:sldId id="346" r:id="rId37"/>
    <p:sldId id="347" r:id="rId38"/>
    <p:sldId id="302" r:id="rId39"/>
    <p:sldId id="287"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EURASHE introduction" id="{E2A96487-CEA3-43B7-8059-FE610ECB38E9}">
          <p14:sldIdLst>
            <p14:sldId id="257"/>
          </p14:sldIdLst>
        </p14:section>
        <p14:section name="Mission &amp; Objectives" id="{0CD51579-1DBE-42A4-B1D8-DDF910DB67F1}">
          <p14:sldIdLst>
            <p14:sldId id="290"/>
            <p14:sldId id="259"/>
            <p14:sldId id="336"/>
            <p14:sldId id="357"/>
            <p14:sldId id="360"/>
            <p14:sldId id="361"/>
            <p14:sldId id="350"/>
            <p14:sldId id="294"/>
            <p14:sldId id="337"/>
            <p14:sldId id="348"/>
            <p14:sldId id="349"/>
            <p14:sldId id="351"/>
            <p14:sldId id="352"/>
            <p14:sldId id="353"/>
            <p14:sldId id="354"/>
            <p14:sldId id="355"/>
            <p14:sldId id="356"/>
            <p14:sldId id="295"/>
            <p14:sldId id="335"/>
            <p14:sldId id="321"/>
            <p14:sldId id="320"/>
            <p14:sldId id="358"/>
            <p14:sldId id="359"/>
          </p14:sldIdLst>
        </p14:section>
        <p14:section name="Membership" id="{236A5E0E-AC19-4009-A647-2A75ACC721CF}">
          <p14:sldIdLst>
            <p14:sldId id="292"/>
            <p14:sldId id="267"/>
            <p14:sldId id="338"/>
            <p14:sldId id="266"/>
          </p14:sldIdLst>
        </p14:section>
        <p14:section name="Actions" id="{AF869C41-1A59-4FE8-82B3-F7A8BC8CB82B}">
          <p14:sldIdLst>
            <p14:sldId id="286"/>
            <p14:sldId id="271"/>
            <p14:sldId id="272"/>
            <p14:sldId id="273"/>
            <p14:sldId id="275"/>
            <p14:sldId id="344"/>
            <p14:sldId id="345"/>
            <p14:sldId id="346"/>
            <p14:sldId id="347"/>
          </p14:sldIdLst>
        </p14:section>
        <p14:section name="closing" id="{94518435-E4DD-4BE6-A8FB-348868B3CB02}">
          <p14:sldIdLst>
            <p14:sldId id="302"/>
            <p14:sldId id="287"/>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104068"/>
    <a:srgbClr val="00B0F0"/>
    <a:srgbClr val="5C5CFF"/>
    <a:srgbClr val="00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thonyF\KIC%20Share\Projects\EU%20Funded%20Projects\HAPHE%20%5b2013-2014%5d\Workpackages\WP%202\Survey%20Analysis\Charts%20for%20Stuttg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institutions think of themselves</a:t>
            </a:r>
          </a:p>
        </c:rich>
      </c:tx>
      <c:layout/>
      <c:overlay val="0"/>
      <c:spPr>
        <a:noFill/>
        <a:ln>
          <a:noFill/>
        </a:ln>
        <a:effectLst/>
      </c:spPr>
    </c:title>
    <c:autoTitleDeleted val="0"/>
    <c:plotArea>
      <c:layout/>
      <c:radarChart>
        <c:radarStyle val="marker"/>
        <c:varyColors val="0"/>
        <c:ser>
          <c:idx val="0"/>
          <c:order val="0"/>
          <c:tx>
            <c:strRef>
              <c:f>'Chart 5'!$B$1</c:f>
              <c:strCache>
                <c:ptCount val="1"/>
                <c:pt idx="0">
                  <c:v>University (academic)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 5'!$A$2:$A$9</c:f>
              <c:strCache>
                <c:ptCount val="8"/>
                <c:pt idx="0">
                  <c:v>Clear focus on academic-related knowledge and fundamental research</c:v>
                </c:pt>
                <c:pt idx="1">
                  <c:v>Clear focus on academic and profession-related knowledge and research</c:v>
                </c:pt>
                <c:pt idx="2">
                  <c:v>Focus on  practice relevant knowledge and applied research mainly</c:v>
                </c:pt>
                <c:pt idx="3">
                  <c:v>Programme delivery includes cooperation with employers</c:v>
                </c:pt>
                <c:pt idx="4">
                  <c:v>Education focuses primarily on employability in a wider meaning (ability of employment over a lifetime)</c:v>
                </c:pt>
                <c:pt idx="5">
                  <c:v>Profession-oriented education and training</c:v>
                </c:pt>
                <c:pt idx="6">
                  <c:v>Focus on groundbreaking research (fundamental research)</c:v>
                </c:pt>
                <c:pt idx="7">
                  <c:v>Education focuses on knowledge and its development</c:v>
                </c:pt>
              </c:strCache>
            </c:strRef>
          </c:cat>
          <c:val>
            <c:numRef>
              <c:f>'Chart 5'!$B$2:$B$9</c:f>
              <c:numCache>
                <c:formatCode>0%</c:formatCode>
                <c:ptCount val="8"/>
                <c:pt idx="0">
                  <c:v>0.71</c:v>
                </c:pt>
                <c:pt idx="1">
                  <c:v>0.6</c:v>
                </c:pt>
                <c:pt idx="2">
                  <c:v>0.34</c:v>
                </c:pt>
                <c:pt idx="3">
                  <c:v>0.27</c:v>
                </c:pt>
                <c:pt idx="4">
                  <c:v>0.38</c:v>
                </c:pt>
                <c:pt idx="5">
                  <c:v>0.34</c:v>
                </c:pt>
                <c:pt idx="6">
                  <c:v>0.56999999999999995</c:v>
                </c:pt>
                <c:pt idx="7">
                  <c:v>0.72</c:v>
                </c:pt>
              </c:numCache>
            </c:numRef>
          </c:val>
        </c:ser>
        <c:ser>
          <c:idx val="1"/>
          <c:order val="1"/>
          <c:tx>
            <c:strRef>
              <c:f>'Chart 5'!$C$1</c:f>
              <c:strCache>
                <c:ptCount val="1"/>
                <c:pt idx="0">
                  <c:v>PHE Institutions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'Chart 5'!$A$2:$A$9</c:f>
              <c:strCache>
                <c:ptCount val="8"/>
                <c:pt idx="0">
                  <c:v>Clear focus on academic-related knowledge and fundamental research</c:v>
                </c:pt>
                <c:pt idx="1">
                  <c:v>Clear focus on academic and profession-related knowledge and research</c:v>
                </c:pt>
                <c:pt idx="2">
                  <c:v>Focus on  practice relevant knowledge and applied research mainly</c:v>
                </c:pt>
                <c:pt idx="3">
                  <c:v>Programme delivery includes cooperation with employers</c:v>
                </c:pt>
                <c:pt idx="4">
                  <c:v>Education focuses primarily on employability in a wider meaning (ability of employment over a lifetime)</c:v>
                </c:pt>
                <c:pt idx="5">
                  <c:v>Profession-oriented education and training</c:v>
                </c:pt>
                <c:pt idx="6">
                  <c:v>Focus on groundbreaking research (fundamental research)</c:v>
                </c:pt>
                <c:pt idx="7">
                  <c:v>Education focuses on knowledge and its development</c:v>
                </c:pt>
              </c:strCache>
            </c:strRef>
          </c:cat>
          <c:val>
            <c:numRef>
              <c:f>'Chart 5'!$C$2:$C$9</c:f>
              <c:numCache>
                <c:formatCode>0%</c:formatCode>
                <c:ptCount val="8"/>
                <c:pt idx="0">
                  <c:v>0.06</c:v>
                </c:pt>
                <c:pt idx="1">
                  <c:v>0.47</c:v>
                </c:pt>
                <c:pt idx="2">
                  <c:v>0.74</c:v>
                </c:pt>
                <c:pt idx="3">
                  <c:v>0.72</c:v>
                </c:pt>
                <c:pt idx="4">
                  <c:v>0.57999999999999996</c:v>
                </c:pt>
                <c:pt idx="5">
                  <c:v>0.73</c:v>
                </c:pt>
                <c:pt idx="6">
                  <c:v>0.03</c:v>
                </c:pt>
                <c:pt idx="7">
                  <c:v>0.31</c:v>
                </c:pt>
              </c:numCache>
            </c:numRef>
          </c:val>
        </c:ser>
        <c:dLbls>
          <c:showLegendKey val="0"/>
          <c:showVal val="0"/>
          <c:showCatName val="0"/>
          <c:showSerName val="0"/>
          <c:showPercent val="0"/>
          <c:showBubbleSize val="0"/>
        </c:dLbls>
        <c:axId val="140601216"/>
        <c:axId val="140607488"/>
      </c:radarChart>
      <c:catAx>
        <c:axId val="14060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607488"/>
        <c:crosses val="autoZero"/>
        <c:auto val="1"/>
        <c:lblAlgn val="ctr"/>
        <c:lblOffset val="100"/>
        <c:noMultiLvlLbl val="0"/>
      </c:catAx>
      <c:valAx>
        <c:axId val="140607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012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fld id="{002F841D-FF28-BB45-997D-F7CB4A58CCD9}" type="datetimeFigureOut">
              <a:rPr lang="en-GB"/>
              <a:pPr>
                <a:defRPr/>
              </a:pPr>
              <a:t>22/11/2016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652D2701-B6A2-3143-ACF1-D6D720C40E1F}" type="slidenum">
              <a:rPr lang="en-GB"/>
              <a:pPr>
                <a:defRPr/>
              </a:pPr>
              <a:t>‹#›</a:t>
            </a:fld>
            <a:endParaRPr lang="en-GB"/>
          </a:p>
        </p:txBody>
      </p:sp>
    </p:spTree>
    <p:extLst>
      <p:ext uri="{BB962C8B-B14F-4D97-AF65-F5344CB8AC3E}">
        <p14:creationId xmlns:p14="http://schemas.microsoft.com/office/powerpoint/2010/main" val="136704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52D2701-B6A2-3143-ACF1-D6D720C40E1F}" type="slidenum">
              <a:rPr lang="en-GB" smtClean="0"/>
              <a:pPr>
                <a:defRPr/>
              </a:pPr>
              <a:t>22</a:t>
            </a:fld>
            <a:endParaRPr lang="en-GB"/>
          </a:p>
        </p:txBody>
      </p:sp>
    </p:spTree>
    <p:extLst>
      <p:ext uri="{BB962C8B-B14F-4D97-AF65-F5344CB8AC3E}">
        <p14:creationId xmlns:p14="http://schemas.microsoft.com/office/powerpoint/2010/main" val="367335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linkedin.com/company/eurashe" TargetMode="External"/><Relationship Id="rId7" Type="http://schemas.openxmlformats.org/officeDocument/2006/relationships/image" Target="../media/image6.png"/><Relationship Id="rId2" Type="http://schemas.openxmlformats.org/officeDocument/2006/relationships/hyperlink" Target="http://www.facebook.com/eurashe" TargetMode="External"/><Relationship Id="rId1" Type="http://schemas.openxmlformats.org/officeDocument/2006/relationships/slideMaster" Target="../slideMasters/slideMaster1.xml"/><Relationship Id="rId6" Type="http://schemas.openxmlformats.org/officeDocument/2006/relationships/hyperlink" Target="http://www.twitter.com/eurashe" TargetMode="External"/><Relationship Id="rId5" Type="http://schemas.openxmlformats.org/officeDocument/2006/relationships/image" Target="../media/image5.png"/><Relationship Id="rId4" Type="http://schemas.openxmlformats.org/officeDocument/2006/relationships/hyperlink" Target="http://www.youtube.com/eurashe" TargetMode="External"/><Relationship Id="rId9"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alexandre\Desktop\PPT DESIGN\background_PP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40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12"/>
          <p:cNvSpPr>
            <a:spLocks noGrp="1"/>
          </p:cNvSpPr>
          <p:nvPr>
            <p:ph type="pic" sz="quarter" idx="13"/>
          </p:nvPr>
        </p:nvSpPr>
        <p:spPr>
          <a:xfrm>
            <a:off x="143340" y="5300663"/>
            <a:ext cx="2112433" cy="1441450"/>
          </a:xfrm>
        </p:spPr>
        <p:txBody>
          <a:bodyPr rtlCol="0">
            <a:normAutofit/>
          </a:bodyPr>
          <a:lstStyle>
            <a:lvl1pPr marL="0" indent="0">
              <a:buNone/>
              <a:defRPr sz="2000" baseline="0">
                <a:solidFill>
                  <a:srgbClr val="104068"/>
                </a:solidFill>
              </a:defRPr>
            </a:lvl1pPr>
          </a:lstStyle>
          <a:p>
            <a:pPr lvl="0"/>
            <a:r>
              <a:rPr lang="en-US" noProof="0" smtClean="0"/>
              <a:t>Click icon to add picture</a:t>
            </a:r>
            <a:endParaRPr lang="en-GB" noProof="0" dirty="0"/>
          </a:p>
        </p:txBody>
      </p:sp>
      <p:sp>
        <p:nvSpPr>
          <p:cNvPr id="11" name="Picture Placeholder 12"/>
          <p:cNvSpPr>
            <a:spLocks noGrp="1"/>
          </p:cNvSpPr>
          <p:nvPr>
            <p:ph type="pic" sz="quarter" idx="14"/>
          </p:nvPr>
        </p:nvSpPr>
        <p:spPr>
          <a:xfrm>
            <a:off x="2447596" y="5299918"/>
            <a:ext cx="2112433" cy="1441450"/>
          </a:xfrm>
        </p:spPr>
        <p:txBody>
          <a:bodyPr rtlCol="0">
            <a:normAutofit/>
          </a:bodyPr>
          <a:lstStyle>
            <a:lvl1pPr marL="0" indent="0">
              <a:buNone/>
              <a:defRPr sz="2000">
                <a:solidFill>
                  <a:srgbClr val="104068"/>
                </a:solidFill>
              </a:defRPr>
            </a:lvl1pPr>
          </a:lstStyle>
          <a:p>
            <a:pPr lvl="0"/>
            <a:r>
              <a:rPr lang="en-US" noProof="0" smtClean="0"/>
              <a:t>Click icon to add picture</a:t>
            </a:r>
            <a:endParaRPr lang="en-GB" noProof="0" dirty="0"/>
          </a:p>
        </p:txBody>
      </p:sp>
      <p:sp>
        <p:nvSpPr>
          <p:cNvPr id="12" name="Title 1"/>
          <p:cNvSpPr>
            <a:spLocks noGrp="1"/>
          </p:cNvSpPr>
          <p:nvPr>
            <p:ph type="ctrTitle"/>
          </p:nvPr>
        </p:nvSpPr>
        <p:spPr>
          <a:xfrm>
            <a:off x="6096000" y="4797153"/>
            <a:ext cx="5946709" cy="576064"/>
          </a:xfrm>
        </p:spPr>
        <p:txBody>
          <a:bodyPr>
            <a:noAutofit/>
          </a:bodyPr>
          <a:lstStyle>
            <a:lvl1pPr algn="r">
              <a:defRPr sz="2400" b="1" baseline="0">
                <a:solidFill>
                  <a:srgbClr val="104068"/>
                </a:solidFill>
              </a:defRPr>
            </a:lvl1pPr>
          </a:lstStyle>
          <a:p>
            <a:r>
              <a:rPr lang="en-US" smtClean="0"/>
              <a:t>Click to edit Master title style</a:t>
            </a:r>
            <a:endParaRPr lang="en-GB" dirty="0"/>
          </a:p>
        </p:txBody>
      </p:sp>
      <p:sp>
        <p:nvSpPr>
          <p:cNvPr id="13" name="Text Placeholder 3"/>
          <p:cNvSpPr>
            <a:spLocks noGrp="1"/>
          </p:cNvSpPr>
          <p:nvPr>
            <p:ph type="body" sz="quarter" idx="15"/>
          </p:nvPr>
        </p:nvSpPr>
        <p:spPr>
          <a:xfrm>
            <a:off x="4655840" y="5589042"/>
            <a:ext cx="7392227" cy="576263"/>
          </a:xfrm>
        </p:spPr>
        <p:txBody>
          <a:bodyPr/>
          <a:lstStyle>
            <a:lvl1pPr marL="0" indent="0" algn="r">
              <a:buNone/>
              <a:defRPr sz="2800"/>
            </a:lvl1pPr>
          </a:lstStyle>
          <a:p>
            <a:pPr lvl="0"/>
            <a:r>
              <a:rPr lang="en-US" smtClean="0"/>
              <a:t>Click to edit Master text styles</a:t>
            </a:r>
          </a:p>
        </p:txBody>
      </p:sp>
      <p:sp>
        <p:nvSpPr>
          <p:cNvPr id="14" name="Text Placeholder 9"/>
          <p:cNvSpPr>
            <a:spLocks noGrp="1"/>
          </p:cNvSpPr>
          <p:nvPr>
            <p:ph type="body" sz="quarter" idx="16"/>
          </p:nvPr>
        </p:nvSpPr>
        <p:spPr>
          <a:xfrm>
            <a:off x="4655841" y="6309321"/>
            <a:ext cx="7392227" cy="360363"/>
          </a:xfrm>
        </p:spPr>
        <p:txBody>
          <a:bodyPr/>
          <a:lstStyle>
            <a:lvl1pPr marL="0" indent="0" algn="r">
              <a:buNone/>
              <a:defRPr sz="2000" baseline="0"/>
            </a:lvl1pPr>
          </a:lstStyle>
          <a:p>
            <a:pPr lvl="0"/>
            <a:r>
              <a:rPr lang="en-US" smtClean="0"/>
              <a:t>Click to edit Master text styles</a:t>
            </a:r>
          </a:p>
        </p:txBody>
      </p:sp>
      <p:sp>
        <p:nvSpPr>
          <p:cNvPr id="2" name="Rectangle 1"/>
          <p:cNvSpPr/>
          <p:nvPr/>
        </p:nvSpPr>
        <p:spPr>
          <a:xfrm>
            <a:off x="7648832" y="654908"/>
            <a:ext cx="4201298" cy="180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6263" y="849813"/>
            <a:ext cx="2907798" cy="1414275"/>
          </a:xfrm>
          <a:prstGeom prst="rect">
            <a:avLst/>
          </a:prstGeom>
        </p:spPr>
      </p:pic>
    </p:spTree>
    <p:extLst>
      <p:ext uri="{BB962C8B-B14F-4D97-AF65-F5344CB8AC3E}">
        <p14:creationId xmlns:p14="http://schemas.microsoft.com/office/powerpoint/2010/main" val="3595055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4" name="Slide Number Placeholder 5"/>
          <p:cNvSpPr>
            <a:spLocks noGrp="1"/>
          </p:cNvSpPr>
          <p:nvPr>
            <p:ph type="sldNum" sz="quarter" idx="11"/>
          </p:nvPr>
        </p:nvSpPr>
        <p:spPr/>
        <p:txBody>
          <a:bodyPr/>
          <a:lstStyle>
            <a:lvl1pPr>
              <a:defRPr/>
            </a:lvl1pPr>
          </a:lstStyle>
          <a:p>
            <a:pPr>
              <a:defRPr/>
            </a:pPr>
            <a:fld id="{AFAC7C81-F0BE-AF4F-8281-4AF65E5D65C5}" type="slidenum">
              <a:rPr lang="en-GB" smtClean="0"/>
              <a:pPr>
                <a:defRPr/>
              </a:pPr>
              <a:t>‹#›</a:t>
            </a:fld>
            <a:endParaRPr lang="en-GB"/>
          </a:p>
        </p:txBody>
      </p:sp>
    </p:spTree>
    <p:extLst>
      <p:ext uri="{BB962C8B-B14F-4D97-AF65-F5344CB8AC3E}">
        <p14:creationId xmlns:p14="http://schemas.microsoft.com/office/powerpoint/2010/main" val="27635876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3" name="Slide Number Placeholder 5"/>
          <p:cNvSpPr>
            <a:spLocks noGrp="1"/>
          </p:cNvSpPr>
          <p:nvPr>
            <p:ph type="sldNum" sz="quarter" idx="11"/>
          </p:nvPr>
        </p:nvSpPr>
        <p:spPr/>
        <p:txBody>
          <a:bodyPr/>
          <a:lstStyle>
            <a:lvl1pPr>
              <a:defRPr/>
            </a:lvl1pPr>
          </a:lstStyle>
          <a:p>
            <a:pPr>
              <a:defRPr/>
            </a:pPr>
            <a:fld id="{26BD2B9E-AE37-7849-A628-01ED100E7986}" type="slidenum">
              <a:rPr lang="en-GB" smtClean="0"/>
              <a:pPr>
                <a:defRPr/>
              </a:pPr>
              <a:t>‹#›</a:t>
            </a:fld>
            <a:endParaRPr lang="en-GB"/>
          </a:p>
        </p:txBody>
      </p:sp>
    </p:spTree>
    <p:extLst>
      <p:ext uri="{BB962C8B-B14F-4D97-AF65-F5344CB8AC3E}">
        <p14:creationId xmlns:p14="http://schemas.microsoft.com/office/powerpoint/2010/main" val="9733091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20688"/>
            <a:ext cx="4046240" cy="814412"/>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766733" y="1484785"/>
            <a:ext cx="6801875"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17DD6C46-B127-CD46-80F3-F353417A94BA}" type="slidenum">
              <a:rPr lang="en-GB" smtClean="0"/>
              <a:pPr>
                <a:defRPr/>
              </a:pPr>
              <a:t>‹#›</a:t>
            </a:fld>
            <a:endParaRPr lang="en-GB"/>
          </a:p>
        </p:txBody>
      </p:sp>
    </p:spTree>
    <p:extLst>
      <p:ext uri="{BB962C8B-B14F-4D97-AF65-F5344CB8AC3E}">
        <p14:creationId xmlns:p14="http://schemas.microsoft.com/office/powerpoint/2010/main" val="16277759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2389717" y="5367338"/>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09E1698E-EF63-8440-A15E-CFDEAE283B42}" type="slidenum">
              <a:rPr lang="en-GB" smtClean="0"/>
              <a:pPr>
                <a:defRPr/>
              </a:pPr>
              <a:t>‹#›</a:t>
            </a:fld>
            <a:endParaRPr lang="en-GB"/>
          </a:p>
        </p:txBody>
      </p:sp>
    </p:spTree>
    <p:extLst>
      <p:ext uri="{BB962C8B-B14F-4D97-AF65-F5344CB8AC3E}">
        <p14:creationId xmlns:p14="http://schemas.microsoft.com/office/powerpoint/2010/main" val="3314540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5" name="Slide Number Placeholder 5"/>
          <p:cNvSpPr>
            <a:spLocks noGrp="1"/>
          </p:cNvSpPr>
          <p:nvPr>
            <p:ph type="sldNum" sz="quarter" idx="11"/>
          </p:nvPr>
        </p:nvSpPr>
        <p:spPr/>
        <p:txBody>
          <a:bodyPr/>
          <a:lstStyle>
            <a:lvl1pPr>
              <a:defRPr/>
            </a:lvl1pPr>
          </a:lstStyle>
          <a:p>
            <a:pPr>
              <a:defRPr/>
            </a:pPr>
            <a:fld id="{30FE1CB4-D5C5-5B47-A6FD-68CF015C169D}" type="slidenum">
              <a:rPr lang="en-GB" smtClean="0"/>
              <a:pPr>
                <a:defRPr/>
              </a:pPr>
              <a:t>‹#›</a:t>
            </a:fld>
            <a:endParaRPr lang="en-GB"/>
          </a:p>
        </p:txBody>
      </p:sp>
    </p:spTree>
    <p:extLst>
      <p:ext uri="{BB962C8B-B14F-4D97-AF65-F5344CB8AC3E}">
        <p14:creationId xmlns:p14="http://schemas.microsoft.com/office/powerpoint/2010/main" val="11943722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2777"/>
            <a:ext cx="2743200" cy="4713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5" name="Slide Number Placeholder 5"/>
          <p:cNvSpPr>
            <a:spLocks noGrp="1"/>
          </p:cNvSpPr>
          <p:nvPr>
            <p:ph type="sldNum" sz="quarter" idx="11"/>
          </p:nvPr>
        </p:nvSpPr>
        <p:spPr/>
        <p:txBody>
          <a:bodyPr/>
          <a:lstStyle>
            <a:lvl1pPr>
              <a:defRPr/>
            </a:lvl1pPr>
          </a:lstStyle>
          <a:p>
            <a:pPr>
              <a:defRPr/>
            </a:pPr>
            <a:fld id="{2BAF946B-96DC-BB4C-AE3B-19F11CC7A0F4}" type="slidenum">
              <a:rPr lang="en-GB" smtClean="0"/>
              <a:pPr>
                <a:defRPr/>
              </a:pPr>
              <a:t>‹#›</a:t>
            </a:fld>
            <a:endParaRPr lang="en-GB"/>
          </a:p>
        </p:txBody>
      </p:sp>
    </p:spTree>
    <p:extLst>
      <p:ext uri="{BB962C8B-B14F-4D97-AF65-F5344CB8AC3E}">
        <p14:creationId xmlns:p14="http://schemas.microsoft.com/office/powerpoint/2010/main" val="38587892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4400" y="2130423"/>
            <a:ext cx="10363200" cy="1470026"/>
          </a:xfrm>
        </p:spPr>
        <p:txBody>
          <a:bodyPr/>
          <a:lstStyle>
            <a:lvl1pPr>
              <a:defRPr/>
            </a:lvl1pPr>
          </a:lstStyle>
          <a:p>
            <a:pPr lvl="0"/>
            <a:r>
              <a:rPr lang="en-US" smtClean="0"/>
              <a:t>Click to edit Master title style</a:t>
            </a:r>
            <a:endParaRPr lang="en-GB"/>
          </a:p>
        </p:txBody>
      </p:sp>
      <p:sp>
        <p:nvSpPr>
          <p:cNvPr id="3" name="Ondertitel 2"/>
          <p:cNvSpPr txBox="1">
            <a:spLocks noGrp="1"/>
          </p:cNvSpPr>
          <p:nvPr>
            <p:ph type="subTitle" idx="1"/>
          </p:nvPr>
        </p:nvSpPr>
        <p:spPr>
          <a:xfrm>
            <a:off x="1828800" y="3886201"/>
            <a:ext cx="8534400" cy="1752603"/>
          </a:xfrm>
        </p:spPr>
        <p:txBody>
          <a:bodyPr anchorCtr="1"/>
          <a:lstStyle>
            <a:lvl1pPr marL="0" indent="0" algn="ctr">
              <a:buNone/>
              <a:defRPr>
                <a:solidFill>
                  <a:srgbClr val="898989"/>
                </a:solidFill>
              </a:defRPr>
            </a:lvl1pPr>
          </a:lstStyle>
          <a:p>
            <a:pPr lvl="0"/>
            <a:r>
              <a:rPr lang="en-US" smtClean="0"/>
              <a:t>Click to edit Master subtitle style</a:t>
            </a:r>
            <a:endParaRPr lang="en-GB"/>
          </a:p>
        </p:txBody>
      </p:sp>
      <p:sp>
        <p:nvSpPr>
          <p:cNvPr id="4" name="Tijdelijke aanduiding voor datum 3"/>
          <p:cNvSpPr txBox="1">
            <a:spLocks noGrp="1"/>
          </p:cNvSpPr>
          <p:nvPr>
            <p:ph type="dt" sz="half" idx="7"/>
          </p:nvPr>
        </p:nvSpPr>
        <p:spPr>
          <a:xfrm>
            <a:off x="609600" y="6356352"/>
            <a:ext cx="2844795" cy="365129"/>
          </a:xfrm>
          <a:prstGeom prst="rect">
            <a:avLst/>
          </a:prstGeom>
        </p:spPr>
        <p:txBody>
          <a:bodyPr/>
          <a:lstStyle>
            <a:lvl1pPr>
              <a:defRPr/>
            </a:lvl1pPr>
          </a:lstStyle>
          <a:p>
            <a:pPr lvl="0"/>
            <a:endParaRPr lang="en-GB"/>
          </a:p>
        </p:txBody>
      </p:sp>
      <p:sp>
        <p:nvSpPr>
          <p:cNvPr id="5" name="Tijdelijke aanduiding voor voettekst 4"/>
          <p:cNvSpPr txBox="1">
            <a:spLocks noGrp="1"/>
          </p:cNvSpPr>
          <p:nvPr>
            <p:ph type="ftr" sz="quarter" idx="9"/>
          </p:nvPr>
        </p:nvSpPr>
        <p:spPr/>
        <p:txBody>
          <a:bodyPr/>
          <a:lstStyle>
            <a:lvl1pPr>
              <a:defRPr/>
            </a:lvl1pPr>
          </a:lstStyle>
          <a:p>
            <a:pPr>
              <a:defRPr/>
            </a:pPr>
            <a:r>
              <a:rPr lang="en-GB" smtClean="0"/>
              <a:t>EURASHE introduction</a:t>
            </a:r>
            <a:endParaRPr lang="en-GB"/>
          </a:p>
        </p:txBody>
      </p:sp>
      <p:sp>
        <p:nvSpPr>
          <p:cNvPr id="6" name="Tijdelijke aanduiding voor dianummer 5"/>
          <p:cNvSpPr txBox="1">
            <a:spLocks noGrp="1"/>
          </p:cNvSpPr>
          <p:nvPr>
            <p:ph type="sldNum" sz="quarter" idx="8"/>
          </p:nvPr>
        </p:nvSpPr>
        <p:spPr/>
        <p:txBody>
          <a:bodyPr/>
          <a:lstStyle>
            <a:lvl1pPr>
              <a:defRPr/>
            </a:lvl1pPr>
          </a:lstStyle>
          <a:p>
            <a:pPr>
              <a:defRPr/>
            </a:pPr>
            <a:fld id="{379EE0B8-C2AA-504F-BB82-6E697CA54462}" type="slidenum">
              <a:rPr lang="en-GB" smtClean="0"/>
              <a:pPr>
                <a:defRPr/>
              </a:pPr>
              <a:t>‹#›</a:t>
            </a:fld>
            <a:endParaRPr lang="en-GB"/>
          </a:p>
        </p:txBody>
      </p:sp>
    </p:spTree>
    <p:extLst>
      <p:ext uri="{BB962C8B-B14F-4D97-AF65-F5344CB8AC3E}">
        <p14:creationId xmlns:p14="http://schemas.microsoft.com/office/powerpoint/2010/main" val="181947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a:t>
            </a:fld>
            <a:endParaRPr lang="en-GB"/>
          </a:p>
        </p:txBody>
      </p:sp>
    </p:spTree>
    <p:extLst>
      <p:ext uri="{BB962C8B-B14F-4D97-AF65-F5344CB8AC3E}">
        <p14:creationId xmlns:p14="http://schemas.microsoft.com/office/powerpoint/2010/main" val="3030472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5" name="Slide Number Placeholder 5"/>
          <p:cNvSpPr>
            <a:spLocks noGrp="1"/>
          </p:cNvSpPr>
          <p:nvPr>
            <p:ph type="sldNum" sz="quarter" idx="11"/>
          </p:nvPr>
        </p:nvSpPr>
        <p:spPr/>
        <p:txBody>
          <a:bodyPr/>
          <a:lstStyle>
            <a:lvl1pPr>
              <a:defRPr/>
            </a:lvl1pPr>
          </a:lstStyle>
          <a:p>
            <a:pPr>
              <a:defRPr/>
            </a:pPr>
            <a:fld id="{5131DCD0-64E5-654D-8A8A-237A3618CF6E}" type="slidenum">
              <a:rPr lang="en-GB" smtClean="0"/>
              <a:pPr>
                <a:defRPr/>
              </a:pPr>
              <a:t>‹#›</a:t>
            </a:fld>
            <a:endParaRPr lang="en-GB"/>
          </a:p>
        </p:txBody>
      </p:sp>
    </p:spTree>
    <p:extLst>
      <p:ext uri="{BB962C8B-B14F-4D97-AF65-F5344CB8AC3E}">
        <p14:creationId xmlns:p14="http://schemas.microsoft.com/office/powerpoint/2010/main" val="523297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104068"/>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C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5" name="Slide Number Placeholder 5"/>
          <p:cNvSpPr>
            <a:spLocks noGrp="1"/>
          </p:cNvSpPr>
          <p:nvPr>
            <p:ph type="sldNum" sz="quarter" idx="11"/>
          </p:nvPr>
        </p:nvSpPr>
        <p:spPr/>
        <p:txBody>
          <a:bodyPr/>
          <a:lstStyle>
            <a:lvl1pPr>
              <a:defRPr/>
            </a:lvl1pPr>
          </a:lstStyle>
          <a:p>
            <a:pPr>
              <a:defRPr/>
            </a:pPr>
            <a:fld id="{C9D86F29-52DF-6A43-89A0-9A22784B5C1D}" type="slidenum">
              <a:rPr lang="en-GB" smtClean="0"/>
              <a:pPr>
                <a:defRPr/>
              </a:pPr>
              <a:t>‹#›</a:t>
            </a:fld>
            <a:endParaRPr lang="en-GB"/>
          </a:p>
        </p:txBody>
      </p:sp>
    </p:spTree>
    <p:extLst>
      <p:ext uri="{BB962C8B-B14F-4D97-AF65-F5344CB8AC3E}">
        <p14:creationId xmlns:p14="http://schemas.microsoft.com/office/powerpoint/2010/main" val="4266121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Alternate Colours">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FFCC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10406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5" name="Slide Number Placeholder 5"/>
          <p:cNvSpPr>
            <a:spLocks noGrp="1"/>
          </p:cNvSpPr>
          <p:nvPr>
            <p:ph type="sldNum" sz="quarter" idx="11"/>
          </p:nvPr>
        </p:nvSpPr>
        <p:spPr/>
        <p:txBody>
          <a:bodyPr/>
          <a:lstStyle>
            <a:lvl1pPr>
              <a:defRPr/>
            </a:lvl1pPr>
          </a:lstStyle>
          <a:p>
            <a:pPr>
              <a:defRPr/>
            </a:pPr>
            <a:fld id="{379EE0B8-C2AA-504F-BB82-6E697CA54462}" type="slidenum">
              <a:rPr lang="en-GB" smtClean="0"/>
              <a:pPr>
                <a:defRPr/>
              </a:pPr>
              <a:t>‹#›</a:t>
            </a:fld>
            <a:endParaRPr lang="en-GB"/>
          </a:p>
        </p:txBody>
      </p:sp>
    </p:spTree>
    <p:extLst>
      <p:ext uri="{BB962C8B-B14F-4D97-AF65-F5344CB8AC3E}">
        <p14:creationId xmlns:p14="http://schemas.microsoft.com/office/powerpoint/2010/main" val="25774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URASHE contacts details Slide">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14917" y="1547813"/>
            <a:ext cx="52810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000" b="1" dirty="0">
                <a:solidFill>
                  <a:srgbClr val="FFCC00"/>
                </a:solidFill>
              </a:rPr>
              <a:t>More Information on the European Association of Institutions in Higher Education</a:t>
            </a:r>
          </a:p>
          <a:p>
            <a:endParaRPr lang="en-GB" sz="2000" dirty="0"/>
          </a:p>
          <a:p>
            <a:r>
              <a:rPr lang="en-GB" sz="2000" i="1" dirty="0">
                <a:solidFill>
                  <a:srgbClr val="104068"/>
                </a:solidFill>
              </a:rPr>
              <a:t>Website</a:t>
            </a:r>
          </a:p>
          <a:p>
            <a:r>
              <a:rPr lang="en-GB" sz="2000" dirty="0">
                <a:solidFill>
                  <a:srgbClr val="104068"/>
                </a:solidFill>
              </a:rPr>
              <a:t>www.eurashe.eu</a:t>
            </a:r>
          </a:p>
          <a:p>
            <a:endParaRPr lang="en-GB" sz="2000" dirty="0">
              <a:solidFill>
                <a:srgbClr val="104068"/>
              </a:solidFill>
            </a:endParaRPr>
          </a:p>
          <a:p>
            <a:r>
              <a:rPr lang="en-GB" sz="2000" i="1" dirty="0">
                <a:solidFill>
                  <a:srgbClr val="104068"/>
                </a:solidFill>
              </a:rPr>
              <a:t>Email</a:t>
            </a:r>
          </a:p>
          <a:p>
            <a:r>
              <a:rPr lang="en-GB" sz="2000" dirty="0">
                <a:solidFill>
                  <a:srgbClr val="104068"/>
                </a:solidFill>
              </a:rPr>
              <a:t>eurashe@eurashe.eu</a:t>
            </a:r>
          </a:p>
          <a:p>
            <a:endParaRPr lang="en-GB" sz="2000" dirty="0">
              <a:solidFill>
                <a:srgbClr val="104068"/>
              </a:solidFill>
            </a:endParaRPr>
          </a:p>
          <a:p>
            <a:r>
              <a:rPr lang="en-GB" sz="2000" i="1" dirty="0">
                <a:solidFill>
                  <a:srgbClr val="104068"/>
                </a:solidFill>
              </a:rPr>
              <a:t>Brussels Secretariat</a:t>
            </a:r>
          </a:p>
          <a:p>
            <a:r>
              <a:rPr lang="en-GB" sz="2000" dirty="0">
                <a:solidFill>
                  <a:srgbClr val="104068"/>
                </a:solidFill>
              </a:rPr>
              <a:t>Tel: </a:t>
            </a:r>
            <a:r>
              <a:rPr lang="en-GB" sz="2000" dirty="0" smtClean="0">
                <a:solidFill>
                  <a:srgbClr val="104068"/>
                </a:solidFill>
              </a:rPr>
              <a:t> 0032 </a:t>
            </a:r>
            <a:r>
              <a:rPr lang="en-GB" sz="2000" dirty="0">
                <a:solidFill>
                  <a:srgbClr val="104068"/>
                </a:solidFill>
              </a:rPr>
              <a:t>(0)2 211 41 97</a:t>
            </a:r>
          </a:p>
          <a:p>
            <a:r>
              <a:rPr lang="en-GB" sz="2000" dirty="0">
                <a:solidFill>
                  <a:srgbClr val="104068"/>
                </a:solidFill>
              </a:rPr>
              <a:t>Fax: 0032 (0)2 211 41 99</a:t>
            </a:r>
          </a:p>
        </p:txBody>
      </p:sp>
      <p:sp>
        <p:nvSpPr>
          <p:cNvPr id="3"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4" name="Slide Number Placeholder 5"/>
          <p:cNvSpPr>
            <a:spLocks noGrp="1"/>
          </p:cNvSpPr>
          <p:nvPr>
            <p:ph type="sldNum" sz="quarter" idx="11"/>
          </p:nvPr>
        </p:nvSpPr>
        <p:spPr/>
        <p:txBody>
          <a:bodyPr/>
          <a:lstStyle>
            <a:lvl1pPr>
              <a:defRPr/>
            </a:lvl1pPr>
          </a:lstStyle>
          <a:p>
            <a:pPr>
              <a:defRPr/>
            </a:pPr>
            <a:fld id="{379EE0B8-C2AA-504F-BB82-6E697CA54462}" type="slidenum">
              <a:rPr lang="en-GB" smtClean="0"/>
              <a:pPr>
                <a:defRPr/>
              </a:pPr>
              <a:t>‹#›</a:t>
            </a:fld>
            <a:endParaRPr lang="en-GB"/>
          </a:p>
        </p:txBody>
      </p:sp>
      <p:sp>
        <p:nvSpPr>
          <p:cNvPr id="5" name="TextBox 10"/>
          <p:cNvSpPr txBox="1">
            <a:spLocks noChangeArrowheads="1"/>
          </p:cNvSpPr>
          <p:nvPr/>
        </p:nvSpPr>
        <p:spPr bwMode="auto">
          <a:xfrm>
            <a:off x="6480043" y="1546717"/>
            <a:ext cx="556861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2000" dirty="0" smtClean="0"/>
          </a:p>
          <a:p>
            <a:endParaRPr lang="en-GB" sz="2000" dirty="0" smtClean="0"/>
          </a:p>
          <a:p>
            <a:endParaRPr lang="en-GB" sz="2000" dirty="0"/>
          </a:p>
          <a:p>
            <a:endParaRPr lang="en-GB" sz="2000" dirty="0"/>
          </a:p>
          <a:p>
            <a:r>
              <a:rPr lang="en-GB" sz="2000" i="1" dirty="0" smtClean="0">
                <a:solidFill>
                  <a:srgbClr val="104068"/>
                </a:solidFill>
              </a:rPr>
              <a:t>More ways to stay in</a:t>
            </a:r>
            <a:r>
              <a:rPr lang="en-GB" sz="2000" i="1" baseline="0" dirty="0" smtClean="0">
                <a:solidFill>
                  <a:srgbClr val="104068"/>
                </a:solidFill>
              </a:rPr>
              <a:t> touch with Professional Higher Education</a:t>
            </a:r>
          </a:p>
          <a:p>
            <a:endParaRPr lang="en-GB" sz="2000" i="1" dirty="0">
              <a:solidFill>
                <a:srgbClr val="104068"/>
              </a:solidFill>
            </a:endParaRPr>
          </a:p>
          <a:p>
            <a:r>
              <a:rPr lang="en-GB" sz="2000" dirty="0" smtClean="0">
                <a:solidFill>
                  <a:srgbClr val="104068"/>
                </a:solidFill>
                <a:hlinkClick r:id="rId2"/>
              </a:rPr>
              <a:t>www.facebook.com/eurashe</a:t>
            </a:r>
            <a:r>
              <a:rPr lang="en-GB" sz="2000" baseline="0" dirty="0" smtClean="0">
                <a:solidFill>
                  <a:srgbClr val="104068"/>
                </a:solidFill>
              </a:rPr>
              <a:t> </a:t>
            </a:r>
          </a:p>
          <a:p>
            <a:endParaRPr lang="en-GB" sz="2000" baseline="0" dirty="0" smtClean="0">
              <a:solidFill>
                <a:srgbClr val="104068"/>
              </a:solidFill>
            </a:endParaRPr>
          </a:p>
          <a:p>
            <a:r>
              <a:rPr lang="en-GB" sz="2000" baseline="0" dirty="0" smtClean="0">
                <a:solidFill>
                  <a:srgbClr val="104068"/>
                </a:solidFill>
                <a:hlinkClick r:id="rId3"/>
              </a:rPr>
              <a:t>www.linkedin.com/company/eurashe</a:t>
            </a:r>
            <a:r>
              <a:rPr lang="en-GB" sz="2000" baseline="0" dirty="0" smtClean="0">
                <a:solidFill>
                  <a:srgbClr val="104068"/>
                </a:solidFill>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2000" dirty="0" smtClean="0">
              <a:solidFill>
                <a:srgbClr val="104068"/>
              </a:solidFill>
              <a:hlinkClick r:id=""/>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000" dirty="0" smtClean="0">
                <a:solidFill>
                  <a:srgbClr val="104068"/>
                </a:solidFill>
                <a:hlinkClick r:id=""/>
              </a:rPr>
              <a:t>www.twitter.com/eurashe</a:t>
            </a:r>
            <a:r>
              <a:rPr lang="en-GB" sz="2000" dirty="0" smtClean="0">
                <a:solidFill>
                  <a:srgbClr val="104068"/>
                </a:solidFill>
              </a:rPr>
              <a:t> </a:t>
            </a:r>
          </a:p>
          <a:p>
            <a:endParaRPr lang="en-GB" sz="2000" baseline="0" dirty="0" smtClean="0">
              <a:solidFill>
                <a:srgbClr val="104068"/>
              </a:solidFill>
            </a:endParaRPr>
          </a:p>
          <a:p>
            <a:r>
              <a:rPr lang="en-GB" sz="2000" baseline="0" dirty="0" smtClean="0">
                <a:solidFill>
                  <a:srgbClr val="104068"/>
                </a:solidFill>
                <a:hlinkClick r:id="rId4"/>
              </a:rPr>
              <a:t>www.youtube.com/eurashe</a:t>
            </a:r>
            <a:endParaRPr lang="en-GB" sz="2000" dirty="0">
              <a:solidFill>
                <a:srgbClr val="104068"/>
              </a:solidFill>
            </a:endParaRPr>
          </a:p>
        </p:txBody>
      </p:sp>
      <p:pic>
        <p:nvPicPr>
          <p:cNvPr id="1026" name="Picture 2" descr="C:\Users\alexandre\Dropbox\EURASHE Internal\Communication\5_Material\5_Powerpoint\resources\logo_linkedin.png">
            <a:hlinkClick r:id="rId3"/>
          </p:cNvPr>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02755" y="4309991"/>
            <a:ext cx="468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xandre\Dropbox\EURASHE Internal\Communication\5_Material\5_Powerpoint\resources\logo_twitter.png">
            <a:hlinkClick r:id="rId6"/>
          </p:cNvPr>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02755" y="491363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exandre\Dropbox\EURASHE Internal\Communication\5_Material\5_Powerpoint\resources\logo_youtube.png">
            <a:hlinkClick r:id="rId4"/>
          </p:cNvPr>
          <p:cNvPicPr>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02755" y="5517272"/>
            <a:ext cx="3708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exandre\Dropbox\EURASHE Internal\Communication\5_Material\5_Powerpoint\resources\logo_facebook.jpg">
            <a:hlinkClick r:id="rId2"/>
          </p:cNvPr>
          <p:cNvPicPr>
            <a:picLocks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902755" y="3706351"/>
            <a:ext cx="360000" cy="35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5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EURASHE personalised Slide">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4" name="Slide Number Placeholder 5"/>
          <p:cNvSpPr>
            <a:spLocks noGrp="1"/>
          </p:cNvSpPr>
          <p:nvPr>
            <p:ph type="sldNum" sz="quarter" idx="11"/>
          </p:nvPr>
        </p:nvSpPr>
        <p:spPr/>
        <p:txBody>
          <a:bodyPr/>
          <a:lstStyle>
            <a:lvl1pPr>
              <a:defRPr/>
            </a:lvl1pPr>
          </a:lstStyle>
          <a:p>
            <a:pPr>
              <a:defRPr/>
            </a:pPr>
            <a:fld id="{379EE0B8-C2AA-504F-BB82-6E697CA54462}" type="slidenum">
              <a:rPr lang="en-GB" smtClean="0"/>
              <a:pPr>
                <a:defRPr/>
              </a:pPr>
              <a:t>‹#›</a:t>
            </a:fld>
            <a:endParaRPr lang="en-GB"/>
          </a:p>
        </p:txBody>
      </p:sp>
      <p:pic>
        <p:nvPicPr>
          <p:cNvPr id="3074" name="Picture 2" descr="C:\Users\alexandre\Desktop\PPT DESIGN\final_background_PPT.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87" r="587"/>
          <a:stretch/>
        </p:blipFill>
        <p:spPr bwMode="auto">
          <a:xfrm>
            <a:off x="0" y="188641"/>
            <a:ext cx="12192000" cy="6681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3"/>
          </p:nvPr>
        </p:nvSpPr>
        <p:spPr>
          <a:xfrm>
            <a:off x="6385653" y="1632992"/>
            <a:ext cx="5278967" cy="3240360"/>
          </a:xfrm>
        </p:spPr>
        <p:txBody>
          <a:bodyPr anchor="ctr"/>
          <a:lstStyle>
            <a:lvl1pPr marL="0" indent="0">
              <a:buNone/>
              <a:defRPr lang="en-GB" sz="2000" b="1" dirty="0">
                <a:sym typeface="Wingdings" pitchFamily="2" charset="2"/>
              </a:defRPr>
            </a:lvl1pPr>
          </a:lstStyle>
          <a:p>
            <a:pPr lvl="0" algn="ctr">
              <a:defRPr/>
            </a:pPr>
            <a:r>
              <a:rPr lang="en-US" sz="3200" b="1" smtClean="0">
                <a:solidFill>
                  <a:srgbClr val="104068"/>
                </a:solidFill>
                <a:latin typeface="+mj-lt"/>
                <a:ea typeface="+mj-ea"/>
                <a:cs typeface="+mj-cs"/>
                <a:sym typeface="Wingdings" pitchFamily="2" charset="2"/>
              </a:rPr>
              <a:t>Click to edit Master text styles</a:t>
            </a:r>
          </a:p>
        </p:txBody>
      </p:sp>
      <p:sp>
        <p:nvSpPr>
          <p:cNvPr id="16" name="Text Placeholder 11"/>
          <p:cNvSpPr>
            <a:spLocks noGrp="1"/>
          </p:cNvSpPr>
          <p:nvPr>
            <p:ph type="body" sz="quarter" idx="14"/>
          </p:nvPr>
        </p:nvSpPr>
        <p:spPr>
          <a:xfrm>
            <a:off x="527382" y="1632992"/>
            <a:ext cx="5278967" cy="3240360"/>
          </a:xfrm>
        </p:spPr>
        <p:txBody>
          <a:bodyPr anchor="ctr"/>
          <a:lstStyle>
            <a:lvl1pPr marL="0" indent="0">
              <a:buNone/>
              <a:defRPr sz="1800" b="1" baseline="0"/>
            </a:lvl1pPr>
          </a:lstStyle>
          <a:p>
            <a:pPr lvl="0"/>
            <a:r>
              <a:rPr lang="en-US" smtClean="0"/>
              <a:t>Click to edit Master text styles</a:t>
            </a:r>
          </a:p>
        </p:txBody>
      </p:sp>
    </p:spTree>
    <p:extLst>
      <p:ext uri="{BB962C8B-B14F-4D97-AF65-F5344CB8AC3E}">
        <p14:creationId xmlns:p14="http://schemas.microsoft.com/office/powerpoint/2010/main" val="571833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6" name="Slide Number Placeholder 5"/>
          <p:cNvSpPr>
            <a:spLocks noGrp="1"/>
          </p:cNvSpPr>
          <p:nvPr>
            <p:ph type="sldNum" sz="quarter" idx="11"/>
          </p:nvPr>
        </p:nvSpPr>
        <p:spPr/>
        <p:txBody>
          <a:bodyPr/>
          <a:lstStyle>
            <a:lvl1pPr>
              <a:defRPr/>
            </a:lvl1pPr>
          </a:lstStyle>
          <a:p>
            <a:pPr>
              <a:defRPr/>
            </a:pPr>
            <a:fld id="{B005FC84-67DD-0F4C-8688-C0AF9B3880FC}" type="slidenum">
              <a:rPr lang="en-GB" smtClean="0"/>
              <a:pPr>
                <a:defRPr/>
              </a:pPr>
              <a:t>‹#›</a:t>
            </a:fld>
            <a:endParaRPr lang="en-GB"/>
          </a:p>
        </p:txBody>
      </p:sp>
    </p:spTree>
    <p:extLst>
      <p:ext uri="{BB962C8B-B14F-4D97-AF65-F5344CB8AC3E}">
        <p14:creationId xmlns:p14="http://schemas.microsoft.com/office/powerpoint/2010/main" val="41280092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lvl1pPr>
          </a:lstStyle>
          <a:p>
            <a:pPr>
              <a:defRPr/>
            </a:pPr>
            <a:r>
              <a:rPr lang="en-GB" smtClean="0"/>
              <a:t>EURASHE introduction</a:t>
            </a:r>
            <a:endParaRPr lang="en-GB"/>
          </a:p>
        </p:txBody>
      </p:sp>
      <p:sp>
        <p:nvSpPr>
          <p:cNvPr id="8" name="Slide Number Placeholder 5"/>
          <p:cNvSpPr>
            <a:spLocks noGrp="1"/>
          </p:cNvSpPr>
          <p:nvPr>
            <p:ph type="sldNum" sz="quarter" idx="11"/>
          </p:nvPr>
        </p:nvSpPr>
        <p:spPr/>
        <p:txBody>
          <a:bodyPr/>
          <a:lstStyle>
            <a:lvl1pPr>
              <a:defRPr/>
            </a:lvl1pPr>
          </a:lstStyle>
          <a:p>
            <a:pPr>
              <a:defRPr/>
            </a:pPr>
            <a:fld id="{91DCC4A7-9161-454C-958C-BFE2178B9FF2}" type="slidenum">
              <a:rPr lang="en-GB" smtClean="0"/>
              <a:pPr>
                <a:defRPr/>
              </a:pPr>
              <a:t>‹#›</a:t>
            </a:fld>
            <a:endParaRPr lang="en-GB"/>
          </a:p>
        </p:txBody>
      </p:sp>
    </p:spTree>
    <p:extLst>
      <p:ext uri="{BB962C8B-B14F-4D97-AF65-F5344CB8AC3E}">
        <p14:creationId xmlns:p14="http://schemas.microsoft.com/office/powerpoint/2010/main" val="13954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resentation-02.jp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549276"/>
            <a:ext cx="913553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165600" y="6448426"/>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mn-lt"/>
                <a:cs typeface="+mn-cs"/>
              </a:defRPr>
            </a:lvl1pPr>
          </a:lstStyle>
          <a:p>
            <a:pPr>
              <a:defRPr/>
            </a:pPr>
            <a:r>
              <a:rPr lang="en-GB" smtClean="0"/>
              <a:t>EURASHE introduction</a:t>
            </a:r>
            <a:endParaRPr lang="en-GB"/>
          </a:p>
        </p:txBody>
      </p:sp>
      <p:sp>
        <p:nvSpPr>
          <p:cNvPr id="6" name="Slide Number Placeholder 5"/>
          <p:cNvSpPr>
            <a:spLocks noGrp="1"/>
          </p:cNvSpPr>
          <p:nvPr>
            <p:ph type="sldNum" sz="quarter" idx="4"/>
          </p:nvPr>
        </p:nvSpPr>
        <p:spPr>
          <a:xfrm>
            <a:off x="9108017" y="6448426"/>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379EE0B8-C2AA-504F-BB82-6E697CA54462}" type="slidenum">
              <a:rPr lang="en-GB" smtClean="0"/>
              <a:pPr>
                <a:defRPr/>
              </a:pPr>
              <a:t>‹#›</a:t>
            </a:fld>
            <a:endParaRPr lang="en-GB"/>
          </a:p>
        </p:txBody>
      </p:sp>
      <p:sp>
        <p:nvSpPr>
          <p:cNvPr id="1032" name="TextBox 8"/>
          <p:cNvSpPr txBox="1">
            <a:spLocks noChangeArrowheads="1"/>
          </p:cNvSpPr>
          <p:nvPr/>
        </p:nvSpPr>
        <p:spPr bwMode="auto">
          <a:xfrm>
            <a:off x="605367" y="6490902"/>
            <a:ext cx="19282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200">
                <a:solidFill>
                  <a:schemeClr val="bg1"/>
                </a:solidFill>
              </a:rPr>
              <a:t>www.eurashe.eu</a:t>
            </a:r>
          </a:p>
        </p:txBody>
      </p:sp>
      <p:sp>
        <p:nvSpPr>
          <p:cNvPr id="10" name="Footer Placeholder 4"/>
          <p:cNvSpPr txBox="1">
            <a:spLocks/>
          </p:cNvSpPr>
          <p:nvPr/>
        </p:nvSpPr>
        <p:spPr>
          <a:xfrm>
            <a:off x="143934" y="115889"/>
            <a:ext cx="7871884" cy="365125"/>
          </a:xfrm>
          <a:prstGeom prst="rect">
            <a:avLst/>
          </a:prstGeom>
        </p:spPr>
        <p:txBody>
          <a:bodyPr anchor="ctr"/>
          <a:lstStyle>
            <a:defPPr>
              <a:defRPr lang="nl-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800" dirty="0" smtClean="0">
                <a:solidFill>
                  <a:srgbClr val="104068"/>
                </a:solidFill>
              </a:rPr>
              <a:t>Supporting Professional Higher Education in Europe</a:t>
            </a:r>
          </a:p>
        </p:txBody>
      </p:sp>
      <p:pic>
        <p:nvPicPr>
          <p:cNvPr id="2" name="Picture 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9962897" y="587457"/>
            <a:ext cx="1619503" cy="792000"/>
          </a:xfrm>
          <a:prstGeom prst="rect">
            <a:avLst/>
          </a:prstGeom>
        </p:spPr>
      </p:pic>
    </p:spTree>
    <p:extLst>
      <p:ext uri="{BB962C8B-B14F-4D97-AF65-F5344CB8AC3E}">
        <p14:creationId xmlns:p14="http://schemas.microsoft.com/office/powerpoint/2010/main" val="165584610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rgbClr val="104068"/>
          </a:solidFill>
          <a:latin typeface="+mj-lt"/>
          <a:ea typeface="+mj-ea"/>
          <a:cs typeface="+mj-cs"/>
        </a:defRPr>
      </a:lvl1pPr>
      <a:lvl2pPr algn="ctr" rtl="0" eaLnBrk="1" fontAlgn="base" hangingPunct="1">
        <a:spcBef>
          <a:spcPct val="0"/>
        </a:spcBef>
        <a:spcAft>
          <a:spcPct val="0"/>
        </a:spcAft>
        <a:defRPr sz="4400">
          <a:solidFill>
            <a:srgbClr val="104068"/>
          </a:solidFill>
          <a:latin typeface="Calibri" pitchFamily="34" charset="0"/>
        </a:defRPr>
      </a:lvl2pPr>
      <a:lvl3pPr algn="ctr" rtl="0" eaLnBrk="1" fontAlgn="base" hangingPunct="1">
        <a:spcBef>
          <a:spcPct val="0"/>
        </a:spcBef>
        <a:spcAft>
          <a:spcPct val="0"/>
        </a:spcAft>
        <a:defRPr sz="4400">
          <a:solidFill>
            <a:srgbClr val="104068"/>
          </a:solidFill>
          <a:latin typeface="Calibri" pitchFamily="34" charset="0"/>
        </a:defRPr>
      </a:lvl3pPr>
      <a:lvl4pPr algn="ctr" rtl="0" eaLnBrk="1" fontAlgn="base" hangingPunct="1">
        <a:spcBef>
          <a:spcPct val="0"/>
        </a:spcBef>
        <a:spcAft>
          <a:spcPct val="0"/>
        </a:spcAft>
        <a:defRPr sz="4400">
          <a:solidFill>
            <a:srgbClr val="104068"/>
          </a:solidFill>
          <a:latin typeface="Calibri" pitchFamily="34" charset="0"/>
        </a:defRPr>
      </a:lvl4pPr>
      <a:lvl5pPr algn="ctr" rtl="0" eaLnBrk="1" fontAlgn="base" hangingPunct="1">
        <a:spcBef>
          <a:spcPct val="0"/>
        </a:spcBef>
        <a:spcAft>
          <a:spcPct val="0"/>
        </a:spcAft>
        <a:defRPr sz="4400">
          <a:solidFill>
            <a:srgbClr val="104068"/>
          </a:solidFill>
          <a:latin typeface="Calibri" pitchFamily="34" charset="0"/>
        </a:defRPr>
      </a:lvl5pPr>
      <a:lvl6pPr marL="457200" algn="ctr" rtl="0" eaLnBrk="1" fontAlgn="base" hangingPunct="1">
        <a:spcBef>
          <a:spcPct val="0"/>
        </a:spcBef>
        <a:spcAft>
          <a:spcPct val="0"/>
        </a:spcAft>
        <a:defRPr sz="4400">
          <a:solidFill>
            <a:srgbClr val="104068"/>
          </a:solidFill>
          <a:latin typeface="Calibri" pitchFamily="34" charset="0"/>
        </a:defRPr>
      </a:lvl6pPr>
      <a:lvl7pPr marL="914400" algn="ctr" rtl="0" eaLnBrk="1" fontAlgn="base" hangingPunct="1">
        <a:spcBef>
          <a:spcPct val="0"/>
        </a:spcBef>
        <a:spcAft>
          <a:spcPct val="0"/>
        </a:spcAft>
        <a:defRPr sz="4400">
          <a:solidFill>
            <a:srgbClr val="104068"/>
          </a:solidFill>
          <a:latin typeface="Calibri" pitchFamily="34" charset="0"/>
        </a:defRPr>
      </a:lvl7pPr>
      <a:lvl8pPr marL="1371600" algn="ctr" rtl="0" eaLnBrk="1" fontAlgn="base" hangingPunct="1">
        <a:spcBef>
          <a:spcPct val="0"/>
        </a:spcBef>
        <a:spcAft>
          <a:spcPct val="0"/>
        </a:spcAft>
        <a:defRPr sz="4400">
          <a:solidFill>
            <a:srgbClr val="104068"/>
          </a:solidFill>
          <a:latin typeface="Calibri" pitchFamily="34" charset="0"/>
        </a:defRPr>
      </a:lvl8pPr>
      <a:lvl9pPr marL="1828800" algn="ctr" rtl="0" eaLnBrk="1" fontAlgn="base" hangingPunct="1">
        <a:spcBef>
          <a:spcPct val="0"/>
        </a:spcBef>
        <a:spcAft>
          <a:spcPct val="0"/>
        </a:spcAft>
        <a:defRPr sz="4400">
          <a:solidFill>
            <a:srgbClr val="104068"/>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1040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1040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1040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1040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1040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eurashe.eu/library/eurashe_position_modernisation_agenda_et2020-pdf/" TargetMode="External"/><Relationship Id="rId2" Type="http://schemas.openxmlformats.org/officeDocument/2006/relationships/hyperlink" Target="http://www.eurashe.eu/library/eurashe_making-european-phe-a-key-player_apr2015-pdf/" TargetMode="External"/><Relationship Id="rId1" Type="http://schemas.openxmlformats.org/officeDocument/2006/relationships/slideLayout" Target="../slideLayouts/slideLayout3.xml"/><Relationship Id="rId4" Type="http://schemas.openxmlformats.org/officeDocument/2006/relationships/hyperlink" Target="http://www.eurashe.eu/library/uas4europe_paper_smart-partnerships-for-regional-impact_may2016-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eurash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urashe.eu/bratislava-regiona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urashe.eu/lehavre"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urashe.eu/brussels-qa/"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eurashe.eu/events/seminars/uas4europe-brussels-2017/"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eurashe.eu/" TargetMode="External"/><Relationship Id="rId2" Type="http://schemas.openxmlformats.org/officeDocument/2006/relationships/hyperlink" Target="mailto:michal.karpisek@eurashe.eu"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icture Placeholder 1"/>
          <p:cNvSpPr>
            <a:spLocks noGrp="1" noTextEdit="1"/>
          </p:cNvSpPr>
          <p:nvPr>
            <p:ph type="pic" sz="quarter" idx="13"/>
          </p:nvPr>
        </p:nvSpPr>
        <p:spPr/>
      </p:sp>
      <p:sp>
        <p:nvSpPr>
          <p:cNvPr id="16386" name="Picture Placeholder 2"/>
          <p:cNvSpPr>
            <a:spLocks noGrp="1" noTextEdit="1"/>
          </p:cNvSpPr>
          <p:nvPr>
            <p:ph type="pic" sz="quarter" idx="14"/>
          </p:nvPr>
        </p:nvSpPr>
        <p:spPr/>
      </p:sp>
      <p:sp>
        <p:nvSpPr>
          <p:cNvPr id="16387" name="Title 3"/>
          <p:cNvSpPr>
            <a:spLocks noGrp="1"/>
          </p:cNvSpPr>
          <p:nvPr>
            <p:ph type="ctrTitle"/>
          </p:nvPr>
        </p:nvSpPr>
        <p:spPr/>
        <p:txBody>
          <a:bodyPr/>
          <a:lstStyle/>
          <a:p>
            <a:pPr eaLnBrk="1" hangingPunct="1"/>
            <a:r>
              <a:rPr lang="en-GB" sz="2000" dirty="0">
                <a:latin typeface="Calibri" charset="0"/>
              </a:rPr>
              <a:t>EUROPEAN ASSOCIATION OF INSTITUTIONS IN HIGHER EDUCATION</a:t>
            </a:r>
          </a:p>
        </p:txBody>
      </p:sp>
      <p:sp>
        <p:nvSpPr>
          <p:cNvPr id="16388" name="Text Placeholder 4"/>
          <p:cNvSpPr>
            <a:spLocks noGrp="1"/>
          </p:cNvSpPr>
          <p:nvPr>
            <p:ph type="body" sz="quarter" idx="15"/>
          </p:nvPr>
        </p:nvSpPr>
        <p:spPr>
          <a:xfrm>
            <a:off x="4583832" y="2708920"/>
            <a:ext cx="7392227" cy="576263"/>
          </a:xfrm>
        </p:spPr>
        <p:txBody>
          <a:bodyPr/>
          <a:lstStyle/>
          <a:p>
            <a:pPr eaLnBrk="1" hangingPunct="1"/>
            <a:r>
              <a:rPr lang="cs-CZ" sz="3600" b="1" dirty="0" smtClean="0">
                <a:solidFill>
                  <a:schemeClr val="bg1"/>
                </a:solidFill>
                <a:latin typeface="Calibri" charset="0"/>
              </a:rPr>
              <a:t>EURAS</a:t>
            </a:r>
            <a:r>
              <a:rPr lang="en-GB" sz="3600" b="1" dirty="0" smtClean="0">
                <a:solidFill>
                  <a:schemeClr val="bg1"/>
                </a:solidFill>
                <a:latin typeface="Calibri" charset="0"/>
              </a:rPr>
              <a:t>HE:</a:t>
            </a:r>
            <a:endParaRPr lang="cs-CZ" sz="3600" b="1" dirty="0" smtClean="0">
              <a:solidFill>
                <a:schemeClr val="bg1"/>
              </a:solidFill>
              <a:latin typeface="Calibri" charset="0"/>
            </a:endParaRPr>
          </a:p>
          <a:p>
            <a:pPr eaLnBrk="1" hangingPunct="1"/>
            <a:r>
              <a:rPr lang="cs-CZ" sz="3600" b="1" dirty="0" smtClean="0">
                <a:solidFill>
                  <a:schemeClr val="bg1"/>
                </a:solidFill>
                <a:latin typeface="Calibri" charset="0"/>
              </a:rPr>
              <a:t>Role, </a:t>
            </a:r>
            <a:r>
              <a:rPr lang="en-GB" sz="3600" b="1" dirty="0" smtClean="0">
                <a:solidFill>
                  <a:schemeClr val="bg1"/>
                </a:solidFill>
                <a:latin typeface="Calibri" charset="0"/>
              </a:rPr>
              <a:t>Priorities</a:t>
            </a:r>
            <a:r>
              <a:rPr lang="cs-CZ" sz="3600" b="1" dirty="0" smtClean="0">
                <a:solidFill>
                  <a:schemeClr val="bg1"/>
                </a:solidFill>
                <a:latin typeface="Calibri" charset="0"/>
              </a:rPr>
              <a:t> </a:t>
            </a:r>
            <a:r>
              <a:rPr lang="en-GB" sz="3600" b="1" dirty="0" smtClean="0">
                <a:solidFill>
                  <a:schemeClr val="bg1"/>
                </a:solidFill>
                <a:latin typeface="Calibri" charset="0"/>
              </a:rPr>
              <a:t>&amp; Opportunities</a:t>
            </a:r>
            <a:endParaRPr lang="en-GB" sz="3600" b="1" dirty="0">
              <a:solidFill>
                <a:schemeClr val="bg1"/>
              </a:solidFill>
              <a:latin typeface="Calibri" charset="0"/>
            </a:endParaRPr>
          </a:p>
        </p:txBody>
      </p:sp>
      <p:sp>
        <p:nvSpPr>
          <p:cNvPr id="16389" name="Text Placeholder 5"/>
          <p:cNvSpPr>
            <a:spLocks noGrp="1"/>
          </p:cNvSpPr>
          <p:nvPr>
            <p:ph type="body" sz="quarter" idx="16"/>
          </p:nvPr>
        </p:nvSpPr>
        <p:spPr>
          <a:xfrm>
            <a:off x="4655841" y="5445224"/>
            <a:ext cx="7392227" cy="1224461"/>
          </a:xfrm>
        </p:spPr>
        <p:txBody>
          <a:bodyPr/>
          <a:lstStyle/>
          <a:p>
            <a:r>
              <a:rPr lang="en-GB" dirty="0" smtClean="0"/>
              <a:t>Hungarian UAS workshop</a:t>
            </a:r>
          </a:p>
          <a:p>
            <a:r>
              <a:rPr lang="en-GB" dirty="0" smtClean="0"/>
              <a:t>Budapest, November 23, 2016</a:t>
            </a:r>
            <a:endParaRPr lang="en-GB" dirty="0" smtClean="0"/>
          </a:p>
          <a:p>
            <a:r>
              <a:rPr lang="en-GB" dirty="0" smtClean="0"/>
              <a:t>Michal </a:t>
            </a:r>
            <a:r>
              <a:rPr lang="en-GB" dirty="0" err="1" smtClean="0"/>
              <a:t>Ka</a:t>
            </a:r>
            <a:r>
              <a:rPr lang="cs-CZ" dirty="0" err="1" smtClean="0"/>
              <a:t>rpíšek</a:t>
            </a:r>
            <a:r>
              <a:rPr lang="cs-CZ" dirty="0" smtClean="0"/>
              <a:t>, </a:t>
            </a:r>
            <a:r>
              <a:rPr lang="en-GB" dirty="0" smtClean="0"/>
              <a:t>Secretary General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eaLnBrk="1" hangingPunct="1">
              <a:defRPr/>
            </a:pPr>
            <a:r>
              <a:rPr lang="en-US" sz="3000" b="1" dirty="0"/>
              <a:t>Features of professional higher education</a:t>
            </a:r>
            <a:endParaRPr lang="en-GB" sz="3000" b="1" dirty="0"/>
          </a:p>
        </p:txBody>
      </p:sp>
      <p:sp>
        <p:nvSpPr>
          <p:cNvPr id="25602" name="Content Placeholder 2"/>
          <p:cNvSpPr>
            <a:spLocks noGrp="1"/>
          </p:cNvSpPr>
          <p:nvPr>
            <p:ph idx="1"/>
          </p:nvPr>
        </p:nvSpPr>
        <p:spPr/>
        <p:txBody>
          <a:bodyPr anchor="t"/>
          <a:lstStyle/>
          <a:p>
            <a:pPr marL="533400" indent="-533400">
              <a:lnSpc>
                <a:spcPct val="90000"/>
              </a:lnSpc>
              <a:spcAft>
                <a:spcPts val="400"/>
              </a:spcAft>
            </a:pPr>
            <a:r>
              <a:rPr lang="en-GB" sz="2400" dirty="0">
                <a:latin typeface="Calibri" charset="0"/>
              </a:rPr>
              <a:t>A strong link with the world of work &amp; with enterprises</a:t>
            </a:r>
          </a:p>
          <a:p>
            <a:pPr marL="533400" indent="-533400">
              <a:lnSpc>
                <a:spcPct val="90000"/>
              </a:lnSpc>
              <a:spcAft>
                <a:spcPts val="400"/>
              </a:spcAft>
            </a:pPr>
            <a:r>
              <a:rPr lang="en-GB" sz="2400" dirty="0">
                <a:latin typeface="Calibri" charset="0"/>
              </a:rPr>
              <a:t>Close involvement of all stakeholders (including students)</a:t>
            </a:r>
          </a:p>
          <a:p>
            <a:pPr marL="533400" indent="-533400">
              <a:lnSpc>
                <a:spcPct val="90000"/>
              </a:lnSpc>
              <a:spcAft>
                <a:spcPts val="400"/>
              </a:spcAft>
            </a:pPr>
            <a:r>
              <a:rPr lang="en-GB" sz="2400" dirty="0">
                <a:latin typeface="Calibri" charset="0"/>
              </a:rPr>
              <a:t>Regional embedding of education&amp; research</a:t>
            </a:r>
          </a:p>
          <a:p>
            <a:pPr marL="533400" indent="-533400">
              <a:lnSpc>
                <a:spcPct val="90000"/>
              </a:lnSpc>
              <a:spcAft>
                <a:spcPts val="400"/>
              </a:spcAft>
            </a:pPr>
            <a:r>
              <a:rPr lang="en-GB" sz="2400" dirty="0">
                <a:latin typeface="Calibri" charset="0"/>
              </a:rPr>
              <a:t>Practice-orientated &amp; competence-based</a:t>
            </a:r>
          </a:p>
          <a:p>
            <a:pPr marL="533400" indent="-533400">
              <a:lnSpc>
                <a:spcPct val="90000"/>
              </a:lnSpc>
              <a:spcAft>
                <a:spcPts val="400"/>
              </a:spcAft>
            </a:pPr>
            <a:r>
              <a:rPr lang="en-GB" sz="2400" dirty="0">
                <a:latin typeface="Calibri" charset="0"/>
              </a:rPr>
              <a:t>Accessible and labour market-orientated</a:t>
            </a:r>
          </a:p>
          <a:p>
            <a:pPr marL="533400" indent="-533400">
              <a:lnSpc>
                <a:spcPct val="90000"/>
              </a:lnSpc>
              <a:spcAft>
                <a:spcPts val="400"/>
              </a:spcAft>
            </a:pPr>
            <a:r>
              <a:rPr lang="en-GB" sz="2400" dirty="0">
                <a:latin typeface="Calibri" charset="0"/>
              </a:rPr>
              <a:t>Flexible schemes and study programmes for new groups of learners, following new requirements of the labour market</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5F04FA8-F6A1-0D4D-BFB7-194A6F3E6293}" type="slidenum">
              <a:rPr lang="en-GB" sz="1200">
                <a:solidFill>
                  <a:schemeClr val="bg1"/>
                </a:solidFill>
              </a:rPr>
              <a:pPr eaLnBrk="1" hangingPunct="1"/>
              <a:t>10</a:t>
            </a:fld>
            <a:endParaRPr lang="en-GB" sz="1200">
              <a:solidFill>
                <a:schemeClr val="bg1"/>
              </a:solidFill>
            </a:endParaRPr>
          </a:p>
        </p:txBody>
      </p:sp>
    </p:spTree>
    <p:extLst>
      <p:ext uri="{BB962C8B-B14F-4D97-AF65-F5344CB8AC3E}">
        <p14:creationId xmlns:p14="http://schemas.microsoft.com/office/powerpoint/2010/main" val="410403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980728"/>
            <a:ext cx="10972800" cy="792088"/>
          </a:xfrm>
        </p:spPr>
        <p:txBody>
          <a:bodyPr>
            <a:normAutofit/>
          </a:bodyPr>
          <a:lstStyle/>
          <a:p>
            <a:r>
              <a:rPr lang="en-GB" sz="3600" dirty="0" smtClean="0"/>
              <a:t>Differences between PHEI &amp; AHEI</a:t>
            </a:r>
            <a:endParaRPr lang="en-GB" sz="3600" dirty="0"/>
          </a:p>
        </p:txBody>
      </p:sp>
      <p:graphicFrame>
        <p:nvGraphicFramePr>
          <p:cNvPr id="4" name="Chart 3"/>
          <p:cNvGraphicFramePr>
            <a:graphicFrameLocks/>
          </p:cNvGraphicFramePr>
          <p:nvPr>
            <p:extLst>
              <p:ext uri="{D42A27DB-BD31-4B8C-83A1-F6EECF244321}">
                <p14:modId xmlns:p14="http://schemas.microsoft.com/office/powerpoint/2010/main" val="3042957016"/>
              </p:ext>
            </p:extLst>
          </p:nvPr>
        </p:nvGraphicFramePr>
        <p:xfrm>
          <a:off x="-336715" y="1484784"/>
          <a:ext cx="12673408" cy="5373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20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548680"/>
            <a:ext cx="6638528" cy="773832"/>
          </a:xfrm>
        </p:spPr>
        <p:txBody>
          <a:bodyPr>
            <a:normAutofit/>
          </a:bodyPr>
          <a:lstStyle/>
          <a:p>
            <a:r>
              <a:rPr lang="en-GB" sz="3600" dirty="0"/>
              <a:t>Characteristics &amp; Criteria</a:t>
            </a:r>
          </a:p>
        </p:txBody>
      </p:sp>
      <p:sp>
        <p:nvSpPr>
          <p:cNvPr id="3" name="Content Placeholder 2"/>
          <p:cNvSpPr>
            <a:spLocks noGrp="1"/>
          </p:cNvSpPr>
          <p:nvPr>
            <p:ph idx="4294967295"/>
          </p:nvPr>
        </p:nvSpPr>
        <p:spPr>
          <a:xfrm>
            <a:off x="848784" y="1268413"/>
            <a:ext cx="11343216" cy="4824412"/>
          </a:xfrm>
        </p:spPr>
        <p:txBody>
          <a:bodyPr>
            <a:noAutofit/>
          </a:bodyPr>
          <a:lstStyle/>
          <a:p>
            <a:pPr marL="0" indent="0">
              <a:buNone/>
            </a:pPr>
            <a:endParaRPr lang="cs-CZ" sz="1800" dirty="0"/>
          </a:p>
          <a:p>
            <a:endParaRPr lang="en-US" sz="1800" dirty="0" smtClean="0">
              <a:solidFill>
                <a:schemeClr val="tx2">
                  <a:lumMod val="75000"/>
                </a:schemeClr>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2611320009"/>
              </p:ext>
            </p:extLst>
          </p:nvPr>
        </p:nvGraphicFramePr>
        <p:xfrm>
          <a:off x="609600" y="1700804"/>
          <a:ext cx="10972800" cy="4399044"/>
        </p:xfrm>
        <a:graphic>
          <a:graphicData uri="http://schemas.openxmlformats.org/drawingml/2006/table">
            <a:tbl>
              <a:tblPr firstCol="1" bandRow="1">
                <a:tableStyleId>{21E4AEA4-8DFA-4A89-87EB-49C32662AFE0}</a:tableStyleId>
              </a:tblPr>
              <a:tblGrid>
                <a:gridCol w="3566187"/>
                <a:gridCol w="7406613"/>
              </a:tblGrid>
              <a:tr h="366587">
                <a:tc rowSpan="3">
                  <a:txBody>
                    <a:bodyPr/>
                    <a:lstStyle/>
                    <a:p>
                      <a:pPr algn="l">
                        <a:spcBef>
                          <a:spcPts val="600"/>
                        </a:spcBef>
                        <a:spcAft>
                          <a:spcPts val="0"/>
                        </a:spcAft>
                        <a:tabLst>
                          <a:tab pos="226695" algn="l"/>
                          <a:tab pos="457200" algn="l"/>
                        </a:tabLst>
                      </a:pPr>
                      <a:r>
                        <a:rPr lang="cs-CZ" sz="2000" dirty="0" smtClean="0">
                          <a:effectLst/>
                        </a:rPr>
                        <a:t>POLIC</a:t>
                      </a:r>
                      <a:r>
                        <a:rPr lang="en-GB" sz="2000" dirty="0" smtClean="0">
                          <a:effectLst/>
                        </a:rPr>
                        <a:t>Y</a:t>
                      </a:r>
                      <a:r>
                        <a:rPr lang="cs-CZ" sz="2000" dirty="0" smtClean="0">
                          <a:effectLst/>
                        </a:rPr>
                        <a:t> </a:t>
                      </a:r>
                      <a:r>
                        <a:rPr lang="en-GB" sz="2000" dirty="0" smtClean="0">
                          <a:effectLst/>
                        </a:rPr>
                        <a:t>&amp;</a:t>
                      </a:r>
                      <a:r>
                        <a:rPr lang="cs-CZ" sz="2000" dirty="0" smtClean="0">
                          <a:effectLst/>
                        </a:rPr>
                        <a:t> STRATEG</a:t>
                      </a:r>
                      <a:r>
                        <a:rPr lang="en-GB" sz="2000" dirty="0" smtClean="0">
                          <a:effectLst/>
                        </a:rPr>
                        <a:t>Y</a:t>
                      </a:r>
                      <a:endParaRPr lang="cs-CZ" sz="2000" dirty="0">
                        <a:solidFill>
                          <a:srgbClr val="365F91"/>
                        </a:solidFill>
                        <a:effectLst/>
                        <a:latin typeface="Calibri"/>
                        <a:ea typeface="Times New Roman"/>
                        <a:cs typeface="Times New Roman"/>
                      </a:endParaRPr>
                    </a:p>
                  </a:txBody>
                  <a:tcPr marL="87060" marR="87060" marT="16928" marB="16928" anchor="ctr"/>
                </a:tc>
                <a:tc>
                  <a:txBody>
                    <a:bodyPr/>
                    <a:lstStyle/>
                    <a:p>
                      <a:pPr marL="457200" lvl="1" indent="-457200"/>
                      <a:r>
                        <a:rPr lang="en-GB" sz="1600" dirty="0" smtClean="0"/>
                        <a:t>Policy and Strategy Integration</a:t>
                      </a:r>
                      <a:endParaRPr lang="cs-CZ" sz="1600" dirty="0"/>
                    </a:p>
                  </a:txBody>
                  <a:tcPr marL="87060" marR="87060" marT="16928" marB="16928" anchor="ctr"/>
                </a:tc>
              </a:tr>
              <a:tr h="366587">
                <a:tc vMerge="1">
                  <a:txBody>
                    <a:bodyPr/>
                    <a:lstStyle/>
                    <a:p>
                      <a:endParaRPr lang="cs-CZ"/>
                    </a:p>
                  </a:txBody>
                  <a:tcPr/>
                </a:tc>
                <a:tc>
                  <a:txBody>
                    <a:bodyPr/>
                    <a:lstStyle/>
                    <a:p>
                      <a:pPr marL="457200" lvl="1" indent="-457200"/>
                      <a:r>
                        <a:rPr lang="en-GB" sz="1600" dirty="0" smtClean="0"/>
                        <a:t>Objectives and Outcomes of PHE</a:t>
                      </a:r>
                    </a:p>
                  </a:txBody>
                  <a:tcPr marL="87060" marR="87060" marT="16928" marB="16928" anchor="ctr"/>
                </a:tc>
              </a:tr>
              <a:tr h="366587">
                <a:tc vMerge="1">
                  <a:txBody>
                    <a:bodyPr/>
                    <a:lstStyle/>
                    <a:p>
                      <a:endParaRPr lang="cs-CZ"/>
                    </a:p>
                  </a:txBody>
                  <a:tcPr/>
                </a:tc>
                <a:tc>
                  <a:txBody>
                    <a:bodyPr/>
                    <a:lstStyle/>
                    <a:p>
                      <a:pPr marL="457200" lvl="1" indent="-457200"/>
                      <a:r>
                        <a:rPr lang="de-DE" sz="1600" dirty="0" smtClean="0"/>
                        <a:t>Regional Integration</a:t>
                      </a:r>
                      <a:endParaRPr lang="cs-CZ" sz="1600" dirty="0"/>
                    </a:p>
                  </a:txBody>
                  <a:tcPr marL="87060" marR="87060" marT="16928" marB="16928" anchor="ctr"/>
                </a:tc>
              </a:tr>
              <a:tr h="366587">
                <a:tc rowSpan="6">
                  <a:txBody>
                    <a:bodyPr/>
                    <a:lstStyle/>
                    <a:p>
                      <a:pPr algn="l">
                        <a:spcBef>
                          <a:spcPts val="600"/>
                        </a:spcBef>
                        <a:spcAft>
                          <a:spcPts val="0"/>
                        </a:spcAft>
                        <a:tabLst>
                          <a:tab pos="226695" algn="l"/>
                          <a:tab pos="457200" algn="l"/>
                        </a:tabLst>
                      </a:pPr>
                      <a:r>
                        <a:rPr lang="en-GB" sz="2000" dirty="0" smtClean="0">
                          <a:effectLst/>
                        </a:rPr>
                        <a:t>TEACHING &amp; LEARNING</a:t>
                      </a:r>
                      <a:endParaRPr lang="cs-CZ" sz="2000" dirty="0">
                        <a:solidFill>
                          <a:srgbClr val="365F91"/>
                        </a:solidFill>
                        <a:effectLst/>
                        <a:latin typeface="Calibri"/>
                        <a:ea typeface="Times New Roman"/>
                        <a:cs typeface="Times New Roman"/>
                      </a:endParaRPr>
                    </a:p>
                  </a:txBody>
                  <a:tcPr marL="87060" marR="87060" marT="16928" marB="16928" anchor="ctr"/>
                </a:tc>
                <a:tc>
                  <a:txBody>
                    <a:bodyPr/>
                    <a:lstStyle/>
                    <a:p>
                      <a:pPr algn="l">
                        <a:spcBef>
                          <a:spcPts val="600"/>
                        </a:spcBef>
                        <a:spcAft>
                          <a:spcPts val="0"/>
                        </a:spcAft>
                        <a:tabLst>
                          <a:tab pos="226695" algn="l"/>
                          <a:tab pos="457200" algn="l"/>
                        </a:tabLst>
                      </a:pPr>
                      <a:r>
                        <a:rPr lang="en-GB" sz="1600" dirty="0" smtClean="0"/>
                        <a:t>Methods of Curriculum Development</a:t>
                      </a:r>
                      <a:endParaRPr lang="cs-CZ" sz="1600" dirty="0">
                        <a:solidFill>
                          <a:srgbClr val="365F91"/>
                        </a:solidFill>
                        <a:effectLst/>
                        <a:latin typeface="Calibri"/>
                        <a:ea typeface="Times New Roman"/>
                        <a:cs typeface="Times New Roman"/>
                      </a:endParaRPr>
                    </a:p>
                  </a:txBody>
                  <a:tcPr marL="87060" marR="87060" marT="16928" marB="16928" anchor="ctr"/>
                </a:tc>
              </a:tr>
              <a:tr h="366587">
                <a:tc vMerge="1">
                  <a:txBody>
                    <a:bodyPr/>
                    <a:lstStyle/>
                    <a:p>
                      <a:endParaRPr lang="cs-CZ"/>
                    </a:p>
                  </a:txBody>
                  <a:tcPr/>
                </a:tc>
                <a:tc>
                  <a:txBody>
                    <a:bodyPr/>
                    <a:lstStyle/>
                    <a:p>
                      <a:pPr algn="l">
                        <a:spcBef>
                          <a:spcPts val="600"/>
                        </a:spcBef>
                        <a:spcAft>
                          <a:spcPts val="0"/>
                        </a:spcAft>
                        <a:tabLst>
                          <a:tab pos="226695" algn="l"/>
                          <a:tab pos="457200" algn="l"/>
                        </a:tabLst>
                      </a:pPr>
                      <a:r>
                        <a:rPr lang="en-GB" sz="1600" dirty="0" smtClean="0"/>
                        <a:t>Learning Outcomes - WHY</a:t>
                      </a:r>
                      <a:endParaRPr lang="cs-CZ" sz="1600" dirty="0">
                        <a:solidFill>
                          <a:srgbClr val="365F91"/>
                        </a:solidFill>
                        <a:effectLst/>
                        <a:latin typeface="Calibri"/>
                        <a:ea typeface="Times New Roman"/>
                        <a:cs typeface="Times New Roman"/>
                      </a:endParaRPr>
                    </a:p>
                  </a:txBody>
                  <a:tcPr marL="87060" marR="87060" marT="16928" marB="16928" anchor="ctr"/>
                </a:tc>
              </a:tr>
              <a:tr h="366587">
                <a:tc vMerge="1">
                  <a:txBody>
                    <a:bodyPr/>
                    <a:lstStyle/>
                    <a:p>
                      <a:endParaRPr lang="cs-CZ"/>
                    </a:p>
                  </a:txBody>
                  <a:tcPr/>
                </a:tc>
                <a:tc>
                  <a:txBody>
                    <a:bodyPr/>
                    <a:lstStyle/>
                    <a:p>
                      <a:pPr marL="0" lvl="1" indent="0"/>
                      <a:r>
                        <a:rPr lang="en-GB" sz="1600" dirty="0" smtClean="0"/>
                        <a:t>Content for Teaching and Learning – WHAT</a:t>
                      </a:r>
                      <a:endParaRPr lang="en-GB" sz="1600" dirty="0"/>
                    </a:p>
                  </a:txBody>
                  <a:tcPr marL="87060" marR="87060" marT="16928" marB="16928" anchor="ctr"/>
                </a:tc>
              </a:tr>
              <a:tr h="366587">
                <a:tc vMerge="1">
                  <a:txBody>
                    <a:bodyPr/>
                    <a:lstStyle/>
                    <a:p>
                      <a:endParaRPr lang="cs-CZ"/>
                    </a:p>
                  </a:txBody>
                  <a:tcPr/>
                </a:tc>
                <a:tc>
                  <a:txBody>
                    <a:bodyPr/>
                    <a:lstStyle/>
                    <a:p>
                      <a:pPr marL="0" lvl="1" indent="0"/>
                      <a:r>
                        <a:rPr lang="en-GB" sz="1600" dirty="0" smtClean="0"/>
                        <a:t>Learning Methodology - HOW</a:t>
                      </a:r>
                      <a:endParaRPr lang="cs-CZ" sz="1600" dirty="0"/>
                    </a:p>
                  </a:txBody>
                  <a:tcPr marL="87060" marR="87060" marT="16928" marB="16928" anchor="ctr"/>
                </a:tc>
              </a:tr>
              <a:tr h="366587">
                <a:tc vMerge="1">
                  <a:txBody>
                    <a:bodyPr/>
                    <a:lstStyle/>
                    <a:p>
                      <a:endParaRPr lang="cs-CZ"/>
                    </a:p>
                  </a:txBody>
                  <a:tcPr/>
                </a:tc>
                <a:tc>
                  <a:txBody>
                    <a:bodyPr/>
                    <a:lstStyle/>
                    <a:p>
                      <a:pPr algn="l">
                        <a:spcBef>
                          <a:spcPts val="600"/>
                        </a:spcBef>
                        <a:spcAft>
                          <a:spcPts val="0"/>
                        </a:spcAft>
                        <a:tabLst>
                          <a:tab pos="226695" algn="l"/>
                          <a:tab pos="457200" algn="l"/>
                        </a:tabLst>
                      </a:pPr>
                      <a:r>
                        <a:rPr lang="en-GB" sz="1600" dirty="0" smtClean="0"/>
                        <a:t>Learning Environment - WHERE</a:t>
                      </a:r>
                      <a:endParaRPr lang="cs-CZ" sz="1600" dirty="0">
                        <a:solidFill>
                          <a:srgbClr val="365F91"/>
                        </a:solidFill>
                        <a:effectLst/>
                        <a:latin typeface="Calibri"/>
                        <a:ea typeface="Times New Roman"/>
                        <a:cs typeface="Times New Roman"/>
                      </a:endParaRPr>
                    </a:p>
                  </a:txBody>
                  <a:tcPr marL="87060" marR="87060" marT="16928" marB="16928" anchor="ctr"/>
                </a:tc>
              </a:tr>
              <a:tr h="366587">
                <a:tc vMerge="1">
                  <a:txBody>
                    <a:bodyPr/>
                    <a:lstStyle/>
                    <a:p>
                      <a:endParaRPr lang="cs-CZ"/>
                    </a:p>
                  </a:txBody>
                  <a:tcPr/>
                </a:tc>
                <a:tc>
                  <a:txBody>
                    <a:bodyPr/>
                    <a:lstStyle/>
                    <a:p>
                      <a:pPr algn="l">
                        <a:spcBef>
                          <a:spcPts val="600"/>
                        </a:spcBef>
                        <a:spcAft>
                          <a:spcPts val="0"/>
                        </a:spcAft>
                        <a:tabLst>
                          <a:tab pos="226695" algn="l"/>
                          <a:tab pos="457200" algn="l"/>
                        </a:tabLst>
                      </a:pPr>
                      <a:r>
                        <a:rPr lang="en-GB" sz="1600" dirty="0" smtClean="0"/>
                        <a:t>Programme Team </a:t>
                      </a:r>
                      <a:r>
                        <a:rPr lang="en-US" sz="1600" dirty="0" smtClean="0"/>
                        <a:t>–WHO</a:t>
                      </a:r>
                      <a:endParaRPr lang="cs-CZ" sz="1600" dirty="0">
                        <a:solidFill>
                          <a:srgbClr val="365F91"/>
                        </a:solidFill>
                        <a:effectLst/>
                        <a:latin typeface="Calibri"/>
                        <a:ea typeface="Times New Roman"/>
                        <a:cs typeface="Times New Roman"/>
                      </a:endParaRPr>
                    </a:p>
                  </a:txBody>
                  <a:tcPr marL="87060" marR="87060" marT="16928" marB="16928" anchor="ctr"/>
                </a:tc>
              </a:tr>
              <a:tr h="366587">
                <a:tc rowSpan="3">
                  <a:txBody>
                    <a:bodyPr/>
                    <a:lstStyle/>
                    <a:p>
                      <a:pPr algn="l">
                        <a:spcBef>
                          <a:spcPts val="600"/>
                        </a:spcBef>
                        <a:spcAft>
                          <a:spcPts val="0"/>
                        </a:spcAft>
                        <a:tabLst>
                          <a:tab pos="226695" algn="l"/>
                          <a:tab pos="457200" algn="l"/>
                        </a:tabLst>
                      </a:pPr>
                      <a:r>
                        <a:rPr lang="en-GB" sz="2000" dirty="0" smtClean="0">
                          <a:effectLst/>
                        </a:rPr>
                        <a:t>RESEARCH, DEVELOPMENT &amp; INNOVATION (RDI)</a:t>
                      </a:r>
                      <a:endParaRPr lang="cs-CZ" sz="2000" dirty="0">
                        <a:solidFill>
                          <a:srgbClr val="365F91"/>
                        </a:solidFill>
                        <a:effectLst/>
                        <a:latin typeface="Calibri"/>
                        <a:ea typeface="Times New Roman"/>
                        <a:cs typeface="Times New Roman"/>
                      </a:endParaRPr>
                    </a:p>
                  </a:txBody>
                  <a:tcPr marL="87060" marR="87060" marT="16928" marB="16928" anchor="ctr"/>
                </a:tc>
                <a:tc>
                  <a:txBody>
                    <a:bodyPr/>
                    <a:lstStyle/>
                    <a:p>
                      <a:pPr algn="l">
                        <a:spcBef>
                          <a:spcPts val="600"/>
                        </a:spcBef>
                        <a:spcAft>
                          <a:spcPts val="0"/>
                        </a:spcAft>
                        <a:tabLst>
                          <a:tab pos="226695" algn="l"/>
                          <a:tab pos="457200" algn="l"/>
                        </a:tabLst>
                      </a:pPr>
                      <a:r>
                        <a:rPr lang="en-GB" sz="1600" noProof="0" dirty="0" smtClean="0">
                          <a:effectLst/>
                        </a:rPr>
                        <a:t>RDI Agenda</a:t>
                      </a:r>
                      <a:endParaRPr lang="en-GB" sz="1600" noProof="0" dirty="0">
                        <a:solidFill>
                          <a:srgbClr val="365F91"/>
                        </a:solidFill>
                        <a:effectLst/>
                        <a:latin typeface="Calibri"/>
                        <a:ea typeface="Times New Roman"/>
                        <a:cs typeface="Times New Roman"/>
                      </a:endParaRPr>
                    </a:p>
                  </a:txBody>
                  <a:tcPr marL="87060" marR="87060" marT="16928" marB="16928" anchor="ctr"/>
                </a:tc>
              </a:tr>
              <a:tr h="366587">
                <a:tc vMerge="1">
                  <a:txBody>
                    <a:bodyPr/>
                    <a:lstStyle/>
                    <a:p>
                      <a:endParaRPr lang="cs-CZ"/>
                    </a:p>
                  </a:txBody>
                  <a:tcPr/>
                </a:tc>
                <a:tc>
                  <a:txBody>
                    <a:bodyPr/>
                    <a:lstStyle/>
                    <a:p>
                      <a:pPr algn="l">
                        <a:spcBef>
                          <a:spcPts val="600"/>
                        </a:spcBef>
                        <a:spcAft>
                          <a:spcPts val="0"/>
                        </a:spcAft>
                        <a:tabLst>
                          <a:tab pos="226695" algn="l"/>
                          <a:tab pos="457200" algn="l"/>
                        </a:tabLst>
                      </a:pPr>
                      <a:r>
                        <a:rPr lang="en-GB" sz="1600" noProof="0" dirty="0" smtClean="0">
                          <a:effectLst/>
                        </a:rPr>
                        <a:t>RDI Process</a:t>
                      </a:r>
                      <a:endParaRPr lang="en-GB" sz="1600" noProof="0" dirty="0">
                        <a:solidFill>
                          <a:srgbClr val="365F91"/>
                        </a:solidFill>
                        <a:effectLst/>
                        <a:latin typeface="Calibri"/>
                        <a:ea typeface="Times New Roman"/>
                        <a:cs typeface="Times New Roman"/>
                      </a:endParaRPr>
                    </a:p>
                  </a:txBody>
                  <a:tcPr marL="87060" marR="87060" marT="16928" marB="16928" anchor="ctr"/>
                </a:tc>
              </a:tr>
              <a:tr h="366587">
                <a:tc vMerge="1">
                  <a:txBody>
                    <a:bodyPr/>
                    <a:lstStyle/>
                    <a:p>
                      <a:endParaRPr lang="cs-CZ"/>
                    </a:p>
                  </a:txBody>
                  <a:tcPr/>
                </a:tc>
                <a:tc>
                  <a:txBody>
                    <a:bodyPr/>
                    <a:lstStyle/>
                    <a:p>
                      <a:pPr algn="l">
                        <a:spcBef>
                          <a:spcPts val="600"/>
                        </a:spcBef>
                        <a:spcAft>
                          <a:spcPts val="0"/>
                        </a:spcAft>
                        <a:tabLst>
                          <a:tab pos="226695" algn="l"/>
                          <a:tab pos="457200" algn="l"/>
                        </a:tabLst>
                      </a:pPr>
                      <a:r>
                        <a:rPr lang="en-US" sz="1600" dirty="0" smtClean="0"/>
                        <a:t>RDI  Outputs and Outcomes</a:t>
                      </a:r>
                      <a:endParaRPr lang="cs-CZ" sz="1600" dirty="0">
                        <a:solidFill>
                          <a:srgbClr val="365F91"/>
                        </a:solidFill>
                        <a:effectLst/>
                        <a:latin typeface="Calibri"/>
                        <a:ea typeface="Times New Roman"/>
                        <a:cs typeface="Times New Roman"/>
                      </a:endParaRPr>
                    </a:p>
                  </a:txBody>
                  <a:tcPr marL="87060" marR="87060" marT="16928" marB="16928" anchor="ctr"/>
                </a:tc>
              </a:tr>
            </a:tbl>
          </a:graphicData>
        </a:graphic>
      </p:graphicFrame>
      <p:sp>
        <p:nvSpPr>
          <p:cNvPr id="5" name="Rectangle 1"/>
          <p:cNvSpPr>
            <a:spLocks noChangeArrowheads="1"/>
          </p:cNvSpPr>
          <p:nvPr/>
        </p:nvSpPr>
        <p:spPr bwMode="auto">
          <a:xfrm>
            <a:off x="609600" y="28343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1759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413" y="476672"/>
            <a:ext cx="7872875" cy="859980"/>
          </a:xfrm>
        </p:spPr>
        <p:txBody>
          <a:bodyPr>
            <a:noAutofit/>
          </a:bodyPr>
          <a:lstStyle/>
          <a:p>
            <a:r>
              <a:rPr lang="en-GB" sz="3200" dirty="0" smtClean="0"/>
              <a:t>Characteristics &amp; criteria: </a:t>
            </a:r>
            <a:br>
              <a:rPr lang="en-GB" sz="3200" dirty="0" smtClean="0"/>
            </a:br>
            <a:r>
              <a:rPr lang="en-GB" sz="3200" dirty="0" smtClean="0"/>
              <a:t>POLICY </a:t>
            </a:r>
            <a:r>
              <a:rPr lang="en-GB" sz="3200" dirty="0"/>
              <a:t>&amp;</a:t>
            </a:r>
            <a:r>
              <a:rPr lang="en-GB" sz="3200" dirty="0" smtClean="0"/>
              <a:t> STRATEGY</a:t>
            </a:r>
            <a:endParaRPr lang="en-GB" sz="3200" dirty="0"/>
          </a:p>
        </p:txBody>
      </p:sp>
      <p:graphicFrame>
        <p:nvGraphicFramePr>
          <p:cNvPr id="3" name="Tabulka 2"/>
          <p:cNvGraphicFramePr>
            <a:graphicFrameLocks noGrp="1"/>
          </p:cNvGraphicFramePr>
          <p:nvPr>
            <p:extLst>
              <p:ext uri="{D42A27DB-BD31-4B8C-83A1-F6EECF244321}">
                <p14:modId xmlns:p14="http://schemas.microsoft.com/office/powerpoint/2010/main" val="3047196382"/>
              </p:ext>
            </p:extLst>
          </p:nvPr>
        </p:nvGraphicFramePr>
        <p:xfrm>
          <a:off x="815413" y="1484782"/>
          <a:ext cx="10753195" cy="4182250"/>
        </p:xfrm>
        <a:graphic>
          <a:graphicData uri="http://schemas.openxmlformats.org/drawingml/2006/table">
            <a:tbl>
              <a:tblPr firstRow="1" firstCol="1" bandRow="1"/>
              <a:tblGrid>
                <a:gridCol w="2592288"/>
                <a:gridCol w="3552395"/>
                <a:gridCol w="4608512"/>
              </a:tblGrid>
              <a:tr h="399965">
                <a:tc>
                  <a:txBody>
                    <a:bodyPr/>
                    <a:lstStyle/>
                    <a:p>
                      <a:pPr algn="ctr">
                        <a:lnSpc>
                          <a:spcPct val="100000"/>
                        </a:lnSpc>
                        <a:spcBef>
                          <a:spcPts val="600"/>
                        </a:spcBef>
                        <a:spcAft>
                          <a:spcPts val="0"/>
                        </a:spcAft>
                        <a:tabLst>
                          <a:tab pos="226695" algn="l"/>
                          <a:tab pos="457200" algn="l"/>
                          <a:tab pos="449580" algn="l"/>
                        </a:tabLst>
                      </a:pPr>
                      <a:r>
                        <a:rPr lang="cs-CZ" sz="1800" b="1" dirty="0" smtClean="0">
                          <a:solidFill>
                            <a:srgbClr val="FFFFFF"/>
                          </a:solidFill>
                          <a:effectLst/>
                          <a:latin typeface="Calibri" panose="020F0502020204030204" pitchFamily="34" charset="0"/>
                          <a:ea typeface="Times New Roman"/>
                          <a:cs typeface="Times New Roman"/>
                        </a:rPr>
                        <a:t>CHARA</a:t>
                      </a:r>
                      <a:r>
                        <a:rPr lang="en-GB" sz="1800" b="1" dirty="0" smtClean="0">
                          <a:solidFill>
                            <a:srgbClr val="FFFFFF"/>
                          </a:solidFill>
                          <a:effectLst/>
                          <a:latin typeface="Calibri" panose="020F0502020204030204" pitchFamily="34" charset="0"/>
                          <a:ea typeface="Times New Roman"/>
                          <a:cs typeface="Times New Roman"/>
                        </a:rPr>
                        <a:t>C</a:t>
                      </a:r>
                      <a:r>
                        <a:rPr lang="cs-CZ" sz="1800" b="1" dirty="0" smtClean="0">
                          <a:solidFill>
                            <a:srgbClr val="FFFFFF"/>
                          </a:solidFill>
                          <a:effectLst/>
                          <a:latin typeface="Calibri" panose="020F0502020204030204" pitchFamily="34" charset="0"/>
                          <a:ea typeface="Times New Roman"/>
                          <a:cs typeface="Times New Roman"/>
                        </a:rPr>
                        <a:t>TERISTI</a:t>
                      </a:r>
                      <a:r>
                        <a:rPr lang="en-GB" sz="1800" b="1" dirty="0" smtClean="0">
                          <a:solidFill>
                            <a:srgbClr val="FFFFFF"/>
                          </a:solidFill>
                          <a:effectLst/>
                          <a:latin typeface="Calibri" panose="020F0502020204030204" pitchFamily="34" charset="0"/>
                          <a:ea typeface="Times New Roman"/>
                          <a:cs typeface="Times New Roman"/>
                        </a:rPr>
                        <a:t>CS</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DESCRIPTION</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CORE CRITERIA</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737090">
                <a:tc gridSpan="3">
                  <a:txBody>
                    <a:bodyPr/>
                    <a:lstStyle/>
                    <a:p>
                      <a:pPr>
                        <a:lnSpc>
                          <a:spcPct val="105000"/>
                        </a:lnSpc>
                        <a:spcAft>
                          <a:spcPts val="0"/>
                        </a:spcAft>
                      </a:pPr>
                      <a:r>
                        <a:rPr lang="en-GB" sz="1800" dirty="0" smtClean="0">
                          <a:solidFill>
                            <a:srgbClr val="2E67B2"/>
                          </a:solidFill>
                          <a:effectLst/>
                          <a:latin typeface="Calibri" panose="020F0502020204030204" pitchFamily="34" charset="0"/>
                          <a:cs typeface="Arial" pitchFamily="34" charset="0"/>
                        </a:rPr>
                        <a:t>POLICY AND</a:t>
                      </a:r>
                      <a:r>
                        <a:rPr lang="en-GB" sz="1800" baseline="0" dirty="0" smtClean="0">
                          <a:solidFill>
                            <a:srgbClr val="2E67B2"/>
                          </a:solidFill>
                          <a:effectLst/>
                          <a:latin typeface="Calibri" panose="020F0502020204030204" pitchFamily="34" charset="0"/>
                          <a:cs typeface="Arial" pitchFamily="34" charset="0"/>
                        </a:rPr>
                        <a:t> STRATEGY</a:t>
                      </a:r>
                      <a:endParaRPr lang="en-GB" sz="1800" dirty="0" smtClean="0">
                        <a:solidFill>
                          <a:srgbClr val="2E67B2"/>
                        </a:solidFill>
                        <a:effectLst/>
                        <a:latin typeface="Calibri" panose="020F0502020204030204" pitchFamily="34" charset="0"/>
                        <a:cs typeface="Arial" pitchFamily="34" charset="0"/>
                      </a:endParaRPr>
                    </a:p>
                    <a:p>
                      <a:pPr>
                        <a:lnSpc>
                          <a:spcPct val="105000"/>
                        </a:lnSpc>
                        <a:spcAft>
                          <a:spcPts val="0"/>
                        </a:spcAft>
                      </a:pPr>
                      <a:r>
                        <a:rPr lang="en-GB" sz="1600" b="0" i="1" dirty="0" smtClean="0">
                          <a:solidFill>
                            <a:srgbClr val="2E67B2"/>
                          </a:solidFill>
                          <a:effectLst/>
                          <a:latin typeface="Calibri" panose="020F0502020204030204" pitchFamily="34" charset="0"/>
                          <a:ea typeface="Times New Roman"/>
                          <a:cs typeface="Arial" pitchFamily="34" charset="0"/>
                        </a:rPr>
                        <a:t>How is PHE embedded and represented in the overall strategic policies  and framework of </a:t>
                      </a:r>
                      <a:r>
                        <a:rPr lang="en-GB" sz="1600" b="0" i="1" baseline="0" dirty="0" smtClean="0">
                          <a:solidFill>
                            <a:srgbClr val="2E67B2"/>
                          </a:solidFill>
                          <a:effectLst/>
                          <a:latin typeface="Calibri" panose="020F0502020204030204" pitchFamily="34" charset="0"/>
                          <a:ea typeface="Times New Roman"/>
                          <a:cs typeface="Arial" pitchFamily="34" charset="0"/>
                        </a:rPr>
                        <a:t>higher education institutions.</a:t>
                      </a:r>
                      <a:endParaRPr lang="cs-CZ" sz="2000" dirty="0">
                        <a:effectLst/>
                        <a:latin typeface="Calibri" panose="020F0502020204030204" pitchFamily="34" charset="0"/>
                        <a:ea typeface="Times New Roman"/>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cs-CZ"/>
                    </a:p>
                  </a:txBody>
                  <a:tcPr/>
                </a:tc>
                <a:tc hMerge="1">
                  <a:txBody>
                    <a:bodyPr/>
                    <a:lstStyle/>
                    <a:p>
                      <a:endParaRPr lang="cs-CZ"/>
                    </a:p>
                  </a:txBody>
                  <a:tcPr/>
                </a:tc>
              </a:tr>
              <a:tr h="568566">
                <a:tc>
                  <a:txBody>
                    <a:bodyPr/>
                    <a:lstStyle/>
                    <a:p>
                      <a:pPr>
                        <a:lnSpc>
                          <a:spcPct val="105000"/>
                        </a:lnSpc>
                        <a:spcBef>
                          <a:spcPts val="300"/>
                        </a:spcBef>
                        <a:spcAft>
                          <a:spcPts val="300"/>
                        </a:spcAft>
                      </a:pPr>
                      <a:r>
                        <a:rPr lang="en-GB" sz="1800" b="1" dirty="0">
                          <a:solidFill>
                            <a:schemeClr val="bg1"/>
                          </a:solidFill>
                          <a:effectLst/>
                          <a:latin typeface="Calibri" panose="020F0502020204030204" pitchFamily="34" charset="0"/>
                          <a:ea typeface="Times New Roman"/>
                          <a:cs typeface="Times New Roman"/>
                        </a:rPr>
                        <a:t>Policy and Strategy Integration</a:t>
                      </a:r>
                      <a:endParaRPr lang="de-DE" sz="2400" dirty="0">
                        <a:solidFill>
                          <a:schemeClr val="bg1"/>
                        </a:solidFill>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600" dirty="0">
                          <a:effectLst/>
                          <a:latin typeface="Calibri" panose="020F0502020204030204" pitchFamily="34" charset="0"/>
                          <a:ea typeface="Times New Roman"/>
                          <a:cs typeface="Times New Roman"/>
                        </a:rPr>
                        <a:t>Integration of the world of work into policies and strategic framework</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nSpc>
                          <a:spcPct val="100000"/>
                        </a:lnSpc>
                        <a:spcBef>
                          <a:spcPts val="0"/>
                        </a:spcBef>
                        <a:spcAft>
                          <a:spcPts val="300"/>
                        </a:spcAft>
                      </a:pPr>
                      <a:r>
                        <a:rPr lang="en-GB" sz="1600" dirty="0">
                          <a:effectLst/>
                          <a:latin typeface="Calibri" panose="020F0502020204030204" pitchFamily="34" charset="0"/>
                          <a:ea typeface="Times New Roman"/>
                          <a:cs typeface="Times New Roman"/>
                        </a:rPr>
                        <a:t>Institutional policies and strategies are defined in collaboration with the world of work. </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1606749">
                <a:tc>
                  <a:txBody>
                    <a:bodyPr/>
                    <a:lstStyle/>
                    <a:p>
                      <a:pPr>
                        <a:lnSpc>
                          <a:spcPct val="105000"/>
                        </a:lnSpc>
                        <a:spcBef>
                          <a:spcPts val="300"/>
                        </a:spcBef>
                        <a:spcAft>
                          <a:spcPts val="300"/>
                        </a:spcAft>
                      </a:pPr>
                      <a:r>
                        <a:rPr lang="en-GB" sz="1800" b="1" dirty="0">
                          <a:solidFill>
                            <a:schemeClr val="bg1"/>
                          </a:solidFill>
                          <a:effectLst/>
                          <a:latin typeface="Calibri" panose="020F0502020204030204" pitchFamily="34" charset="0"/>
                          <a:ea typeface="Times New Roman"/>
                          <a:cs typeface="Times New Roman"/>
                        </a:rPr>
                        <a:t>Objectives and Outcomes</a:t>
                      </a:r>
                      <a:endParaRPr lang="de-DE" sz="2400" dirty="0">
                        <a:solidFill>
                          <a:schemeClr val="bg1"/>
                        </a:solidFill>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600" dirty="0">
                          <a:effectLst/>
                          <a:latin typeface="Calibri" panose="020F0502020204030204" pitchFamily="34" charset="0"/>
                          <a:ea typeface="Times New Roman"/>
                          <a:cs typeface="Times New Roman"/>
                        </a:rPr>
                        <a:t>Main objectives in relation to the outcome of PHE</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5000"/>
                        </a:lnSpc>
                        <a:spcBef>
                          <a:spcPts val="300"/>
                        </a:spcBef>
                        <a:spcAft>
                          <a:spcPts val="300"/>
                        </a:spcAft>
                      </a:pPr>
                      <a:r>
                        <a:rPr lang="en-GB" sz="1600" dirty="0">
                          <a:effectLst/>
                          <a:latin typeface="Calibri" panose="020F0502020204030204" pitchFamily="34" charset="0"/>
                          <a:ea typeface="Times New Roman"/>
                          <a:cs typeface="Times New Roman"/>
                        </a:rPr>
                        <a:t>PHE specifically focuses on enhancing job related skills and competencies with a view to raising the employability of students.</a:t>
                      </a:r>
                      <a:endParaRPr lang="de-DE" sz="1600" dirty="0">
                        <a:effectLst/>
                        <a:latin typeface="Calibri" panose="020F0502020204030204" pitchFamily="34" charset="0"/>
                        <a:ea typeface="Times New Roman"/>
                        <a:cs typeface="Times New Roman"/>
                      </a:endParaRPr>
                    </a:p>
                    <a:p>
                      <a:pPr>
                        <a:lnSpc>
                          <a:spcPct val="100000"/>
                        </a:lnSpc>
                        <a:spcBef>
                          <a:spcPts val="0"/>
                        </a:spcBef>
                        <a:spcAft>
                          <a:spcPts val="300"/>
                        </a:spcAft>
                      </a:pPr>
                      <a:r>
                        <a:rPr lang="en-GB" sz="1600" dirty="0">
                          <a:effectLst/>
                          <a:latin typeface="Calibri" panose="020F0502020204030204" pitchFamily="34" charset="0"/>
                          <a:ea typeface="Times New Roman"/>
                          <a:cs typeface="Times New Roman"/>
                        </a:rPr>
                        <a:t>The emphasis is on learning outcomes and use-inspired research.</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852849">
                <a:tc>
                  <a:txBody>
                    <a:bodyPr/>
                    <a:lstStyle/>
                    <a:p>
                      <a:pPr>
                        <a:lnSpc>
                          <a:spcPct val="105000"/>
                        </a:lnSpc>
                        <a:spcBef>
                          <a:spcPts val="300"/>
                        </a:spcBef>
                        <a:spcAft>
                          <a:spcPts val="300"/>
                        </a:spcAft>
                      </a:pPr>
                      <a:r>
                        <a:rPr lang="en-GB" sz="1800" b="1" dirty="0">
                          <a:solidFill>
                            <a:schemeClr val="bg1"/>
                          </a:solidFill>
                          <a:effectLst/>
                          <a:latin typeface="Calibri" panose="020F0502020204030204" pitchFamily="34" charset="0"/>
                          <a:ea typeface="Times New Roman"/>
                          <a:cs typeface="Times New Roman"/>
                        </a:rPr>
                        <a:t>Regional Integration </a:t>
                      </a:r>
                      <a:endParaRPr lang="de-DE" sz="2400" dirty="0">
                        <a:solidFill>
                          <a:schemeClr val="bg1"/>
                        </a:solidFill>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600" dirty="0">
                          <a:effectLst/>
                          <a:latin typeface="Calibri" panose="020F0502020204030204" pitchFamily="34" charset="0"/>
                          <a:ea typeface="Times New Roman"/>
                          <a:cs typeface="Times New Roman"/>
                        </a:rPr>
                        <a:t>Engagement with its regions and contribution to their development</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nSpc>
                          <a:spcPct val="105000"/>
                        </a:lnSpc>
                        <a:spcBef>
                          <a:spcPts val="300"/>
                        </a:spcBef>
                        <a:spcAft>
                          <a:spcPts val="300"/>
                        </a:spcAft>
                      </a:pPr>
                      <a:r>
                        <a:rPr lang="en-GB" sz="1600" dirty="0">
                          <a:effectLst/>
                          <a:latin typeface="Calibri" panose="020F0502020204030204" pitchFamily="34" charset="0"/>
                          <a:ea typeface="Times New Roman"/>
                          <a:cs typeface="Times New Roman"/>
                        </a:rPr>
                        <a:t>PHE is strongly embedded in regional partnerships with the world of work. </a:t>
                      </a:r>
                      <a:endParaRPr lang="de-DE" sz="1600" dirty="0">
                        <a:effectLst/>
                        <a:latin typeface="Calibri" panose="020F0502020204030204" pitchFamily="34" charset="0"/>
                        <a:ea typeface="Times New Roman"/>
                        <a:cs typeface="Times New Roman"/>
                      </a:endParaRPr>
                    </a:p>
                  </a:txBody>
                  <a:tcPr marL="91435" marR="9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109833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413" y="476672"/>
            <a:ext cx="7872875" cy="720080"/>
          </a:xfrm>
        </p:spPr>
        <p:txBody>
          <a:bodyPr>
            <a:noAutofit/>
          </a:bodyPr>
          <a:lstStyle/>
          <a:p>
            <a:r>
              <a:rPr lang="en-GB" sz="3200" dirty="0" smtClean="0"/>
              <a:t>Characteristics &amp; criteria: </a:t>
            </a:r>
            <a:br>
              <a:rPr lang="en-GB" sz="3200" dirty="0" smtClean="0"/>
            </a:br>
            <a:r>
              <a:rPr lang="en-GB" sz="3200" dirty="0" smtClean="0"/>
              <a:t>TEACHING &amp; LEARNING I</a:t>
            </a:r>
            <a:endParaRPr lang="en-GB" sz="3200" dirty="0"/>
          </a:p>
        </p:txBody>
      </p:sp>
      <p:graphicFrame>
        <p:nvGraphicFramePr>
          <p:cNvPr id="3" name="Tabulka 2"/>
          <p:cNvGraphicFramePr>
            <a:graphicFrameLocks noGrp="1"/>
          </p:cNvGraphicFramePr>
          <p:nvPr>
            <p:extLst>
              <p:ext uri="{D42A27DB-BD31-4B8C-83A1-F6EECF244321}">
                <p14:modId xmlns:p14="http://schemas.microsoft.com/office/powerpoint/2010/main" val="3386297261"/>
              </p:ext>
            </p:extLst>
          </p:nvPr>
        </p:nvGraphicFramePr>
        <p:xfrm>
          <a:off x="815413" y="1340768"/>
          <a:ext cx="10753195" cy="3641179"/>
        </p:xfrm>
        <a:graphic>
          <a:graphicData uri="http://schemas.openxmlformats.org/drawingml/2006/table">
            <a:tbl>
              <a:tblPr firstRow="1" firstCol="1" bandRow="1"/>
              <a:tblGrid>
                <a:gridCol w="2688299"/>
                <a:gridCol w="3360373"/>
                <a:gridCol w="4704523"/>
              </a:tblGrid>
              <a:tr h="391813">
                <a:tc>
                  <a:txBody>
                    <a:bodyPr/>
                    <a:lstStyle/>
                    <a:p>
                      <a:pPr algn="ctr">
                        <a:lnSpc>
                          <a:spcPct val="100000"/>
                        </a:lnSpc>
                        <a:spcBef>
                          <a:spcPts val="600"/>
                        </a:spcBef>
                        <a:spcAft>
                          <a:spcPts val="0"/>
                        </a:spcAft>
                        <a:tabLst>
                          <a:tab pos="226695" algn="l"/>
                          <a:tab pos="457200" algn="l"/>
                          <a:tab pos="449580" algn="l"/>
                        </a:tabLst>
                      </a:pPr>
                      <a:r>
                        <a:rPr lang="cs-CZ" sz="1800" b="1" dirty="0" smtClean="0">
                          <a:solidFill>
                            <a:srgbClr val="FFFFFF"/>
                          </a:solidFill>
                          <a:effectLst/>
                          <a:latin typeface="Calibri" panose="020F0502020204030204" pitchFamily="34" charset="0"/>
                          <a:ea typeface="Times New Roman"/>
                          <a:cs typeface="Times New Roman"/>
                        </a:rPr>
                        <a:t>CHARA</a:t>
                      </a:r>
                      <a:r>
                        <a:rPr lang="en-GB" sz="1800" b="1" dirty="0" smtClean="0">
                          <a:solidFill>
                            <a:srgbClr val="FFFFFF"/>
                          </a:solidFill>
                          <a:effectLst/>
                          <a:latin typeface="Calibri" panose="020F0502020204030204" pitchFamily="34" charset="0"/>
                          <a:ea typeface="Times New Roman"/>
                          <a:cs typeface="Times New Roman"/>
                        </a:rPr>
                        <a:t>C</a:t>
                      </a:r>
                      <a:r>
                        <a:rPr lang="cs-CZ" sz="1800" b="1" dirty="0" smtClean="0">
                          <a:solidFill>
                            <a:srgbClr val="FFFFFF"/>
                          </a:solidFill>
                          <a:effectLst/>
                          <a:latin typeface="Calibri" panose="020F0502020204030204" pitchFamily="34" charset="0"/>
                          <a:ea typeface="Times New Roman"/>
                          <a:cs typeface="Times New Roman"/>
                        </a:rPr>
                        <a:t>TERISTI</a:t>
                      </a:r>
                      <a:r>
                        <a:rPr lang="en-GB" sz="1800" b="1" dirty="0" smtClean="0">
                          <a:solidFill>
                            <a:srgbClr val="FFFFFF"/>
                          </a:solidFill>
                          <a:effectLst/>
                          <a:latin typeface="Calibri" panose="020F0502020204030204" pitchFamily="34" charset="0"/>
                          <a:ea typeface="Times New Roman"/>
                          <a:cs typeface="Times New Roman"/>
                        </a:rPr>
                        <a:t>CS</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DESCRIPTION</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CORE CRITERIA</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611345">
                <a:tc gridSpan="3">
                  <a:txBody>
                    <a:bodyPr/>
                    <a:lstStyle/>
                    <a:p>
                      <a:pPr>
                        <a:lnSpc>
                          <a:spcPct val="105000"/>
                        </a:lnSpc>
                        <a:spcAft>
                          <a:spcPts val="0"/>
                        </a:spcAft>
                      </a:pPr>
                      <a:r>
                        <a:rPr lang="en-GB" sz="1800" dirty="0" smtClean="0">
                          <a:solidFill>
                            <a:srgbClr val="2E67B2"/>
                          </a:solidFill>
                          <a:effectLst/>
                          <a:latin typeface="Calibri" panose="020F0502020204030204" pitchFamily="34" charset="0"/>
                          <a:cs typeface="Arial" pitchFamily="34" charset="0"/>
                        </a:rPr>
                        <a:t>TEACHING AND</a:t>
                      </a:r>
                      <a:r>
                        <a:rPr lang="en-GB" sz="1800" baseline="0" dirty="0" smtClean="0">
                          <a:solidFill>
                            <a:srgbClr val="2E67B2"/>
                          </a:solidFill>
                          <a:effectLst/>
                          <a:latin typeface="Calibri" panose="020F0502020204030204" pitchFamily="34" charset="0"/>
                          <a:cs typeface="Arial" pitchFamily="34" charset="0"/>
                        </a:rPr>
                        <a:t> LEARNING</a:t>
                      </a:r>
                      <a:endParaRPr lang="en-GB" sz="1800" dirty="0" smtClean="0">
                        <a:solidFill>
                          <a:srgbClr val="2E67B2"/>
                        </a:solidFill>
                        <a:effectLst/>
                        <a:latin typeface="Calibri" panose="020F0502020204030204" pitchFamily="34" charset="0"/>
                        <a:cs typeface="Arial" pitchFamily="34" charset="0"/>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600" b="0" i="1" kern="1200" noProof="0" dirty="0" smtClean="0">
                          <a:solidFill>
                            <a:srgbClr val="2E67B2"/>
                          </a:solidFill>
                          <a:effectLst/>
                          <a:latin typeface="Arial"/>
                          <a:ea typeface="+mn-ea"/>
                          <a:cs typeface="Arial"/>
                        </a:rPr>
                        <a:t>How is teaching and learning</a:t>
                      </a:r>
                      <a:r>
                        <a:rPr lang="en-GB" sz="1600" b="0" i="1" kern="1200" baseline="0" noProof="0" dirty="0" smtClean="0">
                          <a:solidFill>
                            <a:srgbClr val="2E67B2"/>
                          </a:solidFill>
                          <a:effectLst/>
                          <a:latin typeface="Arial"/>
                          <a:ea typeface="+mn-ea"/>
                          <a:cs typeface="Arial"/>
                        </a:rPr>
                        <a:t> influenced through the specific characteristics of PHE</a:t>
                      </a:r>
                      <a:endParaRPr lang="en-GB" sz="1600" b="0" i="1" kern="1200" noProof="0" dirty="0" smtClean="0">
                        <a:solidFill>
                          <a:srgbClr val="2E67B2"/>
                        </a:solidFill>
                        <a:effectLst/>
                        <a:latin typeface="Arial"/>
                        <a:ea typeface="+mn-ea"/>
                        <a:cs typeface="Aria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cs-CZ"/>
                    </a:p>
                  </a:txBody>
                  <a:tcPr/>
                </a:tc>
                <a:tc hMerge="1">
                  <a:txBody>
                    <a:bodyPr/>
                    <a:lstStyle/>
                    <a:p>
                      <a:endParaRPr lang="cs-CZ"/>
                    </a:p>
                  </a:txBody>
                  <a:tcPr/>
                </a:tc>
              </a:tr>
              <a:tr h="846495">
                <a:tc>
                  <a:txBody>
                    <a:bodyPr/>
                    <a:lstStyle/>
                    <a:p>
                      <a:pPr marL="0" indent="0">
                        <a:lnSpc>
                          <a:spcPct val="105000"/>
                        </a:lnSpc>
                        <a:spcAft>
                          <a:spcPts val="0"/>
                        </a:spcAft>
                      </a:pPr>
                      <a:r>
                        <a:rPr lang="en-GB" sz="1800" b="1" dirty="0" smtClean="0">
                          <a:solidFill>
                            <a:schemeClr val="bg1"/>
                          </a:solidFill>
                          <a:effectLst/>
                          <a:latin typeface="Calibri" panose="020F0502020204030204" pitchFamily="34" charset="0"/>
                          <a:ea typeface="Times New Roman"/>
                          <a:cs typeface="Arial"/>
                        </a:rPr>
                        <a:t>Methods </a:t>
                      </a:r>
                      <a:r>
                        <a:rPr lang="en-GB" sz="1800" b="1" dirty="0">
                          <a:solidFill>
                            <a:schemeClr val="bg1"/>
                          </a:solidFill>
                          <a:effectLst/>
                          <a:latin typeface="Calibri" panose="020F0502020204030204" pitchFamily="34" charset="0"/>
                          <a:ea typeface="Times New Roman"/>
                          <a:cs typeface="Arial"/>
                        </a:rPr>
                        <a:t>of Curriculum Development </a:t>
                      </a:r>
                      <a:endParaRPr lang="de-DE" sz="1800" dirty="0">
                        <a:solidFill>
                          <a:schemeClr val="bg1"/>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5000"/>
                        </a:lnSpc>
                        <a:spcAft>
                          <a:spcPts val="0"/>
                        </a:spcAft>
                      </a:pPr>
                      <a:r>
                        <a:rPr lang="en-GB" sz="1300" dirty="0" smtClean="0">
                          <a:solidFill>
                            <a:schemeClr val="tx1"/>
                          </a:solidFill>
                          <a:effectLst/>
                          <a:latin typeface="Calibri" panose="020F0502020204030204" pitchFamily="34" charset="0"/>
                          <a:ea typeface="Times New Roman"/>
                          <a:cs typeface="Arial"/>
                        </a:rPr>
                        <a:t>Curriculum development refers to </a:t>
                      </a:r>
                    </a:p>
                    <a:p>
                      <a:pPr marL="177800" indent="-177800">
                        <a:lnSpc>
                          <a:spcPct val="105000"/>
                        </a:lnSpc>
                        <a:spcAft>
                          <a:spcPts val="0"/>
                        </a:spcAft>
                        <a:buFont typeface="Arial" panose="020B0604020202020204" pitchFamily="34" charset="0"/>
                        <a:buChar char="•"/>
                      </a:pPr>
                      <a:r>
                        <a:rPr lang="en-GB" sz="1300" dirty="0" smtClean="0">
                          <a:solidFill>
                            <a:schemeClr val="tx1"/>
                          </a:solidFill>
                          <a:effectLst/>
                          <a:latin typeface="Calibri" panose="020F0502020204030204" pitchFamily="34" charset="0"/>
                          <a:ea typeface="Times New Roman"/>
                          <a:cs typeface="Arial"/>
                        </a:rPr>
                        <a:t>methods of learning </a:t>
                      </a:r>
                    </a:p>
                    <a:p>
                      <a:pPr marL="177800" indent="-177800">
                        <a:lnSpc>
                          <a:spcPct val="105000"/>
                        </a:lnSpc>
                        <a:spcAft>
                          <a:spcPts val="0"/>
                        </a:spcAft>
                        <a:buFont typeface="Arial" panose="020B0604020202020204" pitchFamily="34" charset="0"/>
                        <a:buChar char="•"/>
                      </a:pPr>
                      <a:r>
                        <a:rPr lang="en-GB" sz="1300" dirty="0" smtClean="0">
                          <a:solidFill>
                            <a:schemeClr val="tx1"/>
                          </a:solidFill>
                          <a:effectLst/>
                          <a:latin typeface="Calibri" panose="020F0502020204030204" pitchFamily="34" charset="0"/>
                          <a:ea typeface="Times New Roman"/>
                          <a:cs typeface="Arial"/>
                        </a:rPr>
                        <a:t>design and development of curricula</a:t>
                      </a:r>
                    </a:p>
                    <a:p>
                      <a:pPr marL="177800" indent="-177800">
                        <a:lnSpc>
                          <a:spcPct val="105000"/>
                        </a:lnSpc>
                        <a:spcAft>
                          <a:spcPts val="0"/>
                        </a:spcAft>
                        <a:buFont typeface="Arial" panose="020B0604020202020204" pitchFamily="34" charset="0"/>
                        <a:buChar char="•"/>
                      </a:pPr>
                      <a:r>
                        <a:rPr lang="en-GB" sz="1300" dirty="0" smtClean="0">
                          <a:solidFill>
                            <a:schemeClr val="tx1"/>
                          </a:solidFill>
                          <a:effectLst/>
                          <a:latin typeface="Calibri" panose="020F0502020204030204" pitchFamily="34" charset="0"/>
                          <a:ea typeface="Times New Roman"/>
                          <a:cs typeface="Arial"/>
                        </a:rPr>
                        <a:t>learning objectives and outcomes</a:t>
                      </a:r>
                      <a:r>
                        <a:rPr lang="en-GB" sz="1300" baseline="0" dirty="0" smtClean="0">
                          <a:solidFill>
                            <a:schemeClr val="tx1"/>
                          </a:solidFill>
                          <a:effectLst/>
                          <a:latin typeface="Calibri" panose="020F0502020204030204" pitchFamily="34" charset="0"/>
                          <a:ea typeface="Times New Roman"/>
                          <a:cs typeface="Arial"/>
                        </a:rPr>
                        <a:t>.</a:t>
                      </a:r>
                      <a:endParaRPr lang="de-DE" sz="1300" dirty="0">
                        <a:solidFill>
                          <a:schemeClr val="tx1"/>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nSpc>
                          <a:spcPct val="105000"/>
                        </a:lnSpc>
                        <a:spcAft>
                          <a:spcPts val="0"/>
                        </a:spcAft>
                      </a:pPr>
                      <a:r>
                        <a:rPr lang="en-GB" sz="1300" kern="1200" dirty="0" smtClean="0">
                          <a:solidFill>
                            <a:schemeClr val="dk1"/>
                          </a:solidFill>
                          <a:effectLst/>
                          <a:latin typeface="Calibri" panose="020F0502020204030204" pitchFamily="34" charset="0"/>
                          <a:ea typeface="+mn-ea"/>
                          <a:cs typeface="+mn-cs"/>
                        </a:rPr>
                        <a:t>Curricula are developed by academia in collaboration with stakeholders, in particular from the world of work, taking into account the future needs of the practice and context of employment.</a:t>
                      </a:r>
                      <a:endParaRPr lang="de-DE" sz="1300" dirty="0">
                        <a:solidFill>
                          <a:schemeClr val="tx1"/>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1791526">
                <a:tc>
                  <a:txBody>
                    <a:bodyPr/>
                    <a:lstStyle/>
                    <a:p>
                      <a:pPr marL="0" indent="0">
                        <a:lnSpc>
                          <a:spcPct val="105000"/>
                        </a:lnSpc>
                        <a:spcAft>
                          <a:spcPts val="0"/>
                        </a:spcAft>
                      </a:pPr>
                      <a:r>
                        <a:rPr lang="en-GB" sz="1800" b="1" dirty="0" smtClean="0">
                          <a:solidFill>
                            <a:schemeClr val="bg1"/>
                          </a:solidFill>
                          <a:effectLst/>
                          <a:latin typeface="Calibri" panose="020F0502020204030204" pitchFamily="34" charset="0"/>
                          <a:ea typeface="Times New Roman"/>
                          <a:cs typeface="Arial" pitchFamily="34" charset="0"/>
                        </a:rPr>
                        <a:t>Learning  </a:t>
                      </a:r>
                      <a:br>
                        <a:rPr lang="en-GB" sz="1800" b="1" dirty="0" smtClean="0">
                          <a:solidFill>
                            <a:schemeClr val="bg1"/>
                          </a:solidFill>
                          <a:effectLst/>
                          <a:latin typeface="Calibri" panose="020F0502020204030204" pitchFamily="34" charset="0"/>
                          <a:ea typeface="Times New Roman"/>
                          <a:cs typeface="Arial" pitchFamily="34" charset="0"/>
                        </a:rPr>
                      </a:br>
                      <a:r>
                        <a:rPr lang="en-GB" sz="1800" b="1" dirty="0" smtClean="0">
                          <a:solidFill>
                            <a:schemeClr val="bg1"/>
                          </a:solidFill>
                          <a:effectLst/>
                          <a:latin typeface="Calibri" panose="020F0502020204030204" pitchFamily="34" charset="0"/>
                          <a:ea typeface="Times New Roman"/>
                          <a:cs typeface="Arial" pitchFamily="34" charset="0"/>
                        </a:rPr>
                        <a:t>Outcomes</a:t>
                      </a:r>
                    </a:p>
                    <a:p>
                      <a:pPr marL="0" indent="0">
                        <a:lnSpc>
                          <a:spcPct val="105000"/>
                        </a:lnSpc>
                        <a:spcAft>
                          <a:spcPts val="0"/>
                        </a:spcAft>
                      </a:pPr>
                      <a:endParaRPr lang="en-GB" sz="1800" b="1" dirty="0" smtClean="0">
                        <a:solidFill>
                          <a:schemeClr val="bg1"/>
                        </a:solidFill>
                        <a:effectLst/>
                        <a:latin typeface="Calibri" panose="020F0502020204030204" pitchFamily="34" charset="0"/>
                        <a:ea typeface="Times New Roman"/>
                        <a:cs typeface="Arial" pitchFamily="34" charset="0"/>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800" b="1" i="1" u="sng" dirty="0" smtClean="0">
                          <a:solidFill>
                            <a:schemeClr val="bg1"/>
                          </a:solidFill>
                          <a:effectLst/>
                          <a:latin typeface="Calibri" panose="020F0502020204030204" pitchFamily="34" charset="0"/>
                          <a:ea typeface="Times New Roman"/>
                          <a:cs typeface="Arial" pitchFamily="34" charset="0"/>
                        </a:rPr>
                        <a:t>The Why</a:t>
                      </a:r>
                      <a:endParaRPr lang="de-DE" sz="1800" i="1" u="sng" dirty="0" smtClean="0">
                        <a:solidFill>
                          <a:schemeClr val="bg1"/>
                        </a:solidFill>
                        <a:effectLst/>
                        <a:latin typeface="Calibri" panose="020F0502020204030204" pitchFamily="34" charset="0"/>
                        <a:ea typeface="Times New Roman"/>
                        <a:cs typeface="Arial" pitchFamily="34" charset="0"/>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lvl="0">
                        <a:lnSpc>
                          <a:spcPct val="105000"/>
                        </a:lnSpc>
                        <a:spcAft>
                          <a:spcPts val="0"/>
                        </a:spcAft>
                      </a:pPr>
                      <a:r>
                        <a:rPr lang="en-GB" sz="1300" kern="1200" dirty="0" smtClean="0">
                          <a:solidFill>
                            <a:schemeClr val="dk1"/>
                          </a:solidFill>
                          <a:effectLst/>
                          <a:latin typeface="Calibri" panose="020F0502020204030204" pitchFamily="34" charset="0"/>
                          <a:ea typeface="+mn-ea"/>
                          <a:cs typeface="+mn-cs"/>
                        </a:rPr>
                        <a:t>The learning outcomes refer to what a learner is expected to know, understand and be able to do as the result of a process of learning</a:t>
                      </a:r>
                      <a:r>
                        <a:rPr lang="en-US" sz="1300" dirty="0" smtClean="0">
                          <a:solidFill>
                            <a:schemeClr val="tx1"/>
                          </a:solidFill>
                          <a:effectLst/>
                          <a:latin typeface="Calibri" panose="020F0502020204030204" pitchFamily="34" charset="0"/>
                          <a:ea typeface="Times New Roman"/>
                          <a:cs typeface="Arial"/>
                        </a:rPr>
                        <a:t>.</a:t>
                      </a:r>
                      <a:endParaRPr lang="de-DE" sz="1300" dirty="0">
                        <a:solidFill>
                          <a:schemeClr val="tx1"/>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GB" sz="1300" kern="1200" dirty="0" smtClean="0">
                          <a:solidFill>
                            <a:schemeClr val="dk1"/>
                          </a:solidFill>
                          <a:effectLst/>
                          <a:latin typeface="Calibri" panose="020F0502020204030204" pitchFamily="34" charset="0"/>
                          <a:ea typeface="+mn-ea"/>
                          <a:cs typeface="+mn-cs"/>
                        </a:rPr>
                        <a:t>The learning outcomes reflect essential knowledge, skills and attitudes related to the specific professional requirements, but should not be limited to this.</a:t>
                      </a:r>
                      <a:endParaRPr lang="de-DE" sz="1300" kern="1200" dirty="0" smtClean="0">
                        <a:solidFill>
                          <a:schemeClr val="dk1"/>
                        </a:solidFill>
                        <a:effectLst/>
                        <a:latin typeface="Calibri" panose="020F0502020204030204" pitchFamily="34" charset="0"/>
                        <a:ea typeface="+mn-ea"/>
                        <a:cs typeface="+mn-cs"/>
                      </a:endParaRPr>
                    </a:p>
                    <a:p>
                      <a:r>
                        <a:rPr lang="en-GB" sz="1300" kern="1200" dirty="0" smtClean="0">
                          <a:solidFill>
                            <a:schemeClr val="dk1"/>
                          </a:solidFill>
                          <a:effectLst/>
                          <a:latin typeface="Calibri" panose="020F0502020204030204" pitchFamily="34" charset="0"/>
                          <a:ea typeface="+mn-ea"/>
                          <a:cs typeface="+mn-cs"/>
                        </a:rPr>
                        <a:t>In addition, students acquire professional and life skills which enable them to act successfully, in an innovative and self-organised way in a changing work environment.</a:t>
                      </a:r>
                      <a:endParaRPr lang="de-DE" sz="1300" kern="1200" dirty="0" smtClean="0">
                        <a:solidFill>
                          <a:schemeClr val="dk1"/>
                        </a:solidFill>
                        <a:effectLst/>
                        <a:latin typeface="Calibri" panose="020F0502020204030204" pitchFamily="34" charset="0"/>
                        <a:ea typeface="+mn-ea"/>
                        <a:cs typeface="+mn-cs"/>
                      </a:endParaRPr>
                    </a:p>
                    <a:p>
                      <a:r>
                        <a:rPr lang="en-GB" sz="1300" kern="1200" dirty="0" smtClean="0">
                          <a:solidFill>
                            <a:schemeClr val="dk1"/>
                          </a:solidFill>
                          <a:effectLst/>
                          <a:latin typeface="Calibri" panose="020F0502020204030204" pitchFamily="34" charset="0"/>
                          <a:ea typeface="+mn-ea"/>
                          <a:cs typeface="+mn-cs"/>
                        </a:rPr>
                        <a:t>The involvement of students in research, development and innovation activities leads them to better professional practice.</a:t>
                      </a:r>
                      <a:endParaRPr lang="de-DE" sz="1300" kern="1200" dirty="0" smtClean="0">
                        <a:solidFill>
                          <a:schemeClr val="dk1"/>
                        </a:solidFill>
                        <a:effectLst/>
                        <a:latin typeface="Calibri" panose="020F0502020204030204" pitchFamily="34" charset="0"/>
                        <a:ea typeface="+mn-ea"/>
                        <a:cs typeface="+mn-cs"/>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846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413" y="476672"/>
            <a:ext cx="7872875" cy="720080"/>
          </a:xfrm>
        </p:spPr>
        <p:txBody>
          <a:bodyPr>
            <a:noAutofit/>
          </a:bodyPr>
          <a:lstStyle/>
          <a:p>
            <a:r>
              <a:rPr lang="en-GB" sz="3200" dirty="0" smtClean="0"/>
              <a:t>Characteristics &amp; criteria: </a:t>
            </a:r>
            <a:br>
              <a:rPr lang="en-GB" sz="3200" dirty="0" smtClean="0"/>
            </a:br>
            <a:r>
              <a:rPr lang="en-GB" sz="3200" dirty="0" smtClean="0"/>
              <a:t>TEACHING &amp; LEARNING II</a:t>
            </a:r>
            <a:endParaRPr lang="en-GB" sz="3200" dirty="0"/>
          </a:p>
        </p:txBody>
      </p:sp>
      <p:graphicFrame>
        <p:nvGraphicFramePr>
          <p:cNvPr id="3" name="Tabulka 2"/>
          <p:cNvGraphicFramePr>
            <a:graphicFrameLocks noGrp="1"/>
          </p:cNvGraphicFramePr>
          <p:nvPr>
            <p:extLst>
              <p:ext uri="{D42A27DB-BD31-4B8C-83A1-F6EECF244321}">
                <p14:modId xmlns:p14="http://schemas.microsoft.com/office/powerpoint/2010/main" val="3255993223"/>
              </p:ext>
            </p:extLst>
          </p:nvPr>
        </p:nvGraphicFramePr>
        <p:xfrm>
          <a:off x="815413" y="1340770"/>
          <a:ext cx="10753195" cy="4440519"/>
        </p:xfrm>
        <a:graphic>
          <a:graphicData uri="http://schemas.openxmlformats.org/drawingml/2006/table">
            <a:tbl>
              <a:tblPr firstRow="1" firstCol="1" bandRow="1"/>
              <a:tblGrid>
                <a:gridCol w="2688299"/>
                <a:gridCol w="3360373"/>
                <a:gridCol w="4704523"/>
              </a:tblGrid>
              <a:tr h="356410">
                <a:tc>
                  <a:txBody>
                    <a:bodyPr/>
                    <a:lstStyle/>
                    <a:p>
                      <a:pPr algn="ctr">
                        <a:lnSpc>
                          <a:spcPct val="100000"/>
                        </a:lnSpc>
                        <a:spcBef>
                          <a:spcPts val="600"/>
                        </a:spcBef>
                        <a:spcAft>
                          <a:spcPts val="0"/>
                        </a:spcAft>
                        <a:tabLst>
                          <a:tab pos="226695" algn="l"/>
                          <a:tab pos="457200" algn="l"/>
                          <a:tab pos="449580" algn="l"/>
                        </a:tabLst>
                      </a:pPr>
                      <a:r>
                        <a:rPr lang="cs-CZ" sz="1800" b="1" dirty="0" smtClean="0">
                          <a:solidFill>
                            <a:srgbClr val="FFFFFF"/>
                          </a:solidFill>
                          <a:effectLst/>
                          <a:latin typeface="Calibri" panose="020F0502020204030204" pitchFamily="34" charset="0"/>
                          <a:ea typeface="Times New Roman"/>
                          <a:cs typeface="Times New Roman"/>
                        </a:rPr>
                        <a:t>CHARA</a:t>
                      </a:r>
                      <a:r>
                        <a:rPr lang="en-GB" sz="1800" b="1" dirty="0" smtClean="0">
                          <a:solidFill>
                            <a:srgbClr val="FFFFFF"/>
                          </a:solidFill>
                          <a:effectLst/>
                          <a:latin typeface="Calibri" panose="020F0502020204030204" pitchFamily="34" charset="0"/>
                          <a:ea typeface="Times New Roman"/>
                          <a:cs typeface="Times New Roman"/>
                        </a:rPr>
                        <a:t>C</a:t>
                      </a:r>
                      <a:r>
                        <a:rPr lang="cs-CZ" sz="1800" b="1" dirty="0" smtClean="0">
                          <a:solidFill>
                            <a:srgbClr val="FFFFFF"/>
                          </a:solidFill>
                          <a:effectLst/>
                          <a:latin typeface="Calibri" panose="020F0502020204030204" pitchFamily="34" charset="0"/>
                          <a:ea typeface="Times New Roman"/>
                          <a:cs typeface="Times New Roman"/>
                        </a:rPr>
                        <a:t>TERISTI</a:t>
                      </a:r>
                      <a:r>
                        <a:rPr lang="en-GB" sz="1800" b="1" dirty="0" smtClean="0">
                          <a:solidFill>
                            <a:srgbClr val="FFFFFF"/>
                          </a:solidFill>
                          <a:effectLst/>
                          <a:latin typeface="Calibri" panose="020F0502020204030204" pitchFamily="34" charset="0"/>
                          <a:ea typeface="Times New Roman"/>
                          <a:cs typeface="Times New Roman"/>
                        </a:rPr>
                        <a:t>CS</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DESCRIPTION</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CORE CRITERIA</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556106">
                <a:tc gridSpan="3">
                  <a:txBody>
                    <a:bodyPr/>
                    <a:lstStyle/>
                    <a:p>
                      <a:pPr>
                        <a:lnSpc>
                          <a:spcPct val="105000"/>
                        </a:lnSpc>
                        <a:spcAft>
                          <a:spcPts val="0"/>
                        </a:spcAft>
                      </a:pPr>
                      <a:r>
                        <a:rPr lang="en-GB" sz="1800" dirty="0" smtClean="0">
                          <a:solidFill>
                            <a:srgbClr val="2E67B2"/>
                          </a:solidFill>
                          <a:effectLst/>
                          <a:latin typeface="Calibri" panose="020F0502020204030204" pitchFamily="34" charset="0"/>
                          <a:cs typeface="Arial" pitchFamily="34" charset="0"/>
                        </a:rPr>
                        <a:t>TEACHING AND</a:t>
                      </a:r>
                      <a:r>
                        <a:rPr lang="en-GB" sz="1800" baseline="0" dirty="0" smtClean="0">
                          <a:solidFill>
                            <a:srgbClr val="2E67B2"/>
                          </a:solidFill>
                          <a:effectLst/>
                          <a:latin typeface="Calibri" panose="020F0502020204030204" pitchFamily="34" charset="0"/>
                          <a:cs typeface="Arial" pitchFamily="34" charset="0"/>
                        </a:rPr>
                        <a:t> LEARNING</a:t>
                      </a:r>
                      <a:endParaRPr lang="en-GB" sz="1800" dirty="0" smtClean="0">
                        <a:solidFill>
                          <a:srgbClr val="2E67B2"/>
                        </a:solidFill>
                        <a:effectLst/>
                        <a:latin typeface="Calibri" panose="020F0502020204030204" pitchFamily="34" charset="0"/>
                        <a:cs typeface="Arial" pitchFamily="34" charset="0"/>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600" b="0" i="1" kern="1200" noProof="0" dirty="0" smtClean="0">
                          <a:solidFill>
                            <a:srgbClr val="2E67B2"/>
                          </a:solidFill>
                          <a:effectLst/>
                          <a:latin typeface="Arial"/>
                          <a:ea typeface="+mn-ea"/>
                          <a:cs typeface="Arial"/>
                        </a:rPr>
                        <a:t>How is teaching and learning</a:t>
                      </a:r>
                      <a:r>
                        <a:rPr lang="en-GB" sz="1600" b="0" i="1" kern="1200" baseline="0" noProof="0" dirty="0" smtClean="0">
                          <a:solidFill>
                            <a:srgbClr val="2E67B2"/>
                          </a:solidFill>
                          <a:effectLst/>
                          <a:latin typeface="Arial"/>
                          <a:ea typeface="+mn-ea"/>
                          <a:cs typeface="Arial"/>
                        </a:rPr>
                        <a:t> influenced through the specific characteristics of PHE</a:t>
                      </a:r>
                      <a:endParaRPr lang="en-GB" sz="1600" b="0" i="1" kern="1200" noProof="0" dirty="0" smtClean="0">
                        <a:solidFill>
                          <a:srgbClr val="2E67B2"/>
                        </a:solidFill>
                        <a:effectLst/>
                        <a:latin typeface="Arial"/>
                        <a:ea typeface="+mn-ea"/>
                        <a:cs typeface="Aria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cs-CZ"/>
                    </a:p>
                  </a:txBody>
                  <a:tcPr/>
                </a:tc>
                <a:tc hMerge="1">
                  <a:txBody>
                    <a:bodyPr/>
                    <a:lstStyle/>
                    <a:p>
                      <a:endParaRPr lang="cs-CZ"/>
                    </a:p>
                  </a:txBody>
                  <a:tcPr/>
                </a:tc>
              </a:tr>
              <a:tr h="1607763">
                <a:tc>
                  <a:txBody>
                    <a:bodyPr/>
                    <a:lstStyle/>
                    <a:p>
                      <a:pPr marL="0" indent="0">
                        <a:lnSpc>
                          <a:spcPct val="105000"/>
                        </a:lnSpc>
                        <a:spcAft>
                          <a:spcPts val="0"/>
                        </a:spcAft>
                      </a:pPr>
                      <a:r>
                        <a:rPr lang="en-GB" sz="1800" b="1" dirty="0" smtClean="0">
                          <a:solidFill>
                            <a:schemeClr val="bg1"/>
                          </a:solidFill>
                          <a:effectLst/>
                          <a:latin typeface="Calibri" panose="020F0502020204030204" pitchFamily="34" charset="0"/>
                          <a:ea typeface="Times New Roman"/>
                          <a:cs typeface="Arial"/>
                        </a:rPr>
                        <a:t>Content </a:t>
                      </a:r>
                      <a:r>
                        <a:rPr lang="en-GB" sz="1800" b="1" dirty="0">
                          <a:solidFill>
                            <a:schemeClr val="bg1"/>
                          </a:solidFill>
                          <a:effectLst/>
                          <a:latin typeface="Calibri" panose="020F0502020204030204" pitchFamily="34" charset="0"/>
                          <a:ea typeface="Times New Roman"/>
                          <a:cs typeface="Arial"/>
                        </a:rPr>
                        <a:t>for </a:t>
                      </a:r>
                      <a:r>
                        <a:rPr lang="en-GB" sz="1800" b="1" dirty="0" smtClean="0">
                          <a:solidFill>
                            <a:schemeClr val="bg1"/>
                          </a:solidFill>
                          <a:effectLst/>
                          <a:latin typeface="Calibri" panose="020F0502020204030204" pitchFamily="34" charset="0"/>
                          <a:ea typeface="Times New Roman"/>
                          <a:cs typeface="Arial"/>
                        </a:rPr>
                        <a:t> Teaching and Learning</a:t>
                      </a:r>
                    </a:p>
                    <a:p>
                      <a:pPr marL="0" indent="0">
                        <a:lnSpc>
                          <a:spcPct val="105000"/>
                        </a:lnSpc>
                        <a:spcAft>
                          <a:spcPts val="0"/>
                        </a:spcAft>
                      </a:pPr>
                      <a:r>
                        <a:rPr lang="en-GB" sz="1800" b="1" i="1" u="sng" dirty="0" smtClean="0">
                          <a:solidFill>
                            <a:schemeClr val="bg1"/>
                          </a:solidFill>
                          <a:effectLst/>
                          <a:latin typeface="Calibri" panose="020F0502020204030204" pitchFamily="34" charset="0"/>
                          <a:ea typeface="Times New Roman"/>
                          <a:cs typeface="Arial"/>
                        </a:rPr>
                        <a:t>The What </a:t>
                      </a:r>
                      <a:endParaRPr lang="de-DE" sz="1800" dirty="0">
                        <a:solidFill>
                          <a:schemeClr val="bg1"/>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5000"/>
                        </a:lnSpc>
                        <a:spcAft>
                          <a:spcPts val="0"/>
                        </a:spcAft>
                      </a:pPr>
                      <a:r>
                        <a:rPr lang="en-US" sz="1400" dirty="0">
                          <a:solidFill>
                            <a:schemeClr val="tx1"/>
                          </a:solidFill>
                          <a:effectLst/>
                          <a:latin typeface="Calibri" panose="020F0502020204030204" pitchFamily="34" charset="0"/>
                          <a:ea typeface="Times New Roman"/>
                          <a:cs typeface="Arial"/>
                        </a:rPr>
                        <a:t>The content comprises </a:t>
                      </a:r>
                      <a:endParaRPr lang="en-US" sz="1400" dirty="0" smtClean="0">
                        <a:solidFill>
                          <a:schemeClr val="tx1"/>
                        </a:solidFill>
                        <a:effectLst/>
                        <a:latin typeface="Calibri" panose="020F0502020204030204" pitchFamily="34" charset="0"/>
                        <a:ea typeface="Times New Roman"/>
                        <a:cs typeface="Arial"/>
                      </a:endParaRPr>
                    </a:p>
                    <a:p>
                      <a:pPr marL="177800" indent="-177800">
                        <a:lnSpc>
                          <a:spcPct val="105000"/>
                        </a:lnSpc>
                        <a:spcAft>
                          <a:spcPts val="0"/>
                        </a:spcAft>
                        <a:buFont typeface="Arial" panose="020B0604020202020204" pitchFamily="34" charset="0"/>
                        <a:buChar char="•"/>
                      </a:pPr>
                      <a:r>
                        <a:rPr lang="en-US" sz="1400" dirty="0" smtClean="0">
                          <a:solidFill>
                            <a:schemeClr val="tx1"/>
                          </a:solidFill>
                          <a:effectLst/>
                          <a:latin typeface="Calibri" panose="020F0502020204030204" pitchFamily="34" charset="0"/>
                          <a:ea typeface="Times New Roman"/>
                          <a:cs typeface="Arial"/>
                        </a:rPr>
                        <a:t> working </a:t>
                      </a:r>
                      <a:r>
                        <a:rPr lang="en-US" sz="1400" dirty="0">
                          <a:solidFill>
                            <a:schemeClr val="tx1"/>
                          </a:solidFill>
                          <a:effectLst/>
                          <a:latin typeface="Calibri" panose="020F0502020204030204" pitchFamily="34" charset="0"/>
                          <a:ea typeface="Times New Roman"/>
                          <a:cs typeface="Arial"/>
                        </a:rPr>
                        <a:t>methods, </a:t>
                      </a:r>
                      <a:endParaRPr lang="en-US" sz="1400" dirty="0" smtClean="0">
                        <a:solidFill>
                          <a:schemeClr val="tx1"/>
                        </a:solidFill>
                        <a:effectLst/>
                        <a:latin typeface="Calibri" panose="020F0502020204030204" pitchFamily="34" charset="0"/>
                        <a:ea typeface="Times New Roman"/>
                        <a:cs typeface="Arial"/>
                      </a:endParaRPr>
                    </a:p>
                    <a:p>
                      <a:pPr marL="177800" indent="-177800">
                        <a:lnSpc>
                          <a:spcPct val="105000"/>
                        </a:lnSpc>
                        <a:spcAft>
                          <a:spcPts val="0"/>
                        </a:spcAft>
                        <a:buFont typeface="Arial" panose="020B0604020202020204" pitchFamily="34" charset="0"/>
                        <a:buChar char="•"/>
                      </a:pPr>
                      <a:r>
                        <a:rPr lang="en-US" sz="1400" dirty="0" smtClean="0">
                          <a:solidFill>
                            <a:schemeClr val="tx1"/>
                          </a:solidFill>
                          <a:effectLst/>
                          <a:latin typeface="Calibri" panose="020F0502020204030204" pitchFamily="34" charset="0"/>
                          <a:ea typeface="Times New Roman"/>
                          <a:cs typeface="Arial"/>
                        </a:rPr>
                        <a:t> practice examples,</a:t>
                      </a:r>
                    </a:p>
                    <a:p>
                      <a:pPr marL="177800" indent="-177800">
                        <a:lnSpc>
                          <a:spcPct val="105000"/>
                        </a:lnSpc>
                        <a:spcAft>
                          <a:spcPts val="0"/>
                        </a:spcAft>
                        <a:buFont typeface="Arial" panose="020B0604020202020204" pitchFamily="34" charset="0"/>
                        <a:buChar char="•"/>
                      </a:pPr>
                      <a:r>
                        <a:rPr lang="en-US" sz="1400" dirty="0" smtClean="0">
                          <a:solidFill>
                            <a:schemeClr val="tx1"/>
                          </a:solidFill>
                          <a:effectLst/>
                          <a:latin typeface="Calibri" panose="020F0502020204030204" pitchFamily="34" charset="0"/>
                          <a:ea typeface="Times New Roman"/>
                          <a:cs typeface="Arial"/>
                        </a:rPr>
                        <a:t> a syllabus</a:t>
                      </a:r>
                      <a:r>
                        <a:rPr lang="en-US" sz="1400" baseline="0" dirty="0" smtClean="0">
                          <a:solidFill>
                            <a:schemeClr val="tx1"/>
                          </a:solidFill>
                          <a:effectLst/>
                          <a:latin typeface="Calibri" panose="020F0502020204030204" pitchFamily="34" charset="0"/>
                          <a:ea typeface="Times New Roman"/>
                          <a:cs typeface="Arial"/>
                        </a:rPr>
                        <a:t> and other </a:t>
                      </a:r>
                      <a:r>
                        <a:rPr lang="en-US" sz="1400" dirty="0" smtClean="0">
                          <a:solidFill>
                            <a:schemeClr val="tx1"/>
                          </a:solidFill>
                          <a:effectLst/>
                          <a:latin typeface="Calibri" panose="020F0502020204030204" pitchFamily="34" charset="0"/>
                          <a:ea typeface="Times New Roman"/>
                          <a:cs typeface="Arial"/>
                        </a:rPr>
                        <a:t>materials.</a:t>
                      </a: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r>
                        <a:rPr lang="en-GB" sz="1400" kern="1200" dirty="0" smtClean="0">
                          <a:solidFill>
                            <a:schemeClr val="dk1"/>
                          </a:solidFill>
                          <a:effectLst/>
                          <a:latin typeface="Calibri" panose="020F0502020204030204" pitchFamily="34" charset="0"/>
                          <a:ea typeface="+mn-ea"/>
                          <a:cs typeface="+mn-cs"/>
                        </a:rPr>
                        <a:t>The learning content is productively integrating theory and practice as the basis for complex problem-solving in real work situations.</a:t>
                      </a:r>
                      <a:endParaRPr lang="de-DE" sz="1400" kern="1200" dirty="0" smtClean="0">
                        <a:solidFill>
                          <a:schemeClr val="dk1"/>
                        </a:solidFill>
                        <a:effectLst/>
                        <a:latin typeface="Calibri" panose="020F0502020204030204" pitchFamily="34" charset="0"/>
                        <a:ea typeface="+mn-ea"/>
                        <a:cs typeface="+mn-cs"/>
                      </a:endParaRPr>
                    </a:p>
                    <a:p>
                      <a:r>
                        <a:rPr lang="en-GB" sz="1400" kern="1200" dirty="0" smtClean="0">
                          <a:solidFill>
                            <a:schemeClr val="dk1"/>
                          </a:solidFill>
                          <a:effectLst/>
                          <a:latin typeface="Calibri" panose="020F0502020204030204" pitchFamily="34" charset="0"/>
                          <a:ea typeface="+mn-ea"/>
                          <a:cs typeface="+mn-cs"/>
                        </a:rPr>
                        <a:t>The content is informed by the latest research, trends and references from both the world of work and academia.</a:t>
                      </a:r>
                      <a:endParaRPr lang="cs-CZ" sz="1400" dirty="0">
                        <a:solidFill>
                          <a:srgbClr val="000000"/>
                        </a:solidFill>
                        <a:effectLst/>
                        <a:latin typeface="Calibri" panose="020F0502020204030204" pitchFamily="34" charset="0"/>
                        <a:ea typeface="Times New Roman"/>
                        <a:cs typeface="Arial"/>
                      </a:endParaRPr>
                    </a:p>
                  </a:txBody>
                  <a:tcPr marL="99056" marR="99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r h="1038790">
                <a:tc>
                  <a:txBody>
                    <a:bodyPr/>
                    <a:lstStyle/>
                    <a:p>
                      <a:pPr marL="0" indent="0">
                        <a:lnSpc>
                          <a:spcPct val="105000"/>
                        </a:lnSpc>
                        <a:spcAft>
                          <a:spcPts val="0"/>
                        </a:spcAft>
                      </a:pPr>
                      <a:r>
                        <a:rPr lang="en-GB" sz="1800" b="1" dirty="0" smtClean="0">
                          <a:solidFill>
                            <a:schemeClr val="bg1"/>
                          </a:solidFill>
                          <a:effectLst/>
                          <a:latin typeface="Calibri" panose="020F0502020204030204" pitchFamily="34" charset="0"/>
                          <a:ea typeface="Times New Roman"/>
                          <a:cs typeface="Arial" pitchFamily="34" charset="0"/>
                        </a:rPr>
                        <a:t>Learning  </a:t>
                      </a:r>
                      <a:br>
                        <a:rPr lang="en-GB" sz="1800" b="1" dirty="0" smtClean="0">
                          <a:solidFill>
                            <a:schemeClr val="bg1"/>
                          </a:solidFill>
                          <a:effectLst/>
                          <a:latin typeface="Calibri" panose="020F0502020204030204" pitchFamily="34" charset="0"/>
                          <a:ea typeface="Times New Roman"/>
                          <a:cs typeface="Arial" pitchFamily="34" charset="0"/>
                        </a:rPr>
                      </a:br>
                      <a:r>
                        <a:rPr lang="en-GB" sz="1800" b="1" dirty="0" smtClean="0">
                          <a:solidFill>
                            <a:schemeClr val="bg1"/>
                          </a:solidFill>
                          <a:effectLst/>
                          <a:latin typeface="Calibri" panose="020F0502020204030204" pitchFamily="34" charset="0"/>
                          <a:ea typeface="Times New Roman"/>
                          <a:cs typeface="Arial" pitchFamily="34" charset="0"/>
                        </a:rPr>
                        <a:t>Methodology</a:t>
                      </a:r>
                    </a:p>
                    <a:p>
                      <a:pPr marL="0" marR="0" indent="0" algn="l" defTabSz="914400" rtl="0" eaLnBrk="1" fontAlgn="auto" latinLnBrk="0" hangingPunct="1">
                        <a:lnSpc>
                          <a:spcPct val="105000"/>
                        </a:lnSpc>
                        <a:spcBef>
                          <a:spcPts val="0"/>
                        </a:spcBef>
                        <a:spcAft>
                          <a:spcPts val="0"/>
                        </a:spcAft>
                        <a:buClrTx/>
                        <a:buSzTx/>
                        <a:buFontTx/>
                        <a:buNone/>
                        <a:tabLst/>
                        <a:defRPr/>
                      </a:pPr>
                      <a:r>
                        <a:rPr lang="en-GB" sz="1800" b="1" i="1" u="sng" dirty="0" smtClean="0">
                          <a:solidFill>
                            <a:schemeClr val="bg1"/>
                          </a:solidFill>
                          <a:effectLst/>
                          <a:latin typeface="Calibri" panose="020F0502020204030204" pitchFamily="34" charset="0"/>
                          <a:ea typeface="Times New Roman"/>
                          <a:cs typeface="Arial" pitchFamily="34" charset="0"/>
                        </a:rPr>
                        <a:t>The How</a:t>
                      </a:r>
                      <a:endParaRPr lang="en-GB" sz="1800" b="1" dirty="0" smtClean="0">
                        <a:solidFill>
                          <a:schemeClr val="bg1"/>
                        </a:solidFill>
                        <a:effectLst/>
                        <a:latin typeface="Calibri" panose="020F0502020204030204" pitchFamily="34" charset="0"/>
                        <a:ea typeface="Times New Roman"/>
                        <a:cs typeface="Arial" pitchFamily="34" charset="0"/>
                      </a:endParaRPr>
                    </a:p>
                    <a:p>
                      <a:pPr>
                        <a:lnSpc>
                          <a:spcPct val="105000"/>
                        </a:lnSpc>
                        <a:spcAft>
                          <a:spcPts val="0"/>
                        </a:spcAft>
                      </a:pPr>
                      <a:r>
                        <a:rPr lang="en-US" sz="1800" b="1" dirty="0">
                          <a:solidFill>
                            <a:schemeClr val="bg1"/>
                          </a:solidFill>
                          <a:effectLst/>
                          <a:latin typeface="Calibri" panose="020F0502020204030204" pitchFamily="34" charset="0"/>
                          <a:ea typeface="Times New Roman"/>
                          <a:cs typeface="Arial" pitchFamily="34" charset="0"/>
                        </a:rPr>
                        <a:t> </a:t>
                      </a:r>
                      <a:endParaRPr lang="de-DE" sz="1800" dirty="0">
                        <a:solidFill>
                          <a:schemeClr val="bg1"/>
                        </a:solidFill>
                        <a:effectLst/>
                        <a:latin typeface="Calibri" panose="020F0502020204030204" pitchFamily="34" charset="0"/>
                        <a:ea typeface="Times New Roman"/>
                        <a:cs typeface="Arial" pitchFamily="34" charset="0"/>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GB" sz="1400" kern="1200" dirty="0" smtClean="0">
                          <a:solidFill>
                            <a:schemeClr val="dk1"/>
                          </a:solidFill>
                          <a:effectLst/>
                          <a:latin typeface="Calibri" panose="020F0502020204030204" pitchFamily="34" charset="0"/>
                          <a:ea typeface="+mn-ea"/>
                          <a:cs typeface="+mn-cs"/>
                        </a:rPr>
                        <a:t>The learning methodology comprises:</a:t>
                      </a:r>
                      <a:endParaRPr lang="de-DE" sz="1400" kern="1200" dirty="0" smtClean="0">
                        <a:solidFill>
                          <a:schemeClr val="dk1"/>
                        </a:solidFill>
                        <a:effectLst/>
                        <a:latin typeface="Calibri" panose="020F0502020204030204" pitchFamily="34" charset="0"/>
                        <a:ea typeface="+mn-ea"/>
                        <a:cs typeface="+mn-cs"/>
                      </a:endParaRPr>
                    </a:p>
                    <a:p>
                      <a:pPr marL="177800" indent="-177800">
                        <a:buFont typeface="Arial" panose="020B0604020202020204" pitchFamily="34" charset="0"/>
                        <a:buChar char="•"/>
                      </a:pPr>
                      <a:r>
                        <a:rPr lang="en-GB" sz="1400" kern="1200" dirty="0" smtClean="0">
                          <a:solidFill>
                            <a:schemeClr val="dk1"/>
                          </a:solidFill>
                          <a:effectLst/>
                          <a:latin typeface="Calibri" panose="020F0502020204030204" pitchFamily="34" charset="0"/>
                          <a:ea typeface="+mn-ea"/>
                          <a:cs typeface="+mn-cs"/>
                        </a:rPr>
                        <a:t>the learning design,</a:t>
                      </a:r>
                      <a:endParaRPr lang="de-DE" sz="1400" kern="1200" dirty="0" smtClean="0">
                        <a:solidFill>
                          <a:schemeClr val="dk1"/>
                        </a:solidFill>
                        <a:effectLst/>
                        <a:latin typeface="Calibri" panose="020F0502020204030204" pitchFamily="34" charset="0"/>
                        <a:ea typeface="+mn-ea"/>
                        <a:cs typeface="+mn-cs"/>
                      </a:endParaRPr>
                    </a:p>
                    <a:p>
                      <a:pPr marL="177800" indent="-177800">
                        <a:buFont typeface="Arial" panose="020B0604020202020204" pitchFamily="34" charset="0"/>
                        <a:buChar char="•"/>
                      </a:pPr>
                      <a:r>
                        <a:rPr lang="en-GB" sz="1400" kern="1200" dirty="0" smtClean="0">
                          <a:solidFill>
                            <a:schemeClr val="dk1"/>
                          </a:solidFill>
                          <a:effectLst/>
                          <a:latin typeface="Calibri" panose="020F0502020204030204" pitchFamily="34" charset="0"/>
                          <a:ea typeface="+mn-ea"/>
                          <a:cs typeface="+mn-cs"/>
                        </a:rPr>
                        <a:t>the assessments needed to achieve the learning outcomes.</a:t>
                      </a:r>
                      <a:endParaRPr lang="de-DE" sz="1400" dirty="0">
                        <a:solidFill>
                          <a:schemeClr val="tx1"/>
                        </a:solidFill>
                        <a:effectLst/>
                        <a:latin typeface="Calibri" panose="020F0502020204030204" pitchFamily="34" charset="0"/>
                        <a:ea typeface="Times New Roman"/>
                        <a:cs typeface="Arial" pitchFamily="34" charset="0"/>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GB" sz="1400" kern="1200" dirty="0" smtClean="0">
                          <a:solidFill>
                            <a:schemeClr val="dk1"/>
                          </a:solidFill>
                          <a:effectLst/>
                          <a:latin typeface="Calibri" panose="020F0502020204030204" pitchFamily="34" charset="0"/>
                          <a:ea typeface="+mn-ea"/>
                          <a:cs typeface="+mn-cs"/>
                        </a:rPr>
                        <a:t>The learning methodology comprises methods of active, collaborative and self-organised learning and while focusing on experience based learning methods including but not limited to simulation based learning (SBL), scenario based learning (</a:t>
                      </a:r>
                      <a:r>
                        <a:rPr lang="en-GB" sz="1400" kern="1200" dirty="0" err="1" smtClean="0">
                          <a:solidFill>
                            <a:schemeClr val="dk1"/>
                          </a:solidFill>
                          <a:effectLst/>
                          <a:latin typeface="Calibri" panose="020F0502020204030204" pitchFamily="34" charset="0"/>
                          <a:ea typeface="+mn-ea"/>
                          <a:cs typeface="+mn-cs"/>
                        </a:rPr>
                        <a:t>SceBL</a:t>
                      </a:r>
                      <a:r>
                        <a:rPr lang="en-GB" sz="1400" kern="1200" dirty="0" smtClean="0">
                          <a:solidFill>
                            <a:schemeClr val="dk1"/>
                          </a:solidFill>
                          <a:effectLst/>
                          <a:latin typeface="Calibri" panose="020F0502020204030204" pitchFamily="34" charset="0"/>
                          <a:ea typeface="+mn-ea"/>
                          <a:cs typeface="+mn-cs"/>
                        </a:rPr>
                        <a:t>), problem based learning (PBL), or any other authentic learning situations.</a:t>
                      </a:r>
                      <a:endParaRPr lang="de-DE" sz="1400" kern="1200" dirty="0" smtClean="0">
                        <a:solidFill>
                          <a:schemeClr val="dk1"/>
                        </a:solidFill>
                        <a:effectLst/>
                        <a:latin typeface="Calibri" panose="020F0502020204030204" pitchFamily="34" charset="0"/>
                        <a:ea typeface="+mn-ea"/>
                        <a:cs typeface="+mn-cs"/>
                      </a:endParaRPr>
                    </a:p>
                    <a:p>
                      <a:r>
                        <a:rPr lang="en-GB" sz="1400" kern="1200" dirty="0" smtClean="0">
                          <a:solidFill>
                            <a:schemeClr val="dk1"/>
                          </a:solidFill>
                          <a:effectLst/>
                          <a:latin typeface="Calibri" panose="020F0502020204030204" pitchFamily="34" charset="0"/>
                          <a:ea typeface="+mn-ea"/>
                          <a:cs typeface="+mn-cs"/>
                        </a:rPr>
                        <a:t>Both formative and summative assessments should reflect the nature and methodology of the specific PHE learning environment.</a:t>
                      </a:r>
                      <a:r>
                        <a:rPr lang="de-DE" sz="1400" kern="1200" dirty="0" smtClean="0">
                          <a:solidFill>
                            <a:schemeClr val="tx1"/>
                          </a:solidFill>
                          <a:effectLst/>
                          <a:latin typeface="Calibri" panose="020F0502020204030204" pitchFamily="34" charset="0"/>
                          <a:ea typeface="+mn-ea"/>
                          <a:cs typeface="Arial"/>
                        </a:rPr>
                        <a:t>. </a:t>
                      </a:r>
                      <a:endParaRPr lang="en-US" sz="1400" kern="1200" dirty="0" smtClean="0">
                        <a:solidFill>
                          <a:schemeClr val="tx1"/>
                        </a:solidFill>
                        <a:effectLst/>
                        <a:latin typeface="Calibri" panose="020F0502020204030204" pitchFamily="34" charset="0"/>
                        <a:ea typeface="+mn-ea"/>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105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413" y="476672"/>
            <a:ext cx="7872875" cy="720080"/>
          </a:xfrm>
        </p:spPr>
        <p:txBody>
          <a:bodyPr>
            <a:noAutofit/>
          </a:bodyPr>
          <a:lstStyle/>
          <a:p>
            <a:r>
              <a:rPr lang="en-GB" sz="3200" dirty="0" smtClean="0"/>
              <a:t>Characteristics &amp; criteria: </a:t>
            </a:r>
            <a:br>
              <a:rPr lang="en-GB" sz="3200" dirty="0" smtClean="0"/>
            </a:br>
            <a:r>
              <a:rPr lang="en-GB" sz="3200" dirty="0" smtClean="0"/>
              <a:t>TEACHING &amp; LEARNING III</a:t>
            </a:r>
            <a:endParaRPr lang="en-GB" sz="3200" dirty="0"/>
          </a:p>
        </p:txBody>
      </p:sp>
      <p:graphicFrame>
        <p:nvGraphicFramePr>
          <p:cNvPr id="3" name="Tabulka 2"/>
          <p:cNvGraphicFramePr>
            <a:graphicFrameLocks noGrp="1"/>
          </p:cNvGraphicFramePr>
          <p:nvPr>
            <p:extLst>
              <p:ext uri="{D42A27DB-BD31-4B8C-83A1-F6EECF244321}">
                <p14:modId xmlns:p14="http://schemas.microsoft.com/office/powerpoint/2010/main" val="3911313330"/>
              </p:ext>
            </p:extLst>
          </p:nvPr>
        </p:nvGraphicFramePr>
        <p:xfrm>
          <a:off x="815413" y="1556793"/>
          <a:ext cx="10753195" cy="4104456"/>
        </p:xfrm>
        <a:graphic>
          <a:graphicData uri="http://schemas.openxmlformats.org/drawingml/2006/table">
            <a:tbl>
              <a:tblPr firstRow="1" firstCol="1" bandRow="1"/>
              <a:tblGrid>
                <a:gridCol w="2688299"/>
                <a:gridCol w="3360373"/>
                <a:gridCol w="4704523"/>
              </a:tblGrid>
              <a:tr h="453709">
                <a:tc>
                  <a:txBody>
                    <a:bodyPr/>
                    <a:lstStyle/>
                    <a:p>
                      <a:pPr algn="ctr">
                        <a:lnSpc>
                          <a:spcPct val="100000"/>
                        </a:lnSpc>
                        <a:spcBef>
                          <a:spcPts val="600"/>
                        </a:spcBef>
                        <a:spcAft>
                          <a:spcPts val="0"/>
                        </a:spcAft>
                        <a:tabLst>
                          <a:tab pos="226695" algn="l"/>
                          <a:tab pos="457200" algn="l"/>
                          <a:tab pos="449580" algn="l"/>
                        </a:tabLst>
                      </a:pPr>
                      <a:r>
                        <a:rPr lang="cs-CZ" sz="1800" b="1" dirty="0" smtClean="0">
                          <a:solidFill>
                            <a:srgbClr val="FFFFFF"/>
                          </a:solidFill>
                          <a:effectLst/>
                          <a:latin typeface="Calibri" panose="020F0502020204030204" pitchFamily="34" charset="0"/>
                          <a:ea typeface="Times New Roman"/>
                          <a:cs typeface="Times New Roman"/>
                        </a:rPr>
                        <a:t>CHARA</a:t>
                      </a:r>
                      <a:r>
                        <a:rPr lang="en-GB" sz="1800" b="1" dirty="0" smtClean="0">
                          <a:solidFill>
                            <a:srgbClr val="FFFFFF"/>
                          </a:solidFill>
                          <a:effectLst/>
                          <a:latin typeface="Calibri" panose="020F0502020204030204" pitchFamily="34" charset="0"/>
                          <a:ea typeface="Times New Roman"/>
                          <a:cs typeface="Times New Roman"/>
                        </a:rPr>
                        <a:t>C</a:t>
                      </a:r>
                      <a:r>
                        <a:rPr lang="cs-CZ" sz="1800" b="1" dirty="0" smtClean="0">
                          <a:solidFill>
                            <a:srgbClr val="FFFFFF"/>
                          </a:solidFill>
                          <a:effectLst/>
                          <a:latin typeface="Calibri" panose="020F0502020204030204" pitchFamily="34" charset="0"/>
                          <a:ea typeface="Times New Roman"/>
                          <a:cs typeface="Times New Roman"/>
                        </a:rPr>
                        <a:t>TERISTI</a:t>
                      </a:r>
                      <a:r>
                        <a:rPr lang="en-GB" sz="1800" b="1" dirty="0" smtClean="0">
                          <a:solidFill>
                            <a:srgbClr val="FFFFFF"/>
                          </a:solidFill>
                          <a:effectLst/>
                          <a:latin typeface="Calibri" panose="020F0502020204030204" pitchFamily="34" charset="0"/>
                          <a:ea typeface="Times New Roman"/>
                          <a:cs typeface="Times New Roman"/>
                        </a:rPr>
                        <a:t>CS</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DESCRIPTION</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CORE CRITERIA</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707922">
                <a:tc gridSpan="3">
                  <a:txBody>
                    <a:bodyPr/>
                    <a:lstStyle/>
                    <a:p>
                      <a:pPr>
                        <a:lnSpc>
                          <a:spcPct val="105000"/>
                        </a:lnSpc>
                        <a:spcAft>
                          <a:spcPts val="0"/>
                        </a:spcAft>
                      </a:pPr>
                      <a:r>
                        <a:rPr lang="en-GB" sz="1800" dirty="0" smtClean="0">
                          <a:solidFill>
                            <a:srgbClr val="2E67B2"/>
                          </a:solidFill>
                          <a:effectLst/>
                          <a:latin typeface="Calibri" panose="020F0502020204030204" pitchFamily="34" charset="0"/>
                          <a:cs typeface="Arial" pitchFamily="34" charset="0"/>
                        </a:rPr>
                        <a:t>TEACHING AND</a:t>
                      </a:r>
                      <a:r>
                        <a:rPr lang="en-GB" sz="1800" baseline="0" dirty="0" smtClean="0">
                          <a:solidFill>
                            <a:srgbClr val="2E67B2"/>
                          </a:solidFill>
                          <a:effectLst/>
                          <a:latin typeface="Calibri" panose="020F0502020204030204" pitchFamily="34" charset="0"/>
                          <a:cs typeface="Arial" pitchFamily="34" charset="0"/>
                        </a:rPr>
                        <a:t> LEARNING</a:t>
                      </a:r>
                      <a:endParaRPr lang="en-GB" sz="1800" dirty="0" smtClean="0">
                        <a:solidFill>
                          <a:srgbClr val="2E67B2"/>
                        </a:solidFill>
                        <a:effectLst/>
                        <a:latin typeface="Calibri" panose="020F0502020204030204" pitchFamily="34" charset="0"/>
                        <a:cs typeface="Arial" pitchFamily="34" charset="0"/>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600" b="0" i="1" kern="1200" noProof="0" dirty="0" smtClean="0">
                          <a:solidFill>
                            <a:srgbClr val="2E67B2"/>
                          </a:solidFill>
                          <a:effectLst/>
                          <a:latin typeface="Arial"/>
                          <a:ea typeface="+mn-ea"/>
                          <a:cs typeface="Arial"/>
                        </a:rPr>
                        <a:t>How is teaching and learning</a:t>
                      </a:r>
                      <a:r>
                        <a:rPr lang="en-GB" sz="1600" b="0" i="1" kern="1200" baseline="0" noProof="0" dirty="0" smtClean="0">
                          <a:solidFill>
                            <a:srgbClr val="2E67B2"/>
                          </a:solidFill>
                          <a:effectLst/>
                          <a:latin typeface="Arial"/>
                          <a:ea typeface="+mn-ea"/>
                          <a:cs typeface="Arial"/>
                        </a:rPr>
                        <a:t> influenced through the specific characteristics of PHE</a:t>
                      </a:r>
                      <a:endParaRPr lang="en-GB" sz="1600" b="0" i="1" kern="1200" noProof="0" dirty="0" smtClean="0">
                        <a:solidFill>
                          <a:srgbClr val="2E67B2"/>
                        </a:solidFill>
                        <a:effectLst/>
                        <a:latin typeface="Arial"/>
                        <a:ea typeface="+mn-ea"/>
                        <a:cs typeface="Arial"/>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cs-CZ"/>
                    </a:p>
                  </a:txBody>
                  <a:tcPr/>
                </a:tc>
                <a:tc hMerge="1">
                  <a:txBody>
                    <a:bodyPr/>
                    <a:lstStyle/>
                    <a:p>
                      <a:endParaRPr lang="cs-CZ"/>
                    </a:p>
                  </a:txBody>
                  <a:tcPr/>
                </a:tc>
              </a:tr>
              <a:tr h="1322378">
                <a:tc>
                  <a:txBody>
                    <a:bodyPr/>
                    <a:lstStyle/>
                    <a:p>
                      <a:pPr marL="0" indent="0">
                        <a:lnSpc>
                          <a:spcPct val="105000"/>
                        </a:lnSpc>
                        <a:spcAft>
                          <a:spcPts val="0"/>
                        </a:spcAft>
                      </a:pPr>
                      <a:r>
                        <a:rPr lang="en-GB" sz="1800" b="1" dirty="0" smtClean="0">
                          <a:solidFill>
                            <a:schemeClr val="bg1"/>
                          </a:solidFill>
                          <a:effectLst/>
                          <a:latin typeface="Calibri" panose="020F0502020204030204" pitchFamily="34" charset="0"/>
                          <a:ea typeface="Times New Roman"/>
                          <a:cs typeface="Arial"/>
                        </a:rPr>
                        <a:t>Learning </a:t>
                      </a:r>
                    </a:p>
                    <a:p>
                      <a:pPr marL="0" indent="0">
                        <a:lnSpc>
                          <a:spcPct val="105000"/>
                        </a:lnSpc>
                        <a:spcAft>
                          <a:spcPts val="0"/>
                        </a:spcAft>
                      </a:pPr>
                      <a:r>
                        <a:rPr lang="de-DE" sz="1800" b="1" dirty="0" smtClean="0">
                          <a:solidFill>
                            <a:schemeClr val="bg1"/>
                          </a:solidFill>
                          <a:effectLst/>
                          <a:latin typeface="Calibri" panose="020F0502020204030204" pitchFamily="34" charset="0"/>
                          <a:ea typeface="Times New Roman"/>
                          <a:cs typeface="Arial"/>
                        </a:rPr>
                        <a:t>Environment</a:t>
                      </a:r>
                      <a:endParaRPr lang="de-DE" sz="1800" dirty="0">
                        <a:solidFill>
                          <a:schemeClr val="bg1"/>
                        </a:solidFill>
                        <a:effectLst/>
                        <a:latin typeface="Calibri" panose="020F0502020204030204" pitchFamily="34" charset="0"/>
                        <a:ea typeface="Times New Roman"/>
                        <a:cs typeface="Arial"/>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800" b="1" i="1" u="sng" baseline="0" dirty="0" smtClean="0">
                          <a:solidFill>
                            <a:schemeClr val="bg1"/>
                          </a:solidFill>
                          <a:effectLst/>
                          <a:latin typeface="Calibri" panose="020F0502020204030204" pitchFamily="34" charset="0"/>
                          <a:ea typeface="Times New Roman"/>
                          <a:cs typeface="Arial"/>
                        </a:rPr>
                        <a:t>T</a:t>
                      </a:r>
                      <a:r>
                        <a:rPr lang="en-GB" sz="1800" b="1" i="1" u="sng" dirty="0" smtClean="0">
                          <a:solidFill>
                            <a:schemeClr val="bg1"/>
                          </a:solidFill>
                          <a:effectLst/>
                          <a:latin typeface="Calibri" panose="020F0502020204030204" pitchFamily="34" charset="0"/>
                          <a:ea typeface="Times New Roman"/>
                          <a:cs typeface="Arial"/>
                        </a:rPr>
                        <a:t>he Where</a:t>
                      </a:r>
                      <a:endParaRPr lang="de-DE" sz="1800" i="1" u="sng" dirty="0" smtClean="0">
                        <a:solidFill>
                          <a:schemeClr val="bg1"/>
                        </a:solidFill>
                        <a:effectLst/>
                        <a:latin typeface="Calibri" panose="020F0502020204030204" pitchFamily="34" charset="0"/>
                        <a:ea typeface="Times New Roman"/>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600" kern="1200" dirty="0" smtClean="0">
                          <a:solidFill>
                            <a:schemeClr val="tx1"/>
                          </a:solidFill>
                          <a:effectLst/>
                          <a:latin typeface="Calibri" panose="020F0502020204030204" pitchFamily="34" charset="0"/>
                          <a:ea typeface="+mn-ea"/>
                          <a:cs typeface="Arial"/>
                        </a:rPr>
                        <a:t>The learning environment refers to the surroundings and</a:t>
                      </a:r>
                      <a:r>
                        <a:rPr lang="en-US" sz="1600" kern="1200" baseline="0" dirty="0" smtClean="0">
                          <a:solidFill>
                            <a:schemeClr val="tx1"/>
                          </a:solidFill>
                          <a:effectLst/>
                          <a:latin typeface="Calibri" panose="020F0502020204030204" pitchFamily="34" charset="0"/>
                          <a:ea typeface="+mn-ea"/>
                          <a:cs typeface="Arial"/>
                        </a:rPr>
                        <a:t> conditions in which learning takes place</a:t>
                      </a:r>
                      <a:endParaRPr lang="de-DE" sz="1600" kern="1200" dirty="0" smtClean="0">
                        <a:solidFill>
                          <a:schemeClr val="tx1"/>
                        </a:solidFill>
                        <a:effectLst/>
                        <a:latin typeface="Calibri" panose="020F0502020204030204" pitchFamily="34" charset="0"/>
                        <a:ea typeface="+mn-ea"/>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GB" sz="1600" kern="1200" dirty="0" smtClean="0">
                          <a:solidFill>
                            <a:schemeClr val="dk1"/>
                          </a:solidFill>
                          <a:effectLst/>
                          <a:latin typeface="Calibri" panose="020F0502020204030204" pitchFamily="34" charset="0"/>
                          <a:ea typeface="+mn-ea"/>
                          <a:cs typeface="+mn-cs"/>
                        </a:rPr>
                        <a:t>The learning environment includes experience within Institutions as well as outside, in the world of work.</a:t>
                      </a:r>
                      <a:endParaRPr lang="de-DE" sz="1600" kern="1200" dirty="0" smtClean="0">
                        <a:solidFill>
                          <a:schemeClr val="dk1"/>
                        </a:solidFill>
                        <a:effectLst/>
                        <a:latin typeface="Calibri" panose="020F0502020204030204" pitchFamily="34" charset="0"/>
                        <a:ea typeface="+mn-ea"/>
                        <a:cs typeface="+mn-cs"/>
                      </a:endParaRPr>
                    </a:p>
                    <a:p>
                      <a:r>
                        <a:rPr lang="en-GB" sz="1600" kern="1200" dirty="0" smtClean="0">
                          <a:solidFill>
                            <a:schemeClr val="dk1"/>
                          </a:solidFill>
                          <a:effectLst/>
                          <a:latin typeface="Calibri" panose="020F0502020204030204" pitchFamily="34" charset="0"/>
                          <a:ea typeface="+mn-ea"/>
                          <a:cs typeface="+mn-cs"/>
                        </a:rPr>
                        <a:t>Significant practice phases and/or job experiences serve to reflect theory in a practical context.</a:t>
                      </a:r>
                      <a:endParaRPr lang="en-US" sz="1600" kern="1200" dirty="0" smtClean="0">
                        <a:solidFill>
                          <a:schemeClr val="tx1"/>
                        </a:solidFill>
                        <a:effectLst/>
                        <a:latin typeface="Calibri" panose="020F0502020204030204" pitchFamily="34" charset="0"/>
                        <a:ea typeface="+mn-ea"/>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620447">
                <a:tc>
                  <a:txBody>
                    <a:bodyPr/>
                    <a:lstStyle/>
                    <a:p>
                      <a:pPr marL="0" indent="0">
                        <a:lnSpc>
                          <a:spcPct val="105000"/>
                        </a:lnSpc>
                        <a:spcAft>
                          <a:spcPts val="0"/>
                        </a:spcAft>
                      </a:pPr>
                      <a:r>
                        <a:rPr lang="en-GB" sz="1800" b="1" noProof="0" dirty="0" smtClean="0">
                          <a:solidFill>
                            <a:schemeClr val="bg1"/>
                          </a:solidFill>
                          <a:effectLst/>
                          <a:latin typeface="Calibri" panose="020F0502020204030204" pitchFamily="34" charset="0"/>
                          <a:ea typeface="Times New Roman"/>
                          <a:cs typeface="Arial"/>
                        </a:rPr>
                        <a:t>Programme</a:t>
                      </a:r>
                      <a:r>
                        <a:rPr lang="en-US" sz="1800" b="1" dirty="0" smtClean="0">
                          <a:solidFill>
                            <a:schemeClr val="bg1"/>
                          </a:solidFill>
                          <a:effectLst/>
                          <a:latin typeface="Calibri" panose="020F0502020204030204" pitchFamily="34" charset="0"/>
                          <a:ea typeface="Times New Roman"/>
                          <a:cs typeface="Arial"/>
                        </a:rPr>
                        <a:t> Team</a:t>
                      </a:r>
                    </a:p>
                    <a:p>
                      <a:pPr marL="0" marR="0" indent="0" algn="l" defTabSz="914400" rtl="0" eaLnBrk="1" fontAlgn="auto" latinLnBrk="0" hangingPunct="1">
                        <a:lnSpc>
                          <a:spcPct val="105000"/>
                        </a:lnSpc>
                        <a:spcBef>
                          <a:spcPts val="0"/>
                        </a:spcBef>
                        <a:spcAft>
                          <a:spcPts val="0"/>
                        </a:spcAft>
                        <a:buClrTx/>
                        <a:buSzTx/>
                        <a:buFontTx/>
                        <a:buNone/>
                        <a:tabLst/>
                        <a:defRPr/>
                      </a:pPr>
                      <a:r>
                        <a:rPr lang="en-GB" sz="1800" b="1" i="1" u="sng" dirty="0" smtClean="0">
                          <a:solidFill>
                            <a:schemeClr val="bg1"/>
                          </a:solidFill>
                          <a:effectLst/>
                          <a:latin typeface="Calibri" panose="020F0502020204030204" pitchFamily="34" charset="0"/>
                          <a:ea typeface="Times New Roman"/>
                          <a:cs typeface="Arial"/>
                        </a:rPr>
                        <a:t>The Who</a:t>
                      </a:r>
                      <a:endParaRPr lang="de-DE" sz="1800" i="1" u="sng" dirty="0" smtClean="0">
                        <a:solidFill>
                          <a:schemeClr val="bg1"/>
                        </a:solidFill>
                        <a:effectLst/>
                        <a:latin typeface="Calibri" panose="020F0502020204030204" pitchFamily="34" charset="0"/>
                        <a:ea typeface="Times New Roman"/>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600" kern="1200" dirty="0" smtClean="0">
                          <a:solidFill>
                            <a:schemeClr val="tx1"/>
                          </a:solidFill>
                          <a:effectLst/>
                          <a:latin typeface="Calibri" panose="020F0502020204030204" pitchFamily="34" charset="0"/>
                          <a:ea typeface="+mn-ea"/>
                          <a:cs typeface="Arial"/>
                        </a:rPr>
                        <a:t>The programme team refers to all persons involved in the design, delivery and assessment of learning,</a:t>
                      </a:r>
                      <a:endParaRPr lang="de-DE" sz="1600" kern="1200" dirty="0" smtClean="0">
                        <a:solidFill>
                          <a:schemeClr val="tx1"/>
                        </a:solidFill>
                        <a:effectLst/>
                        <a:latin typeface="Calibri" panose="020F0502020204030204" pitchFamily="34" charset="0"/>
                        <a:ea typeface="+mn-ea"/>
                        <a:cs typeface="Arial"/>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600" kern="1200" baseline="0" dirty="0" smtClean="0">
                          <a:solidFill>
                            <a:schemeClr val="tx1"/>
                          </a:solidFill>
                          <a:effectLst/>
                          <a:latin typeface="Calibri" panose="020F0502020204030204" pitchFamily="34" charset="0"/>
                          <a:ea typeface="+mn-ea"/>
                          <a:cs typeface="Arial"/>
                        </a:rPr>
                        <a:t>including visiting lecturers, professionals and support staff</a:t>
                      </a: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600" kern="1200" dirty="0" smtClean="0">
                          <a:solidFill>
                            <a:schemeClr val="dk1"/>
                          </a:solidFill>
                          <a:effectLst/>
                          <a:latin typeface="Calibri" panose="020F0502020204030204" pitchFamily="34" charset="0"/>
                          <a:ea typeface="+mn-ea"/>
                          <a:cs typeface="+mn-cs"/>
                        </a:rPr>
                        <a:t>At the programme level, the team shows a</a:t>
                      </a:r>
                      <a:r>
                        <a:rPr lang="en-GB" sz="1600" b="1" kern="1200" dirty="0" smtClean="0">
                          <a:solidFill>
                            <a:schemeClr val="dk1"/>
                          </a:solidFill>
                          <a:effectLst/>
                          <a:latin typeface="Calibri" panose="020F0502020204030204" pitchFamily="34" charset="0"/>
                          <a:ea typeface="+mn-ea"/>
                          <a:cs typeface="+mn-cs"/>
                        </a:rPr>
                        <a:t> </a:t>
                      </a:r>
                      <a:r>
                        <a:rPr lang="en-GB" sz="1600" kern="1200" dirty="0" smtClean="0">
                          <a:solidFill>
                            <a:schemeClr val="dk1"/>
                          </a:solidFill>
                          <a:effectLst/>
                          <a:latin typeface="Calibri" panose="020F0502020204030204" pitchFamily="34" charset="0"/>
                          <a:ea typeface="+mn-ea"/>
                          <a:cs typeface="+mn-cs"/>
                        </a:rPr>
                        <a:t>combination of academic background and relevant experience from the world of work.</a:t>
                      </a:r>
                      <a:endParaRPr lang="de-DE" sz="1600" dirty="0">
                        <a:solidFill>
                          <a:schemeClr val="tx1"/>
                        </a:solidFill>
                        <a:effectLst/>
                        <a:latin typeface="Calibri" panose="020F0502020204030204" pitchFamily="34" charset="0"/>
                        <a:ea typeface="Times New Roman"/>
                        <a:cs typeface="Arial"/>
                      </a:endParaRPr>
                    </a:p>
                  </a:txBody>
                  <a:tcPr marL="99048" marR="9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399323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5413" y="620688"/>
            <a:ext cx="11041227" cy="720080"/>
          </a:xfrm>
          <a:solidFill>
            <a:schemeClr val="bg1"/>
          </a:solidFill>
        </p:spPr>
        <p:txBody>
          <a:bodyPr>
            <a:noAutofit/>
          </a:bodyPr>
          <a:lstStyle/>
          <a:p>
            <a:pPr>
              <a:lnSpc>
                <a:spcPct val="90000"/>
              </a:lnSpc>
            </a:pPr>
            <a:r>
              <a:rPr lang="en-GB" sz="3200" dirty="0" smtClean="0"/>
              <a:t>Characteristics &amp; criteria: </a:t>
            </a:r>
            <a:br>
              <a:rPr lang="en-GB" sz="3200" dirty="0" smtClean="0"/>
            </a:br>
            <a:r>
              <a:rPr lang="en-GB" sz="3200" dirty="0" smtClean="0"/>
              <a:t>RESEARCH, DEVELOPMENT &amp; INNOVATION</a:t>
            </a:r>
            <a:endParaRPr lang="en-GB" sz="3200" dirty="0"/>
          </a:p>
        </p:txBody>
      </p:sp>
      <p:graphicFrame>
        <p:nvGraphicFramePr>
          <p:cNvPr id="3" name="Tabulka 2"/>
          <p:cNvGraphicFramePr>
            <a:graphicFrameLocks noGrp="1"/>
          </p:cNvGraphicFramePr>
          <p:nvPr>
            <p:extLst>
              <p:ext uri="{D42A27DB-BD31-4B8C-83A1-F6EECF244321}">
                <p14:modId xmlns:p14="http://schemas.microsoft.com/office/powerpoint/2010/main" val="2224491865"/>
              </p:ext>
            </p:extLst>
          </p:nvPr>
        </p:nvGraphicFramePr>
        <p:xfrm>
          <a:off x="815413" y="1556793"/>
          <a:ext cx="10753195" cy="4608512"/>
        </p:xfrm>
        <a:graphic>
          <a:graphicData uri="http://schemas.openxmlformats.org/drawingml/2006/table">
            <a:tbl>
              <a:tblPr firstRow="1" firstCol="1" bandRow="1"/>
              <a:tblGrid>
                <a:gridCol w="2688299"/>
                <a:gridCol w="3360373"/>
                <a:gridCol w="4704523"/>
              </a:tblGrid>
              <a:tr h="403457">
                <a:tc>
                  <a:txBody>
                    <a:bodyPr/>
                    <a:lstStyle/>
                    <a:p>
                      <a:pPr algn="ctr">
                        <a:lnSpc>
                          <a:spcPct val="100000"/>
                        </a:lnSpc>
                        <a:spcBef>
                          <a:spcPts val="600"/>
                        </a:spcBef>
                        <a:spcAft>
                          <a:spcPts val="0"/>
                        </a:spcAft>
                        <a:tabLst>
                          <a:tab pos="226695" algn="l"/>
                          <a:tab pos="457200" algn="l"/>
                          <a:tab pos="449580" algn="l"/>
                        </a:tabLst>
                      </a:pPr>
                      <a:r>
                        <a:rPr lang="cs-CZ" sz="1800" b="1" dirty="0" smtClean="0">
                          <a:solidFill>
                            <a:srgbClr val="FFFFFF"/>
                          </a:solidFill>
                          <a:effectLst/>
                          <a:latin typeface="Calibri" panose="020F0502020204030204" pitchFamily="34" charset="0"/>
                          <a:ea typeface="Times New Roman"/>
                          <a:cs typeface="Times New Roman"/>
                        </a:rPr>
                        <a:t>CHARA</a:t>
                      </a:r>
                      <a:r>
                        <a:rPr lang="en-GB" sz="1800" b="1" dirty="0" smtClean="0">
                          <a:solidFill>
                            <a:srgbClr val="FFFFFF"/>
                          </a:solidFill>
                          <a:effectLst/>
                          <a:latin typeface="Calibri" panose="020F0502020204030204" pitchFamily="34" charset="0"/>
                          <a:ea typeface="Times New Roman"/>
                          <a:cs typeface="Times New Roman"/>
                        </a:rPr>
                        <a:t>C</a:t>
                      </a:r>
                      <a:r>
                        <a:rPr lang="cs-CZ" sz="1800" b="1" dirty="0" smtClean="0">
                          <a:solidFill>
                            <a:srgbClr val="FFFFFF"/>
                          </a:solidFill>
                          <a:effectLst/>
                          <a:latin typeface="Calibri" panose="020F0502020204030204" pitchFamily="34" charset="0"/>
                          <a:ea typeface="Times New Roman"/>
                          <a:cs typeface="Times New Roman"/>
                        </a:rPr>
                        <a:t>TERISTI</a:t>
                      </a:r>
                      <a:r>
                        <a:rPr lang="en-GB" sz="1800" b="1" dirty="0" smtClean="0">
                          <a:solidFill>
                            <a:srgbClr val="FFFFFF"/>
                          </a:solidFill>
                          <a:effectLst/>
                          <a:latin typeface="Calibri" panose="020F0502020204030204" pitchFamily="34" charset="0"/>
                          <a:ea typeface="Times New Roman"/>
                          <a:cs typeface="Times New Roman"/>
                        </a:rPr>
                        <a:t>CS</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DESCRIPTION</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spcBef>
                          <a:spcPts val="600"/>
                        </a:spcBef>
                        <a:spcAft>
                          <a:spcPts val="0"/>
                        </a:spcAft>
                        <a:tabLst>
                          <a:tab pos="226695" algn="l"/>
                          <a:tab pos="457200" algn="l"/>
                          <a:tab pos="449580" algn="l"/>
                        </a:tabLst>
                      </a:pPr>
                      <a:r>
                        <a:rPr lang="en-GB" sz="1800" b="1" dirty="0" smtClean="0">
                          <a:solidFill>
                            <a:srgbClr val="FFFFFF"/>
                          </a:solidFill>
                          <a:effectLst/>
                          <a:latin typeface="Calibri" panose="020F0502020204030204" pitchFamily="34" charset="0"/>
                          <a:ea typeface="Times New Roman"/>
                          <a:cs typeface="Times New Roman"/>
                        </a:rPr>
                        <a:t>CORE CRITERIA</a:t>
                      </a:r>
                      <a:endParaRPr lang="cs-CZ" sz="1800" dirty="0">
                        <a:effectLst/>
                        <a:latin typeface="Calibri" panose="020F0502020204030204" pitchFamily="34" charset="0"/>
                        <a:ea typeface="Times New Roman"/>
                        <a:cs typeface="Times New Roman"/>
                      </a:endParaRPr>
                    </a:p>
                  </a:txBody>
                  <a:tcPr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759466">
                <a:tc gridSpan="3">
                  <a:txBody>
                    <a:bodyPr/>
                    <a:lstStyle/>
                    <a:p>
                      <a:pPr>
                        <a:lnSpc>
                          <a:spcPct val="105000"/>
                        </a:lnSpc>
                        <a:spcAft>
                          <a:spcPts val="0"/>
                        </a:spcAft>
                      </a:pPr>
                      <a:r>
                        <a:rPr lang="en-GB" sz="1800" dirty="0" smtClean="0">
                          <a:solidFill>
                            <a:srgbClr val="2E67B2"/>
                          </a:solidFill>
                          <a:effectLst/>
                          <a:latin typeface="Calibri" panose="020F0502020204030204" pitchFamily="34" charset="0"/>
                          <a:cs typeface="Arial" pitchFamily="34" charset="0"/>
                        </a:rPr>
                        <a:t>RESEARCH, DEVELOPMENT &amp; INNOVATION (RDI)</a:t>
                      </a:r>
                    </a:p>
                    <a:p>
                      <a:r>
                        <a:rPr lang="en-GB" sz="1600" b="0" i="1" kern="1200" dirty="0" smtClean="0">
                          <a:solidFill>
                            <a:schemeClr val="tx2"/>
                          </a:solidFill>
                          <a:effectLst/>
                          <a:latin typeface="Calibri" panose="020F0502020204030204" pitchFamily="34" charset="0"/>
                          <a:ea typeface="+mn-ea"/>
                          <a:cs typeface="+mn-cs"/>
                        </a:rPr>
                        <a:t>How are RDI integrated as part of a sustainable PHE, recognising that they might differ from level to level</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hMerge="1">
                  <a:txBody>
                    <a:bodyPr/>
                    <a:lstStyle/>
                    <a:p>
                      <a:endParaRPr lang="cs-CZ"/>
                    </a:p>
                  </a:txBody>
                  <a:tcPr/>
                </a:tc>
                <a:tc hMerge="1">
                  <a:txBody>
                    <a:bodyPr/>
                    <a:lstStyle/>
                    <a:p>
                      <a:endParaRPr lang="cs-CZ"/>
                    </a:p>
                  </a:txBody>
                  <a:tcPr/>
                </a:tc>
              </a:tr>
              <a:tr h="699653">
                <a:tc>
                  <a:txBody>
                    <a:bodyPr/>
                    <a:lstStyle/>
                    <a:p>
                      <a:pPr>
                        <a:lnSpc>
                          <a:spcPct val="105000"/>
                        </a:lnSpc>
                        <a:spcBef>
                          <a:spcPts val="300"/>
                        </a:spcBef>
                        <a:spcAft>
                          <a:spcPts val="300"/>
                        </a:spcAft>
                      </a:pPr>
                      <a:r>
                        <a:rPr lang="en-GB" sz="1800" b="1" dirty="0">
                          <a:solidFill>
                            <a:schemeClr val="bg1"/>
                          </a:solidFill>
                          <a:effectLst/>
                          <a:latin typeface="Calibri"/>
                          <a:ea typeface="Times New Roman"/>
                          <a:cs typeface="Times New Roman"/>
                        </a:rPr>
                        <a:t>RDI Agenda</a:t>
                      </a:r>
                      <a:endParaRPr lang="cs-CZ" sz="2400" dirty="0">
                        <a:solidFill>
                          <a:schemeClr val="bg1"/>
                        </a:solidFill>
                        <a:effectLst/>
                        <a:latin typeface="Comfortaa"/>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400" dirty="0">
                          <a:effectLst/>
                          <a:latin typeface="Calibri" panose="020F0502020204030204" pitchFamily="34" charset="0"/>
                          <a:ea typeface="Times New Roman"/>
                          <a:cs typeface="Times New Roman"/>
                        </a:rPr>
                        <a:t>The scope of the RDI activity</a:t>
                      </a:r>
                      <a:endParaRPr lang="cs-CZ" sz="1400" dirty="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nSpc>
                          <a:spcPct val="100000"/>
                        </a:lnSpc>
                        <a:spcBef>
                          <a:spcPts val="0"/>
                        </a:spcBef>
                        <a:spcAft>
                          <a:spcPts val="300"/>
                        </a:spcAft>
                      </a:pPr>
                      <a:r>
                        <a:rPr lang="en-GB" sz="1400" dirty="0">
                          <a:effectLst/>
                          <a:latin typeface="Calibri" panose="020F0502020204030204" pitchFamily="34" charset="0"/>
                          <a:ea typeface="Times New Roman"/>
                          <a:cs typeface="Times New Roman"/>
                        </a:rPr>
                        <a:t>The RDI agenda is informed by the world of work in order to meet the needs of society and of the world of work.</a:t>
                      </a:r>
                      <a:endParaRPr lang="cs-CZ" sz="1400" dirty="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r h="1304970">
                <a:tc>
                  <a:txBody>
                    <a:bodyPr/>
                    <a:lstStyle/>
                    <a:p>
                      <a:pPr>
                        <a:lnSpc>
                          <a:spcPct val="105000"/>
                        </a:lnSpc>
                        <a:spcBef>
                          <a:spcPts val="300"/>
                        </a:spcBef>
                        <a:spcAft>
                          <a:spcPts val="300"/>
                        </a:spcAft>
                      </a:pPr>
                      <a:r>
                        <a:rPr lang="en-GB" sz="1800" b="1">
                          <a:solidFill>
                            <a:schemeClr val="bg1"/>
                          </a:solidFill>
                          <a:effectLst/>
                          <a:latin typeface="Calibri"/>
                          <a:ea typeface="Times New Roman"/>
                          <a:cs typeface="Times New Roman"/>
                        </a:rPr>
                        <a:t>RDI Process</a:t>
                      </a:r>
                      <a:endParaRPr lang="cs-CZ" sz="2400">
                        <a:solidFill>
                          <a:schemeClr val="bg1"/>
                        </a:solidFill>
                        <a:effectLst/>
                        <a:latin typeface="Comfortaa"/>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400" dirty="0">
                          <a:effectLst/>
                          <a:latin typeface="Calibri" panose="020F0502020204030204" pitchFamily="34" charset="0"/>
                          <a:ea typeface="Times New Roman"/>
                          <a:cs typeface="Times New Roman"/>
                        </a:rPr>
                        <a:t>The way RDI meets the needs of society and the world of work</a:t>
                      </a:r>
                      <a:endParaRPr lang="cs-CZ" sz="1400" dirty="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0000"/>
                        </a:lnSpc>
                        <a:spcBef>
                          <a:spcPts val="0"/>
                        </a:spcBef>
                        <a:spcAft>
                          <a:spcPts val="300"/>
                        </a:spcAft>
                      </a:pPr>
                      <a:r>
                        <a:rPr lang="en-GB" sz="1400">
                          <a:effectLst/>
                          <a:latin typeface="Calibri" panose="020F0502020204030204" pitchFamily="34" charset="0"/>
                          <a:ea typeface="Times New Roman"/>
                          <a:cs typeface="Times New Roman"/>
                        </a:rPr>
                        <a:t>Researchers seek and provide input from and to the world of work and value stakeholders’ requests and contributions. </a:t>
                      </a:r>
                      <a:endParaRPr lang="cs-CZ" sz="1400">
                        <a:effectLst/>
                        <a:latin typeface="Calibri" panose="020F0502020204030204" pitchFamily="34" charset="0"/>
                        <a:ea typeface="Times New Roman"/>
                        <a:cs typeface="Times New Roman"/>
                      </a:endParaRPr>
                    </a:p>
                    <a:p>
                      <a:pPr>
                        <a:lnSpc>
                          <a:spcPct val="100000"/>
                        </a:lnSpc>
                        <a:spcBef>
                          <a:spcPts val="0"/>
                        </a:spcBef>
                        <a:spcAft>
                          <a:spcPts val="300"/>
                        </a:spcAft>
                      </a:pPr>
                      <a:r>
                        <a:rPr lang="en-GB" sz="1400">
                          <a:effectLst/>
                          <a:latin typeface="Calibri" panose="020F0502020204030204" pitchFamily="34" charset="0"/>
                          <a:ea typeface="Times New Roman"/>
                          <a:cs typeface="Times New Roman"/>
                        </a:rPr>
                        <a:t>The RDI process respects the nature of the inputs and can include various types of research activities and scholarship. </a:t>
                      </a:r>
                      <a:endParaRPr lang="cs-CZ" sz="140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440966">
                <a:tc>
                  <a:txBody>
                    <a:bodyPr/>
                    <a:lstStyle/>
                    <a:p>
                      <a:pPr>
                        <a:lnSpc>
                          <a:spcPct val="105000"/>
                        </a:lnSpc>
                        <a:spcBef>
                          <a:spcPts val="300"/>
                        </a:spcBef>
                        <a:spcAft>
                          <a:spcPts val="300"/>
                        </a:spcAft>
                      </a:pPr>
                      <a:r>
                        <a:rPr lang="en-GB" sz="1800" b="1" dirty="0">
                          <a:solidFill>
                            <a:schemeClr val="bg1"/>
                          </a:solidFill>
                          <a:effectLst/>
                          <a:latin typeface="Calibri"/>
                          <a:ea typeface="Times New Roman"/>
                          <a:cs typeface="Times New Roman"/>
                        </a:rPr>
                        <a:t>RDI Outputs and Outcomes</a:t>
                      </a:r>
                      <a:endParaRPr lang="cs-CZ" sz="2400" dirty="0">
                        <a:solidFill>
                          <a:schemeClr val="bg1"/>
                        </a:solidFill>
                        <a:effectLst/>
                        <a:latin typeface="Comfortaa"/>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spcBef>
                          <a:spcPts val="0"/>
                        </a:spcBef>
                        <a:spcAft>
                          <a:spcPts val="300"/>
                        </a:spcAft>
                      </a:pPr>
                      <a:r>
                        <a:rPr lang="en-GB" sz="1400" dirty="0">
                          <a:effectLst/>
                          <a:latin typeface="Calibri" panose="020F0502020204030204" pitchFamily="34" charset="0"/>
                          <a:ea typeface="Times New Roman"/>
                          <a:cs typeface="Times New Roman"/>
                        </a:rPr>
                        <a:t>The expected result of RDI</a:t>
                      </a:r>
                      <a:endParaRPr lang="cs-CZ" sz="1400" dirty="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nSpc>
                          <a:spcPct val="100000"/>
                        </a:lnSpc>
                        <a:spcBef>
                          <a:spcPts val="0"/>
                        </a:spcBef>
                        <a:spcAft>
                          <a:spcPts val="300"/>
                        </a:spcAft>
                      </a:pPr>
                      <a:r>
                        <a:rPr lang="en-GB" sz="1400" dirty="0">
                          <a:effectLst/>
                          <a:latin typeface="Calibri" panose="020F0502020204030204" pitchFamily="34" charset="0"/>
                          <a:ea typeface="Times New Roman"/>
                          <a:cs typeface="Times New Roman"/>
                        </a:rPr>
                        <a:t>RDI outcomes aim to be relevant to the world of work, and society. In addition to traditional outputs, such as licenses, patents and publications, RDI outcomes are solution-oriented with tangible benefits for the world of work and society.</a:t>
                      </a:r>
                      <a:endParaRPr lang="cs-CZ" sz="1400" dirty="0">
                        <a:effectLst/>
                        <a:latin typeface="Calibri" panose="020F0502020204030204" pitchFamily="34" charset="0"/>
                        <a:ea typeface="Times New Roman"/>
                        <a:cs typeface="Times New Roman"/>
                      </a:endParaRPr>
                    </a:p>
                  </a:txBody>
                  <a:tcPr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17097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GB" dirty="0" smtClean="0"/>
              <a:t>ROLE &amp; PRIORITIES</a:t>
            </a:r>
            <a:endParaRPr lang="en-GB" dirty="0"/>
          </a:p>
        </p:txBody>
      </p:sp>
      <p:sp>
        <p:nvSpPr>
          <p:cNvPr id="6" name="Zástupný symbol pro text 5"/>
          <p:cNvSpPr>
            <a:spLocks noGrp="1"/>
          </p:cNvSpPr>
          <p:nvPr>
            <p:ph type="body" idx="1"/>
          </p:nvPr>
        </p:nvSpPr>
        <p:spPr/>
        <p:txBody>
          <a:bodyPr/>
          <a:lstStyle/>
          <a:p>
            <a:endParaRPr lang="en-GB"/>
          </a:p>
        </p:txBody>
      </p:sp>
      <p:sp>
        <p:nvSpPr>
          <p:cNvPr id="3" name="Zástupný symbol pro zápatí 2"/>
          <p:cNvSpPr>
            <a:spLocks noGrp="1"/>
          </p:cNvSpPr>
          <p:nvPr>
            <p:ph type="ftr" sz="quarter" idx="10"/>
          </p:nvPr>
        </p:nvSpPr>
        <p:spPr/>
        <p:txBody>
          <a:bodyPr/>
          <a:lstStyle/>
          <a:p>
            <a:pPr>
              <a:defRPr/>
            </a:pPr>
            <a:r>
              <a:rPr lang="en-GB" smtClean="0"/>
              <a:t>EURASHE introduction</a:t>
            </a:r>
            <a:endParaRPr lang="en-GB"/>
          </a:p>
        </p:txBody>
      </p:sp>
      <p:sp>
        <p:nvSpPr>
          <p:cNvPr id="4" name="Zástupný symbol pro číslo snímku 3"/>
          <p:cNvSpPr>
            <a:spLocks noGrp="1"/>
          </p:cNvSpPr>
          <p:nvPr>
            <p:ph type="sldNum" sz="quarter" idx="11"/>
          </p:nvPr>
        </p:nvSpPr>
        <p:spPr/>
        <p:txBody>
          <a:bodyPr/>
          <a:lstStyle/>
          <a:p>
            <a:pPr>
              <a:defRPr/>
            </a:pPr>
            <a:fld id="{AFAC7C81-F0BE-AF4F-8281-4AF65E5D65C5}" type="slidenum">
              <a:rPr lang="en-GB" smtClean="0"/>
              <a:pPr>
                <a:defRPr/>
              </a:pPr>
              <a:t>18</a:t>
            </a:fld>
            <a:endParaRPr lang="en-GB"/>
          </a:p>
        </p:txBody>
      </p:sp>
    </p:spTree>
    <p:extLst>
      <p:ext uri="{BB962C8B-B14F-4D97-AF65-F5344CB8AC3E}">
        <p14:creationId xmlns:p14="http://schemas.microsoft.com/office/powerpoint/2010/main" val="218293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EURASHE in the EHEA</a:t>
            </a:r>
            <a:endParaRPr lang="en-GB" sz="3000" b="1" dirty="0"/>
          </a:p>
        </p:txBody>
      </p:sp>
      <p:sp>
        <p:nvSpPr>
          <p:cNvPr id="26626" name="Content Placeholder 2"/>
          <p:cNvSpPr>
            <a:spLocks noGrp="1"/>
          </p:cNvSpPr>
          <p:nvPr>
            <p:ph idx="1"/>
          </p:nvPr>
        </p:nvSpPr>
        <p:spPr/>
        <p:txBody>
          <a:bodyPr anchor="t">
            <a:normAutofit/>
          </a:bodyPr>
          <a:lstStyle/>
          <a:p>
            <a:r>
              <a:rPr lang="en-US" sz="2400" dirty="0">
                <a:latin typeface="Calibri" charset="0"/>
              </a:rPr>
              <a:t>Representation of professional higher education</a:t>
            </a:r>
          </a:p>
          <a:p>
            <a:r>
              <a:rPr lang="en-US" sz="2400" dirty="0">
                <a:latin typeface="Calibri" charset="0"/>
              </a:rPr>
              <a:t>Contribute towards policy formulation and development processes within EU (ET2020) </a:t>
            </a:r>
            <a:endParaRPr lang="en-GB" sz="2400" dirty="0">
              <a:latin typeface="Calibri" charset="0"/>
            </a:endParaRPr>
          </a:p>
          <a:p>
            <a:r>
              <a:rPr lang="en-GB" sz="2400" dirty="0">
                <a:latin typeface="Calibri" charset="0"/>
              </a:rPr>
              <a:t>Consultative member of the Bologna Follow-up Group (BFUG) since </a:t>
            </a:r>
            <a:r>
              <a:rPr lang="en-GB" sz="2400" dirty="0" smtClean="0">
                <a:latin typeface="Calibri" charset="0"/>
              </a:rPr>
              <a:t>2001</a:t>
            </a:r>
          </a:p>
          <a:p>
            <a:pPr lvl="1"/>
            <a:r>
              <a:rPr lang="en-GB" sz="2000" dirty="0" smtClean="0">
                <a:latin typeface="Calibri" charset="0"/>
              </a:rPr>
              <a:t>Engagement in BFUG working groups</a:t>
            </a:r>
            <a:endParaRPr lang="en-GB" sz="2000" dirty="0">
              <a:latin typeface="Calibri" charset="0"/>
            </a:endParaRPr>
          </a:p>
          <a:p>
            <a:r>
              <a:rPr lang="en-GB" sz="2400" dirty="0">
                <a:latin typeface="Calibri" charset="0"/>
              </a:rPr>
              <a:t>Member of the ‘E4-Group’ (ENQA, ESU, EUA and EURASHE</a:t>
            </a:r>
            <a:r>
              <a:rPr lang="en-GB" sz="2400" dirty="0" smtClean="0">
                <a:latin typeface="Calibri" charset="0"/>
              </a:rPr>
              <a:t>)</a:t>
            </a:r>
          </a:p>
          <a:p>
            <a:r>
              <a:rPr lang="en-GB" sz="2400" dirty="0" smtClean="0">
                <a:latin typeface="Calibri" charset="0"/>
              </a:rPr>
              <a:t>Founding member of EQAR</a:t>
            </a:r>
          </a:p>
          <a:p>
            <a:r>
              <a:rPr lang="en-GB" sz="2400" dirty="0" smtClean="0">
                <a:latin typeface="Calibri" charset="0"/>
              </a:rPr>
              <a:t>Key partner in UAS4EUROPE initiative</a:t>
            </a:r>
          </a:p>
          <a:p>
            <a:r>
              <a:rPr lang="en-GB" sz="2400" dirty="0" smtClean="0">
                <a:latin typeface="Calibri" charset="0"/>
              </a:rPr>
              <a:t>Close consultation with EQF, ESCO</a:t>
            </a:r>
            <a:endParaRPr lang="it-IT" sz="2400" dirty="0">
              <a:latin typeface="Calibri" charset="0"/>
            </a:endParaRP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66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80F11BA-FD86-7241-828F-EA7924F8F0BF}" type="slidenum">
              <a:rPr lang="en-GB" sz="1200">
                <a:solidFill>
                  <a:schemeClr val="bg1"/>
                </a:solidFill>
              </a:rPr>
              <a:pPr eaLnBrk="1" hangingPunct="1"/>
              <a:t>19</a:t>
            </a:fld>
            <a:endParaRPr lang="en-GB" sz="1200">
              <a:solidFill>
                <a:schemeClr val="bg1"/>
              </a:solidFill>
            </a:endParaRPr>
          </a:p>
        </p:txBody>
      </p:sp>
    </p:spTree>
    <p:extLst>
      <p:ext uri="{BB962C8B-B14F-4D97-AF65-F5344CB8AC3E}">
        <p14:creationId xmlns:p14="http://schemas.microsoft.com/office/powerpoint/2010/main" val="1493649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&amp; OBJECTIVES</a:t>
            </a:r>
            <a:endParaRPr lang="en-GB" dirty="0"/>
          </a:p>
        </p:txBody>
      </p:sp>
      <p:sp>
        <p:nvSpPr>
          <p:cNvPr id="6" name="Zástupný symbol pro text 5"/>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2</a:t>
            </a:fld>
            <a:endParaRPr lang="en-GB"/>
          </a:p>
        </p:txBody>
      </p:sp>
    </p:spTree>
    <p:extLst>
      <p:ext uri="{BB962C8B-B14F-4D97-AF65-F5344CB8AC3E}">
        <p14:creationId xmlns:p14="http://schemas.microsoft.com/office/powerpoint/2010/main" val="706213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b="1" dirty="0"/>
              <a:t>EURASHE policy documents</a:t>
            </a:r>
          </a:p>
        </p:txBody>
      </p:sp>
      <p:sp>
        <p:nvSpPr>
          <p:cNvPr id="3" name="Content Placeholder 2"/>
          <p:cNvSpPr>
            <a:spLocks noGrp="1"/>
          </p:cNvSpPr>
          <p:nvPr>
            <p:ph idx="1"/>
          </p:nvPr>
        </p:nvSpPr>
        <p:spPr/>
        <p:txBody>
          <a:bodyPr>
            <a:normAutofit fontScale="85000" lnSpcReduction="20000"/>
          </a:bodyPr>
          <a:lstStyle/>
          <a:p>
            <a:r>
              <a:rPr lang="en-GB" sz="2400" b="1" dirty="0"/>
              <a:t>Making European Professional Higher Education a Key Player in the Development of a </a:t>
            </a:r>
            <a:r>
              <a:rPr lang="en-GB" sz="2400" b="1" dirty="0" err="1"/>
              <a:t>Fastly</a:t>
            </a:r>
            <a:r>
              <a:rPr lang="en-GB" sz="2400" b="1" dirty="0"/>
              <a:t> and Unpredictably Changing Society</a:t>
            </a:r>
          </a:p>
          <a:p>
            <a:pPr marL="800100" lvl="2" indent="0">
              <a:buNone/>
            </a:pPr>
            <a:r>
              <a:rPr lang="en-GB" dirty="0" smtClean="0"/>
              <a:t>EURASHE policy paper, 2015, EHEA Ministerial Conference</a:t>
            </a:r>
          </a:p>
          <a:p>
            <a:pPr marL="800100" lvl="2" indent="0">
              <a:buNone/>
            </a:pPr>
            <a:r>
              <a:rPr lang="en-GB" dirty="0">
                <a:hlinkClick r:id="rId2"/>
              </a:rPr>
              <a:t>http://www.eurashe.eu/library/eurashe_making-european-phe-a-key-player_apr2015-pdf</a:t>
            </a:r>
            <a:r>
              <a:rPr lang="en-GB" dirty="0" smtClean="0">
                <a:hlinkClick r:id="rId2"/>
              </a:rPr>
              <a:t>/</a:t>
            </a:r>
            <a:r>
              <a:rPr lang="en-GB" dirty="0" smtClean="0"/>
              <a:t> </a:t>
            </a:r>
          </a:p>
          <a:p>
            <a:pPr marL="800100" lvl="2" indent="0">
              <a:buNone/>
            </a:pPr>
            <a:endParaRPr lang="en-GB" dirty="0" smtClean="0"/>
          </a:p>
          <a:p>
            <a:pPr>
              <a:buClr>
                <a:srgbClr val="104068"/>
              </a:buClr>
            </a:pPr>
            <a:r>
              <a:rPr lang="en-GB" sz="2400" b="1" dirty="0"/>
              <a:t>Modernisation of Higher Education as part of the ET 2020 Agenda of the European Commission – EURASHE position paper</a:t>
            </a:r>
          </a:p>
          <a:p>
            <a:pPr marL="800100" lvl="2" indent="0">
              <a:buClr>
                <a:srgbClr val="104068"/>
              </a:buClr>
              <a:buNone/>
            </a:pPr>
            <a:r>
              <a:rPr lang="nl-BE" dirty="0"/>
              <a:t>EURASHE </a:t>
            </a:r>
            <a:r>
              <a:rPr lang="nl-BE" dirty="0" err="1"/>
              <a:t>position</a:t>
            </a:r>
            <a:r>
              <a:rPr lang="nl-BE" dirty="0"/>
              <a:t> paper, </a:t>
            </a:r>
            <a:r>
              <a:rPr lang="nl-BE" dirty="0" smtClean="0"/>
              <a:t>2016</a:t>
            </a:r>
          </a:p>
          <a:p>
            <a:pPr marL="800100" lvl="2" indent="0">
              <a:buClr>
                <a:srgbClr val="104068"/>
              </a:buClr>
              <a:buNone/>
            </a:pPr>
            <a:r>
              <a:rPr lang="nl-BE" dirty="0">
                <a:hlinkClick r:id="rId3"/>
              </a:rPr>
              <a:t>http://www.eurashe.eu/library/eurashe_position_modernisation_agenda_et2020-pdf</a:t>
            </a:r>
            <a:r>
              <a:rPr lang="nl-BE" dirty="0" smtClean="0">
                <a:hlinkClick r:id="rId3"/>
              </a:rPr>
              <a:t>/</a:t>
            </a:r>
            <a:r>
              <a:rPr lang="nl-BE" dirty="0" smtClean="0"/>
              <a:t> </a:t>
            </a:r>
            <a:endParaRPr lang="nl-BE" dirty="0"/>
          </a:p>
          <a:p>
            <a:pPr marL="800100" lvl="2" indent="0">
              <a:buNone/>
            </a:pPr>
            <a:endParaRPr lang="en-GB" dirty="0"/>
          </a:p>
          <a:p>
            <a:r>
              <a:rPr lang="en-GB" sz="2400" b="1" dirty="0"/>
              <a:t>UAS4EUROPE: Smart Partnerships for Regional Impact</a:t>
            </a:r>
          </a:p>
          <a:p>
            <a:pPr marL="800100" lvl="2" indent="0">
              <a:buNone/>
            </a:pPr>
            <a:r>
              <a:rPr lang="en-GB" dirty="0" smtClean="0"/>
              <a:t>UAS4EUROPE position paper, 2016</a:t>
            </a:r>
          </a:p>
          <a:p>
            <a:pPr marL="800100" lvl="2" indent="0">
              <a:buNone/>
            </a:pPr>
            <a:r>
              <a:rPr lang="en-GB" dirty="0">
                <a:hlinkClick r:id="rId4"/>
              </a:rPr>
              <a:t>http://www.eurashe.eu/library/uas4europe_paper_smart-partnerships-for-regional-impact_may2016-pdf</a:t>
            </a:r>
            <a:r>
              <a:rPr lang="en-GB" dirty="0" smtClean="0">
                <a:hlinkClick r:id="rId4"/>
              </a:rPr>
              <a:t>/</a:t>
            </a:r>
            <a:r>
              <a:rPr lang="en-GB" dirty="0" smtClean="0"/>
              <a:t> </a:t>
            </a:r>
            <a:endParaRPr lang="en-GB" dirty="0"/>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fld id="{9327A08E-5FCA-4414-B2C8-41FFFFD0A61A}" type="slidenum">
              <a:rPr lang="en-US" smtClean="0"/>
              <a:pPr/>
              <a:t>20</a:t>
            </a:fld>
            <a:endParaRPr lang="en-US"/>
          </a:p>
        </p:txBody>
      </p:sp>
    </p:spTree>
    <p:extLst>
      <p:ext uri="{BB962C8B-B14F-4D97-AF65-F5344CB8AC3E}">
        <p14:creationId xmlns:p14="http://schemas.microsoft.com/office/powerpoint/2010/main" val="60504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b="1" dirty="0"/>
              <a:t>EURASHE policy framework</a:t>
            </a:r>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12" name="Slide Number Placeholder 11"/>
          <p:cNvSpPr>
            <a:spLocks noGrp="1"/>
          </p:cNvSpPr>
          <p:nvPr>
            <p:ph type="sldNum" sz="quarter" idx="11"/>
          </p:nvPr>
        </p:nvSpPr>
        <p:spPr/>
        <p:txBody>
          <a:bodyPr/>
          <a:lstStyle/>
          <a:p>
            <a:fld id="{9327A08E-5FCA-4414-B2C8-41FFFFD0A61A}" type="slidenum">
              <a:rPr lang="en-US" smtClean="0"/>
              <a:pPr/>
              <a:t>21</a:t>
            </a:fld>
            <a:endParaRPr lang="en-US"/>
          </a:p>
        </p:txBody>
      </p:sp>
      <p:sp>
        <p:nvSpPr>
          <p:cNvPr id="10" name="Oval 9"/>
          <p:cNvSpPr/>
          <p:nvPr/>
        </p:nvSpPr>
        <p:spPr>
          <a:xfrm>
            <a:off x="3396000" y="1556792"/>
            <a:ext cx="5400000" cy="1440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b="1" dirty="0">
                <a:solidFill>
                  <a:schemeClr val="tx1"/>
                </a:solidFill>
                <a:latin typeface="Calibri" pitchFamily="34" charset="0"/>
              </a:rPr>
              <a:t>Mission of PHE</a:t>
            </a:r>
          </a:p>
          <a:p>
            <a:pPr algn="ctr">
              <a:buFontTx/>
              <a:buChar char="•"/>
            </a:pPr>
            <a:r>
              <a:rPr lang="en-GB" sz="1600" b="1" dirty="0">
                <a:solidFill>
                  <a:schemeClr val="tx1"/>
                </a:solidFill>
                <a:latin typeface="Calibri" pitchFamily="34" charset="0"/>
              </a:rPr>
              <a:t> </a:t>
            </a:r>
            <a:r>
              <a:rPr lang="en-GB" sz="1600" dirty="0">
                <a:solidFill>
                  <a:schemeClr val="tx1"/>
                </a:solidFill>
                <a:latin typeface="Calibri" pitchFamily="34" charset="0"/>
              </a:rPr>
              <a:t>Role &amp; Position</a:t>
            </a:r>
          </a:p>
          <a:p>
            <a:pPr algn="ctr">
              <a:buFontTx/>
              <a:buChar char="•"/>
            </a:pPr>
            <a:r>
              <a:rPr lang="en-GB" sz="1600" dirty="0">
                <a:solidFill>
                  <a:schemeClr val="tx1"/>
                </a:solidFill>
                <a:latin typeface="Calibri" pitchFamily="34" charset="0"/>
              </a:rPr>
              <a:t> Characteristics</a:t>
            </a:r>
          </a:p>
          <a:p>
            <a:pPr algn="ctr">
              <a:buFontTx/>
              <a:buChar char="•"/>
            </a:pPr>
            <a:r>
              <a:rPr lang="en-GB" sz="1600" dirty="0">
                <a:solidFill>
                  <a:schemeClr val="tx1"/>
                </a:solidFill>
                <a:latin typeface="Calibri" pitchFamily="34" charset="0"/>
              </a:rPr>
              <a:t> Social Dimension</a:t>
            </a:r>
            <a:endParaRPr lang="en-GB" sz="1600" dirty="0">
              <a:solidFill>
                <a:schemeClr val="tx1"/>
              </a:solidFill>
            </a:endParaRPr>
          </a:p>
        </p:txBody>
      </p:sp>
      <p:sp>
        <p:nvSpPr>
          <p:cNvPr id="11" name="Oval 10"/>
          <p:cNvSpPr/>
          <p:nvPr/>
        </p:nvSpPr>
        <p:spPr>
          <a:xfrm>
            <a:off x="3396000" y="4653296"/>
            <a:ext cx="5400000" cy="1440000"/>
          </a:xfrm>
          <a:prstGeom prst="ellipse">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b="1" dirty="0">
                <a:solidFill>
                  <a:schemeClr val="tx1"/>
                </a:solidFill>
                <a:latin typeface="Calibri" pitchFamily="34" charset="0"/>
              </a:rPr>
              <a:t>Quality of HE</a:t>
            </a:r>
          </a:p>
          <a:p>
            <a:pPr algn="ctr">
              <a:buFontTx/>
              <a:buChar char="•"/>
            </a:pPr>
            <a:r>
              <a:rPr lang="en-GB" sz="1600" dirty="0">
                <a:solidFill>
                  <a:schemeClr val="tx1"/>
                </a:solidFill>
                <a:latin typeface="Calibri" pitchFamily="34" charset="0"/>
              </a:rPr>
              <a:t> Accreditation &amp; Evaluation </a:t>
            </a:r>
          </a:p>
          <a:p>
            <a:pPr algn="ctr">
              <a:buFontTx/>
              <a:buChar char="•"/>
            </a:pPr>
            <a:r>
              <a:rPr lang="en-GB" sz="1600" dirty="0">
                <a:solidFill>
                  <a:schemeClr val="tx1"/>
                </a:solidFill>
                <a:latin typeface="Calibri" pitchFamily="34" charset="0"/>
              </a:rPr>
              <a:t>Quality Management &amp; Enhancement</a:t>
            </a:r>
          </a:p>
          <a:p>
            <a:pPr algn="ctr">
              <a:buFontTx/>
              <a:buChar char="•"/>
            </a:pPr>
            <a:r>
              <a:rPr lang="en-GB" sz="1600" dirty="0">
                <a:solidFill>
                  <a:schemeClr val="tx1"/>
                </a:solidFill>
                <a:latin typeface="Calibri" pitchFamily="34" charset="0"/>
              </a:rPr>
              <a:t> Transparency Tools</a:t>
            </a:r>
            <a:endParaRPr lang="en-GB" sz="1600" dirty="0">
              <a:solidFill>
                <a:schemeClr val="tx1"/>
              </a:solidFill>
            </a:endParaRPr>
          </a:p>
        </p:txBody>
      </p:sp>
      <p:sp>
        <p:nvSpPr>
          <p:cNvPr id="9" name="Rounded Rectangle 8"/>
          <p:cNvSpPr/>
          <p:nvPr/>
        </p:nvSpPr>
        <p:spPr>
          <a:xfrm>
            <a:off x="7392464" y="2366882"/>
            <a:ext cx="2880000" cy="2880000"/>
          </a:xfrm>
          <a:prstGeom prst="roundRect">
            <a:avLst/>
          </a:prstGeom>
          <a:solidFill>
            <a:schemeClr val="tx2">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GB" sz="2000" b="1" dirty="0">
                <a:solidFill>
                  <a:schemeClr val="tx1"/>
                </a:solidFill>
                <a:latin typeface="Calibri" pitchFamily="34" charset="0"/>
              </a:rPr>
              <a:t>Research, Development and Innovation</a:t>
            </a:r>
          </a:p>
          <a:p>
            <a:pPr>
              <a:buFontTx/>
              <a:buChar char="•"/>
            </a:pPr>
            <a:r>
              <a:rPr lang="en-GB" sz="1600" dirty="0">
                <a:solidFill>
                  <a:schemeClr val="tx1"/>
                </a:solidFill>
                <a:latin typeface="Calibri" pitchFamily="34" charset="0"/>
              </a:rPr>
              <a:t> Applied Research Promotion &amp; Specifics including</a:t>
            </a:r>
          </a:p>
          <a:p>
            <a:pPr>
              <a:buFontTx/>
              <a:buChar char="•"/>
            </a:pPr>
            <a:r>
              <a:rPr lang="en-GB" sz="1600" dirty="0">
                <a:solidFill>
                  <a:schemeClr val="tx1"/>
                </a:solidFill>
                <a:latin typeface="Calibri" pitchFamily="34" charset="0"/>
              </a:rPr>
              <a:t> Innovation of Professions</a:t>
            </a:r>
          </a:p>
          <a:p>
            <a:pPr>
              <a:buFontTx/>
              <a:buChar char="•"/>
            </a:pPr>
            <a:r>
              <a:rPr lang="en-GB" sz="1600" dirty="0">
                <a:solidFill>
                  <a:schemeClr val="tx1"/>
                </a:solidFill>
                <a:latin typeface="Calibri" pitchFamily="34" charset="0"/>
              </a:rPr>
              <a:t> Innovation of Teaching/Learning</a:t>
            </a:r>
          </a:p>
          <a:p>
            <a:pPr>
              <a:buFontTx/>
              <a:buChar char="•"/>
            </a:pPr>
            <a:r>
              <a:rPr lang="en-GB" sz="1600" dirty="0">
                <a:solidFill>
                  <a:schemeClr val="tx1"/>
                </a:solidFill>
                <a:latin typeface="Calibri" pitchFamily="34" charset="0"/>
              </a:rPr>
              <a:t> Regional Development</a:t>
            </a:r>
            <a:endParaRPr lang="en-GB" sz="1600" dirty="0">
              <a:solidFill>
                <a:schemeClr val="tx1"/>
              </a:solidFill>
            </a:endParaRPr>
          </a:p>
        </p:txBody>
      </p:sp>
      <p:sp>
        <p:nvSpPr>
          <p:cNvPr id="8" name="Rounded Rectangle 7"/>
          <p:cNvSpPr/>
          <p:nvPr/>
        </p:nvSpPr>
        <p:spPr>
          <a:xfrm>
            <a:off x="1919536" y="2366882"/>
            <a:ext cx="2880000" cy="2880000"/>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r>
              <a:rPr lang="en-GB" sz="2000" b="1" dirty="0">
                <a:solidFill>
                  <a:schemeClr val="bg1"/>
                </a:solidFill>
                <a:latin typeface="Calibri" pitchFamily="34" charset="0"/>
              </a:rPr>
              <a:t>Modernising PHE</a:t>
            </a:r>
          </a:p>
          <a:p>
            <a:pPr>
              <a:buFontTx/>
              <a:buChar char="•"/>
            </a:pPr>
            <a:r>
              <a:rPr lang="en-GB" sz="1600" b="1" dirty="0">
                <a:solidFill>
                  <a:schemeClr val="bg1"/>
                </a:solidFill>
                <a:latin typeface="Calibri" pitchFamily="34" charset="0"/>
              </a:rPr>
              <a:t> </a:t>
            </a:r>
            <a:r>
              <a:rPr lang="en-GB" sz="1600" dirty="0">
                <a:solidFill>
                  <a:schemeClr val="bg1"/>
                </a:solidFill>
                <a:latin typeface="Calibri" pitchFamily="34" charset="0"/>
              </a:rPr>
              <a:t>Employability</a:t>
            </a:r>
          </a:p>
          <a:p>
            <a:pPr>
              <a:buFontTx/>
              <a:buChar char="•"/>
            </a:pPr>
            <a:r>
              <a:rPr lang="en-GB" sz="1600" dirty="0">
                <a:solidFill>
                  <a:schemeClr val="bg1"/>
                </a:solidFill>
                <a:latin typeface="Calibri" pitchFamily="34" charset="0"/>
              </a:rPr>
              <a:t> Lifelong Learning</a:t>
            </a:r>
          </a:p>
          <a:p>
            <a:pPr>
              <a:buFontTx/>
              <a:buChar char="•"/>
            </a:pPr>
            <a:r>
              <a:rPr lang="en-GB" sz="1600" dirty="0">
                <a:solidFill>
                  <a:schemeClr val="bg1"/>
                </a:solidFill>
                <a:latin typeface="Calibri" pitchFamily="34" charset="0"/>
              </a:rPr>
              <a:t> Qualification Frameworks</a:t>
            </a:r>
          </a:p>
          <a:p>
            <a:pPr>
              <a:buFontTx/>
              <a:buChar char="•"/>
            </a:pPr>
            <a:r>
              <a:rPr lang="en-GB" sz="1600" dirty="0">
                <a:solidFill>
                  <a:schemeClr val="bg1"/>
                </a:solidFill>
                <a:latin typeface="Calibri" pitchFamily="34" charset="0"/>
              </a:rPr>
              <a:t> Recognition of Prior Learning</a:t>
            </a:r>
          </a:p>
          <a:p>
            <a:pPr>
              <a:buFontTx/>
              <a:buChar char="•"/>
            </a:pPr>
            <a:r>
              <a:rPr lang="en-GB" sz="1600" dirty="0">
                <a:solidFill>
                  <a:schemeClr val="bg1"/>
                </a:solidFill>
                <a:latin typeface="Calibri" pitchFamily="34" charset="0"/>
              </a:rPr>
              <a:t> Student Centred Learning</a:t>
            </a:r>
          </a:p>
          <a:p>
            <a:pPr>
              <a:buFontTx/>
              <a:buChar char="•"/>
            </a:pPr>
            <a:r>
              <a:rPr lang="en-GB" sz="1600" dirty="0">
                <a:solidFill>
                  <a:schemeClr val="bg1"/>
                </a:solidFill>
                <a:latin typeface="Calibri" pitchFamily="34" charset="0"/>
              </a:rPr>
              <a:t> Methods &amp; Student Assessment</a:t>
            </a:r>
          </a:p>
          <a:p>
            <a:pPr>
              <a:buFontTx/>
              <a:buChar char="•"/>
            </a:pPr>
            <a:r>
              <a:rPr lang="en-GB" sz="1600" dirty="0">
                <a:solidFill>
                  <a:schemeClr val="bg1"/>
                </a:solidFill>
                <a:latin typeface="Calibri" pitchFamily="34" charset="0"/>
              </a:rPr>
              <a:t> Mobility</a:t>
            </a:r>
            <a:endParaRPr lang="en-GB" sz="1600" dirty="0">
              <a:solidFill>
                <a:schemeClr val="bg1"/>
              </a:solidFill>
            </a:endParaRPr>
          </a:p>
        </p:txBody>
      </p:sp>
      <p:sp>
        <p:nvSpPr>
          <p:cNvPr id="14" name="Quad Arrow 13"/>
          <p:cNvSpPr/>
          <p:nvPr/>
        </p:nvSpPr>
        <p:spPr>
          <a:xfrm>
            <a:off x="4836000" y="3037088"/>
            <a:ext cx="2520000" cy="1620000"/>
          </a:xfrm>
          <a:prstGeom prst="quad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dirty="0">
              <a:solidFill>
                <a:schemeClr val="tx1"/>
              </a:solidFill>
            </a:endParaRPr>
          </a:p>
        </p:txBody>
      </p:sp>
    </p:spTree>
    <p:extLst>
      <p:ext uri="{BB962C8B-B14F-4D97-AF65-F5344CB8AC3E}">
        <p14:creationId xmlns:p14="http://schemas.microsoft.com/office/powerpoint/2010/main" val="386138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b="1" dirty="0"/>
              <a:t>EURASHE actions themes &amp; working groups</a:t>
            </a:r>
          </a:p>
        </p:txBody>
      </p:sp>
      <p:sp>
        <p:nvSpPr>
          <p:cNvPr id="3" name="Content Placeholder 2"/>
          <p:cNvSpPr>
            <a:spLocks noGrp="1"/>
          </p:cNvSpPr>
          <p:nvPr>
            <p:ph idx="1"/>
          </p:nvPr>
        </p:nvSpPr>
        <p:spPr/>
        <p:txBody>
          <a:bodyPr>
            <a:normAutofit fontScale="85000" lnSpcReduction="20000"/>
          </a:bodyPr>
          <a:lstStyle/>
          <a:p>
            <a:pPr marL="0" indent="0">
              <a:buNone/>
            </a:pPr>
            <a:r>
              <a:rPr lang="en-GB" sz="2400" b="1" dirty="0"/>
              <a:t>Mission of Professional Higher Education</a:t>
            </a:r>
          </a:p>
          <a:p>
            <a:pPr marL="400050" lvl="1" indent="0">
              <a:buNone/>
            </a:pPr>
            <a:r>
              <a:rPr lang="en-GB" sz="2000" dirty="0"/>
              <a:t>Working group on the Mission of Professional Higher Education </a:t>
            </a:r>
          </a:p>
          <a:p>
            <a:pPr marL="457200" indent="-457200">
              <a:buFont typeface="+mj-lt"/>
              <a:buAutoNum type="arabicPeriod"/>
            </a:pPr>
            <a:endParaRPr lang="en-GB" sz="2400" b="1" dirty="0"/>
          </a:p>
          <a:p>
            <a:pPr marL="0" indent="0">
              <a:buNone/>
            </a:pPr>
            <a:r>
              <a:rPr lang="en-GB" sz="2400" b="1" dirty="0"/>
              <a:t>Quality of Higher Education</a:t>
            </a:r>
          </a:p>
          <a:p>
            <a:pPr marL="457200" lvl="1" indent="0">
              <a:buNone/>
            </a:pPr>
            <a:r>
              <a:rPr lang="en-GB" sz="2000" dirty="0"/>
              <a:t>Working group on Quality of Higher Education</a:t>
            </a:r>
          </a:p>
          <a:p>
            <a:pPr marL="457200" lvl="1" indent="0">
              <a:buNone/>
            </a:pPr>
            <a:endParaRPr lang="en-GB" sz="2400" b="1" dirty="0"/>
          </a:p>
          <a:p>
            <a:pPr marL="0" indent="0">
              <a:buNone/>
            </a:pPr>
            <a:r>
              <a:rPr lang="en-GB" sz="2400" b="1" dirty="0"/>
              <a:t>Modernising Professional Higher Education</a:t>
            </a:r>
          </a:p>
          <a:p>
            <a:pPr marL="0" indent="0">
              <a:buNone/>
            </a:pPr>
            <a:r>
              <a:rPr lang="en-GB" sz="2400" b="1" dirty="0"/>
              <a:t>within diversified Higher Education</a:t>
            </a:r>
          </a:p>
          <a:p>
            <a:pPr marL="457200" lvl="1" indent="0">
              <a:buNone/>
            </a:pPr>
            <a:r>
              <a:rPr lang="en-GB" sz="2000" dirty="0"/>
              <a:t>Working group on Employability &amp; Lifelong Learning</a:t>
            </a:r>
          </a:p>
          <a:p>
            <a:pPr marL="457200" lvl="1" indent="0">
              <a:buNone/>
            </a:pPr>
            <a:endParaRPr lang="en-GB" sz="2000" dirty="0"/>
          </a:p>
          <a:p>
            <a:pPr marL="0" indent="0">
              <a:buNone/>
            </a:pPr>
            <a:r>
              <a:rPr lang="en-GB" sz="2400" b="1" dirty="0"/>
              <a:t>Research, Development and Innovation</a:t>
            </a:r>
          </a:p>
          <a:p>
            <a:pPr marL="457200" lvl="1" indent="0">
              <a:buNone/>
            </a:pPr>
            <a:r>
              <a:rPr lang="en-GB" sz="2000" dirty="0"/>
              <a:t>Working group on Research, Development and Innovation</a:t>
            </a:r>
          </a:p>
          <a:p>
            <a:pPr marL="457200" lvl="1" indent="0">
              <a:buNone/>
            </a:pPr>
            <a:endParaRPr lang="en-GB" sz="2000" dirty="0"/>
          </a:p>
          <a:p>
            <a:pPr marL="457200" lvl="1" indent="0">
              <a:buNone/>
            </a:pPr>
            <a:endParaRPr lang="en-GB" sz="2000" dirty="0"/>
          </a:p>
          <a:p>
            <a:pPr marL="457200" lvl="1" indent="0">
              <a:buNone/>
            </a:pPr>
            <a:endParaRPr lang="en-GB" sz="2000" dirty="0"/>
          </a:p>
          <a:p>
            <a:pPr marL="457200" lvl="1" indent="0">
              <a:buNone/>
            </a:pPr>
            <a:r>
              <a:rPr lang="en-GB" sz="2000" dirty="0">
                <a:solidFill>
                  <a:schemeClr val="bg1"/>
                </a:solidFill>
              </a:rPr>
              <a:t>+</a:t>
            </a:r>
          </a:p>
          <a:p>
            <a:pPr marL="457200" lvl="1" indent="0">
              <a:buNone/>
            </a:pPr>
            <a:endParaRPr lang="en-GB" sz="2000" dirty="0"/>
          </a:p>
          <a:p>
            <a:pPr marL="457200" lvl="1" indent="0">
              <a:buNone/>
            </a:pPr>
            <a:endParaRPr lang="en-GB" sz="2000" dirty="0"/>
          </a:p>
          <a:p>
            <a:pPr marL="457200" lvl="1" indent="0">
              <a:buNone/>
            </a:pPr>
            <a:endParaRPr lang="en-GB" sz="2000" dirty="0"/>
          </a:p>
          <a:p>
            <a:pPr marL="457200" lvl="1" indent="0">
              <a:buNone/>
            </a:pPr>
            <a:endParaRPr lang="en-GB" sz="2000" dirty="0"/>
          </a:p>
          <a:p>
            <a:pPr marL="457200" lvl="1" indent="0">
              <a:buNone/>
            </a:pPr>
            <a:endParaRPr lang="en-GB" sz="2000" dirty="0"/>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6" name="Slide Number Placeholder 5"/>
          <p:cNvSpPr>
            <a:spLocks noGrp="1"/>
          </p:cNvSpPr>
          <p:nvPr>
            <p:ph type="sldNum" sz="quarter" idx="11"/>
          </p:nvPr>
        </p:nvSpPr>
        <p:spPr/>
        <p:txBody>
          <a:bodyPr/>
          <a:lstStyle/>
          <a:p>
            <a:fld id="{9327A08E-5FCA-4414-B2C8-41FFFFD0A61A}" type="slidenum">
              <a:rPr lang="en-US" smtClean="0"/>
              <a:pPr/>
              <a:t>22</a:t>
            </a:fld>
            <a:endParaRPr lang="en-US"/>
          </a:p>
        </p:txBody>
      </p:sp>
      <p:sp>
        <p:nvSpPr>
          <p:cNvPr id="7" name="Rectangle 6"/>
          <p:cNvSpPr/>
          <p:nvPr/>
        </p:nvSpPr>
        <p:spPr>
          <a:xfrm>
            <a:off x="8800406" y="2780928"/>
            <a:ext cx="1080000" cy="288032"/>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8" name="Rectangle 7"/>
          <p:cNvSpPr/>
          <p:nvPr/>
        </p:nvSpPr>
        <p:spPr>
          <a:xfrm>
            <a:off x="8800406" y="1916832"/>
            <a:ext cx="1080000" cy="28803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9" name="Rectangle 8"/>
          <p:cNvSpPr/>
          <p:nvPr/>
        </p:nvSpPr>
        <p:spPr>
          <a:xfrm>
            <a:off x="8800406" y="4581128"/>
            <a:ext cx="1080000" cy="288032"/>
          </a:xfrm>
          <a:prstGeom prst="rect">
            <a:avLst/>
          </a:prstGeom>
          <a:solidFill>
            <a:schemeClr val="tx2">
              <a:lumMod val="20000"/>
              <a:lumOff val="8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10" name="Rectangle 9"/>
          <p:cNvSpPr/>
          <p:nvPr/>
        </p:nvSpPr>
        <p:spPr>
          <a:xfrm>
            <a:off x="8800406" y="3717032"/>
            <a:ext cx="1080000" cy="288032"/>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886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Projects’ themes</a:t>
            </a:r>
            <a:endParaRPr lang="en-GB" b="1" dirty="0"/>
          </a:p>
        </p:txBody>
      </p:sp>
      <p:sp>
        <p:nvSpPr>
          <p:cNvPr id="3" name="Zástupný symbol pro obsah 2"/>
          <p:cNvSpPr>
            <a:spLocks noGrp="1"/>
          </p:cNvSpPr>
          <p:nvPr>
            <p:ph idx="1"/>
          </p:nvPr>
        </p:nvSpPr>
        <p:spPr/>
        <p:txBody>
          <a:bodyPr>
            <a:normAutofit fontScale="92500" lnSpcReduction="10000"/>
          </a:bodyPr>
          <a:lstStyle/>
          <a:p>
            <a:r>
              <a:rPr lang="en-GB" dirty="0" smtClean="0"/>
              <a:t>ESG promotion and implementation (EQUIP)</a:t>
            </a:r>
          </a:p>
          <a:p>
            <a:r>
              <a:rPr lang="en-GB" dirty="0"/>
              <a:t>P</a:t>
            </a:r>
            <a:r>
              <a:rPr lang="en-GB" dirty="0" smtClean="0"/>
              <a:t>HE </a:t>
            </a:r>
            <a:r>
              <a:rPr lang="en-GB" dirty="0"/>
              <a:t>policy development in Central and South-Eastern Europe (PROCSEE</a:t>
            </a:r>
            <a:r>
              <a:rPr lang="en-GB" dirty="0" smtClean="0"/>
              <a:t>)</a:t>
            </a:r>
          </a:p>
          <a:p>
            <a:r>
              <a:rPr lang="en-GB" dirty="0" smtClean="0"/>
              <a:t>a </a:t>
            </a:r>
            <a:r>
              <a:rPr lang="en-GB" dirty="0"/>
              <a:t>self-reflection tool for professional HEIs (</a:t>
            </a:r>
            <a:r>
              <a:rPr lang="en-GB" dirty="0" err="1"/>
              <a:t>BuildPHE</a:t>
            </a:r>
            <a:r>
              <a:rPr lang="en-GB" dirty="0" smtClean="0"/>
              <a:t>)</a:t>
            </a:r>
          </a:p>
          <a:p>
            <a:r>
              <a:rPr lang="en-GB" dirty="0" smtClean="0"/>
              <a:t>models </a:t>
            </a:r>
            <a:r>
              <a:rPr lang="en-GB" dirty="0"/>
              <a:t>of strategic alliances with world of work (</a:t>
            </a:r>
            <a:r>
              <a:rPr lang="en-GB" dirty="0" err="1" smtClean="0"/>
              <a:t>BEEHiVES</a:t>
            </a:r>
            <a:r>
              <a:rPr lang="en-GB" dirty="0" smtClean="0"/>
              <a:t>)</a:t>
            </a:r>
          </a:p>
          <a:p>
            <a:r>
              <a:rPr lang="en-GB" dirty="0" smtClean="0"/>
              <a:t>teaching </a:t>
            </a:r>
            <a:r>
              <a:rPr lang="en-GB" dirty="0"/>
              <a:t>excellence (</a:t>
            </a:r>
            <a:r>
              <a:rPr lang="en-GB" dirty="0" smtClean="0"/>
              <a:t>TEACHEX)</a:t>
            </a:r>
          </a:p>
          <a:p>
            <a:r>
              <a:rPr lang="en-GB" dirty="0" smtClean="0"/>
              <a:t>integrating </a:t>
            </a:r>
            <a:r>
              <a:rPr lang="en-GB" dirty="0"/>
              <a:t>entrepreneurship and work experience (</a:t>
            </a:r>
            <a:r>
              <a:rPr lang="en-GB" dirty="0" smtClean="0"/>
              <a:t>IEWEXHE)</a:t>
            </a:r>
          </a:p>
          <a:p>
            <a:r>
              <a:rPr lang="en-GB" dirty="0" smtClean="0"/>
              <a:t>supporting </a:t>
            </a:r>
            <a:r>
              <a:rPr lang="en-GB" dirty="0"/>
              <a:t>apprenticeships in higher education (</a:t>
            </a:r>
            <a:r>
              <a:rPr lang="en-GB" dirty="0" smtClean="0"/>
              <a:t>SAPS)</a:t>
            </a:r>
          </a:p>
          <a:p>
            <a:r>
              <a:rPr lang="en-GB" dirty="0" smtClean="0"/>
              <a:t>cooperation </a:t>
            </a:r>
            <a:r>
              <a:rPr lang="en-GB" dirty="0"/>
              <a:t>for innovative capacity in South-East Asia (TACTIC</a:t>
            </a:r>
            <a:r>
              <a:rPr lang="en-GB" dirty="0" smtClean="0"/>
              <a:t>)</a:t>
            </a:r>
            <a:endParaRPr lang="en-GB" dirty="0"/>
          </a:p>
          <a:p>
            <a:endParaRPr lang="en-GB" dirty="0"/>
          </a:p>
        </p:txBody>
      </p:sp>
      <p:sp>
        <p:nvSpPr>
          <p:cNvPr id="4" name="Zástupný symbol pro zápatí 3"/>
          <p:cNvSpPr>
            <a:spLocks noGrp="1"/>
          </p:cNvSpPr>
          <p:nvPr>
            <p:ph type="ftr" sz="quarter" idx="10"/>
          </p:nvPr>
        </p:nvSpPr>
        <p:spPr/>
        <p:txBody>
          <a:bodyPr/>
          <a:lstStyle/>
          <a:p>
            <a:pPr>
              <a:defRPr/>
            </a:pPr>
            <a:r>
              <a:rPr lang="en-GB" smtClean="0"/>
              <a:t>EURASHE introduction</a:t>
            </a:r>
            <a:endParaRPr lang="en-GB"/>
          </a:p>
        </p:txBody>
      </p:sp>
      <p:sp>
        <p:nvSpPr>
          <p:cNvPr id="5" name="Zástupný symbol pro číslo snímku 4"/>
          <p:cNvSpPr>
            <a:spLocks noGrp="1"/>
          </p:cNvSpPr>
          <p:nvPr>
            <p:ph type="sldNum" sz="quarter" idx="11"/>
          </p:nvPr>
        </p:nvSpPr>
        <p:spPr/>
        <p:txBody>
          <a:bodyPr/>
          <a:lstStyle/>
          <a:p>
            <a:pPr>
              <a:defRPr/>
            </a:pPr>
            <a:fld id="{5131DCD0-64E5-654D-8A8A-237A3618CF6E}" type="slidenum">
              <a:rPr lang="en-GB" smtClean="0"/>
              <a:pPr>
                <a:defRPr/>
              </a:pPr>
              <a:t>23</a:t>
            </a:fld>
            <a:endParaRPr lang="en-GB"/>
          </a:p>
        </p:txBody>
      </p:sp>
    </p:spTree>
    <p:extLst>
      <p:ext uri="{BB962C8B-B14F-4D97-AF65-F5344CB8AC3E}">
        <p14:creationId xmlns:p14="http://schemas.microsoft.com/office/powerpoint/2010/main" val="151977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Emerging themes</a:t>
            </a:r>
            <a:endParaRPr lang="en-GB" b="1" dirty="0"/>
          </a:p>
        </p:txBody>
      </p:sp>
      <p:sp>
        <p:nvSpPr>
          <p:cNvPr id="3" name="Zástupný symbol pro obsah 2"/>
          <p:cNvSpPr>
            <a:spLocks noGrp="1"/>
          </p:cNvSpPr>
          <p:nvPr>
            <p:ph idx="1"/>
          </p:nvPr>
        </p:nvSpPr>
        <p:spPr/>
        <p:txBody>
          <a:bodyPr/>
          <a:lstStyle/>
          <a:p>
            <a:r>
              <a:rPr lang="en-GB" dirty="0" smtClean="0"/>
              <a:t>Identity of PHE, concept of UAS</a:t>
            </a:r>
          </a:p>
          <a:p>
            <a:r>
              <a:rPr lang="en-GB" dirty="0" smtClean="0"/>
              <a:t>Excellence in teaching &amp; learning</a:t>
            </a:r>
          </a:p>
          <a:p>
            <a:r>
              <a:rPr lang="en-GB" dirty="0" smtClean="0"/>
              <a:t>Flexibility and permeability of HE (and VET) including WBL, RPL</a:t>
            </a:r>
          </a:p>
          <a:p>
            <a:r>
              <a:rPr lang="en-GB" dirty="0" smtClean="0"/>
              <a:t>Mapping short cycle HE integration</a:t>
            </a:r>
          </a:p>
          <a:p>
            <a:r>
              <a:rPr lang="en-GB" dirty="0" smtClean="0"/>
              <a:t>Supporting research capacity at UASs</a:t>
            </a:r>
          </a:p>
          <a:p>
            <a:r>
              <a:rPr lang="en-GB" dirty="0" smtClean="0"/>
              <a:t>Impact of UAS/PHE on knowledge exchange &amp; regional development</a:t>
            </a:r>
            <a:endParaRPr lang="en-GB" dirty="0"/>
          </a:p>
        </p:txBody>
      </p:sp>
      <p:sp>
        <p:nvSpPr>
          <p:cNvPr id="4" name="Zástupný symbol pro zápatí 3"/>
          <p:cNvSpPr>
            <a:spLocks noGrp="1"/>
          </p:cNvSpPr>
          <p:nvPr>
            <p:ph type="ftr" sz="quarter" idx="10"/>
          </p:nvPr>
        </p:nvSpPr>
        <p:spPr/>
        <p:txBody>
          <a:bodyPr/>
          <a:lstStyle/>
          <a:p>
            <a:pPr>
              <a:defRPr/>
            </a:pPr>
            <a:r>
              <a:rPr lang="en-GB" smtClean="0"/>
              <a:t>EURASHE introduction</a:t>
            </a:r>
            <a:endParaRPr lang="en-GB"/>
          </a:p>
        </p:txBody>
      </p:sp>
      <p:sp>
        <p:nvSpPr>
          <p:cNvPr id="5" name="Zástupný symbol pro číslo snímku 4"/>
          <p:cNvSpPr>
            <a:spLocks noGrp="1"/>
          </p:cNvSpPr>
          <p:nvPr>
            <p:ph type="sldNum" sz="quarter" idx="11"/>
          </p:nvPr>
        </p:nvSpPr>
        <p:spPr/>
        <p:txBody>
          <a:bodyPr/>
          <a:lstStyle/>
          <a:p>
            <a:pPr>
              <a:defRPr/>
            </a:pPr>
            <a:fld id="{5131DCD0-64E5-654D-8A8A-237A3618CF6E}" type="slidenum">
              <a:rPr lang="en-GB" smtClean="0"/>
              <a:pPr>
                <a:defRPr/>
              </a:pPr>
              <a:t>24</a:t>
            </a:fld>
            <a:endParaRPr lang="en-GB"/>
          </a:p>
        </p:txBody>
      </p:sp>
    </p:spTree>
    <p:extLst>
      <p:ext uri="{BB962C8B-B14F-4D97-AF65-F5344CB8AC3E}">
        <p14:creationId xmlns:p14="http://schemas.microsoft.com/office/powerpoint/2010/main" val="12654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MEMBERSHIP</a:t>
            </a:r>
            <a:endParaRPr lang="en-GB" dirty="0"/>
          </a:p>
        </p:txBody>
      </p:sp>
      <p:sp>
        <p:nvSpPr>
          <p:cNvPr id="6" name="Zástupný symbol pro text 5"/>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25</a:t>
            </a:fld>
            <a:endParaRPr lang="en-GB"/>
          </a:p>
        </p:txBody>
      </p:sp>
    </p:spTree>
    <p:extLst>
      <p:ext uri="{BB962C8B-B14F-4D97-AF65-F5344CB8AC3E}">
        <p14:creationId xmlns:p14="http://schemas.microsoft.com/office/powerpoint/2010/main" val="25032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en-GB" sz="3000" b="1" dirty="0"/>
              <a:t>Members’ added-value</a:t>
            </a:r>
          </a:p>
        </p:txBody>
      </p:sp>
      <p:sp>
        <p:nvSpPr>
          <p:cNvPr id="4" name="Content Placeholder 3"/>
          <p:cNvSpPr>
            <a:spLocks noGrp="1"/>
          </p:cNvSpPr>
          <p:nvPr>
            <p:ph idx="1"/>
          </p:nvPr>
        </p:nvSpPr>
        <p:spPr/>
        <p:txBody>
          <a:bodyPr>
            <a:noAutofit/>
          </a:bodyPr>
          <a:lstStyle/>
          <a:p>
            <a:r>
              <a:rPr lang="en-GB" sz="2400" dirty="0" smtClean="0"/>
              <a:t>Lobby </a:t>
            </a:r>
            <a:r>
              <a:rPr lang="en-GB" sz="2400" dirty="0"/>
              <a:t>and </a:t>
            </a:r>
            <a:r>
              <a:rPr lang="en-GB" sz="2400" dirty="0" smtClean="0"/>
              <a:t>advocacy </a:t>
            </a:r>
            <a:r>
              <a:rPr lang="en-GB" sz="2400" dirty="0"/>
              <a:t>towards European and national </a:t>
            </a:r>
            <a:r>
              <a:rPr lang="en-GB" sz="2400" dirty="0" smtClean="0"/>
              <a:t>authorities</a:t>
            </a:r>
            <a:endParaRPr lang="en-GB" sz="2400" dirty="0"/>
          </a:p>
          <a:p>
            <a:r>
              <a:rPr lang="en-GB" sz="2400" dirty="0" smtClean="0"/>
              <a:t>Contributing to, </a:t>
            </a:r>
            <a:r>
              <a:rPr lang="en-GB" sz="2400" dirty="0"/>
              <a:t>endorsing </a:t>
            </a:r>
            <a:r>
              <a:rPr lang="en-GB" sz="2400" dirty="0" smtClean="0"/>
              <a:t>and sharing European policy</a:t>
            </a:r>
            <a:endParaRPr lang="en-GB" sz="2400" dirty="0"/>
          </a:p>
          <a:p>
            <a:r>
              <a:rPr lang="en-GB" sz="2400" dirty="0"/>
              <a:t>Forming own future by strengthening of members’ voice</a:t>
            </a:r>
          </a:p>
          <a:p>
            <a:r>
              <a:rPr lang="en-GB" sz="2400" dirty="0" smtClean="0"/>
              <a:t>Information on latest </a:t>
            </a:r>
            <a:r>
              <a:rPr lang="en-GB" sz="2400" dirty="0"/>
              <a:t>trends and evolutions </a:t>
            </a:r>
            <a:r>
              <a:rPr lang="en-GB" sz="2400" dirty="0" smtClean="0"/>
              <a:t>within EHEA and ERA</a:t>
            </a:r>
            <a:endParaRPr lang="en-GB" sz="2400" dirty="0"/>
          </a:p>
          <a:p>
            <a:r>
              <a:rPr lang="en-GB" sz="2400" dirty="0"/>
              <a:t>Networking: innovative projects, international events, round tables, finding experts, debating on our social media, participating or hosting international </a:t>
            </a:r>
            <a:r>
              <a:rPr lang="en-GB" sz="2400" dirty="0" smtClean="0"/>
              <a:t>events</a:t>
            </a:r>
            <a:endParaRPr lang="en-GB" sz="2400" dirty="0"/>
          </a:p>
          <a:p>
            <a:r>
              <a:rPr lang="en-GB" sz="2400" dirty="0" smtClean="0"/>
              <a:t>Capacity </a:t>
            </a:r>
            <a:r>
              <a:rPr lang="en-GB" sz="2400" dirty="0"/>
              <a:t>building and support for the implementation of PHE – profile characteristics and </a:t>
            </a:r>
            <a:r>
              <a:rPr lang="en-GB" sz="2400" dirty="0" smtClean="0"/>
              <a:t>policies</a:t>
            </a:r>
            <a:endParaRPr lang="en-GB" sz="2400" dirty="0"/>
          </a:p>
          <a:p>
            <a:r>
              <a:rPr lang="en-GB" sz="2400" dirty="0"/>
              <a:t>Peer learning: workshops and </a:t>
            </a:r>
            <a:r>
              <a:rPr lang="en-GB" sz="2400" dirty="0" smtClean="0"/>
              <a:t>seminars</a:t>
            </a:r>
            <a:endParaRPr lang="en-GB" sz="2400" dirty="0"/>
          </a:p>
          <a:p>
            <a:r>
              <a:rPr lang="en-GB" sz="2400" dirty="0" smtClean="0"/>
              <a:t>Offering expertise and promotion of own experience and institution</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45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0B60EAB-BAA4-7A40-999A-5002EBA714EB}" type="slidenum">
              <a:rPr lang="en-GB" sz="1200">
                <a:solidFill>
                  <a:schemeClr val="bg1"/>
                </a:solidFill>
              </a:rPr>
              <a:pPr eaLnBrk="1" hangingPunct="1"/>
              <a:t>26</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en-US" sz="3000" b="1" dirty="0"/>
              <a:t>Membership </a:t>
            </a:r>
            <a:endParaRPr lang="en-GB" sz="3000" b="1" dirty="0"/>
          </a:p>
        </p:txBody>
      </p:sp>
      <p:sp>
        <p:nvSpPr>
          <p:cNvPr id="21506" name="Content Placeholder 2"/>
          <p:cNvSpPr>
            <a:spLocks noGrp="1"/>
          </p:cNvSpPr>
          <p:nvPr>
            <p:ph idx="1"/>
          </p:nvPr>
        </p:nvSpPr>
        <p:spPr/>
        <p:txBody>
          <a:bodyPr anchor="t">
            <a:normAutofit/>
          </a:bodyPr>
          <a:lstStyle/>
          <a:p>
            <a:r>
              <a:rPr lang="en-GB" sz="2500" b="1" dirty="0"/>
              <a:t>Associate membership</a:t>
            </a:r>
            <a:r>
              <a:rPr lang="en-GB" sz="2500" dirty="0"/>
              <a:t>: open to international sectorial associations of higher education institutions within the EHEA; </a:t>
            </a:r>
          </a:p>
          <a:p>
            <a:pPr lvl="1"/>
            <a:r>
              <a:rPr lang="en-GB" sz="2100" dirty="0"/>
              <a:t>1 associate member</a:t>
            </a:r>
          </a:p>
          <a:p>
            <a:r>
              <a:rPr lang="en-GB" sz="2500" b="1" dirty="0"/>
              <a:t>Affiliate membership</a:t>
            </a:r>
            <a:r>
              <a:rPr lang="en-GB" sz="2500" dirty="0"/>
              <a:t>: open to recognised individual higher education institution and associations of higher education institutions outside the EHEA; institutions of higher education or national associations of higher education institutions within the EHEA that do not meet all full membership criteria; as well as any other bona fide organisation active in the field of higher education worldwide.</a:t>
            </a:r>
          </a:p>
          <a:p>
            <a:pPr lvl="1"/>
            <a:r>
              <a:rPr lang="en-GB" sz="2100" dirty="0">
                <a:latin typeface="Calibri" charset="0"/>
              </a:rPr>
              <a:t>8 affiliate members: 5 individual institutions outside the EHEA, 3 bona fide organisations</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A38411-B79B-B746-AF94-D6D267FD1988}" type="slidenum">
              <a:rPr lang="en-GB" sz="1200">
                <a:solidFill>
                  <a:schemeClr val="bg1"/>
                </a:solidFill>
              </a:rPr>
              <a:pPr eaLnBrk="1" hangingPunct="1"/>
              <a:t>27</a:t>
            </a:fld>
            <a:endParaRPr lang="en-GB" sz="1200">
              <a:solidFill>
                <a:schemeClr val="bg1"/>
              </a:solidFill>
            </a:endParaRPr>
          </a:p>
        </p:txBody>
      </p:sp>
    </p:spTree>
    <p:extLst>
      <p:ext uri="{BB962C8B-B14F-4D97-AF65-F5344CB8AC3E}">
        <p14:creationId xmlns:p14="http://schemas.microsoft.com/office/powerpoint/2010/main" val="229510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EURASHE outside the EHEA</a:t>
            </a:r>
            <a:endParaRPr lang="en-GB" sz="3000" b="1" dirty="0"/>
          </a:p>
        </p:txBody>
      </p:sp>
      <p:sp>
        <p:nvSpPr>
          <p:cNvPr id="3" name="Content Placeholder 2"/>
          <p:cNvSpPr>
            <a:spLocks noGrp="1"/>
          </p:cNvSpPr>
          <p:nvPr>
            <p:ph idx="1"/>
          </p:nvPr>
        </p:nvSpPr>
        <p:spPr/>
        <p:txBody>
          <a:bodyPr anchor="t"/>
          <a:lstStyle/>
          <a:p>
            <a:pPr eaLnBrk="1" hangingPunct="1">
              <a:defRPr/>
            </a:pPr>
            <a:r>
              <a:rPr lang="en-US" sz="2400" dirty="0"/>
              <a:t>EURASHE believes partnership and cooperation with other regions in the world are </a:t>
            </a:r>
            <a:r>
              <a:rPr lang="en-US" sz="2400" dirty="0" smtClean="0"/>
              <a:t>important</a:t>
            </a:r>
          </a:p>
          <a:p>
            <a:pPr eaLnBrk="1" hangingPunct="1">
              <a:defRPr/>
            </a:pPr>
            <a:r>
              <a:rPr lang="en-US" sz="2400" dirty="0" smtClean="0"/>
              <a:t>Relationships </a:t>
            </a:r>
            <a:r>
              <a:rPr lang="en-US" sz="2400" dirty="0"/>
              <a:t>with countries outside the EHEA through associate membership, partnership agreements, and cooperation with other countries in the world such as Canada, the United States of America, China (Macau) and regions such as Central Asia, South-East Asia, Northern Africa and the Middle-East</a:t>
            </a:r>
            <a:endParaRPr lang="it-IT" sz="2400" dirty="0"/>
          </a:p>
        </p:txBody>
      </p:sp>
      <p:sp>
        <p:nvSpPr>
          <p:cNvPr id="4" name="Footer Placeholder 3"/>
          <p:cNvSpPr>
            <a:spLocks noGrp="1"/>
          </p:cNvSpPr>
          <p:nvPr>
            <p:ph type="ftr" sz="quarter" idx="10"/>
          </p:nvPr>
        </p:nvSpPr>
        <p:spPr/>
        <p:txBody>
          <a:bodyPr/>
          <a:lstStyle/>
          <a:p>
            <a:pPr>
              <a:defRPr/>
            </a:pPr>
            <a:r>
              <a:rPr lang="en-GB" smtClean="0"/>
              <a:t>EURASHE introduction</a:t>
            </a:r>
            <a:endParaRPr lang="en-GB"/>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4734715-1775-004E-979E-9EE598E438AC}" type="slidenum">
              <a:rPr lang="en-GB" sz="1200">
                <a:solidFill>
                  <a:schemeClr val="bg1"/>
                </a:solidFill>
              </a:rPr>
              <a:pPr eaLnBrk="1" hangingPunct="1"/>
              <a:t>28</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6" name="Zástupný symbol pro text 5"/>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29</a:t>
            </a:fld>
            <a:endParaRPr lang="en-GB"/>
          </a:p>
        </p:txBody>
      </p:sp>
    </p:spTree>
    <p:extLst>
      <p:ext uri="{BB962C8B-B14F-4D97-AF65-F5344CB8AC3E}">
        <p14:creationId xmlns:p14="http://schemas.microsoft.com/office/powerpoint/2010/main" val="83614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GB" sz="3000" b="1" dirty="0"/>
              <a:t>EURASHE</a:t>
            </a:r>
          </a:p>
        </p:txBody>
      </p:sp>
      <p:sp>
        <p:nvSpPr>
          <p:cNvPr id="18434" name="Content Placeholder 2"/>
          <p:cNvSpPr>
            <a:spLocks noGrp="1"/>
          </p:cNvSpPr>
          <p:nvPr>
            <p:ph idx="1"/>
          </p:nvPr>
        </p:nvSpPr>
        <p:spPr/>
        <p:txBody>
          <a:bodyPr anchor="t">
            <a:normAutofit/>
          </a:bodyPr>
          <a:lstStyle/>
          <a:p>
            <a:r>
              <a:rPr lang="en-GB" sz="2400" dirty="0"/>
              <a:t>EURASHE is the European Association of Institutions in Higher Education that offer professionally orientated programmes and are engaged in applied research within the Bologna cycles</a:t>
            </a:r>
          </a:p>
          <a:p>
            <a:r>
              <a:rPr lang="en-GB" sz="2400" dirty="0"/>
              <a:t>EURASHE represents universities of applied sciences and university colleges; other members of EURASHE are national and sectorial associations of higher education institutions, and other individual institutions, such as universities</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AB962A5-321F-6D42-A620-E6C8542A5EAE}" type="slidenum">
              <a:rPr lang="en-GB" sz="1200">
                <a:solidFill>
                  <a:schemeClr val="bg1"/>
                </a:solidFill>
              </a:rPr>
              <a:pPr eaLnBrk="1" hangingPunct="1"/>
              <a:t>3</a:t>
            </a:fld>
            <a:endParaRPr lang="en-GB" sz="1200">
              <a:solidFill>
                <a:schemeClr val="bg1"/>
              </a:solidFill>
            </a:endParaRPr>
          </a:p>
        </p:txBody>
      </p:sp>
      <p:sp>
        <p:nvSpPr>
          <p:cNvPr id="4" name="TextBox 3">
            <a:hlinkClick r:id="rId2"/>
          </p:cNvPr>
          <p:cNvSpPr txBox="1"/>
          <p:nvPr/>
        </p:nvSpPr>
        <p:spPr>
          <a:xfrm>
            <a:off x="8593005" y="5013176"/>
            <a:ext cx="2304256" cy="461665"/>
          </a:xfrm>
          <a:prstGeom prst="rect">
            <a:avLst/>
          </a:prstGeom>
          <a:noFill/>
        </p:spPr>
        <p:txBody>
          <a:bodyPr wrap="square" rtlCol="0">
            <a:spAutoFit/>
          </a:bodyPr>
          <a:lstStyle/>
          <a:p>
            <a:r>
              <a:rPr lang="en-GB" sz="2400" dirty="0">
                <a:solidFill>
                  <a:srgbClr val="104068"/>
                </a:solidFill>
                <a:latin typeface="+mn-lt"/>
                <a:ea typeface="+mn-ea"/>
                <a:cs typeface="+mn-cs"/>
              </a:rPr>
              <a:t>www.eurashe.eu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Activities</a:t>
            </a:r>
            <a:endParaRPr lang="en-GB" sz="3000" b="1" dirty="0"/>
          </a:p>
        </p:txBody>
      </p:sp>
      <p:sp>
        <p:nvSpPr>
          <p:cNvPr id="28674" name="Content Placeholder 2"/>
          <p:cNvSpPr>
            <a:spLocks noGrp="1"/>
          </p:cNvSpPr>
          <p:nvPr>
            <p:ph idx="1"/>
          </p:nvPr>
        </p:nvSpPr>
        <p:spPr/>
        <p:txBody>
          <a:bodyPr anchor="t"/>
          <a:lstStyle/>
          <a:p>
            <a:pPr>
              <a:spcBef>
                <a:spcPct val="0"/>
              </a:spcBef>
              <a:spcAft>
                <a:spcPts val="1200"/>
              </a:spcAft>
            </a:pPr>
            <a:r>
              <a:rPr lang="en-GB" sz="2400" dirty="0">
                <a:latin typeface="Calibri" charset="0"/>
              </a:rPr>
              <a:t>Primary focus on policy development</a:t>
            </a:r>
          </a:p>
          <a:p>
            <a:pPr>
              <a:spcBef>
                <a:spcPct val="0"/>
              </a:spcBef>
              <a:spcAft>
                <a:spcPts val="1200"/>
              </a:spcAft>
            </a:pPr>
            <a:r>
              <a:rPr lang="en-GB" sz="2400" dirty="0">
                <a:latin typeface="Calibri" charset="0"/>
              </a:rPr>
              <a:t>Commitment to higher education research with emphasis on professionally-oriented segments</a:t>
            </a:r>
          </a:p>
          <a:p>
            <a:pPr>
              <a:spcBef>
                <a:spcPct val="0"/>
              </a:spcBef>
              <a:spcAft>
                <a:spcPts val="1200"/>
              </a:spcAft>
            </a:pPr>
            <a:r>
              <a:rPr lang="en-GB" sz="2400" dirty="0">
                <a:latin typeface="Calibri" charset="0"/>
              </a:rPr>
              <a:t>Involvement in innovative &amp; interesting projects</a:t>
            </a:r>
          </a:p>
          <a:p>
            <a:pPr>
              <a:spcBef>
                <a:spcPct val="0"/>
              </a:spcBef>
              <a:spcAft>
                <a:spcPts val="1200"/>
              </a:spcAft>
            </a:pPr>
            <a:r>
              <a:rPr lang="en-GB" sz="2400" dirty="0">
                <a:latin typeface="Calibri" charset="0"/>
              </a:rPr>
              <a:t>Organisation of annual conferences, thematic seminars &amp; tailor-made events for members</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6F04C6D-A82C-E749-9BC3-ED37F8457BF1}" type="slidenum">
              <a:rPr lang="en-GB" sz="1200">
                <a:solidFill>
                  <a:schemeClr val="bg1"/>
                </a:solidFill>
              </a:rPr>
              <a:pPr eaLnBrk="1" hangingPunct="1"/>
              <a:t>30</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nl-NL" sz="3000" b="1" dirty="0"/>
              <a:t>EURASHE as policy-maker</a:t>
            </a:r>
            <a:endParaRPr lang="en-GB" sz="3000" b="1" dirty="0"/>
          </a:p>
        </p:txBody>
      </p:sp>
      <p:sp>
        <p:nvSpPr>
          <p:cNvPr id="4" name="Content Placeholder 3"/>
          <p:cNvSpPr>
            <a:spLocks noGrp="1"/>
          </p:cNvSpPr>
          <p:nvPr>
            <p:ph idx="1"/>
          </p:nvPr>
        </p:nvSpPr>
        <p:spPr/>
        <p:txBody>
          <a:bodyPr>
            <a:normAutofit fontScale="85000" lnSpcReduction="10000"/>
          </a:bodyPr>
          <a:lstStyle/>
          <a:p>
            <a:r>
              <a:rPr lang="en-GB" dirty="0"/>
              <a:t>Contribute to further elaboration of professional higher education adopting common policy statements (press releases, communications, position papers…) on</a:t>
            </a:r>
          </a:p>
          <a:p>
            <a:pPr lvl="1"/>
            <a:r>
              <a:rPr lang="en-GB" dirty="0"/>
              <a:t>Mission of professional higher education: mission and role of professional higher education, entrepreneurship, university-business cooperation</a:t>
            </a:r>
          </a:p>
          <a:p>
            <a:pPr lvl="1"/>
            <a:r>
              <a:rPr lang="en-GB" dirty="0"/>
              <a:t>Quality of higher education: quality assurance, accreditation, transparency tools, evaluation, rankings, labels, European Standards and Guidelines (ESG)</a:t>
            </a:r>
          </a:p>
          <a:p>
            <a:pPr lvl="1"/>
            <a:r>
              <a:rPr lang="en-GB" dirty="0"/>
              <a:t>Modernising professional higher education: lifelong learning (LLL), mobility, employability, qualifications frameworks, recognition of prior learning (RPL), learning outcomes (LO)</a:t>
            </a:r>
          </a:p>
          <a:p>
            <a:pPr lvl="1"/>
            <a:r>
              <a:rPr lang="en-GB" dirty="0"/>
              <a:t>Research, development and innovation: universities of applied sciences (UAS), innovation, regional development, knowledge </a:t>
            </a:r>
            <a:r>
              <a:rPr lang="en-GB" dirty="0" smtClean="0"/>
              <a:t>transfer</a:t>
            </a:r>
            <a:endParaRPr lang="en-GB" dirty="0"/>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4C5FD1A-94CE-B843-98F9-3E8F611353B8}" type="slidenum">
              <a:rPr lang="en-GB" sz="1200">
                <a:solidFill>
                  <a:schemeClr val="bg1"/>
                </a:solidFill>
              </a:rPr>
              <a:pPr eaLnBrk="1" hangingPunct="1"/>
              <a:t>31</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EURASHE working groups</a:t>
            </a:r>
            <a:endParaRPr lang="en-GB" sz="3000" b="1" dirty="0"/>
          </a:p>
        </p:txBody>
      </p:sp>
      <p:sp>
        <p:nvSpPr>
          <p:cNvPr id="4" name="Content Placeholder 3"/>
          <p:cNvSpPr>
            <a:spLocks noGrp="1"/>
          </p:cNvSpPr>
          <p:nvPr>
            <p:ph idx="1"/>
          </p:nvPr>
        </p:nvSpPr>
        <p:spPr/>
        <p:txBody>
          <a:bodyPr>
            <a:normAutofit lnSpcReduction="10000"/>
          </a:bodyPr>
          <a:lstStyle/>
          <a:p>
            <a:r>
              <a:rPr lang="en-GB" dirty="0" smtClean="0"/>
              <a:t>Working </a:t>
            </a:r>
            <a:r>
              <a:rPr lang="en-GB" dirty="0"/>
              <a:t>groups engaged in the development of policies</a:t>
            </a:r>
          </a:p>
          <a:p>
            <a:endParaRPr lang="en-GB" dirty="0"/>
          </a:p>
          <a:p>
            <a:r>
              <a:rPr lang="en-GB" dirty="0"/>
              <a:t>EURASHE working groups</a:t>
            </a:r>
          </a:p>
          <a:p>
            <a:pPr lvl="1"/>
            <a:r>
              <a:rPr lang="en-GB" dirty="0"/>
              <a:t>systematically lead research on our priority topics, </a:t>
            </a:r>
          </a:p>
          <a:p>
            <a:pPr lvl="1"/>
            <a:r>
              <a:rPr lang="en-GB" dirty="0"/>
              <a:t>analyse the current situation of higher education, </a:t>
            </a:r>
          </a:p>
          <a:p>
            <a:pPr lvl="1"/>
            <a:r>
              <a:rPr lang="en-GB" dirty="0"/>
              <a:t>actively develop and formulate policy positions on their area of expertise</a:t>
            </a:r>
          </a:p>
          <a:p>
            <a:pPr lvl="1"/>
            <a:r>
              <a:rPr lang="en-GB" dirty="0"/>
              <a:t>represent and further promote policy on behalf of professional higher </a:t>
            </a:r>
            <a:r>
              <a:rPr lang="en-GB" dirty="0" smtClean="0"/>
              <a:t>education</a:t>
            </a:r>
            <a:endParaRPr lang="en-GB" dirty="0"/>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377CA8D-916C-D546-94EB-30386D08BBFC}" type="slidenum">
              <a:rPr lang="en-GB" sz="1200">
                <a:solidFill>
                  <a:schemeClr val="bg1"/>
                </a:solidFill>
              </a:rPr>
              <a:pPr eaLnBrk="1" hangingPunct="1"/>
              <a:t>32</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nl-NL" sz="3000" b="1" dirty="0"/>
              <a:t>EURASHE</a:t>
            </a:r>
            <a:r>
              <a:rPr lang="nl-NL" sz="3200" b="1" dirty="0"/>
              <a:t> events</a:t>
            </a:r>
            <a:endParaRPr lang="en-GB" sz="3200" b="1" dirty="0"/>
          </a:p>
        </p:txBody>
      </p:sp>
      <p:sp>
        <p:nvSpPr>
          <p:cNvPr id="32770" name="Content Placeholder 2"/>
          <p:cNvSpPr>
            <a:spLocks noGrp="1"/>
          </p:cNvSpPr>
          <p:nvPr>
            <p:ph idx="1"/>
          </p:nvPr>
        </p:nvSpPr>
        <p:spPr/>
        <p:txBody>
          <a:bodyPr anchor="t"/>
          <a:lstStyle/>
          <a:p>
            <a:pPr>
              <a:lnSpc>
                <a:spcPct val="90000"/>
              </a:lnSpc>
              <a:spcAft>
                <a:spcPct val="25000"/>
              </a:spcAft>
            </a:pPr>
            <a:r>
              <a:rPr lang="en-US" sz="2400" b="1" dirty="0">
                <a:latin typeface="Calibri" charset="0"/>
              </a:rPr>
              <a:t>Annual Conferences </a:t>
            </a:r>
            <a:r>
              <a:rPr lang="en-US" sz="2400" dirty="0">
                <a:latin typeface="Calibri" charset="0"/>
              </a:rPr>
              <a:t>(Le Havre 2017, Belgrade 2016)</a:t>
            </a:r>
          </a:p>
          <a:p>
            <a:pPr>
              <a:lnSpc>
                <a:spcPct val="90000"/>
              </a:lnSpc>
              <a:spcAft>
                <a:spcPct val="25000"/>
              </a:spcAft>
            </a:pPr>
            <a:r>
              <a:rPr lang="en-US" altLang="ja-JP" sz="2400" b="1" dirty="0">
                <a:latin typeface="Calibri" charset="0"/>
              </a:rPr>
              <a:t>Tailor-made events for members</a:t>
            </a:r>
            <a:r>
              <a:rPr lang="en-US" altLang="ja-JP" sz="2400" dirty="0">
                <a:latin typeface="Calibri" charset="0"/>
              </a:rPr>
              <a:t>, </a:t>
            </a:r>
            <a:r>
              <a:rPr lang="en-US" altLang="ja-JP" sz="2400" b="1" dirty="0">
                <a:latin typeface="Calibri" charset="0"/>
              </a:rPr>
              <a:t>Hands-on QA seminars, </a:t>
            </a:r>
            <a:r>
              <a:rPr lang="en-US" sz="2400" b="1" dirty="0">
                <a:latin typeface="Calibri" charset="0"/>
              </a:rPr>
              <a:t>Annual LLL seminars, Seminars on </a:t>
            </a:r>
            <a:r>
              <a:rPr lang="fr-FR" sz="2400" b="1" dirty="0">
                <a:latin typeface="Calibri" charset="0"/>
              </a:rPr>
              <a:t>‘</a:t>
            </a:r>
            <a:r>
              <a:rPr lang="en-US" altLang="ja-JP" sz="2400" b="1" dirty="0">
                <a:latin typeface="Calibri" charset="0"/>
              </a:rPr>
              <a:t>Bologna</a:t>
            </a:r>
            <a:r>
              <a:rPr lang="en-US" sz="2400" b="1" dirty="0">
                <a:latin typeface="Calibri" charset="0"/>
              </a:rPr>
              <a:t>’</a:t>
            </a:r>
            <a:r>
              <a:rPr lang="en-US" altLang="ja-JP" sz="2400" b="1" dirty="0">
                <a:latin typeface="Calibri" charset="0"/>
              </a:rPr>
              <a:t> topics </a:t>
            </a:r>
            <a:r>
              <a:rPr lang="en-US" altLang="ja-JP" sz="2400" dirty="0">
                <a:latin typeface="Calibri" charset="0"/>
              </a:rPr>
              <a:t>(Brussels 2017, Bratislava 2016, Seville 2016)</a:t>
            </a:r>
          </a:p>
          <a:p>
            <a:pPr eaLnBrk="1" hangingPunct="1">
              <a:lnSpc>
                <a:spcPct val="90000"/>
              </a:lnSpc>
              <a:spcAft>
                <a:spcPct val="25000"/>
              </a:spcAft>
            </a:pPr>
            <a:r>
              <a:rPr lang="en-US" sz="2400" b="1" dirty="0">
                <a:latin typeface="Calibri" charset="0"/>
              </a:rPr>
              <a:t>Statutory bodies and internal working groups’ meetings </a:t>
            </a:r>
            <a:r>
              <a:rPr lang="en-US" sz="2400" dirty="0">
                <a:latin typeface="Calibri" charset="0"/>
              </a:rPr>
              <a:t>(3-4 times per year)</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3277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8C6638E-7390-6D4A-A276-744B96232DE2}" type="slidenum">
              <a:rPr lang="en-GB" sz="1200">
                <a:solidFill>
                  <a:schemeClr val="bg1"/>
                </a:solidFill>
              </a:rPr>
              <a:pPr eaLnBrk="1" hangingPunct="1"/>
              <a:t>33</a:t>
            </a:fld>
            <a:endParaRPr lang="en-GB" sz="12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3234" b="11994"/>
          <a:stretch/>
        </p:blipFill>
        <p:spPr>
          <a:xfrm>
            <a:off x="-61386" y="-27000"/>
            <a:ext cx="12314772" cy="6912000"/>
          </a:xfrm>
        </p:spPr>
      </p:pic>
      <p:sp>
        <p:nvSpPr>
          <p:cNvPr id="2" name="Title 1"/>
          <p:cNvSpPr>
            <a:spLocks noGrp="1"/>
          </p:cNvSpPr>
          <p:nvPr>
            <p:ph type="title"/>
          </p:nvPr>
        </p:nvSpPr>
        <p:spPr>
          <a:xfrm>
            <a:off x="5041231" y="336881"/>
            <a:ext cx="6866023" cy="1804740"/>
          </a:xfrm>
          <a:solidFill>
            <a:srgbClr val="FF9933"/>
          </a:solidFill>
          <a:ln>
            <a:noFill/>
          </a:ln>
        </p:spPr>
        <p:txBody>
          <a:bodyPr>
            <a:normAutofit fontScale="90000"/>
          </a:bodyPr>
          <a:lstStyle/>
          <a:p>
            <a:pPr algn="r"/>
            <a:r>
              <a:rPr lang="en-GB" b="1" dirty="0" smtClean="0">
                <a:solidFill>
                  <a:schemeClr val="bg1"/>
                </a:solidFill>
                <a:latin typeface="HelveticaNeueLT Pro 57 Cn" panose="020B0506030502030204" pitchFamily="34" charset="0"/>
              </a:rPr>
              <a:t>Higher Education as </a:t>
            </a:r>
            <a:r>
              <a:rPr lang="en-GB" b="1" dirty="0">
                <a:solidFill>
                  <a:schemeClr val="bg1"/>
                </a:solidFill>
                <a:latin typeface="HelveticaNeueLT Pro 57 Cn" panose="020B0506030502030204" pitchFamily="34" charset="0"/>
              </a:rPr>
              <a:t>a Driver of </a:t>
            </a:r>
            <a:r>
              <a:rPr lang="en-GB" b="1" dirty="0" smtClean="0">
                <a:solidFill>
                  <a:schemeClr val="bg1"/>
                </a:solidFill>
                <a:latin typeface="HelveticaNeueLT Pro 57 Cn" panose="020B0506030502030204" pitchFamily="34" charset="0"/>
              </a:rPr>
              <a:t>Regional Development </a:t>
            </a:r>
            <a:r>
              <a:rPr lang="en-GB" dirty="0" smtClean="0">
                <a:solidFill>
                  <a:schemeClr val="bg1"/>
                </a:solidFill>
                <a:latin typeface="HelveticaNeueLT Pro 47 LtCn" panose="020B0406020202030204" pitchFamily="34" charset="0"/>
              </a:rPr>
              <a:t/>
            </a:r>
            <a:br>
              <a:rPr lang="en-GB" dirty="0" smtClean="0">
                <a:solidFill>
                  <a:schemeClr val="bg1"/>
                </a:solidFill>
                <a:latin typeface="HelveticaNeueLT Pro 47 LtCn" panose="020B0406020202030204" pitchFamily="34" charset="0"/>
              </a:rPr>
            </a:br>
            <a:r>
              <a:rPr lang="en-GB" sz="4000" dirty="0" smtClean="0">
                <a:solidFill>
                  <a:schemeClr val="bg1"/>
                </a:solidFill>
                <a:latin typeface="HelveticaNeueLT Pro 47 LtCn" panose="020B0406020202030204" pitchFamily="34" charset="0"/>
              </a:rPr>
              <a:t>6-7 December 2016, Bratislava, Slovakia</a:t>
            </a:r>
            <a:endParaRPr lang="en-GB" sz="4000" dirty="0">
              <a:solidFill>
                <a:schemeClr val="bg1"/>
              </a:solidFill>
              <a:latin typeface="HelveticaNeueLT Pro 47 LtCn" panose="020B0406020202030204" pitchFamily="34" charset="0"/>
            </a:endParaRPr>
          </a:p>
        </p:txBody>
      </p:sp>
      <p:sp>
        <p:nvSpPr>
          <p:cNvPr id="5" name="Title 1">
            <a:hlinkClick r:id="rId2"/>
          </p:cNvPr>
          <p:cNvSpPr txBox="1">
            <a:spLocks/>
          </p:cNvSpPr>
          <p:nvPr/>
        </p:nvSpPr>
        <p:spPr>
          <a:xfrm>
            <a:off x="6809874" y="5871411"/>
            <a:ext cx="5097381" cy="541421"/>
          </a:xfrm>
          <a:prstGeom prst="rect">
            <a:avLst/>
          </a:prstGeom>
          <a:solidFill>
            <a:srgbClr val="00C3F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000" dirty="0" smtClean="0">
                <a:solidFill>
                  <a:schemeClr val="bg1"/>
                </a:solidFill>
                <a:latin typeface="HelveticaNeueLT Pro 47 LtCn" panose="020B0406020202030204" pitchFamily="34" charset="0"/>
              </a:rPr>
              <a:t>www.eurashe.eu/bratislava-regional </a:t>
            </a:r>
            <a:endParaRPr lang="en-GB" sz="3000" dirty="0">
              <a:solidFill>
                <a:schemeClr val="bg1"/>
              </a:solidFill>
              <a:latin typeface="HelveticaNeueLT Pro 47 LtCn" panose="020B0406020202030204" pitchFamily="34" charset="0"/>
            </a:endParaRPr>
          </a:p>
        </p:txBody>
      </p:sp>
    </p:spTree>
    <p:extLst>
      <p:ext uri="{BB962C8B-B14F-4D97-AF65-F5344CB8AC3E}">
        <p14:creationId xmlns:p14="http://schemas.microsoft.com/office/powerpoint/2010/main" val="4094723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hlinkClick r:id="rId2"/>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5025" b="5498"/>
          <a:stretch/>
        </p:blipFill>
        <p:spPr>
          <a:xfrm>
            <a:off x="-83028" y="-27000"/>
            <a:ext cx="12358056" cy="6912000"/>
          </a:xfrm>
        </p:spPr>
      </p:pic>
      <p:sp>
        <p:nvSpPr>
          <p:cNvPr id="5" name="Title 1">
            <a:hlinkClick r:id="rId2"/>
          </p:cNvPr>
          <p:cNvSpPr txBox="1">
            <a:spLocks/>
          </p:cNvSpPr>
          <p:nvPr/>
        </p:nvSpPr>
        <p:spPr>
          <a:xfrm>
            <a:off x="366366" y="353093"/>
            <a:ext cx="7632032" cy="1771542"/>
          </a:xfrm>
          <a:prstGeom prst="rect">
            <a:avLst/>
          </a:prstGeom>
          <a:solidFill>
            <a:srgbClr val="FF0000"/>
          </a:solidFill>
          <a:ln>
            <a:no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latin typeface="HelveticaNeueLT Pro 57 Cn" panose="020B0506030502030204" pitchFamily="34" charset="0"/>
              </a:rPr>
              <a:t>EURASHE 27</a:t>
            </a:r>
            <a:r>
              <a:rPr lang="en-GB" b="1" baseline="30000" dirty="0" smtClean="0">
                <a:solidFill>
                  <a:schemeClr val="bg1"/>
                </a:solidFill>
                <a:latin typeface="HelveticaNeueLT Pro 57 Cn" panose="020B0506030502030204" pitchFamily="34" charset="0"/>
              </a:rPr>
              <a:t>th</a:t>
            </a:r>
            <a:r>
              <a:rPr lang="en-GB" b="1" dirty="0" smtClean="0">
                <a:solidFill>
                  <a:schemeClr val="bg1"/>
                </a:solidFill>
                <a:latin typeface="HelveticaNeueLT Pro 57 Cn" panose="020B0506030502030204" pitchFamily="34" charset="0"/>
              </a:rPr>
              <a:t> Annual Conference</a:t>
            </a:r>
          </a:p>
          <a:p>
            <a:r>
              <a:rPr lang="en-GB" b="1" dirty="0" smtClean="0">
                <a:solidFill>
                  <a:schemeClr val="bg1"/>
                </a:solidFill>
                <a:latin typeface="HelveticaNeueLT Pro 57 Cn" panose="020B0506030502030204" pitchFamily="34" charset="0"/>
              </a:rPr>
              <a:t>PHE 4.0: A Change for UAS</a:t>
            </a:r>
            <a:r>
              <a:rPr lang="en-GB" dirty="0" smtClean="0">
                <a:solidFill>
                  <a:schemeClr val="bg1"/>
                </a:solidFill>
                <a:latin typeface="HelveticaNeueLT Pro 47 LtCn" panose="020B0406020202030204" pitchFamily="34" charset="0"/>
              </a:rPr>
              <a:t/>
            </a:r>
            <a:br>
              <a:rPr lang="en-GB" dirty="0" smtClean="0">
                <a:solidFill>
                  <a:schemeClr val="bg1"/>
                </a:solidFill>
                <a:latin typeface="HelveticaNeueLT Pro 47 LtCn" panose="020B0406020202030204" pitchFamily="34" charset="0"/>
              </a:rPr>
            </a:br>
            <a:r>
              <a:rPr lang="en-GB" sz="4000" dirty="0" smtClean="0">
                <a:solidFill>
                  <a:schemeClr val="bg1"/>
                </a:solidFill>
                <a:latin typeface="HelveticaNeueLT Pro 47 LtCn" panose="020B0406020202030204" pitchFamily="34" charset="0"/>
              </a:rPr>
              <a:t>30-31 March 2017, Le Havre, France</a:t>
            </a:r>
            <a:endParaRPr lang="en-GB" sz="4000" dirty="0">
              <a:solidFill>
                <a:schemeClr val="bg1"/>
              </a:solidFill>
              <a:latin typeface="HelveticaNeueLT Pro 47 LtCn" panose="020B0406020202030204" pitchFamily="34" charset="0"/>
            </a:endParaRPr>
          </a:p>
        </p:txBody>
      </p:sp>
      <p:sp>
        <p:nvSpPr>
          <p:cNvPr id="6" name="Title 1">
            <a:hlinkClick r:id="rId2"/>
          </p:cNvPr>
          <p:cNvSpPr txBox="1">
            <a:spLocks/>
          </p:cNvSpPr>
          <p:nvPr/>
        </p:nvSpPr>
        <p:spPr>
          <a:xfrm>
            <a:off x="366367" y="5907505"/>
            <a:ext cx="3604054" cy="541421"/>
          </a:xfrm>
          <a:prstGeom prst="rect">
            <a:avLst/>
          </a:prstGeom>
          <a:solidFill>
            <a:srgbClr val="0099FF"/>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smtClean="0">
                <a:solidFill>
                  <a:schemeClr val="bg1"/>
                </a:solidFill>
                <a:latin typeface="HelveticaNeueLT Pro 47 LtCn" panose="020B0406020202030204" pitchFamily="34" charset="0"/>
              </a:rPr>
              <a:t>www.eurashe.eu/lehavre</a:t>
            </a:r>
            <a:endParaRPr lang="en-GB" sz="3000" dirty="0">
              <a:solidFill>
                <a:schemeClr val="bg1"/>
              </a:solidFill>
              <a:latin typeface="HelveticaNeueLT Pro 47 LtCn" panose="020B0406020202030204" pitchFamily="34" charset="0"/>
            </a:endParaRPr>
          </a:p>
        </p:txBody>
      </p:sp>
    </p:spTree>
    <p:extLst>
      <p:ext uri="{BB962C8B-B14F-4D97-AF65-F5344CB8AC3E}">
        <p14:creationId xmlns:p14="http://schemas.microsoft.com/office/powerpoint/2010/main" val="3079452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7809" b="8103"/>
          <a:stretch/>
        </p:blipFill>
        <p:spPr>
          <a:xfrm>
            <a:off x="-72189" y="-27000"/>
            <a:ext cx="12336378" cy="6912000"/>
          </a:xfrm>
        </p:spPr>
      </p:pic>
      <p:sp>
        <p:nvSpPr>
          <p:cNvPr id="6" name="Title 1">
            <a:hlinkClick r:id="rId2"/>
          </p:cNvPr>
          <p:cNvSpPr txBox="1">
            <a:spLocks/>
          </p:cNvSpPr>
          <p:nvPr/>
        </p:nvSpPr>
        <p:spPr>
          <a:xfrm>
            <a:off x="423111" y="397052"/>
            <a:ext cx="11345779" cy="1591788"/>
          </a:xfrm>
          <a:prstGeom prst="rect">
            <a:avLst/>
          </a:prstGeom>
          <a:solidFill>
            <a:srgbClr val="FF0066"/>
          </a:solid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solidFill>
                  <a:schemeClr val="bg1"/>
                </a:solidFill>
                <a:latin typeface="HelveticaNeueLT Pro 57 Cn" panose="020B0506030502030204" pitchFamily="34" charset="0"/>
              </a:rPr>
              <a:t>Managing your institution’s quality with the latest practices and policies 			    </a:t>
            </a:r>
            <a:r>
              <a:rPr lang="en-GB" sz="3500" dirty="0" smtClean="0">
                <a:solidFill>
                  <a:schemeClr val="bg1"/>
                </a:solidFill>
                <a:latin typeface="HelveticaNeueLT Pro 47 LtCn" panose="020B0406020202030204" pitchFamily="34" charset="0"/>
              </a:rPr>
              <a:t>6-7 February 2017, Brussels, Belgium</a:t>
            </a:r>
            <a:endParaRPr lang="en-GB" sz="3500" dirty="0">
              <a:solidFill>
                <a:schemeClr val="bg1"/>
              </a:solidFill>
              <a:latin typeface="HelveticaNeueLT Pro 47 LtCn" panose="020B0406020202030204" pitchFamily="34" charset="0"/>
            </a:endParaRPr>
          </a:p>
        </p:txBody>
      </p:sp>
      <p:sp>
        <p:nvSpPr>
          <p:cNvPr id="9" name="Title 1">
            <a:hlinkClick r:id="rId2"/>
          </p:cNvPr>
          <p:cNvSpPr txBox="1">
            <a:spLocks/>
          </p:cNvSpPr>
          <p:nvPr/>
        </p:nvSpPr>
        <p:spPr>
          <a:xfrm>
            <a:off x="423111" y="5895473"/>
            <a:ext cx="4193602" cy="541421"/>
          </a:xfrm>
          <a:prstGeom prst="rect">
            <a:avLst/>
          </a:prstGeom>
          <a:solidFill>
            <a:srgbClr val="00CC66"/>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smtClean="0">
                <a:solidFill>
                  <a:schemeClr val="bg1"/>
                </a:solidFill>
                <a:latin typeface="HelveticaNeueLT Pro 47 LtCn" panose="020B0406020202030204" pitchFamily="34" charset="0"/>
              </a:rPr>
              <a:t>www.eurashe.eu/brussels-qa</a:t>
            </a:r>
            <a:endParaRPr lang="en-GB" sz="3000" dirty="0">
              <a:solidFill>
                <a:schemeClr val="bg1"/>
              </a:solidFill>
              <a:latin typeface="HelveticaNeueLT Pro 47 LtCn" panose="020B0406020202030204" pitchFamily="34" charset="0"/>
            </a:endParaRPr>
          </a:p>
        </p:txBody>
      </p:sp>
    </p:spTree>
    <p:extLst>
      <p:ext uri="{BB962C8B-B14F-4D97-AF65-F5344CB8AC3E}">
        <p14:creationId xmlns:p14="http://schemas.microsoft.com/office/powerpoint/2010/main" val="236499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7447" b="7884"/>
          <a:stretch/>
        </p:blipFill>
        <p:spPr>
          <a:xfrm>
            <a:off x="-96000" y="-84221"/>
            <a:ext cx="12384000" cy="6990348"/>
          </a:xfrm>
        </p:spPr>
      </p:pic>
      <p:sp>
        <p:nvSpPr>
          <p:cNvPr id="5" name="Title 1">
            <a:hlinkClick r:id="rId2"/>
          </p:cNvPr>
          <p:cNvSpPr txBox="1">
            <a:spLocks/>
          </p:cNvSpPr>
          <p:nvPr/>
        </p:nvSpPr>
        <p:spPr>
          <a:xfrm>
            <a:off x="366365" y="280901"/>
            <a:ext cx="3844687" cy="2293857"/>
          </a:xfrm>
          <a:prstGeom prst="rect">
            <a:avLst/>
          </a:prstGeom>
          <a:solidFill>
            <a:srgbClr val="FFDF18"/>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smtClean="0">
                <a:solidFill>
                  <a:schemeClr val="bg1"/>
                </a:solidFill>
                <a:latin typeface="HelveticaNeueLT Pro 57 Cn" panose="020B0506030502030204" pitchFamily="34" charset="0"/>
              </a:rPr>
              <a:t>Conference ‘UAS4EUROPE’</a:t>
            </a:r>
            <a:r>
              <a:rPr lang="en-GB" dirty="0" smtClean="0">
                <a:solidFill>
                  <a:schemeClr val="bg1"/>
                </a:solidFill>
                <a:latin typeface="HelveticaNeueLT Pro 47 LtCn" panose="020B0406020202030204" pitchFamily="34" charset="0"/>
              </a:rPr>
              <a:t/>
            </a:r>
            <a:br>
              <a:rPr lang="en-GB" dirty="0" smtClean="0">
                <a:solidFill>
                  <a:schemeClr val="bg1"/>
                </a:solidFill>
                <a:latin typeface="HelveticaNeueLT Pro 47 LtCn" panose="020B0406020202030204" pitchFamily="34" charset="0"/>
              </a:rPr>
            </a:br>
            <a:r>
              <a:rPr lang="en-GB" sz="3500" dirty="0" smtClean="0">
                <a:solidFill>
                  <a:schemeClr val="bg1"/>
                </a:solidFill>
                <a:latin typeface="HelveticaNeueLT Pro 47 LtCn" panose="020B0406020202030204" pitchFamily="34" charset="0"/>
              </a:rPr>
              <a:t>15 March 2017, Brussels, Belgium</a:t>
            </a:r>
            <a:endParaRPr lang="en-GB" sz="3500" dirty="0">
              <a:solidFill>
                <a:schemeClr val="bg1"/>
              </a:solidFill>
              <a:latin typeface="HelveticaNeueLT Pro 47 LtCn" panose="020B0406020202030204" pitchFamily="34" charset="0"/>
            </a:endParaRPr>
          </a:p>
        </p:txBody>
      </p:sp>
      <p:sp>
        <p:nvSpPr>
          <p:cNvPr id="6" name="Title 1">
            <a:hlinkClick r:id="rId2"/>
          </p:cNvPr>
          <p:cNvSpPr txBox="1">
            <a:spLocks/>
          </p:cNvSpPr>
          <p:nvPr/>
        </p:nvSpPr>
        <p:spPr>
          <a:xfrm>
            <a:off x="366365" y="5907505"/>
            <a:ext cx="5649424" cy="541421"/>
          </a:xfrm>
          <a:prstGeom prst="rect">
            <a:avLst/>
          </a:prstGeom>
          <a:solidFill>
            <a:srgbClr val="4830FF"/>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smtClean="0">
                <a:solidFill>
                  <a:schemeClr val="bg1"/>
                </a:solidFill>
                <a:latin typeface="HelveticaNeueLT Pro 47 LtCn" panose="020B0406020202030204" pitchFamily="34" charset="0"/>
              </a:rPr>
              <a:t>www.eurashe.eu/brussels-uas4europe</a:t>
            </a:r>
            <a:endParaRPr lang="en-GB" sz="3000" dirty="0">
              <a:solidFill>
                <a:schemeClr val="bg1"/>
              </a:solidFill>
              <a:latin typeface="HelveticaNeueLT Pro 47 LtCn" panose="020B0406020202030204" pitchFamily="34" charset="0"/>
            </a:endParaRPr>
          </a:p>
        </p:txBody>
      </p:sp>
    </p:spTree>
    <p:extLst>
      <p:ext uri="{BB962C8B-B14F-4D97-AF65-F5344CB8AC3E}">
        <p14:creationId xmlns:p14="http://schemas.microsoft.com/office/powerpoint/2010/main" val="1736667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fr-FR" dirty="0" smtClean="0"/>
              <a:t>Michal Karp</a:t>
            </a:r>
            <a:r>
              <a:rPr lang="cs-CZ" dirty="0" err="1" smtClean="0"/>
              <a:t>íšek</a:t>
            </a:r>
            <a:endParaRPr lang="cs-CZ" dirty="0" smtClean="0"/>
          </a:p>
          <a:p>
            <a:r>
              <a:rPr lang="cs-CZ" dirty="0" err="1" smtClean="0"/>
              <a:t>Secretary</a:t>
            </a:r>
            <a:r>
              <a:rPr lang="cs-CZ" dirty="0" smtClean="0"/>
              <a:t> General</a:t>
            </a:r>
          </a:p>
          <a:p>
            <a:r>
              <a:rPr lang="cs-CZ" b="0" dirty="0" err="1" smtClean="0">
                <a:hlinkClick r:id="rId2"/>
              </a:rPr>
              <a:t>michal.karpisek</a:t>
            </a:r>
            <a:r>
              <a:rPr lang="en-GB" b="0" dirty="0" smtClean="0">
                <a:hlinkClick r:id="rId2"/>
              </a:rPr>
              <a:t>@eurashe.eu</a:t>
            </a:r>
            <a:endParaRPr lang="en-GB" b="0" dirty="0" smtClean="0"/>
          </a:p>
          <a:p>
            <a:r>
              <a:rPr lang="en-GB" b="0" dirty="0" smtClean="0">
                <a:hlinkClick r:id="rId3"/>
              </a:rPr>
              <a:t>www.eurashe.eu</a:t>
            </a:r>
            <a:endParaRPr lang="en-GB" b="0" dirty="0" smtClean="0"/>
          </a:p>
          <a:p>
            <a:endParaRPr lang="fr-FR" b="0" dirty="0"/>
          </a:p>
        </p:txBody>
      </p:sp>
      <p:sp>
        <p:nvSpPr>
          <p:cNvPr id="5" name="Text Placeholder 4"/>
          <p:cNvSpPr>
            <a:spLocks noGrp="1"/>
          </p:cNvSpPr>
          <p:nvPr>
            <p:ph type="body" sz="quarter" idx="14"/>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503417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 name="Slide Number Placeholder 1"/>
          <p:cNvSpPr>
            <a:spLocks noGrp="1"/>
          </p:cNvSpPr>
          <p:nvPr>
            <p:ph type="sldNum" sz="quarter" idx="11"/>
          </p:nvPr>
        </p:nvSpPr>
        <p:spPr/>
        <p:txBody>
          <a:bodyPr/>
          <a:lstStyle/>
          <a:p>
            <a:pPr>
              <a:defRPr/>
            </a:pPr>
            <a:fld id="{379EE0B8-C2AA-504F-BB82-6E697CA54462}" type="slidenum">
              <a:rPr lang="en-GB" smtClean="0"/>
              <a:pPr>
                <a:defRPr/>
              </a:pPr>
              <a:t>39</a:t>
            </a:fld>
            <a:endParaRPr lang="en-GB"/>
          </a:p>
        </p:txBody>
      </p:sp>
    </p:spTree>
    <p:extLst>
      <p:ext uri="{BB962C8B-B14F-4D97-AF65-F5344CB8AC3E}">
        <p14:creationId xmlns:p14="http://schemas.microsoft.com/office/powerpoint/2010/main" val="397500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GB" sz="3000" b="1" dirty="0"/>
              <a:t>Mission</a:t>
            </a:r>
          </a:p>
        </p:txBody>
      </p:sp>
      <p:sp>
        <p:nvSpPr>
          <p:cNvPr id="18434" name="Content Placeholder 2"/>
          <p:cNvSpPr>
            <a:spLocks noGrp="1"/>
          </p:cNvSpPr>
          <p:nvPr>
            <p:ph idx="1"/>
          </p:nvPr>
        </p:nvSpPr>
        <p:spPr/>
        <p:txBody>
          <a:bodyPr anchor="t">
            <a:normAutofit/>
          </a:bodyPr>
          <a:lstStyle/>
          <a:p>
            <a:r>
              <a:rPr lang="en-GB" sz="2400" dirty="0"/>
              <a:t>EURASHE’s mission is to promote, within the European Higher Education Area (EHEA), the interests of professional higher education and of relevant higher education institutions that are recognised or financed by the public authorities of a EHEA member country</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AB962A5-321F-6D42-A620-E6C8542A5EAE}" type="slidenum">
              <a:rPr lang="en-GB" sz="1200">
                <a:solidFill>
                  <a:schemeClr val="bg1"/>
                </a:solidFill>
              </a:rPr>
              <a:pPr eaLnBrk="1" hangingPunct="1"/>
              <a:t>4</a:t>
            </a:fld>
            <a:endParaRPr lang="en-GB" sz="1200">
              <a:solidFill>
                <a:schemeClr val="bg1"/>
              </a:solidFill>
            </a:endParaRPr>
          </a:p>
        </p:txBody>
      </p:sp>
    </p:spTree>
    <p:extLst>
      <p:ext uri="{BB962C8B-B14F-4D97-AF65-F5344CB8AC3E}">
        <p14:creationId xmlns:p14="http://schemas.microsoft.com/office/powerpoint/2010/main" val="329435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Foundation &amp; organisation</a:t>
            </a:r>
            <a:endParaRPr lang="en-GB" sz="3000" b="1" dirty="0"/>
          </a:p>
        </p:txBody>
      </p:sp>
      <p:sp>
        <p:nvSpPr>
          <p:cNvPr id="19458" name="Content Placeholder 2"/>
          <p:cNvSpPr>
            <a:spLocks noGrp="1"/>
          </p:cNvSpPr>
          <p:nvPr>
            <p:ph idx="1"/>
          </p:nvPr>
        </p:nvSpPr>
        <p:spPr/>
        <p:txBody>
          <a:bodyPr anchor="t">
            <a:normAutofit/>
          </a:bodyPr>
          <a:lstStyle/>
          <a:p>
            <a:pPr>
              <a:spcBef>
                <a:spcPct val="0"/>
              </a:spcBef>
              <a:spcAft>
                <a:spcPts val="1200"/>
              </a:spcAft>
            </a:pPr>
            <a:r>
              <a:rPr lang="en-GB" sz="2400" dirty="0">
                <a:latin typeface="Calibri" charset="0"/>
              </a:rPr>
              <a:t>Founded in </a:t>
            </a:r>
            <a:r>
              <a:rPr lang="en-GB" sz="2400" dirty="0" smtClean="0">
                <a:latin typeface="Calibri" charset="0"/>
              </a:rPr>
              <a:t>1990 in </a:t>
            </a:r>
            <a:r>
              <a:rPr lang="en-GB" sz="2400" dirty="0">
                <a:latin typeface="Calibri" charset="0"/>
              </a:rPr>
              <a:t>Patras (Greece)</a:t>
            </a:r>
          </a:p>
          <a:p>
            <a:pPr>
              <a:spcBef>
                <a:spcPct val="0"/>
              </a:spcBef>
              <a:spcAft>
                <a:spcPts val="1200"/>
              </a:spcAft>
            </a:pPr>
            <a:r>
              <a:rPr lang="en-GB" sz="2400" dirty="0">
                <a:latin typeface="Calibri" charset="0"/>
              </a:rPr>
              <a:t>Secretariat located in Brussels (Belgium)</a:t>
            </a:r>
          </a:p>
          <a:p>
            <a:pPr>
              <a:spcBef>
                <a:spcPct val="0"/>
              </a:spcBef>
              <a:spcAft>
                <a:spcPts val="1200"/>
              </a:spcAft>
            </a:pPr>
            <a:r>
              <a:rPr lang="en-GB" sz="2400" dirty="0">
                <a:latin typeface="Calibri" charset="0"/>
              </a:rPr>
              <a:t>International not-for profit association under Belgian law (aisbl)</a:t>
            </a:r>
          </a:p>
          <a:p>
            <a:pPr>
              <a:spcBef>
                <a:spcPct val="0"/>
              </a:spcBef>
              <a:spcAft>
                <a:spcPts val="1200"/>
              </a:spcAft>
            </a:pPr>
            <a:r>
              <a:rPr lang="en-GB" sz="2400" dirty="0">
                <a:latin typeface="Calibri" charset="0"/>
              </a:rPr>
              <a:t>General Assembly </a:t>
            </a:r>
            <a:r>
              <a:rPr lang="en-GB" sz="2400" dirty="0" smtClean="0">
                <a:latin typeface="Calibri" charset="0"/>
              </a:rPr>
              <a:t>(policy, strategy) </a:t>
            </a:r>
            <a:r>
              <a:rPr lang="en-GB" sz="2400" dirty="0">
                <a:latin typeface="Calibri" charset="0"/>
              </a:rPr>
              <a:t>&gt; Board (executive) &gt; Committee for Strategic Advice (advisory)</a:t>
            </a:r>
          </a:p>
          <a:p>
            <a:pPr>
              <a:spcBef>
                <a:spcPct val="0"/>
              </a:spcBef>
              <a:spcAft>
                <a:spcPts val="1200"/>
              </a:spcAft>
            </a:pPr>
            <a:r>
              <a:rPr lang="en-GB" sz="2400" dirty="0">
                <a:latin typeface="Calibri" charset="0"/>
              </a:rPr>
              <a:t>Working groups (development)</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EBE00C9-1EBC-A943-B21A-44C71E932C4B}" type="slidenum">
              <a:rPr lang="en-GB" sz="1200">
                <a:solidFill>
                  <a:schemeClr val="bg1"/>
                </a:solidFill>
              </a:rPr>
              <a:pPr eaLnBrk="1" hangingPunct="1"/>
              <a:t>5</a:t>
            </a:fld>
            <a:endParaRPr lang="en-GB" sz="1200">
              <a:solidFill>
                <a:schemeClr val="bg1"/>
              </a:solidFill>
            </a:endParaRPr>
          </a:p>
        </p:txBody>
      </p:sp>
    </p:spTree>
    <p:extLst>
      <p:ext uri="{BB962C8B-B14F-4D97-AF65-F5344CB8AC3E}">
        <p14:creationId xmlns:p14="http://schemas.microsoft.com/office/powerpoint/2010/main" val="35975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it-IT" sz="3000" b="1" dirty="0"/>
              <a:t>Membership</a:t>
            </a:r>
            <a:endParaRPr lang="en-GB" sz="3000" b="1" dirty="0"/>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FD971B0-AB97-4145-9D54-B766D4852582}" type="slidenum">
              <a:rPr lang="en-GB" sz="1200">
                <a:solidFill>
                  <a:schemeClr val="bg1"/>
                </a:solidFill>
              </a:rPr>
              <a:pPr eaLnBrk="1" hangingPunct="1"/>
              <a:t>6</a:t>
            </a:fld>
            <a:endParaRPr lang="en-GB" sz="1200">
              <a:solidFill>
                <a:schemeClr val="bg1"/>
              </a:solidFill>
            </a:endParaRPr>
          </a:p>
        </p:txBody>
      </p:sp>
      <p:sp>
        <p:nvSpPr>
          <p:cNvPr id="4" name="Content Placeholder 3"/>
          <p:cNvSpPr>
            <a:spLocks noGrp="1"/>
          </p:cNvSpPr>
          <p:nvPr>
            <p:ph sz="half" idx="1"/>
          </p:nvPr>
        </p:nvSpPr>
        <p:spPr/>
        <p:txBody>
          <a:bodyPr/>
          <a:lstStyle/>
          <a:p>
            <a:r>
              <a:rPr lang="en-GB" dirty="0"/>
              <a:t>EURASHE represents universities of applied sciences and university colleges; other members of EURASHE are national and sectorial associations of higher education institutions, and other individual institutions, such as </a:t>
            </a:r>
            <a:r>
              <a:rPr lang="en-GB" dirty="0" smtClean="0"/>
              <a:t>universities</a:t>
            </a:r>
            <a:endParaRPr lang="en-GB" dirty="0"/>
          </a:p>
        </p:txBody>
      </p:sp>
      <p:pic>
        <p:nvPicPr>
          <p:cNvPr id="9" name="Content Placeholder 7"/>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6355996" y="1600678"/>
            <a:ext cx="5068007" cy="4525006"/>
          </a:xfrm>
          <a:prstGeom prst="rect">
            <a:avLst/>
          </a:prstGeom>
        </p:spPr>
      </p:pic>
    </p:spTree>
    <p:extLst>
      <p:ext uri="{BB962C8B-B14F-4D97-AF65-F5344CB8AC3E}">
        <p14:creationId xmlns:p14="http://schemas.microsoft.com/office/powerpoint/2010/main" val="349274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eaLnBrk="1" hangingPunct="1">
              <a:defRPr/>
            </a:pPr>
            <a:r>
              <a:rPr lang="en-US" sz="3000" b="1" dirty="0"/>
              <a:t>Membership </a:t>
            </a:r>
            <a:endParaRPr lang="en-GB" sz="3000" b="1" dirty="0"/>
          </a:p>
        </p:txBody>
      </p:sp>
      <p:sp>
        <p:nvSpPr>
          <p:cNvPr id="21506" name="Content Placeholder 2"/>
          <p:cNvSpPr>
            <a:spLocks noGrp="1"/>
          </p:cNvSpPr>
          <p:nvPr>
            <p:ph idx="1"/>
          </p:nvPr>
        </p:nvSpPr>
        <p:spPr/>
        <p:txBody>
          <a:bodyPr anchor="t">
            <a:normAutofit/>
          </a:bodyPr>
          <a:lstStyle/>
          <a:p>
            <a:r>
              <a:rPr lang="en-GB" sz="2500" b="1" dirty="0"/>
              <a:t>Full membership</a:t>
            </a:r>
            <a:r>
              <a:rPr lang="en-GB" sz="2500" dirty="0"/>
              <a:t>: open to national associations of higher education institutions in the EHEA and higher education institution within the EHEA; </a:t>
            </a:r>
          </a:p>
          <a:p>
            <a:pPr lvl="1"/>
            <a:r>
              <a:rPr lang="en-GB" sz="2100" dirty="0"/>
              <a:t>49 full members: 14 national associations, 35 individual institutions</a:t>
            </a:r>
          </a:p>
          <a:p>
            <a:pPr lvl="1"/>
            <a:r>
              <a:rPr lang="en-GB" sz="2100" dirty="0"/>
              <a:t>Ex: Portuguese Polytechnics Coordinating Council (CCISP)</a:t>
            </a:r>
          </a:p>
          <a:p>
            <a:pPr lvl="1"/>
            <a:r>
              <a:rPr lang="en-GB" sz="2100" dirty="0"/>
              <a:t>Ex: Baden-Wuerttemberg Cooperative State University (DHBW)</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A38411-B79B-B746-AF94-D6D267FD1988}" type="slidenum">
              <a:rPr lang="en-GB" sz="1200">
                <a:solidFill>
                  <a:schemeClr val="bg1"/>
                </a:solidFill>
              </a:rPr>
              <a:pPr eaLnBrk="1" hangingPunct="1"/>
              <a:t>7</a:t>
            </a:fld>
            <a:endParaRPr lang="en-GB" sz="1200">
              <a:solidFill>
                <a:schemeClr val="bg1"/>
              </a:solidFill>
            </a:endParaRPr>
          </a:p>
        </p:txBody>
      </p:sp>
    </p:spTree>
    <p:extLst>
      <p:ext uri="{BB962C8B-B14F-4D97-AF65-F5344CB8AC3E}">
        <p14:creationId xmlns:p14="http://schemas.microsoft.com/office/powerpoint/2010/main" val="3049951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HIGHER EDUCATION</a:t>
            </a:r>
            <a:endParaRPr lang="en-GB" dirty="0"/>
          </a:p>
        </p:txBody>
      </p:sp>
      <p:sp>
        <p:nvSpPr>
          <p:cNvPr id="6" name="Zástupný symbol pro text 5"/>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8</a:t>
            </a:fld>
            <a:endParaRPr lang="en-GB"/>
          </a:p>
        </p:txBody>
      </p:sp>
    </p:spTree>
    <p:extLst>
      <p:ext uri="{BB962C8B-B14F-4D97-AF65-F5344CB8AC3E}">
        <p14:creationId xmlns:p14="http://schemas.microsoft.com/office/powerpoint/2010/main" val="3634105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eaLnBrk="1" hangingPunct="1">
              <a:defRPr/>
            </a:pPr>
            <a:r>
              <a:rPr lang="en-US" sz="3000" b="1" dirty="0"/>
              <a:t>Professional higher education</a:t>
            </a:r>
            <a:endParaRPr lang="en-GB" sz="3000" b="1" dirty="0"/>
          </a:p>
        </p:txBody>
      </p:sp>
      <p:sp>
        <p:nvSpPr>
          <p:cNvPr id="25602" name="Content Placeholder 2"/>
          <p:cNvSpPr>
            <a:spLocks noGrp="1"/>
          </p:cNvSpPr>
          <p:nvPr>
            <p:ph idx="1"/>
          </p:nvPr>
        </p:nvSpPr>
        <p:spPr/>
        <p:txBody>
          <a:bodyPr anchor="t">
            <a:normAutofit lnSpcReduction="10000"/>
          </a:bodyPr>
          <a:lstStyle/>
          <a:p>
            <a:pPr marL="0" indent="0">
              <a:buNone/>
            </a:pPr>
            <a:r>
              <a:rPr lang="en-GB" sz="2400" i="1" dirty="0"/>
              <a:t>Professional higher education is a form of higher education that offers a particularly intense integration with the world of work in all its aspects, including teaching, learning, research and governance, and at all levels of the overarching qualifications framework of the EHEA.</a:t>
            </a:r>
          </a:p>
          <a:p>
            <a:pPr marL="0" indent="0">
              <a:buNone/>
            </a:pPr>
            <a:r>
              <a:rPr lang="en-GB" sz="2400" dirty="0"/>
              <a:t>Its function is to diversify learning opportunities, enhance the employability of graduates, offer qualifications and stimulate innovation for the benefit of learners and society.</a:t>
            </a:r>
          </a:p>
          <a:p>
            <a:pPr marL="0" indent="0">
              <a:buNone/>
            </a:pPr>
            <a:r>
              <a:rPr lang="en-GB" sz="2400" dirty="0"/>
              <a:t>The world of work includes all enterprises, civil society organisations and the public sector. The intensity of integration with the world of work is manifested by a strong focus on the application of learning achievements. This approach involves combining phases of work and study, a concern for employability, cooperation with employers, the use of practice-relevant knowledge and use-inspired research.</a:t>
            </a: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5F04FA8-F6A1-0D4D-BFB7-194A6F3E6293}" type="slidenum">
              <a:rPr lang="en-GB" sz="1200">
                <a:solidFill>
                  <a:schemeClr val="bg1"/>
                </a:solidFill>
              </a:rPr>
              <a:pPr eaLnBrk="1" hangingPunct="1"/>
              <a:t>9</a:t>
            </a:fld>
            <a:endParaRPr lang="en-GB" sz="1200">
              <a:solidFill>
                <a:schemeClr val="bg1"/>
              </a:solidFill>
            </a:endParaRPr>
          </a:p>
        </p:txBody>
      </p:sp>
    </p:spTree>
    <p:extLst>
      <p:ext uri="{BB962C8B-B14F-4D97-AF65-F5344CB8AC3E}">
        <p14:creationId xmlns:p14="http://schemas.microsoft.com/office/powerpoint/2010/main" val="2169705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ASHE-16-9">
  <a:themeElements>
    <a:clrScheme name="EURASHE">
      <a:dk1>
        <a:sysClr val="windowText" lastClr="000000"/>
      </a:dk1>
      <a:lt1>
        <a:srgbClr val="FFFFFF"/>
      </a:lt1>
      <a:dk2>
        <a:srgbClr val="1F497D"/>
      </a:dk2>
      <a:lt2>
        <a:srgbClr val="EEECE1"/>
      </a:lt2>
      <a:accent1>
        <a:srgbClr val="0000BF"/>
      </a:accent1>
      <a:accent2>
        <a:srgbClr val="0070C0"/>
      </a:accent2>
      <a:accent3>
        <a:srgbClr val="00B0F0"/>
      </a:accent3>
      <a:accent4>
        <a:srgbClr val="FFFF00"/>
      </a:accent4>
      <a:accent5>
        <a:srgbClr val="FFC000"/>
      </a:accent5>
      <a:accent6>
        <a:srgbClr val="FF0000"/>
      </a:accent6>
      <a:hlink>
        <a:srgbClr val="00206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URASHE-16-9" id="{EB05DE68-DE3A-4477-91BE-04C8827C7397}" vid="{5D35D754-4A01-4C60-91D9-21E1488EB2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EURASHE-16-9</Template>
  <TotalTime>545</TotalTime>
  <Words>2354</Words>
  <Application>Microsoft Office PowerPoint</Application>
  <PresentationFormat>Vlastní</PresentationFormat>
  <Paragraphs>336</Paragraphs>
  <Slides>39</Slides>
  <Notes>1</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EURASHE-16-9</vt:lpstr>
      <vt:lpstr>EUROPEAN ASSOCIATION OF INSTITUTIONS IN HIGHER EDUCATION</vt:lpstr>
      <vt:lpstr>MISSION &amp; OBJECTIVES</vt:lpstr>
      <vt:lpstr>EURASHE</vt:lpstr>
      <vt:lpstr>Mission</vt:lpstr>
      <vt:lpstr>Foundation &amp; organisation</vt:lpstr>
      <vt:lpstr>Membership</vt:lpstr>
      <vt:lpstr>Membership </vt:lpstr>
      <vt:lpstr>PROFESSIONAL HIGHER EDUCATION</vt:lpstr>
      <vt:lpstr>Professional higher education</vt:lpstr>
      <vt:lpstr>Features of professional higher education</vt:lpstr>
      <vt:lpstr>Differences between PHEI &amp; AHEI</vt:lpstr>
      <vt:lpstr>Characteristics &amp; Criteria</vt:lpstr>
      <vt:lpstr>Characteristics &amp; criteria:  POLICY &amp; STRATEGY</vt:lpstr>
      <vt:lpstr>Characteristics &amp; criteria:  TEACHING &amp; LEARNING I</vt:lpstr>
      <vt:lpstr>Characteristics &amp; criteria:  TEACHING &amp; LEARNING II</vt:lpstr>
      <vt:lpstr>Characteristics &amp; criteria:  TEACHING &amp; LEARNING III</vt:lpstr>
      <vt:lpstr>Characteristics &amp; criteria:  RESEARCH, DEVELOPMENT &amp; INNOVATION</vt:lpstr>
      <vt:lpstr>ROLE &amp; PRIORITIES</vt:lpstr>
      <vt:lpstr>EURASHE in the EHEA</vt:lpstr>
      <vt:lpstr>EURASHE policy documents</vt:lpstr>
      <vt:lpstr>EURASHE policy framework</vt:lpstr>
      <vt:lpstr>EURASHE actions themes &amp; working groups</vt:lpstr>
      <vt:lpstr>Projects’ themes</vt:lpstr>
      <vt:lpstr>Emerging themes</vt:lpstr>
      <vt:lpstr>MEMBERSHIP</vt:lpstr>
      <vt:lpstr>Members’ added-value</vt:lpstr>
      <vt:lpstr>Membership </vt:lpstr>
      <vt:lpstr>EURASHE outside the EHEA</vt:lpstr>
      <vt:lpstr>ACTIVITIES</vt:lpstr>
      <vt:lpstr>Activities</vt:lpstr>
      <vt:lpstr>EURASHE as policy-maker</vt:lpstr>
      <vt:lpstr>EURASHE working groups</vt:lpstr>
      <vt:lpstr>EURASHE events</vt:lpstr>
      <vt:lpstr>Higher Education as a Driver of Regional Development  6-7 December 2016, Bratislava, Slovakia</vt:lpstr>
      <vt:lpstr>Prezentace aplikace PowerPoint</vt:lpstr>
      <vt:lpstr>Prezentace aplikace PowerPoint</vt:lpstr>
      <vt:lpstr>Prezentace aplikace PowerPoint</vt:lpstr>
      <vt:lpstr>Prezentace aplikace PowerPoint</vt:lpstr>
      <vt:lpstr>Prezentace aplikace PowerPoint</vt:lpstr>
    </vt:vector>
  </TitlesOfParts>
  <Company>EURASHE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ASSOCIATION OF INSTITUTIONS IN HIGHER EDUCATION</dc:title>
  <dc:creator>Alexandre Wipf</dc:creator>
  <cp:lastModifiedBy>Michal Karpíšek</cp:lastModifiedBy>
  <cp:revision>74</cp:revision>
  <dcterms:created xsi:type="dcterms:W3CDTF">2012-03-06T15:49:17Z</dcterms:created>
  <dcterms:modified xsi:type="dcterms:W3CDTF">2016-11-22T13:21:08Z</dcterms:modified>
</cp:coreProperties>
</file>