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58" r:id="rId8"/>
    <p:sldId id="263" r:id="rId9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73636" autoAdjust="0"/>
  </p:normalViewPr>
  <p:slideViewPr>
    <p:cSldViewPr snapToGrid="0">
      <p:cViewPr varScale="1">
        <p:scale>
          <a:sx n="50" d="100"/>
          <a:sy n="50" d="100"/>
        </p:scale>
        <p:origin x="141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3C38B39-CDF4-459E-8810-D968A722F981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hu-HU"/>
        </a:p>
      </dgm:t>
    </dgm:pt>
    <dgm:pt modelId="{5F7BE758-F472-4C6E-A498-7D6C71245DF2}">
      <dgm:prSet/>
      <dgm:spPr/>
      <dgm:t>
        <a:bodyPr/>
        <a:lstStyle/>
        <a:p>
          <a:r>
            <a:rPr lang="hu-H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 tanulási folyamat figyelemmel kísérése és értékelése a tanulás rugalmasságának megtartásával.</a:t>
          </a:r>
          <a:endParaRPr lang="hu-H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DC537C-2E47-4043-99E1-CB2EB699B421}" type="parTrans" cxnId="{98B4716C-44E9-4836-B4AC-F7B61209F0FE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B755140-A451-4F3C-B6CF-4037F26CCC2B}" type="sibTrans" cxnId="{98B4716C-44E9-4836-B4AC-F7B61209F0FE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69CA5E4-CC72-4DD5-A60E-45E241DD38C4}">
      <dgm:prSet/>
      <dgm:spPr/>
      <dgm:t>
        <a:bodyPr/>
        <a:lstStyle/>
        <a:p>
          <a:r>
            <a:rPr lang="hu-H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Az ipar-orientált személyes tanulási környezet (meg)tervezése.</a:t>
          </a:r>
          <a:endParaRPr lang="hu-H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D7EA70-104A-4A9A-A64E-3D7F9C233F0E}" type="parTrans" cxnId="{C1828265-1D08-429A-BF0E-D0B30CF4554E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9FD39B-50C1-4ADD-B9C8-8006421AB387}" type="sibTrans" cxnId="{C1828265-1D08-429A-BF0E-D0B30CF4554E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61C4EF-DD20-4158-9687-D235DA7A4A32}">
      <dgm:prSet/>
      <dgm:spPr/>
      <dgm:t>
        <a:bodyPr/>
        <a:lstStyle/>
        <a:p>
          <a:r>
            <a:rPr lang="hu-H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 módszertani megújulás támogatása és a tanítás kereteinek modernizálása.</a:t>
          </a:r>
          <a:endParaRPr lang="hu-H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F0A328E-3994-4181-8F3E-B62CA8BDA216}" type="parTrans" cxnId="{D077C7C7-5D7B-48EB-BA48-CDD6E25ACC11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88D6FE-6A8A-48B7-90BE-1BDEF10F409E}" type="sibTrans" cxnId="{D077C7C7-5D7B-48EB-BA48-CDD6E25ACC11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68B68F-CFF3-409E-93AE-D669A17A0826}">
      <dgm:prSet/>
      <dgm:spPr/>
      <dgm:t>
        <a:bodyPr/>
        <a:lstStyle/>
        <a:p>
          <a:r>
            <a:rPr lang="hu-H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 tanuló-általi személyes tanulási környezet (meg)tervezése.</a:t>
          </a:r>
          <a:endParaRPr lang="hu-H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9EAF5A1-8FA3-45B7-A0EA-199BE7341E9A}" type="parTrans" cxnId="{28404CDA-A786-4FE4-8E75-94921615DF40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64A607-750F-4147-BC0F-714769B82ADE}" type="sibTrans" cxnId="{28404CDA-A786-4FE4-8E75-94921615DF40}">
      <dgm:prSet/>
      <dgm:spPr/>
      <dgm:t>
        <a:bodyPr/>
        <a:lstStyle/>
        <a:p>
          <a:endParaRPr lang="hu-H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592811E-DAA5-48B1-A9C1-E0C7B1AA2C22}" type="pres">
      <dgm:prSet presAssocID="{E3C38B39-CDF4-459E-8810-D968A722F98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hu-HU"/>
        </a:p>
      </dgm:t>
    </dgm:pt>
    <dgm:pt modelId="{0A6C5730-7482-4891-9FE8-F1A3443A9FE8}" type="pres">
      <dgm:prSet presAssocID="{E3C38B39-CDF4-459E-8810-D968A722F981}" presName="Name1" presStyleCnt="0"/>
      <dgm:spPr/>
    </dgm:pt>
    <dgm:pt modelId="{A1076FFF-5AF9-4759-BE82-D99E6B5101D9}" type="pres">
      <dgm:prSet presAssocID="{E3C38B39-CDF4-459E-8810-D968A722F981}" presName="cycle" presStyleCnt="0"/>
      <dgm:spPr/>
    </dgm:pt>
    <dgm:pt modelId="{EBEE025F-1248-41FD-9350-C50DA89F322E}" type="pres">
      <dgm:prSet presAssocID="{E3C38B39-CDF4-459E-8810-D968A722F981}" presName="srcNode" presStyleLbl="node1" presStyleIdx="0" presStyleCnt="4"/>
      <dgm:spPr/>
    </dgm:pt>
    <dgm:pt modelId="{5CEFFA0E-2B93-4B70-A246-FAF5591517F5}" type="pres">
      <dgm:prSet presAssocID="{E3C38B39-CDF4-459E-8810-D968A722F981}" presName="conn" presStyleLbl="parChTrans1D2" presStyleIdx="0" presStyleCnt="1"/>
      <dgm:spPr/>
      <dgm:t>
        <a:bodyPr/>
        <a:lstStyle/>
        <a:p>
          <a:endParaRPr lang="hu-HU"/>
        </a:p>
      </dgm:t>
    </dgm:pt>
    <dgm:pt modelId="{CC1152E0-BA3C-446C-B163-B4CD56295CBE}" type="pres">
      <dgm:prSet presAssocID="{E3C38B39-CDF4-459E-8810-D968A722F981}" presName="extraNode" presStyleLbl="node1" presStyleIdx="0" presStyleCnt="4"/>
      <dgm:spPr/>
    </dgm:pt>
    <dgm:pt modelId="{E333F70D-61E1-4242-A23F-CCC9D8369861}" type="pres">
      <dgm:prSet presAssocID="{E3C38B39-CDF4-459E-8810-D968A722F981}" presName="dstNode" presStyleLbl="node1" presStyleIdx="0" presStyleCnt="4"/>
      <dgm:spPr/>
    </dgm:pt>
    <dgm:pt modelId="{84CA8B1C-2EA9-410D-8C57-3BB5A52D33C4}" type="pres">
      <dgm:prSet presAssocID="{5F7BE758-F472-4C6E-A498-7D6C71245DF2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CEF17AB-F3D9-4C89-A475-040A62A80629}" type="pres">
      <dgm:prSet presAssocID="{5F7BE758-F472-4C6E-A498-7D6C71245DF2}" presName="accent_1" presStyleCnt="0"/>
      <dgm:spPr/>
    </dgm:pt>
    <dgm:pt modelId="{9DC9BBE9-B750-4959-ACB6-5F6B1FAE2A48}" type="pres">
      <dgm:prSet presAssocID="{5F7BE758-F472-4C6E-A498-7D6C71245DF2}" presName="accentRepeatNode" presStyleLbl="solidFgAcc1" presStyleIdx="0" presStyleCnt="4"/>
      <dgm:spPr/>
    </dgm:pt>
    <dgm:pt modelId="{0DFC1B2F-6B32-40A4-9B85-189843CBC634}" type="pres">
      <dgm:prSet presAssocID="{B69CA5E4-CC72-4DD5-A60E-45E241DD38C4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585B9940-5547-4F18-9222-26669E34CAF2}" type="pres">
      <dgm:prSet presAssocID="{B69CA5E4-CC72-4DD5-A60E-45E241DD38C4}" presName="accent_2" presStyleCnt="0"/>
      <dgm:spPr/>
    </dgm:pt>
    <dgm:pt modelId="{2C2EC28B-0186-4D06-9476-A77E4C5E6613}" type="pres">
      <dgm:prSet presAssocID="{B69CA5E4-CC72-4DD5-A60E-45E241DD38C4}" presName="accentRepeatNode" presStyleLbl="solidFgAcc1" presStyleIdx="1" presStyleCnt="4"/>
      <dgm:spPr/>
    </dgm:pt>
    <dgm:pt modelId="{90074B76-2E88-4F57-BBA4-29AAEDE37288}" type="pres">
      <dgm:prSet presAssocID="{C161C4EF-DD20-4158-9687-D235DA7A4A32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BBAE8F2-15B4-4350-A4E7-E5823558FA8D}" type="pres">
      <dgm:prSet presAssocID="{C161C4EF-DD20-4158-9687-D235DA7A4A32}" presName="accent_3" presStyleCnt="0"/>
      <dgm:spPr/>
    </dgm:pt>
    <dgm:pt modelId="{5DC62B9D-79FE-484A-9EDA-4AD526820D7A}" type="pres">
      <dgm:prSet presAssocID="{C161C4EF-DD20-4158-9687-D235DA7A4A32}" presName="accentRepeatNode" presStyleLbl="solidFgAcc1" presStyleIdx="2" presStyleCnt="4"/>
      <dgm:spPr/>
    </dgm:pt>
    <dgm:pt modelId="{A8457A37-450C-4348-9D60-0AF620F03EDD}" type="pres">
      <dgm:prSet presAssocID="{A968B68F-CFF3-409E-93AE-D669A17A0826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4B13B69-261B-4F8C-8B97-C2B554285476}" type="pres">
      <dgm:prSet presAssocID="{A968B68F-CFF3-409E-93AE-D669A17A0826}" presName="accent_4" presStyleCnt="0"/>
      <dgm:spPr/>
    </dgm:pt>
    <dgm:pt modelId="{8AA8743A-087B-4292-ADC3-1D1EC4DD8743}" type="pres">
      <dgm:prSet presAssocID="{A968B68F-CFF3-409E-93AE-D669A17A0826}" presName="accentRepeatNode" presStyleLbl="solidFgAcc1" presStyleIdx="3" presStyleCnt="4"/>
      <dgm:spPr/>
    </dgm:pt>
  </dgm:ptLst>
  <dgm:cxnLst>
    <dgm:cxn modelId="{50CDDB2B-CB97-478E-8E4D-17760C658770}" type="presOf" srcId="{5F7BE758-F472-4C6E-A498-7D6C71245DF2}" destId="{84CA8B1C-2EA9-410D-8C57-3BB5A52D33C4}" srcOrd="0" destOrd="0" presId="urn:microsoft.com/office/officeart/2008/layout/VerticalCurvedList"/>
    <dgm:cxn modelId="{28404CDA-A786-4FE4-8E75-94921615DF40}" srcId="{E3C38B39-CDF4-459E-8810-D968A722F981}" destId="{A968B68F-CFF3-409E-93AE-D669A17A0826}" srcOrd="3" destOrd="0" parTransId="{79EAF5A1-8FA3-45B7-A0EA-199BE7341E9A}" sibTransId="{8464A607-750F-4147-BC0F-714769B82ADE}"/>
    <dgm:cxn modelId="{0B240737-C773-42DC-B3A3-689FDC7146A8}" type="presOf" srcId="{4B755140-A451-4F3C-B6CF-4037F26CCC2B}" destId="{5CEFFA0E-2B93-4B70-A246-FAF5591517F5}" srcOrd="0" destOrd="0" presId="urn:microsoft.com/office/officeart/2008/layout/VerticalCurvedList"/>
    <dgm:cxn modelId="{C1828265-1D08-429A-BF0E-D0B30CF4554E}" srcId="{E3C38B39-CDF4-459E-8810-D968A722F981}" destId="{B69CA5E4-CC72-4DD5-A60E-45E241DD38C4}" srcOrd="1" destOrd="0" parTransId="{DDD7EA70-104A-4A9A-A64E-3D7F9C233F0E}" sibTransId="{A99FD39B-50C1-4ADD-B9C8-8006421AB387}"/>
    <dgm:cxn modelId="{B29430B4-68F8-432F-80F4-0F45EAF44AA8}" type="presOf" srcId="{E3C38B39-CDF4-459E-8810-D968A722F981}" destId="{1592811E-DAA5-48B1-A9C1-E0C7B1AA2C22}" srcOrd="0" destOrd="0" presId="urn:microsoft.com/office/officeart/2008/layout/VerticalCurvedList"/>
    <dgm:cxn modelId="{DD547D4D-6FAE-4B12-A279-A66C55F3657D}" type="presOf" srcId="{A968B68F-CFF3-409E-93AE-D669A17A0826}" destId="{A8457A37-450C-4348-9D60-0AF620F03EDD}" srcOrd="0" destOrd="0" presId="urn:microsoft.com/office/officeart/2008/layout/VerticalCurvedList"/>
    <dgm:cxn modelId="{98B4716C-44E9-4836-B4AC-F7B61209F0FE}" srcId="{E3C38B39-CDF4-459E-8810-D968A722F981}" destId="{5F7BE758-F472-4C6E-A498-7D6C71245DF2}" srcOrd="0" destOrd="0" parTransId="{ABDC537C-2E47-4043-99E1-CB2EB699B421}" sibTransId="{4B755140-A451-4F3C-B6CF-4037F26CCC2B}"/>
    <dgm:cxn modelId="{650F2626-9FAF-4979-89A5-A7F352FC368B}" type="presOf" srcId="{B69CA5E4-CC72-4DD5-A60E-45E241DD38C4}" destId="{0DFC1B2F-6B32-40A4-9B85-189843CBC634}" srcOrd="0" destOrd="0" presId="urn:microsoft.com/office/officeart/2008/layout/VerticalCurvedList"/>
    <dgm:cxn modelId="{D077C7C7-5D7B-48EB-BA48-CDD6E25ACC11}" srcId="{E3C38B39-CDF4-459E-8810-D968A722F981}" destId="{C161C4EF-DD20-4158-9687-D235DA7A4A32}" srcOrd="2" destOrd="0" parTransId="{FF0A328E-3994-4181-8F3E-B62CA8BDA216}" sibTransId="{1188D6FE-6A8A-48B7-90BE-1BDEF10F409E}"/>
    <dgm:cxn modelId="{0D96FBB0-BB85-4D78-9A58-82789036FB72}" type="presOf" srcId="{C161C4EF-DD20-4158-9687-D235DA7A4A32}" destId="{90074B76-2E88-4F57-BBA4-29AAEDE37288}" srcOrd="0" destOrd="0" presId="urn:microsoft.com/office/officeart/2008/layout/VerticalCurvedList"/>
    <dgm:cxn modelId="{8DB82F6B-5131-40D4-9755-95D1F2DA8114}" type="presParOf" srcId="{1592811E-DAA5-48B1-A9C1-E0C7B1AA2C22}" destId="{0A6C5730-7482-4891-9FE8-F1A3443A9FE8}" srcOrd="0" destOrd="0" presId="urn:microsoft.com/office/officeart/2008/layout/VerticalCurvedList"/>
    <dgm:cxn modelId="{96643BF5-BB68-4F02-8629-D8E77A796387}" type="presParOf" srcId="{0A6C5730-7482-4891-9FE8-F1A3443A9FE8}" destId="{A1076FFF-5AF9-4759-BE82-D99E6B5101D9}" srcOrd="0" destOrd="0" presId="urn:microsoft.com/office/officeart/2008/layout/VerticalCurvedList"/>
    <dgm:cxn modelId="{E8BBCC9E-5A35-42CB-AF15-9AF3B64A510A}" type="presParOf" srcId="{A1076FFF-5AF9-4759-BE82-D99E6B5101D9}" destId="{EBEE025F-1248-41FD-9350-C50DA89F322E}" srcOrd="0" destOrd="0" presId="urn:microsoft.com/office/officeart/2008/layout/VerticalCurvedList"/>
    <dgm:cxn modelId="{EBE414FF-AD9B-4649-9287-3A97869E765A}" type="presParOf" srcId="{A1076FFF-5AF9-4759-BE82-D99E6B5101D9}" destId="{5CEFFA0E-2B93-4B70-A246-FAF5591517F5}" srcOrd="1" destOrd="0" presId="urn:microsoft.com/office/officeart/2008/layout/VerticalCurvedList"/>
    <dgm:cxn modelId="{B53FF88A-F435-44E3-8977-167B009ABFE6}" type="presParOf" srcId="{A1076FFF-5AF9-4759-BE82-D99E6B5101D9}" destId="{CC1152E0-BA3C-446C-B163-B4CD56295CBE}" srcOrd="2" destOrd="0" presId="urn:microsoft.com/office/officeart/2008/layout/VerticalCurvedList"/>
    <dgm:cxn modelId="{35F11D64-5A6D-4CA3-8B73-BA694C29C908}" type="presParOf" srcId="{A1076FFF-5AF9-4759-BE82-D99E6B5101D9}" destId="{E333F70D-61E1-4242-A23F-CCC9D8369861}" srcOrd="3" destOrd="0" presId="urn:microsoft.com/office/officeart/2008/layout/VerticalCurvedList"/>
    <dgm:cxn modelId="{83B2A038-373D-4A3C-AA35-E82DDE4094FA}" type="presParOf" srcId="{0A6C5730-7482-4891-9FE8-F1A3443A9FE8}" destId="{84CA8B1C-2EA9-410D-8C57-3BB5A52D33C4}" srcOrd="1" destOrd="0" presId="urn:microsoft.com/office/officeart/2008/layout/VerticalCurvedList"/>
    <dgm:cxn modelId="{A0CD6B4F-D9CA-498F-B491-7D3BBE042B67}" type="presParOf" srcId="{0A6C5730-7482-4891-9FE8-F1A3443A9FE8}" destId="{7CEF17AB-F3D9-4C89-A475-040A62A80629}" srcOrd="2" destOrd="0" presId="urn:microsoft.com/office/officeart/2008/layout/VerticalCurvedList"/>
    <dgm:cxn modelId="{2C9C9203-DC17-4325-AB89-BBC4BDD3EE1B}" type="presParOf" srcId="{7CEF17AB-F3D9-4C89-A475-040A62A80629}" destId="{9DC9BBE9-B750-4959-ACB6-5F6B1FAE2A48}" srcOrd="0" destOrd="0" presId="urn:microsoft.com/office/officeart/2008/layout/VerticalCurvedList"/>
    <dgm:cxn modelId="{ED962FA6-77F0-426D-B7BE-4E58315ED4FD}" type="presParOf" srcId="{0A6C5730-7482-4891-9FE8-F1A3443A9FE8}" destId="{0DFC1B2F-6B32-40A4-9B85-189843CBC634}" srcOrd="3" destOrd="0" presId="urn:microsoft.com/office/officeart/2008/layout/VerticalCurvedList"/>
    <dgm:cxn modelId="{708E3160-37E8-432E-A7CE-23B25FE4BB21}" type="presParOf" srcId="{0A6C5730-7482-4891-9FE8-F1A3443A9FE8}" destId="{585B9940-5547-4F18-9222-26669E34CAF2}" srcOrd="4" destOrd="0" presId="urn:microsoft.com/office/officeart/2008/layout/VerticalCurvedList"/>
    <dgm:cxn modelId="{159687FE-02FA-4961-B5D3-C48A3EB90256}" type="presParOf" srcId="{585B9940-5547-4F18-9222-26669E34CAF2}" destId="{2C2EC28B-0186-4D06-9476-A77E4C5E6613}" srcOrd="0" destOrd="0" presId="urn:microsoft.com/office/officeart/2008/layout/VerticalCurvedList"/>
    <dgm:cxn modelId="{4998CB82-B55F-4059-86DA-4DD04D368E35}" type="presParOf" srcId="{0A6C5730-7482-4891-9FE8-F1A3443A9FE8}" destId="{90074B76-2E88-4F57-BBA4-29AAEDE37288}" srcOrd="5" destOrd="0" presId="urn:microsoft.com/office/officeart/2008/layout/VerticalCurvedList"/>
    <dgm:cxn modelId="{AE743982-6D91-40E1-AA4D-854552756B06}" type="presParOf" srcId="{0A6C5730-7482-4891-9FE8-F1A3443A9FE8}" destId="{3BBAE8F2-15B4-4350-A4E7-E5823558FA8D}" srcOrd="6" destOrd="0" presId="urn:microsoft.com/office/officeart/2008/layout/VerticalCurvedList"/>
    <dgm:cxn modelId="{306BD10D-16F9-4D26-9E53-0922EF3005D5}" type="presParOf" srcId="{3BBAE8F2-15B4-4350-A4E7-E5823558FA8D}" destId="{5DC62B9D-79FE-484A-9EDA-4AD526820D7A}" srcOrd="0" destOrd="0" presId="urn:microsoft.com/office/officeart/2008/layout/VerticalCurvedList"/>
    <dgm:cxn modelId="{01F14B5C-E0F7-42DC-8B49-69EF4E7A2379}" type="presParOf" srcId="{0A6C5730-7482-4891-9FE8-F1A3443A9FE8}" destId="{A8457A37-450C-4348-9D60-0AF620F03EDD}" srcOrd="7" destOrd="0" presId="urn:microsoft.com/office/officeart/2008/layout/VerticalCurvedList"/>
    <dgm:cxn modelId="{57C62C6E-9A68-494C-B280-551EAA8D2D62}" type="presParOf" srcId="{0A6C5730-7482-4891-9FE8-F1A3443A9FE8}" destId="{D4B13B69-261B-4F8C-8B97-C2B554285476}" srcOrd="8" destOrd="0" presId="urn:microsoft.com/office/officeart/2008/layout/VerticalCurvedList"/>
    <dgm:cxn modelId="{0635B488-F908-4DFD-B10D-3252D1AEB2CC}" type="presParOf" srcId="{D4B13B69-261B-4F8C-8B97-C2B554285476}" destId="{8AA8743A-087B-4292-ADC3-1D1EC4DD874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FFA0E-2B93-4B70-A246-FAF5591517F5}">
      <dsp:nvSpPr>
        <dsp:cNvPr id="0" name=""/>
        <dsp:cNvSpPr/>
      </dsp:nvSpPr>
      <dsp:spPr>
        <a:xfrm>
          <a:off x="-6126981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CA8B1C-2EA9-410D-8C57-3BB5A52D33C4}">
      <dsp:nvSpPr>
        <dsp:cNvPr id="0" name=""/>
        <dsp:cNvSpPr/>
      </dsp:nvSpPr>
      <dsp:spPr>
        <a:xfrm>
          <a:off x="610504" y="416587"/>
          <a:ext cx="7440913" cy="83360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 tanulási folyamat figyelemmel kísérése és értékelése a tanulás rugalmasságának megtartásával.</a:t>
          </a:r>
          <a:endParaRPr lang="hu-HU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0504" y="416587"/>
        <a:ext cx="7440913" cy="833607"/>
      </dsp:txXfrm>
    </dsp:sp>
    <dsp:sp modelId="{9DC9BBE9-B750-4959-ACB6-5F6B1FAE2A48}">
      <dsp:nvSpPr>
        <dsp:cNvPr id="0" name=""/>
        <dsp:cNvSpPr/>
      </dsp:nvSpPr>
      <dsp:spPr>
        <a:xfrm>
          <a:off x="89500" y="312386"/>
          <a:ext cx="1042009" cy="1042009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FC1B2F-6B32-40A4-9B85-189843CBC634}">
      <dsp:nvSpPr>
        <dsp:cNvPr id="0" name=""/>
        <dsp:cNvSpPr/>
      </dsp:nvSpPr>
      <dsp:spPr>
        <a:xfrm>
          <a:off x="1088431" y="1667215"/>
          <a:ext cx="6962986" cy="83360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Az ipar-orientált személyes tanulási környezet (meg)tervezése.</a:t>
          </a:r>
          <a:endParaRPr lang="hu-HU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88431" y="1667215"/>
        <a:ext cx="6962986" cy="833607"/>
      </dsp:txXfrm>
    </dsp:sp>
    <dsp:sp modelId="{2C2EC28B-0186-4D06-9476-A77E4C5E6613}">
      <dsp:nvSpPr>
        <dsp:cNvPr id="0" name=""/>
        <dsp:cNvSpPr/>
      </dsp:nvSpPr>
      <dsp:spPr>
        <a:xfrm>
          <a:off x="567426" y="1563014"/>
          <a:ext cx="1042009" cy="1042009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074B76-2E88-4F57-BBA4-29AAEDE37288}">
      <dsp:nvSpPr>
        <dsp:cNvPr id="0" name=""/>
        <dsp:cNvSpPr/>
      </dsp:nvSpPr>
      <dsp:spPr>
        <a:xfrm>
          <a:off x="1088431" y="2917843"/>
          <a:ext cx="6962986" cy="83360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 módszertani megújulás támogatása és a tanítás kereteinek modernizálása.</a:t>
          </a:r>
          <a:endParaRPr lang="hu-HU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88431" y="2917843"/>
        <a:ext cx="6962986" cy="833607"/>
      </dsp:txXfrm>
    </dsp:sp>
    <dsp:sp modelId="{5DC62B9D-79FE-484A-9EDA-4AD526820D7A}">
      <dsp:nvSpPr>
        <dsp:cNvPr id="0" name=""/>
        <dsp:cNvSpPr/>
      </dsp:nvSpPr>
      <dsp:spPr>
        <a:xfrm>
          <a:off x="567426" y="2813642"/>
          <a:ext cx="1042009" cy="1042009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457A37-450C-4348-9D60-0AF620F03EDD}">
      <dsp:nvSpPr>
        <dsp:cNvPr id="0" name=""/>
        <dsp:cNvSpPr/>
      </dsp:nvSpPr>
      <dsp:spPr>
        <a:xfrm>
          <a:off x="610504" y="4168472"/>
          <a:ext cx="7440913" cy="833607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1676" tIns="63500" rIns="63500" bIns="6350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5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A tanuló-általi személyes tanulási környezet (meg)tervezése.</a:t>
          </a:r>
          <a:endParaRPr lang="hu-HU" sz="25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10504" y="4168472"/>
        <a:ext cx="7440913" cy="833607"/>
      </dsp:txXfrm>
    </dsp:sp>
    <dsp:sp modelId="{8AA8743A-087B-4292-ADC3-1D1EC4DD8743}">
      <dsp:nvSpPr>
        <dsp:cNvPr id="0" name=""/>
        <dsp:cNvSpPr/>
      </dsp:nvSpPr>
      <dsp:spPr>
        <a:xfrm>
          <a:off x="89500" y="4064271"/>
          <a:ext cx="1042009" cy="1042009"/>
        </a:xfrm>
        <a:prstGeom prst="ellipse">
          <a:avLst/>
        </a:prstGeom>
        <a:solidFill>
          <a:schemeClr val="l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55FA-4001-4924-BE09-DE600B267C1B}" type="datetimeFigureOut">
              <a:rPr lang="hu-HU" smtClean="0"/>
              <a:t>2016. 11. 25.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9095B-587E-413D-95B9-76CF5928007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0840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55FA-4001-4924-BE09-DE600B267C1B}" type="datetimeFigureOut">
              <a:rPr lang="hu-HU" smtClean="0"/>
              <a:t>2016. 11. 25.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9095B-587E-413D-95B9-76CF5928007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18719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55FA-4001-4924-BE09-DE600B267C1B}" type="datetimeFigureOut">
              <a:rPr lang="hu-HU" smtClean="0"/>
              <a:t>2016. 11. 25.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9095B-587E-413D-95B9-76CF5928007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1088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55FA-4001-4924-BE09-DE600B267C1B}" type="datetimeFigureOut">
              <a:rPr lang="hu-HU" smtClean="0"/>
              <a:t>2016. 11. 25.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9095B-587E-413D-95B9-76CF5928007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08017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55FA-4001-4924-BE09-DE600B267C1B}" type="datetimeFigureOut">
              <a:rPr lang="hu-HU" smtClean="0"/>
              <a:t>2016. 11. 25.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9095B-587E-413D-95B9-76CF5928007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9362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55FA-4001-4924-BE09-DE600B267C1B}" type="datetimeFigureOut">
              <a:rPr lang="hu-HU" smtClean="0"/>
              <a:t>2016. 11. 25.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9095B-587E-413D-95B9-76CF5928007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25719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55FA-4001-4924-BE09-DE600B267C1B}" type="datetimeFigureOut">
              <a:rPr lang="hu-HU" smtClean="0"/>
              <a:t>2016. 11. 25.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9095B-587E-413D-95B9-76CF59280071}" type="slidenum">
              <a:rPr lang="hu-HU" smtClean="0"/>
              <a:t>‹#›</a:t>
            </a:fld>
            <a:endParaRPr lang="hu-H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302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55FA-4001-4924-BE09-DE600B267C1B}" type="datetimeFigureOut">
              <a:rPr lang="hu-HU" smtClean="0"/>
              <a:t>2016. 11. 25.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9095B-587E-413D-95B9-76CF59280071}" type="slidenum">
              <a:rPr lang="hu-HU" smtClean="0"/>
              <a:t>‹#›</a:t>
            </a:fld>
            <a:endParaRPr lang="hu-H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486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55FA-4001-4924-BE09-DE600B267C1B}" type="datetimeFigureOut">
              <a:rPr lang="hu-HU" smtClean="0"/>
              <a:t>2016. 11. 25.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9095B-587E-413D-95B9-76CF5928007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5792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55FA-4001-4924-BE09-DE600B267C1B}" type="datetimeFigureOut">
              <a:rPr lang="hu-HU" smtClean="0"/>
              <a:t>2016. 11. 25.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9095B-587E-413D-95B9-76CF5928007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82623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855FA-4001-4924-BE09-DE600B267C1B}" type="datetimeFigureOut">
              <a:rPr lang="hu-HU" smtClean="0"/>
              <a:t>2016. 11. 25.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9095B-587E-413D-95B9-76CF5928007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90940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A9855FA-4001-4924-BE09-DE600B267C1B}" type="datetimeFigureOut">
              <a:rPr lang="hu-HU" smtClean="0"/>
              <a:t>2016. 11. 25.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9095B-587E-413D-95B9-76CF59280071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7776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160060" y="506910"/>
            <a:ext cx="10413242" cy="2387600"/>
          </a:xfrm>
        </p:spPr>
        <p:txBody>
          <a:bodyPr>
            <a:normAutofit/>
          </a:bodyPr>
          <a:lstStyle/>
          <a:p>
            <a:r>
              <a:rPr lang="hu-H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Személyes tanulási környezet </a:t>
            </a:r>
            <a:br>
              <a:rPr lang="hu-HU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Personal Learning Environments</a:t>
            </a:r>
            <a:r>
              <a:rPr lang="hu-H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(PLE)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PHE</a:t>
            </a:r>
            <a:r>
              <a:rPr lang="hu-H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629698" y="3698544"/>
            <a:ext cx="9144000" cy="2511188"/>
          </a:xfrm>
        </p:spPr>
        <p:txBody>
          <a:bodyPr>
            <a:normAutofit/>
          </a:bodyPr>
          <a:lstStyle/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PROCSEE projekt 1. Szakértői Fórum </a:t>
            </a:r>
            <a:r>
              <a:rPr lang="hu-H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disszeminációs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esemény</a:t>
            </a:r>
          </a:p>
          <a:p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2016. 11. 23. </a:t>
            </a:r>
          </a:p>
          <a:p>
            <a:endParaRPr lang="hu-H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sz="3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Racsko Réka</a:t>
            </a:r>
          </a:p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Eszterházy Károly Egyetem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0647" y="83048"/>
            <a:ext cx="2447925" cy="84772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7835" y="55279"/>
            <a:ext cx="2486025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864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86070" y="-93206"/>
            <a:ext cx="10515600" cy="1325562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Fő </a:t>
            </a:r>
            <a:r>
              <a:rPr lang="hu-H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kihívások a </a:t>
            </a:r>
            <a:r>
              <a:rPr lang="hu-HU" sz="3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személyes tanulási </a:t>
            </a:r>
            <a:r>
              <a:rPr lang="hu-H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környezet </a:t>
            </a:r>
            <a:r>
              <a:rPr lang="hu-H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területen</a:t>
            </a:r>
            <a:endParaRPr lang="hu-HU" sz="36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pSp>
        <p:nvGrpSpPr>
          <p:cNvPr id="9" name="Csoportba foglalás 8"/>
          <p:cNvGrpSpPr/>
          <p:nvPr/>
        </p:nvGrpSpPr>
        <p:grpSpPr>
          <a:xfrm>
            <a:off x="2298234" y="1123174"/>
            <a:ext cx="8128000" cy="5418667"/>
            <a:chOff x="2250364" y="1142746"/>
            <a:chExt cx="8128000" cy="5418667"/>
          </a:xfrm>
        </p:grpSpPr>
        <p:graphicFrame>
          <p:nvGraphicFramePr>
            <p:cNvPr id="4" name="Diagram 3"/>
            <p:cNvGraphicFramePr/>
            <p:nvPr>
              <p:extLst>
                <p:ext uri="{D42A27DB-BD31-4B8C-83A1-F6EECF244321}">
                  <p14:modId xmlns:p14="http://schemas.microsoft.com/office/powerpoint/2010/main" val="1905873937"/>
                </p:ext>
              </p:extLst>
            </p:nvPr>
          </p:nvGraphicFramePr>
          <p:xfrm>
            <a:off x="2250364" y="1142746"/>
            <a:ext cx="8128000" cy="5418667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5" name="Szövegdoboz 4"/>
            <p:cNvSpPr txBox="1"/>
            <p:nvPr/>
          </p:nvSpPr>
          <p:spPr>
            <a:xfrm>
              <a:off x="2647666" y="1636731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3200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</a:t>
              </a:r>
              <a:endParaRPr lang="hu-H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Szövegdoboz 5"/>
            <p:cNvSpPr txBox="1"/>
            <p:nvPr/>
          </p:nvSpPr>
          <p:spPr>
            <a:xfrm>
              <a:off x="3141261" y="2894601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3200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</a:t>
              </a:r>
              <a:endParaRPr lang="hu-H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Szövegdoboz 6"/>
            <p:cNvSpPr txBox="1"/>
            <p:nvPr/>
          </p:nvSpPr>
          <p:spPr>
            <a:xfrm>
              <a:off x="3141260" y="4163842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3200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</a:t>
              </a:r>
              <a:endParaRPr lang="hu-H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Szövegdoboz 7"/>
            <p:cNvSpPr txBox="1"/>
            <p:nvPr/>
          </p:nvSpPr>
          <p:spPr>
            <a:xfrm>
              <a:off x="2669496" y="5445932"/>
              <a:ext cx="59503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hu-HU" sz="3200" dirty="0" smtClean="0">
                  <a:solidFill>
                    <a:schemeClr val="tx2">
                      <a:lumMod val="7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4. </a:t>
              </a:r>
              <a:endParaRPr lang="hu-HU" sz="32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968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297" y="365760"/>
            <a:ext cx="10515600" cy="1325562"/>
          </a:xfrm>
        </p:spPr>
        <p:txBody>
          <a:bodyPr>
            <a:noAutofit/>
          </a:bodyPr>
          <a:lstStyle/>
          <a:p>
            <a:pPr lvl="0" algn="ctr"/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kihívás</a:t>
            </a:r>
            <a:b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tanulási folyamat figyelemmel kísérése </a:t>
            </a:r>
            <a:b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és értékelése a tanulás rugalmasságának megtartásával</a:t>
            </a:r>
            <a:b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2800" b="1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3651" y="2327661"/>
            <a:ext cx="5463569" cy="2968239"/>
          </a:xfrm>
        </p:spPr>
      </p:pic>
      <p:sp>
        <p:nvSpPr>
          <p:cNvPr id="5" name="Téglalap 4"/>
          <p:cNvSpPr/>
          <p:nvPr/>
        </p:nvSpPr>
        <p:spPr>
          <a:xfrm>
            <a:off x="455597" y="2327661"/>
            <a:ext cx="588805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nagy különbség az intézményi szintű  alkalmazások között a PLE esetében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magas lemorzsolódási arány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nincs egyensúly a tanulói szabadság és a folyamat szabályozása között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tanulási szükségletek figyelembevételének hiánya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alacsony tanulási készség (önszabályozó tanulás)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alacsony szintű kifejezőkészség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tanulói önértékelés iránti motivációhiány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az egyenlő hozzáférés hiánya</a:t>
            </a:r>
            <a:endParaRPr lang="hu-H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667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91320" y="352112"/>
            <a:ext cx="11019533" cy="1325562"/>
          </a:xfrm>
        </p:spPr>
        <p:txBody>
          <a:bodyPr>
            <a:normAutofit fontScale="90000"/>
          </a:bodyPr>
          <a:lstStyle/>
          <a:p>
            <a:pPr lvl="0" algn="ctr"/>
            <a:r>
              <a:rPr lang="hu-H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kihívás </a:t>
            </a:r>
            <a:br>
              <a:rPr lang="hu-H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ipar-orientált személyes tanulási környezet (</a:t>
            </a:r>
            <a:r>
              <a:rPr lang="hu-H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meg)tervezése</a:t>
            </a:r>
            <a:endParaRPr lang="hu-H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148090"/>
            <a:ext cx="5604594" cy="3021136"/>
          </a:xfrm>
        </p:spPr>
      </p:pic>
      <p:sp>
        <p:nvSpPr>
          <p:cNvPr id="5" name="Téglalap 4"/>
          <p:cNvSpPr/>
          <p:nvPr/>
        </p:nvSpPr>
        <p:spPr>
          <a:xfrm>
            <a:off x="491320" y="1765832"/>
            <a:ext cx="550943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/>
              <a:t>•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hatékony együttműködés hiánya a felsőoktatási intézmények és a munkaerőpiac között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felsőoktatási intézmények anyagi támogatásának hiánya az ipar részéről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képességszakadék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(munkaerőpiac-felsőoktatás)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felsőoktatási intézmények és a munkaerőpiac közötti technológiai </a:t>
            </a:r>
            <a:r>
              <a:rPr lang="hu-H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eszközbeni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különbség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az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élethosszig tartó tanulást elősegítő munka alapú tanulás hiánya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információhiány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képzésről és a karrierlehetőségekről</a:t>
            </a:r>
          </a:p>
          <a:p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 az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ipari szféra által szervezett tanfolyamok hiánya</a:t>
            </a:r>
          </a:p>
        </p:txBody>
      </p:sp>
    </p:spTree>
    <p:extLst>
      <p:ext uri="{BB962C8B-B14F-4D97-AF65-F5344CB8AC3E}">
        <p14:creationId xmlns:p14="http://schemas.microsoft.com/office/powerpoint/2010/main" val="184895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45127" y="91122"/>
            <a:ext cx="10515600" cy="1325562"/>
          </a:xfrm>
        </p:spPr>
        <p:txBody>
          <a:bodyPr>
            <a:normAutofit fontScale="90000"/>
          </a:bodyPr>
          <a:lstStyle/>
          <a:p>
            <a:pPr lvl="0" algn="ctr"/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kihívás</a:t>
            </a: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módszertani megújulás </a:t>
            </a:r>
            <a:r>
              <a:rPr lang="hu-H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a tanítás kereteinek modernizálása</a:t>
            </a:r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975" y="2072322"/>
            <a:ext cx="5360928" cy="2880678"/>
          </a:xfrm>
        </p:spPr>
      </p:pic>
      <p:sp>
        <p:nvSpPr>
          <p:cNvPr id="5" name="Téglalap 4"/>
          <p:cNvSpPr/>
          <p:nvPr/>
        </p:nvSpPr>
        <p:spPr>
          <a:xfrm>
            <a:off x="381000" y="1226506"/>
            <a:ext cx="6153150" cy="53614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alacsony szintű technológia-használat (a tanárok perspektívája)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alacsony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szintű szabályozás, ami hatással van az alkalmazás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mélységére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negatív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attitűd a hagyományos tanár és tanítás szerepről való váltásban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jelenlegi módszertan nem támogatja a PLE alkalmazását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nincs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garancia a tanárok általános </a:t>
            </a:r>
            <a:r>
              <a:rPr lang="hu-H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elköteleződésére</a:t>
            </a:r>
            <a:endParaRPr lang="hu-H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tanulók képességei és kompetenciái rejtve maradnak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tanulók kreativitása, kíváncsisága és érdeklődése nem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ösztönzött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hatékony tanulási technológia nem része a </a:t>
            </a: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szakpolitikáknak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közösségi média szerepe, funkciója és alkalmazása nem tisztázott, bizonytalan</a:t>
            </a:r>
          </a:p>
        </p:txBody>
      </p:sp>
    </p:spTree>
    <p:extLst>
      <p:ext uri="{BB962C8B-B14F-4D97-AF65-F5344CB8AC3E}">
        <p14:creationId xmlns:p14="http://schemas.microsoft.com/office/powerpoint/2010/main" val="587242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11777" y="141288"/>
            <a:ext cx="10515600" cy="1325562"/>
          </a:xfrm>
        </p:spPr>
        <p:txBody>
          <a:bodyPr>
            <a:normAutofit fontScale="90000"/>
          </a:bodyPr>
          <a:lstStyle/>
          <a:p>
            <a:pPr lvl="0" algn="ctr"/>
            <a:r>
              <a:rPr lang="hu-H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kihívás</a:t>
            </a:r>
            <a:br>
              <a:rPr lang="hu-H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tanuló-általi személyes tanulási környezet (meg)tervezése</a:t>
            </a:r>
            <a:br>
              <a:rPr lang="hu-H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342900" y="1085952"/>
            <a:ext cx="6270986" cy="5426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tanterv és a tananyag nem eléggé tanuló-központú és rugalmas</a:t>
            </a:r>
            <a:endParaRPr lang="hu-H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intézmények és a tanárok nem figyelnek a tanulói igényekre</a:t>
            </a:r>
            <a:endParaRPr lang="hu-H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diákok 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alacsony tanulási motivációja</a:t>
            </a:r>
            <a:endParaRPr lang="hu-H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nem 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tudatos a </a:t>
            </a:r>
            <a:r>
              <a:rPr lang="hu-H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tanulás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tanárok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alulmotiváltak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 PLE létrehozása terén</a:t>
            </a:r>
            <a:endParaRPr lang="hu-H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tanuló központú tanulás/tanítás megközelítése nem meghatározott</a:t>
            </a:r>
            <a:endParaRPr lang="hu-H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tanulók időgazdálkodása nem hatékony</a:t>
            </a:r>
            <a:endParaRPr lang="hu-H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kreativitás és az innováció nem kellően fejlesztett terület</a:t>
            </a:r>
            <a:endParaRPr lang="hu-H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tanulók nem kellően motiváltak a tanulmányaik folytatásában</a:t>
            </a:r>
            <a:endParaRPr lang="hu-H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oktatási 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rendszer túl merev</a:t>
            </a:r>
            <a:endParaRPr lang="hu-H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fogyatékkal 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élő tanulók nem részei a felsőoktatásirendszernek</a:t>
            </a:r>
            <a:endParaRPr lang="hu-H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hu-H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aktív 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tanulás hiánya-tanulók passzív részesei a tanulási folyamatnak</a:t>
            </a:r>
            <a:endParaRPr lang="hu-HU" sz="16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hu-H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tanulók nem tervezik meg saját szakmai fejlődésüket</a:t>
            </a:r>
            <a:endParaRPr lang="hu-H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3886" y="1919975"/>
            <a:ext cx="5387613" cy="2880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5404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50666" y="177421"/>
            <a:ext cx="10515600" cy="1325562"/>
          </a:xfrm>
        </p:spPr>
        <p:txBody>
          <a:bodyPr>
            <a:normAutofit/>
          </a:bodyPr>
          <a:lstStyle/>
          <a:p>
            <a:pPr algn="ctr"/>
            <a: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Összegzés</a:t>
            </a:r>
            <a:br>
              <a:rPr lang="hu-HU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endParaRPr lang="hu-HU" sz="3200" b="1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50666" y="1091821"/>
            <a:ext cx="10810061" cy="5520519"/>
          </a:xfrm>
        </p:spPr>
        <p:txBody>
          <a:bodyPr>
            <a:noAutofit/>
          </a:bodyPr>
          <a:lstStyle/>
          <a:p>
            <a:pPr marL="228600" lvl="1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Általános a </a:t>
            </a:r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bizalmatlanság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négy érintett fél, azaz az intézmények,  tanulók, a munkaerőpiac és a társadalom között a tanulási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környezetek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új megoldásai iránt.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Hiányosságok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vannak a tudatosság, a motiváció, az érdeklődés és az elkötelezettség terén a PLE létrehozásával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kapcsolatban. 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Kidolgozásához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szükséges mind a 4 fél </a:t>
            </a:r>
            <a:r>
              <a:rPr lang="hu-H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elköteleződése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és </a:t>
            </a: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kreativitása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Nem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áll rendelkezésre hatékony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interaktív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együttműködést lehetővé tevő </a:t>
            </a:r>
            <a:r>
              <a:rPr lang="hu-H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keretrendszer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PLE megvalósításához a felsőoktatás minden területén jól körülhatárolt keretrendszerre van 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szükség: kormányzati 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és intézményi szintű 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szabályozásra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tananyagokra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és </a:t>
            </a:r>
            <a:r>
              <a:rPr lang="hu-H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képzésekre</a:t>
            </a:r>
            <a:r>
              <a:rPr lang="hu-H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(tanár, tanuló, mentor, menedzsment</a:t>
            </a:r>
            <a:r>
              <a:rPr lang="hu-H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hu-H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702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831850" y="484125"/>
            <a:ext cx="10515600" cy="2851208"/>
          </a:xfrm>
        </p:spPr>
        <p:txBody>
          <a:bodyPr/>
          <a:lstStyle/>
          <a:p>
            <a:pPr algn="ctr"/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Köszönöm a figyelmet!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zöveg helye 4"/>
          <p:cNvSpPr>
            <a:spLocks noGrp="1"/>
          </p:cNvSpPr>
          <p:nvPr>
            <p:ph type="body" idx="1"/>
          </p:nvPr>
        </p:nvSpPr>
        <p:spPr>
          <a:xfrm>
            <a:off x="831850" y="4047666"/>
            <a:ext cx="10515600" cy="1500187"/>
          </a:xfrm>
        </p:spPr>
        <p:txBody>
          <a:bodyPr/>
          <a:lstStyle/>
          <a:p>
            <a:pPr algn="ctr"/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racskoreka@gmail.com</a:t>
            </a:r>
            <a:b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hu-H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racsko.reka@uni-eszterhazy.hu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647625"/>
      </p:ext>
    </p:extLst>
  </p:cSld>
  <p:clrMapOvr>
    <a:masterClrMapping/>
  </p:clrMapOvr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TM02900743[[fn=Organikus]]</Template>
  <TotalTime>212</TotalTime>
  <Words>464</Words>
  <Application>Microsoft Office PowerPoint</Application>
  <PresentationFormat>Szélesvásznú</PresentationFormat>
  <Paragraphs>64</Paragraphs>
  <Slides>8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Symbol</vt:lpstr>
      <vt:lpstr>Times New Roman</vt:lpstr>
      <vt:lpstr>Wingdings 2</vt:lpstr>
      <vt:lpstr>HDOfficeLightV0</vt:lpstr>
      <vt:lpstr>4. Személyes tanulási környezet  (Personal Learning Environments (PLE) in PHE)</vt:lpstr>
      <vt:lpstr> Fő kihívások a személyes tanulási környezet területen</vt:lpstr>
      <vt:lpstr>1. kihívás A tanulási folyamat figyelemmel kísérése  és értékelése a tanulás rugalmasságának megtartásával </vt:lpstr>
      <vt:lpstr>2. kihívás  Az ipar-orientált személyes tanulási környezet (meg)tervezése</vt:lpstr>
      <vt:lpstr>3. kihívás A módszertani megújulás és a tanítás kereteinek modernizálása</vt:lpstr>
      <vt:lpstr>4. kihívás A tanuló-általi személyes tanulási környezet (meg)tervezése </vt:lpstr>
      <vt:lpstr>Összegzés 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 Személyes tanulási környezet (Personal Learning Environments in PHE)</dc:title>
  <dc:creator>Racsko Reka</dc:creator>
  <cp:lastModifiedBy>Racsko Reka</cp:lastModifiedBy>
  <cp:revision>20</cp:revision>
  <dcterms:created xsi:type="dcterms:W3CDTF">2016-11-22T15:22:38Z</dcterms:created>
  <dcterms:modified xsi:type="dcterms:W3CDTF">2016-11-25T10:08:10Z</dcterms:modified>
</cp:coreProperties>
</file>