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1" r:id="rId2"/>
    <p:sldId id="272" r:id="rId3"/>
    <p:sldId id="274" r:id="rId4"/>
    <p:sldId id="275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-1530" y="-96"/>
      </p:cViewPr>
      <p:guideLst>
        <p:guide orient="horz" pos="256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6DF92-1270-4477-945D-0537AB4075C8}" type="datetimeFigureOut">
              <a:rPr lang="hu-HU" smtClean="0"/>
              <a:pPr/>
              <a:t>2016.11.14.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D66999-8AEA-4522-B19D-2DBB32ED59D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293137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8C278-A929-4737-9FA5-1748757C02F5}" type="datetimeFigureOut">
              <a:rPr lang="hu-HU" smtClean="0"/>
              <a:pPr/>
              <a:t>2016.11.14.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E0E38-C536-43C6-AB88-645BD79F36F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56561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05F1A-85AB-4EA6-8E2A-38217E557808}" type="datetimeFigureOut">
              <a:rPr lang="hu-HU" smtClean="0"/>
              <a:pPr/>
              <a:t>2016.11.14.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303B-119A-484A-906B-6B667C70F0E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05F1A-85AB-4EA6-8E2A-38217E557808}" type="datetimeFigureOut">
              <a:rPr lang="hu-HU" smtClean="0"/>
              <a:pPr/>
              <a:t>2016.11.14.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303B-119A-484A-906B-6B667C70F0E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05F1A-85AB-4EA6-8E2A-38217E557808}" type="datetimeFigureOut">
              <a:rPr lang="hu-HU" smtClean="0"/>
              <a:pPr/>
              <a:t>2016.11.14.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303B-119A-484A-906B-6B667C70F0E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05F1A-85AB-4EA6-8E2A-38217E557808}" type="datetimeFigureOut">
              <a:rPr lang="hu-HU" smtClean="0"/>
              <a:pPr/>
              <a:t>2016.11.14.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303B-119A-484A-906B-6B667C70F0E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05F1A-85AB-4EA6-8E2A-38217E557808}" type="datetimeFigureOut">
              <a:rPr lang="hu-HU" smtClean="0"/>
              <a:pPr/>
              <a:t>2016.11.14.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303B-119A-484A-906B-6B667C70F0E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05F1A-85AB-4EA6-8E2A-38217E557808}" type="datetimeFigureOut">
              <a:rPr lang="hu-HU" smtClean="0"/>
              <a:pPr/>
              <a:t>2016.11.14.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303B-119A-484A-906B-6B667C70F0E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05F1A-85AB-4EA6-8E2A-38217E557808}" type="datetimeFigureOut">
              <a:rPr lang="hu-HU" smtClean="0"/>
              <a:pPr/>
              <a:t>2016.11.14.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303B-119A-484A-906B-6B667C70F0E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05F1A-85AB-4EA6-8E2A-38217E557808}" type="datetimeFigureOut">
              <a:rPr lang="hu-HU" smtClean="0"/>
              <a:pPr/>
              <a:t>2016.11.14.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303B-119A-484A-906B-6B667C70F0E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05F1A-85AB-4EA6-8E2A-38217E557808}" type="datetimeFigureOut">
              <a:rPr lang="hu-HU" smtClean="0"/>
              <a:pPr/>
              <a:t>2016.11.14.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303B-119A-484A-906B-6B667C70F0E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05F1A-85AB-4EA6-8E2A-38217E557808}" type="datetimeFigureOut">
              <a:rPr lang="hu-HU" smtClean="0"/>
              <a:pPr/>
              <a:t>2016.11.14.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303B-119A-484A-906B-6B667C70F0E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05F1A-85AB-4EA6-8E2A-38217E557808}" type="datetimeFigureOut">
              <a:rPr lang="hu-HU" smtClean="0"/>
              <a:pPr/>
              <a:t>2016.11.14.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303B-119A-484A-906B-6B667C70F0E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05F1A-85AB-4EA6-8E2A-38217E557808}" type="datetimeFigureOut">
              <a:rPr lang="hu-HU" smtClean="0"/>
              <a:pPr/>
              <a:t>2016.11.14.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6303B-119A-484A-906B-6B667C70F0E8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A </a:t>
            </a:r>
            <a:r>
              <a:rPr lang="en-US" dirty="0" err="1"/>
              <a:t>hallgatók</a:t>
            </a:r>
            <a:r>
              <a:rPr lang="en-US" dirty="0"/>
              <a:t> </a:t>
            </a:r>
            <a:r>
              <a:rPr lang="en-US" dirty="0" err="1"/>
              <a:t>munka</a:t>
            </a:r>
            <a:r>
              <a:rPr lang="en-US" dirty="0"/>
              <a:t> </a:t>
            </a:r>
            <a:r>
              <a:rPr lang="en-US" dirty="0" err="1"/>
              <a:t>világában</a:t>
            </a:r>
            <a:r>
              <a:rPr lang="en-US" dirty="0"/>
              <a:t> </a:t>
            </a:r>
            <a:r>
              <a:rPr lang="en-US" dirty="0" err="1"/>
              <a:t>történő</a:t>
            </a:r>
            <a:r>
              <a:rPr lang="en-US" dirty="0"/>
              <a:t> </a:t>
            </a:r>
            <a:r>
              <a:rPr lang="en-US" dirty="0" err="1"/>
              <a:t>elhelyezkedésének</a:t>
            </a:r>
            <a:r>
              <a:rPr lang="en-US" dirty="0"/>
              <a:t> </a:t>
            </a:r>
            <a:r>
              <a:rPr lang="en-US" dirty="0" err="1"/>
              <a:t>szervezése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nyomonkövetése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PROCSEE </a:t>
            </a:r>
            <a:r>
              <a:rPr lang="en-US"/>
              <a:t>projekt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221088"/>
            <a:ext cx="6400800" cy="1440160"/>
          </a:xfrm>
        </p:spPr>
        <p:txBody>
          <a:bodyPr>
            <a:normAutofit fontScale="85000"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/>
              <a:t>Prof. Dr. Wéber György </a:t>
            </a:r>
            <a:endParaRPr lang="hu-H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 smtClean="0"/>
              <a:t>Kísérletes </a:t>
            </a:r>
            <a:r>
              <a:rPr lang="hu-HU" dirty="0"/>
              <a:t>és Sebészeti Műtéttani Intézet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/>
              <a:t>Semmelweis </a:t>
            </a:r>
            <a:r>
              <a:rPr lang="hu-HU" dirty="0" smtClean="0"/>
              <a:t>Egyetem, </a:t>
            </a:r>
            <a:r>
              <a:rPr lang="hu-HU" cap="small" dirty="0" smtClean="0"/>
              <a:t>Budapest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738946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Challenges: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Students should be monitored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 smtClean="0"/>
          </a:p>
          <a:p>
            <a:r>
              <a:rPr lang="en-US" sz="2400" dirty="0"/>
              <a:t>during internship, </a:t>
            </a:r>
            <a:r>
              <a:rPr lang="hu-HU" sz="2400" dirty="0" smtClean="0"/>
              <a:t/>
            </a:r>
            <a:br>
              <a:rPr lang="hu-HU" sz="2400" dirty="0" smtClean="0"/>
            </a:br>
            <a:endParaRPr lang="hu-HU" sz="2400" dirty="0"/>
          </a:p>
          <a:p>
            <a:r>
              <a:rPr lang="en-US" sz="2400" dirty="0" smtClean="0"/>
              <a:t>and </a:t>
            </a:r>
            <a:r>
              <a:rPr lang="en-US" sz="2400" dirty="0"/>
              <a:t>later during their actual work 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en-US" sz="2400" dirty="0" smtClean="0"/>
              <a:t>(</a:t>
            </a:r>
            <a:r>
              <a:rPr lang="en-US" sz="2400" dirty="0"/>
              <a:t>active use of graduate career tracking system), </a:t>
            </a:r>
            <a:r>
              <a:rPr lang="hu-HU" sz="2400" dirty="0" smtClean="0"/>
              <a:t/>
            </a:r>
            <a:br>
              <a:rPr lang="hu-HU" sz="2400" dirty="0" smtClean="0"/>
            </a:br>
            <a:endParaRPr lang="hu-HU" sz="2400" dirty="0" smtClean="0"/>
          </a:p>
          <a:p>
            <a:r>
              <a:rPr lang="en-US" sz="2400" dirty="0" smtClean="0"/>
              <a:t>utilization </a:t>
            </a:r>
            <a:r>
              <a:rPr lang="en-US" sz="2400" dirty="0"/>
              <a:t>of knowledge gained through the monitoring and existing knowledge of Career Offices.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Challenges: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>
              <a:buNone/>
            </a:pPr>
            <a:r>
              <a:rPr lang="en-US" sz="3600" dirty="0" smtClean="0"/>
              <a:t>Highly qualified people are not in appropriate places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 smtClean="0"/>
          </a:p>
          <a:p>
            <a:r>
              <a:rPr lang="en-US" sz="3100" dirty="0"/>
              <a:t>Many times engineers and other highly qualified people are not in appropriate places. </a:t>
            </a:r>
            <a:r>
              <a:rPr lang="hu-HU" sz="3100" dirty="0" smtClean="0"/>
              <a:t/>
            </a:r>
            <a:br>
              <a:rPr lang="hu-HU" sz="3100" dirty="0" smtClean="0"/>
            </a:br>
            <a:endParaRPr lang="hu-HU" sz="3100" dirty="0" smtClean="0"/>
          </a:p>
          <a:p>
            <a:r>
              <a:rPr lang="en-US" sz="3100" dirty="0" smtClean="0"/>
              <a:t>We </a:t>
            </a:r>
            <a:r>
              <a:rPr lang="en-US" sz="3100" dirty="0"/>
              <a:t>should prevent dropping out of IT specialists, engineers, etc.  </a:t>
            </a:r>
            <a:r>
              <a:rPr lang="hu-HU" sz="3100" dirty="0" smtClean="0"/>
              <a:t/>
            </a:r>
            <a:br>
              <a:rPr lang="hu-HU" sz="3100" dirty="0" smtClean="0"/>
            </a:br>
            <a:endParaRPr lang="hu-HU" sz="3100" dirty="0" smtClean="0"/>
          </a:p>
          <a:p>
            <a:r>
              <a:rPr lang="en-US" sz="3100" dirty="0" smtClean="0"/>
              <a:t>They </a:t>
            </a:r>
            <a:r>
              <a:rPr lang="en-US" sz="3100" dirty="0"/>
              <a:t>should not be employed as if they were not diplomas. </a:t>
            </a:r>
            <a:r>
              <a:rPr lang="hu-HU" sz="3100" dirty="0" smtClean="0"/>
              <a:t/>
            </a:r>
            <a:br>
              <a:rPr lang="hu-HU" sz="3100" dirty="0" smtClean="0"/>
            </a:br>
            <a:endParaRPr lang="hu-HU" sz="3100" dirty="0" smtClean="0"/>
          </a:p>
          <a:p>
            <a:r>
              <a:rPr lang="en-US" sz="3100" dirty="0" smtClean="0"/>
              <a:t>We </a:t>
            </a:r>
            <a:r>
              <a:rPr lang="en-US" sz="3100" dirty="0"/>
              <a:t>should help for workers without a diploma to be </a:t>
            </a:r>
            <a:r>
              <a:rPr lang="en-US" sz="3100" dirty="0" smtClean="0"/>
              <a:t>qualified</a:t>
            </a:r>
            <a:r>
              <a:rPr lang="hu-HU" sz="3100" dirty="0" smtClean="0"/>
              <a:t/>
            </a:r>
            <a:br>
              <a:rPr lang="hu-HU" sz="3100" dirty="0" smtClean="0"/>
            </a:br>
            <a:endParaRPr lang="hu-HU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PROCSEE National Stakeholder Committee </a:t>
            </a:r>
            <a:r>
              <a:rPr lang="hu-HU" sz="3200" b="1" dirty="0"/>
              <a:t/>
            </a:r>
            <a:br>
              <a:rPr lang="hu-HU" sz="3200" b="1" dirty="0"/>
            </a:br>
            <a:r>
              <a:rPr lang="en-US" sz="3200" b="1" dirty="0"/>
              <a:t>1. workshop – </a:t>
            </a:r>
            <a:r>
              <a:rPr lang="hu-HU" sz="3200" b="1" dirty="0" err="1"/>
              <a:t>Bp</a:t>
            </a:r>
            <a:r>
              <a:rPr lang="hu-HU" sz="3200" b="1" dirty="0"/>
              <a:t> </a:t>
            </a:r>
            <a:r>
              <a:rPr lang="en-US" sz="3200" b="1" dirty="0"/>
              <a:t>2016.júl.5.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err="1" smtClean="0"/>
              <a:t>Kihívások</a:t>
            </a:r>
            <a:r>
              <a:rPr lang="en-US" b="1" dirty="0" smtClean="0"/>
              <a:t>:</a:t>
            </a:r>
            <a:br>
              <a:rPr lang="en-US" b="1" dirty="0" smtClean="0"/>
            </a:br>
            <a:endParaRPr lang="en-US" dirty="0"/>
          </a:p>
          <a:p>
            <a:r>
              <a:rPr lang="en-US" b="1" dirty="0" err="1" smtClean="0">
                <a:solidFill>
                  <a:srgbClr val="FF0000"/>
                </a:solidFill>
              </a:rPr>
              <a:t>minőségbiztosítás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szakmai</a:t>
            </a:r>
            <a:r>
              <a:rPr lang="en-US" dirty="0"/>
              <a:t> </a:t>
            </a:r>
            <a:r>
              <a:rPr lang="en-US" dirty="0" err="1" smtClean="0"/>
              <a:t>gyakorlatokon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a </a:t>
            </a:r>
            <a:r>
              <a:rPr lang="en-US" dirty="0" err="1" smtClean="0"/>
              <a:t>képzés</a:t>
            </a:r>
            <a:r>
              <a:rPr lang="en-US" dirty="0"/>
              <a:t> </a:t>
            </a:r>
            <a:r>
              <a:rPr lang="en-US" dirty="0" err="1"/>
              <a:t>minden</a:t>
            </a:r>
            <a:r>
              <a:rPr lang="en-US" dirty="0"/>
              <a:t> </a:t>
            </a:r>
            <a:r>
              <a:rPr lang="en-US" dirty="0" err="1" smtClean="0"/>
              <a:t>területén</a:t>
            </a:r>
            <a:r>
              <a:rPr lang="en-US" dirty="0"/>
              <a:t>, </a:t>
            </a:r>
            <a:r>
              <a:rPr lang="en-US" dirty="0" err="1" smtClean="0"/>
              <a:t>vezetői</a:t>
            </a:r>
            <a:r>
              <a:rPr lang="en-US" dirty="0" smtClean="0"/>
              <a:t> </a:t>
            </a:r>
            <a:r>
              <a:rPr lang="en-US" dirty="0" err="1"/>
              <a:t>motiváltság</a:t>
            </a:r>
            <a:r>
              <a:rPr lang="en-US" dirty="0"/>
              <a:t> a </a:t>
            </a:r>
            <a:r>
              <a:rPr lang="en-US" dirty="0" err="1" smtClean="0"/>
              <a:t>minőségbiztosításban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r>
              <a:rPr lang="en-US" dirty="0" err="1" smtClean="0"/>
              <a:t>utódnevelés</a:t>
            </a:r>
            <a:r>
              <a:rPr lang="en-US" dirty="0" smtClean="0"/>
              <a:t> </a:t>
            </a:r>
            <a:r>
              <a:rPr lang="en-US" dirty="0" err="1"/>
              <a:t>hasznának</a:t>
            </a:r>
            <a:r>
              <a:rPr lang="en-US" dirty="0"/>
              <a:t>, </a:t>
            </a:r>
            <a:r>
              <a:rPr lang="en-US" dirty="0" err="1"/>
              <a:t>szerepének</a:t>
            </a:r>
            <a:r>
              <a:rPr lang="en-US" dirty="0"/>
              <a:t> </a:t>
            </a:r>
            <a:r>
              <a:rPr lang="en-US" dirty="0" err="1"/>
              <a:t>tudatosítása</a:t>
            </a:r>
            <a:r>
              <a:rPr lang="en-US" dirty="0"/>
              <a:t> a </a:t>
            </a:r>
            <a:r>
              <a:rPr lang="en-US" dirty="0" err="1" smtClean="0"/>
              <a:t>munkáltatókban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err="1"/>
              <a:t>szakmai</a:t>
            </a:r>
            <a:r>
              <a:rPr lang="en-US" dirty="0"/>
              <a:t> </a:t>
            </a:r>
            <a:r>
              <a:rPr lang="en-US" dirty="0" err="1"/>
              <a:t>gyakorlat</a:t>
            </a:r>
            <a:r>
              <a:rPr lang="en-US" dirty="0"/>
              <a:t> </a:t>
            </a:r>
            <a:r>
              <a:rPr lang="en-US" dirty="0" err="1" smtClean="0"/>
              <a:t>lényegének</a:t>
            </a:r>
            <a:r>
              <a:rPr lang="en-US" dirty="0" smtClean="0"/>
              <a:t> </a:t>
            </a:r>
            <a:r>
              <a:rPr lang="en-US" dirty="0" err="1" smtClean="0"/>
              <a:t>definiálása</a:t>
            </a:r>
            <a:r>
              <a:rPr lang="en-US" dirty="0" smtClean="0"/>
              <a:t>, </a:t>
            </a:r>
          </a:p>
          <a:p>
            <a:r>
              <a:rPr lang="en-US" dirty="0" smtClean="0"/>
              <a:t>a </a:t>
            </a:r>
            <a:r>
              <a:rPr lang="en-US" dirty="0" err="1"/>
              <a:t>megfelelő</a:t>
            </a:r>
            <a:r>
              <a:rPr lang="en-US" dirty="0"/>
              <a:t> </a:t>
            </a:r>
            <a:r>
              <a:rPr lang="en-US" dirty="0" err="1"/>
              <a:t>körülmények</a:t>
            </a:r>
            <a:r>
              <a:rPr lang="en-US" dirty="0"/>
              <a:t> </a:t>
            </a:r>
            <a:r>
              <a:rPr lang="en-US" dirty="0" err="1"/>
              <a:t>megteremtése</a:t>
            </a:r>
            <a:r>
              <a:rPr lang="en-US" dirty="0"/>
              <a:t>; </a:t>
            </a:r>
            <a:r>
              <a:rPr lang="en-US" dirty="0" err="1"/>
              <a:t>jogszabályi</a:t>
            </a:r>
            <a:r>
              <a:rPr lang="en-US" dirty="0"/>
              <a:t> </a:t>
            </a:r>
            <a:r>
              <a:rPr lang="en-US" dirty="0" err="1"/>
              <a:t>háttérrel</a:t>
            </a:r>
            <a:r>
              <a:rPr lang="en-US" dirty="0"/>
              <a:t> </a:t>
            </a:r>
            <a:r>
              <a:rPr lang="en-US" dirty="0" err="1"/>
              <a:t>lehetőség</a:t>
            </a:r>
            <a:r>
              <a:rPr lang="en-US" dirty="0"/>
              <a:t> </a:t>
            </a:r>
            <a:r>
              <a:rPr lang="en-US" dirty="0" err="1"/>
              <a:t>biztosítása</a:t>
            </a:r>
            <a:r>
              <a:rPr lang="en-US" dirty="0"/>
              <a:t> a KKV-k </a:t>
            </a:r>
            <a:r>
              <a:rPr lang="en-US" dirty="0" err="1"/>
              <a:t>számára</a:t>
            </a:r>
            <a:r>
              <a:rPr lang="en-US" dirty="0"/>
              <a:t> </a:t>
            </a:r>
            <a:r>
              <a:rPr lang="en-US" dirty="0" err="1"/>
              <a:t>gyakornok</a:t>
            </a:r>
            <a:r>
              <a:rPr lang="en-US" dirty="0"/>
              <a:t> </a:t>
            </a:r>
            <a:r>
              <a:rPr lang="en-US" dirty="0" err="1" smtClean="0"/>
              <a:t>fogadására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alumni </a:t>
            </a:r>
            <a:r>
              <a:rPr lang="en-US" dirty="0" err="1"/>
              <a:t>rendszerek</a:t>
            </a:r>
            <a:r>
              <a:rPr lang="en-US" dirty="0"/>
              <a:t> </a:t>
            </a:r>
            <a:r>
              <a:rPr lang="en-US" dirty="0" err="1"/>
              <a:t>fejlesztése</a:t>
            </a:r>
            <a:r>
              <a:rPr lang="en-US" dirty="0"/>
              <a:t> </a:t>
            </a:r>
            <a:r>
              <a:rPr lang="en-US" dirty="0" err="1"/>
              <a:t>akár</a:t>
            </a:r>
            <a:r>
              <a:rPr lang="en-US" dirty="0"/>
              <a:t> a </a:t>
            </a:r>
            <a:r>
              <a:rPr lang="en-US" dirty="0" err="1"/>
              <a:t>mesteroktatók</a:t>
            </a:r>
            <a:r>
              <a:rPr lang="en-US" dirty="0"/>
              <a:t> </a:t>
            </a:r>
            <a:r>
              <a:rPr lang="en-US" dirty="0" err="1"/>
              <a:t>bevonására</a:t>
            </a:r>
            <a:r>
              <a:rPr lang="en-US" dirty="0"/>
              <a:t> is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871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PROCSEE National Stakeholder Committee </a:t>
            </a:r>
            <a:r>
              <a:rPr lang="hu-HU" sz="3200" b="1" dirty="0"/>
              <a:t/>
            </a:r>
            <a:br>
              <a:rPr lang="hu-HU" sz="3200" b="1" dirty="0"/>
            </a:br>
            <a:r>
              <a:rPr lang="en-US" sz="3200" b="1" dirty="0"/>
              <a:t>1. workshop – </a:t>
            </a:r>
            <a:r>
              <a:rPr lang="hu-HU" sz="3200" b="1" dirty="0" err="1"/>
              <a:t>Bp</a:t>
            </a:r>
            <a:r>
              <a:rPr lang="hu-HU" sz="3200" b="1" dirty="0"/>
              <a:t> </a:t>
            </a:r>
            <a:r>
              <a:rPr lang="en-US" sz="3200" b="1" dirty="0"/>
              <a:t>2016.júl.5.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err="1" smtClean="0"/>
              <a:t>Kihívások</a:t>
            </a:r>
            <a:r>
              <a:rPr lang="en-US" b="1" dirty="0"/>
              <a:t>:</a:t>
            </a:r>
            <a:endParaRPr lang="en-US" dirty="0"/>
          </a:p>
          <a:p>
            <a:endParaRPr lang="en-US" dirty="0"/>
          </a:p>
          <a:p>
            <a:r>
              <a:rPr lang="en-US" b="1" dirty="0" err="1">
                <a:solidFill>
                  <a:srgbClr val="FF0000"/>
                </a:solidFill>
              </a:rPr>
              <a:t>hallgatói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érdek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érvényesítése</a:t>
            </a:r>
            <a:endParaRPr lang="en-US" dirty="0"/>
          </a:p>
          <a:p>
            <a:r>
              <a:rPr lang="en-US" dirty="0" err="1"/>
              <a:t>képességek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szakmai</a:t>
            </a:r>
            <a:r>
              <a:rPr lang="en-US" dirty="0"/>
              <a:t> </a:t>
            </a:r>
            <a:r>
              <a:rPr lang="en-US" dirty="0" err="1"/>
              <a:t>elvárások</a:t>
            </a:r>
            <a:r>
              <a:rPr lang="en-US" dirty="0"/>
              <a:t> </a:t>
            </a:r>
            <a:r>
              <a:rPr lang="en-US" dirty="0" err="1"/>
              <a:t>definiálása</a:t>
            </a:r>
            <a:r>
              <a:rPr lang="en-US" dirty="0"/>
              <a:t>, </a:t>
            </a:r>
            <a:r>
              <a:rPr lang="en-US" dirty="0" err="1"/>
              <a:t>hallgatók</a:t>
            </a:r>
            <a:r>
              <a:rPr lang="en-US" dirty="0"/>
              <a:t> </a:t>
            </a:r>
            <a:r>
              <a:rPr lang="en-US" dirty="0" err="1"/>
              <a:t>kommunikációs</a:t>
            </a:r>
            <a:r>
              <a:rPr lang="en-US" dirty="0"/>
              <a:t> </a:t>
            </a:r>
            <a:r>
              <a:rPr lang="en-US" dirty="0" err="1"/>
              <a:t>készségének</a:t>
            </a:r>
            <a:r>
              <a:rPr lang="en-US" dirty="0"/>
              <a:t> </a:t>
            </a:r>
            <a:r>
              <a:rPr lang="en-US" dirty="0" err="1"/>
              <a:t>fejlesztése</a:t>
            </a:r>
            <a:endParaRPr lang="en-US" dirty="0"/>
          </a:p>
          <a:p>
            <a:r>
              <a:rPr lang="en-US" dirty="0" err="1"/>
              <a:t>k</a:t>
            </a:r>
            <a:r>
              <a:rPr lang="en-US" dirty="0" err="1" smtClean="0"/>
              <a:t>arrierirodákban</a:t>
            </a:r>
            <a:r>
              <a:rPr lang="en-US" dirty="0" smtClean="0"/>
              <a:t> </a:t>
            </a:r>
            <a:r>
              <a:rPr lang="en-US" dirty="0" err="1"/>
              <a:t>meglévő</a:t>
            </a:r>
            <a:r>
              <a:rPr lang="en-US" dirty="0"/>
              <a:t> </a:t>
            </a:r>
            <a:r>
              <a:rPr lang="en-US" dirty="0" err="1"/>
              <a:t>tudás</a:t>
            </a:r>
            <a:r>
              <a:rPr lang="en-US" dirty="0"/>
              <a:t> </a:t>
            </a:r>
            <a:r>
              <a:rPr lang="en-US" dirty="0" err="1"/>
              <a:t>hasznosítása</a:t>
            </a:r>
            <a:r>
              <a:rPr lang="en-US" dirty="0"/>
              <a:t>; </a:t>
            </a:r>
            <a:endParaRPr lang="en-US" dirty="0" smtClean="0"/>
          </a:p>
          <a:p>
            <a:r>
              <a:rPr lang="en-US" dirty="0" err="1" smtClean="0"/>
              <a:t>hallgatók</a:t>
            </a:r>
            <a:r>
              <a:rPr lang="en-US" dirty="0" smtClean="0"/>
              <a:t> </a:t>
            </a:r>
            <a:r>
              <a:rPr lang="en-US" dirty="0" err="1"/>
              <a:t>monitorozása</a:t>
            </a:r>
            <a:r>
              <a:rPr lang="en-US" dirty="0"/>
              <a:t>,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ennek</a:t>
            </a:r>
            <a:r>
              <a:rPr lang="en-US" dirty="0"/>
              <a:t> </a:t>
            </a:r>
            <a:r>
              <a:rPr lang="en-US" dirty="0" err="1"/>
              <a:t>során</a:t>
            </a:r>
            <a:r>
              <a:rPr lang="en-US" dirty="0"/>
              <a:t> </a:t>
            </a:r>
            <a:r>
              <a:rPr lang="en-US" dirty="0" err="1"/>
              <a:t>szerzett</a:t>
            </a:r>
            <a:r>
              <a:rPr lang="en-US" dirty="0"/>
              <a:t> </a:t>
            </a:r>
            <a:r>
              <a:rPr lang="en-US" dirty="0" err="1"/>
              <a:t>tudás</a:t>
            </a:r>
            <a:r>
              <a:rPr lang="en-US" dirty="0"/>
              <a:t> </a:t>
            </a:r>
            <a:r>
              <a:rPr lang="en-US" dirty="0" err="1"/>
              <a:t>hasznosítása</a:t>
            </a:r>
            <a:r>
              <a:rPr lang="en-US" dirty="0"/>
              <a:t>; </a:t>
            </a:r>
            <a:endParaRPr lang="en-US" dirty="0" smtClean="0"/>
          </a:p>
          <a:p>
            <a:r>
              <a:rPr lang="en-US" dirty="0" err="1" smtClean="0"/>
              <a:t>szakmai</a:t>
            </a:r>
            <a:r>
              <a:rPr lang="en-US" dirty="0" smtClean="0"/>
              <a:t> </a:t>
            </a:r>
            <a:r>
              <a:rPr lang="en-US" dirty="0" err="1"/>
              <a:t>gyakorlat</a:t>
            </a:r>
            <a:r>
              <a:rPr lang="en-US" dirty="0"/>
              <a:t> </a:t>
            </a:r>
            <a:r>
              <a:rPr lang="en-US" dirty="0" err="1"/>
              <a:t>során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később</a:t>
            </a:r>
            <a:r>
              <a:rPr lang="en-US" dirty="0"/>
              <a:t> a </a:t>
            </a:r>
            <a:r>
              <a:rPr lang="en-US" dirty="0" err="1"/>
              <a:t>tényleges</a:t>
            </a:r>
            <a:r>
              <a:rPr lang="en-US" dirty="0"/>
              <a:t> </a:t>
            </a:r>
            <a:r>
              <a:rPr lang="en-US" dirty="0" err="1"/>
              <a:t>munkavállalás</a:t>
            </a:r>
            <a:r>
              <a:rPr lang="en-US" dirty="0"/>
              <a:t> </a:t>
            </a:r>
            <a:r>
              <a:rPr lang="en-US" dirty="0" err="1"/>
              <a:t>során</a:t>
            </a:r>
            <a:r>
              <a:rPr lang="en-US" dirty="0"/>
              <a:t> (</a:t>
            </a:r>
            <a:r>
              <a:rPr lang="en-US" dirty="0" err="1"/>
              <a:t>diplomás</a:t>
            </a:r>
            <a:r>
              <a:rPr lang="en-US" dirty="0"/>
              <a:t> </a:t>
            </a:r>
            <a:r>
              <a:rPr lang="en-US" dirty="0" err="1"/>
              <a:t>pályakövetési</a:t>
            </a:r>
            <a:r>
              <a:rPr lang="en-US" dirty="0"/>
              <a:t> </a:t>
            </a:r>
            <a:r>
              <a:rPr lang="en-US" dirty="0" err="1"/>
              <a:t>rendszer</a:t>
            </a:r>
            <a:r>
              <a:rPr lang="en-US" dirty="0"/>
              <a:t> </a:t>
            </a:r>
            <a:r>
              <a:rPr lang="en-US" dirty="0" err="1"/>
              <a:t>aktív</a:t>
            </a:r>
            <a:r>
              <a:rPr lang="en-US" dirty="0"/>
              <a:t> </a:t>
            </a:r>
            <a:r>
              <a:rPr lang="en-US" dirty="0" err="1"/>
              <a:t>használata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lemorzsolódás</a:t>
            </a:r>
            <a:r>
              <a:rPr lang="en-US" dirty="0" smtClean="0"/>
              <a:t> </a:t>
            </a:r>
            <a:r>
              <a:rPr lang="en-US" dirty="0" err="1"/>
              <a:t>csökkentése</a:t>
            </a:r>
            <a:r>
              <a:rPr lang="en-US" dirty="0"/>
              <a:t>, diploma </a:t>
            </a:r>
            <a:r>
              <a:rPr lang="en-US" dirty="0" err="1"/>
              <a:t>nélkül</a:t>
            </a:r>
            <a:r>
              <a:rPr lang="en-US" dirty="0"/>
              <a:t> </a:t>
            </a:r>
            <a:r>
              <a:rPr lang="en-US" dirty="0" err="1"/>
              <a:t>dolgozók</a:t>
            </a:r>
            <a:r>
              <a:rPr lang="en-US" dirty="0"/>
              <a:t> </a:t>
            </a:r>
            <a:r>
              <a:rPr lang="en-US" dirty="0" err="1"/>
              <a:t>képesítésének</a:t>
            </a:r>
            <a:r>
              <a:rPr lang="en-US" dirty="0"/>
              <a:t> </a:t>
            </a:r>
            <a:r>
              <a:rPr lang="en-US" dirty="0" err="1"/>
              <a:t>megszervezése</a:t>
            </a:r>
            <a:r>
              <a:rPr lang="en-US" dirty="0"/>
              <a:t> (pl. </a:t>
            </a:r>
            <a:r>
              <a:rPr lang="en-US" dirty="0" err="1"/>
              <a:t>lemorzsolódó</a:t>
            </a:r>
            <a:r>
              <a:rPr lang="en-US" dirty="0"/>
              <a:t> </a:t>
            </a:r>
            <a:r>
              <a:rPr lang="en-US" dirty="0" err="1"/>
              <a:t>informatikusok</a:t>
            </a:r>
            <a:r>
              <a:rPr lang="en-US" dirty="0"/>
              <a:t>, </a:t>
            </a:r>
            <a:r>
              <a:rPr lang="en-US" dirty="0" err="1"/>
              <a:t>villamosmérnökök</a:t>
            </a:r>
            <a:r>
              <a:rPr lang="en-US" dirty="0"/>
              <a:t>, </a:t>
            </a:r>
            <a:r>
              <a:rPr lang="en-US" dirty="0" err="1"/>
              <a:t>stb</a:t>
            </a:r>
            <a:r>
              <a:rPr lang="en-US" dirty="0"/>
              <a:t>. </a:t>
            </a:r>
            <a:r>
              <a:rPr lang="en-US" dirty="0" err="1"/>
              <a:t>foglalkoztatása</a:t>
            </a:r>
            <a:r>
              <a:rPr lang="en-US" dirty="0"/>
              <a:t> diploma </a:t>
            </a:r>
            <a:r>
              <a:rPr lang="en-US" dirty="0" err="1"/>
              <a:t>nélkül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57217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PROCSEE project 1st PHE Excellence Forum</a:t>
            </a:r>
            <a:r>
              <a:rPr lang="hu-HU" sz="3200" b="1" dirty="0"/>
              <a:t>, </a:t>
            </a:r>
            <a:r>
              <a:rPr lang="en-US" sz="3200" b="1" dirty="0" err="1"/>
              <a:t>Logarska</a:t>
            </a:r>
            <a:r>
              <a:rPr lang="en-US" sz="3200" b="1" dirty="0"/>
              <a:t> </a:t>
            </a:r>
            <a:r>
              <a:rPr lang="en-US" sz="3200" b="1" dirty="0" err="1"/>
              <a:t>Dolina</a:t>
            </a:r>
            <a:r>
              <a:rPr lang="en-US" sz="3200" b="1" dirty="0"/>
              <a:t>, Slovenia, Sept 28</a:t>
            </a:r>
            <a:r>
              <a:rPr lang="hu-HU" sz="3200" b="1" dirty="0"/>
              <a:t> - </a:t>
            </a:r>
            <a:r>
              <a:rPr lang="en-US" sz="3200" b="1" dirty="0"/>
              <a:t>Oct 1. 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628800"/>
            <a:ext cx="6408712" cy="4272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437112"/>
            <a:ext cx="2104008" cy="210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4829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/>
              <a:t>3. </a:t>
            </a:r>
            <a:r>
              <a:rPr lang="en-US" sz="3200" dirty="0" err="1"/>
              <a:t>Organising</a:t>
            </a:r>
            <a:r>
              <a:rPr lang="en-US" sz="3200" dirty="0"/>
              <a:t> and Monitoring Student Placements in the World of </a:t>
            </a:r>
            <a:r>
              <a:rPr lang="en-US" sz="3200" dirty="0" smtClean="0"/>
              <a:t>Work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6368" y="1772816"/>
            <a:ext cx="8291264" cy="341297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hu-HU" sz="2400" dirty="0" smtClean="0"/>
          </a:p>
          <a:p>
            <a:pPr>
              <a:buNone/>
            </a:pPr>
            <a:r>
              <a:rPr lang="en-US" sz="2400" u="sng" dirty="0" smtClean="0"/>
              <a:t>Challenges:</a:t>
            </a:r>
            <a:r>
              <a:rPr lang="hu-HU" sz="2400" u="sng" dirty="0" smtClean="0"/>
              <a:t/>
            </a:r>
            <a:br>
              <a:rPr lang="hu-HU" sz="2400" u="sng" dirty="0" smtClean="0"/>
            </a:br>
            <a:endParaRPr lang="hu-HU" sz="2400" dirty="0"/>
          </a:p>
          <a:p>
            <a:pPr lvl="0"/>
            <a:r>
              <a:rPr lang="en-US" sz="2400" dirty="0"/>
              <a:t>Quality assurance of professional practice</a:t>
            </a:r>
            <a:endParaRPr lang="hu-HU" sz="2400" dirty="0"/>
          </a:p>
          <a:p>
            <a:pPr lvl="0"/>
            <a:r>
              <a:rPr lang="en-US" sz="2400" dirty="0"/>
              <a:t>Ensure </a:t>
            </a:r>
            <a:r>
              <a:rPr lang="en-US" sz="2400" dirty="0" smtClean="0"/>
              <a:t>qualified </a:t>
            </a:r>
            <a:r>
              <a:rPr lang="en-US" sz="2400" dirty="0"/>
              <a:t>work for the students</a:t>
            </a:r>
            <a:endParaRPr lang="hu-HU" sz="2400" dirty="0"/>
          </a:p>
          <a:p>
            <a:pPr lvl="0"/>
            <a:r>
              <a:rPr lang="en-US" sz="2400" dirty="0"/>
              <a:t>Students’ communication skill</a:t>
            </a:r>
            <a:endParaRPr lang="hu-HU" sz="2400" dirty="0"/>
          </a:p>
          <a:p>
            <a:pPr lvl="0"/>
            <a:r>
              <a:rPr lang="en-US" sz="2400" dirty="0"/>
              <a:t>Identifying the essence of internship</a:t>
            </a:r>
            <a:endParaRPr lang="hu-HU" sz="2400" dirty="0"/>
          </a:p>
          <a:p>
            <a:pPr lvl="0"/>
            <a:r>
              <a:rPr lang="en-US" sz="2400" dirty="0"/>
              <a:t>Feedback: Students should be monitored</a:t>
            </a:r>
            <a:endParaRPr lang="hu-HU" sz="2400" dirty="0"/>
          </a:p>
          <a:p>
            <a:pPr lvl="0"/>
            <a:r>
              <a:rPr lang="en-US" sz="2400" dirty="0"/>
              <a:t>Highly qualified people are not in appropriate places</a:t>
            </a:r>
            <a:endParaRPr lang="hu-HU" sz="2400" dirty="0"/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Challenges: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en-US" dirty="0" smtClean="0"/>
              <a:t>Quality assurance of professional practice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 smtClean="0"/>
          </a:p>
          <a:p>
            <a:r>
              <a:rPr lang="en-US" sz="2400" dirty="0"/>
              <a:t>Quality assurance is paramount in respect of the professional practices in all areas of training; </a:t>
            </a:r>
            <a:endParaRPr lang="hu-HU" sz="2400" dirty="0" smtClean="0"/>
          </a:p>
          <a:p>
            <a:r>
              <a:rPr lang="en-US" sz="2400" dirty="0" smtClean="0"/>
              <a:t>emphasis </a:t>
            </a:r>
            <a:r>
              <a:rPr lang="en-US" sz="2400" dirty="0"/>
              <a:t>is on managerial motivation in terms of quality. </a:t>
            </a:r>
            <a:endParaRPr lang="hu-HU" sz="2400" dirty="0" smtClean="0"/>
          </a:p>
          <a:p>
            <a:r>
              <a:rPr lang="en-US" sz="2400" dirty="0" smtClean="0"/>
              <a:t>Highly </a:t>
            </a:r>
            <a:r>
              <a:rPr lang="en-US" sz="2400" dirty="0"/>
              <a:t>skilled and highly motivated trainees are required. </a:t>
            </a:r>
            <a:endParaRPr lang="hu-HU" sz="2400" dirty="0" smtClean="0"/>
          </a:p>
          <a:p>
            <a:r>
              <a:rPr lang="en-US" sz="2400" dirty="0" smtClean="0"/>
              <a:t>Development </a:t>
            </a:r>
            <a:r>
              <a:rPr lang="en-US" sz="2400" dirty="0"/>
              <a:t>of alumni systems would make possible to involve further master trainers. 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Challenges: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n-US" dirty="0"/>
              <a:t>Ensure </a:t>
            </a:r>
            <a:r>
              <a:rPr lang="en-US" dirty="0" smtClean="0"/>
              <a:t>qualified </a:t>
            </a:r>
            <a:r>
              <a:rPr lang="en-US" dirty="0"/>
              <a:t>work for the </a:t>
            </a:r>
            <a:r>
              <a:rPr lang="en-US" dirty="0" smtClean="0"/>
              <a:t>students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  <a:p>
            <a:r>
              <a:rPr lang="en-US" sz="2400" dirty="0"/>
              <a:t>instead of simple photocopying and making coffee. </a:t>
            </a:r>
            <a:r>
              <a:rPr lang="hu-HU" sz="2400" dirty="0" smtClean="0"/>
              <a:t/>
            </a:r>
            <a:br>
              <a:rPr lang="hu-HU" sz="2400" dirty="0" smtClean="0"/>
            </a:br>
            <a:endParaRPr lang="hu-HU" sz="2400" dirty="0" smtClean="0"/>
          </a:p>
          <a:p>
            <a:r>
              <a:rPr lang="en-US" sz="2400" dirty="0" smtClean="0"/>
              <a:t>Skills </a:t>
            </a:r>
            <a:r>
              <a:rPr lang="en-US" sz="2400" dirty="0"/>
              <a:t>and professional expectations should be clearly specified. 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Challenges: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n-US" dirty="0" smtClean="0"/>
              <a:t>Students’ communication skill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 smtClean="0"/>
          </a:p>
          <a:p>
            <a:r>
              <a:rPr lang="en-US" sz="2400" dirty="0"/>
              <a:t>should be developed and </a:t>
            </a:r>
            <a:r>
              <a:rPr lang="hu-HU" sz="2400" dirty="0" smtClean="0"/>
              <a:t/>
            </a:r>
            <a:br>
              <a:rPr lang="hu-HU" sz="2400" dirty="0" smtClean="0"/>
            </a:br>
            <a:endParaRPr lang="hu-HU" sz="2400" dirty="0" smtClean="0"/>
          </a:p>
          <a:p>
            <a:r>
              <a:rPr lang="en-US" sz="2400" dirty="0" smtClean="0"/>
              <a:t>they </a:t>
            </a:r>
            <a:r>
              <a:rPr lang="en-US" sz="2400" dirty="0"/>
              <a:t>should validate their own interest. 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Challenges: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en-US" dirty="0" smtClean="0"/>
              <a:t>Identifying the essence of internship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 smtClean="0"/>
          </a:p>
          <a:p>
            <a:r>
              <a:rPr lang="en-US" sz="2600" dirty="0"/>
              <a:t>is important both for employers and students. </a:t>
            </a:r>
            <a:endParaRPr lang="hu-HU" sz="2600" dirty="0" smtClean="0"/>
          </a:p>
          <a:p>
            <a:r>
              <a:rPr lang="en-US" sz="2600" dirty="0" smtClean="0"/>
              <a:t>Main </a:t>
            </a:r>
            <a:r>
              <a:rPr lang="en-US" sz="2600" dirty="0"/>
              <a:t>task is to declare its role, and create the right conditions; </a:t>
            </a:r>
            <a:endParaRPr lang="hu-HU" sz="2600" dirty="0" smtClean="0"/>
          </a:p>
          <a:p>
            <a:r>
              <a:rPr lang="en-US" sz="2600" dirty="0" smtClean="0"/>
              <a:t>ensuring </a:t>
            </a:r>
            <a:r>
              <a:rPr lang="en-US" sz="2600" dirty="0"/>
              <a:t>the legal background of the opportunities for SMEs to accept interns. </a:t>
            </a:r>
            <a:endParaRPr lang="hu-HU" sz="2600" dirty="0" smtClean="0"/>
          </a:p>
          <a:p>
            <a:r>
              <a:rPr lang="hu-HU" sz="2600" dirty="0" smtClean="0"/>
              <a:t>i</a:t>
            </a:r>
            <a:r>
              <a:rPr lang="en-US" sz="2600" dirty="0" err="1" smtClean="0"/>
              <a:t>mprove</a:t>
            </a:r>
            <a:r>
              <a:rPr lang="en-US" sz="2600" dirty="0" smtClean="0"/>
              <a:t> </a:t>
            </a:r>
            <a:r>
              <a:rPr lang="en-US" sz="2600" dirty="0"/>
              <a:t>the awareness of the employers of rearing benefits and importance of their role. </a:t>
            </a:r>
            <a:endParaRPr lang="hu-HU" sz="2600" dirty="0" smtClean="0"/>
          </a:p>
          <a:p>
            <a:r>
              <a:rPr lang="en-US" sz="2600" dirty="0" smtClean="0"/>
              <a:t>necessary </a:t>
            </a:r>
            <a:r>
              <a:rPr lang="en-US" sz="2600" dirty="0"/>
              <a:t>to evaluate extensively the diversified corporate world (</a:t>
            </a:r>
            <a:r>
              <a:rPr lang="en-US" sz="2600" dirty="0" err="1"/>
              <a:t>eg</a:t>
            </a:r>
            <a:r>
              <a:rPr lang="en-US" sz="2600" dirty="0"/>
              <a:t>. seasonal nature of some occupations,) in the dual training system.</a:t>
            </a:r>
            <a:endParaRPr lang="hu-H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5271</TotalTime>
  <Words>179</Words>
  <Application>Microsoft Office PowerPoint</Application>
  <PresentationFormat>Diavetítés a képernyőre (4:3 oldalarány)</PresentationFormat>
  <Paragraphs>65</Paragraphs>
  <Slides>11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2" baseType="lpstr">
      <vt:lpstr>Office-téma</vt:lpstr>
      <vt:lpstr>A hallgatók munka világában történő elhelyezkedésének szervezése és nyomonkövetése  PROCSEE projekt</vt:lpstr>
      <vt:lpstr>PROCSEE National Stakeholder Committee  1. workshop – Bp 2016.júl.5. </vt:lpstr>
      <vt:lpstr>PROCSEE National Stakeholder Committee  1. workshop – Bp 2016.júl.5. </vt:lpstr>
      <vt:lpstr>PROCSEE project 1st PHE Excellence Forum, Logarska Dolina, Slovenia, Sept 28 - Oct 1. </vt:lpstr>
      <vt:lpstr>3. Organising and Monitoring Student Placements in the World of Work</vt:lpstr>
      <vt:lpstr>Challenges:</vt:lpstr>
      <vt:lpstr>Challenges:</vt:lpstr>
      <vt:lpstr>Challenges:</vt:lpstr>
      <vt:lpstr>Challenges:</vt:lpstr>
      <vt:lpstr>Challenges:</vt:lpstr>
      <vt:lpstr>Challenges: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SE-5570</dc:creator>
  <cp:lastModifiedBy>SE-5570</cp:lastModifiedBy>
  <cp:revision>32</cp:revision>
  <dcterms:created xsi:type="dcterms:W3CDTF">2016-09-26T12:10:58Z</dcterms:created>
  <dcterms:modified xsi:type="dcterms:W3CDTF">2016-11-14T15:59:02Z</dcterms:modified>
</cp:coreProperties>
</file>