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56" r:id="rId2"/>
    <p:sldId id="294" r:id="rId3"/>
    <p:sldId id="295" r:id="rId4"/>
    <p:sldId id="258" r:id="rId5"/>
    <p:sldId id="296" r:id="rId6"/>
    <p:sldId id="288" r:id="rId7"/>
    <p:sldId id="274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A9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78541" autoAdjust="0"/>
  </p:normalViewPr>
  <p:slideViewPr>
    <p:cSldViewPr snapToGrid="0">
      <p:cViewPr varScale="1">
        <p:scale>
          <a:sx n="73" d="100"/>
          <a:sy n="73" d="100"/>
        </p:scale>
        <p:origin x="117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FB7C7-5C99-456C-94E6-81E42E1585A9}" type="datetimeFigureOut">
              <a:rPr lang="hu-HU" smtClean="0"/>
              <a:t>2016.11.22.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8B707-4060-44D9-A452-1E3BE74F3FA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7138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0BF14-AC3B-4F28-987F-13F12CF4C19A}" type="datetimeFigureOut">
              <a:rPr lang="hu-HU" smtClean="0"/>
              <a:t>2016.11.22.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33881-73E4-4F57-A0AE-53F3E465751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235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7492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hu-HU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projekt</a:t>
            </a:r>
            <a:r>
              <a:rPr lang="hu-HU" sz="12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koordinátora </a:t>
            </a:r>
            <a:r>
              <a:rPr lang="hu-HU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hu-HU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szlovén </a:t>
            </a:r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Association of </a:t>
            </a:r>
            <a:r>
              <a:rPr lang="hu-H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Slovene</a:t>
            </a:r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</a:t>
            </a:r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Vocational</a:t>
            </a:r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Colleges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Association HVC, projekt 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partnerek pedig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EURASHE mellett olyan 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nemzeti szintű ernyőszervezetek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melyek tagjai alkalmazott tudományokat oktató felsőoktatási intézmények (is) (a magyar 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MRK és a cseh CASPHE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valamint egy felsőoktatási ügynökség (a horvát AZVO), egy felsőoktatási tanácsadó cég (KIC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Malta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és egy közigazgatási egyetem (a román SNSPA)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="1" dirty="0" smtClean="0"/>
              <a:t>PHE szakértők toborzása jelenleg folyik! </a:t>
            </a:r>
            <a:r>
              <a:rPr lang="hu-HU" dirty="0" smtClean="0"/>
              <a:t>– később visszatérünk rá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3169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2433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36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4687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933881-73E4-4F57-A0AE-53F3E4657512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3374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11/22/2016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627792" y="1923940"/>
            <a:ext cx="9068586" cy="202625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hu-HU" sz="2400" b="1" i="1" dirty="0" smtClean="0"/>
              <a:t>2016. november 23.  </a:t>
            </a:r>
            <a:br>
              <a:rPr lang="hu-HU" sz="2400" b="1" i="1" dirty="0" smtClean="0"/>
            </a:br>
            <a:r>
              <a:rPr lang="hu-HU" sz="2400" b="1" cap="none" dirty="0" smtClean="0"/>
              <a:t>1st PHE excellence </a:t>
            </a:r>
            <a:r>
              <a:rPr lang="hu-HU" sz="2400" b="1" cap="none" dirty="0" err="1" smtClean="0"/>
              <a:t>forum</a:t>
            </a:r>
            <a:r>
              <a:rPr lang="hu-HU" sz="2400" b="1" cap="none" dirty="0" smtClean="0"/>
              <a:t> </a:t>
            </a:r>
            <a:r>
              <a:rPr lang="hu-HU" sz="2400" b="1" cap="none" dirty="0" err="1" smtClean="0"/>
              <a:t>dissemination</a:t>
            </a:r>
            <a:r>
              <a:rPr lang="hu-HU" sz="2400" b="1" cap="none" dirty="0" smtClean="0"/>
              <a:t> </a:t>
            </a:r>
            <a:r>
              <a:rPr lang="hu-HU" sz="2400" b="1" cap="none" dirty="0" err="1" smtClean="0"/>
              <a:t>workshop</a:t>
            </a:r>
            <a:r>
              <a:rPr lang="hu-HU" sz="2400" b="1" cap="none" dirty="0" smtClean="0"/>
              <a:t/>
            </a:r>
            <a:br>
              <a:rPr lang="hu-HU" sz="2400" b="1" cap="none" dirty="0" smtClean="0"/>
            </a:br>
            <a:r>
              <a:rPr lang="hu-HU" sz="1800" b="1" i="1" cap="none" dirty="0" smtClean="0"/>
              <a:t>Petra Perényi, PROCSEE </a:t>
            </a:r>
            <a:r>
              <a:rPr lang="hu-HU" sz="1800" b="1" i="1" cap="none" dirty="0" err="1" smtClean="0"/>
              <a:t>operative</a:t>
            </a:r>
            <a:r>
              <a:rPr lang="hu-HU" sz="1800" b="1" i="1" cap="none" dirty="0" smtClean="0"/>
              <a:t> </a:t>
            </a:r>
            <a:r>
              <a:rPr lang="hu-HU" sz="1800" b="1" i="1" cap="none" dirty="0" err="1" smtClean="0"/>
              <a:t>manager</a:t>
            </a:r>
            <a:r>
              <a:rPr lang="hu-HU" sz="1800" b="1" i="1" cap="none" dirty="0" smtClean="0"/>
              <a:t>, </a:t>
            </a:r>
            <a:r>
              <a:rPr lang="hu-HU" sz="1800" b="1" i="1" cap="none" dirty="0" err="1" smtClean="0"/>
              <a:t>Hungarian</a:t>
            </a:r>
            <a:r>
              <a:rPr lang="hu-HU" sz="1800" b="1" i="1" cap="none" dirty="0" smtClean="0"/>
              <a:t> Rectors Conference</a:t>
            </a:r>
            <a:endParaRPr lang="hu-HU" sz="1800" b="1" i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627792" y="3633236"/>
            <a:ext cx="9070848" cy="457201"/>
          </a:xfrm>
        </p:spPr>
        <p:txBody>
          <a:bodyPr/>
          <a:lstStyle/>
          <a:p>
            <a:r>
              <a:rPr lang="hu-H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Budapest Business </a:t>
            </a:r>
            <a:r>
              <a:rPr lang="hu-HU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School</a:t>
            </a:r>
            <a:r>
              <a:rPr lang="hu-H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Lotz </a:t>
            </a:r>
            <a:r>
              <a:rPr lang="hu-HU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room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5940" y="1977112"/>
            <a:ext cx="1999661" cy="43895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8413" y="1821643"/>
            <a:ext cx="2274005" cy="646232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474" y="3950198"/>
            <a:ext cx="1511939" cy="737680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71020" y="4248552"/>
            <a:ext cx="3194581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91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911887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PROCSEE – visszatekintés a háttérre</a:t>
            </a:r>
            <a:endParaRPr lang="hu-HU" sz="33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737360"/>
            <a:ext cx="10058400" cy="4297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Az MRK 2016 tavaszán csatlakozott a projekthez a EURASHE kérésére</a:t>
            </a:r>
          </a:p>
          <a:p>
            <a:pPr marL="0" indent="0">
              <a:buNone/>
            </a:pPr>
            <a:r>
              <a:rPr lang="hu-HU" b="1" dirty="0" smtClean="0"/>
              <a:t>Projekt partnerek</a:t>
            </a:r>
            <a:r>
              <a:rPr lang="hu-HU" b="1" dirty="0"/>
              <a:t>:</a:t>
            </a:r>
            <a:r>
              <a:rPr lang="hu-HU" i="1" dirty="0"/>
              <a:t> </a:t>
            </a:r>
            <a:r>
              <a:rPr lang="hu-HU" dirty="0"/>
              <a:t>szlovén </a:t>
            </a:r>
            <a:r>
              <a:rPr lang="hu-HU" i="1" dirty="0"/>
              <a:t>Association of </a:t>
            </a:r>
            <a:r>
              <a:rPr lang="hu-HU" i="1" dirty="0" err="1"/>
              <a:t>Slovene</a:t>
            </a:r>
            <a:r>
              <a:rPr lang="hu-HU" i="1" dirty="0"/>
              <a:t> </a:t>
            </a:r>
            <a:r>
              <a:rPr lang="hu-HU" i="1" dirty="0" err="1"/>
              <a:t>Higher</a:t>
            </a:r>
            <a:r>
              <a:rPr lang="hu-HU" i="1" dirty="0"/>
              <a:t> </a:t>
            </a:r>
            <a:r>
              <a:rPr lang="hu-HU" i="1" dirty="0" err="1"/>
              <a:t>Vocational</a:t>
            </a:r>
            <a:r>
              <a:rPr lang="hu-HU" i="1" dirty="0"/>
              <a:t> Colleges</a:t>
            </a:r>
            <a:r>
              <a:rPr lang="hu-HU" dirty="0"/>
              <a:t> </a:t>
            </a:r>
            <a:r>
              <a:rPr lang="hu-HU" i="1" dirty="0"/>
              <a:t>– Association </a:t>
            </a:r>
            <a:r>
              <a:rPr lang="hu-HU" i="1" dirty="0" smtClean="0"/>
              <a:t>HVC (koordinátor)</a:t>
            </a:r>
            <a:r>
              <a:rPr lang="hu-HU" dirty="0" smtClean="0"/>
              <a:t>, EURASHE, MRK, a </a:t>
            </a:r>
            <a:r>
              <a:rPr lang="hu-HU" dirty="0"/>
              <a:t>cseh </a:t>
            </a:r>
            <a:r>
              <a:rPr lang="hu-HU" dirty="0" smtClean="0"/>
              <a:t>CASPHE, a </a:t>
            </a:r>
            <a:r>
              <a:rPr lang="hu-HU" dirty="0"/>
              <a:t>horvát </a:t>
            </a:r>
            <a:r>
              <a:rPr lang="hu-HU" dirty="0" smtClean="0"/>
              <a:t>AZVO, KIC </a:t>
            </a:r>
            <a:r>
              <a:rPr lang="hu-HU" dirty="0" err="1" smtClean="0"/>
              <a:t>Malta</a:t>
            </a:r>
            <a:r>
              <a:rPr lang="hu-HU" dirty="0" smtClean="0"/>
              <a:t>, </a:t>
            </a:r>
            <a:r>
              <a:rPr lang="hu-HU" dirty="0"/>
              <a:t>és </a:t>
            </a:r>
            <a:r>
              <a:rPr lang="hu-HU" dirty="0" smtClean="0"/>
              <a:t>a </a:t>
            </a:r>
            <a:r>
              <a:rPr lang="hu-HU" dirty="0"/>
              <a:t>román </a:t>
            </a:r>
            <a:r>
              <a:rPr lang="hu-HU" dirty="0" smtClean="0"/>
              <a:t>SNSPA</a:t>
            </a:r>
          </a:p>
          <a:p>
            <a:pPr marL="0" indent="0">
              <a:buNone/>
            </a:pPr>
            <a:r>
              <a:rPr lang="hu-HU" b="1" dirty="0" smtClean="0"/>
              <a:t>A projekt célja</a:t>
            </a:r>
            <a:r>
              <a:rPr lang="hu-HU" dirty="0" smtClean="0"/>
              <a:t>: az </a:t>
            </a:r>
            <a:r>
              <a:rPr lang="hu-HU" dirty="0"/>
              <a:t>alkalmazott tudományok felsőfokú oktatásának erősítése Közép- és </a:t>
            </a:r>
            <a:r>
              <a:rPr lang="hu-HU" dirty="0" err="1"/>
              <a:t>Dél-Kelet</a:t>
            </a:r>
            <a:r>
              <a:rPr lang="hu-HU" dirty="0"/>
              <a:t> </a:t>
            </a:r>
            <a:r>
              <a:rPr lang="hu-HU" dirty="0" smtClean="0"/>
              <a:t>Európában</a:t>
            </a:r>
          </a:p>
          <a:p>
            <a:pPr marL="0" indent="0">
              <a:buNone/>
            </a:pP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en-GB" b="1" dirty="0" err="1" smtClean="0">
                <a:solidFill>
                  <a:schemeClr val="accent1">
                    <a:lumMod val="50000"/>
                  </a:schemeClr>
                </a:solidFill>
              </a:rPr>
              <a:t>egional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VET 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en-GB" b="1" dirty="0" err="1" smtClean="0">
                <a:solidFill>
                  <a:schemeClr val="accent1">
                    <a:lumMod val="50000"/>
                  </a:schemeClr>
                </a:solidFill>
              </a:rPr>
              <a:t>olicy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E</a:t>
            </a:r>
            <a:r>
              <a:rPr lang="en-GB" b="1" dirty="0" err="1" smtClean="0">
                <a:solidFill>
                  <a:schemeClr val="accent1">
                    <a:lumMod val="50000"/>
                  </a:schemeClr>
                </a:solidFill>
              </a:rPr>
              <a:t>xcellence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entre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u-HU" dirty="0" smtClean="0"/>
              <a:t>– a projektben lévő közreműködő fórumok és produktumok összessége:</a:t>
            </a:r>
          </a:p>
          <a:p>
            <a:pPr marL="0" indent="0">
              <a:buNone/>
            </a:pPr>
            <a:r>
              <a:rPr lang="hu-HU" b="1" dirty="0" smtClean="0"/>
              <a:t>	A projekt konzorciuma </a:t>
            </a:r>
          </a:p>
          <a:p>
            <a:pPr marL="0" indent="0">
              <a:buNone/>
            </a:pPr>
            <a:r>
              <a:rPr lang="hu-HU" b="1" dirty="0" smtClean="0"/>
              <a:t>	</a:t>
            </a:r>
            <a:r>
              <a:rPr lang="en-GB" b="1" dirty="0" smtClean="0"/>
              <a:t>National </a:t>
            </a:r>
            <a:r>
              <a:rPr lang="en-GB" b="1" dirty="0"/>
              <a:t>Stakeholder </a:t>
            </a:r>
            <a:r>
              <a:rPr lang="en-GB" b="1" dirty="0" smtClean="0"/>
              <a:t>Committee</a:t>
            </a:r>
            <a:r>
              <a:rPr lang="hu-HU" b="1" dirty="0" smtClean="0"/>
              <a:t> </a:t>
            </a:r>
            <a:r>
              <a:rPr lang="hu-HU" b="1" dirty="0" err="1" smtClean="0"/>
              <a:t>for</a:t>
            </a:r>
            <a:r>
              <a:rPr lang="hu-HU" b="1" dirty="0" smtClean="0"/>
              <a:t> PHE Excellence </a:t>
            </a:r>
            <a:r>
              <a:rPr lang="hu-HU" dirty="0" smtClean="0"/>
              <a:t>– piaci szereplők</a:t>
            </a:r>
            <a:r>
              <a:rPr lang="en-US" dirty="0" smtClean="0"/>
              <a:t>,</a:t>
            </a:r>
            <a:r>
              <a:rPr lang="hu-HU" dirty="0" smtClean="0"/>
              <a:t> intézmények</a:t>
            </a:r>
            <a:r>
              <a:rPr lang="en-US" dirty="0" smtClean="0"/>
              <a:t>, </a:t>
            </a:r>
            <a:r>
              <a:rPr lang="hu-HU" dirty="0" smtClean="0"/>
              <a:t>hallgatók</a:t>
            </a:r>
            <a:r>
              <a:rPr lang="en-US" dirty="0" smtClean="0"/>
              <a:t> </a:t>
            </a:r>
            <a:r>
              <a:rPr lang="hu-HU" dirty="0" smtClean="0"/>
              <a:t>	és közigazgatási tisztviselők; részvétel projekt partnerek meghívása alapján </a:t>
            </a:r>
          </a:p>
          <a:p>
            <a:pPr marL="0" indent="0">
              <a:buNone/>
            </a:pPr>
            <a:r>
              <a:rPr lang="hu-HU" b="1" dirty="0" smtClean="0"/>
              <a:t>	Szakértői csoportok (tematikusan 4 csoport) </a:t>
            </a:r>
            <a:r>
              <a:rPr lang="hu-HU" dirty="0" smtClean="0"/>
              <a:t>– PHE szakértők 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		</a:t>
            </a:r>
            <a:r>
              <a:rPr lang="hu-HU" sz="2400" b="1" dirty="0" smtClean="0"/>
              <a:t>+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dirty="0" smtClean="0"/>
              <a:t>A produktumok: </a:t>
            </a:r>
            <a:r>
              <a:rPr lang="hu-HU" b="1" dirty="0" smtClean="0"/>
              <a:t>szakmapolitikai ajánlások</a:t>
            </a:r>
          </a:p>
          <a:p>
            <a:pPr marL="0" indent="0">
              <a:buNone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5501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3182" y="568119"/>
            <a:ext cx="10058400" cy="82263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PROCSEE – megvalósult tevékenységek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5435" y="1640540"/>
            <a:ext cx="10219765" cy="4536141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sz="1600" b="1" dirty="0" smtClean="0"/>
          </a:p>
        </p:txBody>
      </p:sp>
      <p:pic>
        <p:nvPicPr>
          <p:cNvPr id="7170" name="Picture 1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2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3" descr="doodad_menu2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4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5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6" descr="doodad_menu2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7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8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9" descr="doodad_menu2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0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1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1" name="Picture 12" descr="doodad_menu2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3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3" name="Picture 14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5" descr="doodad_menu2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5" name="Picture 16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6" name="Picture 17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7" name="Picture 18" descr="doodad_menu2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8" name="Picture 19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9" name="Picture 20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0" name="Picture 21" descr="doodad_menu2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1" name="Picture 22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2" name="Picture 23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3" name="Picture 24" descr="doodad_menu2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4" name="Picture 25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5" name="Picture 26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6" name="Picture 27" descr="doodad_menu2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7" name="Picture 28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8" name="Picture 29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9" name="Picture 30" descr="doodad_menu2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0" name="Picture 31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1" name="Picture 32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2" name="Picture 33" descr="doodad_menu2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3" name="Picture 34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4" name="Picture 35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5" name="Picture 36" descr="doodad_menu2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6" name="Picture 37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7" name="Picture 38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8" name="Picture 39" descr="doodad_menu2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09" name="Picture 40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10" name="Picture 41" descr="spa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11" name="Picture 42" descr="doodad_menu2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192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églalap 4"/>
          <p:cNvSpPr/>
          <p:nvPr/>
        </p:nvSpPr>
        <p:spPr>
          <a:xfrm>
            <a:off x="905435" y="1979829"/>
            <a:ext cx="10193383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hu-HU" sz="2000" dirty="0" smtClean="0"/>
          </a:p>
          <a:p>
            <a:pPr>
              <a:spcAft>
                <a:spcPts val="600"/>
              </a:spcAft>
            </a:pPr>
            <a:r>
              <a:rPr lang="hu-HU" sz="2000" dirty="0" smtClean="0"/>
              <a:t>A </a:t>
            </a:r>
            <a:r>
              <a:rPr lang="hu-HU" sz="2000" b="1" dirty="0" smtClean="0"/>
              <a:t>PROJEKT </a:t>
            </a:r>
            <a:r>
              <a:rPr lang="hu-HU" sz="2000" dirty="0"/>
              <a:t>keretében a következő </a:t>
            </a:r>
            <a:r>
              <a:rPr lang="hu-HU" sz="2000" b="1" dirty="0" smtClean="0"/>
              <a:t>TEVÉKENYSÉGEK </a:t>
            </a:r>
            <a:r>
              <a:rPr lang="hu-HU" sz="2000" dirty="0" smtClean="0"/>
              <a:t>valósultak már </a:t>
            </a:r>
            <a:r>
              <a:rPr lang="hu-HU" sz="2000" dirty="0"/>
              <a:t>meg</a:t>
            </a:r>
            <a:r>
              <a:rPr lang="hu-HU" sz="2000" dirty="0" smtClean="0"/>
              <a:t>:</a:t>
            </a:r>
          </a:p>
          <a:p>
            <a:pPr>
              <a:spcAft>
                <a:spcPts val="600"/>
              </a:spcAft>
            </a:pPr>
            <a:r>
              <a:rPr lang="hu-HU" sz="2000" dirty="0" smtClean="0"/>
              <a:t>  </a:t>
            </a:r>
            <a:endParaRPr lang="hu-HU" sz="2000" dirty="0"/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hu-HU" sz="2000" dirty="0" smtClean="0"/>
              <a:t>szakmapolitikai </a:t>
            </a:r>
            <a:r>
              <a:rPr lang="hu-HU" sz="2000" dirty="0"/>
              <a:t>dialógus és </a:t>
            </a:r>
            <a:r>
              <a:rPr lang="hu-HU" sz="2000" b="1" dirty="0"/>
              <a:t>szakpolitikai kihívások beazonosítása </a:t>
            </a:r>
            <a:r>
              <a:rPr lang="hu-HU" sz="2000" dirty="0"/>
              <a:t>az érintettek </a:t>
            </a:r>
            <a:r>
              <a:rPr lang="hu-HU" sz="2000" dirty="0" smtClean="0"/>
              <a:t>bevonásával </a:t>
            </a:r>
            <a:br>
              <a:rPr lang="hu-HU" sz="2000" dirty="0" smtClean="0"/>
            </a:br>
            <a:r>
              <a:rPr lang="hu-HU" sz="2000" dirty="0" smtClean="0"/>
              <a:t>			</a:t>
            </a:r>
            <a:r>
              <a:rPr lang="hu-HU" sz="2000" b="1" dirty="0" smtClean="0">
                <a:solidFill>
                  <a:srgbClr val="FF0000"/>
                </a:solidFill>
              </a:rPr>
              <a:t>-- 2016. július 5. </a:t>
            </a:r>
            <a:r>
              <a:rPr lang="hu-HU" sz="2000" b="1" dirty="0" err="1" smtClean="0">
                <a:solidFill>
                  <a:srgbClr val="FF0000"/>
                </a:solidFill>
              </a:rPr>
              <a:t>Stakeholder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Committee</a:t>
            </a:r>
            <a:r>
              <a:rPr lang="hu-HU" sz="2000" b="1" dirty="0" smtClean="0">
                <a:solidFill>
                  <a:srgbClr val="FF0000"/>
                </a:solidFill>
              </a:rPr>
              <a:t>, kihívások rögzítése, több körös 				    véleményezés, </a:t>
            </a:r>
            <a:r>
              <a:rPr lang="hu-HU" sz="2000" b="1" dirty="0" err="1" smtClean="0">
                <a:solidFill>
                  <a:srgbClr val="FF0000"/>
                </a:solidFill>
              </a:rPr>
              <a:t>Priority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Statement</a:t>
            </a:r>
            <a:r>
              <a:rPr lang="hu-HU" sz="2000" b="1" dirty="0">
                <a:solidFill>
                  <a:srgbClr val="FF0000"/>
                </a:solidFill>
              </a:rPr>
              <a:t> </a:t>
            </a:r>
            <a:r>
              <a:rPr lang="hu-HU" sz="2000" b="1" dirty="0" smtClean="0">
                <a:solidFill>
                  <a:srgbClr val="FF0000"/>
                </a:solidFill>
              </a:rPr>
              <a:t>véglegesítése nyár végéig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hu-HU" sz="2000" b="1" dirty="0"/>
              <a:t>kihívások összegzése a projektben résztvevő partnerországok </a:t>
            </a:r>
            <a:r>
              <a:rPr lang="hu-HU" sz="2000" b="1" dirty="0" smtClean="0"/>
              <a:t>szintjén</a:t>
            </a:r>
            <a:br>
              <a:rPr lang="hu-HU" sz="2000" b="1" dirty="0" smtClean="0"/>
            </a:br>
            <a:r>
              <a:rPr lang="hu-HU" sz="2000" b="1" dirty="0" smtClean="0"/>
              <a:t>			</a:t>
            </a:r>
            <a:r>
              <a:rPr lang="hu-HU" sz="2000" b="1" dirty="0" smtClean="0">
                <a:solidFill>
                  <a:srgbClr val="FF0000"/>
                </a:solidFill>
              </a:rPr>
              <a:t>-- 2016. szeptember 28-ig </a:t>
            </a:r>
            <a:endParaRPr lang="hu-HU" sz="2000" b="1" dirty="0">
              <a:solidFill>
                <a:srgbClr val="FF0000"/>
              </a:solidFill>
            </a:endParaRP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hu-HU" sz="2000" dirty="0" smtClean="0"/>
              <a:t>a </a:t>
            </a:r>
            <a:r>
              <a:rPr lang="hu-HU" sz="2000" b="1" dirty="0" smtClean="0"/>
              <a:t>kihívások okainak és tüneteinek megvizsgálása </a:t>
            </a:r>
            <a:r>
              <a:rPr lang="hu-HU" sz="2000" dirty="0" smtClean="0"/>
              <a:t>az 1. </a:t>
            </a:r>
            <a:r>
              <a:rPr lang="hu-HU" sz="2000" dirty="0" smtClean="0"/>
              <a:t>Szakértői fórum keretében</a:t>
            </a:r>
            <a:br>
              <a:rPr lang="hu-HU" sz="2000" dirty="0" smtClean="0"/>
            </a:br>
            <a:r>
              <a:rPr lang="hu-HU" sz="2000" dirty="0" smtClean="0"/>
              <a:t>			</a:t>
            </a:r>
            <a:r>
              <a:rPr lang="hu-HU" sz="2000" b="1" dirty="0" smtClean="0">
                <a:solidFill>
                  <a:srgbClr val="FF0000"/>
                </a:solidFill>
              </a:rPr>
              <a:t>-- 2016. szeptember 28 – október 1. </a:t>
            </a:r>
            <a:endParaRPr lang="hu-HU" sz="2000" b="1" dirty="0"/>
          </a:p>
        </p:txBody>
      </p:sp>
    </p:spTree>
    <p:extLst>
      <p:ext uri="{BB962C8B-B14F-4D97-AF65-F5344CB8AC3E}">
        <p14:creationId xmlns:p14="http://schemas.microsoft.com/office/powerpoint/2010/main" val="309431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731520"/>
            <a:ext cx="10058400" cy="1162594"/>
          </a:xfrm>
        </p:spPr>
        <p:txBody>
          <a:bodyPr>
            <a:normAutofit/>
          </a:bodyPr>
          <a:lstStyle/>
          <a:p>
            <a:pPr algn="ctr"/>
            <a:r>
              <a:rPr lang="hu-HU" sz="3600" dirty="0" smtClean="0"/>
              <a:t>PROCSEE – további tevékenységek</a:t>
            </a:r>
            <a:endParaRPr lang="hu-HU" sz="35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645920"/>
            <a:ext cx="10058400" cy="4637314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hu-HU" sz="2000" dirty="0" smtClean="0"/>
              <a:t>- </a:t>
            </a:r>
            <a:r>
              <a:rPr lang="hu-HU" sz="2000" dirty="0"/>
              <a:t>a kihívások megoldását célzó </a:t>
            </a:r>
            <a:r>
              <a:rPr lang="hu-HU" sz="2000" b="1" dirty="0"/>
              <a:t>konkrét</a:t>
            </a:r>
            <a:r>
              <a:rPr lang="hu-HU" sz="2000" dirty="0"/>
              <a:t> szakpolitikai </a:t>
            </a:r>
            <a:r>
              <a:rPr lang="hu-HU" sz="2000" b="1" dirty="0"/>
              <a:t>intézkedések szempontjából </a:t>
            </a:r>
            <a:r>
              <a:rPr lang="hu-HU" sz="2000" dirty="0"/>
              <a:t>értékes </a:t>
            </a:r>
            <a:r>
              <a:rPr lang="hu-HU" sz="2000" b="1" dirty="0"/>
              <a:t>jó gyakorlatok gyűjtése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hu-HU" sz="2000" dirty="0"/>
              <a:t>- a jó gyakorlatok elemzése tematikus szakértői csoportokban, és a jó gyakorlatok közül </a:t>
            </a:r>
            <a:r>
              <a:rPr lang="hu-HU" sz="2000" b="1" dirty="0"/>
              <a:t>azok kiválasztása, amelyek a leginkább alkalmasak a konkrét problémák megoldására </a:t>
            </a:r>
            <a:r>
              <a:rPr lang="hu-HU" sz="2000" dirty="0"/>
              <a:t>a régióban (CSEE)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hu-HU" sz="2000" dirty="0"/>
              <a:t>- szakpolitikai, intézményi szintű </a:t>
            </a:r>
            <a:r>
              <a:rPr lang="hu-HU" sz="2000" b="1" dirty="0"/>
              <a:t>intézkedések kidolgozása </a:t>
            </a:r>
            <a:r>
              <a:rPr lang="hu-HU" sz="2000" dirty="0"/>
              <a:t>az egyes, </a:t>
            </a:r>
            <a:r>
              <a:rPr lang="hu-HU" sz="2000" b="1" dirty="0"/>
              <a:t>nemzeti szintű érintettekkel</a:t>
            </a:r>
            <a:r>
              <a:rPr lang="hu-HU" sz="2000" dirty="0"/>
              <a:t>/felelősökkel (</a:t>
            </a:r>
            <a:r>
              <a:rPr lang="hu-HU" sz="2000" dirty="0" err="1"/>
              <a:t>stakeholder-ek</a:t>
            </a:r>
            <a:r>
              <a:rPr lang="hu-HU" sz="2000" dirty="0"/>
              <a:t>) </a:t>
            </a:r>
            <a:r>
              <a:rPr lang="hu-HU" sz="2000" b="1" dirty="0"/>
              <a:t>együttműködésben</a:t>
            </a:r>
            <a:r>
              <a:rPr lang="hu-HU" sz="2000" dirty="0"/>
              <a:t> minden projekt partner országban; az intézkedések a projektben végzett kutatásokra alapozva, a beazonosított szakpolitikai kihívások sikeres megoldását célozzák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hu-HU" sz="2000" dirty="0"/>
              <a:t>- a </a:t>
            </a:r>
            <a:r>
              <a:rPr lang="hu-HU" sz="2000" b="1" dirty="0"/>
              <a:t>szakpolitikai beavatkozások szükségességének</a:t>
            </a:r>
            <a:r>
              <a:rPr lang="hu-HU" sz="2000" dirty="0"/>
              <a:t>, és a beavatkozás </a:t>
            </a:r>
            <a:r>
              <a:rPr lang="hu-HU" sz="2000" b="1" dirty="0"/>
              <a:t>metodológiájának kommunikálása </a:t>
            </a:r>
            <a:r>
              <a:rPr lang="hu-HU" sz="2000" dirty="0"/>
              <a:t>a releváns szakpolitikai felelősök, döntéshozók felé; valamint </a:t>
            </a:r>
            <a:r>
              <a:rPr lang="hu-HU" sz="2000" b="1" dirty="0"/>
              <a:t>monitoring rendszer kialakítása </a:t>
            </a:r>
            <a:r>
              <a:rPr lang="hu-HU" sz="2000" dirty="0"/>
              <a:t>a fejlesztési folyamat nyomon követésére és a beavatkozások hatásának </a:t>
            </a:r>
            <a:r>
              <a:rPr lang="hu-HU" sz="2000" dirty="0" smtClean="0"/>
              <a:t>mérésére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55286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731520"/>
            <a:ext cx="10058400" cy="1084217"/>
          </a:xfrm>
        </p:spPr>
        <p:txBody>
          <a:bodyPr>
            <a:normAutofit/>
          </a:bodyPr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PROCSEE – Szakértők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buNone/>
              <a:defRPr/>
            </a:pPr>
            <a:r>
              <a:rPr lang="hu-HU" sz="4200" dirty="0" smtClean="0"/>
              <a:t>Tematikusan felosztott </a:t>
            </a:r>
            <a:r>
              <a:rPr lang="hu-HU" sz="4200" b="1" dirty="0" smtClean="0"/>
              <a:t>4 területen</a:t>
            </a:r>
            <a:r>
              <a:rPr lang="hu-HU" sz="4200" dirty="0" smtClean="0"/>
              <a:t>:</a:t>
            </a:r>
          </a:p>
          <a:p>
            <a:pPr marL="0" indent="0" algn="just">
              <a:buNone/>
              <a:defRPr/>
            </a:pPr>
            <a:endParaRPr lang="hu-HU" sz="3600" dirty="0" smtClean="0"/>
          </a:p>
          <a:p>
            <a:pPr lvl="0">
              <a:spcAft>
                <a:spcPts val="900"/>
              </a:spcAft>
            </a:pPr>
            <a:r>
              <a:rPr lang="hu-HU" sz="5000" dirty="0" err="1"/>
              <a:t>Alignment</a:t>
            </a:r>
            <a:r>
              <a:rPr lang="hu-HU" sz="5000" dirty="0"/>
              <a:t> of PHE </a:t>
            </a:r>
            <a:r>
              <a:rPr lang="hu-HU" sz="5000" dirty="0" err="1"/>
              <a:t>with</a:t>
            </a:r>
            <a:r>
              <a:rPr lang="hu-HU" sz="5000" dirty="0"/>
              <a:t> </a:t>
            </a:r>
            <a:r>
              <a:rPr lang="hu-HU" sz="5000" dirty="0" err="1"/>
              <a:t>regional</a:t>
            </a:r>
            <a:r>
              <a:rPr lang="hu-HU" sz="5000" dirty="0"/>
              <a:t> </a:t>
            </a:r>
            <a:r>
              <a:rPr lang="hu-HU" sz="5000" dirty="0" err="1"/>
              <a:t>development</a:t>
            </a:r>
            <a:r>
              <a:rPr lang="hu-HU" sz="5000" dirty="0"/>
              <a:t> </a:t>
            </a:r>
            <a:r>
              <a:rPr lang="hu-HU" sz="5000" dirty="0" err="1"/>
              <a:t>strategies</a:t>
            </a:r>
            <a:r>
              <a:rPr lang="hu-HU" sz="5000" dirty="0"/>
              <a:t> </a:t>
            </a:r>
            <a:r>
              <a:rPr lang="hu-HU" sz="5000" dirty="0" smtClean="0"/>
              <a:t>- A </a:t>
            </a:r>
            <a:r>
              <a:rPr lang="hu-HU" sz="5000" b="1" dirty="0"/>
              <a:t>PHE összhangja a regionális fejlesztési </a:t>
            </a:r>
            <a:r>
              <a:rPr lang="hu-HU" sz="5000" b="1" dirty="0" smtClean="0"/>
              <a:t>stratégiákkal – </a:t>
            </a:r>
            <a:r>
              <a:rPr lang="en-US" sz="5000" dirty="0" smtClean="0">
                <a:solidFill>
                  <a:srgbClr val="0070C0"/>
                </a:solidFill>
              </a:rPr>
              <a:t>Prof </a:t>
            </a:r>
            <a:r>
              <a:rPr lang="en-US" sz="5000" dirty="0">
                <a:solidFill>
                  <a:srgbClr val="0070C0"/>
                </a:solidFill>
              </a:rPr>
              <a:t>Dr. </a:t>
            </a:r>
            <a:r>
              <a:rPr lang="en-US" sz="5000" dirty="0" smtClean="0">
                <a:solidFill>
                  <a:srgbClr val="0070C0"/>
                </a:solidFill>
              </a:rPr>
              <a:t>Dinya</a:t>
            </a:r>
            <a:r>
              <a:rPr lang="hu-HU" sz="5000" dirty="0" smtClean="0">
                <a:solidFill>
                  <a:srgbClr val="0070C0"/>
                </a:solidFill>
              </a:rPr>
              <a:t> </a:t>
            </a:r>
            <a:r>
              <a:rPr lang="en-US" sz="5000" dirty="0" smtClean="0">
                <a:solidFill>
                  <a:srgbClr val="0070C0"/>
                </a:solidFill>
              </a:rPr>
              <a:t>László</a:t>
            </a:r>
            <a:endParaRPr lang="hu-HU" sz="5000" b="1" dirty="0">
              <a:solidFill>
                <a:srgbClr val="0070C0"/>
              </a:solidFill>
            </a:endParaRPr>
          </a:p>
          <a:p>
            <a:pPr lvl="0">
              <a:spcAft>
                <a:spcPts val="900"/>
              </a:spcAft>
            </a:pPr>
            <a:r>
              <a:rPr lang="hu-HU" sz="5000" dirty="0" err="1"/>
              <a:t>Promotion</a:t>
            </a:r>
            <a:r>
              <a:rPr lang="hu-HU" sz="5000" dirty="0"/>
              <a:t> of PHE </a:t>
            </a:r>
            <a:r>
              <a:rPr lang="hu-HU" sz="5000" dirty="0" err="1"/>
              <a:t>to</a:t>
            </a:r>
            <a:r>
              <a:rPr lang="hu-HU" sz="5000" dirty="0"/>
              <a:t> </a:t>
            </a:r>
            <a:r>
              <a:rPr lang="hu-HU" sz="5000" dirty="0" err="1"/>
              <a:t>respond</a:t>
            </a:r>
            <a:r>
              <a:rPr lang="hu-HU" sz="5000" dirty="0"/>
              <a:t> </a:t>
            </a:r>
            <a:r>
              <a:rPr lang="hu-HU" sz="5000" dirty="0" err="1"/>
              <a:t>to</a:t>
            </a:r>
            <a:r>
              <a:rPr lang="hu-HU" sz="5000" dirty="0"/>
              <a:t> </a:t>
            </a:r>
            <a:r>
              <a:rPr lang="hu-HU" sz="5000" dirty="0" err="1"/>
              <a:t>skill</a:t>
            </a:r>
            <a:r>
              <a:rPr lang="hu-HU" sz="5000" dirty="0"/>
              <a:t> </a:t>
            </a:r>
            <a:r>
              <a:rPr lang="hu-HU" sz="5000" dirty="0" err="1"/>
              <a:t>shortages</a:t>
            </a:r>
            <a:r>
              <a:rPr lang="hu-HU" sz="5000" dirty="0"/>
              <a:t> </a:t>
            </a:r>
            <a:r>
              <a:rPr lang="hu-HU" sz="5000" dirty="0" smtClean="0"/>
              <a:t>- </a:t>
            </a:r>
            <a:r>
              <a:rPr lang="hu-HU" sz="5000" b="1" dirty="0" smtClean="0"/>
              <a:t>A</a:t>
            </a:r>
            <a:r>
              <a:rPr lang="hu-HU" sz="5000" dirty="0" smtClean="0"/>
              <a:t> </a:t>
            </a:r>
            <a:r>
              <a:rPr lang="hu-HU" sz="5000" b="1" dirty="0"/>
              <a:t>PHE promóciója a szakismerethiány megszüntetésére </a:t>
            </a:r>
            <a:r>
              <a:rPr lang="hu-HU" sz="5000" b="1" dirty="0" smtClean="0"/>
              <a:t>irányulóan</a:t>
            </a:r>
            <a:r>
              <a:rPr lang="hu-HU" sz="5000" dirty="0" smtClean="0"/>
              <a:t> – </a:t>
            </a:r>
            <a:r>
              <a:rPr lang="hu-HU" sz="5000" dirty="0" smtClean="0">
                <a:solidFill>
                  <a:srgbClr val="0070C0"/>
                </a:solidFill>
              </a:rPr>
              <a:t>dr. Medve Anna</a:t>
            </a:r>
            <a:endParaRPr lang="hu-HU" sz="5000" dirty="0">
              <a:solidFill>
                <a:srgbClr val="0070C0"/>
              </a:solidFill>
            </a:endParaRPr>
          </a:p>
          <a:p>
            <a:pPr lvl="0">
              <a:spcAft>
                <a:spcPts val="900"/>
              </a:spcAft>
            </a:pPr>
            <a:r>
              <a:rPr lang="hu-HU" sz="5000" dirty="0" err="1"/>
              <a:t>Organising</a:t>
            </a:r>
            <a:r>
              <a:rPr lang="hu-HU" sz="5000" dirty="0"/>
              <a:t> and monitoring </a:t>
            </a:r>
            <a:r>
              <a:rPr lang="hu-HU" sz="5000" dirty="0" err="1"/>
              <a:t>student</a:t>
            </a:r>
            <a:r>
              <a:rPr lang="hu-HU" sz="5000" dirty="0"/>
              <a:t> </a:t>
            </a:r>
            <a:r>
              <a:rPr lang="hu-HU" sz="5000" dirty="0" err="1"/>
              <a:t>placements</a:t>
            </a:r>
            <a:r>
              <a:rPr lang="hu-HU" sz="5000" dirty="0"/>
              <a:t> </a:t>
            </a:r>
            <a:r>
              <a:rPr lang="hu-HU" sz="5000" dirty="0" err="1"/>
              <a:t>in</a:t>
            </a:r>
            <a:r>
              <a:rPr lang="hu-HU" sz="5000" dirty="0"/>
              <a:t> </a:t>
            </a:r>
            <a:r>
              <a:rPr lang="hu-HU" sz="5000" dirty="0" err="1"/>
              <a:t>the</a:t>
            </a:r>
            <a:r>
              <a:rPr lang="hu-HU" sz="5000" dirty="0"/>
              <a:t> </a:t>
            </a:r>
            <a:r>
              <a:rPr lang="hu-HU" sz="5000" dirty="0" err="1"/>
              <a:t>world</a:t>
            </a:r>
            <a:r>
              <a:rPr lang="hu-HU" sz="5000" dirty="0"/>
              <a:t> of </a:t>
            </a:r>
            <a:r>
              <a:rPr lang="hu-HU" sz="5000" dirty="0" err="1"/>
              <a:t>work</a:t>
            </a:r>
            <a:r>
              <a:rPr lang="hu-HU" sz="5000" dirty="0"/>
              <a:t> </a:t>
            </a:r>
            <a:r>
              <a:rPr lang="hu-HU" sz="5000" dirty="0" smtClean="0"/>
              <a:t>- </a:t>
            </a:r>
            <a:r>
              <a:rPr lang="hu-HU" sz="5000" b="1" dirty="0" smtClean="0"/>
              <a:t>A </a:t>
            </a:r>
            <a:r>
              <a:rPr lang="hu-HU" sz="5000" b="1" dirty="0"/>
              <a:t>hallgatók munka világában történő elhelyezkedésének szervezése és </a:t>
            </a:r>
            <a:r>
              <a:rPr lang="hu-HU" sz="5000" b="1" dirty="0" err="1" smtClean="0"/>
              <a:t>nyomonkövetése</a:t>
            </a:r>
            <a:r>
              <a:rPr lang="hu-HU" sz="5000" dirty="0" smtClean="0"/>
              <a:t> – </a:t>
            </a:r>
            <a:r>
              <a:rPr lang="hu-HU" sz="5000" dirty="0" smtClean="0">
                <a:solidFill>
                  <a:srgbClr val="0070C0"/>
                </a:solidFill>
              </a:rPr>
              <a:t>Dr. Wéber György</a:t>
            </a:r>
            <a:endParaRPr lang="hu-HU" sz="5000" dirty="0">
              <a:solidFill>
                <a:srgbClr val="0070C0"/>
              </a:solidFill>
            </a:endParaRPr>
          </a:p>
          <a:p>
            <a:pPr lvl="0">
              <a:spcAft>
                <a:spcPts val="900"/>
              </a:spcAft>
            </a:pPr>
            <a:r>
              <a:rPr lang="hu-HU" sz="5000" dirty="0" err="1"/>
              <a:t>Personal</a:t>
            </a:r>
            <a:r>
              <a:rPr lang="hu-HU" sz="5000" dirty="0"/>
              <a:t> </a:t>
            </a:r>
            <a:r>
              <a:rPr lang="hu-HU" sz="5000" dirty="0" err="1"/>
              <a:t>Learning</a:t>
            </a:r>
            <a:r>
              <a:rPr lang="hu-HU" sz="5000" dirty="0"/>
              <a:t> </a:t>
            </a:r>
            <a:r>
              <a:rPr lang="hu-HU" sz="5000" dirty="0" err="1"/>
              <a:t>Environments</a:t>
            </a:r>
            <a:r>
              <a:rPr lang="hu-HU" sz="5000" dirty="0"/>
              <a:t> </a:t>
            </a:r>
            <a:r>
              <a:rPr lang="hu-HU" sz="5000" dirty="0" err="1"/>
              <a:t>in</a:t>
            </a:r>
            <a:r>
              <a:rPr lang="hu-HU" sz="5000" dirty="0"/>
              <a:t> PHE </a:t>
            </a:r>
            <a:r>
              <a:rPr lang="hu-HU" sz="5000" dirty="0" smtClean="0"/>
              <a:t>- </a:t>
            </a:r>
            <a:r>
              <a:rPr lang="hu-HU" sz="5000" b="1" dirty="0" smtClean="0"/>
              <a:t>Személyes </a:t>
            </a:r>
            <a:r>
              <a:rPr lang="hu-HU" sz="5000" b="1" dirty="0"/>
              <a:t>tanulási környezet a </a:t>
            </a:r>
            <a:r>
              <a:rPr lang="hu-HU" sz="5000" b="1" dirty="0" err="1" smtClean="0"/>
              <a:t>PHE-ben</a:t>
            </a:r>
            <a:r>
              <a:rPr lang="hu-HU" sz="5000" b="1" dirty="0" smtClean="0"/>
              <a:t> </a:t>
            </a:r>
            <a:r>
              <a:rPr lang="hu-HU" sz="5000" dirty="0" smtClean="0"/>
              <a:t>– </a:t>
            </a:r>
            <a:r>
              <a:rPr lang="hu-HU" sz="5000" dirty="0" smtClean="0">
                <a:solidFill>
                  <a:srgbClr val="0070C0"/>
                </a:solidFill>
              </a:rPr>
              <a:t>Racskó Réka</a:t>
            </a:r>
            <a:endParaRPr lang="hu-HU" sz="50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22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79417" y="640080"/>
            <a:ext cx="10058400" cy="783771"/>
          </a:xfrm>
        </p:spPr>
        <p:txBody>
          <a:bodyPr>
            <a:normAutofit/>
          </a:bodyPr>
          <a:lstStyle/>
          <a:p>
            <a:pPr algn="ctr"/>
            <a:r>
              <a:rPr lang="hu-HU" sz="4200" dirty="0"/>
              <a:t>Top prioritások megvizsgálása</a:t>
            </a:r>
            <a:endParaRPr lang="hu-HU" sz="42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66800" y="1423851"/>
            <a:ext cx="10058400" cy="46111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sz="2000" dirty="0" smtClean="0"/>
              <a:t>Szakértői </a:t>
            </a:r>
            <a:r>
              <a:rPr lang="hu-HU" sz="2000" dirty="0"/>
              <a:t>fórumon végzett munka</a:t>
            </a:r>
            <a:r>
              <a:rPr lang="hu-HU" sz="2000" dirty="0" smtClean="0"/>
              <a:t>:</a:t>
            </a:r>
            <a:endParaRPr lang="hu-HU" sz="2000" dirty="0"/>
          </a:p>
          <a:p>
            <a:pPr marL="0" indent="0">
              <a:buNone/>
            </a:pPr>
            <a:r>
              <a:rPr lang="hu-HU" sz="2000" dirty="0" smtClean="0"/>
              <a:t>- az </a:t>
            </a:r>
            <a:r>
              <a:rPr lang="hu-HU" sz="2000" b="1" dirty="0"/>
              <a:t>egyes témák közép-kelet európai szintű 4 legjelentősebb kihívásának </a:t>
            </a:r>
            <a:r>
              <a:rPr lang="hu-HU" sz="2000" dirty="0" smtClean="0"/>
              <a:t>rögzítése</a:t>
            </a:r>
          </a:p>
          <a:p>
            <a:pPr marL="0" indent="0">
              <a:buNone/>
            </a:pPr>
            <a:r>
              <a:rPr lang="hu-HU" sz="2000" dirty="0" smtClean="0"/>
              <a:t>- a </a:t>
            </a:r>
            <a:r>
              <a:rPr lang="hu-HU" sz="2000" b="1" dirty="0" smtClean="0"/>
              <a:t>4 témán belüli 4 </a:t>
            </a:r>
            <a:r>
              <a:rPr lang="hu-HU" sz="2000" dirty="0" smtClean="0"/>
              <a:t>legfontosabb </a:t>
            </a:r>
            <a:r>
              <a:rPr lang="hu-HU" sz="2000" b="1" dirty="0" smtClean="0"/>
              <a:t>kihívás</a:t>
            </a:r>
            <a:r>
              <a:rPr lang="hu-HU" sz="2000" dirty="0" smtClean="0"/>
              <a:t> </a:t>
            </a:r>
            <a:r>
              <a:rPr lang="hu-HU" sz="2000" b="1" dirty="0" smtClean="0"/>
              <a:t>elemzése</a:t>
            </a:r>
            <a:r>
              <a:rPr lang="hu-HU" sz="2000" dirty="0" smtClean="0"/>
              <a:t> előre rögzített szempontok szerint:</a:t>
            </a:r>
          </a:p>
          <a:p>
            <a:pPr marL="0" indent="0">
              <a:buNone/>
            </a:pPr>
            <a:r>
              <a:rPr lang="hu-HU" sz="2000" dirty="0" smtClean="0"/>
              <a:t>  	-- a kihívás </a:t>
            </a:r>
            <a:r>
              <a:rPr lang="hu-HU" sz="2000" b="1" dirty="0" smtClean="0"/>
              <a:t>okainak megvizsgálása </a:t>
            </a:r>
            <a:r>
              <a:rPr lang="hu-HU" sz="2000" dirty="0" smtClean="0"/>
              <a:t>a következő aspektusok szerint: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	--- kompetencia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	--- jogszabályi környezet/kormányzat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	--- kultúra és attitűd</a:t>
            </a:r>
          </a:p>
          <a:p>
            <a:pPr marL="0" indent="0">
              <a:buNone/>
            </a:pPr>
            <a:r>
              <a:rPr lang="hu-HU" sz="2000" dirty="0" smtClean="0"/>
              <a:t>		--- intézményi stratégia</a:t>
            </a:r>
          </a:p>
          <a:p>
            <a:pPr marL="0" indent="0">
              <a:buNone/>
            </a:pPr>
            <a:r>
              <a:rPr lang="hu-HU" sz="2000" dirty="0"/>
              <a:t>	</a:t>
            </a:r>
            <a:r>
              <a:rPr lang="hu-HU" sz="2000" dirty="0" smtClean="0"/>
              <a:t>	--- demográfiai és gazdasági környezet</a:t>
            </a:r>
          </a:p>
          <a:p>
            <a:pPr marL="0" indent="0">
              <a:buNone/>
            </a:pPr>
            <a:r>
              <a:rPr lang="hu-HU" sz="2000" dirty="0" smtClean="0"/>
              <a:t>	-- a kihívás meglétét jelző tünetek összegyűjtése (a helyzetből adódó problémák)</a:t>
            </a:r>
            <a:endParaRPr lang="hu-HU" sz="2000" dirty="0"/>
          </a:p>
          <a:p>
            <a:pPr marL="0" indent="0" algn="just">
              <a:lnSpc>
                <a:spcPct val="130000"/>
              </a:lnSpc>
              <a:buNone/>
              <a:defRPr/>
            </a:pPr>
            <a:endParaRPr lang="hu-HU" sz="2400" b="1" dirty="0" smtClean="0"/>
          </a:p>
          <a:p>
            <a:pPr marL="0" indent="0" algn="just">
              <a:buNone/>
              <a:defRPr/>
            </a:pPr>
            <a:endParaRPr lang="en-US" sz="2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en-US" sz="2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</a:pPr>
            <a:endParaRPr lang="en-US" sz="2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hu-HU" sz="14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hu-HU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hu-H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08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64362" y="2548462"/>
            <a:ext cx="9068586" cy="25908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5000" dirty="0" smtClean="0"/>
              <a:t>Köszönöm a figyelmet!</a:t>
            </a:r>
            <a:endParaRPr lang="hu-HU" sz="5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62100" y="4910662"/>
            <a:ext cx="9070848" cy="457201"/>
          </a:xfrm>
        </p:spPr>
        <p:txBody>
          <a:bodyPr/>
          <a:lstStyle/>
          <a:p>
            <a:r>
              <a:rPr lang="hu-HU" dirty="0" err="1" smtClean="0"/>
              <a:t>mrk</a:t>
            </a:r>
            <a:r>
              <a:rPr lang="hu-HU" dirty="0" smtClean="0"/>
              <a:t>@</a:t>
            </a:r>
            <a:r>
              <a:rPr lang="hu-HU" dirty="0" err="1" smtClean="0"/>
              <a:t>mrk.hu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2766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zappan">
  <a:themeElements>
    <a:clrScheme name="1. egyéni séma">
      <a:dk1>
        <a:sysClr val="windowText" lastClr="000000"/>
      </a:dk1>
      <a:lt1>
        <a:sysClr val="window" lastClr="FFFFFF"/>
      </a:lt1>
      <a:dk2>
        <a:srgbClr val="4E3B30"/>
      </a:dk2>
      <a:lt2>
        <a:srgbClr val="FFFFFF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Savon">
      <a:maj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Kopott anyagmint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3644</TotalTime>
  <Words>450</Words>
  <Application>Microsoft Office PowerPoint</Application>
  <PresentationFormat>Szélesvásznú</PresentationFormat>
  <Paragraphs>58</Paragraphs>
  <Slides>7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Calibri</vt:lpstr>
      <vt:lpstr>Garamond</vt:lpstr>
      <vt:lpstr>Szappan</vt:lpstr>
      <vt:lpstr>2016. november 23.   1st PHE excellence forum dissemination workshop Petra Perényi, PROCSEE operative manager, Hungarian Rectors Conference</vt:lpstr>
      <vt:lpstr>PROCSEE – visszatekintés a háttérre</vt:lpstr>
      <vt:lpstr>PROCSEE – megvalósult tevékenységek</vt:lpstr>
      <vt:lpstr>PROCSEE – további tevékenységek</vt:lpstr>
      <vt:lpstr>PROCSEE – Szakértők</vt:lpstr>
      <vt:lpstr>Top prioritások megvizsgálása</vt:lpstr>
      <vt:lpstr>Köszönöm a figyelmet!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Hungarian Rectors’ Conference</dc:title>
  <dc:creator>Fanni</dc:creator>
  <cp:lastModifiedBy>Zoli</cp:lastModifiedBy>
  <cp:revision>230</cp:revision>
  <cp:lastPrinted>2016-06-21T14:09:16Z</cp:lastPrinted>
  <dcterms:created xsi:type="dcterms:W3CDTF">2016-03-07T10:03:33Z</dcterms:created>
  <dcterms:modified xsi:type="dcterms:W3CDTF">2016-11-22T19:50:29Z</dcterms:modified>
</cp:coreProperties>
</file>