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295" r:id="rId4"/>
    <p:sldId id="258" r:id="rId5"/>
    <p:sldId id="296" r:id="rId6"/>
    <p:sldId id="288" r:id="rId7"/>
    <p:sldId id="274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78541" autoAdjust="0"/>
  </p:normalViewPr>
  <p:slideViewPr>
    <p:cSldViewPr snapToGrid="0">
      <p:cViewPr varScale="1">
        <p:scale>
          <a:sx n="73" d="100"/>
          <a:sy n="73" d="100"/>
        </p:scale>
        <p:origin x="11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FB7C7-5C99-456C-94E6-81E42E1585A9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B707-4060-44D9-A452-1E3BE74F3F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13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BF14-AC3B-4F28-987F-13F12CF4C19A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33881-73E4-4F57-A0AE-53F3E46575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35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749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</a:t>
            </a:r>
            <a:r>
              <a:rPr lang="hu-HU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koordinátora </a:t>
            </a:r>
            <a:r>
              <a:rPr lang="hu-H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szlovén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of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Slovene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Vocational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Colleges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Association HVC, projekt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partnerek pedig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EURASHE mellett olyan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 szintű ernyőszervezetek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melyek tagjai alkalmazott tudományokat oktató felsőoktatási intézmények (is) (a magyar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MRK és a cseh CASPHE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valamint egy felsőoktatási ügynökség (a horvát AZVO), egy felsőoktatási tanácsadó cég (KIC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és egy közigazgatási egyetem (a román SNSPA)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smtClean="0"/>
              <a:t>PHE szakértők toborzása jelenleg folyik! </a:t>
            </a:r>
            <a:r>
              <a:rPr lang="hu-HU" dirty="0" smtClean="0"/>
              <a:t>– később visszatérünk rá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16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43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3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68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37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27792" y="1923940"/>
            <a:ext cx="9068586" cy="202625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sz="2400" b="1" i="1" dirty="0" smtClean="0"/>
              <a:t>2016. november 23.  </a:t>
            </a:r>
            <a:br>
              <a:rPr lang="hu-HU" sz="2400" b="1" i="1" dirty="0" smtClean="0"/>
            </a:br>
            <a:r>
              <a:rPr lang="hu-HU" sz="2400" b="1" cap="none" dirty="0" smtClean="0"/>
              <a:t>1st PHE excellence </a:t>
            </a:r>
            <a:r>
              <a:rPr lang="hu-HU" sz="2400" b="1" cap="none" dirty="0" err="1" smtClean="0"/>
              <a:t>forum</a:t>
            </a:r>
            <a:r>
              <a:rPr lang="hu-HU" sz="2400" b="1" cap="none" dirty="0" smtClean="0"/>
              <a:t> </a:t>
            </a:r>
            <a:r>
              <a:rPr lang="hu-HU" sz="2400" b="1" cap="none" dirty="0" err="1" smtClean="0"/>
              <a:t>dissemination</a:t>
            </a:r>
            <a:r>
              <a:rPr lang="hu-HU" sz="2400" b="1" cap="none" dirty="0" smtClean="0"/>
              <a:t> </a:t>
            </a:r>
            <a:r>
              <a:rPr lang="hu-HU" sz="2400" b="1" cap="none" dirty="0" err="1" smtClean="0"/>
              <a:t>workshop</a:t>
            </a:r>
            <a:r>
              <a:rPr lang="hu-HU" sz="2400" b="1" cap="none" dirty="0" smtClean="0"/>
              <a:t/>
            </a:r>
            <a:br>
              <a:rPr lang="hu-HU" sz="2400" b="1" cap="none" dirty="0" smtClean="0"/>
            </a:br>
            <a:r>
              <a:rPr lang="hu-HU" sz="1800" b="1" i="1" cap="none" dirty="0" smtClean="0"/>
              <a:t>Petra Perényi, PROCSEE </a:t>
            </a:r>
            <a:r>
              <a:rPr lang="hu-HU" sz="1800" b="1" i="1" cap="none" dirty="0" err="1" smtClean="0"/>
              <a:t>operative</a:t>
            </a:r>
            <a:r>
              <a:rPr lang="hu-HU" sz="1800" b="1" i="1" cap="none" dirty="0" smtClean="0"/>
              <a:t> </a:t>
            </a:r>
            <a:r>
              <a:rPr lang="hu-HU" sz="1800" b="1" i="1" cap="none" dirty="0" err="1" smtClean="0"/>
              <a:t>manager</a:t>
            </a:r>
            <a:r>
              <a:rPr lang="hu-HU" sz="1800" b="1" i="1" cap="none" dirty="0" smtClean="0"/>
              <a:t>, </a:t>
            </a:r>
            <a:r>
              <a:rPr lang="hu-HU" sz="1800" b="1" i="1" cap="none" dirty="0" err="1" smtClean="0"/>
              <a:t>Hungarian</a:t>
            </a:r>
            <a:r>
              <a:rPr lang="hu-HU" sz="1800" b="1" i="1" cap="none" dirty="0" smtClean="0"/>
              <a:t> Rectors Conference</a:t>
            </a:r>
            <a:endParaRPr lang="hu-HU" sz="1800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7792" y="3633236"/>
            <a:ext cx="9070848" cy="457201"/>
          </a:xfrm>
        </p:spPr>
        <p:txBody>
          <a:bodyPr/>
          <a:lstStyle/>
          <a:p>
            <a:r>
              <a:rPr lang="hu-H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Budapest Business </a:t>
            </a:r>
            <a:r>
              <a:rPr lang="hu-H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</a:t>
            </a:r>
            <a:r>
              <a:rPr lang="hu-H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Lotz </a:t>
            </a:r>
            <a:r>
              <a:rPr lang="hu-H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room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940" y="1977112"/>
            <a:ext cx="1999661" cy="4389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413" y="1821643"/>
            <a:ext cx="2274005" cy="64623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474" y="3950198"/>
            <a:ext cx="1511939" cy="73768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1020" y="4248552"/>
            <a:ext cx="319458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911887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PROCSEE – visszatekintés a háttérre</a:t>
            </a:r>
            <a:endParaRPr lang="hu-HU" sz="3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737360"/>
            <a:ext cx="10058400" cy="4297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Az MRK 2016 tavaszán csatlakozott a projekthez a EURASHE kérésére</a:t>
            </a:r>
          </a:p>
          <a:p>
            <a:pPr marL="0" indent="0">
              <a:buNone/>
            </a:pPr>
            <a:r>
              <a:rPr lang="hu-HU" b="1" dirty="0" smtClean="0"/>
              <a:t>Projekt partnerek</a:t>
            </a:r>
            <a:r>
              <a:rPr lang="hu-HU" b="1" dirty="0"/>
              <a:t>:</a:t>
            </a:r>
            <a:r>
              <a:rPr lang="hu-HU" i="1" dirty="0"/>
              <a:t> </a:t>
            </a:r>
            <a:r>
              <a:rPr lang="hu-HU" dirty="0"/>
              <a:t>szlovén </a:t>
            </a:r>
            <a:r>
              <a:rPr lang="hu-HU" i="1" dirty="0"/>
              <a:t>Association of </a:t>
            </a:r>
            <a:r>
              <a:rPr lang="hu-HU" i="1" dirty="0" err="1"/>
              <a:t>Slovene</a:t>
            </a:r>
            <a:r>
              <a:rPr lang="hu-HU" i="1" dirty="0"/>
              <a:t> </a:t>
            </a:r>
            <a:r>
              <a:rPr lang="hu-HU" i="1" dirty="0" err="1"/>
              <a:t>Higher</a:t>
            </a:r>
            <a:r>
              <a:rPr lang="hu-HU" i="1" dirty="0"/>
              <a:t> </a:t>
            </a:r>
            <a:r>
              <a:rPr lang="hu-HU" i="1" dirty="0" err="1"/>
              <a:t>Vocational</a:t>
            </a:r>
            <a:r>
              <a:rPr lang="hu-HU" i="1" dirty="0"/>
              <a:t> Colleges</a:t>
            </a:r>
            <a:r>
              <a:rPr lang="hu-HU" dirty="0"/>
              <a:t> </a:t>
            </a:r>
            <a:r>
              <a:rPr lang="hu-HU" i="1" dirty="0"/>
              <a:t>– Association </a:t>
            </a:r>
            <a:r>
              <a:rPr lang="hu-HU" i="1" dirty="0" smtClean="0"/>
              <a:t>HVC (koordinátor)</a:t>
            </a:r>
            <a:r>
              <a:rPr lang="hu-HU" dirty="0" smtClean="0"/>
              <a:t>, EURASHE, MRK, a </a:t>
            </a:r>
            <a:r>
              <a:rPr lang="hu-HU" dirty="0"/>
              <a:t>cseh </a:t>
            </a:r>
            <a:r>
              <a:rPr lang="hu-HU" dirty="0" smtClean="0"/>
              <a:t>CASPHE, a </a:t>
            </a:r>
            <a:r>
              <a:rPr lang="hu-HU" dirty="0"/>
              <a:t>horvát </a:t>
            </a:r>
            <a:r>
              <a:rPr lang="hu-HU" dirty="0" smtClean="0"/>
              <a:t>AZVO, KIC </a:t>
            </a:r>
            <a:r>
              <a:rPr lang="hu-HU" dirty="0" err="1" smtClean="0"/>
              <a:t>Malta</a:t>
            </a:r>
            <a:r>
              <a:rPr lang="hu-HU" dirty="0" smtClean="0"/>
              <a:t>, </a:t>
            </a:r>
            <a:r>
              <a:rPr lang="hu-HU" dirty="0"/>
              <a:t>és </a:t>
            </a:r>
            <a:r>
              <a:rPr lang="hu-HU" dirty="0" smtClean="0"/>
              <a:t>a </a:t>
            </a:r>
            <a:r>
              <a:rPr lang="hu-HU" dirty="0"/>
              <a:t>román </a:t>
            </a:r>
            <a:r>
              <a:rPr lang="hu-HU" dirty="0" smtClean="0"/>
              <a:t>SNSPA</a:t>
            </a:r>
          </a:p>
          <a:p>
            <a:pPr marL="0" indent="0">
              <a:buNone/>
            </a:pPr>
            <a:r>
              <a:rPr lang="hu-HU" b="1" dirty="0" smtClean="0"/>
              <a:t>A projekt célja</a:t>
            </a:r>
            <a:r>
              <a:rPr lang="hu-HU" dirty="0" smtClean="0"/>
              <a:t>: az </a:t>
            </a:r>
            <a:r>
              <a:rPr lang="hu-HU" dirty="0"/>
              <a:t>alkalmazott tudományok felsőfokú oktatásának erősítése Közép- és </a:t>
            </a:r>
            <a:r>
              <a:rPr lang="hu-HU" dirty="0" err="1"/>
              <a:t>Dél-Kelet</a:t>
            </a:r>
            <a:r>
              <a:rPr lang="hu-HU" dirty="0"/>
              <a:t> </a:t>
            </a:r>
            <a:r>
              <a:rPr lang="hu-HU" dirty="0" smtClean="0"/>
              <a:t>Európában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egional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VET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olicy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xcellence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entre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dirty="0" smtClean="0"/>
              <a:t>– a projektben lévő közreműködő fórumok és produktumok összessége:</a:t>
            </a:r>
          </a:p>
          <a:p>
            <a:pPr marL="0" indent="0">
              <a:buNone/>
            </a:pPr>
            <a:r>
              <a:rPr lang="hu-HU" b="1" dirty="0" smtClean="0"/>
              <a:t>	A projekt konzorciuma </a:t>
            </a:r>
          </a:p>
          <a:p>
            <a:pPr marL="0" indent="0">
              <a:buNone/>
            </a:pPr>
            <a:r>
              <a:rPr lang="hu-HU" b="1" dirty="0" smtClean="0"/>
              <a:t>	</a:t>
            </a:r>
            <a:r>
              <a:rPr lang="en-GB" b="1" dirty="0" smtClean="0"/>
              <a:t>National </a:t>
            </a:r>
            <a:r>
              <a:rPr lang="en-GB" b="1" dirty="0"/>
              <a:t>Stakeholder </a:t>
            </a:r>
            <a:r>
              <a:rPr lang="en-GB" b="1" dirty="0" smtClean="0"/>
              <a:t>Committee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 PHE Excellence </a:t>
            </a:r>
            <a:r>
              <a:rPr lang="hu-HU" dirty="0" smtClean="0"/>
              <a:t>– piaci szereplők</a:t>
            </a:r>
            <a:r>
              <a:rPr lang="en-US" dirty="0" smtClean="0"/>
              <a:t>,</a:t>
            </a:r>
            <a:r>
              <a:rPr lang="hu-HU" dirty="0" smtClean="0"/>
              <a:t> intézmények</a:t>
            </a:r>
            <a:r>
              <a:rPr lang="en-US" dirty="0" smtClean="0"/>
              <a:t>, </a:t>
            </a:r>
            <a:r>
              <a:rPr lang="hu-HU" dirty="0" smtClean="0"/>
              <a:t>hallgatók</a:t>
            </a:r>
            <a:r>
              <a:rPr lang="en-US" dirty="0" smtClean="0"/>
              <a:t> </a:t>
            </a:r>
            <a:r>
              <a:rPr lang="hu-HU" dirty="0" smtClean="0"/>
              <a:t>	és közigazgatási tisztviselők; részvétel projekt partnerek meghívása alapján </a:t>
            </a:r>
          </a:p>
          <a:p>
            <a:pPr marL="0" indent="0">
              <a:buNone/>
            </a:pPr>
            <a:r>
              <a:rPr lang="hu-HU" b="1" dirty="0" smtClean="0"/>
              <a:t>	Szakértői csoportok (tematikusan 4 csoport) </a:t>
            </a:r>
            <a:r>
              <a:rPr lang="hu-HU" dirty="0" smtClean="0"/>
              <a:t>– PHE szakértők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sz="2400" b="1" dirty="0" smtClean="0"/>
              <a:t>+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A produktumok: </a:t>
            </a:r>
            <a:r>
              <a:rPr lang="hu-HU" b="1" dirty="0" smtClean="0"/>
              <a:t>szakmapolitikai ajánlások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501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3182" y="568119"/>
            <a:ext cx="10058400" cy="82263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PROCSEE – megvalósult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5435" y="1640540"/>
            <a:ext cx="10219765" cy="453614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sz="1600" b="1" dirty="0" smtClean="0"/>
          </a:p>
        </p:txBody>
      </p:sp>
      <p:pic>
        <p:nvPicPr>
          <p:cNvPr id="7170" name="Picture 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2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3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4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5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6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7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8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9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0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2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3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4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5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6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7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8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19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20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1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1" name="Picture 22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Picture 23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3" name="Picture 24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5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5" name="Picture 26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7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7" name="Picture 28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8" name="Picture 29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9" name="Picture 30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0" name="Picture 3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1" name="Picture 32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2" name="Picture 33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4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4" name="Picture 35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5" name="Picture 36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6" name="Picture 37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7" name="Picture 38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8" name="Picture 39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9" name="Picture 40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1" name="Picture 42" descr="doodad_menu2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905435" y="1979829"/>
            <a:ext cx="1019338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hu-HU" sz="2000" dirty="0" smtClean="0"/>
          </a:p>
          <a:p>
            <a:pPr>
              <a:spcAft>
                <a:spcPts val="600"/>
              </a:spcAft>
            </a:pPr>
            <a:r>
              <a:rPr lang="hu-HU" sz="2000" dirty="0" smtClean="0"/>
              <a:t>A </a:t>
            </a:r>
            <a:r>
              <a:rPr lang="hu-HU" sz="2000" b="1" dirty="0" smtClean="0"/>
              <a:t>PROJEKT </a:t>
            </a:r>
            <a:r>
              <a:rPr lang="hu-HU" sz="2000" dirty="0"/>
              <a:t>keretében a következő </a:t>
            </a:r>
            <a:r>
              <a:rPr lang="hu-HU" sz="2000" b="1" dirty="0" smtClean="0"/>
              <a:t>TEVÉKENYSÉGEK </a:t>
            </a:r>
            <a:r>
              <a:rPr lang="hu-HU" sz="2000" dirty="0" smtClean="0"/>
              <a:t>valósultak már </a:t>
            </a:r>
            <a:r>
              <a:rPr lang="hu-HU" sz="2000" dirty="0"/>
              <a:t>meg</a:t>
            </a:r>
            <a:r>
              <a:rPr lang="hu-HU" sz="2000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hu-HU" sz="2000" dirty="0" smtClean="0"/>
              <a:t>  </a:t>
            </a:r>
            <a:endParaRPr lang="hu-HU" sz="2000" dirty="0"/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hu-HU" sz="2000" dirty="0" smtClean="0"/>
              <a:t>szakmapolitikai </a:t>
            </a:r>
            <a:r>
              <a:rPr lang="hu-HU" sz="2000" dirty="0"/>
              <a:t>dialógus és </a:t>
            </a:r>
            <a:r>
              <a:rPr lang="hu-HU" sz="2000" b="1" dirty="0"/>
              <a:t>szakpolitikai kihívások beazonosítása </a:t>
            </a:r>
            <a:r>
              <a:rPr lang="hu-HU" sz="2000" dirty="0"/>
              <a:t>az érintettek </a:t>
            </a:r>
            <a:r>
              <a:rPr lang="hu-HU" sz="2000" dirty="0" smtClean="0"/>
              <a:t>bevonásával </a:t>
            </a:r>
            <a:br>
              <a:rPr lang="hu-HU" sz="2000" dirty="0" smtClean="0"/>
            </a:br>
            <a:r>
              <a:rPr lang="hu-HU" sz="2000" dirty="0" smtClean="0"/>
              <a:t>			</a:t>
            </a:r>
            <a:r>
              <a:rPr lang="hu-HU" sz="2000" b="1" dirty="0" smtClean="0">
                <a:solidFill>
                  <a:srgbClr val="FF0000"/>
                </a:solidFill>
              </a:rPr>
              <a:t>-- 2016. július 5. </a:t>
            </a:r>
            <a:r>
              <a:rPr lang="hu-HU" sz="2000" b="1" dirty="0" err="1" smtClean="0">
                <a:solidFill>
                  <a:srgbClr val="FF0000"/>
                </a:solidFill>
              </a:rPr>
              <a:t>Stakeholder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Committee</a:t>
            </a:r>
            <a:r>
              <a:rPr lang="hu-HU" sz="2000" b="1" dirty="0" smtClean="0">
                <a:solidFill>
                  <a:srgbClr val="FF0000"/>
                </a:solidFill>
              </a:rPr>
              <a:t>, kihívások rögzítése, több körös 				    véleményezés, </a:t>
            </a:r>
            <a:r>
              <a:rPr lang="hu-HU" sz="2000" b="1" dirty="0" err="1" smtClean="0">
                <a:solidFill>
                  <a:srgbClr val="FF0000"/>
                </a:solidFill>
              </a:rPr>
              <a:t>Priority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Statement</a:t>
            </a:r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</a:rPr>
              <a:t>véglegesítése nyár végéig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hu-HU" sz="2000" b="1" dirty="0"/>
              <a:t>kihívások összegzése a projektben résztvevő partnerországok </a:t>
            </a:r>
            <a:r>
              <a:rPr lang="hu-HU" sz="2000" b="1" dirty="0" smtClean="0"/>
              <a:t>szintjén</a:t>
            </a:r>
            <a:br>
              <a:rPr lang="hu-HU" sz="2000" b="1" dirty="0" smtClean="0"/>
            </a:br>
            <a:r>
              <a:rPr lang="hu-HU" sz="2000" b="1" dirty="0" smtClean="0"/>
              <a:t>			</a:t>
            </a:r>
            <a:r>
              <a:rPr lang="hu-HU" sz="2000" b="1" dirty="0" smtClean="0">
                <a:solidFill>
                  <a:srgbClr val="FF0000"/>
                </a:solidFill>
              </a:rPr>
              <a:t>-- 2016. szeptember 28-ig </a:t>
            </a:r>
            <a:endParaRPr lang="hu-HU" sz="20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hu-HU" sz="2000" dirty="0" smtClean="0"/>
              <a:t>a </a:t>
            </a:r>
            <a:r>
              <a:rPr lang="hu-HU" sz="2000" b="1" dirty="0" smtClean="0"/>
              <a:t>kihívások okainak és tüneteinek megvizsgálása </a:t>
            </a:r>
            <a:r>
              <a:rPr lang="hu-HU" sz="2000" dirty="0" smtClean="0"/>
              <a:t>az 1. </a:t>
            </a:r>
            <a:r>
              <a:rPr lang="hu-HU" sz="2000" dirty="0" smtClean="0"/>
              <a:t>Szakértői fórum keretében</a:t>
            </a:r>
            <a:br>
              <a:rPr lang="hu-HU" sz="2000" dirty="0" smtClean="0"/>
            </a:br>
            <a:r>
              <a:rPr lang="hu-HU" sz="2000" dirty="0" smtClean="0"/>
              <a:t>			</a:t>
            </a:r>
            <a:r>
              <a:rPr lang="hu-HU" sz="2000" b="1" dirty="0" smtClean="0">
                <a:solidFill>
                  <a:srgbClr val="FF0000"/>
                </a:solidFill>
              </a:rPr>
              <a:t>-- 2016. szeptember 28 – október 1. 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0943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162594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PROCSEE – további tevékenységek</a:t>
            </a:r>
            <a:endParaRPr lang="hu-HU" sz="35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45920"/>
            <a:ext cx="10058400" cy="463731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2000" dirty="0" smtClean="0"/>
              <a:t>- </a:t>
            </a:r>
            <a:r>
              <a:rPr lang="hu-HU" sz="2000" dirty="0"/>
              <a:t>a kihívások megoldását célzó </a:t>
            </a:r>
            <a:r>
              <a:rPr lang="hu-HU" sz="2000" b="1" dirty="0"/>
              <a:t>konkrét</a:t>
            </a:r>
            <a:r>
              <a:rPr lang="hu-HU" sz="2000" dirty="0"/>
              <a:t> szakpolitikai </a:t>
            </a:r>
            <a:r>
              <a:rPr lang="hu-HU" sz="2000" b="1" dirty="0"/>
              <a:t>intézkedések szempontjából </a:t>
            </a:r>
            <a:r>
              <a:rPr lang="hu-HU" sz="2000" dirty="0"/>
              <a:t>értékes </a:t>
            </a:r>
            <a:r>
              <a:rPr lang="hu-HU" sz="2000" b="1" dirty="0"/>
              <a:t>jó gyakorlatok gyűjtése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dirty="0"/>
              <a:t>- a jó gyakorlatok elemzése tematikus szakértői csoportokban, és a jó gyakorlatok közül </a:t>
            </a:r>
            <a:r>
              <a:rPr lang="hu-HU" sz="2000" b="1" dirty="0"/>
              <a:t>azok kiválasztása, amelyek a leginkább alkalmasak a konkrét problémák megoldására </a:t>
            </a:r>
            <a:r>
              <a:rPr lang="hu-HU" sz="2000" dirty="0"/>
              <a:t>a régióban (CSEE)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dirty="0"/>
              <a:t>- szakpolitikai, intézményi szintű </a:t>
            </a:r>
            <a:r>
              <a:rPr lang="hu-HU" sz="2000" b="1" dirty="0"/>
              <a:t>intézkedések kidolgozása </a:t>
            </a:r>
            <a:r>
              <a:rPr lang="hu-HU" sz="2000" dirty="0"/>
              <a:t>az egyes, </a:t>
            </a:r>
            <a:r>
              <a:rPr lang="hu-HU" sz="2000" b="1" dirty="0"/>
              <a:t>nemzeti szintű érintettekkel</a:t>
            </a:r>
            <a:r>
              <a:rPr lang="hu-HU" sz="2000" dirty="0"/>
              <a:t>/felelősökkel (</a:t>
            </a:r>
            <a:r>
              <a:rPr lang="hu-HU" sz="2000" dirty="0" err="1"/>
              <a:t>stakeholder-ek</a:t>
            </a:r>
            <a:r>
              <a:rPr lang="hu-HU" sz="2000" dirty="0"/>
              <a:t>) </a:t>
            </a:r>
            <a:r>
              <a:rPr lang="hu-HU" sz="2000" b="1" dirty="0"/>
              <a:t>együttműködésben</a:t>
            </a:r>
            <a:r>
              <a:rPr lang="hu-HU" sz="2000" dirty="0"/>
              <a:t> minden projekt partner országban; az intézkedések a projektben végzett kutatásokra alapozva, a beazonosított szakpolitikai kihívások sikeres megoldását célozzák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dirty="0"/>
              <a:t>- a </a:t>
            </a:r>
            <a:r>
              <a:rPr lang="hu-HU" sz="2000" b="1" dirty="0"/>
              <a:t>szakpolitikai beavatkozások szükségességének</a:t>
            </a:r>
            <a:r>
              <a:rPr lang="hu-HU" sz="2000" dirty="0"/>
              <a:t>, és a beavatkozás </a:t>
            </a:r>
            <a:r>
              <a:rPr lang="hu-HU" sz="2000" b="1" dirty="0"/>
              <a:t>metodológiájának kommunikálása </a:t>
            </a:r>
            <a:r>
              <a:rPr lang="hu-HU" sz="2000" dirty="0"/>
              <a:t>a releváns szakpolitikai felelősök, döntéshozók felé; valamint </a:t>
            </a:r>
            <a:r>
              <a:rPr lang="hu-HU" sz="2000" b="1" dirty="0"/>
              <a:t>monitoring rendszer kialakítása </a:t>
            </a:r>
            <a:r>
              <a:rPr lang="hu-HU" sz="2000" dirty="0"/>
              <a:t>a fejlesztési folyamat nyomon követésére és a beavatkozások hatásának </a:t>
            </a:r>
            <a:r>
              <a:rPr lang="hu-HU" sz="2000" dirty="0" smtClean="0"/>
              <a:t>mérésére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52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084217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PROCSEE – Szakértők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  <a:defRPr/>
            </a:pPr>
            <a:r>
              <a:rPr lang="hu-HU" sz="4200" dirty="0" smtClean="0"/>
              <a:t>Tematikusan felosztott </a:t>
            </a:r>
            <a:r>
              <a:rPr lang="hu-HU" sz="4200" b="1" dirty="0" smtClean="0"/>
              <a:t>4 területen</a:t>
            </a:r>
            <a:r>
              <a:rPr lang="hu-HU" sz="4200" dirty="0" smtClean="0"/>
              <a:t>:</a:t>
            </a:r>
          </a:p>
          <a:p>
            <a:pPr marL="0" indent="0" algn="just">
              <a:buNone/>
              <a:defRPr/>
            </a:pPr>
            <a:endParaRPr lang="hu-HU" sz="3600" dirty="0" smtClean="0"/>
          </a:p>
          <a:p>
            <a:pPr lvl="0">
              <a:spcAft>
                <a:spcPts val="900"/>
              </a:spcAft>
            </a:pPr>
            <a:r>
              <a:rPr lang="hu-HU" sz="5000" dirty="0" err="1"/>
              <a:t>Alignment</a:t>
            </a:r>
            <a:r>
              <a:rPr lang="hu-HU" sz="5000" dirty="0"/>
              <a:t> of PHE </a:t>
            </a:r>
            <a:r>
              <a:rPr lang="hu-HU" sz="5000" dirty="0" err="1"/>
              <a:t>with</a:t>
            </a:r>
            <a:r>
              <a:rPr lang="hu-HU" sz="5000" dirty="0"/>
              <a:t> </a:t>
            </a:r>
            <a:r>
              <a:rPr lang="hu-HU" sz="5000" dirty="0" err="1"/>
              <a:t>regional</a:t>
            </a:r>
            <a:r>
              <a:rPr lang="hu-HU" sz="5000" dirty="0"/>
              <a:t> </a:t>
            </a:r>
            <a:r>
              <a:rPr lang="hu-HU" sz="5000" dirty="0" err="1"/>
              <a:t>development</a:t>
            </a:r>
            <a:r>
              <a:rPr lang="hu-HU" sz="5000" dirty="0"/>
              <a:t> </a:t>
            </a:r>
            <a:r>
              <a:rPr lang="hu-HU" sz="5000" dirty="0" err="1"/>
              <a:t>strategies</a:t>
            </a:r>
            <a:r>
              <a:rPr lang="hu-HU" sz="5000" dirty="0"/>
              <a:t> </a:t>
            </a:r>
            <a:r>
              <a:rPr lang="hu-HU" sz="5000" dirty="0" smtClean="0"/>
              <a:t>- A </a:t>
            </a:r>
            <a:r>
              <a:rPr lang="hu-HU" sz="5000" b="1" dirty="0"/>
              <a:t>PHE összhangja a regionális fejlesztési </a:t>
            </a:r>
            <a:r>
              <a:rPr lang="hu-HU" sz="5000" b="1" dirty="0" smtClean="0"/>
              <a:t>stratégiákkal – </a:t>
            </a:r>
            <a:r>
              <a:rPr lang="en-US" sz="5000" dirty="0" smtClean="0">
                <a:solidFill>
                  <a:srgbClr val="0070C0"/>
                </a:solidFill>
              </a:rPr>
              <a:t>Prof </a:t>
            </a:r>
            <a:r>
              <a:rPr lang="en-US" sz="5000" dirty="0">
                <a:solidFill>
                  <a:srgbClr val="0070C0"/>
                </a:solidFill>
              </a:rPr>
              <a:t>Dr. </a:t>
            </a:r>
            <a:r>
              <a:rPr lang="en-US" sz="5000" dirty="0" smtClean="0">
                <a:solidFill>
                  <a:srgbClr val="0070C0"/>
                </a:solidFill>
              </a:rPr>
              <a:t>Dinya</a:t>
            </a:r>
            <a:r>
              <a:rPr lang="hu-HU" sz="5000" dirty="0" smtClean="0">
                <a:solidFill>
                  <a:srgbClr val="0070C0"/>
                </a:solidFill>
              </a:rPr>
              <a:t> </a:t>
            </a:r>
            <a:r>
              <a:rPr lang="en-US" sz="5000" dirty="0" smtClean="0">
                <a:solidFill>
                  <a:srgbClr val="0070C0"/>
                </a:solidFill>
              </a:rPr>
              <a:t>László</a:t>
            </a:r>
            <a:endParaRPr lang="hu-HU" sz="5000" b="1" dirty="0">
              <a:solidFill>
                <a:srgbClr val="0070C0"/>
              </a:solidFill>
            </a:endParaRPr>
          </a:p>
          <a:p>
            <a:pPr lvl="0">
              <a:spcAft>
                <a:spcPts val="900"/>
              </a:spcAft>
            </a:pPr>
            <a:r>
              <a:rPr lang="hu-HU" sz="5000" dirty="0" err="1"/>
              <a:t>Promotion</a:t>
            </a:r>
            <a:r>
              <a:rPr lang="hu-HU" sz="5000" dirty="0"/>
              <a:t> of PHE </a:t>
            </a:r>
            <a:r>
              <a:rPr lang="hu-HU" sz="5000" dirty="0" err="1"/>
              <a:t>to</a:t>
            </a:r>
            <a:r>
              <a:rPr lang="hu-HU" sz="5000" dirty="0"/>
              <a:t> </a:t>
            </a:r>
            <a:r>
              <a:rPr lang="hu-HU" sz="5000" dirty="0" err="1"/>
              <a:t>respond</a:t>
            </a:r>
            <a:r>
              <a:rPr lang="hu-HU" sz="5000" dirty="0"/>
              <a:t> </a:t>
            </a:r>
            <a:r>
              <a:rPr lang="hu-HU" sz="5000" dirty="0" err="1"/>
              <a:t>to</a:t>
            </a:r>
            <a:r>
              <a:rPr lang="hu-HU" sz="5000" dirty="0"/>
              <a:t> </a:t>
            </a:r>
            <a:r>
              <a:rPr lang="hu-HU" sz="5000" dirty="0" err="1"/>
              <a:t>skill</a:t>
            </a:r>
            <a:r>
              <a:rPr lang="hu-HU" sz="5000" dirty="0"/>
              <a:t> </a:t>
            </a:r>
            <a:r>
              <a:rPr lang="hu-HU" sz="5000" dirty="0" err="1"/>
              <a:t>shortages</a:t>
            </a:r>
            <a:r>
              <a:rPr lang="hu-HU" sz="5000" dirty="0"/>
              <a:t> </a:t>
            </a:r>
            <a:r>
              <a:rPr lang="hu-HU" sz="5000" dirty="0" smtClean="0"/>
              <a:t>- </a:t>
            </a:r>
            <a:r>
              <a:rPr lang="hu-HU" sz="5000" b="1" dirty="0" smtClean="0"/>
              <a:t>A</a:t>
            </a:r>
            <a:r>
              <a:rPr lang="hu-HU" sz="5000" dirty="0" smtClean="0"/>
              <a:t> </a:t>
            </a:r>
            <a:r>
              <a:rPr lang="hu-HU" sz="5000" b="1" dirty="0"/>
              <a:t>PHE promóciója a szakismerethiány megszüntetésére </a:t>
            </a:r>
            <a:r>
              <a:rPr lang="hu-HU" sz="5000" b="1" dirty="0" smtClean="0"/>
              <a:t>irányulóan</a:t>
            </a:r>
            <a:r>
              <a:rPr lang="hu-HU" sz="5000" dirty="0" smtClean="0"/>
              <a:t> – </a:t>
            </a:r>
            <a:r>
              <a:rPr lang="hu-HU" sz="5000" dirty="0" smtClean="0">
                <a:solidFill>
                  <a:srgbClr val="0070C0"/>
                </a:solidFill>
              </a:rPr>
              <a:t>dr. Medve Anna</a:t>
            </a:r>
            <a:endParaRPr lang="hu-HU" sz="5000" dirty="0">
              <a:solidFill>
                <a:srgbClr val="0070C0"/>
              </a:solidFill>
            </a:endParaRPr>
          </a:p>
          <a:p>
            <a:pPr lvl="0">
              <a:spcAft>
                <a:spcPts val="900"/>
              </a:spcAft>
            </a:pPr>
            <a:r>
              <a:rPr lang="hu-HU" sz="5000" dirty="0" err="1"/>
              <a:t>Organising</a:t>
            </a:r>
            <a:r>
              <a:rPr lang="hu-HU" sz="5000" dirty="0"/>
              <a:t> and monitoring </a:t>
            </a:r>
            <a:r>
              <a:rPr lang="hu-HU" sz="5000" dirty="0" err="1"/>
              <a:t>student</a:t>
            </a:r>
            <a:r>
              <a:rPr lang="hu-HU" sz="5000" dirty="0"/>
              <a:t> </a:t>
            </a:r>
            <a:r>
              <a:rPr lang="hu-HU" sz="5000" dirty="0" err="1"/>
              <a:t>placements</a:t>
            </a:r>
            <a:r>
              <a:rPr lang="hu-HU" sz="5000" dirty="0"/>
              <a:t> </a:t>
            </a:r>
            <a:r>
              <a:rPr lang="hu-HU" sz="5000" dirty="0" err="1"/>
              <a:t>in</a:t>
            </a:r>
            <a:r>
              <a:rPr lang="hu-HU" sz="5000" dirty="0"/>
              <a:t> </a:t>
            </a:r>
            <a:r>
              <a:rPr lang="hu-HU" sz="5000" dirty="0" err="1"/>
              <a:t>the</a:t>
            </a:r>
            <a:r>
              <a:rPr lang="hu-HU" sz="5000" dirty="0"/>
              <a:t> </a:t>
            </a:r>
            <a:r>
              <a:rPr lang="hu-HU" sz="5000" dirty="0" err="1"/>
              <a:t>world</a:t>
            </a:r>
            <a:r>
              <a:rPr lang="hu-HU" sz="5000" dirty="0"/>
              <a:t> of </a:t>
            </a:r>
            <a:r>
              <a:rPr lang="hu-HU" sz="5000" dirty="0" err="1"/>
              <a:t>work</a:t>
            </a:r>
            <a:r>
              <a:rPr lang="hu-HU" sz="5000" dirty="0"/>
              <a:t> </a:t>
            </a:r>
            <a:r>
              <a:rPr lang="hu-HU" sz="5000" dirty="0" smtClean="0"/>
              <a:t>- </a:t>
            </a:r>
            <a:r>
              <a:rPr lang="hu-HU" sz="5000" b="1" dirty="0" smtClean="0"/>
              <a:t>A </a:t>
            </a:r>
            <a:r>
              <a:rPr lang="hu-HU" sz="5000" b="1" dirty="0"/>
              <a:t>hallgatók munka világában történő elhelyezkedésének szervezése és </a:t>
            </a:r>
            <a:r>
              <a:rPr lang="hu-HU" sz="5000" b="1" dirty="0" err="1" smtClean="0"/>
              <a:t>nyomonkövetése</a:t>
            </a:r>
            <a:r>
              <a:rPr lang="hu-HU" sz="5000" dirty="0" smtClean="0"/>
              <a:t> – </a:t>
            </a:r>
            <a:r>
              <a:rPr lang="hu-HU" sz="5000" dirty="0" smtClean="0">
                <a:solidFill>
                  <a:srgbClr val="0070C0"/>
                </a:solidFill>
              </a:rPr>
              <a:t>Dr. Wéber György</a:t>
            </a:r>
            <a:endParaRPr lang="hu-HU" sz="5000" dirty="0">
              <a:solidFill>
                <a:srgbClr val="0070C0"/>
              </a:solidFill>
            </a:endParaRPr>
          </a:p>
          <a:p>
            <a:pPr lvl="0">
              <a:spcAft>
                <a:spcPts val="900"/>
              </a:spcAft>
            </a:pPr>
            <a:r>
              <a:rPr lang="hu-HU" sz="5000" dirty="0" err="1"/>
              <a:t>Personal</a:t>
            </a:r>
            <a:r>
              <a:rPr lang="hu-HU" sz="5000" dirty="0"/>
              <a:t> </a:t>
            </a:r>
            <a:r>
              <a:rPr lang="hu-HU" sz="5000" dirty="0" err="1"/>
              <a:t>Learning</a:t>
            </a:r>
            <a:r>
              <a:rPr lang="hu-HU" sz="5000" dirty="0"/>
              <a:t> </a:t>
            </a:r>
            <a:r>
              <a:rPr lang="hu-HU" sz="5000" dirty="0" err="1"/>
              <a:t>Environments</a:t>
            </a:r>
            <a:r>
              <a:rPr lang="hu-HU" sz="5000" dirty="0"/>
              <a:t> </a:t>
            </a:r>
            <a:r>
              <a:rPr lang="hu-HU" sz="5000" dirty="0" err="1"/>
              <a:t>in</a:t>
            </a:r>
            <a:r>
              <a:rPr lang="hu-HU" sz="5000" dirty="0"/>
              <a:t> PHE </a:t>
            </a:r>
            <a:r>
              <a:rPr lang="hu-HU" sz="5000" dirty="0" smtClean="0"/>
              <a:t>- </a:t>
            </a:r>
            <a:r>
              <a:rPr lang="hu-HU" sz="5000" b="1" dirty="0" smtClean="0"/>
              <a:t>Személyes </a:t>
            </a:r>
            <a:r>
              <a:rPr lang="hu-HU" sz="5000" b="1" dirty="0"/>
              <a:t>tanulási környezet a </a:t>
            </a:r>
            <a:r>
              <a:rPr lang="hu-HU" sz="5000" b="1" dirty="0" err="1" smtClean="0"/>
              <a:t>PHE-ben</a:t>
            </a:r>
            <a:r>
              <a:rPr lang="hu-HU" sz="5000" b="1" dirty="0" smtClean="0"/>
              <a:t> </a:t>
            </a:r>
            <a:r>
              <a:rPr lang="hu-HU" sz="5000" dirty="0" smtClean="0"/>
              <a:t>– </a:t>
            </a:r>
            <a:r>
              <a:rPr lang="hu-HU" sz="5000" dirty="0" smtClean="0">
                <a:solidFill>
                  <a:srgbClr val="0070C0"/>
                </a:solidFill>
              </a:rPr>
              <a:t>Racskó Réka</a:t>
            </a:r>
            <a:endParaRPr lang="hu-HU" sz="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9417" y="640080"/>
            <a:ext cx="10058400" cy="783771"/>
          </a:xfrm>
        </p:spPr>
        <p:txBody>
          <a:bodyPr>
            <a:normAutofit/>
          </a:bodyPr>
          <a:lstStyle/>
          <a:p>
            <a:pPr algn="ctr"/>
            <a:r>
              <a:rPr lang="hu-HU" sz="4200" dirty="0"/>
              <a:t>Top prioritások megvizsgálása</a:t>
            </a:r>
            <a:endParaRPr lang="hu-HU" sz="4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423851"/>
            <a:ext cx="10058400" cy="46111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Szakértői </a:t>
            </a:r>
            <a:r>
              <a:rPr lang="hu-HU" sz="2000" dirty="0"/>
              <a:t>fórumon végzett munka</a:t>
            </a:r>
            <a:r>
              <a:rPr lang="hu-HU" sz="2000" dirty="0" smtClean="0"/>
              <a:t>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- az </a:t>
            </a:r>
            <a:r>
              <a:rPr lang="hu-HU" sz="2000" b="1" dirty="0"/>
              <a:t>egyes témák közép-kelet európai szintű 4 legjelentősebb kihívásának </a:t>
            </a:r>
            <a:r>
              <a:rPr lang="hu-HU" sz="2000" dirty="0" smtClean="0"/>
              <a:t>rögzítése</a:t>
            </a:r>
          </a:p>
          <a:p>
            <a:pPr marL="0" indent="0">
              <a:buNone/>
            </a:pPr>
            <a:r>
              <a:rPr lang="hu-HU" sz="2000" dirty="0" smtClean="0"/>
              <a:t>- a </a:t>
            </a:r>
            <a:r>
              <a:rPr lang="hu-HU" sz="2000" b="1" dirty="0" smtClean="0"/>
              <a:t>4 témán belüli 4 </a:t>
            </a:r>
            <a:r>
              <a:rPr lang="hu-HU" sz="2000" dirty="0" smtClean="0"/>
              <a:t>legfontosabb </a:t>
            </a:r>
            <a:r>
              <a:rPr lang="hu-HU" sz="2000" b="1" dirty="0" smtClean="0"/>
              <a:t>kihívás</a:t>
            </a:r>
            <a:r>
              <a:rPr lang="hu-HU" sz="2000" dirty="0" smtClean="0"/>
              <a:t> </a:t>
            </a:r>
            <a:r>
              <a:rPr lang="hu-HU" sz="2000" b="1" dirty="0" smtClean="0"/>
              <a:t>elemzése</a:t>
            </a:r>
            <a:r>
              <a:rPr lang="hu-HU" sz="2000" dirty="0" smtClean="0"/>
              <a:t> előre rögzített szempontok szerint:</a:t>
            </a:r>
          </a:p>
          <a:p>
            <a:pPr marL="0" indent="0">
              <a:buNone/>
            </a:pPr>
            <a:r>
              <a:rPr lang="hu-HU" sz="2000" dirty="0" smtClean="0"/>
              <a:t>  	-- a kihívás </a:t>
            </a:r>
            <a:r>
              <a:rPr lang="hu-HU" sz="2000" b="1" dirty="0" smtClean="0"/>
              <a:t>okainak megvizsgálása </a:t>
            </a:r>
            <a:r>
              <a:rPr lang="hu-HU" sz="2000" dirty="0" smtClean="0"/>
              <a:t>a következő aspektusok szerint: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--- kompetencia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--- jogszabályi környezet/kormányzat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--- kultúra és attitűd</a:t>
            </a:r>
          </a:p>
          <a:p>
            <a:pPr marL="0" indent="0">
              <a:buNone/>
            </a:pPr>
            <a:r>
              <a:rPr lang="hu-HU" sz="2000" dirty="0" smtClean="0"/>
              <a:t>		--- intézményi stratégia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--- demográfiai és gazdasági környezet</a:t>
            </a:r>
          </a:p>
          <a:p>
            <a:pPr marL="0" indent="0">
              <a:buNone/>
            </a:pPr>
            <a:r>
              <a:rPr lang="hu-HU" sz="2000" dirty="0" smtClean="0"/>
              <a:t>	-- a kihívás meglétét jelző tünetek összegyűjtése (a helyzetből adódó problémák)</a:t>
            </a:r>
            <a:endParaRPr lang="hu-HU" sz="2000" dirty="0"/>
          </a:p>
          <a:p>
            <a:pPr marL="0" indent="0" algn="just">
              <a:lnSpc>
                <a:spcPct val="130000"/>
              </a:lnSpc>
              <a:buNone/>
              <a:defRPr/>
            </a:pPr>
            <a:endParaRPr lang="hu-HU" sz="2400" b="1" dirty="0" smtClean="0"/>
          </a:p>
          <a:p>
            <a:pPr marL="0" indent="0" algn="just">
              <a:buNone/>
              <a:defRPr/>
            </a:pP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u-H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4362" y="2548462"/>
            <a:ext cx="9068586" cy="2590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000" dirty="0" smtClean="0"/>
              <a:t>Köszönöm a figyelmet!</a:t>
            </a:r>
            <a:endParaRPr lang="hu-HU" sz="5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910662"/>
            <a:ext cx="9070848" cy="457201"/>
          </a:xfrm>
        </p:spPr>
        <p:txBody>
          <a:bodyPr/>
          <a:lstStyle/>
          <a:p>
            <a:r>
              <a:rPr lang="hu-HU" dirty="0" err="1" smtClean="0"/>
              <a:t>mrk</a:t>
            </a:r>
            <a:r>
              <a:rPr lang="hu-HU" dirty="0" smtClean="0"/>
              <a:t>@</a:t>
            </a:r>
            <a:r>
              <a:rPr lang="hu-HU" dirty="0" err="1" smtClean="0"/>
              <a:t>mrk.hu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76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1. egyéni séma">
      <a:dk1>
        <a:sysClr val="windowText" lastClr="000000"/>
      </a:dk1>
      <a:lt1>
        <a:sysClr val="window" lastClr="FFFFFF"/>
      </a:lt1>
      <a:dk2>
        <a:srgbClr val="4E3B30"/>
      </a:dk2>
      <a:lt2>
        <a:srgbClr val="FFFFFF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pott anyagmin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3644</TotalTime>
  <Words>450</Words>
  <Application>Microsoft Office PowerPoint</Application>
  <PresentationFormat>Szélesvásznú</PresentationFormat>
  <Paragraphs>58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Szappan</vt:lpstr>
      <vt:lpstr>2016. november 23.   1st PHE excellence forum dissemination workshop Petra Perényi, PROCSEE operative manager, Hungarian Rectors Conference</vt:lpstr>
      <vt:lpstr>PROCSEE – visszatekintés a háttérre</vt:lpstr>
      <vt:lpstr>PROCSEE – megvalósult tevékenységek</vt:lpstr>
      <vt:lpstr>PROCSEE – további tevékenységek</vt:lpstr>
      <vt:lpstr>PROCSEE – Szakértők</vt:lpstr>
      <vt:lpstr>Top prioritások megvizsgálása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Hungarian Rectors’ Conference</dc:title>
  <dc:creator>Fanni</dc:creator>
  <cp:lastModifiedBy>Zoli</cp:lastModifiedBy>
  <cp:revision>230</cp:revision>
  <cp:lastPrinted>2016-06-21T14:09:16Z</cp:lastPrinted>
  <dcterms:created xsi:type="dcterms:W3CDTF">2016-03-07T10:03:33Z</dcterms:created>
  <dcterms:modified xsi:type="dcterms:W3CDTF">2016-11-22T19:50:29Z</dcterms:modified>
</cp:coreProperties>
</file>