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9D18-311B-40E2-8B1E-D716908EDB09}" type="datetimeFigureOut">
              <a:rPr lang="hu-HU" smtClean="0"/>
              <a:t>2016.09.24.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DAFF-0A2E-425F-8CCF-2CDAC078C3D8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ekerekített téglalap 10"/>
          <p:cNvSpPr/>
          <p:nvPr/>
        </p:nvSpPr>
        <p:spPr>
          <a:xfrm>
            <a:off x="971600" y="1556792"/>
            <a:ext cx="7200800" cy="20162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3645024"/>
            <a:ext cx="8424936" cy="1470025"/>
          </a:xfrm>
        </p:spPr>
        <p:txBody>
          <a:bodyPr>
            <a:noAutofit/>
          </a:bodyPr>
          <a:lstStyle/>
          <a:p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 </a:t>
            </a:r>
            <a:r>
              <a:rPr lang="hu-HU" sz="3200" dirty="0" smtClean="0"/>
              <a:t>(1) </a:t>
            </a:r>
            <a:r>
              <a:rPr lang="en-US" sz="3200" b="1" dirty="0" smtClean="0"/>
              <a:t>Alignment </a:t>
            </a:r>
            <a:r>
              <a:rPr lang="en-US" sz="3200" b="1" dirty="0"/>
              <a:t>of PHE/HVET with regional/local development strategies </a:t>
            </a:r>
            <a:br>
              <a:rPr lang="en-US" sz="3200" b="1" dirty="0"/>
            </a:b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6400800" cy="76964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Prof. Dr. László </a:t>
            </a:r>
            <a:r>
              <a:rPr lang="hu-HU" dirty="0" err="1" smtClean="0">
                <a:solidFill>
                  <a:schemeClr val="tx1"/>
                </a:solidFill>
              </a:rPr>
              <a:t>Dinya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35528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922761"/>
            <a:ext cx="5472608" cy="93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355976" y="260648"/>
            <a:ext cx="4610100" cy="10096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Szövegdoboz 7"/>
          <p:cNvSpPr txBox="1"/>
          <p:nvPr/>
        </p:nvSpPr>
        <p:spPr>
          <a:xfrm>
            <a:off x="4644008" y="188640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hu-H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CSEE</a:t>
            </a:r>
            <a:endParaRPr lang="hu-H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11560" y="1556792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/>
              <a:t>NATIONAL PRIORITY STATEMENT </a:t>
            </a:r>
          </a:p>
          <a:p>
            <a:pPr algn="ctr"/>
            <a:r>
              <a:rPr lang="hu-HU" sz="3200" b="1" dirty="0" err="1"/>
              <a:t>regarding</a:t>
            </a:r>
            <a:r>
              <a:rPr lang="hu-HU" sz="3200" b="1" dirty="0"/>
              <a:t> </a:t>
            </a:r>
            <a:r>
              <a:rPr lang="hu-HU" sz="3200" b="1" dirty="0" err="1"/>
              <a:t>the</a:t>
            </a:r>
            <a:endParaRPr lang="hu-HU" sz="3200" b="1" dirty="0"/>
          </a:p>
          <a:p>
            <a:pPr algn="ctr"/>
            <a:r>
              <a:rPr lang="hu-HU" sz="3200" b="1" dirty="0"/>
              <a:t> </a:t>
            </a:r>
            <a:r>
              <a:rPr lang="hu-HU" sz="3200" b="1" dirty="0" err="1"/>
              <a:t>Hungarian</a:t>
            </a:r>
            <a:r>
              <a:rPr lang="hu-HU" sz="3200" b="1" dirty="0"/>
              <a:t> Professional </a:t>
            </a:r>
            <a:r>
              <a:rPr lang="hu-HU" sz="3200" b="1" dirty="0" err="1"/>
              <a:t>Higher</a:t>
            </a:r>
            <a:r>
              <a:rPr lang="hu-HU" sz="3200" b="1" dirty="0"/>
              <a:t> Education (PHE</a:t>
            </a:r>
            <a:r>
              <a:rPr lang="hu-HU" sz="3200" b="1" dirty="0" smtClean="0"/>
              <a:t>)</a:t>
            </a:r>
            <a:endParaRPr lang="hu-H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2411760" y="332656"/>
            <a:ext cx="424847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1520" y="1484784"/>
            <a:ext cx="8496944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hu-H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ISSUES</a:t>
            </a:r>
            <a:endParaRPr lang="hu-H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000" dirty="0" smtClean="0"/>
              <a:t>Global – national – regional context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Challenges of Hungarian PHE</a:t>
            </a:r>
          </a:p>
          <a:p>
            <a:pPr marL="514350" indent="-514350">
              <a:buAutoNum type="arabicPeriod"/>
            </a:pPr>
            <a:endParaRPr lang="en-US" sz="4000" dirty="0" smtClean="0"/>
          </a:p>
          <a:p>
            <a:pPr marL="514350" indent="-514350">
              <a:buAutoNum type="arabicPeriod"/>
            </a:pPr>
            <a:r>
              <a:rPr lang="en-US" sz="4000" dirty="0" smtClean="0"/>
              <a:t>Conclusions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323528" y="1772816"/>
            <a:ext cx="8424936" cy="46805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395536" y="404664"/>
            <a:ext cx="8352928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1. </a:t>
            </a:r>
            <a:r>
              <a:rPr lang="en-US" b="1" dirty="0" smtClean="0"/>
              <a:t>Global – national – regional context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916832"/>
            <a:ext cx="7941568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Hungary is facing the serious </a:t>
            </a:r>
            <a:r>
              <a:rPr lang="en-GB" dirty="0">
                <a:solidFill>
                  <a:srgbClr val="FF0000"/>
                </a:solidFill>
              </a:rPr>
              <a:t>multiple challenges </a:t>
            </a:r>
            <a:r>
              <a:rPr lang="en-GB" dirty="0"/>
              <a:t>of the so called </a:t>
            </a:r>
            <a:r>
              <a:rPr lang="en-GB" dirty="0">
                <a:solidFill>
                  <a:srgbClr val="FF0000"/>
                </a:solidFill>
              </a:rPr>
              <a:t>“innovation economy” </a:t>
            </a:r>
            <a:r>
              <a:rPr lang="en-GB" dirty="0"/>
              <a:t>(the 4-th industrial revolution) and its regions are affected by these challenges in a different way depending on their recent positions. There is an </a:t>
            </a:r>
            <a:r>
              <a:rPr lang="en-GB" dirty="0">
                <a:solidFill>
                  <a:srgbClr val="FF0000"/>
                </a:solidFill>
              </a:rPr>
              <a:t>ongoing demand for local (regional) innovative answers </a:t>
            </a:r>
            <a:r>
              <a:rPr lang="en-GB" dirty="0"/>
              <a:t>to these challenges based on local (regional) knowledge centres, because regions have to find their relevant </a:t>
            </a:r>
            <a:r>
              <a:rPr lang="en-GB" dirty="0">
                <a:solidFill>
                  <a:srgbClr val="FF0000"/>
                </a:solidFill>
              </a:rPr>
              <a:t>“good practices”</a:t>
            </a:r>
            <a:r>
              <a:rPr lang="en-GB" dirty="0"/>
              <a:t> instead of the universal (and locally not relevant) “best practice”.  It means a </a:t>
            </a:r>
            <a:r>
              <a:rPr lang="en-GB" dirty="0">
                <a:solidFill>
                  <a:srgbClr val="FF0000"/>
                </a:solidFill>
              </a:rPr>
              <a:t>new mission for HEI-s </a:t>
            </a:r>
            <a:r>
              <a:rPr lang="en-GB" dirty="0"/>
              <a:t>in their regions and they have to rethink their former portfolio of knowledge services, regional networking practice, participating in building up regional </a:t>
            </a:r>
            <a:r>
              <a:rPr lang="en-GB" dirty="0">
                <a:solidFill>
                  <a:srgbClr val="FF0000"/>
                </a:solidFill>
              </a:rPr>
              <a:t>“triple – quadruple - quintuple helix” type collaboration </a:t>
            </a:r>
            <a:r>
              <a:rPr lang="en-GB" dirty="0"/>
              <a:t>in the interest of developing the regional competitiveness.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Kép 3" descr="http://www.inventory-and-supplychain-blog.com/wp-content/uploads/2014/08/blog_industry_4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" y="296863"/>
            <a:ext cx="8388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zis 4"/>
          <p:cNvSpPr/>
          <p:nvPr/>
        </p:nvSpPr>
        <p:spPr>
          <a:xfrm>
            <a:off x="6875463" y="476250"/>
            <a:ext cx="1081087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" name="Lekerekített téglalap 1"/>
          <p:cNvSpPr/>
          <p:nvPr/>
        </p:nvSpPr>
        <p:spPr>
          <a:xfrm>
            <a:off x="5724525" y="404813"/>
            <a:ext cx="1081088" cy="10080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" name="Lekerekített téglalap 2"/>
          <p:cNvSpPr/>
          <p:nvPr/>
        </p:nvSpPr>
        <p:spPr>
          <a:xfrm>
            <a:off x="5795963" y="2565400"/>
            <a:ext cx="1439862" cy="647700"/>
          </a:xfrm>
          <a:prstGeom prst="roundRect">
            <a:avLst/>
          </a:prstGeom>
          <a:solidFill>
            <a:srgbClr val="BBE0E3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236296" y="2924944"/>
            <a:ext cx="5032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5651500" y="2565400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>
                <a:solidFill>
                  <a:srgbClr val="FF0000"/>
                </a:solidFill>
              </a:rPr>
              <a:t>= Innovation economy</a:t>
            </a:r>
          </a:p>
        </p:txBody>
      </p:sp>
      <p:sp>
        <p:nvSpPr>
          <p:cNvPr id="5135" name="Text Box 8"/>
          <p:cNvSpPr txBox="1">
            <a:spLocks noChangeArrowheads="1"/>
          </p:cNvSpPr>
          <p:nvPr/>
        </p:nvSpPr>
        <p:spPr bwMode="auto">
          <a:xfrm>
            <a:off x="1979613" y="6021388"/>
            <a:ext cx="1295400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>
                <a:solidFill>
                  <a:srgbClr val="FF0000"/>
                </a:solidFill>
              </a:rPr>
              <a:t>= </a:t>
            </a:r>
            <a:r>
              <a:rPr lang="hu-HU" altLang="hu-HU" b="1" i="1">
                <a:solidFill>
                  <a:srgbClr val="FF0000"/>
                </a:solidFill>
              </a:rPr>
              <a:t>Digital</a:t>
            </a:r>
            <a:r>
              <a:rPr lang="en-US" altLang="hu-HU" b="1" i="1">
                <a:solidFill>
                  <a:srgbClr val="FF0000"/>
                </a:solidFill>
              </a:rPr>
              <a:t> economy</a:t>
            </a:r>
          </a:p>
        </p:txBody>
      </p:sp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3346450" y="6021388"/>
            <a:ext cx="1800225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>
                <a:solidFill>
                  <a:srgbClr val="FF0000"/>
                </a:solidFill>
              </a:rPr>
              <a:t>= </a:t>
            </a:r>
            <a:r>
              <a:rPr lang="hu-HU" altLang="hu-HU" b="1" i="1">
                <a:solidFill>
                  <a:srgbClr val="FF0000"/>
                </a:solidFill>
              </a:rPr>
              <a:t>Knowledge</a:t>
            </a:r>
            <a:r>
              <a:rPr lang="en-US" altLang="hu-HU" b="1" i="1">
                <a:solidFill>
                  <a:srgbClr val="FF0000"/>
                </a:solidFill>
              </a:rPr>
              <a:t> economy</a:t>
            </a:r>
          </a:p>
        </p:txBody>
      </p:sp>
      <p:sp>
        <p:nvSpPr>
          <p:cNvPr id="5137" name="Text Box 8"/>
          <p:cNvSpPr txBox="1">
            <a:spLocks noChangeArrowheads="1"/>
          </p:cNvSpPr>
          <p:nvPr/>
        </p:nvSpPr>
        <p:spPr bwMode="auto">
          <a:xfrm>
            <a:off x="5219700" y="6021388"/>
            <a:ext cx="1295400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 smtClean="0">
                <a:solidFill>
                  <a:srgbClr val="FF0000"/>
                </a:solidFill>
              </a:rPr>
              <a:t>=</a:t>
            </a:r>
            <a:r>
              <a:rPr lang="hu-HU" altLang="hu-HU" b="1" i="1" dirty="0" smtClean="0">
                <a:solidFill>
                  <a:srgbClr val="FF0000"/>
                </a:solidFill>
              </a:rPr>
              <a:t> Network</a:t>
            </a:r>
            <a:r>
              <a:rPr lang="en-US" altLang="hu-HU" b="1" i="1" dirty="0" smtClean="0">
                <a:solidFill>
                  <a:srgbClr val="FF0000"/>
                </a:solidFill>
              </a:rPr>
              <a:t> </a:t>
            </a:r>
            <a:r>
              <a:rPr lang="en-US" altLang="hu-HU" b="1" i="1" dirty="0">
                <a:solidFill>
                  <a:srgbClr val="FF0000"/>
                </a:solidFill>
              </a:rPr>
              <a:t>economy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7668344" y="2204864"/>
            <a:ext cx="14756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Continuosly changing demand for </a:t>
            </a:r>
            <a:r>
              <a:rPr lang="en-US" sz="2000" smtClean="0">
                <a:solidFill>
                  <a:srgbClr val="FF0000"/>
                </a:solidFill>
              </a:rPr>
              <a:t>knowledge </a:t>
            </a:r>
            <a:r>
              <a:rPr lang="en-US" sz="2000" smtClean="0">
                <a:solidFill>
                  <a:srgbClr val="FF0000"/>
                </a:solidFill>
              </a:rPr>
              <a:t>services</a:t>
            </a:r>
            <a:r>
              <a:rPr lang="en-US" sz="2000" smtClean="0">
                <a:solidFill>
                  <a:srgbClr val="FF0000"/>
                </a:solidFill>
              </a:rPr>
              <a:t>!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8" name="Lekerekített téglalap 17"/>
          <p:cNvSpPr/>
          <p:nvPr/>
        </p:nvSpPr>
        <p:spPr>
          <a:xfrm>
            <a:off x="7668344" y="2132856"/>
            <a:ext cx="1475656" cy="1728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 animBg="1"/>
      <p:bldP spid="5135" grpId="0" animBg="1"/>
      <p:bldP spid="5136" grpId="0" animBg="1"/>
      <p:bldP spid="51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95536" y="1196752"/>
            <a:ext cx="8352928" cy="5328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971600" y="260648"/>
            <a:ext cx="712879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2. </a:t>
            </a:r>
            <a:r>
              <a:rPr lang="en-US" b="1" dirty="0" smtClean="0"/>
              <a:t>Challenges of Hungarian PHE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Establishment of institutional and operational regional relationships with stake-holders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Coordinated cooperation among competing HEIs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Participation of HEIs as knowledge-</a:t>
            </a:r>
            <a:r>
              <a:rPr lang="en-US" dirty="0" err="1" smtClean="0"/>
              <a:t>centres</a:t>
            </a:r>
            <a:r>
              <a:rPr lang="en-US" dirty="0" smtClean="0"/>
              <a:t> in managing regional development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Involvement of HEIs in socialization of regional development strategies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Harmonizing dual education and regional development strategies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Involving stake-holders in the elaboration of institutional development strategies of HEIs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responsibility of HEIs in the regional sustainability paradigm exchange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Participation of HEIs at establishing and operating regional knowledge and innovation networks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79512" y="1556792"/>
            <a:ext cx="8784976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55776" y="476672"/>
            <a:ext cx="388843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The thematic field is in </a:t>
            </a:r>
            <a:r>
              <a:rPr lang="en-US" b="1" smtClean="0"/>
              <a:t>"developing"</a:t>
            </a:r>
            <a:r>
              <a:rPr lang="en-US" smtClean="0"/>
              <a:t> phase generally having significant internal differences </a:t>
            </a:r>
            <a:r>
              <a:rPr lang="en-US" smtClean="0"/>
              <a:t>recently</a:t>
            </a:r>
            <a:r>
              <a:rPr lang="en-US" smtClean="0"/>
              <a:t>.</a:t>
            </a:r>
          </a:p>
          <a:p>
            <a:r>
              <a:rPr lang="en-US" smtClean="0"/>
              <a:t>Evaluating the 8 challenges:</a:t>
            </a:r>
          </a:p>
          <a:p>
            <a:pPr marL="539750" lvl="1" indent="-539750">
              <a:buNone/>
            </a:pPr>
            <a:r>
              <a:rPr lang="en-US" smtClean="0"/>
              <a:t>	- </a:t>
            </a:r>
            <a:r>
              <a:rPr lang="en-US" smtClean="0"/>
              <a:t>Developing stages:  at the 1 – 2 – 4 – 7 – 8 challenges</a:t>
            </a:r>
            <a:endParaRPr lang="en-US" smtClean="0"/>
          </a:p>
          <a:p>
            <a:pPr marL="360363" lvl="1" indent="-360363">
              <a:buNone/>
            </a:pPr>
            <a:r>
              <a:rPr lang="en-US" smtClean="0"/>
              <a:t>	  - Early stages:  at the 3 – 5 – 6 challenges</a:t>
            </a:r>
          </a:p>
          <a:p>
            <a:r>
              <a:rPr lang="en-US" smtClean="0"/>
              <a:t>Possible strategic tasks:</a:t>
            </a:r>
          </a:p>
          <a:p>
            <a:pPr lvl="1"/>
            <a:r>
              <a:rPr lang="en-US" smtClean="0"/>
              <a:t>Development of  institutional culture / organization / knowledge services / knowledge management practice</a:t>
            </a:r>
          </a:p>
          <a:p>
            <a:pPr lvl="1"/>
            <a:r>
              <a:rPr lang="en-US" smtClean="0"/>
              <a:t>Stimulating the changes of institutional environment  (legal / financial / economical / cultural)</a:t>
            </a:r>
          </a:p>
          <a:p>
            <a:pPr lvl="1"/>
            <a:r>
              <a:rPr lang="en-US" smtClean="0"/>
              <a:t>Redefining</a:t>
            </a:r>
            <a:r>
              <a:rPr lang="en-US" smtClean="0"/>
              <a:t>  regional  </a:t>
            </a:r>
            <a:r>
              <a:rPr lang="en-US" smtClean="0"/>
              <a:t>mission</a:t>
            </a:r>
            <a:r>
              <a:rPr lang="en-US" smtClean="0"/>
              <a:t> of  HEIs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301</Words>
  <Application>Microsoft Office PowerPoint</Application>
  <PresentationFormat>Diavetítés a képernyőre (4:3 oldalarány)</PresentationFormat>
  <Paragraphs>37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  (1) Alignment of PHE/HVET with regional/local development strategies  </vt:lpstr>
      <vt:lpstr>MAIN ISSUES</vt:lpstr>
      <vt:lpstr>1. Global – national – regional context</vt:lpstr>
      <vt:lpstr>4. dia</vt:lpstr>
      <vt:lpstr>2. Challenges of Hungarian PHE</vt:lpstr>
      <vt:lpstr>3.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PHE/HVET with regional/local development strategies</dc:title>
  <dc:creator>Win7</dc:creator>
  <cp:lastModifiedBy>Win7</cp:lastModifiedBy>
  <cp:revision>7</cp:revision>
  <dcterms:created xsi:type="dcterms:W3CDTF">2016-09-24T18:11:14Z</dcterms:created>
  <dcterms:modified xsi:type="dcterms:W3CDTF">2016-09-24T19:19:51Z</dcterms:modified>
</cp:coreProperties>
</file>