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2" r:id="rId6"/>
    <p:sldId id="263" r:id="rId7"/>
    <p:sldId id="260" r:id="rId8"/>
    <p:sldId id="261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6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pPr/>
              <a:t>2016.11.22.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pPr/>
              <a:t>2016.11.22.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pPr/>
              <a:t>2016.11.22.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pPr/>
              <a:t>2016.11.22.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pPr/>
              <a:t>2016.11.22.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pPr/>
              <a:t>2016.11.22.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pPr/>
              <a:t>2016.11.22.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pPr/>
              <a:t>2016.11.22.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pPr/>
              <a:t>2016.11.22.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pPr/>
              <a:t>2016.11.22.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9D18-311B-40E2-8B1E-D716908EDB09}" type="datetimeFigureOut">
              <a:rPr lang="hu-HU" smtClean="0"/>
              <a:pPr/>
              <a:t>2016.11.22.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B9D18-311B-40E2-8B1E-D716908EDB09}" type="datetimeFigureOut">
              <a:rPr lang="hu-HU" smtClean="0"/>
              <a:pPr/>
              <a:t>2016.11.22.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5DAFF-0A2E-425F-8CCF-2CDAC078C3D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ekerekített téglalap 11"/>
          <p:cNvSpPr/>
          <p:nvPr/>
        </p:nvSpPr>
        <p:spPr>
          <a:xfrm>
            <a:off x="0" y="3645024"/>
            <a:ext cx="9144000" cy="151216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Lekerekített téglalap 10"/>
          <p:cNvSpPr/>
          <p:nvPr/>
        </p:nvSpPr>
        <p:spPr>
          <a:xfrm>
            <a:off x="539552" y="1556792"/>
            <a:ext cx="7992888" cy="1800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1" dirty="0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3645024"/>
            <a:ext cx="9144000" cy="1584176"/>
          </a:xfrm>
        </p:spPr>
        <p:txBody>
          <a:bodyPr>
            <a:noAutofit/>
          </a:bodyPr>
          <a:lstStyle/>
          <a:p>
            <a:r>
              <a:rPr lang="hu-HU" sz="3200" b="1" u="sng" dirty="0" smtClean="0">
                <a:solidFill>
                  <a:srgbClr val="FF0000"/>
                </a:solidFill>
              </a:rPr>
              <a:t> </a:t>
            </a:r>
            <a:r>
              <a:rPr lang="hu-HU" sz="2800" b="1" u="sng" dirty="0" smtClean="0">
                <a:solidFill>
                  <a:srgbClr val="FF0000"/>
                </a:solidFill>
              </a:rPr>
              <a:t>(1) </a:t>
            </a:r>
            <a:r>
              <a:rPr lang="hu-HU" sz="2800" b="1" u="sng" dirty="0" smtClean="0">
                <a:solidFill>
                  <a:srgbClr val="FF0000"/>
                </a:solidFill>
              </a:rPr>
              <a:t>Prioritás: </a:t>
            </a:r>
            <a:r>
              <a:rPr lang="hu-HU" sz="2800" dirty="0" smtClean="0">
                <a:solidFill>
                  <a:srgbClr val="FF0000"/>
                </a:solidFill>
              </a:rPr>
              <a:t>A professzionális felsőoktatás (PFO) összehangolása a </a:t>
            </a:r>
            <a:r>
              <a:rPr lang="hu-HU" sz="2800" b="1" dirty="0" smtClean="0">
                <a:solidFill>
                  <a:srgbClr val="FF0000"/>
                </a:solidFill>
              </a:rPr>
              <a:t>regionális / lokális fejlesztési </a:t>
            </a:r>
            <a:r>
              <a:rPr lang="hu-HU" sz="2800" dirty="0" smtClean="0">
                <a:solidFill>
                  <a:srgbClr val="FF0000"/>
                </a:solidFill>
              </a:rPr>
              <a:t>stratégiákkal </a:t>
            </a:r>
            <a:r>
              <a:rPr lang="hu-HU" sz="3200" dirty="0" smtClean="0">
                <a:solidFill>
                  <a:srgbClr val="FF0000"/>
                </a:solidFill>
              </a:rPr>
              <a:t/>
            </a:r>
            <a:br>
              <a:rPr lang="hu-HU" sz="3200" dirty="0" smtClean="0">
                <a:solidFill>
                  <a:srgbClr val="FF0000"/>
                </a:solidFill>
              </a:rPr>
            </a:br>
            <a:r>
              <a:rPr lang="hu-HU" sz="3200" b="1" dirty="0" smtClean="0">
                <a:solidFill>
                  <a:srgbClr val="FF0000"/>
                </a:solidFill>
              </a:rPr>
              <a:t>- </a:t>
            </a:r>
            <a:r>
              <a:rPr lang="hu-H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DIAGNÓZIS -</a:t>
            </a:r>
            <a:endParaRPr lang="hu-HU" sz="3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31640" y="5373216"/>
            <a:ext cx="6400800" cy="553616"/>
          </a:xfrm>
        </p:spPr>
        <p:txBody>
          <a:bodyPr>
            <a:normAutofit lnSpcReduction="10000"/>
          </a:bodyPr>
          <a:lstStyle/>
          <a:p>
            <a:r>
              <a:rPr lang="hu-HU" dirty="0" smtClean="0">
                <a:solidFill>
                  <a:schemeClr val="tx1"/>
                </a:solidFill>
              </a:rPr>
              <a:t>Szakértő: Prof</a:t>
            </a:r>
            <a:r>
              <a:rPr lang="hu-HU" dirty="0" smtClean="0">
                <a:solidFill>
                  <a:schemeClr val="tx1"/>
                </a:solidFill>
              </a:rPr>
              <a:t>. Dr. László </a:t>
            </a:r>
            <a:r>
              <a:rPr lang="hu-HU" dirty="0" err="1" smtClean="0">
                <a:solidFill>
                  <a:schemeClr val="tx1"/>
                </a:solidFill>
              </a:rPr>
              <a:t>Dinya</a:t>
            </a:r>
            <a:r>
              <a:rPr lang="hu-HU" dirty="0" smtClean="0">
                <a:solidFill>
                  <a:schemeClr val="tx1"/>
                </a:solidFill>
              </a:rPr>
              <a:t> - EKE</a:t>
            </a:r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35528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5922761"/>
            <a:ext cx="5472608" cy="935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4355976" y="260648"/>
            <a:ext cx="4610100" cy="100965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8" name="Szövegdoboz 7"/>
          <p:cNvSpPr txBox="1"/>
          <p:nvPr/>
        </p:nvSpPr>
        <p:spPr>
          <a:xfrm>
            <a:off x="4644008" y="188640"/>
            <a:ext cx="34563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6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</a:t>
            </a:r>
            <a:r>
              <a:rPr lang="hu-HU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CSEE</a:t>
            </a:r>
            <a:endParaRPr lang="hu-HU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611560" y="1700808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 smtClean="0"/>
              <a:t>“</a:t>
            </a:r>
            <a:r>
              <a:rPr lang="hu-HU" sz="3200" b="1" dirty="0" err="1" smtClean="0"/>
              <a:t>Strengthening</a:t>
            </a:r>
            <a:r>
              <a:rPr lang="hu-HU" sz="3200" b="1" dirty="0" smtClean="0"/>
              <a:t> Professional </a:t>
            </a:r>
            <a:r>
              <a:rPr lang="hu-HU" sz="3200" b="1" dirty="0" err="1" smtClean="0"/>
              <a:t>Higher</a:t>
            </a:r>
            <a:r>
              <a:rPr lang="hu-HU" sz="3200" b="1" dirty="0" smtClean="0"/>
              <a:t> Education (PHE) </a:t>
            </a:r>
            <a:r>
              <a:rPr lang="hu-HU" sz="3200" b="1" dirty="0" err="1" smtClean="0"/>
              <a:t>in</a:t>
            </a:r>
            <a:r>
              <a:rPr lang="hu-HU" sz="3200" b="1" dirty="0" smtClean="0"/>
              <a:t> </a:t>
            </a:r>
            <a:r>
              <a:rPr lang="hu-HU" sz="3200" b="1" dirty="0" err="1" smtClean="0"/>
              <a:t>Central</a:t>
            </a:r>
            <a:r>
              <a:rPr lang="hu-HU" sz="3200" b="1" dirty="0" smtClean="0"/>
              <a:t> and South </a:t>
            </a:r>
            <a:r>
              <a:rPr lang="hu-HU" sz="3200" b="1" dirty="0" err="1" smtClean="0"/>
              <a:t>Eastern</a:t>
            </a:r>
            <a:r>
              <a:rPr lang="hu-HU" sz="3200" b="1" dirty="0" smtClean="0"/>
              <a:t> Europe (PROCSEE)”</a:t>
            </a:r>
            <a:endParaRPr lang="hu-H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467544" y="1484784"/>
            <a:ext cx="8424936" cy="5373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Lekerekített téglalap 3"/>
          <p:cNvSpPr/>
          <p:nvPr/>
        </p:nvSpPr>
        <p:spPr>
          <a:xfrm>
            <a:off x="467544" y="188640"/>
            <a:ext cx="8424936" cy="11521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Kelet-Közép-Európa: közös kihívásaink (</a:t>
            </a:r>
            <a:r>
              <a:rPr lang="hu-HU" b="1" dirty="0" err="1" smtClean="0"/>
              <a:t>workshop</a:t>
            </a:r>
            <a:r>
              <a:rPr lang="hu-HU" b="1" dirty="0" smtClean="0"/>
              <a:t>) – 2.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hu-HU" b="1" dirty="0" smtClean="0">
                <a:solidFill>
                  <a:srgbClr val="FF0000"/>
                </a:solidFill>
              </a:rPr>
              <a:t>3. DEMOGRÁFIA ÉS GAZDASÁG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A FO csökkenő népszerűsége a hagyományos célcsoportokban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A célcsoportok nem érzékelik a stratégiai horizont fontosságát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A célcsoportok tudásabszorpciós készsége alacsony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Periférikus régiók elöregedése / süllyedése</a:t>
            </a:r>
          </a:p>
          <a:p>
            <a:pPr marL="514350" indent="-514350">
              <a:buNone/>
            </a:pPr>
            <a:r>
              <a:rPr lang="hu-HU" b="1" dirty="0" smtClean="0">
                <a:solidFill>
                  <a:srgbClr val="FF0000"/>
                </a:solidFill>
              </a:rPr>
              <a:t>4. INTÉZMÉNYI POLITIKA</a:t>
            </a:r>
          </a:p>
          <a:p>
            <a:pPr marL="360363" indent="-360363">
              <a:buNone/>
            </a:pPr>
            <a:r>
              <a:rPr lang="hu-HU" dirty="0" smtClean="0"/>
              <a:t>	-     </a:t>
            </a:r>
            <a:r>
              <a:rPr lang="hu-HU" sz="2900" dirty="0" smtClean="0"/>
              <a:t>A </a:t>
            </a:r>
            <a:r>
              <a:rPr lang="hu-HU" sz="2900" dirty="0" err="1" smtClean="0"/>
              <a:t>FOI-k</a:t>
            </a:r>
            <a:r>
              <a:rPr lang="hu-HU" sz="2900" dirty="0" smtClean="0"/>
              <a:t> regionális szerepvállalása esetleges</a:t>
            </a:r>
          </a:p>
          <a:p>
            <a:pPr marL="360363" indent="-360363">
              <a:buNone/>
            </a:pPr>
            <a:r>
              <a:rPr lang="hu-HU" sz="2900" dirty="0" smtClean="0"/>
              <a:t>	-     Introvertált, rövidtávú intézményi fókusz</a:t>
            </a:r>
          </a:p>
          <a:p>
            <a:pPr marL="360363" indent="-360363">
              <a:buNone/>
            </a:pPr>
            <a:r>
              <a:rPr lang="hu-HU" sz="2900" dirty="0" smtClean="0"/>
              <a:t>	-     Irányítási, szervezeti struktúrák merevek</a:t>
            </a:r>
          </a:p>
          <a:p>
            <a:pPr marL="360363" indent="-360363">
              <a:buNone/>
            </a:pPr>
            <a:r>
              <a:rPr lang="hu-HU" sz="2900" dirty="0" smtClean="0"/>
              <a:t>	-     Hagyományos kommunikáció, igényfelmérés</a:t>
            </a:r>
          </a:p>
          <a:p>
            <a:pPr marL="514350" indent="-514350">
              <a:buNone/>
            </a:pPr>
            <a:r>
              <a:rPr lang="hu-HU" b="1" dirty="0" smtClean="0">
                <a:solidFill>
                  <a:srgbClr val="FF0000"/>
                </a:solidFill>
              </a:rPr>
              <a:t>5. JOGSZABÁLYI KÖRNYEZET</a:t>
            </a:r>
          </a:p>
          <a:p>
            <a:pPr marL="360363" indent="-360363">
              <a:buNone/>
            </a:pPr>
            <a:r>
              <a:rPr lang="hu-HU" dirty="0" smtClean="0"/>
              <a:t>	-    </a:t>
            </a:r>
            <a:r>
              <a:rPr lang="hu-HU" sz="2900" dirty="0" smtClean="0"/>
              <a:t>Centralizált döntések, hiányzó kormányzati ösztönzés</a:t>
            </a:r>
          </a:p>
          <a:p>
            <a:pPr marL="360363" indent="-360363">
              <a:buNone/>
            </a:pPr>
            <a:r>
              <a:rPr lang="hu-HU" sz="2900" dirty="0" smtClean="0"/>
              <a:t>	-     Akkreditációk nem erre ösztönöznek</a:t>
            </a:r>
          </a:p>
          <a:p>
            <a:pPr marL="360363" indent="-360363">
              <a:buNone/>
            </a:pPr>
            <a:r>
              <a:rPr lang="hu-HU" sz="2900" dirty="0" smtClean="0"/>
              <a:t>	-     Pénzügyi restrikciók szűkítik a mozgásteret</a:t>
            </a:r>
          </a:p>
          <a:p>
            <a:pPr marL="360363" indent="-360363">
              <a:buNone/>
            </a:pPr>
            <a:r>
              <a:rPr lang="hu-HU" sz="2900" dirty="0" smtClean="0"/>
              <a:t>	-     Rugalmatlan engedélyezési bürokrácia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Lekerekített téglalap 44"/>
          <p:cNvSpPr/>
          <p:nvPr/>
        </p:nvSpPr>
        <p:spPr>
          <a:xfrm>
            <a:off x="1187624" y="188640"/>
            <a:ext cx="6768752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092280" cy="432048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Kelet-Közép-Európa: közös </a:t>
            </a:r>
            <a:r>
              <a:rPr lang="hu-HU" sz="3200" b="1" dirty="0" smtClean="0"/>
              <a:t>kihívásaink</a:t>
            </a:r>
            <a:endParaRPr lang="hu-HU" sz="3200" dirty="0"/>
          </a:p>
        </p:txBody>
      </p:sp>
      <p:sp>
        <p:nvSpPr>
          <p:cNvPr id="4" name="Jobbra nyíl 3"/>
          <p:cNvSpPr/>
          <p:nvPr/>
        </p:nvSpPr>
        <p:spPr>
          <a:xfrm>
            <a:off x="2987824" y="3429000"/>
            <a:ext cx="5760640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6" name="Egyenes összekötő nyíllal 5"/>
          <p:cNvCxnSpPr/>
          <p:nvPr/>
        </p:nvCxnSpPr>
        <p:spPr>
          <a:xfrm>
            <a:off x="7164288" y="908720"/>
            <a:ext cx="792088" cy="25922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nyíllal 6"/>
          <p:cNvCxnSpPr/>
          <p:nvPr/>
        </p:nvCxnSpPr>
        <p:spPr>
          <a:xfrm>
            <a:off x="3563888" y="908720"/>
            <a:ext cx="864096" cy="25922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/>
          <p:nvPr/>
        </p:nvCxnSpPr>
        <p:spPr>
          <a:xfrm flipV="1">
            <a:off x="7164288" y="3717032"/>
            <a:ext cx="800472" cy="25922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/>
          <p:nvPr/>
        </p:nvCxnSpPr>
        <p:spPr>
          <a:xfrm flipV="1">
            <a:off x="4644008" y="3717032"/>
            <a:ext cx="872480" cy="25922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zövegdoboz 17"/>
          <p:cNvSpPr txBox="1"/>
          <p:nvPr/>
        </p:nvSpPr>
        <p:spPr>
          <a:xfrm rot="4392949">
            <a:off x="6565856" y="184759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</a:rPr>
              <a:t>KOMPETENCIÁK</a:t>
            </a:r>
            <a:endParaRPr lang="hu-HU" sz="2400" dirty="0"/>
          </a:p>
        </p:txBody>
      </p:sp>
      <p:sp>
        <p:nvSpPr>
          <p:cNvPr id="19" name="Szövegdoboz 18"/>
          <p:cNvSpPr txBox="1"/>
          <p:nvPr/>
        </p:nvSpPr>
        <p:spPr>
          <a:xfrm rot="4392949">
            <a:off x="3037465" y="1847591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solidFill>
                  <a:srgbClr val="FF0000"/>
                </a:solidFill>
              </a:rPr>
              <a:t>KULTÚRA</a:t>
            </a:r>
            <a:endParaRPr lang="hu-HU" sz="2400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5148064" y="98072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Kontraszelekció</a:t>
            </a:r>
            <a:endParaRPr lang="hu-HU" b="1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4860032" y="155679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Stratégiai menedzsment</a:t>
            </a:r>
            <a:endParaRPr lang="hu-HU" b="1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5076056" y="213285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Stratégiai tudástranszfer</a:t>
            </a:r>
            <a:endParaRPr lang="hu-HU" b="1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5652120" y="270892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Proaktív kultúra</a:t>
            </a:r>
            <a:endParaRPr lang="hu-HU" b="1" dirty="0"/>
          </a:p>
        </p:txBody>
      </p:sp>
      <p:cxnSp>
        <p:nvCxnSpPr>
          <p:cNvPr id="25" name="Egyenes összekötő nyíllal 24"/>
          <p:cNvCxnSpPr/>
          <p:nvPr/>
        </p:nvCxnSpPr>
        <p:spPr>
          <a:xfrm flipV="1">
            <a:off x="2123728" y="3717032"/>
            <a:ext cx="872480" cy="25922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zövegdoboz 25"/>
          <p:cNvSpPr txBox="1"/>
          <p:nvPr/>
        </p:nvSpPr>
        <p:spPr>
          <a:xfrm>
            <a:off x="1475656" y="98072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Partnerségi kultúra</a:t>
            </a:r>
            <a:endParaRPr lang="hu-HU" b="1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1475656" y="155679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Kölcsönös előítéletek</a:t>
            </a:r>
            <a:endParaRPr lang="hu-HU" b="1" dirty="0"/>
          </a:p>
        </p:txBody>
      </p:sp>
      <p:sp>
        <p:nvSpPr>
          <p:cNvPr id="28" name="Szövegdoboz 27"/>
          <p:cNvSpPr txBox="1"/>
          <p:nvPr/>
        </p:nvSpPr>
        <p:spPr>
          <a:xfrm>
            <a:off x="1835696" y="213285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Oktatási fókusz</a:t>
            </a:r>
            <a:endParaRPr lang="hu-HU" b="1" dirty="0"/>
          </a:p>
        </p:txBody>
      </p:sp>
      <p:sp>
        <p:nvSpPr>
          <p:cNvPr id="29" name="Szövegdoboz 28"/>
          <p:cNvSpPr txBox="1"/>
          <p:nvPr/>
        </p:nvSpPr>
        <p:spPr>
          <a:xfrm>
            <a:off x="1187624" y="270892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Passzivitás, hálózati kultúra</a:t>
            </a:r>
            <a:endParaRPr lang="hu-HU" b="1" dirty="0"/>
          </a:p>
        </p:txBody>
      </p:sp>
      <p:sp>
        <p:nvSpPr>
          <p:cNvPr id="30" name="Szövegdoboz 29"/>
          <p:cNvSpPr txBox="1"/>
          <p:nvPr/>
        </p:nvSpPr>
        <p:spPr>
          <a:xfrm>
            <a:off x="395536" y="400506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Centralizált döntések</a:t>
            </a:r>
            <a:endParaRPr lang="hu-HU" b="1" dirty="0"/>
          </a:p>
        </p:txBody>
      </p:sp>
      <p:sp>
        <p:nvSpPr>
          <p:cNvPr id="31" name="Szövegdoboz 30"/>
          <p:cNvSpPr txBox="1"/>
          <p:nvPr/>
        </p:nvSpPr>
        <p:spPr>
          <a:xfrm>
            <a:off x="323528" y="515719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Pénzügyi restrikciók</a:t>
            </a:r>
            <a:endParaRPr lang="hu-HU" b="1" dirty="0"/>
          </a:p>
        </p:txBody>
      </p:sp>
      <p:sp>
        <p:nvSpPr>
          <p:cNvPr id="32" name="Szövegdoboz 31"/>
          <p:cNvSpPr txBox="1"/>
          <p:nvPr/>
        </p:nvSpPr>
        <p:spPr>
          <a:xfrm>
            <a:off x="0" y="4581128"/>
            <a:ext cx="262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Nem akkreditációs köv.</a:t>
            </a:r>
            <a:endParaRPr lang="hu-HU" b="1" dirty="0"/>
          </a:p>
        </p:txBody>
      </p:sp>
      <p:sp>
        <p:nvSpPr>
          <p:cNvPr id="33" name="Szövegdoboz 32"/>
          <p:cNvSpPr txBox="1"/>
          <p:nvPr/>
        </p:nvSpPr>
        <p:spPr>
          <a:xfrm>
            <a:off x="0" y="5733256"/>
            <a:ext cx="2267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Merev bürokrácia</a:t>
            </a:r>
            <a:endParaRPr lang="hu-HU" b="1" dirty="0"/>
          </a:p>
        </p:txBody>
      </p:sp>
      <p:sp>
        <p:nvSpPr>
          <p:cNvPr id="34" name="Szövegdoboz 33"/>
          <p:cNvSpPr txBox="1"/>
          <p:nvPr/>
        </p:nvSpPr>
        <p:spPr>
          <a:xfrm>
            <a:off x="5724128" y="400506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err="1" smtClean="0"/>
              <a:t>Csökk.népszerűség</a:t>
            </a:r>
            <a:endParaRPr lang="hu-HU" b="1" dirty="0"/>
          </a:p>
        </p:txBody>
      </p:sp>
      <p:sp>
        <p:nvSpPr>
          <p:cNvPr id="35" name="Szövegdoboz 34"/>
          <p:cNvSpPr txBox="1"/>
          <p:nvPr/>
        </p:nvSpPr>
        <p:spPr>
          <a:xfrm>
            <a:off x="5580112" y="458112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Rövid időhorizont</a:t>
            </a:r>
            <a:endParaRPr lang="hu-HU" b="1" dirty="0"/>
          </a:p>
        </p:txBody>
      </p:sp>
      <p:sp>
        <p:nvSpPr>
          <p:cNvPr id="36" name="Szövegdoboz 35"/>
          <p:cNvSpPr txBox="1"/>
          <p:nvPr/>
        </p:nvSpPr>
        <p:spPr>
          <a:xfrm>
            <a:off x="5004048" y="515719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Kis tudásabszorpció</a:t>
            </a:r>
            <a:endParaRPr lang="hu-HU" b="1" dirty="0"/>
          </a:p>
        </p:txBody>
      </p:sp>
      <p:sp>
        <p:nvSpPr>
          <p:cNvPr id="37" name="Szövegdoboz 36"/>
          <p:cNvSpPr txBox="1"/>
          <p:nvPr/>
        </p:nvSpPr>
        <p:spPr>
          <a:xfrm>
            <a:off x="5220072" y="573325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Süllyedő régiók</a:t>
            </a:r>
            <a:endParaRPr lang="hu-HU" b="1" dirty="0"/>
          </a:p>
        </p:txBody>
      </p:sp>
      <p:sp>
        <p:nvSpPr>
          <p:cNvPr id="38" name="Szövegdoboz 37"/>
          <p:cNvSpPr txBox="1"/>
          <p:nvPr/>
        </p:nvSpPr>
        <p:spPr>
          <a:xfrm>
            <a:off x="3275856" y="400506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Esetleges szerep</a:t>
            </a:r>
            <a:endParaRPr lang="hu-HU" b="1" dirty="0"/>
          </a:p>
        </p:txBody>
      </p:sp>
      <p:sp>
        <p:nvSpPr>
          <p:cNvPr id="39" name="Szövegdoboz 38"/>
          <p:cNvSpPr txBox="1"/>
          <p:nvPr/>
        </p:nvSpPr>
        <p:spPr>
          <a:xfrm>
            <a:off x="2915816" y="515719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Merev struktúra</a:t>
            </a:r>
            <a:endParaRPr lang="hu-HU" b="1" dirty="0"/>
          </a:p>
        </p:txBody>
      </p:sp>
      <p:sp>
        <p:nvSpPr>
          <p:cNvPr id="40" name="Szövegdoboz 39"/>
          <p:cNvSpPr txBox="1"/>
          <p:nvPr/>
        </p:nvSpPr>
        <p:spPr>
          <a:xfrm>
            <a:off x="3059832" y="458112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Introvertált fókusz</a:t>
            </a:r>
            <a:endParaRPr lang="hu-HU" b="1" dirty="0"/>
          </a:p>
        </p:txBody>
      </p:sp>
      <p:sp>
        <p:nvSpPr>
          <p:cNvPr id="41" name="Szövegdoboz 40"/>
          <p:cNvSpPr txBox="1"/>
          <p:nvPr/>
        </p:nvSpPr>
        <p:spPr>
          <a:xfrm>
            <a:off x="2555776" y="573325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Hagyományos </a:t>
            </a:r>
            <a:r>
              <a:rPr lang="hu-HU" b="1" dirty="0" err="1" smtClean="0"/>
              <a:t>komm</a:t>
            </a:r>
            <a:r>
              <a:rPr lang="hu-HU" b="1" dirty="0" smtClean="0"/>
              <a:t>.</a:t>
            </a:r>
            <a:endParaRPr lang="hu-HU" b="1" dirty="0"/>
          </a:p>
        </p:txBody>
      </p:sp>
      <p:sp>
        <p:nvSpPr>
          <p:cNvPr id="42" name="Szövegdoboz 41"/>
          <p:cNvSpPr txBox="1"/>
          <p:nvPr/>
        </p:nvSpPr>
        <p:spPr>
          <a:xfrm rot="17190006">
            <a:off x="6212213" y="4951615"/>
            <a:ext cx="3055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solidFill>
                  <a:srgbClr val="FF0000"/>
                </a:solidFill>
              </a:rPr>
              <a:t>DEMOGRÁFIA, GAZD.</a:t>
            </a:r>
            <a:endParaRPr lang="hu-HU" sz="2400" b="1" dirty="0">
              <a:solidFill>
                <a:srgbClr val="FF0000"/>
              </a:solidFill>
            </a:endParaRPr>
          </a:p>
        </p:txBody>
      </p:sp>
      <p:sp>
        <p:nvSpPr>
          <p:cNvPr id="43" name="Szövegdoboz 42"/>
          <p:cNvSpPr txBox="1"/>
          <p:nvPr/>
        </p:nvSpPr>
        <p:spPr>
          <a:xfrm rot="17315888">
            <a:off x="3659895" y="4908711"/>
            <a:ext cx="3145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solidFill>
                  <a:srgbClr val="FF0000"/>
                </a:solidFill>
              </a:rPr>
              <a:t>INTÉZMÉNYI POLITIKA</a:t>
            </a:r>
            <a:endParaRPr lang="hu-HU" sz="2400" b="1" dirty="0">
              <a:solidFill>
                <a:srgbClr val="FF0000"/>
              </a:solidFill>
            </a:endParaRPr>
          </a:p>
        </p:txBody>
      </p:sp>
      <p:sp>
        <p:nvSpPr>
          <p:cNvPr id="44" name="Szövegdoboz 43"/>
          <p:cNvSpPr txBox="1"/>
          <p:nvPr/>
        </p:nvSpPr>
        <p:spPr>
          <a:xfrm rot="17315888">
            <a:off x="996240" y="4980698"/>
            <a:ext cx="3319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solidFill>
                  <a:srgbClr val="FF0000"/>
                </a:solidFill>
              </a:rPr>
              <a:t>SZABÁLYOZÁSI KÖRNY.</a:t>
            </a:r>
            <a:endParaRPr lang="hu-HU" sz="2400" b="1" dirty="0">
              <a:solidFill>
                <a:srgbClr val="FF0000"/>
              </a:solidFill>
            </a:endParaRPr>
          </a:p>
        </p:txBody>
      </p:sp>
      <p:sp>
        <p:nvSpPr>
          <p:cNvPr id="46" name="Szövegdoboz 45"/>
          <p:cNvSpPr txBox="1"/>
          <p:nvPr/>
        </p:nvSpPr>
        <p:spPr>
          <a:xfrm rot="5400000">
            <a:off x="7040959" y="3414192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PFO RÉGIÓS MISSZIÓJA</a:t>
            </a:r>
            <a:endParaRPr lang="hu-HU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ekerekített téglalap 5"/>
          <p:cNvSpPr/>
          <p:nvPr/>
        </p:nvSpPr>
        <p:spPr>
          <a:xfrm>
            <a:off x="539552" y="4725144"/>
            <a:ext cx="8136904" cy="12241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683568" y="4725144"/>
            <a:ext cx="7772400" cy="1181993"/>
          </a:xfrm>
        </p:spPr>
        <p:txBody>
          <a:bodyPr>
            <a:normAutofit/>
          </a:bodyPr>
          <a:lstStyle/>
          <a:p>
            <a:r>
              <a:rPr lang="hu-HU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FIGYELMET!</a:t>
            </a:r>
            <a:endParaRPr lang="hu-HU" sz="5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51520" y="1124744"/>
            <a:ext cx="85689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 smtClean="0"/>
              <a:t>Következő </a:t>
            </a:r>
            <a:r>
              <a:rPr lang="hu-HU" sz="3200" b="1" dirty="0" err="1" smtClean="0"/>
              <a:t>workshop-ok</a:t>
            </a:r>
            <a:r>
              <a:rPr lang="hu-HU" sz="3200" b="1" dirty="0" smtClean="0"/>
              <a:t> feladata:</a:t>
            </a:r>
          </a:p>
          <a:p>
            <a:pPr algn="ctr"/>
            <a:endParaRPr lang="hu-HU" sz="3200" b="1" dirty="0" smtClean="0"/>
          </a:p>
          <a:p>
            <a:r>
              <a:rPr lang="hu-HU" sz="3200" b="1" dirty="0" smtClean="0"/>
              <a:t>(2) Stratégia és stratégiai célok meghatározása </a:t>
            </a:r>
          </a:p>
          <a:p>
            <a:r>
              <a:rPr lang="hu-HU" sz="3200" b="1" dirty="0" smtClean="0"/>
              <a:t>(3) Akcióprogram kialakítása, javaslatok</a:t>
            </a:r>
            <a:endParaRPr lang="hu-H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ekerekített téglalap 4"/>
          <p:cNvSpPr/>
          <p:nvPr/>
        </p:nvSpPr>
        <p:spPr>
          <a:xfrm>
            <a:off x="2411760" y="332656"/>
            <a:ext cx="4248472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Lekerekített téglalap 3"/>
          <p:cNvSpPr/>
          <p:nvPr/>
        </p:nvSpPr>
        <p:spPr>
          <a:xfrm>
            <a:off x="251520" y="1484784"/>
            <a:ext cx="8496944" cy="47525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hu-H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FŐ KÉRDÉSEK</a:t>
            </a:r>
            <a:endParaRPr lang="hu-H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sz="4000" dirty="0" smtClean="0"/>
              <a:t>Glob</a:t>
            </a:r>
            <a:r>
              <a:rPr lang="hu-HU" sz="4000" dirty="0" err="1" smtClean="0"/>
              <a:t>ális</a:t>
            </a:r>
            <a:r>
              <a:rPr lang="en-US" sz="4000" dirty="0" smtClean="0"/>
              <a:t> – n</a:t>
            </a:r>
            <a:r>
              <a:rPr lang="hu-HU" sz="4000" dirty="0" err="1" smtClean="0"/>
              <a:t>emzeti</a:t>
            </a:r>
            <a:r>
              <a:rPr lang="en-US" sz="4000" dirty="0" smtClean="0"/>
              <a:t> – region</a:t>
            </a:r>
            <a:r>
              <a:rPr lang="hu-HU" sz="4000" dirty="0" smtClean="0"/>
              <a:t>á</a:t>
            </a:r>
            <a:r>
              <a:rPr lang="en-US" sz="4000" dirty="0" smtClean="0"/>
              <a:t>l</a:t>
            </a:r>
            <a:r>
              <a:rPr lang="hu-HU" sz="4000" dirty="0" smtClean="0"/>
              <a:t>is kontextus</a:t>
            </a:r>
            <a:endParaRPr lang="en-US" sz="4000" dirty="0" smtClean="0"/>
          </a:p>
          <a:p>
            <a:pPr marL="514350" indent="-514350">
              <a:buAutoNum type="arabicPeriod"/>
            </a:pPr>
            <a:r>
              <a:rPr lang="hu-HU" sz="4000" dirty="0" smtClean="0"/>
              <a:t>A hazai PFO szükségszerű regionális szerepvállalása</a:t>
            </a:r>
            <a:endParaRPr lang="en-US" sz="4000" dirty="0" smtClean="0"/>
          </a:p>
          <a:p>
            <a:pPr marL="514350" indent="-514350">
              <a:buAutoNum type="arabicPeriod"/>
            </a:pPr>
            <a:r>
              <a:rPr lang="hu-HU" sz="4000" dirty="0" smtClean="0"/>
              <a:t>Javasolt hazai teendők</a:t>
            </a:r>
          </a:p>
          <a:p>
            <a:pPr marL="514350" indent="-514350">
              <a:buAutoNum type="arabicPeriod"/>
            </a:pPr>
            <a:r>
              <a:rPr lang="hu-HU" sz="4000" dirty="0" smtClean="0"/>
              <a:t>Kelet-Közép-Európa: közös kihívásaink </a:t>
            </a:r>
            <a:r>
              <a:rPr lang="hu-HU" sz="4000" dirty="0" smtClean="0"/>
              <a:t>(diagnózis)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ekerekített téglalap 4"/>
          <p:cNvSpPr/>
          <p:nvPr/>
        </p:nvSpPr>
        <p:spPr>
          <a:xfrm>
            <a:off x="323528" y="1772816"/>
            <a:ext cx="8424936" cy="46805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Lekerekített téglalap 3"/>
          <p:cNvSpPr/>
          <p:nvPr/>
        </p:nvSpPr>
        <p:spPr>
          <a:xfrm>
            <a:off x="251520" y="404664"/>
            <a:ext cx="8640960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hu-HU" sz="3600" b="1" smtClean="0"/>
              <a:t>1. Globális – nemzeti – regionális kontextus</a:t>
            </a:r>
            <a:endParaRPr lang="hu-HU" sz="3600" b="1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916832"/>
            <a:ext cx="7941568" cy="4525963"/>
          </a:xfrm>
        </p:spPr>
        <p:txBody>
          <a:bodyPr>
            <a:normAutofit fontScale="92500" lnSpcReduction="20000"/>
          </a:bodyPr>
          <a:lstStyle/>
          <a:p>
            <a:pPr marL="179388" indent="-179388">
              <a:buFontTx/>
              <a:buChar char="-"/>
            </a:pPr>
            <a:r>
              <a:rPr lang="hu-HU" dirty="0" smtClean="0"/>
              <a:t>Magyarország és régiói az </a:t>
            </a:r>
            <a:r>
              <a:rPr lang="hu-HU" b="1" dirty="0" smtClean="0">
                <a:solidFill>
                  <a:srgbClr val="FF0000"/>
                </a:solidFill>
              </a:rPr>
              <a:t>innovációs gazdaságban</a:t>
            </a:r>
            <a:r>
              <a:rPr lang="hu-HU" dirty="0" smtClean="0"/>
              <a:t> – komplex kihívások / differenciált helyi válaszok igénye</a:t>
            </a:r>
          </a:p>
          <a:p>
            <a:pPr marL="179388" indent="-179388">
              <a:buFontTx/>
              <a:buChar char="-"/>
            </a:pPr>
            <a:r>
              <a:rPr lang="hu-HU" dirty="0" smtClean="0"/>
              <a:t> Regionális / helyi válaszok – tudásközpontok és helyi </a:t>
            </a:r>
            <a:r>
              <a:rPr lang="hu-HU" b="1" dirty="0" smtClean="0">
                <a:solidFill>
                  <a:srgbClr val="FF0000"/>
                </a:solidFill>
              </a:rPr>
              <a:t>„jó gyakorlatok”</a:t>
            </a:r>
          </a:p>
          <a:p>
            <a:pPr marL="179388" indent="-179388">
              <a:buFontTx/>
              <a:buChar char="-"/>
            </a:pPr>
            <a:r>
              <a:rPr lang="hu-HU" dirty="0" smtClean="0"/>
              <a:t>A PFO </a:t>
            </a:r>
            <a:r>
              <a:rPr lang="hu-HU" b="1" dirty="0" smtClean="0">
                <a:solidFill>
                  <a:srgbClr val="FF0000"/>
                </a:solidFill>
              </a:rPr>
              <a:t>bővülő missziója</a:t>
            </a:r>
            <a:r>
              <a:rPr lang="hu-HU" dirty="0" smtClean="0"/>
              <a:t>: a regionális felzárkózás / versenyképesség motorja – illeszkedés a helyi igényekhez</a:t>
            </a:r>
          </a:p>
          <a:p>
            <a:pPr marL="179388" indent="-179388">
              <a:buFontTx/>
              <a:buChar char="-"/>
            </a:pPr>
            <a:r>
              <a:rPr lang="hu-HU" dirty="0" smtClean="0"/>
              <a:t> </a:t>
            </a:r>
            <a:r>
              <a:rPr lang="hu-HU" b="1" dirty="0" smtClean="0">
                <a:solidFill>
                  <a:srgbClr val="FF0000"/>
                </a:solidFill>
              </a:rPr>
              <a:t>Főbb területei: </a:t>
            </a:r>
            <a:r>
              <a:rPr lang="hu-HU" dirty="0" smtClean="0"/>
              <a:t>a tudásszolgáltatási portfólió / regionális hálózati gyakorlat / „3H - 4H - 5H” típusú együttműködések </a:t>
            </a:r>
          </a:p>
          <a:p>
            <a:pPr marL="0" indent="0">
              <a:buNone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Kép 3" descr="http://www.inventory-and-supplychain-blog.com/wp-content/uploads/2014/08/blog_industry_4.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825" y="296863"/>
            <a:ext cx="838835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lipszis 4"/>
          <p:cNvSpPr/>
          <p:nvPr/>
        </p:nvSpPr>
        <p:spPr>
          <a:xfrm>
            <a:off x="6875463" y="476250"/>
            <a:ext cx="1081087" cy="720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2" name="Lekerekített téglalap 1"/>
          <p:cNvSpPr/>
          <p:nvPr/>
        </p:nvSpPr>
        <p:spPr>
          <a:xfrm>
            <a:off x="5724525" y="404813"/>
            <a:ext cx="1081088" cy="100806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3" name="Lekerekített téglalap 2"/>
          <p:cNvSpPr/>
          <p:nvPr/>
        </p:nvSpPr>
        <p:spPr>
          <a:xfrm>
            <a:off x="5795963" y="2565400"/>
            <a:ext cx="1439862" cy="647700"/>
          </a:xfrm>
          <a:prstGeom prst="roundRect">
            <a:avLst/>
          </a:prstGeom>
          <a:solidFill>
            <a:srgbClr val="BBE0E3">
              <a:alpha val="47059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7236296" y="2924944"/>
            <a:ext cx="50323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132" name="Text Box 8"/>
          <p:cNvSpPr txBox="1">
            <a:spLocks noChangeArrowheads="1"/>
          </p:cNvSpPr>
          <p:nvPr/>
        </p:nvSpPr>
        <p:spPr bwMode="auto">
          <a:xfrm>
            <a:off x="5651500" y="2565400"/>
            <a:ext cx="15843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hu-HU" b="1" i="1" dirty="0">
                <a:solidFill>
                  <a:srgbClr val="FF0000"/>
                </a:solidFill>
              </a:rPr>
              <a:t>= </a:t>
            </a:r>
            <a:r>
              <a:rPr lang="en-US" altLang="hu-HU" b="1" i="1" dirty="0" err="1" smtClean="0">
                <a:solidFill>
                  <a:srgbClr val="FF0000"/>
                </a:solidFill>
              </a:rPr>
              <a:t>Innov</a:t>
            </a:r>
            <a:r>
              <a:rPr lang="hu-HU" altLang="hu-HU" b="1" i="1" dirty="0" err="1" smtClean="0">
                <a:solidFill>
                  <a:srgbClr val="FF0000"/>
                </a:solidFill>
              </a:rPr>
              <a:t>ációs</a:t>
            </a:r>
            <a:r>
              <a:rPr lang="en-US" altLang="hu-HU" b="1" i="1" dirty="0" smtClean="0">
                <a:solidFill>
                  <a:srgbClr val="FF0000"/>
                </a:solidFill>
              </a:rPr>
              <a:t> </a:t>
            </a:r>
            <a:r>
              <a:rPr lang="hu-HU" altLang="hu-HU" b="1" i="1" dirty="0" smtClean="0">
                <a:solidFill>
                  <a:srgbClr val="FF0000"/>
                </a:solidFill>
              </a:rPr>
              <a:t>gazdaság</a:t>
            </a:r>
            <a:endParaRPr lang="en-US" altLang="hu-HU" b="1" i="1" dirty="0">
              <a:solidFill>
                <a:srgbClr val="FF0000"/>
              </a:solidFill>
            </a:endParaRPr>
          </a:p>
        </p:txBody>
      </p:sp>
      <p:sp>
        <p:nvSpPr>
          <p:cNvPr id="5135" name="Text Box 8"/>
          <p:cNvSpPr txBox="1">
            <a:spLocks noChangeArrowheads="1"/>
          </p:cNvSpPr>
          <p:nvPr/>
        </p:nvSpPr>
        <p:spPr bwMode="auto">
          <a:xfrm>
            <a:off x="1979613" y="6021388"/>
            <a:ext cx="1295400" cy="6508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hu-HU" b="1" i="1" dirty="0">
                <a:solidFill>
                  <a:srgbClr val="FF0000"/>
                </a:solidFill>
              </a:rPr>
              <a:t>= </a:t>
            </a:r>
            <a:r>
              <a:rPr lang="hu-HU" altLang="hu-HU" b="1" i="1" dirty="0" smtClean="0">
                <a:solidFill>
                  <a:srgbClr val="FF0000"/>
                </a:solidFill>
              </a:rPr>
              <a:t>Digitális</a:t>
            </a:r>
            <a:r>
              <a:rPr lang="en-US" altLang="hu-HU" b="1" i="1" dirty="0" smtClean="0">
                <a:solidFill>
                  <a:srgbClr val="FF0000"/>
                </a:solidFill>
              </a:rPr>
              <a:t> </a:t>
            </a:r>
            <a:r>
              <a:rPr lang="hu-HU" altLang="hu-HU" b="1" i="1" dirty="0" smtClean="0">
                <a:solidFill>
                  <a:srgbClr val="FF0000"/>
                </a:solidFill>
              </a:rPr>
              <a:t>gazdaság</a:t>
            </a:r>
            <a:endParaRPr lang="en-US" altLang="hu-HU" b="1" i="1" dirty="0">
              <a:solidFill>
                <a:srgbClr val="FF0000"/>
              </a:solidFill>
            </a:endParaRPr>
          </a:p>
        </p:txBody>
      </p:sp>
      <p:sp>
        <p:nvSpPr>
          <p:cNvPr id="5136" name="Text Box 8"/>
          <p:cNvSpPr txBox="1">
            <a:spLocks noChangeArrowheads="1"/>
          </p:cNvSpPr>
          <p:nvPr/>
        </p:nvSpPr>
        <p:spPr bwMode="auto">
          <a:xfrm>
            <a:off x="3346450" y="6021388"/>
            <a:ext cx="1800225" cy="64633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hu-HU" b="1" i="1" dirty="0">
                <a:solidFill>
                  <a:srgbClr val="FF0000"/>
                </a:solidFill>
              </a:rPr>
              <a:t>= </a:t>
            </a:r>
            <a:r>
              <a:rPr lang="hu-HU" altLang="hu-HU" b="1" i="1" dirty="0" smtClean="0">
                <a:solidFill>
                  <a:srgbClr val="FF0000"/>
                </a:solidFill>
              </a:rPr>
              <a:t>Tudás-gazdaság</a:t>
            </a:r>
            <a:endParaRPr lang="en-US" altLang="hu-HU" b="1" i="1" dirty="0">
              <a:solidFill>
                <a:srgbClr val="FF0000"/>
              </a:solidFill>
            </a:endParaRPr>
          </a:p>
        </p:txBody>
      </p:sp>
      <p:sp>
        <p:nvSpPr>
          <p:cNvPr id="5137" name="Text Box 8"/>
          <p:cNvSpPr txBox="1">
            <a:spLocks noChangeArrowheads="1"/>
          </p:cNvSpPr>
          <p:nvPr/>
        </p:nvSpPr>
        <p:spPr bwMode="auto">
          <a:xfrm>
            <a:off x="5219700" y="6021388"/>
            <a:ext cx="1295400" cy="64633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hu-HU" b="1" i="1" dirty="0" smtClean="0">
                <a:solidFill>
                  <a:srgbClr val="FF0000"/>
                </a:solidFill>
              </a:rPr>
              <a:t>=</a:t>
            </a:r>
            <a:r>
              <a:rPr lang="hu-HU" altLang="hu-HU" b="1" i="1" dirty="0" smtClean="0">
                <a:solidFill>
                  <a:srgbClr val="FF0000"/>
                </a:solidFill>
              </a:rPr>
              <a:t> Hálózati gazdaság</a:t>
            </a:r>
            <a:endParaRPr lang="en-US" altLang="hu-HU" b="1" i="1" dirty="0">
              <a:solidFill>
                <a:srgbClr val="FF0000"/>
              </a:solidFill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7524328" y="2204864"/>
            <a:ext cx="16196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rgbClr val="FF0000"/>
                </a:solidFill>
              </a:rPr>
              <a:t>A </a:t>
            </a:r>
            <a:r>
              <a:rPr lang="hu-HU" sz="2000" dirty="0" err="1" smtClean="0">
                <a:solidFill>
                  <a:srgbClr val="FF0000"/>
                </a:solidFill>
              </a:rPr>
              <a:t>tudásszolgál-tatások</a:t>
            </a:r>
            <a:r>
              <a:rPr lang="hu-HU" sz="2000" dirty="0" smtClean="0">
                <a:solidFill>
                  <a:srgbClr val="FF0000"/>
                </a:solidFill>
              </a:rPr>
              <a:t> iránt folyamatosan és exponenciális ütemben növekvő igények</a:t>
            </a:r>
            <a:r>
              <a:rPr lang="en-US" sz="2000" dirty="0" smtClean="0">
                <a:solidFill>
                  <a:srgbClr val="FF0000"/>
                </a:solidFill>
              </a:rPr>
              <a:t>!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8" name="Lekerekített téglalap 17"/>
          <p:cNvSpPr/>
          <p:nvPr/>
        </p:nvSpPr>
        <p:spPr>
          <a:xfrm>
            <a:off x="7524328" y="2132856"/>
            <a:ext cx="1619672" cy="29523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9" grpId="0" animBg="1"/>
      <p:bldP spid="5135" grpId="0" animBg="1"/>
      <p:bldP spid="5136" grpId="0" animBg="1"/>
      <p:bldP spid="5137" grpId="0" animBg="1"/>
      <p:bldP spid="17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772816"/>
            <a:ext cx="3024336" cy="321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7" name="Téglalap feliratnak 6"/>
          <p:cNvSpPr/>
          <p:nvPr/>
        </p:nvSpPr>
        <p:spPr>
          <a:xfrm>
            <a:off x="6516216" y="980728"/>
            <a:ext cx="2160240" cy="864096"/>
          </a:xfrm>
          <a:prstGeom prst="wedgeRectCallout">
            <a:avLst>
              <a:gd name="adj1" fmla="val -91590"/>
              <a:gd name="adj2" fmla="val 44493"/>
            </a:avLst>
          </a:prstGeom>
          <a:solidFill>
            <a:schemeClr val="accent1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feliratnak 9"/>
          <p:cNvSpPr/>
          <p:nvPr/>
        </p:nvSpPr>
        <p:spPr>
          <a:xfrm>
            <a:off x="6516216" y="4725144"/>
            <a:ext cx="2376264" cy="864096"/>
          </a:xfrm>
          <a:prstGeom prst="wedgeRectCallout">
            <a:avLst>
              <a:gd name="adj1" fmla="val -65688"/>
              <a:gd name="adj2" fmla="val -83439"/>
            </a:avLst>
          </a:prstGeom>
          <a:solidFill>
            <a:schemeClr val="accent1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Téglalap feliratnak 10"/>
          <p:cNvSpPr/>
          <p:nvPr/>
        </p:nvSpPr>
        <p:spPr>
          <a:xfrm>
            <a:off x="6516216" y="3573016"/>
            <a:ext cx="2376264" cy="864096"/>
          </a:xfrm>
          <a:prstGeom prst="wedgeRectCallout">
            <a:avLst>
              <a:gd name="adj1" fmla="val -66952"/>
              <a:gd name="adj2" fmla="val -71752"/>
            </a:avLst>
          </a:prstGeom>
          <a:solidFill>
            <a:schemeClr val="accent1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églalap feliratnak 11"/>
          <p:cNvSpPr/>
          <p:nvPr/>
        </p:nvSpPr>
        <p:spPr>
          <a:xfrm>
            <a:off x="6516216" y="2276872"/>
            <a:ext cx="2376264" cy="792088"/>
          </a:xfrm>
          <a:prstGeom prst="wedgeRectCallout">
            <a:avLst>
              <a:gd name="adj1" fmla="val -65507"/>
              <a:gd name="adj2" fmla="val 3745"/>
            </a:avLst>
          </a:prstGeom>
          <a:solidFill>
            <a:schemeClr val="accent1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Téglalap feliratnak 12"/>
          <p:cNvSpPr/>
          <p:nvPr/>
        </p:nvSpPr>
        <p:spPr>
          <a:xfrm>
            <a:off x="5004048" y="5949280"/>
            <a:ext cx="3672408" cy="720080"/>
          </a:xfrm>
          <a:prstGeom prst="wedgeRectCallout">
            <a:avLst>
              <a:gd name="adj1" fmla="val -55431"/>
              <a:gd name="adj2" fmla="val -181996"/>
            </a:avLst>
          </a:prstGeom>
          <a:solidFill>
            <a:schemeClr val="accent1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Téglalap feliratnak 13"/>
          <p:cNvSpPr/>
          <p:nvPr/>
        </p:nvSpPr>
        <p:spPr>
          <a:xfrm>
            <a:off x="1907704" y="5949280"/>
            <a:ext cx="2160240" cy="720080"/>
          </a:xfrm>
          <a:prstGeom prst="wedgeRectCallout">
            <a:avLst>
              <a:gd name="adj1" fmla="val 64457"/>
              <a:gd name="adj2" fmla="val -183891"/>
            </a:avLst>
          </a:prstGeom>
          <a:solidFill>
            <a:schemeClr val="accent1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Téglalap feliratnak 14"/>
          <p:cNvSpPr/>
          <p:nvPr/>
        </p:nvSpPr>
        <p:spPr>
          <a:xfrm>
            <a:off x="611560" y="4797152"/>
            <a:ext cx="2160240" cy="792088"/>
          </a:xfrm>
          <a:prstGeom prst="wedgeRectCallout">
            <a:avLst>
              <a:gd name="adj1" fmla="val 65720"/>
              <a:gd name="adj2" fmla="val -89125"/>
            </a:avLst>
          </a:prstGeom>
          <a:solidFill>
            <a:schemeClr val="accent1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Téglalap feliratnak 15"/>
          <p:cNvSpPr/>
          <p:nvPr/>
        </p:nvSpPr>
        <p:spPr>
          <a:xfrm>
            <a:off x="611560" y="3645024"/>
            <a:ext cx="2160240" cy="720080"/>
          </a:xfrm>
          <a:prstGeom prst="wedgeRectCallout">
            <a:avLst>
              <a:gd name="adj1" fmla="val 66352"/>
              <a:gd name="adj2" fmla="val -83439"/>
            </a:avLst>
          </a:prstGeom>
          <a:solidFill>
            <a:schemeClr val="accent1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Téglalap feliratnak 16"/>
          <p:cNvSpPr/>
          <p:nvPr/>
        </p:nvSpPr>
        <p:spPr>
          <a:xfrm>
            <a:off x="611560" y="2276872"/>
            <a:ext cx="2160240" cy="720080"/>
          </a:xfrm>
          <a:prstGeom prst="wedgeRectCallout">
            <a:avLst>
              <a:gd name="adj1" fmla="val 68247"/>
              <a:gd name="adj2" fmla="val 17012"/>
            </a:avLst>
          </a:prstGeom>
          <a:solidFill>
            <a:schemeClr val="accent1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Téglalap feliratnak 17"/>
          <p:cNvSpPr/>
          <p:nvPr/>
        </p:nvSpPr>
        <p:spPr>
          <a:xfrm>
            <a:off x="611560" y="980728"/>
            <a:ext cx="2160240" cy="864096"/>
          </a:xfrm>
          <a:prstGeom prst="wedgeRectCallout">
            <a:avLst>
              <a:gd name="adj1" fmla="val 90991"/>
              <a:gd name="adj2" fmla="val 44153"/>
            </a:avLst>
          </a:prstGeom>
          <a:solidFill>
            <a:schemeClr val="accent1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Szövegdoboz 19"/>
          <p:cNvSpPr txBox="1"/>
          <p:nvPr/>
        </p:nvSpPr>
        <p:spPr>
          <a:xfrm>
            <a:off x="6516216" y="980728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2025-ben Top 10 szakma 2010-ben még sehol sem volt… </a:t>
            </a:r>
            <a:endParaRPr lang="hu-HU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611560" y="2348880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Váltások= munkahely: 6X, lakóhely 7X!</a:t>
            </a:r>
          </a:p>
        </p:txBody>
      </p:sp>
      <p:sp>
        <p:nvSpPr>
          <p:cNvPr id="22" name="Szövegdoboz 21"/>
          <p:cNvSpPr txBox="1"/>
          <p:nvPr/>
        </p:nvSpPr>
        <p:spPr>
          <a:xfrm>
            <a:off x="6444208" y="3573016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Munkahelyek=2030-ig  + 500 millió/- 2 milliárd: „</a:t>
            </a:r>
            <a:r>
              <a:rPr lang="hu-HU" dirty="0" err="1" smtClean="0"/>
              <a:t>titty-tainment</a:t>
            </a:r>
            <a:r>
              <a:rPr lang="hu-HU" dirty="0" smtClean="0"/>
              <a:t>”?!</a:t>
            </a:r>
            <a:endParaRPr lang="hu-HU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6444208" y="2204864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2027-ig a Top-500 75%-a lecserélve! Átlagkoruk 60/15 év: „unikornisok”!</a:t>
            </a:r>
            <a:endParaRPr lang="hu-HU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611560" y="364502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2020-ra 200 milliárd okos eszköz az </a:t>
            </a:r>
            <a:r>
              <a:rPr lang="hu-HU" dirty="0" err="1" smtClean="0"/>
              <a:t>IoT-n</a:t>
            </a:r>
            <a:r>
              <a:rPr lang="hu-HU" dirty="0" smtClean="0"/>
              <a:t>!</a:t>
            </a:r>
            <a:endParaRPr lang="hu-HU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1907704" y="594928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„</a:t>
            </a:r>
            <a:r>
              <a:rPr lang="hu-HU" dirty="0" err="1" smtClean="0"/>
              <a:t>sharing</a:t>
            </a:r>
            <a:r>
              <a:rPr lang="hu-HU" dirty="0" smtClean="0"/>
              <a:t> </a:t>
            </a:r>
            <a:r>
              <a:rPr lang="hu-HU" dirty="0" err="1" smtClean="0"/>
              <a:t>economy</a:t>
            </a:r>
            <a:r>
              <a:rPr lang="hu-HU" dirty="0" smtClean="0"/>
              <a:t>” 2030-ig 30X-re nő!</a:t>
            </a:r>
            <a:endParaRPr lang="hu-HU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611560" y="4725144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Big Data az egészség-ügyben = 20%-kal csökkenő mortalitás!</a:t>
            </a:r>
            <a:endParaRPr lang="hu-HU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6516216" y="4725144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Emberi gén térképe = 2020-ban 1000 USD (2010-ben 10</a:t>
            </a:r>
            <a:r>
              <a:rPr lang="hu-HU" baseline="30000" dirty="0" smtClean="0"/>
              <a:t>8</a:t>
            </a:r>
            <a:r>
              <a:rPr lang="hu-HU" dirty="0" smtClean="0"/>
              <a:t> USD!)</a:t>
            </a:r>
            <a:endParaRPr lang="hu-HU" dirty="0"/>
          </a:p>
        </p:txBody>
      </p:sp>
      <p:sp>
        <p:nvSpPr>
          <p:cNvPr id="28" name="Szövegdoboz 27"/>
          <p:cNvSpPr txBox="1"/>
          <p:nvPr/>
        </p:nvSpPr>
        <p:spPr>
          <a:xfrm>
            <a:off x="5004048" y="5934670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2030-ig online agy – számítógép kapcsolat (online az agyak között is…)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611560" y="980728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Technikai fejlődés: a 21. század = előző 20.000 év!</a:t>
            </a:r>
            <a:endParaRPr lang="hu-HU" dirty="0"/>
          </a:p>
        </p:txBody>
      </p:sp>
      <p:sp>
        <p:nvSpPr>
          <p:cNvPr id="29" name="Lekerekített téglalap 28"/>
          <p:cNvSpPr/>
          <p:nvPr/>
        </p:nvSpPr>
        <p:spPr>
          <a:xfrm>
            <a:off x="1043608" y="188640"/>
            <a:ext cx="7200800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Cím 1"/>
          <p:cNvSpPr txBox="1">
            <a:spLocks/>
          </p:cNvSpPr>
          <p:nvPr/>
        </p:nvSpPr>
        <p:spPr>
          <a:xfrm>
            <a:off x="539552" y="188640"/>
            <a:ext cx="8229600" cy="648072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„Szép, új exponenciális világunk”</a:t>
            </a:r>
            <a:endParaRPr kumimoji="0" lang="hu-H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ekerekített téglalap 7"/>
          <p:cNvSpPr/>
          <p:nvPr/>
        </p:nvSpPr>
        <p:spPr>
          <a:xfrm>
            <a:off x="5868144" y="0"/>
            <a:ext cx="3096344" cy="11967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575770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1370" y="4265712"/>
            <a:ext cx="342263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0"/>
            <a:ext cx="4328022" cy="748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zövegdoboz 6"/>
          <p:cNvSpPr txBox="1"/>
          <p:nvPr/>
        </p:nvSpPr>
        <p:spPr>
          <a:xfrm>
            <a:off x="5868144" y="188640"/>
            <a:ext cx="30243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/>
              <a:t>MAGYAR RÉGIÓK -2016</a:t>
            </a:r>
            <a:endParaRPr lang="hu-HU" sz="2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5724128" y="1916832"/>
            <a:ext cx="3419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i="1" dirty="0" smtClean="0"/>
              <a:t>8 RÉGIÓNK „III. OSZTÁLYÚ UTAS” = ELVÁNDORLÁS / ELÖREGEDÉS/VISSZAESÉS!</a:t>
            </a:r>
          </a:p>
          <a:p>
            <a:r>
              <a:rPr lang="hu-HU" sz="2400" i="1" dirty="0" smtClean="0"/>
              <a:t>INNEN SZÉP NYERNI?!</a:t>
            </a:r>
            <a:endParaRPr lang="hu-HU" sz="2400" i="1" dirty="0"/>
          </a:p>
        </p:txBody>
      </p:sp>
      <p:cxnSp>
        <p:nvCxnSpPr>
          <p:cNvPr id="11" name="Egyenes összekötő nyíllal 10"/>
          <p:cNvCxnSpPr/>
          <p:nvPr/>
        </p:nvCxnSpPr>
        <p:spPr>
          <a:xfrm flipV="1">
            <a:off x="4427984" y="4293096"/>
            <a:ext cx="1368152" cy="7200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/>
          <p:nvPr/>
        </p:nvCxnSpPr>
        <p:spPr>
          <a:xfrm>
            <a:off x="3779912" y="5013176"/>
            <a:ext cx="2016224" cy="18448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ekerekített téglalap 23"/>
          <p:cNvSpPr/>
          <p:nvPr/>
        </p:nvSpPr>
        <p:spPr>
          <a:xfrm>
            <a:off x="3779912" y="4365104"/>
            <a:ext cx="864096" cy="648072"/>
          </a:xfrm>
          <a:prstGeom prst="roundRect">
            <a:avLst/>
          </a:prstGeom>
          <a:solidFill>
            <a:srgbClr val="DCE6F2">
              <a:alpha val="47843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395536" y="1196752"/>
            <a:ext cx="8352928" cy="53285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Lekerekített téglalap 4"/>
          <p:cNvSpPr/>
          <p:nvPr/>
        </p:nvSpPr>
        <p:spPr>
          <a:xfrm>
            <a:off x="323528" y="260648"/>
            <a:ext cx="8424936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</p:spPr>
        <p:txBody>
          <a:bodyPr>
            <a:noAutofit/>
          </a:bodyPr>
          <a:lstStyle/>
          <a:p>
            <a:r>
              <a:rPr lang="hu-HU" sz="3600" b="1" dirty="0" smtClean="0"/>
              <a:t>2. A hazai PFO jövőbeni regionális szerepe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340768"/>
            <a:ext cx="8136904" cy="511256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Szoros, </a:t>
            </a:r>
            <a:r>
              <a:rPr lang="hu-HU" sz="2000" b="1" dirty="0" smtClean="0">
                <a:solidFill>
                  <a:srgbClr val="FF0000"/>
                </a:solidFill>
              </a:rPr>
              <a:t>intézményesült kapcsolatrendszer </a:t>
            </a:r>
            <a:r>
              <a:rPr lang="hu-HU" sz="2000" dirty="0" smtClean="0"/>
              <a:t>kiépítése / működtetése a regionális „</a:t>
            </a:r>
            <a:r>
              <a:rPr lang="hu-HU" sz="2000" dirty="0" err="1" smtClean="0"/>
              <a:t>stake-holder</a:t>
            </a:r>
            <a:r>
              <a:rPr lang="hu-HU" sz="2000" dirty="0" smtClean="0"/>
              <a:t>”</a:t>
            </a:r>
            <a:r>
              <a:rPr lang="hu-HU" sz="2000" dirty="0" err="1" smtClean="0"/>
              <a:t>-csoportokkal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Koordinált</a:t>
            </a:r>
            <a:r>
              <a:rPr lang="hu-HU" sz="2000" b="1" dirty="0" smtClean="0">
                <a:solidFill>
                  <a:srgbClr val="FF0000"/>
                </a:solidFill>
              </a:rPr>
              <a:t> együttműködés  </a:t>
            </a:r>
            <a:r>
              <a:rPr lang="hu-HU" sz="2000" dirty="0" smtClean="0"/>
              <a:t>a térségben versengő felsőoktatási intézményekkel (FOI)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A régiós </a:t>
            </a:r>
            <a:r>
              <a:rPr lang="hu-HU" sz="2000" b="1" dirty="0" err="1" smtClean="0">
                <a:solidFill>
                  <a:srgbClr val="FF0000"/>
                </a:solidFill>
              </a:rPr>
              <a:t>FOI-k</a:t>
            </a:r>
            <a:r>
              <a:rPr lang="hu-HU" sz="2000" b="1" dirty="0" smtClean="0">
                <a:solidFill>
                  <a:srgbClr val="FF0000"/>
                </a:solidFill>
              </a:rPr>
              <a:t>, mint tudásközpontok </a:t>
            </a:r>
            <a:r>
              <a:rPr lang="hu-HU" sz="2000" dirty="0" smtClean="0"/>
              <a:t>érdemi részvétele a regionális fejlesztési stratégiák megvalósításában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A </a:t>
            </a:r>
            <a:r>
              <a:rPr lang="hu-HU" sz="2000" dirty="0" err="1" smtClean="0"/>
              <a:t>FOI-k</a:t>
            </a:r>
            <a:r>
              <a:rPr lang="hu-HU" sz="2000" dirty="0" smtClean="0"/>
              <a:t> bevonása / bekapcsolódása a regionális </a:t>
            </a:r>
            <a:r>
              <a:rPr lang="hu-HU" sz="2000" b="1" dirty="0" smtClean="0">
                <a:solidFill>
                  <a:srgbClr val="FF0000"/>
                </a:solidFill>
              </a:rPr>
              <a:t>fejlesztési stratégiák társadalmasításába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A </a:t>
            </a:r>
            <a:r>
              <a:rPr lang="hu-HU" sz="2000" b="1" dirty="0" smtClean="0">
                <a:solidFill>
                  <a:srgbClr val="FF0000"/>
                </a:solidFill>
              </a:rPr>
              <a:t>duális képzés </a:t>
            </a:r>
            <a:r>
              <a:rPr lang="hu-HU" sz="2000" dirty="0" smtClean="0"/>
              <a:t>és a regionális fejlesztési stratégiák harmonizálása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A helyi / </a:t>
            </a:r>
            <a:r>
              <a:rPr lang="hu-HU" sz="2000" b="1" dirty="0" smtClean="0">
                <a:solidFill>
                  <a:srgbClr val="FF0000"/>
                </a:solidFill>
              </a:rPr>
              <a:t>térségi „</a:t>
            </a:r>
            <a:r>
              <a:rPr lang="hu-HU" sz="2000" b="1" dirty="0" err="1" smtClean="0">
                <a:solidFill>
                  <a:srgbClr val="FF0000"/>
                </a:solidFill>
              </a:rPr>
              <a:t>stake-holder</a:t>
            </a:r>
            <a:r>
              <a:rPr lang="hu-HU" sz="2000" b="1" dirty="0" smtClean="0">
                <a:solidFill>
                  <a:srgbClr val="FF0000"/>
                </a:solidFill>
              </a:rPr>
              <a:t>”</a:t>
            </a:r>
            <a:r>
              <a:rPr lang="hu-HU" sz="2000" b="1" dirty="0" err="1" smtClean="0">
                <a:solidFill>
                  <a:srgbClr val="FF0000"/>
                </a:solidFill>
              </a:rPr>
              <a:t>-ek</a:t>
            </a:r>
            <a:r>
              <a:rPr lang="hu-HU" sz="2000" b="1" dirty="0" smtClean="0">
                <a:solidFill>
                  <a:srgbClr val="FF0000"/>
                </a:solidFill>
              </a:rPr>
              <a:t> részvétele </a:t>
            </a:r>
            <a:r>
              <a:rPr lang="hu-HU" sz="2000" dirty="0" smtClean="0"/>
              <a:t>az intézményfejlesztési stratégiák kialakításában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A </a:t>
            </a:r>
            <a:r>
              <a:rPr lang="hu-HU" sz="2000" dirty="0" err="1" smtClean="0"/>
              <a:t>FOI-k</a:t>
            </a:r>
            <a:r>
              <a:rPr lang="hu-HU" sz="2000" dirty="0" smtClean="0"/>
              <a:t> társadalmi felelősségvállalása a térségi </a:t>
            </a:r>
            <a:r>
              <a:rPr lang="hu-HU" sz="2000" b="1" dirty="0" smtClean="0">
                <a:solidFill>
                  <a:srgbClr val="FF0000"/>
                </a:solidFill>
              </a:rPr>
              <a:t>fenntarthatósági paradigmaváltás</a:t>
            </a:r>
            <a:r>
              <a:rPr lang="hu-HU" sz="2000" dirty="0" smtClean="0"/>
              <a:t> megvalósításában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000" dirty="0" smtClean="0"/>
              <a:t>A </a:t>
            </a:r>
            <a:r>
              <a:rPr lang="hu-HU" sz="2000" dirty="0" err="1" smtClean="0"/>
              <a:t>FOI-k</a:t>
            </a:r>
            <a:r>
              <a:rPr lang="hu-HU" sz="2000" dirty="0" smtClean="0"/>
              <a:t>, mint tudásszolgáltatók központi szerepvállalása a  térségi tudás- és </a:t>
            </a:r>
            <a:r>
              <a:rPr lang="hu-HU" sz="2000" b="1" dirty="0" smtClean="0">
                <a:solidFill>
                  <a:srgbClr val="FF0000"/>
                </a:solidFill>
              </a:rPr>
              <a:t>innovációs hálózatok </a:t>
            </a:r>
            <a:r>
              <a:rPr lang="hu-HU" sz="2000" dirty="0" smtClean="0"/>
              <a:t>kialakításában, működtetésében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179512" y="1556792"/>
            <a:ext cx="8784976" cy="49685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Lekerekített téglalap 3"/>
          <p:cNvSpPr/>
          <p:nvPr/>
        </p:nvSpPr>
        <p:spPr>
          <a:xfrm>
            <a:off x="1691680" y="404664"/>
            <a:ext cx="5688632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5472608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Javasolt hazai teendők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5013176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Diagnózisunk szerint ez a prioritás nálunk </a:t>
            </a:r>
            <a:r>
              <a:rPr lang="en-US" b="1" dirty="0" smtClean="0">
                <a:solidFill>
                  <a:srgbClr val="FF0000"/>
                </a:solidFill>
              </a:rPr>
              <a:t>"developing"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hu-HU" b="1" dirty="0" smtClean="0">
                <a:solidFill>
                  <a:srgbClr val="FF0000"/>
                </a:solidFill>
              </a:rPr>
              <a:t>(fejlődő)</a:t>
            </a:r>
            <a:r>
              <a:rPr lang="hu-HU" b="1" dirty="0" smtClean="0"/>
              <a:t> </a:t>
            </a:r>
            <a:r>
              <a:rPr lang="hu-HU" dirty="0" smtClean="0"/>
              <a:t>fázisban van – részterületenként jelentős eltérésekkel</a:t>
            </a:r>
            <a:r>
              <a:rPr lang="en-US" dirty="0" smtClean="0"/>
              <a:t>.</a:t>
            </a:r>
          </a:p>
          <a:p>
            <a:r>
              <a:rPr lang="hu-HU" dirty="0" smtClean="0"/>
              <a:t>A 8 részterület </a:t>
            </a:r>
            <a:r>
              <a:rPr lang="hu-HU" b="1" dirty="0" smtClean="0">
                <a:solidFill>
                  <a:srgbClr val="FF0000"/>
                </a:solidFill>
              </a:rPr>
              <a:t>minősítése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marL="539750" lvl="1" indent="-539750">
              <a:buNone/>
            </a:pPr>
            <a:r>
              <a:rPr lang="en-US" dirty="0" smtClean="0"/>
              <a:t>	- </a:t>
            </a:r>
            <a:r>
              <a:rPr lang="hu-HU" dirty="0" smtClean="0"/>
              <a:t>„Fejlődő” stádiumban</a:t>
            </a:r>
            <a:r>
              <a:rPr lang="en-US" dirty="0" smtClean="0"/>
              <a:t>:  </a:t>
            </a:r>
            <a:r>
              <a:rPr lang="hu-HU" dirty="0" smtClean="0"/>
              <a:t>az </a:t>
            </a:r>
            <a:r>
              <a:rPr lang="en-US" dirty="0" smtClean="0"/>
              <a:t>1 – 2 – 4 – 7 – 8 </a:t>
            </a:r>
            <a:r>
              <a:rPr lang="hu-HU" dirty="0" smtClean="0"/>
              <a:t>területek</a:t>
            </a:r>
            <a:endParaRPr lang="en-US" dirty="0" smtClean="0"/>
          </a:p>
          <a:p>
            <a:pPr marL="360363" lvl="1" indent="-360363">
              <a:buNone/>
            </a:pPr>
            <a:r>
              <a:rPr lang="en-US" dirty="0" smtClean="0"/>
              <a:t>	  - </a:t>
            </a:r>
            <a:r>
              <a:rPr lang="hu-HU" dirty="0" smtClean="0"/>
              <a:t>„Korai” stádiumban</a:t>
            </a:r>
            <a:r>
              <a:rPr lang="en-US" dirty="0" smtClean="0"/>
              <a:t>:  </a:t>
            </a:r>
            <a:r>
              <a:rPr lang="hu-HU" dirty="0" smtClean="0"/>
              <a:t>a </a:t>
            </a:r>
            <a:r>
              <a:rPr lang="en-US" dirty="0" smtClean="0"/>
              <a:t>3 – 5 – 6 </a:t>
            </a:r>
            <a:r>
              <a:rPr lang="hu-HU" dirty="0" smtClean="0"/>
              <a:t>kihívások</a:t>
            </a:r>
            <a:endParaRPr lang="en-US" dirty="0" smtClean="0"/>
          </a:p>
          <a:p>
            <a:r>
              <a:rPr lang="hu-HU" dirty="0" smtClean="0"/>
              <a:t>Potenciális </a:t>
            </a:r>
            <a:r>
              <a:rPr lang="hu-HU" b="1" dirty="0" smtClean="0">
                <a:solidFill>
                  <a:srgbClr val="FF0000"/>
                </a:solidFill>
              </a:rPr>
              <a:t>stratégiai feladatok </a:t>
            </a:r>
            <a:r>
              <a:rPr lang="hu-HU" dirty="0" smtClean="0"/>
              <a:t>a PFO számára</a:t>
            </a:r>
            <a:r>
              <a:rPr lang="en-US" dirty="0" smtClean="0"/>
              <a:t>:</a:t>
            </a:r>
          </a:p>
          <a:p>
            <a:pPr lvl="1"/>
            <a:r>
              <a:rPr lang="hu-HU" dirty="0" smtClean="0"/>
              <a:t>A szervezeti kultúra / struktúra / tudásszolgáltatások / tudásmenedzsment gyakorlatának </a:t>
            </a:r>
            <a:r>
              <a:rPr lang="hu-HU" b="1" dirty="0" smtClean="0">
                <a:solidFill>
                  <a:srgbClr val="FF0000"/>
                </a:solidFill>
              </a:rPr>
              <a:t>jelentős fejlesztése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hu-HU" dirty="0" smtClean="0"/>
              <a:t>Az </a:t>
            </a:r>
            <a:r>
              <a:rPr lang="hu-HU" b="1" dirty="0" smtClean="0">
                <a:solidFill>
                  <a:srgbClr val="FF0000"/>
                </a:solidFill>
              </a:rPr>
              <a:t>intézményi környezet </a:t>
            </a:r>
            <a:r>
              <a:rPr lang="hu-HU" dirty="0" smtClean="0"/>
              <a:t>(szabályozási / finanszírozási / gazdasági / értékrendi) átalakulásának ösztönzése / katalizálása minden eszközzel</a:t>
            </a:r>
            <a:endParaRPr lang="en-US" dirty="0" smtClean="0"/>
          </a:p>
          <a:p>
            <a:pPr lvl="1"/>
            <a:r>
              <a:rPr lang="hu-HU" dirty="0" smtClean="0"/>
              <a:t>A PFO intézmények regionális </a:t>
            </a:r>
            <a:r>
              <a:rPr lang="hu-HU" b="1" dirty="0" smtClean="0">
                <a:solidFill>
                  <a:srgbClr val="FF0000"/>
                </a:solidFill>
              </a:rPr>
              <a:t>misszióinak megfogalmazása</a:t>
            </a:r>
          </a:p>
          <a:p>
            <a:pPr lvl="1"/>
            <a:r>
              <a:rPr lang="hu-HU" b="1" dirty="0" smtClean="0">
                <a:solidFill>
                  <a:srgbClr val="FF0000"/>
                </a:solidFill>
              </a:rPr>
              <a:t>Országos</a:t>
            </a:r>
            <a:r>
              <a:rPr lang="hu-HU" b="1" dirty="0" smtClean="0"/>
              <a:t> </a:t>
            </a:r>
            <a:r>
              <a:rPr lang="hu-HU" dirty="0" smtClean="0"/>
              <a:t>együttműködési hálózat létrehozása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323528" y="1700808"/>
            <a:ext cx="8568952" cy="48965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Lekerekített téglalap 3"/>
          <p:cNvSpPr/>
          <p:nvPr/>
        </p:nvSpPr>
        <p:spPr>
          <a:xfrm>
            <a:off x="1187624" y="188640"/>
            <a:ext cx="6768752" cy="12961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4. Kelet-Közép-Európa: közös kihívásaink (</a:t>
            </a:r>
            <a:r>
              <a:rPr lang="hu-HU" b="1" dirty="0" err="1" smtClean="0"/>
              <a:t>workshop</a:t>
            </a:r>
            <a:r>
              <a:rPr lang="hu-HU" b="1" dirty="0" smtClean="0"/>
              <a:t>) – 1.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hu-HU" b="1" dirty="0" smtClean="0">
                <a:solidFill>
                  <a:srgbClr val="FF0000"/>
                </a:solidFill>
              </a:rPr>
              <a:t>KOMPETENCIÁK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Kontraszelekció = stratégiai inkompetencia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Intézményi stratégiai menedzsment hiánya 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Stratégiai tudástranszfer akadályai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Proaktív, rugalmas intézményi kultúra hiánya</a:t>
            </a:r>
          </a:p>
          <a:p>
            <a:pPr marL="514350" indent="-514350">
              <a:buAutoNum type="arabicPeriod"/>
            </a:pPr>
            <a:r>
              <a:rPr lang="hu-HU" b="1" dirty="0" smtClean="0">
                <a:solidFill>
                  <a:srgbClr val="FF0000"/>
                </a:solidFill>
              </a:rPr>
              <a:t>KULTÚRA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Kialakulatlan a stratégiai partnerség kultúrája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Kölcsönös előítéletek (akadémia vs. praxis)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Tudásszolgáltatások leegyszerűsítése oktatásra</a:t>
            </a:r>
          </a:p>
          <a:p>
            <a:pPr marL="914400" lvl="1" indent="-514350">
              <a:buFontTx/>
              <a:buChar char="-"/>
            </a:pPr>
            <a:r>
              <a:rPr lang="hu-HU" dirty="0" smtClean="0"/>
              <a:t>Passzív intézmények, hálózati kultúra hiánya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621</Words>
  <Application>Microsoft Office PowerPoint</Application>
  <PresentationFormat>Diavetítés a képernyőre (4:3 oldalarány)</PresentationFormat>
  <Paragraphs>111</Paragraphs>
  <Slides>12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Office-téma</vt:lpstr>
      <vt:lpstr> (1) Prioritás: A professzionális felsőoktatás (PFO) összehangolása a regionális / lokális fejlesztési stratégiákkal  - DIAGNÓZIS -</vt:lpstr>
      <vt:lpstr>FŐ KÉRDÉSEK</vt:lpstr>
      <vt:lpstr>1. Globális – nemzeti – regionális kontextus</vt:lpstr>
      <vt:lpstr>4. dia</vt:lpstr>
      <vt:lpstr>5. dia</vt:lpstr>
      <vt:lpstr>6. dia</vt:lpstr>
      <vt:lpstr>2. A hazai PFO jövőbeni regionális szerepe</vt:lpstr>
      <vt:lpstr>3. Javasolt hazai teendők</vt:lpstr>
      <vt:lpstr>4. Kelet-Közép-Európa: közös kihívásaink (workshop) – 1.</vt:lpstr>
      <vt:lpstr>Kelet-Közép-Európa: közös kihívásaink (workshop) – 2.</vt:lpstr>
      <vt:lpstr>Kelet-Közép-Európa: közös kihívásaink</vt:lpstr>
      <vt:lpstr>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Alignment of PHE/HVET with regional/local development strategies</dc:title>
  <dc:creator>Win7</dc:creator>
  <cp:lastModifiedBy>Win7</cp:lastModifiedBy>
  <cp:revision>27</cp:revision>
  <dcterms:created xsi:type="dcterms:W3CDTF">2016-09-24T18:11:14Z</dcterms:created>
  <dcterms:modified xsi:type="dcterms:W3CDTF">2016-11-22T09:07:25Z</dcterms:modified>
</cp:coreProperties>
</file>