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2" r:id="rId3"/>
    <p:sldId id="311" r:id="rId4"/>
    <p:sldId id="333" r:id="rId5"/>
    <p:sldId id="331" r:id="rId6"/>
    <p:sldId id="332" r:id="rId7"/>
    <p:sldId id="335" r:id="rId8"/>
    <p:sldId id="336" r:id="rId9"/>
    <p:sldId id="330" r:id="rId10"/>
    <p:sldId id="288" r:id="rId1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 autoAdjust="0"/>
    <p:restoredTop sz="95982" autoAdjust="0"/>
  </p:normalViewPr>
  <p:slideViewPr>
    <p:cSldViewPr snapToGrid="0">
      <p:cViewPr varScale="1">
        <p:scale>
          <a:sx n="112" d="100"/>
          <a:sy n="112" d="100"/>
        </p:scale>
        <p:origin x="15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8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8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70DB-8EE6-4E5B-9CBE-4CA39D1A6EC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8825"/>
            <a:ext cx="2945658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378825"/>
            <a:ext cx="2945658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5828-8ECA-4525-A47E-5E299A14B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8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8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C6BAA-B4F2-44EB-91C2-AE8A8F9300FC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5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8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8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5704-7C0A-47E2-9457-B1BC1A1CA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6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3"/>
            <a:ext cx="9144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1" y="-638"/>
            <a:ext cx="9151145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776" y="2386584"/>
            <a:ext cx="6881751" cy="2852928"/>
          </a:xfrm>
        </p:spPr>
        <p:txBody>
          <a:bodyPr anchor="b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776" y="5296060"/>
            <a:ext cx="6881751" cy="156162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832248" y="28575"/>
            <a:ext cx="10808495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2381" y="-627063"/>
            <a:ext cx="9153525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86" y="204577"/>
            <a:ext cx="2622367" cy="15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-2971"/>
            <a:ext cx="9144001" cy="6866062"/>
            <a:chOff x="-1" y="-2971"/>
            <a:chExt cx="12192001" cy="6866062"/>
          </a:xfrm>
        </p:grpSpPr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416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 descr="abstract background design"/>
          <p:cNvGrpSpPr/>
          <p:nvPr userDrawn="1"/>
        </p:nvGrpSpPr>
        <p:grpSpPr>
          <a:xfrm>
            <a:off x="-1024" y="-4114"/>
            <a:ext cx="3776252" cy="6865834"/>
            <a:chOff x="-1366" y="-4114"/>
            <a:chExt cx="5035003" cy="6865834"/>
          </a:xfrm>
        </p:grpSpPr>
        <p:sp>
          <p:nvSpPr>
            <p:cNvPr id="9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-25000" dirty="0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457200"/>
            <a:ext cx="2612898" cy="1600200"/>
          </a:xfrm>
        </p:spPr>
        <p:txBody>
          <a:bodyPr anchor="b">
            <a:noAutofit/>
          </a:bodyPr>
          <a:lstStyle>
            <a:lvl1pPr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7133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0" y="2514184"/>
            <a:ext cx="2777490" cy="3658016"/>
          </a:xfrm>
        </p:spPr>
        <p:txBody>
          <a:bodyPr>
            <a:normAutofit/>
          </a:bodyPr>
          <a:lstStyle>
            <a:lvl1pPr marL="0" indent="0">
              <a:buNone/>
              <a:defRPr sz="1050" b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8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385047"/>
            <a:ext cx="11100744" cy="6247202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-1" y="3"/>
            <a:ext cx="9144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3572" y="0"/>
            <a:ext cx="9151145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" y="663507"/>
            <a:ext cx="3065867" cy="17585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832248" y="28575"/>
            <a:ext cx="10808495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2381" y="-627063"/>
            <a:ext cx="9153525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Freeform 5" descr="Callout shape"/>
          <p:cNvSpPr>
            <a:spLocks/>
          </p:cNvSpPr>
          <p:nvPr userDrawn="1"/>
        </p:nvSpPr>
        <p:spPr bwMode="auto">
          <a:xfrm>
            <a:off x="5084008" y="356679"/>
            <a:ext cx="3717036" cy="3008376"/>
          </a:xfrm>
          <a:custGeom>
            <a:avLst/>
            <a:gdLst>
              <a:gd name="T0" fmla="*/ 0 w 4338"/>
              <a:gd name="T1" fmla="*/ 0 h 2582"/>
              <a:gd name="T2" fmla="*/ 0 w 4338"/>
              <a:gd name="T3" fmla="*/ 2353 h 2582"/>
              <a:gd name="T4" fmla="*/ 921 w 4338"/>
              <a:gd name="T5" fmla="*/ 2353 h 2582"/>
              <a:gd name="T6" fmla="*/ 1101 w 4338"/>
              <a:gd name="T7" fmla="*/ 2582 h 2582"/>
              <a:gd name="T8" fmla="*/ 1278 w 4338"/>
              <a:gd name="T9" fmla="*/ 2353 h 2582"/>
              <a:gd name="T10" fmla="*/ 4338 w 4338"/>
              <a:gd name="T11" fmla="*/ 2353 h 2582"/>
              <a:gd name="T12" fmla="*/ 4338 w 4338"/>
              <a:gd name="T13" fmla="*/ 0 h 2582"/>
              <a:gd name="T14" fmla="*/ 0 w 4338"/>
              <a:gd name="T15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38" h="2582">
                <a:moveTo>
                  <a:pt x="0" y="0"/>
                </a:moveTo>
                <a:lnTo>
                  <a:pt x="0" y="2353"/>
                </a:lnTo>
                <a:lnTo>
                  <a:pt x="921" y="2353"/>
                </a:lnTo>
                <a:lnTo>
                  <a:pt x="1101" y="2582"/>
                </a:lnTo>
                <a:lnTo>
                  <a:pt x="1278" y="2353"/>
                </a:lnTo>
                <a:lnTo>
                  <a:pt x="4338" y="2353"/>
                </a:lnTo>
                <a:lnTo>
                  <a:pt x="4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8796" y="1382353"/>
            <a:ext cx="3209576" cy="683787"/>
          </a:xfrm>
        </p:spPr>
        <p:txBody>
          <a:bodyPr anchor="b">
            <a:normAutofit/>
          </a:bodyPr>
          <a:lstStyle>
            <a:lvl1pPr algn="l">
              <a:defRPr sz="15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5836488" y="2067298"/>
            <a:ext cx="2662042" cy="95566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825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>
              <a:defRPr lang="en-US" sz="5100" smtClean="0">
                <a:solidFill>
                  <a:schemeClr val="accent1"/>
                </a:solidFill>
                <a:cs typeface="+mn-cs"/>
              </a:defRPr>
            </a:lvl2pPr>
            <a:lvl3pPr>
              <a:defRPr lang="en-US" sz="5100" smtClean="0">
                <a:solidFill>
                  <a:schemeClr val="accent1"/>
                </a:solidFill>
                <a:cs typeface="+mn-cs"/>
              </a:defRPr>
            </a:lvl3pPr>
            <a:lvl4pPr>
              <a:defRPr lang="en-US" sz="5100" smtClean="0">
                <a:solidFill>
                  <a:schemeClr val="accent1"/>
                </a:solidFill>
                <a:cs typeface="+mn-cs"/>
              </a:defRPr>
            </a:lvl4pPr>
            <a:lvl5pPr>
              <a:defRPr lang="en-US" sz="5100">
                <a:solidFill>
                  <a:schemeClr val="accent1"/>
                </a:solidFill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173" y="6209375"/>
            <a:ext cx="3745505" cy="336626"/>
          </a:xfrm>
        </p:spPr>
        <p:txBody>
          <a:bodyPr>
            <a:no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2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5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550066-2FF5-4EBF-809A-C2839627E55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241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3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-1" y="3"/>
            <a:ext cx="9144001" cy="6858639"/>
            <a:chOff x="-1" y="-1"/>
            <a:chExt cx="12192001" cy="6858639"/>
          </a:xfrm>
        </p:grpSpPr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9" name="Group 18" descr="abstract background design"/>
          <p:cNvGrpSpPr/>
          <p:nvPr userDrawn="1"/>
        </p:nvGrpSpPr>
        <p:grpSpPr>
          <a:xfrm flipH="1">
            <a:off x="1" y="-638"/>
            <a:ext cx="9151145" cy="6858638"/>
            <a:chOff x="0" y="618575"/>
            <a:chExt cx="12201526" cy="68586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2" name="Freeform 15"/>
          <p:cNvSpPr>
            <a:spLocks/>
          </p:cNvSpPr>
          <p:nvPr userDrawn="1"/>
        </p:nvSpPr>
        <p:spPr bwMode="auto">
          <a:xfrm flipH="1">
            <a:off x="-2381" y="-627063"/>
            <a:ext cx="9153525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6" y="2384365"/>
            <a:ext cx="6881751" cy="2852737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2381" y="5486400"/>
            <a:ext cx="9153525" cy="1371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776" y="5620218"/>
            <a:ext cx="6881751" cy="123746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229026" y="3391241"/>
            <a:ext cx="3417882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651386" y="4100388"/>
            <a:ext cx="930479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90690"/>
            <a:ext cx="3868340" cy="814387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90690"/>
            <a:ext cx="3887391" cy="814387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1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1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9144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10" y="4490358"/>
            <a:ext cx="2443478" cy="238920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16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024" y="-4114"/>
            <a:ext cx="3776252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42" y="457200"/>
            <a:ext cx="2611738" cy="1600200"/>
          </a:xfrm>
        </p:spPr>
        <p:txBody>
          <a:bodyPr anchor="b">
            <a:noAutofit/>
          </a:bodyPr>
          <a:lstStyle>
            <a:lvl1pPr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777338"/>
            <a:ext cx="4629150" cy="339322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41" y="2514186"/>
            <a:ext cx="2777490" cy="365801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334803"/>
            <a:ext cx="2425034" cy="1390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16" y="5200953"/>
            <a:ext cx="4686488" cy="2044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77" y="5195379"/>
            <a:ext cx="2011234" cy="17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36">
            <a:off x="7769290" y="5612064"/>
            <a:ext cx="1343721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4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3.wdp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microsoft.com/office/2007/relationships/hdphoto" Target="../media/hdphoto1.wdp"/><Relationship Id="rId18" Type="http://schemas.openxmlformats.org/officeDocument/2006/relationships/image" Target="../media/image2.png"/><Relationship Id="rId19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06" y="4250238"/>
            <a:ext cx="2604413" cy="2546563"/>
          </a:xfrm>
          <a:prstGeom prst="rect">
            <a:avLst/>
          </a:prstGeom>
        </p:spPr>
      </p:pic>
      <p:grpSp>
        <p:nvGrpSpPr>
          <p:cNvPr id="1039" name="Group 1038"/>
          <p:cNvGrpSpPr/>
          <p:nvPr userDrawn="1"/>
        </p:nvGrpSpPr>
        <p:grpSpPr>
          <a:xfrm>
            <a:off x="-1" y="-2971"/>
            <a:ext cx="9144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63" y="4561245"/>
            <a:ext cx="4686488" cy="2044037"/>
          </a:xfrm>
          <a:prstGeom prst="rect">
            <a:avLst/>
          </a:prstGeom>
        </p:spPr>
      </p:pic>
      <p:sp>
        <p:nvSpPr>
          <p:cNvPr id="1038" name="Rectangle 1037"/>
          <p:cNvSpPr/>
          <p:nvPr userDrawn="1"/>
        </p:nvSpPr>
        <p:spPr>
          <a:xfrm>
            <a:off x="-9726" y="84494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39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 userDrawn="1"/>
        </p:nvSpPr>
        <p:spPr>
          <a:xfrm>
            <a:off x="3546" y="6235632"/>
            <a:ext cx="9148373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0720" y="889353"/>
            <a:ext cx="1328829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0FFEE5F-65BB-4268-AC17-D19CED90FB82}" type="datetimeFigureOut">
              <a:rPr lang="en-US" smtClean="0"/>
              <a:pPr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62298" y="3857969"/>
            <a:ext cx="435133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763" y="6370477"/>
            <a:ext cx="736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78" y="96163"/>
            <a:ext cx="1419088" cy="813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24" y="4555671"/>
            <a:ext cx="2011234" cy="17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36">
            <a:off x="7688937" y="4972356"/>
            <a:ext cx="1343721" cy="1296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276894" y="6392860"/>
            <a:ext cx="220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</a:rPr>
              <a:t>www.famnit.upr.si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-24159" y="6627500"/>
            <a:ext cx="5437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Univerza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</a:rPr>
              <a:t>na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</a:rPr>
              <a:t>Primorskem</a:t>
            </a:r>
            <a:r>
              <a:rPr lang="sl-SI" sz="800" dirty="0" smtClean="0">
                <a:solidFill>
                  <a:schemeClr val="bg1"/>
                </a:solidFill>
              </a:rPr>
              <a:t>,</a:t>
            </a:r>
            <a:r>
              <a:rPr lang="sl-SI" sz="800" baseline="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Fakulteta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za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matematiko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 err="1" smtClean="0">
                <a:solidFill>
                  <a:schemeClr val="bg1"/>
                </a:solidFill>
              </a:rPr>
              <a:t>naravoslovje</a:t>
            </a:r>
            <a:r>
              <a:rPr lang="sl-SI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in </a:t>
            </a:r>
            <a:r>
              <a:rPr lang="en-US" sz="900" dirty="0" err="1" smtClean="0">
                <a:solidFill>
                  <a:schemeClr val="bg1"/>
                </a:solidFill>
              </a:rPr>
              <a:t>informacijske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tehnologije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" y="6210558"/>
            <a:ext cx="102269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175022" indent="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515541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85606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85606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35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85606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35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85606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35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85606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35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4897" y="2042557"/>
            <a:ext cx="5363410" cy="43107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sl-SI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3600" dirty="0" smtClean="0">
                <a:solidFill>
                  <a:schemeClr val="accent1"/>
                </a:solidFill>
              </a:rPr>
              <a:t>UP </a:t>
            </a:r>
            <a:r>
              <a:rPr lang="sl-SI" sz="3600" dirty="0">
                <a:solidFill>
                  <a:schemeClr val="accent1"/>
                </a:solidFill>
              </a:rPr>
              <a:t>Cooperation in Mathematics with Hungarian Universities</a:t>
            </a:r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49" y="3618623"/>
            <a:ext cx="54370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Univerza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Primorskem</a:t>
            </a:r>
            <a:r>
              <a:rPr lang="sl-SI" sz="1400" baseline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Fakulteta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za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matematiko,naravoslovje</a:t>
            </a:r>
            <a:endParaRPr lang="sl-SI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in </a:t>
            </a:r>
            <a:r>
              <a:rPr lang="en-US" sz="1400" dirty="0" err="1" smtClean="0">
                <a:solidFill>
                  <a:schemeClr val="bg1"/>
                </a:solidFill>
              </a:rPr>
              <a:t>informacijske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tehnologije</a:t>
            </a:r>
            <a:endParaRPr lang="sl-SI" sz="1400" dirty="0" smtClean="0">
              <a:solidFill>
                <a:schemeClr val="bg1"/>
              </a:solidFill>
            </a:endParaRPr>
          </a:p>
          <a:p>
            <a:endParaRPr lang="sl-SI" sz="1400" dirty="0">
              <a:solidFill>
                <a:schemeClr val="bg1"/>
              </a:solidFill>
            </a:endParaRPr>
          </a:p>
          <a:p>
            <a:r>
              <a:rPr lang="sl-SI" sz="1200" dirty="0" smtClean="0">
                <a:solidFill>
                  <a:schemeClr val="bg1"/>
                </a:solidFill>
              </a:rPr>
              <a:t>Glagoljaška </a:t>
            </a:r>
            <a:r>
              <a:rPr lang="sl-SI" sz="1200" dirty="0">
                <a:solidFill>
                  <a:schemeClr val="bg1"/>
                </a:solidFill>
              </a:rPr>
              <a:t>8</a:t>
            </a:r>
          </a:p>
          <a:p>
            <a:r>
              <a:rPr lang="sl-SI" sz="1200" dirty="0">
                <a:solidFill>
                  <a:schemeClr val="bg1"/>
                </a:solidFill>
              </a:rPr>
              <a:t>SI-6000 Koper</a:t>
            </a:r>
          </a:p>
          <a:p>
            <a:r>
              <a:rPr lang="sl-SI" sz="1200" dirty="0">
                <a:solidFill>
                  <a:schemeClr val="bg1"/>
                </a:solidFill>
              </a:rPr>
              <a:t>Slovenija  </a:t>
            </a:r>
            <a:endParaRPr lang="sl-SI" sz="1200" dirty="0" smtClean="0">
              <a:solidFill>
                <a:schemeClr val="bg1"/>
              </a:solidFill>
            </a:endParaRPr>
          </a:p>
          <a:p>
            <a:endParaRPr lang="sl-SI" sz="1200" dirty="0">
              <a:solidFill>
                <a:schemeClr val="bg1"/>
              </a:solidFill>
            </a:endParaRPr>
          </a:p>
          <a:p>
            <a:r>
              <a:rPr lang="pl-PL" sz="1200" dirty="0" smtClean="0">
                <a:solidFill>
                  <a:schemeClr val="bg1"/>
                </a:solidFill>
              </a:rPr>
              <a:t>+</a:t>
            </a:r>
            <a:r>
              <a:rPr lang="pl-PL" sz="1200" dirty="0">
                <a:solidFill>
                  <a:schemeClr val="bg1"/>
                </a:solidFill>
              </a:rPr>
              <a:t>386 (5) 611 75 70 (tajništvo)</a:t>
            </a:r>
          </a:p>
          <a:p>
            <a:r>
              <a:rPr lang="pl-PL" sz="1200" dirty="0" smtClean="0">
                <a:solidFill>
                  <a:schemeClr val="bg1"/>
                </a:solidFill>
              </a:rPr>
              <a:t>+</a:t>
            </a:r>
            <a:r>
              <a:rPr lang="pl-PL" sz="1200" dirty="0">
                <a:solidFill>
                  <a:schemeClr val="bg1"/>
                </a:solidFill>
              </a:rPr>
              <a:t>386 (5) 611 75 75 (referat za študente)</a:t>
            </a:r>
          </a:p>
          <a:p>
            <a:endParaRPr lang="pl-PL" sz="1200" dirty="0" smtClean="0">
              <a:solidFill>
                <a:schemeClr val="bg1"/>
              </a:solidFill>
            </a:endParaRPr>
          </a:p>
          <a:p>
            <a:r>
              <a:rPr lang="pl-PL" sz="1200" dirty="0" smtClean="0">
                <a:solidFill>
                  <a:schemeClr val="bg1"/>
                </a:solidFill>
              </a:rPr>
              <a:t>info@famnit.upr.si</a:t>
            </a:r>
            <a:endParaRPr lang="pl-PL" sz="1200" dirty="0">
              <a:solidFill>
                <a:schemeClr val="bg1"/>
              </a:solidFill>
            </a:endParaRPr>
          </a:p>
          <a:p>
            <a:r>
              <a:rPr lang="pl-PL" sz="1200" dirty="0" smtClean="0">
                <a:solidFill>
                  <a:schemeClr val="bg1"/>
                </a:solidFill>
              </a:rPr>
              <a:t>referat@famnit.upr.si</a:t>
            </a:r>
          </a:p>
          <a:p>
            <a:endParaRPr lang="pl-PL" sz="1200" dirty="0">
              <a:solidFill>
                <a:schemeClr val="bg1"/>
              </a:solidFill>
            </a:endParaRPr>
          </a:p>
          <a:p>
            <a:r>
              <a:rPr lang="sl-SI" sz="1400" dirty="0" smtClean="0">
                <a:solidFill>
                  <a:schemeClr val="bg1"/>
                </a:solidFill>
              </a:rPr>
              <a:t>www.famnit.upr.si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9" y="2792584"/>
            <a:ext cx="1856370" cy="784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3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8146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 smtClean="0">
              <a:solidFill>
                <a:srgbClr val="000000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/>
          </p:nvPr>
        </p:nvSpPr>
        <p:spPr>
          <a:xfrm>
            <a:off x="738889" y="843944"/>
            <a:ext cx="7777414" cy="5545426"/>
          </a:xfrm>
        </p:spPr>
        <p:txBody>
          <a:bodyPr>
            <a:normAutofit/>
          </a:bodyPr>
          <a:lstStyle/>
          <a:p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HU Mathematicians working at UP:</a:t>
            </a: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István Kovács (2004 </a:t>
            </a:r>
            <a:r>
              <a:rPr lang="mr-IN" altLang="sl-SI" b="0" dirty="0" smtClean="0">
                <a:solidFill>
                  <a:srgbClr val="336699"/>
                </a:solidFill>
                <a:latin typeface="Book Antiqua" pitchFamily="18" charset="0"/>
              </a:rPr>
              <a:t>–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) </a:t>
            </a:r>
          </a:p>
          <a:p>
            <a:r>
              <a:rPr lang="sl-SI" altLang="sl-SI" b="0" i="1" dirty="0" smtClean="0">
                <a:solidFill>
                  <a:srgbClr val="336699"/>
                </a:solidFill>
                <a:latin typeface="Book Antiqua" pitchFamily="18" charset="0"/>
              </a:rPr>
              <a:t>Associate Professor</a:t>
            </a: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György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Kiss (2015 </a:t>
            </a:r>
            <a:r>
              <a:rPr lang="mr-IN" altLang="sl-SI" b="0" dirty="0" smtClean="0">
                <a:solidFill>
                  <a:srgbClr val="336699"/>
                </a:solidFill>
                <a:latin typeface="Book Antiqua" pitchFamily="18" charset="0"/>
              </a:rPr>
              <a:t>–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)</a:t>
            </a:r>
          </a:p>
          <a:p>
            <a:r>
              <a:rPr lang="sl-SI" altLang="sl-SI" b="0" i="1" dirty="0" smtClean="0">
                <a:solidFill>
                  <a:srgbClr val="336699"/>
                </a:solidFill>
                <a:latin typeface="Book Antiqua" pitchFamily="18" charset="0"/>
              </a:rPr>
              <a:t>part time</a:t>
            </a: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János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Ruff (2015)</a:t>
            </a:r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i="1" dirty="0">
                <a:solidFill>
                  <a:srgbClr val="336699"/>
                </a:solidFill>
                <a:latin typeface="Book Antiqua" pitchFamily="18" charset="0"/>
              </a:rPr>
              <a:t>postdoc position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	</a:t>
            </a:r>
            <a:r>
              <a:rPr lang="sl-SI" altLang="sl-SI" b="1" dirty="0" smtClean="0">
                <a:solidFill>
                  <a:srgbClr val="336699"/>
                </a:solidFill>
                <a:latin typeface="Book Antiqua" pitchFamily="18" charset="0"/>
              </a:rPr>
              <a:t>		</a:t>
            </a:r>
            <a:endParaRPr lang="en-GB" altLang="sl-SI" b="1" dirty="0" smtClean="0">
              <a:solidFill>
                <a:srgbClr val="336699"/>
              </a:solidFill>
              <a:latin typeface="Book Antiqua" pitchFamily="18" charset="0"/>
            </a:endParaRPr>
          </a:p>
        </p:txBody>
      </p:sp>
      <p:pic>
        <p:nvPicPr>
          <p:cNvPr id="3074" name="Picture 2" descr="ezultat iskanja slik za János R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7" y="4208634"/>
            <a:ext cx="1361232" cy="181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zultat iskanja slik za György K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2738438"/>
            <a:ext cx="1405890" cy="1874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zultat iskanja slik za istvan kova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393522"/>
            <a:ext cx="1397318" cy="1863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3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8146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 smtClean="0">
              <a:solidFill>
                <a:srgbClr val="000000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/>
          </p:nvPr>
        </p:nvSpPr>
        <p:spPr>
          <a:xfrm>
            <a:off x="876049" y="1312574"/>
            <a:ext cx="7777414" cy="482533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The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cooperation of this research group with our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Hungarian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colleagues has started in the end of 1990s. </a:t>
            </a: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Since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then several visits have taken place in both directions in the framework of Slovenian-Hungarian Intergovernmental Scientific and Technological Projects. </a:t>
            </a: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The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focus was always on algebraic methods applied to graph theory and (finite) geometry. </a:t>
            </a: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This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collaboration led to </a:t>
            </a:r>
            <a:r>
              <a:rPr lang="sl-SI" altLang="sl-SI" dirty="0">
                <a:solidFill>
                  <a:srgbClr val="336699"/>
                </a:solidFill>
                <a:latin typeface="Book Antiqua" pitchFamily="18" charset="0"/>
              </a:rPr>
              <a:t>several joint papers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and we had fruitful discussions about many other papers. </a:t>
            </a: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	</a:t>
            </a:r>
            <a:r>
              <a:rPr lang="sl-SI" altLang="sl-SI" b="1" dirty="0" smtClean="0">
                <a:solidFill>
                  <a:srgbClr val="336699"/>
                </a:solidFill>
                <a:latin typeface="Book Antiqua" pitchFamily="18" charset="0"/>
              </a:rPr>
              <a:t>		</a:t>
            </a:r>
            <a:endParaRPr lang="en-GB" altLang="sl-SI" b="1" dirty="0" smtClean="0">
              <a:solidFill>
                <a:srgbClr val="336699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7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8146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 smtClean="0">
              <a:solidFill>
                <a:srgbClr val="000000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/>
          </p:nvPr>
        </p:nvSpPr>
        <p:spPr>
          <a:xfrm>
            <a:off x="762978" y="988040"/>
            <a:ext cx="7777414" cy="5817870"/>
          </a:xfrm>
        </p:spPr>
        <p:txBody>
          <a:bodyPr>
            <a:normAutofit/>
          </a:bodyPr>
          <a:lstStyle/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Joint Research Project: </a:t>
            </a:r>
          </a:p>
          <a:p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Graphs</a:t>
            </a:r>
            <a:r>
              <a:rPr lang="sl-SI" altLang="sl-SI" dirty="0">
                <a:solidFill>
                  <a:srgbClr val="336699"/>
                </a:solidFill>
                <a:latin typeface="Book Antiqua" pitchFamily="18" charset="0"/>
              </a:rPr>
              <a:t>, Groups, Configurations and </a:t>
            </a:r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Geometries</a:t>
            </a: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2015 </a:t>
            </a:r>
            <a:r>
              <a:rPr lang="mr-IN" altLang="sl-SI" b="0" dirty="0" smtClean="0">
                <a:solidFill>
                  <a:srgbClr val="336699"/>
                </a:solidFill>
                <a:latin typeface="Book Antiqua" pitchFamily="18" charset="0"/>
              </a:rPr>
              <a:t>–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2018</a:t>
            </a:r>
          </a:p>
          <a:p>
            <a:endParaRPr lang="sl-SI" altLang="sl-SI" sz="600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Leaders: </a:t>
            </a: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Tamás Szőnyi (ELTE) </a:t>
            </a: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Tomaž Pisanski (UP)</a:t>
            </a:r>
          </a:p>
          <a:p>
            <a:endParaRPr lang="sl-SI" altLang="sl-SI" sz="600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Financed by ARRS and “OTKA”.</a:t>
            </a:r>
          </a:p>
          <a:p>
            <a:endParaRPr lang="sl-SI" altLang="sl-SI" sz="100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Project members from University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of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Szeged, University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of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Pécs and Eötvös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Loránd University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via </a:t>
            </a:r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MTA-ELTE </a:t>
            </a:r>
            <a:r>
              <a:rPr lang="sl-SI" altLang="sl-SI" dirty="0">
                <a:solidFill>
                  <a:srgbClr val="336699"/>
                </a:solidFill>
                <a:latin typeface="Book Antiqua" pitchFamily="18" charset="0"/>
              </a:rPr>
              <a:t>Geometric and </a:t>
            </a:r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Algebraic Combinatorics </a:t>
            </a:r>
            <a:r>
              <a:rPr lang="sl-SI" altLang="sl-SI" dirty="0">
                <a:solidFill>
                  <a:srgbClr val="336699"/>
                </a:solidFill>
                <a:latin typeface="Book Antiqua" pitchFamily="18" charset="0"/>
              </a:rPr>
              <a:t>Research Group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supported by the Hungarian Academy of Sciences.</a:t>
            </a:r>
          </a:p>
          <a:p>
            <a:pPr eaLnBrk="1" hangingPunct="1">
              <a:buFontTx/>
              <a:buNone/>
            </a:pP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	</a:t>
            </a:r>
            <a:r>
              <a:rPr lang="sl-SI" altLang="sl-SI" b="1" dirty="0" smtClean="0">
                <a:solidFill>
                  <a:srgbClr val="336699"/>
                </a:solidFill>
                <a:latin typeface="Book Antiqua" pitchFamily="18" charset="0"/>
              </a:rPr>
              <a:t>		</a:t>
            </a:r>
            <a:endParaRPr lang="en-GB" altLang="sl-SI" b="1" dirty="0" smtClean="0">
              <a:solidFill>
                <a:srgbClr val="336699"/>
              </a:solidFill>
              <a:latin typeface="Book Antiqua" pitchFamily="18" charset="0"/>
            </a:endParaRPr>
          </a:p>
        </p:txBody>
      </p:sp>
      <p:pic>
        <p:nvPicPr>
          <p:cNvPr id="1026" name="Picture 2" descr="ezultat iskanja slik za Tamás Sz&amp;odblac;ny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27" y="1145530"/>
            <a:ext cx="1434465" cy="1429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zultat iskanja slik za tomaz pisans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5616"/>
          <a:stretch/>
        </p:blipFill>
        <p:spPr bwMode="auto">
          <a:xfrm>
            <a:off x="7098030" y="2633960"/>
            <a:ext cx="1442362" cy="1377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zultat iskanja slik za ar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5475268"/>
            <a:ext cx="2732723" cy="7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zultat iskanja slik za ot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77" y="5452706"/>
            <a:ext cx="1667120" cy="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8146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 smtClean="0">
              <a:solidFill>
                <a:srgbClr val="000000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/>
          </p:nvPr>
        </p:nvSpPr>
        <p:spPr>
          <a:xfrm>
            <a:off x="762978" y="1102340"/>
            <a:ext cx="7777414" cy="581787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Several Slovenian-Hungarian collaborative events </a:t>
            </a:r>
          </a:p>
          <a:p>
            <a:r>
              <a:rPr lang="mr-IN" altLang="sl-SI" b="0" dirty="0" smtClean="0">
                <a:solidFill>
                  <a:srgbClr val="336699"/>
                </a:solidFill>
                <a:latin typeface="Book Antiqua" pitchFamily="18" charset="0"/>
              </a:rPr>
              <a:t>–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in 2017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for the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third time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, with a broader international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spectrum </a:t>
            </a:r>
            <a:r>
              <a:rPr lang="mr-IN" altLang="sl-SI" b="0" dirty="0" smtClean="0">
                <a:solidFill>
                  <a:srgbClr val="336699"/>
                </a:solidFill>
                <a:latin typeface="Book Antiqua" pitchFamily="18" charset="0"/>
              </a:rPr>
              <a:t>–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 </a:t>
            </a: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The list of the last three events:</a:t>
            </a:r>
          </a:p>
          <a:p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Finite Geometry Workshop 2017, Szeged, April 28 </a:t>
            </a:r>
            <a:r>
              <a:rPr lang="mr-IN" altLang="sl-SI" b="0" dirty="0">
                <a:solidFill>
                  <a:srgbClr val="336699"/>
                </a:solidFill>
                <a:latin typeface="Book Antiqua" pitchFamily="18" charset="0"/>
              </a:rPr>
              <a:t>–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 May 1,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2017</a:t>
            </a: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Geometric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and Algebraic Combinatorics Workshop in Pécs,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Pécs, May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5-9,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2016</a:t>
            </a: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Workshop on Galois Geometries and their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Applications,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Pécs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April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16 - 19,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2014</a:t>
            </a:r>
            <a:endParaRPr lang="sl-SI" altLang="sl-SI" sz="1100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	</a:t>
            </a:r>
            <a:r>
              <a:rPr lang="sl-SI" altLang="sl-SI" b="1" dirty="0" smtClean="0">
                <a:solidFill>
                  <a:srgbClr val="336699"/>
                </a:solidFill>
                <a:latin typeface="Book Antiqua" pitchFamily="18" charset="0"/>
              </a:rPr>
              <a:t>		</a:t>
            </a:r>
            <a:endParaRPr lang="en-GB" altLang="sl-SI" b="1" dirty="0" smtClean="0">
              <a:solidFill>
                <a:srgbClr val="336699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9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sl-SI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04158" y="2369947"/>
            <a:ext cx="47597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Between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5th and 11th July 2020, </a:t>
            </a: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we will host the </a:t>
            </a:r>
            <a:r>
              <a:rPr lang="sl-SI" sz="2200" b="1" dirty="0" smtClean="0">
                <a:solidFill>
                  <a:schemeClr val="accent1"/>
                </a:solidFill>
                <a:latin typeface="Trebuchet MS" pitchFamily="34" charset="0"/>
              </a:rPr>
              <a:t>8th </a:t>
            </a:r>
            <a:r>
              <a:rPr lang="sl-SI" sz="2200" b="1" dirty="0">
                <a:solidFill>
                  <a:schemeClr val="accent1"/>
                </a:solidFill>
                <a:latin typeface="Trebuchet MS" pitchFamily="34" charset="0"/>
              </a:rPr>
              <a:t>European </a:t>
            </a:r>
            <a:r>
              <a:rPr lang="sl-SI" sz="2200" b="1" dirty="0" smtClean="0">
                <a:solidFill>
                  <a:schemeClr val="accent1"/>
                </a:solidFill>
                <a:latin typeface="Trebuchet MS" pitchFamily="34" charset="0"/>
              </a:rPr>
              <a:t>Congress </a:t>
            </a:r>
            <a:r>
              <a:rPr lang="sl-SI" sz="2200" b="1" dirty="0">
                <a:solidFill>
                  <a:schemeClr val="accent1"/>
                </a:solidFill>
                <a:latin typeface="Trebuchet MS" pitchFamily="34" charset="0"/>
              </a:rPr>
              <a:t>of </a:t>
            </a:r>
            <a:r>
              <a:rPr lang="sl-SI" sz="2200" b="1" dirty="0" smtClean="0">
                <a:solidFill>
                  <a:schemeClr val="accent1"/>
                </a:solidFill>
                <a:latin typeface="Trebuchet MS" pitchFamily="34" charset="0"/>
              </a:rPr>
              <a:t>Mathematics</a:t>
            </a:r>
            <a:r>
              <a:rPr lang="sl-SI" sz="2200" b="1" dirty="0" smtClean="0">
                <a:solidFill>
                  <a:schemeClr val="accent1"/>
                </a:solidFill>
                <a:latin typeface="Trebuchet MS" pitchFamily="34" charset="0"/>
              </a:rPr>
              <a:t>.</a:t>
            </a:r>
            <a:endParaRPr lang="sl-SI" sz="2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endParaRPr lang="sl-SI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More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than 1,000 mathematicians </a:t>
            </a: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are expected to </a:t>
            </a: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participate.</a:t>
            </a:r>
            <a:endParaRPr lang="sl-SI" sz="2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endParaRPr lang="sl-SI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r>
              <a:rPr lang="sl-SI" sz="2000" dirty="0" smtClean="0">
                <a:solidFill>
                  <a:srgbClr val="00B050"/>
                </a:solidFill>
                <a:latin typeface="Trebuchet MS" pitchFamily="34" charset="0"/>
              </a:rPr>
              <a:t>Tomaž Pisanski </a:t>
            </a:r>
            <a:r>
              <a:rPr lang="sl-SI" sz="1600" dirty="0" smtClean="0">
                <a:solidFill>
                  <a:srgbClr val="00B050"/>
                </a:solidFill>
                <a:latin typeface="Trebuchet MS" pitchFamily="34" charset="0"/>
              </a:rPr>
              <a:t>(Organizing Com. Chair)</a:t>
            </a:r>
            <a:endParaRPr lang="sl-SI" sz="2000" dirty="0" smtClean="0">
              <a:solidFill>
                <a:srgbClr val="00B050"/>
              </a:solidFill>
              <a:latin typeface="Trebuchet MS" pitchFamily="34" charset="0"/>
            </a:endParaRPr>
          </a:p>
          <a:p>
            <a:r>
              <a:rPr lang="sl-SI" sz="2000" dirty="0" smtClean="0">
                <a:solidFill>
                  <a:srgbClr val="00B050"/>
                </a:solidFill>
                <a:latin typeface="Trebuchet MS" pitchFamily="34" charset="0"/>
              </a:rPr>
              <a:t>Dragan Marušič </a:t>
            </a:r>
            <a:r>
              <a:rPr lang="sl-SI" sz="1600" dirty="0" smtClean="0">
                <a:solidFill>
                  <a:srgbClr val="00B050"/>
                </a:solidFill>
                <a:latin typeface="Trebuchet MS" pitchFamily="34" charset="0"/>
              </a:rPr>
              <a:t>(Local Program Com. Chair)</a:t>
            </a:r>
            <a:endParaRPr lang="sl-SI" sz="2000" dirty="0" smtClean="0">
              <a:solidFill>
                <a:srgbClr val="00B050"/>
              </a:solidFill>
              <a:latin typeface="Trebuchet MS" pitchFamily="34" charset="0"/>
            </a:endParaRPr>
          </a:p>
          <a:p>
            <a:endParaRPr lang="sl-SI" b="1" dirty="0" smtClean="0">
              <a:solidFill>
                <a:prstClr val="white"/>
              </a:solidFill>
              <a:latin typeface="Trebuchet MS" pitchFamily="34" charset="0"/>
            </a:endParaRPr>
          </a:p>
          <a:p>
            <a:r>
              <a:rPr lang="sl-SI" b="1" dirty="0">
                <a:solidFill>
                  <a:srgbClr val="FF0000"/>
                </a:solidFill>
                <a:latin typeface="Trebuchet MS" pitchFamily="34" charset="0"/>
              </a:rPr>
              <a:t>ORGANISING COMMITTEE EXTENDED BY</a:t>
            </a:r>
            <a:r>
              <a:rPr lang="sl-SI" b="1" dirty="0" smtClean="0">
                <a:solidFill>
                  <a:srgbClr val="FF0000"/>
                </a:solidFill>
                <a:latin typeface="Trebuchet MS" pitchFamily="34" charset="0"/>
              </a:rPr>
              <a:t>: </a:t>
            </a:r>
          </a:p>
          <a:p>
            <a:r>
              <a:rPr lang="sl-SI" b="1" dirty="0">
                <a:solidFill>
                  <a:srgbClr val="FF0000"/>
                </a:solidFill>
                <a:latin typeface="Trebuchet MS" pitchFamily="34" charset="0"/>
              </a:rPr>
              <a:t>Tamás Szőnyi, Eötvös Loránd University</a:t>
            </a:r>
            <a:endParaRPr lang="sl-SI" b="1" dirty="0">
              <a:solidFill>
                <a:srgbClr val="FF0000"/>
              </a:solidFill>
              <a:latin typeface="Trebuchet MS" pitchFamily="34" charset="0"/>
            </a:endParaRPr>
          </a:p>
          <a:p>
            <a:endParaRPr lang="sl-SI" b="1" dirty="0" smtClean="0">
              <a:solidFill>
                <a:prstClr val="white"/>
              </a:solidFill>
              <a:latin typeface="Trebuchet MS" pitchFamily="34" charset="0"/>
            </a:endParaRPr>
          </a:p>
          <a:p>
            <a:endParaRPr lang="sl-SI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3" y="653604"/>
            <a:ext cx="1445085" cy="144508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" t="-151" r="6244" b="11525"/>
          <a:stretch/>
        </p:blipFill>
        <p:spPr>
          <a:xfrm>
            <a:off x="5576207" y="1110343"/>
            <a:ext cx="3339192" cy="445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otnik 6"/>
          <p:cNvSpPr/>
          <p:nvPr/>
        </p:nvSpPr>
        <p:spPr>
          <a:xfrm>
            <a:off x="1608009" y="591317"/>
            <a:ext cx="3755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8th</a:t>
            </a:r>
            <a:r>
              <a:rPr lang="sl-SI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sl-SI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European</a:t>
            </a:r>
            <a:r>
              <a:rPr lang="sl-SI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sl-SI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Congress</a:t>
            </a:r>
            <a:r>
              <a:rPr lang="sl-SI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sl-SI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of</a:t>
            </a:r>
            <a:r>
              <a:rPr lang="sl-SI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sl-SI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Mathematics</a:t>
            </a:r>
            <a:r>
              <a:rPr lang="sl-SI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2556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630" y="1252756"/>
            <a:ext cx="8229600" cy="4525963"/>
          </a:xfrm>
        </p:spPr>
        <p:txBody>
          <a:bodyPr>
            <a:norm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Trebuchet MS" pitchFamily="34" charset="0"/>
              </a:rPr>
              <a:t>Collaboration in Editorial Board of a new, </a:t>
            </a:r>
            <a:r>
              <a:rPr lang="sl-SI" sz="2000" dirty="0">
                <a:solidFill>
                  <a:schemeClr val="tx1"/>
                </a:solidFill>
                <a:latin typeface="Trebuchet MS" pitchFamily="34" charset="0"/>
              </a:rPr>
              <a:t>purely electronic journal </a:t>
            </a:r>
            <a:r>
              <a:rPr lang="sl-SI" sz="2000" dirty="0" smtClean="0">
                <a:solidFill>
                  <a:schemeClr val="tx1"/>
                </a:solidFill>
                <a:latin typeface="Trebuchet MS" pitchFamily="34" charset="0"/>
              </a:rPr>
              <a:t>The </a:t>
            </a:r>
            <a:r>
              <a:rPr lang="sl-SI" sz="2000" dirty="0">
                <a:solidFill>
                  <a:schemeClr val="tx1"/>
                </a:solidFill>
                <a:latin typeface="Trebuchet MS" pitchFamily="34" charset="0"/>
              </a:rPr>
              <a:t>Art of Discrete and Applied </a:t>
            </a:r>
            <a:r>
              <a:rPr lang="sl-SI" sz="2000" dirty="0" smtClean="0">
                <a:solidFill>
                  <a:schemeClr val="tx1"/>
                </a:solidFill>
                <a:latin typeface="Trebuchet MS" pitchFamily="34" charset="0"/>
              </a:rPr>
              <a:t>Mathematics (ADAM). First volume will appear in 2018.</a:t>
            </a:r>
          </a:p>
          <a:p>
            <a:endParaRPr lang="sl-SI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Trebuchet MS" pitchFamily="34" charset="0"/>
              </a:rPr>
              <a:t>Editors In Chief: </a:t>
            </a:r>
          </a:p>
          <a:p>
            <a:r>
              <a:rPr lang="sl-SI" sz="2000" dirty="0">
                <a:solidFill>
                  <a:schemeClr val="tx1"/>
                </a:solidFill>
                <a:latin typeface="Trebuchet MS" pitchFamily="34" charset="0"/>
              </a:rPr>
              <a:t>Dragan </a:t>
            </a:r>
            <a:r>
              <a:rPr lang="sl-SI" sz="2000" dirty="0" smtClean="0">
                <a:solidFill>
                  <a:schemeClr val="tx1"/>
                </a:solidFill>
                <a:latin typeface="Trebuchet MS" pitchFamily="34" charset="0"/>
              </a:rPr>
              <a:t>Marušič </a:t>
            </a:r>
            <a:r>
              <a:rPr lang="sl-SI" sz="2000" dirty="0">
                <a:solidFill>
                  <a:schemeClr val="tx1"/>
                </a:solidFill>
                <a:latin typeface="Trebuchet MS" pitchFamily="34" charset="0"/>
              </a:rPr>
              <a:t>and Tomaž Pisanski</a:t>
            </a:r>
          </a:p>
          <a:p>
            <a:endParaRPr lang="sl-SI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Trebuchet MS" pitchFamily="34" charset="0"/>
              </a:rPr>
              <a:t>An offspring journal to SCI journal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Trebuchet MS" pitchFamily="34" charset="0"/>
              </a:rPr>
              <a:t>Ars Mathematica Contemporanea. </a:t>
            </a:r>
          </a:p>
          <a:p>
            <a:endParaRPr lang="sl-SI" sz="200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558793" y="463595"/>
            <a:ext cx="375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A D A M</a:t>
            </a:r>
            <a:endParaRPr lang="sl-SI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13" y="2029133"/>
            <a:ext cx="4234507" cy="4234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4778845"/>
            <a:ext cx="3080693" cy="9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8146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 smtClean="0">
              <a:solidFill>
                <a:srgbClr val="000000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/>
          </p:nvPr>
        </p:nvSpPr>
        <p:spPr>
          <a:xfrm>
            <a:off x="876049" y="1312574"/>
            <a:ext cx="7777414" cy="4825336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MATH Cooperation </a:t>
            </a:r>
            <a:r>
              <a:rPr lang="sl-SI" altLang="sl-SI" dirty="0">
                <a:solidFill>
                  <a:srgbClr val="336699"/>
                </a:solidFill>
                <a:latin typeface="Book Antiqua" pitchFamily="18" charset="0"/>
              </a:rPr>
              <a:t>in </a:t>
            </a:r>
            <a:r>
              <a:rPr lang="sl-SI" altLang="sl-SI" dirty="0" smtClean="0">
                <a:solidFill>
                  <a:srgbClr val="336699"/>
                </a:solidFill>
                <a:latin typeface="Book Antiqua" pitchFamily="18" charset="0"/>
              </a:rPr>
              <a:t>teaching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 </a:t>
            </a: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Active Erasmus+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agreements with </a:t>
            </a:r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endParaRPr lang="sl-SI" altLang="sl-SI" b="0" dirty="0" smtClean="0">
              <a:solidFill>
                <a:srgbClr val="336699"/>
              </a:solidFill>
              <a:latin typeface="Book Antiqu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University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of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Szeged</a:t>
            </a:r>
          </a:p>
          <a:p>
            <a:pPr marL="342900" indent="-342900">
              <a:buFont typeface="Arial" charset="0"/>
              <a:buChar char="•"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University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of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Pécs</a:t>
            </a:r>
          </a:p>
          <a:p>
            <a:pPr marL="342900" indent="-342900">
              <a:buFont typeface="Arial" charset="0"/>
              <a:buChar char="•"/>
            </a:pP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Eötvös </a:t>
            </a:r>
            <a:r>
              <a:rPr lang="sl-SI" altLang="sl-SI" b="0" dirty="0">
                <a:solidFill>
                  <a:srgbClr val="336699"/>
                </a:solidFill>
                <a:latin typeface="Book Antiqua" pitchFamily="18" charset="0"/>
              </a:rPr>
              <a:t>Loránd 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University</a:t>
            </a:r>
          </a:p>
          <a:p>
            <a:pPr marL="342900" indent="-342900">
              <a:buFont typeface="Arial" charset="0"/>
              <a:buChar char="•"/>
            </a:pPr>
            <a:endParaRPr lang="sl-SI" altLang="sl-SI" b="0" dirty="0">
              <a:solidFill>
                <a:srgbClr val="336699"/>
              </a:solidFill>
              <a:latin typeface="Book Antiqua" pitchFamily="18" charset="0"/>
            </a:endParaRPr>
          </a:p>
          <a:p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Mobility of students and staff.</a:t>
            </a:r>
            <a:r>
              <a:rPr lang="sl-SI" altLang="sl-SI" b="0" dirty="0" smtClean="0">
                <a:solidFill>
                  <a:srgbClr val="336699"/>
                </a:solidFill>
                <a:latin typeface="Book Antiqua" pitchFamily="18" charset="0"/>
              </a:rPr>
              <a:t>	</a:t>
            </a:r>
            <a:r>
              <a:rPr lang="sl-SI" altLang="sl-SI" b="1" dirty="0" smtClean="0">
                <a:solidFill>
                  <a:srgbClr val="336699"/>
                </a:solidFill>
                <a:latin typeface="Book Antiqua" pitchFamily="18" charset="0"/>
              </a:rPr>
              <a:t>		</a:t>
            </a:r>
            <a:endParaRPr lang="en-GB" altLang="sl-SI" b="1" dirty="0" smtClean="0">
              <a:solidFill>
                <a:srgbClr val="336699"/>
              </a:solidFill>
              <a:latin typeface="Book Antiqua" pitchFamily="18" charset="0"/>
            </a:endParaRPr>
          </a:p>
        </p:txBody>
      </p:sp>
      <p:pic>
        <p:nvPicPr>
          <p:cNvPr id="5122" name="Picture 2" descr="http://www.famnit.upr.si/sl/resources/images/mednarodno-sodelovanje/erasmus-bilateralni-sporazumi/erasmuslogo.jpg:resizebox?300x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3" y="194310"/>
            <a:ext cx="2838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4" y="2166938"/>
            <a:ext cx="3727608" cy="248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09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1875" y="562232"/>
            <a:ext cx="3434316" cy="2190307"/>
          </a:xfrm>
        </p:spPr>
        <p:txBody>
          <a:bodyPr/>
          <a:lstStyle/>
          <a:p>
            <a:r>
              <a:rPr lang="sl-SI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2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Mix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482AB"/>
      </a:accent1>
      <a:accent2>
        <a:srgbClr val="2683C6"/>
      </a:accent2>
      <a:accent3>
        <a:srgbClr val="1482AB"/>
      </a:accent3>
      <a:accent4>
        <a:srgbClr val="6EAC1C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n Office Mix.potx" id="{4B7366DC-B74D-454D-9AF1-C5E1E2713A61}" vid="{D9FD2935-D4F2-4034-8F2D-E6786535C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6494B6-1467-40D3-9D2C-6096235D25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Create an Office Mix</Template>
  <TotalTime>2217</TotalTime>
  <Words>429</Words>
  <Application>Microsoft Macintosh PowerPoint</Application>
  <PresentationFormat>On-screen Show (4:3)</PresentationFormat>
  <Paragraphs>95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Book Antiqua</vt:lpstr>
      <vt:lpstr>Calibri</vt:lpstr>
      <vt:lpstr>Segoe UI</vt:lpstr>
      <vt:lpstr>Trebuchet MS</vt:lpstr>
      <vt:lpstr>Arial</vt:lpstr>
      <vt:lpstr>Office 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Univerza na Primorskem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an Office Mix</dc:title>
  <dc:creator>Sara Petretič</dc:creator>
  <cp:lastModifiedBy>Microsoft Office User</cp:lastModifiedBy>
  <cp:revision>139</cp:revision>
  <cp:lastPrinted>2016-01-08T08:23:50Z</cp:lastPrinted>
  <dcterms:created xsi:type="dcterms:W3CDTF">2015-02-09T07:05:48Z</dcterms:created>
  <dcterms:modified xsi:type="dcterms:W3CDTF">2017-03-23T23:07:14Z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TC043863139991</vt:lpwstr>
  </property>
</Properties>
</file>