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0"/>
  </p:notesMasterIdLst>
  <p:sldIdLst>
    <p:sldId id="256" r:id="rId6"/>
    <p:sldId id="294" r:id="rId7"/>
    <p:sldId id="272" r:id="rId8"/>
    <p:sldId id="304" r:id="rId9"/>
    <p:sldId id="305" r:id="rId10"/>
    <p:sldId id="306" r:id="rId11"/>
    <p:sldId id="287" r:id="rId12"/>
    <p:sldId id="293" r:id="rId13"/>
    <p:sldId id="275" r:id="rId14"/>
    <p:sldId id="300" r:id="rId15"/>
    <p:sldId id="301" r:id="rId16"/>
    <p:sldId id="302" r:id="rId17"/>
    <p:sldId id="303" r:id="rId18"/>
    <p:sldId id="265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D9E72-782B-6140-8226-1DFBC4A7E327}" type="datetimeFigureOut">
              <a:rPr lang="en-US" smtClean="0"/>
              <a:t>3/23/2017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2924A-9B2A-1F4F-8B77-E9C2037CCE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32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A1B4E3-5461-492E-8182-690F9E234CE3}" type="slidenum">
              <a:rPr lang="hu-HU" altLang="hu-HU" smtClean="0"/>
              <a:pPr/>
              <a:t>4</a:t>
            </a:fld>
            <a:endParaRPr lang="hu-HU" altLang="hu-H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4234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1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3" name="Shape 11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84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3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9" name="Shape 13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831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23B830-B36B-41EE-A0AF-EA70AD488CF1}" type="slidenum">
              <a:rPr lang="hu-HU" altLang="hu-HU"/>
              <a:pPr eaLnBrk="1" hangingPunct="1"/>
              <a:t>7</a:t>
            </a:fld>
            <a:endParaRPr lang="hu-HU" altLang="hu-H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9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3535-79AD-40B1-9CC8-A681C5352397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950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3535-79AD-40B1-9CC8-A681C5352397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802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3535-79AD-40B1-9CC8-A681C5352397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42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852488"/>
            <a:ext cx="53292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3240088"/>
            <a:ext cx="53292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30B6-273F-4EBD-8DAB-E1FAEDC0E3E3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09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30B6-273F-4EBD-8DAB-E1FAEDC0E3E3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2867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30B6-273F-4EBD-8DAB-E1FAEDC0E3E3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431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30B6-273F-4EBD-8DAB-E1FAEDC0E3E3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70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30B6-273F-4EBD-8DAB-E1FAEDC0E3E3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325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30B6-273F-4EBD-8DAB-E1FAEDC0E3E3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706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30B6-273F-4EBD-8DAB-E1FAEDC0E3E3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384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30B6-273F-4EBD-8DAB-E1FAEDC0E3E3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524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3535-79AD-40B1-9CC8-A681C5352397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588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30B6-273F-4EBD-8DAB-E1FAEDC0E3E3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9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30B6-273F-4EBD-8DAB-E1FAEDC0E3E3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4711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30B6-273F-4EBD-8DAB-E1FAEDC0E3E3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5270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843588" y="3298032"/>
            <a:ext cx="634841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843588" y="5685632"/>
            <a:ext cx="64531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376-FB15-42F8-80CB-979F51924380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288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376-FB15-42F8-80CB-979F51924380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166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376-FB15-42F8-80CB-979F51924380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1169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376-FB15-42F8-80CB-979F51924380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73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376-FB15-42F8-80CB-979F51924380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880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376-FB15-42F8-80CB-979F51924380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5243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376-FB15-42F8-80CB-979F51924380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957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3535-79AD-40B1-9CC8-A681C5352397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030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376-FB15-42F8-80CB-979F51924380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587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376-FB15-42F8-80CB-979F51924380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8349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376-FB15-42F8-80CB-979F51924380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058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376-FB15-42F8-80CB-979F51924380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7347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4A-4017-43DC-86BD-65C644862B3E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5843588" y="3298032"/>
            <a:ext cx="634841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8" name="Alcím 2"/>
          <p:cNvSpPr>
            <a:spLocks noGrp="1"/>
          </p:cNvSpPr>
          <p:nvPr>
            <p:ph type="subTitle" idx="1"/>
          </p:nvPr>
        </p:nvSpPr>
        <p:spPr>
          <a:xfrm>
            <a:off x="5843588" y="5711031"/>
            <a:ext cx="64531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80807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4A-4017-43DC-86BD-65C644862B3E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7378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4A-4017-43DC-86BD-65C644862B3E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232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4A-4017-43DC-86BD-65C644862B3E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877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4A-4017-43DC-86BD-65C644862B3E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712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4A-4017-43DC-86BD-65C644862B3E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335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3535-79AD-40B1-9CC8-A681C5352397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982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4A-4017-43DC-86BD-65C644862B3E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325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4A-4017-43DC-86BD-65C644862B3E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2567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4A-4017-43DC-86BD-65C644862B3E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173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4A-4017-43DC-86BD-65C644862B3E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629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4A-4017-43DC-86BD-65C644862B3E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582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72E6-E737-4561-AF7B-27F7B4AAED8B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5843588" y="3298032"/>
            <a:ext cx="634841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8" name="Alcím 2"/>
          <p:cNvSpPr>
            <a:spLocks noGrp="1"/>
          </p:cNvSpPr>
          <p:nvPr>
            <p:ph type="subTitle" idx="1"/>
          </p:nvPr>
        </p:nvSpPr>
        <p:spPr>
          <a:xfrm>
            <a:off x="5843588" y="5685632"/>
            <a:ext cx="64531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4277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72E6-E737-4561-AF7B-27F7B4AAED8B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5588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72E6-E737-4561-AF7B-27F7B4AAED8B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06003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72E6-E737-4561-AF7B-27F7B4AAED8B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0469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72E6-E737-4561-AF7B-27F7B4AAED8B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645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3535-79AD-40B1-9CC8-A681C5352397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969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72E6-E737-4561-AF7B-27F7B4AAED8B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444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72E6-E737-4561-AF7B-27F7B4AAED8B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954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72E6-E737-4561-AF7B-27F7B4AAED8B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288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72E6-E737-4561-AF7B-27F7B4AAED8B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35666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72E6-E737-4561-AF7B-27F7B4AAED8B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74510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72E6-E737-4561-AF7B-27F7B4AAED8B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531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99" cy="2736799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1" y="3778833"/>
            <a:ext cx="11360799" cy="10568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9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990575" indent="-380990">
              <a:defRPr sz="19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523962" indent="-304792">
              <a:defRPr sz="19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2133547" indent="-304792">
              <a:defRPr sz="19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743131" indent="-304792">
              <a:defRPr sz="19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fld id="{C9A1389F-DF15-E747-8426-D67C52F58A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3535-79AD-40B1-9CC8-A681C5352397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12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3535-79AD-40B1-9CC8-A681C5352397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94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3535-79AD-40B1-9CC8-A681C5352397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287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3535-79AD-40B1-9CC8-A681C5352397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76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3535-79AD-40B1-9CC8-A681C5352397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00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B30B6-273F-4EBD-8DAB-E1FAEDC0E3E3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11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1F376-FB15-42F8-80CB-979F51924380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77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A064A-4017-43DC-86BD-65C644862B3E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02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B72E6-E737-4561-AF7B-27F7B4AAED8B}" type="datetimeFigureOut">
              <a:rPr lang="hu-HU" smtClean="0"/>
              <a:t>2017. 03. 23.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433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800600" y="4140200"/>
            <a:ext cx="7496176" cy="2324894"/>
          </a:xfrm>
        </p:spPr>
        <p:txBody>
          <a:bodyPr/>
          <a:lstStyle/>
          <a:p>
            <a:r>
              <a:rPr lang="hu-HU" b="1" i="1" dirty="0" err="1"/>
              <a:t>Riding</a:t>
            </a:r>
            <a:r>
              <a:rPr lang="hu-HU" b="1" i="1" dirty="0"/>
              <a:t> </a:t>
            </a:r>
            <a:r>
              <a:rPr lang="hu-HU" b="1" i="1" dirty="0" err="1"/>
              <a:t>on</a:t>
            </a:r>
            <a:r>
              <a:rPr lang="hu-HU" b="1" i="1" dirty="0"/>
              <a:t> </a:t>
            </a:r>
            <a:r>
              <a:rPr lang="hu-HU" b="1" i="1" dirty="0" err="1"/>
              <a:t>the</a:t>
            </a:r>
            <a:r>
              <a:rPr lang="hu-HU" b="1" i="1" dirty="0"/>
              <a:t> </a:t>
            </a:r>
            <a:r>
              <a:rPr lang="hu-HU" b="1" i="1" dirty="0" err="1"/>
              <a:t>Wind</a:t>
            </a:r>
            <a:r>
              <a:rPr lang="en-GB" b="1" i="1" dirty="0"/>
              <a:t> </a:t>
            </a:r>
            <a:r>
              <a:rPr lang="en-GB" dirty="0"/>
              <a:t>- </a:t>
            </a:r>
            <a:endParaRPr lang="hu-HU" dirty="0"/>
          </a:p>
          <a:p>
            <a:r>
              <a:rPr lang="en-GB" sz="2000" dirty="0"/>
              <a:t>A Study of the Impact of Governmental and Environmental Factors on the Organizational Culture of a Hungarian Business School</a:t>
            </a:r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Prof. Balázs HEIDRICH</a:t>
            </a:r>
          </a:p>
          <a:p>
            <a:r>
              <a:rPr lang="hu-HU" sz="2000" dirty="0" err="1"/>
              <a:t>Rector</a:t>
            </a:r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292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Cultural values in 2011 </a:t>
            </a:r>
            <a:br>
              <a:rPr lang="hu-HU" dirty="0"/>
            </a:br>
            <a:r>
              <a:rPr lang="en-US" sz="3200" dirty="0"/>
              <a:t>(Subcultural clusters by OCAI means)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1982446"/>
          </a:xfrm>
        </p:spPr>
        <p:txBody>
          <a:bodyPr/>
          <a:lstStyle/>
          <a:p>
            <a:r>
              <a:rPr lang="en-US" dirty="0"/>
              <a:t>The way as members would see the organization (values)</a:t>
            </a:r>
          </a:p>
          <a:p>
            <a:r>
              <a:rPr lang="en-US" dirty="0"/>
              <a:t>5 subcultures by clustering (Ward’s method)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152650" y="3193708"/>
          <a:ext cx="7886699" cy="2990113"/>
        </p:xfrm>
        <a:graphic>
          <a:graphicData uri="http://schemas.openxmlformats.org/drawingml/2006/table">
            <a:tbl>
              <a:tblPr/>
              <a:tblGrid>
                <a:gridCol w="1135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5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22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0779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 it is currently seen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77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Adhocracy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Market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Hierarchy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7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 it should be (preferred values)</a:t>
                      </a:r>
                    </a:p>
                  </a:txBody>
                  <a:tcPr marL="12700" marR="12700" marT="127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Market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21,83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20,63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26,04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charset="0"/>
                        </a:rPr>
                        <a:t>31,5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24,86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23,96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24,32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charset="0"/>
                        </a:rPr>
                        <a:t>26,87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Hierarchy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15,57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22,91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charset="0"/>
                        </a:rPr>
                        <a:t>35,51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Hierarchy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24,89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10,78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21,66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charset="0"/>
                        </a:rPr>
                        <a:t>42,67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Clan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charset="0"/>
                        </a:rPr>
                        <a:t>37,94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17,76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18,62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25,69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60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Cultural values in 201</a:t>
            </a:r>
            <a:r>
              <a:rPr lang="hu-HU" sz="4000" dirty="0"/>
              <a:t>6</a:t>
            </a:r>
            <a:r>
              <a:rPr lang="en-US" sz="4000" dirty="0"/>
              <a:t> </a:t>
            </a:r>
            <a:br>
              <a:rPr lang="hu-HU" sz="3600" dirty="0"/>
            </a:br>
            <a:r>
              <a:rPr lang="en-US" sz="3200" dirty="0"/>
              <a:t>(Subcultural clusters by OCAI means)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1982446"/>
          </a:xfrm>
        </p:spPr>
        <p:txBody>
          <a:bodyPr/>
          <a:lstStyle/>
          <a:p>
            <a:r>
              <a:rPr lang="en-US" dirty="0"/>
              <a:t>The way as members would see the organization (values)</a:t>
            </a:r>
          </a:p>
          <a:p>
            <a:r>
              <a:rPr lang="en-US" dirty="0"/>
              <a:t>6 subcultures by clustering (Ward’s method)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52650" y="3247090"/>
          <a:ext cx="7886699" cy="3138211"/>
        </p:xfrm>
        <a:graphic>
          <a:graphicData uri="http://schemas.openxmlformats.org/drawingml/2006/table">
            <a:tbl>
              <a:tblPr/>
              <a:tblGrid>
                <a:gridCol w="1135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5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22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8131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 it is currently seen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55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Adhocracy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Market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Hierarchy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13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 it should be (preferred values)</a:t>
                      </a:r>
                    </a:p>
                  </a:txBody>
                  <a:tcPr marL="12700" marR="12700" marT="127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Hierarchy (slight)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21,46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18,09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24,38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charset="0"/>
                        </a:rPr>
                        <a:t>36,07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Clan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charset="0"/>
                        </a:rPr>
                        <a:t>38,88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14,35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28,78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Market (slight)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21,12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19,52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25,64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charset="0"/>
                        </a:rPr>
                        <a:t>33,12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Clan (slight)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26,83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19,7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23,56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charset="0"/>
                        </a:rPr>
                        <a:t>29,91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Market-hierarchy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17,42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15,16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30,95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charset="0"/>
                        </a:rPr>
                        <a:t>36,47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Adhocracy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23,55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20,7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22,88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charset="0"/>
                        </a:rPr>
                        <a:t>32,87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41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Values and perceptions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562100"/>
            <a:ext cx="11836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4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err="1"/>
              <a:t>Conclusions</a:t>
            </a:r>
            <a:endParaRPr lang="hu-HU" sz="36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3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sz="3200" dirty="0"/>
          </a:p>
          <a:p>
            <a:pPr>
              <a:lnSpc>
                <a:spcPct val="150000"/>
              </a:lnSpc>
            </a:pPr>
            <a:r>
              <a:rPr lang="en-GB" sz="3200" dirty="0"/>
              <a:t>Hard as a rock- hardly changing on the organizational level</a:t>
            </a:r>
          </a:p>
          <a:p>
            <a:pPr>
              <a:lnSpc>
                <a:spcPct val="150000"/>
              </a:lnSpc>
            </a:pPr>
            <a:r>
              <a:rPr lang="en-GB" dirty="0"/>
              <a:t> Subcultures: </a:t>
            </a:r>
            <a:r>
              <a:rPr lang="en-GB" i="1" dirty="0"/>
              <a:t>We are family</a:t>
            </a:r>
            <a:r>
              <a:rPr lang="en-GB" dirty="0"/>
              <a:t>! - no </a:t>
            </a:r>
            <a:r>
              <a:rPr lang="hu-HU" i="1" dirty="0"/>
              <a:t>W</a:t>
            </a:r>
            <a:r>
              <a:rPr lang="en-GB" i="1" dirty="0" err="1"/>
              <a:t>elcome</a:t>
            </a:r>
            <a:r>
              <a:rPr lang="en-GB" i="1" dirty="0"/>
              <a:t> to the machine…</a:t>
            </a:r>
          </a:p>
          <a:p>
            <a:pPr>
              <a:lnSpc>
                <a:spcPct val="150000"/>
              </a:lnSpc>
            </a:pPr>
            <a:r>
              <a:rPr lang="en-GB" dirty="0"/>
              <a:t> Even though the staff has changed significantly!!</a:t>
            </a:r>
          </a:p>
          <a:p>
            <a:pPr>
              <a:lnSpc>
                <a:spcPct val="150000"/>
              </a:lnSpc>
            </a:pPr>
            <a:r>
              <a:rPr lang="en-GB" b="1" i="1" dirty="0"/>
              <a:t>”Culture eats strategy for breakfast” (P. Drucker) </a:t>
            </a:r>
            <a:r>
              <a:rPr lang="en-GB" b="1" i="1" dirty="0"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150000"/>
              </a:lnSpc>
            </a:pPr>
            <a:r>
              <a:rPr lang="en-GB" dirty="0">
                <a:sym typeface="Wingdings" panose="05000000000000000000" pitchFamily="2" charset="2"/>
              </a:rPr>
              <a:t>Passing of values to newcomers?</a:t>
            </a:r>
            <a:endParaRPr lang="en-GB" dirty="0"/>
          </a:p>
          <a:p>
            <a:pPr>
              <a:lnSpc>
                <a:spcPct val="15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8764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Thank you for your attention!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8255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Central</a:t>
            </a:r>
            <a:r>
              <a:rPr lang="hu-HU" dirty="0"/>
              <a:t>-European </a:t>
            </a:r>
            <a:r>
              <a:rPr lang="hu-HU" dirty="0" err="1"/>
              <a:t>Perspective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Standardized</a:t>
            </a:r>
            <a:r>
              <a:rPr lang="hu-HU" dirty="0"/>
              <a:t> </a:t>
            </a:r>
            <a:r>
              <a:rPr lang="en-GB" dirty="0"/>
              <a:t>Soviet system can be considered an extreme version of the Napoleonic model (</a:t>
            </a:r>
            <a:r>
              <a:rPr lang="en-GB" dirty="0" err="1"/>
              <a:t>Charle</a:t>
            </a:r>
            <a:r>
              <a:rPr lang="en-GB" dirty="0"/>
              <a:t> 2003, </a:t>
            </a:r>
            <a:r>
              <a:rPr lang="en-GB" dirty="0" err="1"/>
              <a:t>Karády</a:t>
            </a:r>
            <a:r>
              <a:rPr lang="en-GB" dirty="0"/>
              <a:t> 2005)</a:t>
            </a:r>
            <a:endParaRPr lang="hu-HU" dirty="0"/>
          </a:p>
          <a:p>
            <a:r>
              <a:rPr lang="hu-HU" dirty="0"/>
              <a:t>R</a:t>
            </a:r>
            <a:r>
              <a:rPr lang="en-GB" dirty="0" err="1"/>
              <a:t>eforms</a:t>
            </a:r>
            <a:r>
              <a:rPr lang="en-GB" dirty="0"/>
              <a:t> started simultaneously after the change of the regime (within considerably unstable legal and normative frameworks)</a:t>
            </a:r>
            <a:endParaRPr lang="hu-HU" dirty="0"/>
          </a:p>
          <a:p>
            <a:r>
              <a:rPr lang="hu-HU" b="1" i="1" dirty="0"/>
              <a:t>C</a:t>
            </a:r>
            <a:r>
              <a:rPr lang="en-GB" b="1" i="1" dirty="0" err="1"/>
              <a:t>onsonance</a:t>
            </a:r>
            <a:r>
              <a:rPr lang="en-GB" b="1" i="1" dirty="0"/>
              <a:t> of post-socialist countries gradually disappear</a:t>
            </a:r>
            <a:r>
              <a:rPr lang="hu-HU" b="1" i="1" dirty="0"/>
              <a:t>ed- </a:t>
            </a:r>
            <a:r>
              <a:rPr lang="en-GB" b="1" i="1" dirty="0"/>
              <a:t>different historical tradition</a:t>
            </a:r>
            <a:r>
              <a:rPr lang="hu-HU" b="1" i="1" dirty="0"/>
              <a:t>s (</a:t>
            </a:r>
            <a:r>
              <a:rPr lang="hu-HU" b="1" i="1" dirty="0" err="1"/>
              <a:t>Leisyte</a:t>
            </a:r>
            <a:r>
              <a:rPr lang="hu-HU" b="1" i="1" dirty="0"/>
              <a:t>, 2014)</a:t>
            </a:r>
          </a:p>
          <a:p>
            <a:r>
              <a:rPr lang="en-GB" dirty="0"/>
              <a:t>Humboldtian roots, such as the Czech Republic</a:t>
            </a:r>
            <a:r>
              <a:rPr lang="hu-HU" dirty="0"/>
              <a:t>,</a:t>
            </a:r>
            <a:r>
              <a:rPr lang="en-GB" dirty="0"/>
              <a:t>Poland</a:t>
            </a:r>
            <a:r>
              <a:rPr lang="hu-HU" dirty="0"/>
              <a:t> and Hungary, </a:t>
            </a:r>
            <a:r>
              <a:rPr lang="hu-HU" dirty="0" err="1"/>
              <a:t>then</a:t>
            </a:r>
            <a:r>
              <a:rPr lang="hu-HU" dirty="0"/>
              <a:t> </a:t>
            </a:r>
            <a:r>
              <a:rPr lang="hu-HU" dirty="0" err="1"/>
              <a:t>diverged</a:t>
            </a:r>
            <a:r>
              <a:rPr lang="hu-HU" dirty="0"/>
              <a:t>…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820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6612" y="1895345"/>
            <a:ext cx="2782078" cy="230343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Key changes in Hungarian higher education</a:t>
            </a:r>
            <a:br>
              <a:rPr lang="hu-HU" dirty="0"/>
            </a:br>
            <a:r>
              <a:rPr lang="hu-HU" sz="3100" dirty="0"/>
              <a:t>(BBS </a:t>
            </a:r>
            <a:r>
              <a:rPr lang="hu-HU" sz="3100" dirty="0" err="1"/>
              <a:t>perspective</a:t>
            </a:r>
            <a:r>
              <a:rPr lang="hu-HU" sz="3100" dirty="0"/>
              <a:t>)</a:t>
            </a:r>
          </a:p>
        </p:txBody>
      </p:sp>
      <p:pic>
        <p:nvPicPr>
          <p:cNvPr id="4" name="Kép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47" y="167951"/>
            <a:ext cx="8863591" cy="669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33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741" y="332759"/>
            <a:ext cx="1020768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hu-HU" sz="3600" dirty="0"/>
              <a:t>Profile: </a:t>
            </a:r>
            <a:r>
              <a:rPr lang="hu-HU" altLang="hu-HU" sz="3600" dirty="0"/>
              <a:t>T</a:t>
            </a:r>
            <a:r>
              <a:rPr lang="en-GB" altLang="hu-HU" sz="3600" dirty="0"/>
              <a:t>he Budapest Business School</a:t>
            </a:r>
            <a:r>
              <a:rPr lang="hu-HU" altLang="hu-HU" sz="3600" dirty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740" y="1513082"/>
            <a:ext cx="10450284" cy="4570218"/>
          </a:xfrm>
        </p:spPr>
        <p:txBody>
          <a:bodyPr>
            <a:normAutofit/>
          </a:bodyPr>
          <a:lstStyle/>
          <a:p>
            <a:pPr eaLnBrk="1" hangingPunct="1">
              <a:lnSpc>
                <a:spcPct val="170000"/>
              </a:lnSpc>
            </a:pPr>
            <a:r>
              <a:rPr lang="hu-HU" altLang="hu-HU" sz="3000" dirty="0" err="1"/>
              <a:t>Formed</a:t>
            </a:r>
            <a:r>
              <a:rPr lang="hu-HU" altLang="hu-HU" sz="3000" dirty="0"/>
              <a:t> </a:t>
            </a:r>
            <a:r>
              <a:rPr lang="hu-HU" altLang="hu-HU" sz="3000" dirty="0" err="1"/>
              <a:t>by</a:t>
            </a:r>
            <a:r>
              <a:rPr lang="hu-HU" altLang="hu-HU" sz="3000" dirty="0"/>
              <a:t> t</a:t>
            </a:r>
            <a:r>
              <a:rPr lang="en-GB" altLang="hu-HU" sz="3000" dirty="0"/>
              <a:t>he merging of three Colleges in 2000</a:t>
            </a:r>
            <a:r>
              <a:rPr lang="hu-HU" altLang="hu-HU" sz="3000" dirty="0"/>
              <a:t> </a:t>
            </a:r>
          </a:p>
          <a:p>
            <a:pPr eaLnBrk="1" hangingPunct="1">
              <a:lnSpc>
                <a:spcPct val="170000"/>
              </a:lnSpc>
            </a:pPr>
            <a:r>
              <a:rPr lang="hu-HU" altLang="hu-HU" sz="3000" dirty="0"/>
              <a:t>C</a:t>
            </a:r>
            <a:r>
              <a:rPr lang="en-GB" altLang="hu-HU" sz="3000" dirty="0" err="1"/>
              <a:t>urrent</a:t>
            </a:r>
            <a:r>
              <a:rPr lang="en-GB" altLang="hu-HU" sz="3000" dirty="0"/>
              <a:t> structure</a:t>
            </a:r>
            <a:r>
              <a:rPr lang="hu-HU" altLang="hu-HU" sz="3000" dirty="0"/>
              <a:t>:</a:t>
            </a:r>
            <a:r>
              <a:rPr lang="en-GB" altLang="hu-HU" sz="3000" dirty="0"/>
              <a:t> matrix format </a:t>
            </a:r>
            <a:endParaRPr lang="hu-HU" altLang="hu-HU" sz="3000" dirty="0"/>
          </a:p>
          <a:p>
            <a:pPr eaLnBrk="1" hangingPunct="1">
              <a:lnSpc>
                <a:spcPct val="170000"/>
              </a:lnSpc>
            </a:pPr>
            <a:r>
              <a:rPr lang="hu-HU" altLang="hu-HU" sz="3000" dirty="0"/>
              <a:t>T</a:t>
            </a:r>
            <a:r>
              <a:rPr lang="en-GB" altLang="hu-HU" sz="3000" dirty="0"/>
              <a:t>he </a:t>
            </a:r>
            <a:r>
              <a:rPr lang="hu-HU" altLang="hu-HU" sz="3000" dirty="0" err="1"/>
              <a:t>sixth</a:t>
            </a:r>
            <a:r>
              <a:rPr lang="en-GB" altLang="hu-HU" sz="3000" dirty="0"/>
              <a:t> largest Higher Education Institution</a:t>
            </a:r>
            <a:r>
              <a:rPr lang="hu-HU" altLang="hu-HU" sz="3000" dirty="0"/>
              <a:t> </a:t>
            </a:r>
            <a:r>
              <a:rPr lang="hu-HU" altLang="hu-HU" sz="3000" dirty="0" err="1"/>
              <a:t>in</a:t>
            </a:r>
            <a:r>
              <a:rPr lang="hu-HU" altLang="hu-HU" sz="3000" dirty="0"/>
              <a:t> Hungary- </a:t>
            </a:r>
            <a:r>
              <a:rPr lang="hu-HU" altLang="hu-HU" sz="3000" dirty="0" err="1"/>
              <a:t>Largest</a:t>
            </a:r>
            <a:r>
              <a:rPr lang="hu-HU" altLang="hu-HU" sz="3000" dirty="0"/>
              <a:t> business </a:t>
            </a:r>
            <a:r>
              <a:rPr lang="hu-HU" altLang="hu-HU" sz="3000" dirty="0" err="1"/>
              <a:t>school</a:t>
            </a:r>
            <a:endParaRPr lang="hu-HU" altLang="hu-HU" sz="3000" dirty="0"/>
          </a:p>
          <a:p>
            <a:pPr eaLnBrk="1" hangingPunct="1">
              <a:lnSpc>
                <a:spcPct val="170000"/>
              </a:lnSpc>
            </a:pPr>
            <a:r>
              <a:rPr lang="hu-HU" altLang="hu-HU" sz="3000" dirty="0"/>
              <a:t>2016- University of </a:t>
            </a:r>
            <a:r>
              <a:rPr lang="hu-HU" altLang="hu-HU" sz="3000" dirty="0" err="1"/>
              <a:t>Applied</a:t>
            </a:r>
            <a:r>
              <a:rPr lang="hu-HU" altLang="hu-HU" sz="3000" dirty="0"/>
              <a:t> </a:t>
            </a:r>
            <a:r>
              <a:rPr lang="hu-HU" altLang="hu-HU" sz="3000" dirty="0" err="1"/>
              <a:t>Sciences</a:t>
            </a:r>
            <a:endParaRPr lang="hu-HU" altLang="hu-HU" sz="3000" dirty="0"/>
          </a:p>
          <a:p>
            <a:pPr eaLnBrk="1" hangingPunct="1">
              <a:lnSpc>
                <a:spcPct val="170000"/>
              </a:lnSpc>
            </a:pPr>
            <a:endParaRPr lang="hu-HU" altLang="hu-HU" sz="4000" dirty="0"/>
          </a:p>
          <a:p>
            <a:pPr eaLnBrk="1" hangingPunct="1">
              <a:lnSpc>
                <a:spcPct val="170000"/>
              </a:lnSpc>
            </a:pPr>
            <a:endParaRPr lang="hu-HU" altLang="hu-HU" sz="4000" dirty="0"/>
          </a:p>
        </p:txBody>
      </p:sp>
    </p:spTree>
    <p:extLst>
      <p:ext uri="{BB962C8B-B14F-4D97-AF65-F5344CB8AC3E}">
        <p14:creationId xmlns:p14="http://schemas.microsoft.com/office/powerpoint/2010/main" val="4107172697"/>
      </p:ext>
    </p:extLst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17"/>
          <p:cNvSpPr txBox="1">
            <a:spLocks noChangeArrowheads="1"/>
          </p:cNvSpPr>
          <p:nvPr/>
        </p:nvSpPr>
        <p:spPr bwMode="auto">
          <a:xfrm>
            <a:off x="-613833" y="-52917"/>
            <a:ext cx="12426951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hu-HU" altLang="en-US" sz="3200" b="1" dirty="0">
              <a:latin typeface="Garamond" panose="02020404030301010803" pitchFamily="18" charset="0"/>
            </a:endParaRPr>
          </a:p>
          <a:p>
            <a:pPr algn="ctr" eaLnBrk="1" hangingPunct="1"/>
            <a:r>
              <a:rPr lang="hu-HU" altLang="en-US" sz="3200" b="1" dirty="0">
                <a:latin typeface="+mj-lt"/>
              </a:rPr>
              <a:t>UNIVERSITY OF APPLIED SCIENCES</a:t>
            </a:r>
            <a:endParaRPr lang="en-US" altLang="en-US" sz="3200" b="1" dirty="0">
              <a:latin typeface="+mj-lt"/>
            </a:endParaRPr>
          </a:p>
        </p:txBody>
      </p:sp>
      <p:sp>
        <p:nvSpPr>
          <p:cNvPr id="17411" name="Shape 118"/>
          <p:cNvSpPr txBox="1">
            <a:spLocks noChangeArrowheads="1"/>
          </p:cNvSpPr>
          <p:nvPr/>
        </p:nvSpPr>
        <p:spPr bwMode="auto">
          <a:xfrm>
            <a:off x="1210733" y="1883833"/>
            <a:ext cx="9779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/>
          <a:lstStyle>
            <a:lvl1pPr marL="457200" indent="-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hu-HU" altLang="en-US" sz="3200" dirty="0">
                <a:solidFill>
                  <a:schemeClr val="tx1"/>
                </a:solidFill>
                <a:latin typeface="+mn-lt"/>
                <a:sym typeface="Source Sans Pro" charset="-18"/>
              </a:rPr>
              <a:t>New </a:t>
            </a:r>
            <a:r>
              <a:rPr lang="hu-HU" altLang="en-US" sz="3200" dirty="0" err="1">
                <a:solidFill>
                  <a:schemeClr val="tx1"/>
                </a:solidFill>
                <a:latin typeface="+mn-lt"/>
                <a:sym typeface="Source Sans Pro" charset="-18"/>
              </a:rPr>
              <a:t>era</a:t>
            </a:r>
            <a:r>
              <a:rPr lang="hu-HU" altLang="en-US" sz="3200" dirty="0">
                <a:solidFill>
                  <a:schemeClr val="tx1"/>
                </a:solidFill>
                <a:latin typeface="+mn-lt"/>
                <a:sym typeface="Source Sans Pro" charset="-18"/>
              </a:rPr>
              <a:t> – </a:t>
            </a:r>
            <a:r>
              <a:rPr lang="hu-HU" altLang="en-US" sz="3200" dirty="0" err="1">
                <a:solidFill>
                  <a:schemeClr val="tx1"/>
                </a:solidFill>
                <a:latin typeface="+mn-lt"/>
                <a:sym typeface="Source Sans Pro" charset="-18"/>
              </a:rPr>
              <a:t>double</a:t>
            </a:r>
            <a:r>
              <a:rPr lang="hu-HU" altLang="en-US" sz="3200" dirty="0">
                <a:solidFill>
                  <a:schemeClr val="tx1"/>
                </a:solidFill>
                <a:latin typeface="+mn-lt"/>
                <a:sym typeface="Source Sans Pro" charset="-18"/>
              </a:rPr>
              <a:t> </a:t>
            </a:r>
            <a:r>
              <a:rPr lang="hu-HU" altLang="en-US" sz="3200" dirty="0" err="1">
                <a:solidFill>
                  <a:schemeClr val="tx1"/>
                </a:solidFill>
                <a:latin typeface="+mn-lt"/>
                <a:sym typeface="Source Sans Pro" charset="-18"/>
              </a:rPr>
              <a:t>loop</a:t>
            </a:r>
            <a:r>
              <a:rPr lang="hu-HU" altLang="en-US" sz="3200" dirty="0">
                <a:solidFill>
                  <a:schemeClr val="tx1"/>
                </a:solidFill>
                <a:latin typeface="+mn-lt"/>
                <a:sym typeface="Source Sans Pro" charset="-18"/>
              </a:rPr>
              <a:t> </a:t>
            </a:r>
            <a:r>
              <a:rPr lang="hu-HU" altLang="en-US" sz="3200" dirty="0" err="1">
                <a:solidFill>
                  <a:schemeClr val="tx1"/>
                </a:solidFill>
                <a:latin typeface="+mn-lt"/>
                <a:sym typeface="Source Sans Pro" charset="-18"/>
              </a:rPr>
              <a:t>learning</a:t>
            </a:r>
            <a:r>
              <a:rPr lang="hu-HU" altLang="en-US" sz="3200" dirty="0">
                <a:solidFill>
                  <a:schemeClr val="tx1"/>
                </a:solidFill>
                <a:latin typeface="+mn-lt"/>
                <a:sym typeface="Source Sans Pro" charset="-18"/>
              </a:rPr>
              <a:t> (</a:t>
            </a:r>
            <a:r>
              <a:rPr lang="hu-HU" altLang="en-US" sz="3200" dirty="0" err="1">
                <a:solidFill>
                  <a:schemeClr val="tx1"/>
                </a:solidFill>
                <a:latin typeface="+mn-lt"/>
                <a:sym typeface="Source Sans Pro" charset="-18"/>
              </a:rPr>
              <a:t>how</a:t>
            </a:r>
            <a:r>
              <a:rPr lang="hu-HU" altLang="en-US" sz="3200" dirty="0">
                <a:solidFill>
                  <a:schemeClr val="tx1"/>
                </a:solidFill>
                <a:latin typeface="+mn-lt"/>
                <a:sym typeface="Source Sans Pro" charset="-18"/>
              </a:rPr>
              <a:t>?- WHAT!)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hu-HU" altLang="hu-HU" sz="3200" dirty="0">
              <a:solidFill>
                <a:schemeClr val="tx1"/>
              </a:solidFill>
              <a:latin typeface="+mn-lt"/>
            </a:endParaRPr>
          </a:p>
          <a:p>
            <a:pPr marL="0" indent="0" algn="just" eaLnBrk="1" hangingPunct="1"/>
            <a:endParaRPr lang="hu-HU" altLang="hu-HU" sz="3200" dirty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hu-HU" altLang="hu-HU" sz="3200" dirty="0">
                <a:solidFill>
                  <a:schemeClr val="tx1"/>
                </a:solidFill>
                <a:latin typeface="+mn-lt"/>
              </a:rPr>
              <a:t>”</a:t>
            </a:r>
            <a:r>
              <a:rPr lang="en-US" altLang="hu-HU" sz="3200" i="1" dirty="0">
                <a:solidFill>
                  <a:schemeClr val="tx1"/>
                </a:solidFill>
                <a:latin typeface="+mn-lt"/>
              </a:rPr>
              <a:t>Most organizations die not because they </a:t>
            </a:r>
            <a:r>
              <a:rPr lang="en-US" altLang="hu-HU" sz="3200" i="1" dirty="0">
                <a:latin typeface="+mn-lt"/>
              </a:rPr>
              <a:t>do the </a:t>
            </a:r>
            <a:r>
              <a:rPr lang="en-US" altLang="hu-HU" sz="3200" b="1" i="1" u="sng" dirty="0">
                <a:solidFill>
                  <a:schemeClr val="tx1"/>
                </a:solidFill>
                <a:latin typeface="+mn-lt"/>
              </a:rPr>
              <a:t>wrong things, </a:t>
            </a:r>
            <a:r>
              <a:rPr lang="en-US" altLang="hu-HU" sz="3200" i="1" dirty="0">
                <a:latin typeface="+mn-lt"/>
              </a:rPr>
              <a:t>but because they keep doing what used to be</a:t>
            </a:r>
            <a:r>
              <a:rPr lang="hu-HU" altLang="hu-HU" sz="3200" i="1" dirty="0">
                <a:latin typeface="+mn-lt"/>
              </a:rPr>
              <a:t> </a:t>
            </a:r>
            <a:r>
              <a:rPr lang="en-US" altLang="hu-HU" sz="3200" b="1" i="1" u="sng" dirty="0">
                <a:solidFill>
                  <a:schemeClr val="tx1"/>
                </a:solidFill>
                <a:latin typeface="+mn-lt"/>
              </a:rPr>
              <a:t>the right things for too long</a:t>
            </a:r>
            <a:r>
              <a:rPr lang="en-US" altLang="hu-HU" sz="3200" i="1" dirty="0">
                <a:solidFill>
                  <a:schemeClr val="tx1"/>
                </a:solidFill>
                <a:latin typeface="+mn-lt"/>
              </a:rPr>
              <a:t>…</a:t>
            </a:r>
            <a:r>
              <a:rPr lang="hu-HU" altLang="hu-HU" sz="3200" i="1" dirty="0">
                <a:solidFill>
                  <a:schemeClr val="tx1"/>
                </a:solidFill>
                <a:latin typeface="+mn-lt"/>
              </a:rPr>
              <a:t>” </a:t>
            </a:r>
            <a:r>
              <a:rPr lang="hu-HU" altLang="hu-HU" sz="3200" dirty="0">
                <a:latin typeface="+mn-lt"/>
              </a:rPr>
              <a:t>(</a:t>
            </a:r>
            <a:r>
              <a:rPr lang="hu-HU" altLang="hu-HU" sz="2667" dirty="0" err="1">
                <a:latin typeface="+mn-lt"/>
              </a:rPr>
              <a:t>Doz</a:t>
            </a:r>
            <a:r>
              <a:rPr lang="hu-HU" altLang="hu-HU" sz="2667" dirty="0">
                <a:latin typeface="+mn-lt"/>
              </a:rPr>
              <a:t>- Kosonen: </a:t>
            </a:r>
            <a:r>
              <a:rPr lang="hu-HU" altLang="hu-HU" sz="2667" dirty="0" err="1">
                <a:latin typeface="+mn-lt"/>
              </a:rPr>
              <a:t>Fast</a:t>
            </a:r>
            <a:r>
              <a:rPr lang="hu-HU" altLang="hu-HU" sz="2667" dirty="0">
                <a:latin typeface="+mn-lt"/>
              </a:rPr>
              <a:t> </a:t>
            </a:r>
            <a:r>
              <a:rPr lang="hu-HU" altLang="hu-HU" sz="2667" dirty="0" err="1">
                <a:latin typeface="+mn-lt"/>
              </a:rPr>
              <a:t>Strategies</a:t>
            </a:r>
            <a:r>
              <a:rPr lang="hu-HU" altLang="hu-HU" sz="3200" dirty="0">
                <a:latin typeface="+mn-lt"/>
              </a:rPr>
              <a:t>)</a:t>
            </a:r>
          </a:p>
          <a:p>
            <a:pPr marL="0" indent="0" algn="just" eaLnBrk="1" hangingPunct="1"/>
            <a:endParaRPr lang="hu-HU" altLang="hu-HU" sz="3200" dirty="0">
              <a:latin typeface="+mn-lt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hu-HU" altLang="en-US" sz="3733" dirty="0">
              <a:solidFill>
                <a:schemeClr val="tx1"/>
              </a:solidFill>
              <a:latin typeface="Garamond" panose="02020404030301010803" pitchFamily="18" charset="0"/>
              <a:sym typeface="Source Sans Pro" charset="-18"/>
            </a:endParaRPr>
          </a:p>
        </p:txBody>
      </p:sp>
      <p:grpSp>
        <p:nvGrpSpPr>
          <p:cNvPr id="17412" name="Shape 119"/>
          <p:cNvGrpSpPr>
            <a:grpSpLocks/>
          </p:cNvGrpSpPr>
          <p:nvPr/>
        </p:nvGrpSpPr>
        <p:grpSpPr bwMode="auto">
          <a:xfrm>
            <a:off x="31752" y="5338234"/>
            <a:ext cx="12160249" cy="1394884"/>
            <a:chOff x="23575" y="4003800"/>
            <a:chExt cx="9120424" cy="1046599"/>
          </a:xfrm>
        </p:grpSpPr>
        <p:pic>
          <p:nvPicPr>
            <p:cNvPr id="17413" name="Shape 120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11" b="13434"/>
            <a:stretch>
              <a:fillRect/>
            </a:stretch>
          </p:blipFill>
          <p:spPr bwMode="auto">
            <a:xfrm>
              <a:off x="23575" y="4003800"/>
              <a:ext cx="883924" cy="104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Shape 12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0" t="85815" b="6274"/>
            <a:stretch>
              <a:fillRect/>
            </a:stretch>
          </p:blipFill>
          <p:spPr bwMode="auto">
            <a:xfrm>
              <a:off x="981125" y="4681793"/>
              <a:ext cx="8162874" cy="26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931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37"/>
          <p:cNvSpPr txBox="1">
            <a:spLocks noChangeArrowheads="1"/>
          </p:cNvSpPr>
          <p:nvPr/>
        </p:nvSpPr>
        <p:spPr bwMode="auto">
          <a:xfrm>
            <a:off x="448734" y="12700"/>
            <a:ext cx="1119293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en-US" sz="3200" b="1" dirty="0">
                <a:latin typeface="+mn-lt"/>
              </a:rPr>
              <a:t>BUDAPEST BUSINESS SCHOOL STRATEGIC GOALS (2016-2020)  </a:t>
            </a:r>
            <a:endParaRPr lang="en-US" altLang="en-US" sz="3200" b="1" dirty="0">
              <a:latin typeface="+mn-lt"/>
            </a:endParaRPr>
          </a:p>
        </p:txBody>
      </p:sp>
      <p:sp>
        <p:nvSpPr>
          <p:cNvPr id="30723" name="Shape 138"/>
          <p:cNvSpPr txBox="1">
            <a:spLocks noChangeArrowheads="1"/>
          </p:cNvSpPr>
          <p:nvPr/>
        </p:nvSpPr>
        <p:spPr bwMode="auto">
          <a:xfrm>
            <a:off x="692151" y="1536700"/>
            <a:ext cx="10949516" cy="365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/>
          <a:lstStyle>
            <a:lvl1pPr marL="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761992" indent="-45720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hu-HU" sz="2667" dirty="0" err="1">
                <a:latin typeface="+mj-lt"/>
              </a:rPr>
              <a:t>Entrepreneurial</a:t>
            </a:r>
            <a:r>
              <a:rPr lang="hu-HU" sz="2667" dirty="0">
                <a:latin typeface="+mj-lt"/>
              </a:rPr>
              <a:t> University</a:t>
            </a:r>
          </a:p>
          <a:p>
            <a:pPr marL="761992" indent="-45720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hu-HU" sz="2667" dirty="0" err="1">
                <a:latin typeface="+mj-lt"/>
              </a:rPr>
              <a:t>Internationally</a:t>
            </a:r>
            <a:r>
              <a:rPr lang="hu-HU" sz="2667" dirty="0">
                <a:latin typeface="+mj-lt"/>
              </a:rPr>
              <a:t> </a:t>
            </a:r>
            <a:r>
              <a:rPr lang="hu-HU" sz="2667" dirty="0" err="1">
                <a:latin typeface="+mj-lt"/>
              </a:rPr>
              <a:t>acknowledged</a:t>
            </a:r>
            <a:r>
              <a:rPr lang="hu-HU" sz="2667" dirty="0">
                <a:latin typeface="+mj-lt"/>
              </a:rPr>
              <a:t> University (CEE)</a:t>
            </a:r>
          </a:p>
          <a:p>
            <a:pPr marL="761992" indent="-45720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hu-HU" sz="2667" dirty="0" err="1">
                <a:latin typeface="+mj-lt"/>
              </a:rPr>
              <a:t>Experience</a:t>
            </a:r>
            <a:r>
              <a:rPr lang="hu-HU" sz="2667" dirty="0">
                <a:latin typeface="+mj-lt"/>
              </a:rPr>
              <a:t> </a:t>
            </a:r>
            <a:r>
              <a:rPr lang="hu-HU" sz="2667" dirty="0" err="1">
                <a:latin typeface="+mj-lt"/>
              </a:rPr>
              <a:t>based</a:t>
            </a:r>
            <a:r>
              <a:rPr lang="hu-HU" sz="2667" dirty="0">
                <a:latin typeface="+mj-lt"/>
              </a:rPr>
              <a:t> </a:t>
            </a:r>
            <a:r>
              <a:rPr lang="hu-HU" sz="2667" dirty="0" err="1">
                <a:latin typeface="+mj-lt"/>
              </a:rPr>
              <a:t>learning</a:t>
            </a:r>
            <a:r>
              <a:rPr lang="hu-HU" sz="2667" dirty="0">
                <a:latin typeface="+mj-lt"/>
              </a:rPr>
              <a:t> </a:t>
            </a:r>
            <a:r>
              <a:rPr lang="hu-HU" sz="2667" dirty="0" err="1">
                <a:latin typeface="+mj-lt"/>
              </a:rPr>
              <a:t>environment</a:t>
            </a:r>
            <a:endParaRPr lang="hu-HU" sz="2667" dirty="0">
              <a:latin typeface="+mj-lt"/>
            </a:endParaRPr>
          </a:p>
          <a:p>
            <a:pPr marL="761992" indent="-45720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hu-HU" sz="2667" dirty="0" err="1">
                <a:latin typeface="+mj-lt"/>
              </a:rPr>
              <a:t>Socially</a:t>
            </a:r>
            <a:r>
              <a:rPr lang="hu-HU" sz="2667" dirty="0">
                <a:latin typeface="+mj-lt"/>
              </a:rPr>
              <a:t> </a:t>
            </a:r>
            <a:r>
              <a:rPr lang="hu-HU" sz="2667" dirty="0" err="1">
                <a:latin typeface="+mj-lt"/>
              </a:rPr>
              <a:t>responsible</a:t>
            </a:r>
            <a:r>
              <a:rPr lang="hu-HU" sz="2667" dirty="0">
                <a:latin typeface="+mj-lt"/>
              </a:rPr>
              <a:t> University </a:t>
            </a:r>
            <a:endParaRPr lang="en-US" altLang="en-US" sz="2667" u="sng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8436" name="Shape 139"/>
          <p:cNvGrpSpPr>
            <a:grpSpLocks/>
          </p:cNvGrpSpPr>
          <p:nvPr/>
        </p:nvGrpSpPr>
        <p:grpSpPr bwMode="auto">
          <a:xfrm>
            <a:off x="31752" y="5338234"/>
            <a:ext cx="12160249" cy="1394884"/>
            <a:chOff x="23575" y="4003800"/>
            <a:chExt cx="9120424" cy="1046599"/>
          </a:xfrm>
        </p:grpSpPr>
        <p:pic>
          <p:nvPicPr>
            <p:cNvPr id="18437" name="Shape 140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11" b="13434"/>
            <a:stretch>
              <a:fillRect/>
            </a:stretch>
          </p:blipFill>
          <p:spPr bwMode="auto">
            <a:xfrm>
              <a:off x="23575" y="4003800"/>
              <a:ext cx="883924" cy="104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Shape 14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0" t="85815" b="6274"/>
            <a:stretch>
              <a:fillRect/>
            </a:stretch>
          </p:blipFill>
          <p:spPr bwMode="auto">
            <a:xfrm>
              <a:off x="981125" y="4681793"/>
              <a:ext cx="8162874" cy="26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6213845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836615"/>
            <a:ext cx="8229600" cy="474660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36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Longitudinal</a:t>
            </a:r>
            <a:r>
              <a:rPr lang="hu-HU" altLang="hu-HU" sz="36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36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research</a:t>
            </a:r>
            <a:r>
              <a:rPr lang="hu-HU" altLang="hu-HU" sz="36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(2011-16) </a:t>
            </a:r>
            <a:r>
              <a:rPr lang="hu-HU" altLang="hu-HU" sz="36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with</a:t>
            </a:r>
            <a:br>
              <a:rPr lang="hu-HU" altLang="hu-HU" sz="36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GB" altLang="hu-HU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Organisational culture assessment instrument</a:t>
            </a:r>
            <a:r>
              <a:rPr lang="hu-HU" altLang="hu-HU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(OCAI)</a:t>
            </a:r>
            <a:r>
              <a:rPr lang="en-GB" altLang="hu-HU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 </a:t>
            </a:r>
            <a:r>
              <a:rPr lang="hu-HU" altLang="hu-HU" sz="3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Competing</a:t>
            </a:r>
            <a:r>
              <a:rPr lang="hu-HU" altLang="hu-HU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3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values</a:t>
            </a:r>
            <a:r>
              <a:rPr lang="hu-HU" altLang="hu-HU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3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framework</a:t>
            </a:r>
            <a:r>
              <a:rPr lang="hu-HU" altLang="hu-HU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br>
              <a:rPr lang="hu-HU" altLang="hu-HU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GB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Cameron and Quinn (1999)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b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br>
              <a:rPr lang="hu-HU" altLang="hu-HU" sz="2000" dirty="0">
                <a:latin typeface="Franklin Gothic Book" panose="020B0503020102020204" pitchFamily="34" charset="0"/>
              </a:rPr>
            </a:br>
            <a:endParaRPr lang="en-US" altLang="hu-HU" sz="2000" dirty="0">
              <a:solidFill>
                <a:srgbClr val="86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5550" y="1628775"/>
            <a:ext cx="7715250" cy="4497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dirty="0">
                <a:latin typeface="Franklin Gothic Book" panose="020B0503020102020204" pitchFamily="34" charset="0"/>
              </a:rPr>
              <a:t>	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017714"/>
            <a:ext cx="6095999" cy="379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/>
        </p:nvCxnSpPr>
        <p:spPr>
          <a:xfrm>
            <a:off x="2495550" y="1700213"/>
            <a:ext cx="8172450" cy="0"/>
          </a:xfrm>
          <a:prstGeom prst="line">
            <a:avLst/>
          </a:prstGeom>
          <a:ln w="38100">
            <a:solidFill>
              <a:srgbClr val="8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02527"/>
      </p:ext>
    </p:extLst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Decomposition</a:t>
            </a:r>
            <a:r>
              <a:rPr lang="hu-HU" dirty="0"/>
              <a:t> of </a:t>
            </a:r>
            <a:r>
              <a:rPr lang="hu-HU" dirty="0" err="1"/>
              <a:t>organizational</a:t>
            </a:r>
            <a:r>
              <a:rPr lang="hu-HU" dirty="0"/>
              <a:t> </a:t>
            </a:r>
            <a:r>
              <a:rPr lang="hu-HU" dirty="0" err="1"/>
              <a:t>culture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48100" y="8007531"/>
            <a:ext cx="9815649" cy="70943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09900" y="2540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261884"/>
              </p:ext>
            </p:extLst>
          </p:nvPr>
        </p:nvGraphicFramePr>
        <p:xfrm>
          <a:off x="1854926" y="1690688"/>
          <a:ext cx="7772400" cy="433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3" imgW="6077253" imgH="2908184" progId="Word.Document.8">
                  <p:embed/>
                </p:oleObj>
              </mc:Choice>
              <mc:Fallback>
                <p:oleObj name="Document" r:id="rId3" imgW="6077253" imgH="2908184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926" y="1690688"/>
                        <a:ext cx="7772400" cy="4331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61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05259"/>
          </a:xfrm>
        </p:spPr>
        <p:txBody>
          <a:bodyPr>
            <a:noAutofit/>
          </a:bodyPr>
          <a:lstStyle/>
          <a:p>
            <a:pPr algn="ctr"/>
            <a:r>
              <a:rPr lang="hu-HU" sz="4000" dirty="0"/>
              <a:t> BBS </a:t>
            </a:r>
            <a:r>
              <a:rPr lang="hu-HU" sz="4000" dirty="0" err="1"/>
              <a:t>Sample</a:t>
            </a:r>
            <a:endParaRPr lang="hu-HU" sz="40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18650"/>
              </p:ext>
            </p:extLst>
          </p:nvPr>
        </p:nvGraphicFramePr>
        <p:xfrm>
          <a:off x="522513" y="919326"/>
          <a:ext cx="10831286" cy="4627724"/>
        </p:xfrm>
        <a:graphic>
          <a:graphicData uri="http://schemas.openxmlformats.org/drawingml/2006/table">
            <a:tbl>
              <a:tblPr firstRow="1" firstCol="1" bandRow="1"/>
              <a:tblGrid>
                <a:gridCol w="430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1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01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Occupation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0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lecturer, teacher, researcher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41.57%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37.25%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 staff, administration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45.78%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46.50%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lower / middle management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9.94%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4.25%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 management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2.71%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723465"/>
      </p:ext>
    </p:extLst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6357</TotalTime>
  <Words>528</Words>
  <Application>Microsoft Office PowerPoint</Application>
  <PresentationFormat>Szélesvásznú</PresentationFormat>
  <Paragraphs>162</Paragraphs>
  <Slides>14</Slides>
  <Notes>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5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30" baseType="lpstr">
      <vt:lpstr>ＭＳ Ｐゴシック</vt:lpstr>
      <vt:lpstr>Arial</vt:lpstr>
      <vt:lpstr>Calibri</vt:lpstr>
      <vt:lpstr>Franklin Gothic Book</vt:lpstr>
      <vt:lpstr>Franklin Gothic Demi</vt:lpstr>
      <vt:lpstr>Garamond</vt:lpstr>
      <vt:lpstr>Segoe UI Semilight</vt:lpstr>
      <vt:lpstr>Source Sans Pro</vt:lpstr>
      <vt:lpstr>Times New Roman</vt:lpstr>
      <vt:lpstr>Wingdings</vt:lpstr>
      <vt:lpstr>Egyéni tervezés</vt:lpstr>
      <vt:lpstr>1_Egyéni tervezés</vt:lpstr>
      <vt:lpstr>2_Egyéni tervezés</vt:lpstr>
      <vt:lpstr>3_Egyéni tervezés</vt:lpstr>
      <vt:lpstr>4_Egyéni tervezés</vt:lpstr>
      <vt:lpstr>Document</vt:lpstr>
      <vt:lpstr>PowerPoint-bemutató</vt:lpstr>
      <vt:lpstr>Central-European Perspective</vt:lpstr>
      <vt:lpstr>Key changes in Hungarian higher education (BBS perspective)</vt:lpstr>
      <vt:lpstr>Profile: The Budapest Business School </vt:lpstr>
      <vt:lpstr>PowerPoint-bemutató</vt:lpstr>
      <vt:lpstr>PowerPoint-bemutató</vt:lpstr>
      <vt:lpstr>Longitudinal research (2011-16) with Organisational culture assessment instrument (OCAI) – Competing values framework  Cameron and Quinn (1999)   </vt:lpstr>
      <vt:lpstr>Decomposition of organizational culture</vt:lpstr>
      <vt:lpstr> BBS Sample</vt:lpstr>
      <vt:lpstr>Cultural values in 2011  (Subcultural clusters by OCAI means)</vt:lpstr>
      <vt:lpstr>Cultural values in 2016  (Subcultural clusters by OCAI means)</vt:lpstr>
      <vt:lpstr>Values and perceptions</vt:lpstr>
      <vt:lpstr>Conclusions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Patonai Kata</dc:creator>
  <cp:lastModifiedBy>Dr. Heidrich Balázs</cp:lastModifiedBy>
  <cp:revision>52</cp:revision>
  <dcterms:created xsi:type="dcterms:W3CDTF">2016-05-03T11:40:33Z</dcterms:created>
  <dcterms:modified xsi:type="dcterms:W3CDTF">2017-03-23T09:35:30Z</dcterms:modified>
</cp:coreProperties>
</file>