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459" r:id="rId2"/>
    <p:sldId id="458" r:id="rId3"/>
    <p:sldId id="514" r:id="rId4"/>
    <p:sldId id="455" r:id="rId5"/>
    <p:sldId id="510" r:id="rId6"/>
    <p:sldId id="522" r:id="rId7"/>
    <p:sldId id="523" r:id="rId8"/>
    <p:sldId id="528" r:id="rId9"/>
    <p:sldId id="532" r:id="rId10"/>
    <p:sldId id="524" r:id="rId11"/>
    <p:sldId id="525" r:id="rId12"/>
    <p:sldId id="526" r:id="rId13"/>
    <p:sldId id="530" r:id="rId14"/>
    <p:sldId id="529" r:id="rId15"/>
    <p:sldId id="494" r:id="rId16"/>
    <p:sldId id="472" r:id="rId17"/>
  </p:sldIdLst>
  <p:sldSz cx="9902825" cy="6858000"/>
  <p:notesSz cx="6794500" cy="9931400"/>
  <p:embeddedFontLst>
    <p:embeddedFont>
      <p:font typeface="Lucida Sans Unicode" panose="020B0602030504020204" pitchFamily="34" charset="0"/>
      <p:regular r:id="rId2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Times New Roman" pitchFamily="18" charset="0"/>
        <a:ea typeface="+mn-ea"/>
        <a:cs typeface="+mn-cs"/>
      </a:defRPr>
    </a:lvl1pPr>
    <a:lvl2pPr marL="455613" indent="1588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Times New Roman" pitchFamily="18" charset="0"/>
        <a:ea typeface="+mn-ea"/>
        <a:cs typeface="+mn-cs"/>
      </a:defRPr>
    </a:lvl2pPr>
    <a:lvl3pPr marL="912813" indent="1588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Times New Roman" pitchFamily="18" charset="0"/>
        <a:ea typeface="+mn-ea"/>
        <a:cs typeface="+mn-cs"/>
      </a:defRPr>
    </a:lvl3pPr>
    <a:lvl4pPr marL="1370013" indent="1588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Times New Roman" pitchFamily="18" charset="0"/>
        <a:ea typeface="+mn-ea"/>
        <a:cs typeface="+mn-cs"/>
      </a:defRPr>
    </a:lvl4pPr>
    <a:lvl5pPr marL="1827213" indent="1588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CC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CC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CC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CC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CC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C566"/>
    <a:srgbClr val="FFFF99"/>
    <a:srgbClr val="910362"/>
    <a:srgbClr val="990033"/>
    <a:srgbClr val="800000"/>
    <a:srgbClr val="A50021"/>
    <a:srgbClr val="7A0017"/>
    <a:srgbClr val="AF0767"/>
    <a:srgbClr val="730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981" autoAdjust="0"/>
  </p:normalViewPr>
  <p:slideViewPr>
    <p:cSldViewPr>
      <p:cViewPr varScale="1">
        <p:scale>
          <a:sx n="55" d="100"/>
          <a:sy n="55" d="100"/>
        </p:scale>
        <p:origin x="-826" y="-67"/>
      </p:cViewPr>
      <p:guideLst>
        <p:guide orient="horz" pos="768"/>
        <p:guide pos="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046" y="-90"/>
      </p:cViewPr>
      <p:guideLst>
        <p:guide orient="horz" pos="3127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fsrv.kth.local\shared\ERASMUS\1TARTOS\STATISZTIK&#193;K\kontrolling\2015\Sz&#246;veges%20besz&#225;mol&#243;hoz%20adatok%202016.04.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Incoming international students in 2015</a:t>
            </a:r>
          </a:p>
          <a:p>
            <a:pPr>
              <a:defRPr sz="2000"/>
            </a:pPr>
            <a:endParaRPr lang="en-US" sz="2000" dirty="0"/>
          </a:p>
        </c:rich>
      </c:tx>
      <c:layout>
        <c:manualLayout>
          <c:xMode val="edge"/>
          <c:yMode val="edge"/>
          <c:x val="0.2414953038239116"/>
          <c:y val="1.51173679115018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Statisztika!$B$32</c:f>
              <c:strCache>
                <c:ptCount val="1"/>
                <c:pt idx="0">
                  <c:v>ERASMUS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Statisztika!$A$33:$A$41</c:f>
              <c:strCache>
                <c:ptCount val="9"/>
                <c:pt idx="0">
                  <c:v>Civil Engineering</c:v>
                </c:pt>
                <c:pt idx="1">
                  <c:v>Mechanical Engineering</c:v>
                </c:pt>
                <c:pt idx="2">
                  <c:v>Architecture</c:v>
                </c:pt>
                <c:pt idx="3">
                  <c:v>Chemical Engineering</c:v>
                </c:pt>
                <c:pt idx="4">
                  <c:v>Electrical Engineering</c:v>
                </c:pt>
                <c:pt idx="5">
                  <c:v>Transportation and Vehicle Engineering</c:v>
                </c:pt>
                <c:pt idx="6">
                  <c:v>Economic and Social Sciences</c:v>
                </c:pt>
                <c:pt idx="7">
                  <c:v>Natural Sciences</c:v>
                </c:pt>
                <c:pt idx="8">
                  <c:v>Pre-Engineering</c:v>
                </c:pt>
              </c:strCache>
            </c:strRef>
          </c:cat>
          <c:val>
            <c:numRef>
              <c:f>Statisztika!$B$33:$B$41</c:f>
              <c:numCache>
                <c:formatCode>General</c:formatCode>
                <c:ptCount val="9"/>
                <c:pt idx="0">
                  <c:v>79</c:v>
                </c:pt>
                <c:pt idx="1">
                  <c:v>130</c:v>
                </c:pt>
                <c:pt idx="2">
                  <c:v>143</c:v>
                </c:pt>
                <c:pt idx="3">
                  <c:v>23</c:v>
                </c:pt>
                <c:pt idx="4">
                  <c:v>100</c:v>
                </c:pt>
                <c:pt idx="5">
                  <c:v>21</c:v>
                </c:pt>
                <c:pt idx="6">
                  <c:v>143</c:v>
                </c:pt>
                <c:pt idx="7">
                  <c:v>5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Statisztika!$C$32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Statisztika!$A$33:$A$41</c:f>
              <c:strCache>
                <c:ptCount val="9"/>
                <c:pt idx="0">
                  <c:v>Civil Engineering</c:v>
                </c:pt>
                <c:pt idx="1">
                  <c:v>Mechanical Engineering</c:v>
                </c:pt>
                <c:pt idx="2">
                  <c:v>Architecture</c:v>
                </c:pt>
                <c:pt idx="3">
                  <c:v>Chemical Engineering</c:v>
                </c:pt>
                <c:pt idx="4">
                  <c:v>Electrical Engineering</c:v>
                </c:pt>
                <c:pt idx="5">
                  <c:v>Transportation and Vehicle Engineering</c:v>
                </c:pt>
                <c:pt idx="6">
                  <c:v>Economic and Social Sciences</c:v>
                </c:pt>
                <c:pt idx="7">
                  <c:v>Natural Sciences</c:v>
                </c:pt>
                <c:pt idx="8">
                  <c:v>Pre-Engineering</c:v>
                </c:pt>
              </c:strCache>
            </c:strRef>
          </c:cat>
          <c:val>
            <c:numRef>
              <c:f>Statisztika!$C$33:$C$41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Statisztika!$D$32</c:f>
              <c:strCache>
                <c:ptCount val="1"/>
                <c:pt idx="0">
                  <c:v>STIPENDIUM HUNGARICUM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Statisztika!$A$33:$A$41</c:f>
              <c:strCache>
                <c:ptCount val="9"/>
                <c:pt idx="0">
                  <c:v>Civil Engineering</c:v>
                </c:pt>
                <c:pt idx="1">
                  <c:v>Mechanical Engineering</c:v>
                </c:pt>
                <c:pt idx="2">
                  <c:v>Architecture</c:v>
                </c:pt>
                <c:pt idx="3">
                  <c:v>Chemical Engineering</c:v>
                </c:pt>
                <c:pt idx="4">
                  <c:v>Electrical Engineering</c:v>
                </c:pt>
                <c:pt idx="5">
                  <c:v>Transportation and Vehicle Engineering</c:v>
                </c:pt>
                <c:pt idx="6">
                  <c:v>Economic and Social Sciences</c:v>
                </c:pt>
                <c:pt idx="7">
                  <c:v>Natural Sciences</c:v>
                </c:pt>
                <c:pt idx="8">
                  <c:v>Pre-Engineering</c:v>
                </c:pt>
              </c:strCache>
            </c:strRef>
          </c:cat>
          <c:val>
            <c:numRef>
              <c:f>Statisztika!$D$33:$D$41</c:f>
              <c:numCache>
                <c:formatCode>General</c:formatCode>
                <c:ptCount val="9"/>
                <c:pt idx="0">
                  <c:v>40</c:v>
                </c:pt>
                <c:pt idx="1">
                  <c:v>20</c:v>
                </c:pt>
                <c:pt idx="2">
                  <c:v>16</c:v>
                </c:pt>
                <c:pt idx="3">
                  <c:v>18</c:v>
                </c:pt>
                <c:pt idx="4">
                  <c:v>23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11</c:v>
                </c:pt>
              </c:numCache>
            </c:numRef>
          </c:val>
        </c:ser>
        <c:ser>
          <c:idx val="3"/>
          <c:order val="3"/>
          <c:tx>
            <c:strRef>
              <c:f>Statisztika!$E$32</c:f>
              <c:strCache>
                <c:ptCount val="1"/>
                <c:pt idx="0">
                  <c:v>SCIENCE WITHOUT BORDERS (BRAZILIAN)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Statisztika!$A$33:$A$41</c:f>
              <c:strCache>
                <c:ptCount val="9"/>
                <c:pt idx="0">
                  <c:v>Civil Engineering</c:v>
                </c:pt>
                <c:pt idx="1">
                  <c:v>Mechanical Engineering</c:v>
                </c:pt>
                <c:pt idx="2">
                  <c:v>Architecture</c:v>
                </c:pt>
                <c:pt idx="3">
                  <c:v>Chemical Engineering</c:v>
                </c:pt>
                <c:pt idx="4">
                  <c:v>Electrical Engineering</c:v>
                </c:pt>
                <c:pt idx="5">
                  <c:v>Transportation and Vehicle Engineering</c:v>
                </c:pt>
                <c:pt idx="6">
                  <c:v>Economic and Social Sciences</c:v>
                </c:pt>
                <c:pt idx="7">
                  <c:v>Natural Sciences</c:v>
                </c:pt>
                <c:pt idx="8">
                  <c:v>Pre-Engineering</c:v>
                </c:pt>
              </c:strCache>
            </c:strRef>
          </c:cat>
          <c:val>
            <c:numRef>
              <c:f>Statisztika!$E$33:$E$41</c:f>
              <c:numCache>
                <c:formatCode>General</c:formatCode>
                <c:ptCount val="9"/>
                <c:pt idx="0">
                  <c:v>112</c:v>
                </c:pt>
                <c:pt idx="1">
                  <c:v>65</c:v>
                </c:pt>
                <c:pt idx="2">
                  <c:v>34</c:v>
                </c:pt>
                <c:pt idx="3">
                  <c:v>37</c:v>
                </c:pt>
                <c:pt idx="4">
                  <c:v>75</c:v>
                </c:pt>
                <c:pt idx="5">
                  <c:v>13</c:v>
                </c:pt>
                <c:pt idx="6">
                  <c:v>3</c:v>
                </c:pt>
                <c:pt idx="7">
                  <c:v>9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547392"/>
        <c:axId val="143569664"/>
        <c:axId val="0"/>
      </c:bar3DChart>
      <c:catAx>
        <c:axId val="14354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3569664"/>
        <c:crosses val="autoZero"/>
        <c:auto val="1"/>
        <c:lblAlgn val="ctr"/>
        <c:lblOffset val="100"/>
        <c:noMultiLvlLbl val="0"/>
      </c:catAx>
      <c:valAx>
        <c:axId val="14356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54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" descr="BME1782nag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2400"/>
            <a:ext cx="21558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11"/>
          <p:cNvSpPr txBox="1">
            <a:spLocks noChangeArrowheads="1"/>
          </p:cNvSpPr>
          <p:nvPr/>
        </p:nvSpPr>
        <p:spPr bwMode="auto">
          <a:xfrm>
            <a:off x="384175" y="9072563"/>
            <a:ext cx="6005513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91842" tIns="45921" rIns="91842" bIns="45921">
            <a:spAutoFit/>
          </a:bodyPr>
          <a:lstStyle>
            <a:lvl1pPr defTabSz="919163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19163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19163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19163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19163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hu-HU" sz="900" b="0" smtClean="0">
                <a:solidFill>
                  <a:schemeClr val="tx1"/>
                </a:solidFill>
                <a:latin typeface="Lucida Sans Unicode" pitchFamily="34" charset="0"/>
              </a:rPr>
              <a:t>Budapest University of Technology and Economics </a:t>
            </a:r>
          </a:p>
          <a:p>
            <a:pPr>
              <a:defRPr/>
            </a:pPr>
            <a:r>
              <a:rPr lang="hu-HU" sz="900" b="0" smtClean="0">
                <a:solidFill>
                  <a:schemeClr val="tx1"/>
                </a:solidFill>
                <a:latin typeface="Lucida Sans Unicode" pitchFamily="34" charset="0"/>
              </a:rPr>
              <a:t>www.bme.hu - tel.: (36-1) 463-2221, fax: (36-1) 463-2220</a:t>
            </a:r>
            <a:endParaRPr lang="hu-HU" b="0" smtClean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0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7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r>
              <a:rPr lang="en-US"/>
              <a:t>Technical University of Budapest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7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11200"/>
            <a:ext cx="539115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4713"/>
            <a:ext cx="4981575" cy="4525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44813" cy="47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r>
              <a:rPr lang="en-US"/>
              <a:t>www.bme.hu - tel.: (36-1) 463-1111 fax: (36-1) 463-2220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50388"/>
            <a:ext cx="2944812" cy="47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844BE0D9-2280-4D4D-9B88-F96E18D45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34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r>
              <a:rPr lang="en-US" altLang="hu-HU" sz="1200" b="0" smtClean="0"/>
              <a:t>Technical University of Budapest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r>
              <a:rPr lang="en-US" altLang="hu-HU" sz="1200" b="0" smtClean="0"/>
              <a:t>www.bme.hu - tel.: (36-1) 463-1111 fax: (36-1) 463-2220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22338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fld id="{F10FED54-6F25-4DD1-BE8C-3DF23D3668DD}" type="slidenum">
              <a:rPr lang="en-US" altLang="hu-HU" sz="1200" b="0" smtClean="0"/>
              <a:pPr/>
              <a:t>2</a:t>
            </a:fld>
            <a:endParaRPr lang="en-US" altLang="hu-HU" sz="1200" b="0" smtClean="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3263" y="711200"/>
            <a:ext cx="5391150" cy="3733800"/>
          </a:xfrm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hu-HU" altLang="hu-HU" b="1" smtClean="0"/>
              <a:t>Central Building of the University (designed by A. Hauszmann, 1909)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5668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7BBAE-A2DB-49F4-9F92-99E8BDE877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23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442200" y="152400"/>
            <a:ext cx="1717675" cy="6172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86000" y="152400"/>
            <a:ext cx="5003800" cy="6172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6D77-C1F1-4A12-9DA3-0AABB391E1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67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873875" cy="990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2286000" y="1219200"/>
            <a:ext cx="3360738" cy="5105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799138" y="1219200"/>
            <a:ext cx="3360737" cy="5105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C42F1-45AE-4DA9-9668-4076155749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91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873875" cy="990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2286000" y="1219200"/>
            <a:ext cx="6873875" cy="51054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741B-A8D9-4544-A335-02881A276D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24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4A0-C101-40EE-9256-1A990219EC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2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F1F7-E5C3-425F-A28A-30A2C3D4C4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373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86000" y="1219200"/>
            <a:ext cx="3360738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799138" y="1219200"/>
            <a:ext cx="3360737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C07F-CAB9-4ED8-89B1-B06A3F4050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13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5A9F-AABF-4690-9C5F-CAE7B9BCED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37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A9E1-0C68-46AC-97FC-5DC2DA9233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13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ABC89-5A6A-4471-8C0B-E04FD161B5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6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DD955-B14E-4124-8493-0E59A661BE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14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0C247-6A37-4EB2-9951-11B9AF7E53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99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52400"/>
            <a:ext cx="6873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219200"/>
            <a:ext cx="68738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1913" y="6550025"/>
            <a:ext cx="2062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79D4EA-B16A-4729-BF47-B1EDDFB516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 userDrawn="1"/>
        </p:nvGraphicFramePr>
        <p:xfrm>
          <a:off x="306388" y="381000"/>
          <a:ext cx="18272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CorelDRAW" r:id="rId16" imgW="9001125" imgH="2543175" progId="CorelDRAW.Graphic.9">
                  <p:embed/>
                </p:oleObj>
              </mc:Choice>
              <mc:Fallback>
                <p:oleObj name="CorelDRAW" r:id="rId16" imgW="9001125" imgH="2543175" progId="CorelDRAW.Graphic.9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306388" y="381000"/>
                        <a:ext cx="18272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99"/>
          </a:solidFill>
          <a:latin typeface="Lucida Sans Unicode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9028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0" y="5778500"/>
            <a:ext cx="9902825" cy="14588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Prof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. János Józsa, 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rector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(rektor@</a:t>
            </a:r>
            <a:r>
              <a:rPr lang="hu-H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mail.bme.hu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)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       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hu-HU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            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Budapest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University of Technology and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Economics</a:t>
            </a:r>
            <a:r>
              <a:rPr lang="hu-H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(BME)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98438" y="5776913"/>
          <a:ext cx="10810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CorelDRAW" r:id="rId4" imgW="3126600" imgH="3126600" progId="">
                  <p:embed/>
                </p:oleObj>
              </mc:Choice>
              <mc:Fallback>
                <p:oleObj name="CorelDRAW" r:id="rId4" imgW="3126600" imgH="3126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5776913"/>
                        <a:ext cx="108108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7141" y="16914"/>
            <a:ext cx="9919965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912813">
              <a:defRPr/>
            </a:pPr>
            <a:r>
              <a:rPr lang="hu-HU" sz="2800" noProof="1" smtClean="0">
                <a:solidFill>
                  <a:srgbClr val="FFC000"/>
                </a:solidFill>
                <a:latin typeface="+mn-lt"/>
              </a:rPr>
              <a:t>Combining Education and Research in Engineering -</a:t>
            </a:r>
          </a:p>
          <a:p>
            <a:pPr defTabSz="912813">
              <a:defRPr/>
            </a:pPr>
            <a:r>
              <a:rPr lang="hu-HU" sz="28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hu-HU" sz="280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 Budapest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9290" y="491420"/>
            <a:ext cx="10175742" cy="990600"/>
          </a:xfrm>
        </p:spPr>
        <p:txBody>
          <a:bodyPr/>
          <a:lstStyle/>
          <a:p>
            <a:r>
              <a:rPr lang="hu-HU" dirty="0" err="1" smtClean="0">
                <a:solidFill>
                  <a:srgbClr val="F4C566"/>
                </a:solidFill>
              </a:rPr>
              <a:t>Next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level</a:t>
            </a:r>
            <a:r>
              <a:rPr lang="hu-HU" dirty="0" smtClean="0">
                <a:solidFill>
                  <a:srgbClr val="F4C566"/>
                </a:solidFill>
              </a:rPr>
              <a:t>:</a:t>
            </a:r>
            <a:br>
              <a:rPr lang="hu-HU" dirty="0" smtClean="0">
                <a:solidFill>
                  <a:srgbClr val="F4C566"/>
                </a:solidFill>
              </a:rPr>
            </a:br>
            <a:r>
              <a:rPr lang="hu-HU" dirty="0" err="1" smtClean="0">
                <a:solidFill>
                  <a:srgbClr val="F4C566"/>
                </a:solidFill>
              </a:rPr>
              <a:t>Secondary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school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age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endParaRPr lang="en-US" dirty="0">
              <a:solidFill>
                <a:srgbClr val="F4C5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900" y="2284040"/>
            <a:ext cx="9559925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800" dirty="0" err="1" smtClean="0"/>
              <a:t>Looking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future</a:t>
            </a:r>
            <a:r>
              <a:rPr lang="hu-HU" sz="2800" dirty="0" smtClean="0"/>
              <a:t> </a:t>
            </a:r>
            <a:r>
              <a:rPr lang="hu-HU" sz="2800" dirty="0" err="1" smtClean="0"/>
              <a:t>students</a:t>
            </a:r>
            <a:r>
              <a:rPr lang="hu-HU" sz="2800" dirty="0" smtClean="0"/>
              <a:t> </a:t>
            </a:r>
            <a:r>
              <a:rPr lang="hu-HU" sz="2800" dirty="0" err="1" smtClean="0"/>
              <a:t>talented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smtClean="0"/>
              <a:t>University </a:t>
            </a:r>
            <a:r>
              <a:rPr lang="hu-HU" sz="2800" dirty="0" err="1"/>
              <a:t>T</a:t>
            </a:r>
            <a:r>
              <a:rPr lang="hu-HU" sz="2800" dirty="0" err="1" smtClean="0"/>
              <a:t>alency</a:t>
            </a:r>
            <a:r>
              <a:rPr lang="hu-HU" sz="2800" dirty="0" smtClean="0"/>
              <a:t> </a:t>
            </a:r>
            <a:r>
              <a:rPr lang="hu-HU" sz="2800" dirty="0" err="1" smtClean="0"/>
              <a:t>Council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key</a:t>
            </a:r>
            <a:r>
              <a:rPr lang="hu-HU" sz="2800" dirty="0" smtClean="0"/>
              <a:t> </a:t>
            </a:r>
            <a:r>
              <a:rPr lang="hu-HU" sz="2800" dirty="0" err="1" smtClean="0"/>
              <a:t>role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err="1" smtClean="0"/>
              <a:t>Cooperation</a:t>
            </a:r>
            <a:r>
              <a:rPr lang="hu-HU" sz="2800" dirty="0" smtClean="0"/>
              <a:t> </a:t>
            </a:r>
            <a:r>
              <a:rPr lang="hu-HU" sz="2800" dirty="0" err="1" smtClean="0"/>
              <a:t>with</a:t>
            </a:r>
            <a:r>
              <a:rPr lang="hu-HU" sz="2800" dirty="0" smtClean="0"/>
              <a:t> </a:t>
            </a:r>
            <a:r>
              <a:rPr lang="hu-HU" sz="2800" dirty="0" err="1" smtClean="0"/>
              <a:t>nearly</a:t>
            </a:r>
            <a:r>
              <a:rPr lang="hu-HU" sz="2800" dirty="0" smtClean="0"/>
              <a:t> </a:t>
            </a:r>
            <a:r>
              <a:rPr lang="hu-HU" sz="2800" dirty="0" err="1" smtClean="0"/>
              <a:t>thirty</a:t>
            </a:r>
            <a:r>
              <a:rPr lang="hu-HU" sz="2800" dirty="0" smtClean="0"/>
              <a:t> </a:t>
            </a:r>
            <a:r>
              <a:rPr lang="hu-HU" sz="2800" dirty="0" err="1"/>
              <a:t>s</a:t>
            </a:r>
            <a:r>
              <a:rPr lang="hu-HU" sz="2800" dirty="0" err="1" smtClean="0"/>
              <a:t>econdary</a:t>
            </a:r>
            <a:r>
              <a:rPr lang="hu-HU" sz="2800" dirty="0" smtClean="0"/>
              <a:t> </a:t>
            </a:r>
            <a:r>
              <a:rPr lang="hu-HU" sz="2800" dirty="0" err="1"/>
              <a:t>s</a:t>
            </a:r>
            <a:r>
              <a:rPr lang="hu-HU" sz="2800" dirty="0" err="1" smtClean="0"/>
              <a:t>chools</a:t>
            </a:r>
            <a:r>
              <a:rPr lang="hu-HU" sz="2800" dirty="0" smtClean="0"/>
              <a:t> 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err="1"/>
              <a:t>I</a:t>
            </a:r>
            <a:r>
              <a:rPr lang="hu-HU" sz="2800" dirty="0" err="1" smtClean="0"/>
              <a:t>ntroductory</a:t>
            </a:r>
            <a:r>
              <a:rPr lang="hu-HU" sz="2800" dirty="0" smtClean="0"/>
              <a:t> </a:t>
            </a:r>
            <a:r>
              <a:rPr lang="hu-HU" sz="2800" dirty="0" err="1" smtClean="0"/>
              <a:t>lectures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natural</a:t>
            </a:r>
            <a:r>
              <a:rPr lang="hu-HU" sz="2800" dirty="0" smtClean="0"/>
              <a:t> </a:t>
            </a:r>
            <a:r>
              <a:rPr lang="hu-HU" sz="2800" dirty="0" err="1" smtClean="0"/>
              <a:t>science</a:t>
            </a:r>
            <a:r>
              <a:rPr lang="hu-HU" sz="2800" dirty="0" smtClean="0"/>
              <a:t>, </a:t>
            </a:r>
            <a:r>
              <a:rPr lang="hu-HU" sz="2800" dirty="0" err="1" smtClean="0"/>
              <a:t>lab</a:t>
            </a:r>
            <a:r>
              <a:rPr lang="hu-HU" sz="2800" dirty="0" smtClean="0"/>
              <a:t> </a:t>
            </a:r>
            <a:r>
              <a:rPr lang="hu-HU" sz="2800" dirty="0" err="1" smtClean="0"/>
              <a:t>visits</a:t>
            </a:r>
            <a:endParaRPr lang="hu-HU" sz="2800" dirty="0"/>
          </a:p>
          <a:p>
            <a:pPr lvl="1">
              <a:lnSpc>
                <a:spcPct val="150000"/>
              </a:lnSpc>
            </a:pPr>
            <a:r>
              <a:rPr lang="hu-HU" sz="2800" dirty="0" err="1" smtClean="0"/>
              <a:t>Recruiting</a:t>
            </a:r>
            <a:r>
              <a:rPr lang="hu-HU" sz="2800" dirty="0" smtClean="0"/>
              <a:t> </a:t>
            </a:r>
            <a:r>
              <a:rPr lang="hu-HU" sz="2800" dirty="0" err="1" smtClean="0"/>
              <a:t>people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engineering</a:t>
            </a:r>
            <a:r>
              <a:rPr lang="hu-HU" sz="2800" dirty="0" smtClean="0"/>
              <a:t>, </a:t>
            </a:r>
            <a:r>
              <a:rPr lang="hu-HU" sz="2800" dirty="0" err="1" smtClean="0"/>
              <a:t>talented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do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engineering</a:t>
            </a:r>
            <a:r>
              <a:rPr lang="hu-HU" sz="2800" dirty="0" smtClean="0"/>
              <a:t> </a:t>
            </a:r>
            <a:r>
              <a:rPr lang="hu-HU" sz="2800" dirty="0" err="1" smtClean="0"/>
              <a:t>science</a:t>
            </a:r>
            <a:endParaRPr lang="en-US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4A0-C101-40EE-9256-1A990219EC43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01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72340" y="620688"/>
            <a:ext cx="11193316" cy="1318489"/>
          </a:xfrm>
        </p:spPr>
        <p:txBody>
          <a:bodyPr/>
          <a:lstStyle/>
          <a:p>
            <a:r>
              <a:rPr lang="hu-HU" dirty="0" err="1" smtClean="0">
                <a:solidFill>
                  <a:srgbClr val="F4C566"/>
                </a:solidFill>
              </a:rPr>
              <a:t>When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at</a:t>
            </a:r>
            <a:r>
              <a:rPr lang="hu-HU" dirty="0" smtClean="0">
                <a:solidFill>
                  <a:srgbClr val="F4C566"/>
                </a:solidFill>
              </a:rPr>
              <a:t> University:</a:t>
            </a:r>
            <a:br>
              <a:rPr lang="hu-HU" dirty="0" smtClean="0">
                <a:solidFill>
                  <a:srgbClr val="F4C566"/>
                </a:solidFill>
              </a:rPr>
            </a:br>
            <a:r>
              <a:rPr lang="hu-HU" dirty="0" err="1">
                <a:solidFill>
                  <a:srgbClr val="F4C566"/>
                </a:solidFill>
              </a:rPr>
              <a:t>t</a:t>
            </a:r>
            <a:r>
              <a:rPr lang="hu-HU" dirty="0" err="1" smtClean="0">
                <a:solidFill>
                  <a:srgbClr val="F4C566"/>
                </a:solidFill>
              </a:rPr>
              <a:t>he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offered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framework</a:t>
            </a:r>
            <a:r>
              <a:rPr lang="hu-HU" dirty="0">
                <a:solidFill>
                  <a:srgbClr val="F4C566"/>
                </a:solidFill>
              </a:rPr>
              <a:t> </a:t>
            </a:r>
            <a:r>
              <a:rPr lang="hu-HU" dirty="0" smtClean="0">
                <a:solidFill>
                  <a:srgbClr val="F4C566"/>
                </a:solidFill>
              </a:rPr>
              <a:t>is </a:t>
            </a:r>
            <a:r>
              <a:rPr lang="hu-HU" dirty="0" err="1" smtClean="0">
                <a:solidFill>
                  <a:srgbClr val="F4C566"/>
                </a:solidFill>
              </a:rPr>
              <a:t>the</a:t>
            </a:r>
            <a:r>
              <a:rPr lang="hu-HU" dirty="0">
                <a:solidFill>
                  <a:srgbClr val="F4C566"/>
                </a:solidFill>
              </a:rPr>
              <a:t/>
            </a:r>
            <a:br>
              <a:rPr lang="hu-HU" dirty="0">
                <a:solidFill>
                  <a:srgbClr val="F4C566"/>
                </a:solidFill>
              </a:rPr>
            </a:br>
            <a:r>
              <a:rPr lang="hu-HU" dirty="0" smtClean="0">
                <a:solidFill>
                  <a:srgbClr val="F4C566"/>
                </a:solidFill>
              </a:rPr>
              <a:t>„</a:t>
            </a:r>
            <a:r>
              <a:rPr lang="hu-HU" dirty="0" err="1" smtClean="0">
                <a:solidFill>
                  <a:srgbClr val="F4C566"/>
                </a:solidFill>
              </a:rPr>
              <a:t>Scientific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Student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Circle</a:t>
            </a:r>
            <a:r>
              <a:rPr lang="hu-HU" dirty="0" smtClean="0">
                <a:solidFill>
                  <a:srgbClr val="F4C566"/>
                </a:solidFill>
              </a:rPr>
              <a:t>” </a:t>
            </a:r>
            <a:endParaRPr lang="en-US" dirty="0">
              <a:solidFill>
                <a:srgbClr val="F4C5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61384" y="2284040"/>
            <a:ext cx="10225136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800" dirty="0" err="1" smtClean="0"/>
              <a:t>SSCs</a:t>
            </a:r>
            <a:r>
              <a:rPr lang="hu-HU" sz="2800" dirty="0" smtClean="0"/>
              <a:t> </a:t>
            </a:r>
            <a:r>
              <a:rPr lang="hu-HU" sz="2800" dirty="0" err="1" smtClean="0"/>
              <a:t>with</a:t>
            </a:r>
            <a:r>
              <a:rPr lang="hu-HU" sz="2800" dirty="0" smtClean="0"/>
              <a:t> </a:t>
            </a:r>
            <a:r>
              <a:rPr lang="hu-HU" sz="2800" dirty="0" err="1" smtClean="0"/>
              <a:t>nearly</a:t>
            </a:r>
            <a:r>
              <a:rPr lang="hu-HU" sz="2800" dirty="0" smtClean="0"/>
              <a:t> 60 </a:t>
            </a:r>
            <a:r>
              <a:rPr lang="hu-HU" sz="2800" dirty="0" err="1" smtClean="0"/>
              <a:t>years</a:t>
            </a:r>
            <a:r>
              <a:rPr lang="hu-HU" sz="2800" dirty="0" smtClean="0"/>
              <a:t> </a:t>
            </a:r>
            <a:r>
              <a:rPr lang="hu-HU" sz="2800" dirty="0" err="1" smtClean="0"/>
              <a:t>history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Hungarian</a:t>
            </a:r>
            <a:r>
              <a:rPr lang="hu-HU" sz="2800" dirty="0" smtClean="0"/>
              <a:t> </a:t>
            </a:r>
            <a:r>
              <a:rPr lang="hu-HU" sz="2800" dirty="0" err="1" smtClean="0"/>
              <a:t>H</a:t>
            </a:r>
            <a:r>
              <a:rPr lang="hu-HU" sz="2800" dirty="0" err="1" smtClean="0"/>
              <a:t>igher</a:t>
            </a:r>
            <a:r>
              <a:rPr lang="hu-HU" sz="2800" dirty="0" smtClean="0"/>
              <a:t> Education</a:t>
            </a:r>
            <a:endParaRPr lang="hu-HU" sz="2800" dirty="0" smtClean="0"/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Talency</a:t>
            </a:r>
            <a:r>
              <a:rPr lang="hu-HU" sz="2800" dirty="0" smtClean="0"/>
              <a:t> </a:t>
            </a:r>
            <a:r>
              <a:rPr lang="hu-HU" sz="2800" dirty="0" smtClean="0"/>
              <a:t>management</a:t>
            </a:r>
            <a:endParaRPr lang="hu-HU" sz="2800" dirty="0" smtClean="0"/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Fitting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Bologna </a:t>
            </a:r>
            <a:r>
              <a:rPr lang="hu-HU" sz="2800" dirty="0" err="1" smtClean="0"/>
              <a:t>system</a:t>
            </a:r>
            <a:endParaRPr lang="hu-HU" sz="2800" dirty="0" smtClean="0"/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Do</a:t>
            </a:r>
            <a:r>
              <a:rPr lang="hu-HU" sz="2800" dirty="0" smtClean="0"/>
              <a:t> </a:t>
            </a:r>
            <a:r>
              <a:rPr lang="hu-HU" sz="2800" dirty="0" err="1" smtClean="0"/>
              <a:t>we</a:t>
            </a:r>
            <a:r>
              <a:rPr lang="hu-HU" sz="2800" dirty="0" smtClean="0"/>
              <a:t> </a:t>
            </a:r>
            <a:r>
              <a:rPr lang="hu-HU" sz="2800" dirty="0" err="1" smtClean="0"/>
              <a:t>need</a:t>
            </a:r>
            <a:r>
              <a:rPr lang="hu-HU" sz="2800" dirty="0" smtClean="0"/>
              <a:t> </a:t>
            </a:r>
            <a:r>
              <a:rPr lang="hu-HU" sz="2800" dirty="0" err="1" smtClean="0"/>
              <a:t>SSCs</a:t>
            </a:r>
            <a:r>
              <a:rPr lang="hu-HU" sz="2800" dirty="0" smtClean="0"/>
              <a:t> </a:t>
            </a:r>
            <a:r>
              <a:rPr lang="hu-HU" sz="2800" dirty="0" err="1" smtClean="0"/>
              <a:t>at</a:t>
            </a:r>
            <a:r>
              <a:rPr lang="hu-HU" sz="2800" dirty="0" smtClean="0"/>
              <a:t> </a:t>
            </a:r>
            <a:r>
              <a:rPr lang="hu-HU" sz="2800" dirty="0" err="1" smtClean="0"/>
              <a:t>BSc</a:t>
            </a:r>
            <a:r>
              <a:rPr lang="hu-HU" sz="2800" dirty="0" smtClean="0"/>
              <a:t> </a:t>
            </a:r>
            <a:r>
              <a:rPr lang="hu-HU" sz="2800" dirty="0" err="1" smtClean="0"/>
              <a:t>level</a:t>
            </a:r>
            <a:r>
              <a:rPr lang="hu-HU" sz="2800" dirty="0" smtClean="0"/>
              <a:t>? </a:t>
            </a:r>
            <a:r>
              <a:rPr lang="hu-HU" sz="2800" dirty="0" err="1" smtClean="0"/>
              <a:t>Yes</a:t>
            </a:r>
            <a:r>
              <a:rPr lang="hu-HU" sz="2800" dirty="0" smtClean="0"/>
              <a:t>, </a:t>
            </a:r>
            <a:r>
              <a:rPr lang="hu-HU" sz="2800" dirty="0" err="1" smtClean="0"/>
              <a:t>we</a:t>
            </a:r>
            <a:r>
              <a:rPr lang="hu-HU" sz="2800" dirty="0" smtClean="0"/>
              <a:t> </a:t>
            </a:r>
            <a:r>
              <a:rPr lang="hu-HU" sz="2800" dirty="0" err="1" smtClean="0"/>
              <a:t>do</a:t>
            </a:r>
            <a:r>
              <a:rPr lang="hu-HU" sz="2800" dirty="0"/>
              <a:t>!</a:t>
            </a:r>
            <a:endParaRPr lang="hu-HU" sz="2800" dirty="0" smtClean="0"/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Can</a:t>
            </a:r>
            <a:r>
              <a:rPr lang="hu-HU" sz="2800" dirty="0" smtClean="0"/>
              <a:t> </a:t>
            </a:r>
            <a:r>
              <a:rPr lang="hu-HU" sz="2800" dirty="0" err="1" smtClean="0"/>
              <a:t>we</a:t>
            </a:r>
            <a:r>
              <a:rPr lang="hu-HU" sz="2800" dirty="0" smtClean="0"/>
              <a:t> </a:t>
            </a:r>
            <a:r>
              <a:rPr lang="hu-HU" sz="2800" dirty="0" err="1" smtClean="0"/>
              <a:t>handle</a:t>
            </a:r>
            <a:r>
              <a:rPr lang="hu-HU" sz="2800" dirty="0" smtClean="0"/>
              <a:t> </a:t>
            </a:r>
            <a:r>
              <a:rPr lang="hu-HU" sz="2800" dirty="0" err="1" smtClean="0"/>
              <a:t>BSc</a:t>
            </a:r>
            <a:r>
              <a:rPr lang="hu-HU" sz="2800" dirty="0" smtClean="0"/>
              <a:t> and </a:t>
            </a:r>
            <a:r>
              <a:rPr lang="hu-HU" sz="2800" dirty="0" err="1" smtClean="0"/>
              <a:t>MSc</a:t>
            </a:r>
            <a:r>
              <a:rPr lang="hu-HU" sz="2800" dirty="0" smtClean="0"/>
              <a:t> </a:t>
            </a:r>
            <a:r>
              <a:rPr lang="hu-HU" sz="2800" dirty="0" err="1" smtClean="0"/>
              <a:t>jointly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that</a:t>
            </a:r>
            <a:r>
              <a:rPr lang="hu-HU" sz="2800" dirty="0" smtClean="0"/>
              <a:t>? </a:t>
            </a:r>
            <a:r>
              <a:rPr lang="hu-HU" sz="2800" dirty="0" err="1" smtClean="0"/>
              <a:t>Yes</a:t>
            </a:r>
            <a:r>
              <a:rPr lang="hu-HU" sz="2800" dirty="0" smtClean="0"/>
              <a:t> </a:t>
            </a:r>
            <a:r>
              <a:rPr lang="hu-HU" sz="2800" dirty="0" err="1" smtClean="0"/>
              <a:t>we</a:t>
            </a:r>
            <a:r>
              <a:rPr lang="hu-HU" sz="2800" dirty="0" smtClean="0"/>
              <a:t> </a:t>
            </a:r>
            <a:r>
              <a:rPr lang="hu-HU" sz="2800" dirty="0" err="1" smtClean="0"/>
              <a:t>can</a:t>
            </a:r>
            <a:r>
              <a:rPr lang="hu-HU" sz="2800" dirty="0"/>
              <a:t>!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endParaRPr lang="hu-HU" sz="2800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4A0-C101-40EE-9256-1A990219EC43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01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4095" y="434469"/>
            <a:ext cx="10175742" cy="1198626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rgbClr val="F4C566"/>
                </a:solidFill>
              </a:rPr>
              <a:t>Scientific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Student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Circles</a:t>
            </a:r>
            <a:r>
              <a:rPr lang="hu-HU" dirty="0">
                <a:solidFill>
                  <a:srgbClr val="F4C566"/>
                </a:solidFill>
              </a:rPr>
              <a:t/>
            </a:r>
            <a:br>
              <a:rPr lang="hu-HU" dirty="0">
                <a:solidFill>
                  <a:srgbClr val="F4C566"/>
                </a:solidFill>
              </a:rPr>
            </a:br>
            <a:r>
              <a:rPr lang="hu-HU" dirty="0" err="1" smtClean="0">
                <a:solidFill>
                  <a:srgbClr val="F4C566"/>
                </a:solidFill>
              </a:rPr>
              <a:t>at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MSc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level</a:t>
            </a:r>
            <a:endParaRPr lang="en-US" dirty="0">
              <a:solidFill>
                <a:srgbClr val="F4C5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029" y="1556792"/>
            <a:ext cx="9717796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800" dirty="0" err="1" smtClean="0"/>
              <a:t>Enhanced</a:t>
            </a:r>
            <a:r>
              <a:rPr lang="hu-HU" sz="2800" dirty="0" smtClean="0"/>
              <a:t> </a:t>
            </a:r>
            <a:r>
              <a:rPr lang="hu-HU" sz="2800" dirty="0" err="1" smtClean="0"/>
              <a:t>involvement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ongoing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r>
              <a:rPr lang="hu-HU" sz="2800" dirty="0" smtClean="0"/>
              <a:t> </a:t>
            </a:r>
            <a:r>
              <a:rPr lang="hu-HU" sz="2800" dirty="0" err="1" smtClean="0"/>
              <a:t>projects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smtClean="0"/>
              <a:t>More and more </a:t>
            </a:r>
            <a:r>
              <a:rPr lang="hu-HU" sz="2800" dirty="0" err="1" smtClean="0"/>
              <a:t>individual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r>
              <a:rPr lang="hu-HU" sz="2800" dirty="0" smtClean="0"/>
              <a:t> </a:t>
            </a:r>
            <a:r>
              <a:rPr lang="hu-HU" sz="2800" dirty="0" err="1" smtClean="0"/>
              <a:t>tasks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err="1" smtClean="0"/>
              <a:t>Supervision</a:t>
            </a:r>
            <a:r>
              <a:rPr lang="hu-HU" sz="2800" dirty="0" smtClean="0"/>
              <a:t> </a:t>
            </a:r>
            <a:r>
              <a:rPr lang="hu-HU" sz="2800" dirty="0" err="1" smtClean="0"/>
              <a:t>with</a:t>
            </a:r>
            <a:r>
              <a:rPr lang="hu-HU" sz="2800" dirty="0" smtClean="0"/>
              <a:t> more and more </a:t>
            </a:r>
            <a:r>
              <a:rPr lang="hu-HU" sz="2800" dirty="0" err="1" smtClean="0"/>
              <a:t>freedom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Scientific</a:t>
            </a:r>
            <a:r>
              <a:rPr lang="hu-HU" sz="2800" dirty="0" smtClean="0"/>
              <a:t> </a:t>
            </a:r>
            <a:r>
              <a:rPr lang="hu-HU" sz="2800" dirty="0" err="1" smtClean="0"/>
              <a:t>Student</a:t>
            </a:r>
            <a:r>
              <a:rPr lang="hu-HU" sz="2800" dirty="0" smtClean="0"/>
              <a:t> </a:t>
            </a:r>
            <a:r>
              <a:rPr lang="hu-HU" sz="2800" dirty="0" err="1" smtClean="0"/>
              <a:t>Conference</a:t>
            </a:r>
            <a:r>
              <a:rPr lang="hu-HU" sz="2800" dirty="0" smtClean="0"/>
              <a:t> </a:t>
            </a:r>
            <a:r>
              <a:rPr lang="hu-HU" sz="2800" dirty="0" err="1" smtClean="0"/>
              <a:t>once</a:t>
            </a:r>
            <a:r>
              <a:rPr lang="hu-HU" sz="2800" dirty="0" smtClean="0"/>
              <a:t> a </a:t>
            </a:r>
            <a:r>
              <a:rPr lang="hu-HU" sz="2800" dirty="0" err="1" smtClean="0"/>
              <a:t>year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a</a:t>
            </a:r>
            <a:r>
              <a:rPr lang="hu-HU" sz="2800" dirty="0" smtClean="0"/>
              <a:t> </a:t>
            </a:r>
            <a:r>
              <a:rPr lang="hu-HU" sz="2800" dirty="0" err="1" smtClean="0"/>
              <a:t>great</a:t>
            </a:r>
            <a:r>
              <a:rPr lang="hu-HU" sz="2800" dirty="0" smtClean="0"/>
              <a:t> </a:t>
            </a:r>
            <a:r>
              <a:rPr lang="hu-HU" sz="2800" dirty="0" err="1" smtClean="0"/>
              <a:t>number</a:t>
            </a:r>
            <a:r>
              <a:rPr lang="hu-HU" sz="2800" dirty="0" smtClean="0"/>
              <a:t> of </a:t>
            </a:r>
            <a:r>
              <a:rPr lang="hu-HU" sz="2800" dirty="0" err="1" smtClean="0"/>
              <a:t>sessions</a:t>
            </a:r>
            <a:r>
              <a:rPr lang="hu-HU" sz="2800" dirty="0" smtClean="0"/>
              <a:t>, </a:t>
            </a:r>
            <a:r>
              <a:rPr lang="hu-HU" sz="2800" dirty="0" err="1" smtClean="0"/>
              <a:t>with</a:t>
            </a:r>
            <a:r>
              <a:rPr lang="hu-HU" sz="2800" dirty="0" smtClean="0"/>
              <a:t> </a:t>
            </a:r>
            <a:r>
              <a:rPr lang="hu-HU" sz="2800" dirty="0" err="1" smtClean="0"/>
              <a:t>nearly</a:t>
            </a:r>
            <a:r>
              <a:rPr lang="hu-HU" sz="2800" dirty="0" smtClean="0"/>
              <a:t> </a:t>
            </a:r>
            <a:r>
              <a:rPr lang="hu-HU" sz="2800" dirty="0" err="1" smtClean="0"/>
              <a:t>thousand</a:t>
            </a:r>
            <a:r>
              <a:rPr lang="hu-HU" sz="2800" dirty="0" smtClean="0"/>
              <a:t> </a:t>
            </a:r>
            <a:r>
              <a:rPr lang="hu-HU" sz="2800" dirty="0" err="1" smtClean="0"/>
              <a:t>students</a:t>
            </a:r>
            <a:r>
              <a:rPr lang="hu-HU" sz="2800" dirty="0"/>
              <a:t> </a:t>
            </a:r>
            <a:r>
              <a:rPr lang="hu-HU" sz="2800" dirty="0" smtClean="0"/>
              <a:t>and 600 </a:t>
            </a:r>
            <a:r>
              <a:rPr lang="hu-HU" sz="2800" dirty="0" err="1" smtClean="0"/>
              <a:t>presentations</a:t>
            </a:r>
            <a:r>
              <a:rPr lang="hu-HU" sz="2800" dirty="0" smtClean="0"/>
              <a:t> a </a:t>
            </a:r>
            <a:r>
              <a:rPr lang="hu-HU" sz="2800" dirty="0" err="1" smtClean="0"/>
              <a:t>day</a:t>
            </a:r>
            <a:endParaRPr lang="hu-HU" sz="2800" dirty="0" smtClean="0"/>
          </a:p>
          <a:p>
            <a:pPr>
              <a:lnSpc>
                <a:spcPct val="150000"/>
              </a:lnSpc>
            </a:pPr>
            <a:r>
              <a:rPr lang="hu-HU" sz="2800" dirty="0" smtClean="0"/>
              <a:t>The </a:t>
            </a:r>
            <a:r>
              <a:rPr lang="hu-HU" sz="2800" dirty="0" err="1" smtClean="0"/>
              <a:t>best</a:t>
            </a:r>
            <a:r>
              <a:rPr lang="hu-HU" sz="2800" dirty="0" smtClean="0"/>
              <a:t> </a:t>
            </a:r>
            <a:r>
              <a:rPr lang="hu-HU" sz="2800" dirty="0" err="1" smtClean="0"/>
              <a:t>ones</a:t>
            </a:r>
            <a:r>
              <a:rPr lang="hu-HU" sz="2800" dirty="0" smtClean="0"/>
              <a:t> go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national</a:t>
            </a:r>
            <a:r>
              <a:rPr lang="hu-HU" sz="2800" dirty="0" smtClean="0"/>
              <a:t> </a:t>
            </a:r>
            <a:r>
              <a:rPr lang="hu-HU" sz="2800" dirty="0" err="1" smtClean="0"/>
              <a:t>level</a:t>
            </a:r>
            <a:r>
              <a:rPr lang="hu-HU" sz="2800" dirty="0" smtClean="0"/>
              <a:t> and </a:t>
            </a:r>
            <a:r>
              <a:rPr lang="hu-HU" sz="2800" dirty="0" err="1" smtClean="0"/>
              <a:t>publish</a:t>
            </a:r>
            <a:r>
              <a:rPr lang="hu-HU" sz="2800" dirty="0" smtClean="0"/>
              <a:t> </a:t>
            </a:r>
            <a:r>
              <a:rPr lang="hu-HU" sz="2800" dirty="0" err="1" smtClean="0"/>
              <a:t>paper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4A0-C101-40EE-9256-1A990219EC43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01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4A0-C101-40EE-9256-1A990219EC43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" y="2404569"/>
            <a:ext cx="4810681" cy="318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647156" y="706551"/>
            <a:ext cx="6049565" cy="1198626"/>
          </a:xfrm>
        </p:spPr>
        <p:txBody>
          <a:bodyPr/>
          <a:lstStyle/>
          <a:p>
            <a:r>
              <a:rPr lang="hu-HU" dirty="0" err="1" smtClean="0">
                <a:solidFill>
                  <a:srgbClr val="F4C566"/>
                </a:solidFill>
              </a:rPr>
              <a:t>Special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event</a:t>
            </a:r>
            <a:r>
              <a:rPr lang="hu-HU" dirty="0" smtClean="0">
                <a:solidFill>
                  <a:srgbClr val="F4C566"/>
                </a:solidFill>
              </a:rPr>
              <a:t>:</a:t>
            </a:r>
            <a:br>
              <a:rPr lang="hu-HU" dirty="0" smtClean="0">
                <a:solidFill>
                  <a:srgbClr val="F4C566"/>
                </a:solidFill>
              </a:rPr>
            </a:br>
            <a:r>
              <a:rPr lang="hu-HU" dirty="0" err="1" smtClean="0">
                <a:solidFill>
                  <a:srgbClr val="F4C566"/>
                </a:solidFill>
              </a:rPr>
              <a:t>bridge</a:t>
            </a:r>
            <a:r>
              <a:rPr lang="hu-HU" dirty="0" smtClean="0">
                <a:solidFill>
                  <a:srgbClr val="F4C566"/>
                </a:solidFill>
              </a:rPr>
              <a:t> design and </a:t>
            </a:r>
            <a:r>
              <a:rPr lang="hu-HU" dirty="0" err="1" smtClean="0">
                <a:solidFill>
                  <a:srgbClr val="F4C566"/>
                </a:solidFill>
              </a:rPr>
              <a:t>construction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competition</a:t>
            </a:r>
            <a:endParaRPr lang="en-US" dirty="0">
              <a:solidFill>
                <a:srgbClr val="F4C566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14" y="3675505"/>
            <a:ext cx="4807395" cy="31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0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0366" y="434469"/>
            <a:ext cx="10175742" cy="1198626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rgbClr val="F4C566"/>
                </a:solidFill>
              </a:rPr>
              <a:t>From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Scientific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Student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Circles</a:t>
            </a:r>
            <a:r>
              <a:rPr lang="hu-HU" dirty="0">
                <a:solidFill>
                  <a:srgbClr val="F4C566"/>
                </a:solidFill>
              </a:rPr>
              <a:t/>
            </a:r>
            <a:br>
              <a:rPr lang="hu-HU" dirty="0">
                <a:solidFill>
                  <a:srgbClr val="F4C566"/>
                </a:solidFill>
              </a:rPr>
            </a:br>
            <a:r>
              <a:rPr lang="hu-HU" dirty="0" err="1" smtClean="0">
                <a:solidFill>
                  <a:srgbClr val="F4C566"/>
                </a:solidFill>
              </a:rPr>
              <a:t>to</a:t>
            </a:r>
            <a:r>
              <a:rPr lang="hu-HU" dirty="0" smtClean="0">
                <a:solidFill>
                  <a:srgbClr val="F4C566"/>
                </a:solidFill>
              </a:rPr>
              <a:t> PhD </a:t>
            </a:r>
            <a:r>
              <a:rPr lang="hu-HU" dirty="0" err="1" smtClean="0">
                <a:solidFill>
                  <a:srgbClr val="F4C566"/>
                </a:solidFill>
              </a:rPr>
              <a:t>studies</a:t>
            </a:r>
            <a:endParaRPr lang="en-US" dirty="0">
              <a:solidFill>
                <a:srgbClr val="F4C5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900" y="1484784"/>
            <a:ext cx="9559925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800" dirty="0" err="1" smtClean="0"/>
              <a:t>SSCs</a:t>
            </a:r>
            <a:r>
              <a:rPr lang="hu-HU" sz="2800" dirty="0" smtClean="0"/>
              <a:t>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primary</a:t>
            </a:r>
            <a:r>
              <a:rPr lang="hu-HU" sz="2800" dirty="0" smtClean="0"/>
              <a:t> </a:t>
            </a:r>
            <a:r>
              <a:rPr lang="hu-HU" sz="2800" dirty="0" err="1" smtClean="0"/>
              <a:t>pool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recruit</a:t>
            </a:r>
            <a:r>
              <a:rPr lang="hu-HU" sz="2800" dirty="0" smtClean="0"/>
              <a:t> PhD </a:t>
            </a:r>
            <a:r>
              <a:rPr lang="hu-HU" sz="2800" dirty="0" err="1" smtClean="0"/>
              <a:t>students</a:t>
            </a:r>
            <a:endParaRPr lang="hu-HU" sz="2800" dirty="0"/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Capacity</a:t>
            </a:r>
            <a:r>
              <a:rPr lang="hu-HU" sz="2800" dirty="0" smtClean="0"/>
              <a:t> building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academic</a:t>
            </a:r>
            <a:r>
              <a:rPr lang="hu-HU" sz="2800" dirty="0" smtClean="0"/>
              <a:t> </a:t>
            </a:r>
            <a:r>
              <a:rPr lang="hu-HU" sz="2800" dirty="0" err="1" smtClean="0"/>
              <a:t>staff</a:t>
            </a:r>
            <a:r>
              <a:rPr lang="hu-HU" sz="2800" dirty="0" smtClean="0"/>
              <a:t> (</a:t>
            </a:r>
            <a:r>
              <a:rPr lang="hu-HU" sz="2800" dirty="0" err="1" smtClean="0"/>
              <a:t>both</a:t>
            </a:r>
            <a:r>
              <a:rPr lang="hu-HU" sz="2800" dirty="0" smtClean="0"/>
              <a:t> </a:t>
            </a:r>
            <a:r>
              <a:rPr lang="hu-HU" sz="2800" dirty="0" err="1" smtClean="0"/>
              <a:t>teaching</a:t>
            </a:r>
            <a:r>
              <a:rPr lang="hu-HU" sz="2800" dirty="0" smtClean="0"/>
              <a:t> and </a:t>
            </a:r>
            <a:r>
              <a:rPr lang="hu-HU" sz="2800" dirty="0" err="1" smtClean="0"/>
              <a:t>research</a:t>
            </a:r>
            <a:r>
              <a:rPr lang="hu-HU" sz="2800" dirty="0" smtClean="0"/>
              <a:t>) </a:t>
            </a:r>
            <a:r>
              <a:rPr lang="hu-HU" sz="2800" dirty="0" err="1" smtClean="0"/>
              <a:t>and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R&amp;D&amp;I </a:t>
            </a:r>
            <a:r>
              <a:rPr lang="hu-HU" sz="2800" dirty="0" err="1" smtClean="0"/>
              <a:t>companies</a:t>
            </a:r>
            <a:r>
              <a:rPr lang="hu-HU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Research </a:t>
            </a:r>
            <a:r>
              <a:rPr lang="hu-HU" sz="2800" dirty="0" err="1" smtClean="0"/>
              <a:t>achievements</a:t>
            </a:r>
            <a:r>
              <a:rPr lang="hu-HU" sz="2800" dirty="0" smtClean="0"/>
              <a:t> </a:t>
            </a:r>
            <a:r>
              <a:rPr lang="hu-HU" sz="2800" dirty="0" err="1" smtClean="0"/>
              <a:t>converted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/>
              <a:t>t</a:t>
            </a:r>
            <a:r>
              <a:rPr lang="hu-HU" sz="2800" dirty="0" err="1" smtClean="0"/>
              <a:t>eaching</a:t>
            </a:r>
            <a:r>
              <a:rPr lang="hu-HU" sz="2800" dirty="0" smtClean="0"/>
              <a:t> </a:t>
            </a:r>
            <a:r>
              <a:rPr lang="hu-HU" sz="2800" dirty="0" err="1" smtClean="0"/>
              <a:t>material</a:t>
            </a:r>
            <a:r>
              <a:rPr lang="hu-HU" sz="2800" dirty="0" smtClean="0"/>
              <a:t> (</a:t>
            </a:r>
            <a:r>
              <a:rPr lang="hu-HU" sz="2800" dirty="0" err="1" smtClean="0"/>
              <a:t>both</a:t>
            </a:r>
            <a:r>
              <a:rPr lang="hu-HU" sz="2800" dirty="0" smtClean="0"/>
              <a:t> </a:t>
            </a:r>
            <a:r>
              <a:rPr lang="hu-HU" sz="2800" dirty="0" err="1" smtClean="0"/>
              <a:t>classical</a:t>
            </a:r>
            <a:r>
              <a:rPr lang="hu-HU" sz="2800" dirty="0" smtClean="0"/>
              <a:t> and </a:t>
            </a:r>
            <a:r>
              <a:rPr lang="hu-HU" sz="2800" dirty="0" err="1" smtClean="0"/>
              <a:t>e-learning</a:t>
            </a:r>
            <a:r>
              <a:rPr lang="hu-HU" sz="2800" dirty="0" smtClean="0"/>
              <a:t> </a:t>
            </a:r>
            <a:r>
              <a:rPr lang="hu-HU" sz="2800" dirty="0" err="1" smtClean="0"/>
              <a:t>type</a:t>
            </a:r>
            <a:r>
              <a:rPr lang="hu-HU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That</a:t>
            </a:r>
            <a:r>
              <a:rPr lang="hu-HU" sz="2800" dirty="0" smtClean="0"/>
              <a:t>’s </a:t>
            </a:r>
            <a:r>
              <a:rPr lang="hu-HU" sz="2800" dirty="0" err="1" smtClean="0"/>
              <a:t>how</a:t>
            </a:r>
            <a:r>
              <a:rPr lang="hu-HU" sz="2800" dirty="0" smtClean="0"/>
              <a:t> </a:t>
            </a:r>
            <a:r>
              <a:rPr lang="hu-HU" sz="2800" dirty="0" err="1" smtClean="0"/>
              <a:t>all</a:t>
            </a:r>
            <a:r>
              <a:rPr lang="hu-HU" sz="2800" dirty="0" smtClean="0"/>
              <a:t> </a:t>
            </a:r>
            <a:r>
              <a:rPr lang="hu-HU" sz="2800" dirty="0" err="1" smtClean="0"/>
              <a:t>this</a:t>
            </a:r>
            <a:r>
              <a:rPr lang="hu-HU" sz="2800" dirty="0" smtClean="0"/>
              <a:t> </a:t>
            </a:r>
            <a:r>
              <a:rPr lang="hu-HU" sz="2800" dirty="0" err="1" smtClean="0"/>
              <a:t>works</a:t>
            </a:r>
            <a:r>
              <a:rPr lang="hu-HU" sz="2800" dirty="0" smtClean="0"/>
              <a:t>, </a:t>
            </a:r>
            <a:r>
              <a:rPr lang="hu-HU" sz="2800" dirty="0" err="1" smtClean="0"/>
              <a:t>hoping</a:t>
            </a:r>
            <a:r>
              <a:rPr lang="hu-HU" sz="2800" dirty="0" smtClean="0"/>
              <a:t> </a:t>
            </a:r>
            <a:r>
              <a:rPr lang="hu-HU" sz="2800" dirty="0" err="1" smtClean="0"/>
              <a:t>that</a:t>
            </a:r>
            <a:r>
              <a:rPr lang="hu-HU" sz="2800" dirty="0" smtClean="0"/>
              <a:t> </a:t>
            </a:r>
            <a:r>
              <a:rPr lang="hu-HU" sz="2800" dirty="0" err="1" smtClean="0"/>
              <a:t>one</a:t>
            </a:r>
            <a:r>
              <a:rPr lang="hu-HU" sz="2800" dirty="0" smtClean="0"/>
              <a:t> </a:t>
            </a:r>
            <a:r>
              <a:rPr lang="hu-HU" sz="2800" dirty="0" err="1" smtClean="0"/>
              <a:t>day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kids</a:t>
            </a:r>
            <a:r>
              <a:rPr lang="hu-HU" sz="2800" dirty="0" smtClean="0"/>
              <a:t> of </a:t>
            </a:r>
            <a:r>
              <a:rPr lang="hu-HU" sz="2800" dirty="0" err="1" smtClean="0"/>
              <a:t>our</a:t>
            </a:r>
            <a:r>
              <a:rPr lang="hu-HU" sz="2800" dirty="0" smtClean="0"/>
              <a:t> </a:t>
            </a:r>
            <a:r>
              <a:rPr lang="hu-HU" sz="2800" dirty="0" err="1" smtClean="0"/>
              <a:t>doctoral</a:t>
            </a:r>
            <a:r>
              <a:rPr lang="hu-HU" sz="2800" dirty="0" smtClean="0"/>
              <a:t> </a:t>
            </a:r>
            <a:r>
              <a:rPr lang="hu-HU" sz="2800" dirty="0" err="1" smtClean="0"/>
              <a:t>students</a:t>
            </a:r>
            <a:r>
              <a:rPr lang="hu-HU" sz="2800" dirty="0" smtClean="0"/>
              <a:t> </a:t>
            </a:r>
            <a:r>
              <a:rPr lang="hu-HU" sz="2800" dirty="0" err="1" smtClean="0"/>
              <a:t>come</a:t>
            </a:r>
            <a:r>
              <a:rPr lang="hu-HU" sz="2800" dirty="0" smtClean="0"/>
              <a:t> </a:t>
            </a:r>
            <a:r>
              <a:rPr lang="hu-HU" sz="2800" dirty="0" err="1" smtClean="0"/>
              <a:t>also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our</a:t>
            </a:r>
            <a:r>
              <a:rPr lang="hu-HU" sz="2800" dirty="0" smtClean="0"/>
              <a:t> </a:t>
            </a:r>
            <a:r>
              <a:rPr lang="hu-HU" sz="2800" dirty="0" err="1" smtClean="0"/>
              <a:t>Children</a:t>
            </a:r>
            <a:r>
              <a:rPr lang="hu-HU" sz="2800" dirty="0" smtClean="0"/>
              <a:t> University, </a:t>
            </a:r>
            <a:r>
              <a:rPr lang="hu-HU" sz="2800" dirty="0" err="1" smtClean="0"/>
              <a:t>making</a:t>
            </a:r>
            <a:r>
              <a:rPr lang="hu-HU" sz="2800" dirty="0" smtClean="0"/>
              <a:t> </a:t>
            </a:r>
            <a:r>
              <a:rPr lang="hu-HU" sz="2800" dirty="0" err="1" smtClean="0"/>
              <a:t>all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process</a:t>
            </a:r>
            <a:r>
              <a:rPr lang="hu-HU" sz="2800" dirty="0" smtClean="0"/>
              <a:t> </a:t>
            </a:r>
            <a:r>
              <a:rPr lang="hu-HU" sz="2800" dirty="0" err="1" smtClean="0"/>
              <a:t>cyclic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4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fld id="{A2AB4DB6-7F79-4DEA-8AD2-4078CE7B6CD1}" type="slidenum">
              <a:rPr lang="hu-HU" altLang="hu-HU" sz="1400" b="0" smtClean="0">
                <a:solidFill>
                  <a:schemeClr val="bg1"/>
                </a:solidFill>
              </a:rPr>
              <a:pPr/>
              <a:t>15</a:t>
            </a:fld>
            <a:endParaRPr lang="hu-HU" altLang="hu-HU" sz="1400" b="0" smtClean="0">
              <a:solidFill>
                <a:schemeClr val="bg1"/>
              </a:solidFill>
            </a:endParaRPr>
          </a:p>
        </p:txBody>
      </p:sp>
      <p:pic>
        <p:nvPicPr>
          <p:cNvPr id="39939" name="Kép 2" descr="Könyvtár nagyolvas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45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558800" y="980728"/>
            <a:ext cx="87122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u-HU" sz="3600" dirty="0">
              <a:solidFill>
                <a:srgbClr val="FFFF99"/>
              </a:solidFill>
              <a:latin typeface="Lucida Sans Unicode" pitchFamily="34" charset="0"/>
            </a:endParaRPr>
          </a:p>
          <a:p>
            <a:pPr>
              <a:defRPr/>
            </a:pPr>
            <a:r>
              <a:rPr lang="hu-HU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</a:p>
          <a:p>
            <a:pPr>
              <a:defRPr/>
            </a:pP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Budapest University of Technology and </a:t>
            </a:r>
            <a:r>
              <a:rPr lang="en-US" b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Economics</a:t>
            </a:r>
            <a:r>
              <a:rPr lang="hu-HU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</a:t>
            </a:r>
            <a:r>
              <a:rPr lang="hu-HU" b="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(BME)</a:t>
            </a:r>
          </a:p>
          <a:p>
            <a:pPr>
              <a:defRPr/>
            </a:pPr>
            <a:endParaRPr lang="hu-HU" sz="3600" dirty="0">
              <a:solidFill>
                <a:srgbClr val="FFFF99"/>
              </a:solidFill>
              <a:latin typeface="Lucida Sans Unicode" pitchFamily="34" charset="0"/>
            </a:endParaRPr>
          </a:p>
          <a:p>
            <a:pPr>
              <a:defRPr/>
            </a:pPr>
            <a:r>
              <a:rPr lang="hu-HU" dirty="0" err="1">
                <a:solidFill>
                  <a:srgbClr val="FFFF99"/>
                </a:solidFill>
                <a:latin typeface="Lucida Sans Unicode" pitchFamily="34" charset="0"/>
              </a:rPr>
              <a:t>www.bme.hu</a:t>
            </a:r>
            <a:endParaRPr lang="hu-HU" dirty="0">
              <a:solidFill>
                <a:srgbClr val="FFFF99"/>
              </a:solidFill>
              <a:latin typeface="Lucida Sans Unicode" pitchFamily="34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99134"/>
              </p:ext>
            </p:extLst>
          </p:nvPr>
        </p:nvGraphicFramePr>
        <p:xfrm>
          <a:off x="3741131" y="1053158"/>
          <a:ext cx="2375842" cy="2375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CorelDRAW" r:id="rId3" imgW="3126600" imgH="3126600" progId="CorelDRAW.Graphic.12">
                  <p:embed/>
                </p:oleObj>
              </mc:Choice>
              <mc:Fallback>
                <p:oleObj name="CorelDRAW" r:id="rId3" imgW="3126600" imgH="312660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131" y="1053158"/>
                        <a:ext cx="2375842" cy="2375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fld id="{2D8CC90E-2FBC-45B8-B7BD-6B0C8566929D}" type="slidenum">
              <a:rPr lang="hu-HU" altLang="hu-HU" sz="1400" b="0" smtClean="0">
                <a:solidFill>
                  <a:schemeClr val="bg1"/>
                </a:solidFill>
              </a:rPr>
              <a:pPr/>
              <a:t>2</a:t>
            </a:fld>
            <a:endParaRPr lang="hu-HU" altLang="hu-HU" sz="1400" b="0" smtClean="0">
              <a:solidFill>
                <a:schemeClr val="bg1"/>
              </a:solidFill>
            </a:endParaRPr>
          </a:p>
        </p:txBody>
      </p:sp>
      <p:sp>
        <p:nvSpPr>
          <p:cNvPr id="34819" name="Dia számának helye 3"/>
          <p:cNvSpPr txBox="1">
            <a:spLocks noGrp="1"/>
          </p:cNvSpPr>
          <p:nvPr/>
        </p:nvSpPr>
        <p:spPr bwMode="auto">
          <a:xfrm>
            <a:off x="7097713" y="6324600"/>
            <a:ext cx="2062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fld id="{7F72B9A2-F556-4C8C-8428-60631BFAB73E}" type="slidenum">
              <a:rPr lang="hu-HU" altLang="hu-HU" sz="1400" b="0">
                <a:solidFill>
                  <a:schemeClr val="bg1"/>
                </a:solidFill>
              </a:rPr>
              <a:pPr/>
              <a:t>2</a:t>
            </a:fld>
            <a:endParaRPr lang="hu-HU" altLang="hu-HU" sz="1400" b="0">
              <a:solidFill>
                <a:schemeClr val="bg1"/>
              </a:solidFill>
            </a:endParaRPr>
          </a:p>
        </p:txBody>
      </p:sp>
      <p:pic>
        <p:nvPicPr>
          <p:cNvPr id="34820" name="Picture 2" descr="F102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1294" y="264305"/>
            <a:ext cx="8317389" cy="990600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F4C566"/>
                </a:solidFill>
              </a:rPr>
              <a:t>M</a:t>
            </a:r>
            <a:r>
              <a:rPr lang="hu-HU" dirty="0" smtClean="0">
                <a:solidFill>
                  <a:srgbClr val="F4C566"/>
                </a:solidFill>
              </a:rPr>
              <a:t>ain </a:t>
            </a:r>
            <a:r>
              <a:rPr lang="hu-HU" dirty="0" err="1" smtClean="0">
                <a:solidFill>
                  <a:srgbClr val="F4C566"/>
                </a:solidFill>
              </a:rPr>
              <a:t>university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features</a:t>
            </a:r>
            <a:endParaRPr lang="en-US" dirty="0">
              <a:solidFill>
                <a:srgbClr val="F4C5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901" y="1563960"/>
            <a:ext cx="8712968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800" dirty="0" smtClean="0"/>
              <a:t>Center </a:t>
            </a:r>
            <a:r>
              <a:rPr lang="hu-HU" sz="2800" dirty="0" smtClean="0"/>
              <a:t>of excellence </a:t>
            </a:r>
            <a:r>
              <a:rPr lang="hu-HU" sz="2800" dirty="0" err="1" smtClean="0"/>
              <a:t>type</a:t>
            </a:r>
            <a:r>
              <a:rPr lang="hu-HU" sz="2800" dirty="0" smtClean="0"/>
              <a:t> of</a:t>
            </a:r>
            <a:r>
              <a:rPr lang="en-US" sz="2800" dirty="0" smtClean="0"/>
              <a:t> education</a:t>
            </a:r>
            <a:r>
              <a:rPr lang="hu-HU" sz="2800" dirty="0" smtClean="0"/>
              <a:t>, </a:t>
            </a:r>
            <a:r>
              <a:rPr lang="hu-HU" sz="2800" dirty="0" err="1" smtClean="0"/>
              <a:t>but</a:t>
            </a:r>
            <a:r>
              <a:rPr lang="hu-HU" sz="2800" dirty="0" smtClean="0"/>
              <a:t> </a:t>
            </a:r>
            <a:r>
              <a:rPr lang="hu-HU" sz="2800" dirty="0" err="1" smtClean="0"/>
              <a:t>mass</a:t>
            </a:r>
            <a:r>
              <a:rPr lang="hu-HU" sz="2800" dirty="0" smtClean="0"/>
              <a:t> </a:t>
            </a:r>
            <a:r>
              <a:rPr lang="hu-HU" sz="2800" dirty="0" err="1" smtClean="0"/>
              <a:t>education</a:t>
            </a:r>
            <a:r>
              <a:rPr lang="hu-HU" sz="2800" dirty="0" smtClean="0"/>
              <a:t> is </a:t>
            </a:r>
            <a:r>
              <a:rPr lang="hu-HU" sz="2800" dirty="0" err="1" smtClean="0"/>
              <a:t>not</a:t>
            </a:r>
            <a:r>
              <a:rPr lang="hu-HU" sz="2800" dirty="0" smtClean="0"/>
              <a:t> </a:t>
            </a:r>
            <a:r>
              <a:rPr lang="hu-HU" sz="2800" dirty="0" err="1" smtClean="0"/>
              <a:t>avoidable</a:t>
            </a:r>
            <a:r>
              <a:rPr lang="hu-HU" sz="2800" dirty="0" smtClean="0"/>
              <a:t>, </a:t>
            </a:r>
            <a:r>
              <a:rPr lang="hu-HU" sz="2800" dirty="0" err="1" smtClean="0"/>
              <a:t>either</a:t>
            </a:r>
            <a:endParaRPr lang="hu-HU" sz="2800" dirty="0" smtClean="0"/>
          </a:p>
          <a:p>
            <a:pPr>
              <a:lnSpc>
                <a:spcPct val="150000"/>
              </a:lnSpc>
            </a:pPr>
            <a:r>
              <a:rPr lang="hu-HU" sz="2800" dirty="0" smtClean="0"/>
              <a:t>Research University, country </a:t>
            </a:r>
            <a:r>
              <a:rPr lang="hu-HU" sz="2800" dirty="0" err="1" smtClean="0"/>
              <a:t>leading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engineering</a:t>
            </a:r>
            <a:r>
              <a:rPr lang="hu-HU" sz="2800" dirty="0" smtClean="0"/>
              <a:t> </a:t>
            </a:r>
            <a:r>
              <a:rPr lang="hu-HU" sz="2800" dirty="0" err="1" smtClean="0"/>
              <a:t>science</a:t>
            </a:r>
            <a:r>
              <a:rPr lang="hu-HU" sz="2800" dirty="0" smtClean="0"/>
              <a:t>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International rankings: </a:t>
            </a:r>
            <a:r>
              <a:rPr lang="hu-HU" sz="2800" dirty="0" err="1" smtClean="0"/>
              <a:t>falling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uppermost</a:t>
            </a:r>
            <a:r>
              <a:rPr lang="hu-HU" sz="2800" dirty="0" smtClean="0"/>
              <a:t> </a:t>
            </a:r>
            <a:r>
              <a:rPr lang="hu-HU" sz="2800" dirty="0" smtClean="0"/>
              <a:t>2-5%</a:t>
            </a:r>
            <a:endParaRPr lang="en-US" sz="2400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4A0-C101-40EE-9256-1A990219EC43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10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fld id="{EAA5C834-E08B-4BC4-BBD0-63ED30FC7014}" type="slidenum">
              <a:rPr lang="hu-HU" altLang="hu-HU" sz="1400" b="0" smtClean="0">
                <a:solidFill>
                  <a:schemeClr val="bg1"/>
                </a:solidFill>
              </a:rPr>
              <a:pPr/>
              <a:t>4</a:t>
            </a:fld>
            <a:endParaRPr lang="hu-HU" altLang="hu-HU" sz="1400" b="0" dirty="0" smtClean="0">
              <a:solidFill>
                <a:schemeClr val="bg1"/>
              </a:solidFill>
            </a:endParaRPr>
          </a:p>
        </p:txBody>
      </p:sp>
      <p:sp>
        <p:nvSpPr>
          <p:cNvPr id="10243" name="Dia számának helye 3"/>
          <p:cNvSpPr txBox="1">
            <a:spLocks noGrp="1"/>
          </p:cNvSpPr>
          <p:nvPr/>
        </p:nvSpPr>
        <p:spPr bwMode="auto">
          <a:xfrm>
            <a:off x="3871913" y="6550025"/>
            <a:ext cx="206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fld id="{B31123B2-CA20-4F5F-9CD3-49E5DC0C9756}" type="slidenum">
              <a:rPr lang="hu-HU" altLang="hu-HU" sz="1400" b="0">
                <a:solidFill>
                  <a:schemeClr val="bg1"/>
                </a:solidFill>
              </a:rPr>
              <a:pPr/>
              <a:t>4</a:t>
            </a:fld>
            <a:endParaRPr lang="hu-HU" altLang="hu-HU" sz="1400" b="0" dirty="0">
              <a:solidFill>
                <a:schemeClr val="bg1"/>
              </a:solidFill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412750" y="1219200"/>
            <a:ext cx="2805113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hu-HU" b="0" dirty="0">
              <a:solidFill>
                <a:schemeClr val="tx1"/>
              </a:solidFill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42900" y="1224154"/>
            <a:ext cx="9144000" cy="558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5613" indent="-455613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  <a:buFontTx/>
              <a:buAutoNum type="arabicPlain" startAt="1782"/>
            </a:pPr>
            <a:r>
              <a:rPr lang="en-US" altLang="hu-HU" dirty="0">
                <a:solidFill>
                  <a:schemeClr val="bg1"/>
                </a:solidFill>
                <a:latin typeface="Lucida Sans Unicode" pitchFamily="34" charset="0"/>
              </a:rPr>
              <a:t>     </a:t>
            </a:r>
            <a:r>
              <a:rPr lang="en-US" altLang="hu-HU" noProof="1">
                <a:solidFill>
                  <a:schemeClr val="bg1"/>
                </a:solidFill>
                <a:latin typeface="Lucida Sans Unicode" pitchFamily="34" charset="0"/>
              </a:rPr>
              <a:t>Institutum 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Geometricum</a:t>
            </a:r>
            <a:r>
              <a:rPr lang="hu-HU" altLang="hu-HU" noProof="1" smtClean="0">
                <a:solidFill>
                  <a:schemeClr val="bg1"/>
                </a:solidFill>
                <a:latin typeface="Lucida Sans Unicode" pitchFamily="34" charset="0"/>
              </a:rPr>
              <a:t>-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Hydrotechnicum</a:t>
            </a:r>
            <a:endParaRPr lang="en-US" altLang="hu-HU" noProof="1">
              <a:solidFill>
                <a:schemeClr val="bg1"/>
              </a:solidFill>
              <a:latin typeface="Lucida Sans Unicode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hu-HU" altLang="hu-HU" sz="1000" noProof="1" smtClean="0">
                <a:solidFill>
                  <a:schemeClr val="bg1"/>
                </a:solidFill>
                <a:latin typeface="Lucida Sans Unicode" pitchFamily="34" charset="0"/>
              </a:rPr>
              <a:t>. . . . .</a:t>
            </a:r>
            <a:endParaRPr lang="en-US" altLang="hu-HU" sz="1000" noProof="1">
              <a:solidFill>
                <a:schemeClr val="bg1"/>
              </a:solidFill>
              <a:latin typeface="Lucida Sans Unicode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1949</a:t>
            </a:r>
            <a:r>
              <a:rPr lang="hu-HU" altLang="hu-HU" noProof="1" smtClean="0">
                <a:solidFill>
                  <a:schemeClr val="bg1"/>
                </a:solidFill>
                <a:latin typeface="Lucida Sans Unicode" pitchFamily="34" charset="0"/>
              </a:rPr>
              <a:t> - 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2000 </a:t>
            </a:r>
            <a:r>
              <a:rPr lang="en-US" altLang="hu-HU" noProof="1">
                <a:solidFill>
                  <a:schemeClr val="bg1"/>
                </a:solidFill>
                <a:latin typeface="Lucida Sans Unicode" pitchFamily="34" charset="0"/>
              </a:rPr>
              <a:t>Technical University of Budapest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2000</a:t>
            </a:r>
            <a:r>
              <a:rPr lang="hu-HU" altLang="hu-HU" noProof="1" smtClean="0">
                <a:solidFill>
                  <a:schemeClr val="bg1"/>
                </a:solidFill>
                <a:latin typeface="Lucida Sans Unicode" pitchFamily="34" charset="0"/>
              </a:rPr>
              <a:t> - 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Budapest </a:t>
            </a:r>
            <a:r>
              <a:rPr lang="en-US" altLang="hu-HU" noProof="1">
                <a:solidFill>
                  <a:schemeClr val="bg1"/>
                </a:solidFill>
                <a:latin typeface="Lucida Sans Unicode" pitchFamily="34" charset="0"/>
              </a:rPr>
              <a:t>University of Technology and Economics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altLang="hu-HU" sz="2800" noProof="1">
              <a:solidFill>
                <a:schemeClr val="bg1"/>
              </a:solidFill>
              <a:latin typeface="Lucida Sans Unicode" pitchFamily="34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hu-HU" noProof="1">
                <a:solidFill>
                  <a:schemeClr val="bg1"/>
                </a:solidFill>
                <a:latin typeface="Lucida Sans Unicode" pitchFamily="34" charset="0"/>
              </a:rPr>
              <a:t> 8 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Faculties </a:t>
            </a:r>
            <a:r>
              <a:rPr lang="en-US" altLang="hu-HU" noProof="1">
                <a:solidFill>
                  <a:schemeClr val="bg1"/>
                </a:solidFill>
                <a:latin typeface="Lucida Sans Unicode" pitchFamily="34" charset="0"/>
              </a:rPr>
              <a:t/>
            </a:r>
            <a:br>
              <a:rPr lang="en-US" altLang="hu-HU" noProof="1">
                <a:solidFill>
                  <a:schemeClr val="bg1"/>
                </a:solidFill>
                <a:latin typeface="Lucida Sans Unicode" pitchFamily="34" charset="0"/>
              </a:rPr>
            </a:br>
            <a:r>
              <a:rPr lang="en-US" altLang="hu-HU" noProof="1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7</a:t>
            </a:r>
            <a:r>
              <a:rPr lang="hu-HU" altLang="hu-HU" noProof="1" smtClean="0">
                <a:solidFill>
                  <a:schemeClr val="bg1"/>
                </a:solidFill>
                <a:latin typeface="Lucida Sans Unicode" pitchFamily="34" charset="0"/>
              </a:rPr>
              <a:t>8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altLang="hu-HU" noProof="1">
                <a:solidFill>
                  <a:schemeClr val="bg1"/>
                </a:solidFill>
                <a:latin typeface="Lucida Sans Unicode" pitchFamily="34" charset="0"/>
              </a:rPr>
              <a:t>Departments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endParaRPr lang="en-US" altLang="hu-HU" noProof="1">
              <a:solidFill>
                <a:schemeClr val="bg1"/>
              </a:solidFill>
              <a:latin typeface="Lucida Sans Unicode" pitchFamily="34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endParaRPr lang="en-US" altLang="hu-HU" sz="2000" noProof="1">
              <a:solidFill>
                <a:schemeClr val="bg1"/>
              </a:solidFill>
              <a:latin typeface="Lucida Sans Unicode" pitchFamily="34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hu-HU" altLang="hu-HU" noProof="1" smtClean="0">
              <a:solidFill>
                <a:schemeClr val="bg1"/>
              </a:solidFill>
              <a:latin typeface="Lucida Sans Unicode" pitchFamily="34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hu-HU" altLang="hu-HU" noProof="1" smtClean="0">
              <a:solidFill>
                <a:schemeClr val="bg1"/>
              </a:solidFill>
              <a:latin typeface="Lucida Sans Unicode" pitchFamily="34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24</a:t>
            </a:r>
            <a:r>
              <a:rPr lang="hu-HU" altLang="hu-HU" noProof="1" smtClean="0">
                <a:solidFill>
                  <a:schemeClr val="bg1"/>
                </a:solidFill>
                <a:latin typeface="Lucida Sans Unicode" pitchFamily="34" charset="0"/>
              </a:rPr>
              <a:t>,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000 Students</a:t>
            </a:r>
            <a:r>
              <a:rPr lang="hu-HU" altLang="hu-HU" noProof="1" smtClean="0">
                <a:solidFill>
                  <a:schemeClr val="bg1"/>
                </a:solidFill>
                <a:latin typeface="Lucida Sans Unicode" pitchFamily="34" charset="0"/>
              </a:rPr>
              <a:t> (BSc, MSc, PhD)</a:t>
            </a:r>
            <a:endParaRPr lang="en-US" altLang="hu-HU" noProof="1">
              <a:solidFill>
                <a:schemeClr val="bg1"/>
              </a:solidFill>
              <a:latin typeface="Lucida Sans Unicode" pitchFamily="34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hu-HU" noProof="1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hu-HU" altLang="hu-HU" noProof="1" smtClean="0">
                <a:solidFill>
                  <a:schemeClr val="bg1"/>
                </a:solidFill>
                <a:latin typeface="Lucida Sans Unicode" pitchFamily="34" charset="0"/>
              </a:rPr>
              <a:t> 1,500 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Academic </a:t>
            </a:r>
            <a:r>
              <a:rPr lang="hu-HU" altLang="hu-HU" noProof="1" smtClean="0">
                <a:solidFill>
                  <a:schemeClr val="bg1"/>
                </a:solidFill>
                <a:latin typeface="Lucida Sans Unicode" pitchFamily="34" charset="0"/>
              </a:rPr>
              <a:t>s</a:t>
            </a:r>
            <a:r>
              <a:rPr lang="en-US" altLang="hu-HU" noProof="1" smtClean="0">
                <a:solidFill>
                  <a:schemeClr val="bg1"/>
                </a:solidFill>
                <a:latin typeface="Lucida Sans Unicode" pitchFamily="34" charset="0"/>
              </a:rPr>
              <a:t>taff</a:t>
            </a:r>
            <a:r>
              <a:rPr lang="hu-HU" altLang="hu-HU" noProof="1" smtClean="0">
                <a:solidFill>
                  <a:schemeClr val="bg1"/>
                </a:solidFill>
                <a:latin typeface="Lucida Sans Unicode" pitchFamily="34" charset="0"/>
              </a:rPr>
              <a:t> members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3637856" y="2781970"/>
            <a:ext cx="736222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</a:pP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Faculties: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Civil Engineering 		       	</a:t>
            </a:r>
            <a:r>
              <a:rPr lang="hu-HU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(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1782)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Mechanical Engineering 	</a:t>
            </a:r>
            <a:r>
              <a:rPr lang="en-US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    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	</a:t>
            </a:r>
            <a:r>
              <a:rPr lang="hu-HU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(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1871)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Architecture 		       		</a:t>
            </a:r>
            <a:r>
              <a:rPr lang="hu-HU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(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1873)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Chemical </a:t>
            </a:r>
            <a:r>
              <a:rPr lang="en-US" altLang="hu-HU" sz="1800" noProof="1">
                <a:solidFill>
                  <a:schemeClr val="bg1"/>
                </a:solidFill>
                <a:latin typeface="Lucida Sans Unicode" pitchFamily="34" charset="0"/>
              </a:rPr>
              <a:t>and Biotechnology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 	       	</a:t>
            </a:r>
            <a:r>
              <a:rPr lang="hu-HU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(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1873)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Electrical Engineering and Informatics </a:t>
            </a:r>
            <a:r>
              <a:rPr lang="en-US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(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1949)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Transportation Engineering 	       	</a:t>
            </a:r>
            <a:r>
              <a:rPr lang="hu-HU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(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1951)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Natural Sciences 	                          </a:t>
            </a:r>
            <a:r>
              <a:rPr lang="en-US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(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1998)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Economic and Social Sciences 	</a:t>
            </a:r>
            <a:r>
              <a:rPr lang="hu-HU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 </a:t>
            </a:r>
            <a:r>
              <a:rPr lang="en-US" altLang="hu-HU" sz="1800" dirty="0" smtClean="0">
                <a:solidFill>
                  <a:schemeClr val="bg1"/>
                </a:solidFill>
                <a:latin typeface="Lucida Sans Unicode" pitchFamily="34" charset="0"/>
              </a:rPr>
              <a:t>(</a:t>
            </a:r>
            <a:r>
              <a:rPr lang="en-US" altLang="hu-HU" sz="1800" dirty="0">
                <a:solidFill>
                  <a:schemeClr val="bg1"/>
                </a:solidFill>
                <a:latin typeface="Lucida Sans Unicode" pitchFamily="34" charset="0"/>
              </a:rPr>
              <a:t>1998)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3641462" y="2722775"/>
            <a:ext cx="5616575" cy="3024336"/>
          </a:xfrm>
          <a:prstGeom prst="rect">
            <a:avLst/>
          </a:prstGeom>
          <a:noFill/>
          <a:ln w="12700">
            <a:solidFill>
              <a:srgbClr val="FFCC99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endParaRPr lang="hu-HU" altLang="hu-HU" dirty="0"/>
          </a:p>
        </p:txBody>
      </p:sp>
      <p:sp>
        <p:nvSpPr>
          <p:cNvPr id="5128" name="Rectangle 6"/>
          <p:cNvSpPr>
            <a:spLocks noGrp="1" noChangeArrowheads="1"/>
          </p:cNvSpPr>
          <p:nvPr>
            <p:ph type="title"/>
          </p:nvPr>
        </p:nvSpPr>
        <p:spPr>
          <a:xfrm>
            <a:off x="2633301" y="578801"/>
            <a:ext cx="6873875" cy="3603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folHlink"/>
                </a:solidFill>
              </a:rPr>
              <a:t>BME in Figures</a:t>
            </a:r>
          </a:p>
        </p:txBody>
      </p:sp>
      <p:sp>
        <p:nvSpPr>
          <p:cNvPr id="10249" name="Date Placeholder 3"/>
          <p:cNvSpPr txBox="1">
            <a:spLocks noGrp="1"/>
          </p:cNvSpPr>
          <p:nvPr/>
        </p:nvSpPr>
        <p:spPr bwMode="auto">
          <a:xfrm>
            <a:off x="6103938" y="6553200"/>
            <a:ext cx="395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r>
              <a:rPr lang="hu-HU" altLang="hu-HU" sz="1400" b="0" i="1" dirty="0">
                <a:solidFill>
                  <a:schemeClr val="bg1"/>
                </a:solidFill>
              </a:rPr>
              <a:t>       	</a:t>
            </a:r>
            <a:r>
              <a:rPr lang="hu-HU" altLang="hu-HU" sz="1400" b="0" i="1" noProof="1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0250" name="Date Placeholder 3"/>
          <p:cNvSpPr txBox="1">
            <a:spLocks noGrp="1"/>
          </p:cNvSpPr>
          <p:nvPr/>
        </p:nvSpPr>
        <p:spPr bwMode="auto">
          <a:xfrm>
            <a:off x="271463" y="6553200"/>
            <a:ext cx="395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1pPr>
            <a:lvl2pPr marL="742950" indent="-28575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2pPr>
            <a:lvl3pPr marL="11430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3pPr>
            <a:lvl4pPr marL="16002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4pPr>
            <a:lvl5pPr marL="2057400" indent="-228600" defTabSz="912813">
              <a:defRPr sz="2400" b="1">
                <a:solidFill>
                  <a:srgbClr val="FFCC99"/>
                </a:solidFill>
                <a:latin typeface="Times New Roman" pitchFamily="18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99"/>
                </a:solidFill>
                <a:latin typeface="Times New Roman" pitchFamily="18" charset="0"/>
              </a:defRPr>
            </a:lvl9pPr>
          </a:lstStyle>
          <a:p>
            <a:pPr algn="l"/>
            <a:endParaRPr lang="hu-HU" altLang="hu-HU" sz="1400" b="0" i="1" noProof="1">
              <a:solidFill>
                <a:schemeClr val="bg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1751" y="200920"/>
            <a:ext cx="6873875" cy="1089660"/>
          </a:xfrm>
        </p:spPr>
        <p:txBody>
          <a:bodyPr/>
          <a:lstStyle/>
          <a:p>
            <a:r>
              <a:rPr lang="hu-HU" dirty="0" smtClean="0">
                <a:solidFill>
                  <a:srgbClr val="F4C566"/>
                </a:solidFill>
              </a:rPr>
              <a:t>International</a:t>
            </a:r>
            <a:r>
              <a:rPr lang="hu-HU" dirty="0" smtClean="0">
                <a:solidFill>
                  <a:srgbClr val="F4C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Students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en-US" dirty="0" smtClean="0">
                <a:solidFill>
                  <a:srgbClr val="F4C566"/>
                </a:solidFill>
              </a:rPr>
              <a:t>at</a:t>
            </a:r>
            <a:r>
              <a:rPr lang="hu-HU" dirty="0" smtClean="0">
                <a:solidFill>
                  <a:srgbClr val="F4C5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solidFill>
                  <a:srgbClr val="F4C566"/>
                </a:solidFill>
              </a:rPr>
              <a:t>BME</a:t>
            </a:r>
            <a:endParaRPr lang="hu-HU" dirty="0">
              <a:solidFill>
                <a:srgbClr val="F4C566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4A0-C101-40EE-9256-1A990219EC43}" type="slidenum">
              <a:rPr lang="hu-HU" smtClean="0">
                <a:solidFill>
                  <a:srgbClr val="FFFFCC"/>
                </a:solidFill>
              </a:rPr>
              <a:pPr>
                <a:defRPr/>
              </a:pPr>
              <a:t>5</a:t>
            </a:fld>
            <a:endParaRPr lang="hu-HU" dirty="0">
              <a:solidFill>
                <a:srgbClr val="FFFFCC"/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58078"/>
              </p:ext>
            </p:extLst>
          </p:nvPr>
        </p:nvGraphicFramePr>
        <p:xfrm>
          <a:off x="662312" y="1340768"/>
          <a:ext cx="85111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9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9290" y="506168"/>
            <a:ext cx="10175742" cy="990600"/>
          </a:xfrm>
        </p:spPr>
        <p:txBody>
          <a:bodyPr/>
          <a:lstStyle/>
          <a:p>
            <a:r>
              <a:rPr lang="hu-HU" dirty="0" smtClean="0">
                <a:solidFill>
                  <a:srgbClr val="F4C566"/>
                </a:solidFill>
              </a:rPr>
              <a:t>Education </a:t>
            </a:r>
            <a:r>
              <a:rPr lang="hu-HU" dirty="0" smtClean="0">
                <a:solidFill>
                  <a:srgbClr val="F4C566"/>
                </a:solidFill>
              </a:rPr>
              <a:t>and Research</a:t>
            </a:r>
            <a:br>
              <a:rPr lang="hu-HU" dirty="0" smtClean="0">
                <a:solidFill>
                  <a:srgbClr val="F4C566"/>
                </a:solidFill>
              </a:rPr>
            </a:br>
            <a:r>
              <a:rPr lang="hu-HU" dirty="0" err="1" smtClean="0">
                <a:solidFill>
                  <a:srgbClr val="F4C566"/>
                </a:solidFill>
              </a:rPr>
              <a:t>in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Engineering</a:t>
            </a:r>
            <a:endParaRPr lang="en-US" dirty="0">
              <a:solidFill>
                <a:srgbClr val="F4C5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900" y="1735740"/>
            <a:ext cx="9559925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800" dirty="0" smtClean="0"/>
              <a:t>A </a:t>
            </a:r>
            <a:r>
              <a:rPr lang="hu-HU" sz="2800" dirty="0" err="1" smtClean="0"/>
              <a:t>university</a:t>
            </a:r>
            <a:r>
              <a:rPr lang="hu-HU" sz="2800" dirty="0" smtClean="0"/>
              <a:t> </a:t>
            </a:r>
            <a:r>
              <a:rPr lang="hu-HU" sz="2800" dirty="0" smtClean="0"/>
              <a:t>of </a:t>
            </a:r>
            <a:r>
              <a:rPr lang="hu-HU" sz="2800" dirty="0" err="1" smtClean="0"/>
              <a:t>t</a:t>
            </a:r>
            <a:r>
              <a:rPr lang="hu-HU" sz="2800" dirty="0" err="1" smtClean="0"/>
              <a:t>echnology</a:t>
            </a:r>
            <a:r>
              <a:rPr lang="hu-HU" sz="2800" dirty="0" smtClean="0"/>
              <a:t> and </a:t>
            </a:r>
            <a:r>
              <a:rPr lang="hu-HU" sz="2800" dirty="0" err="1" smtClean="0"/>
              <a:t>economics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smtClean="0"/>
              <a:t>Education and </a:t>
            </a:r>
            <a:r>
              <a:rPr lang="hu-HU" sz="2800" dirty="0" err="1" smtClean="0"/>
              <a:t>lab-</a:t>
            </a:r>
            <a:r>
              <a:rPr lang="hu-HU" sz="2800" dirty="0" smtClean="0"/>
              <a:t>, </a:t>
            </a:r>
            <a:r>
              <a:rPr lang="hu-HU" sz="2800" dirty="0" err="1" smtClean="0"/>
              <a:t>field</a:t>
            </a:r>
            <a:r>
              <a:rPr lang="hu-HU" sz="2800" dirty="0" smtClean="0"/>
              <a:t> </a:t>
            </a:r>
            <a:r>
              <a:rPr lang="hu-HU" sz="2800" dirty="0" err="1" smtClean="0"/>
              <a:t>and</a:t>
            </a:r>
            <a:r>
              <a:rPr lang="hu-HU" sz="2800" dirty="0" smtClean="0"/>
              <a:t> </a:t>
            </a:r>
            <a:r>
              <a:rPr lang="hu-HU" sz="2800" dirty="0" err="1" smtClean="0"/>
              <a:t>computer-intensive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r>
              <a:rPr lang="hu-HU" sz="2800" dirty="0" smtClean="0"/>
              <a:t> </a:t>
            </a:r>
            <a:r>
              <a:rPr lang="hu-HU" sz="2800" dirty="0" err="1" smtClean="0"/>
              <a:t>have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go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general</a:t>
            </a:r>
            <a:r>
              <a:rPr lang="hu-HU" sz="2800" dirty="0" smtClean="0"/>
              <a:t> </a:t>
            </a:r>
            <a:r>
              <a:rPr lang="hu-HU" sz="2800" dirty="0" err="1" smtClean="0"/>
              <a:t>hand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hand</a:t>
            </a:r>
            <a:r>
              <a:rPr lang="hu-HU" sz="2800" dirty="0" smtClean="0"/>
              <a:t>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hu-HU" sz="2800" dirty="0" err="1" smtClean="0"/>
              <a:t>In-house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r>
              <a:rPr lang="hu-HU" sz="2800" dirty="0" smtClean="0"/>
              <a:t> and </a:t>
            </a:r>
            <a:r>
              <a:rPr lang="hu-HU" sz="2800" dirty="0" err="1" smtClean="0"/>
              <a:t>industry-based</a:t>
            </a:r>
            <a:r>
              <a:rPr lang="hu-HU" sz="2800" dirty="0" smtClean="0"/>
              <a:t> </a:t>
            </a:r>
            <a:r>
              <a:rPr lang="hu-HU" sz="2800" dirty="0" smtClean="0"/>
              <a:t>R&amp;D&amp;I 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err="1" smtClean="0"/>
              <a:t>Exploratory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endParaRPr lang="hu-HU" sz="2800" dirty="0"/>
          </a:p>
          <a:p>
            <a:pPr lvl="1">
              <a:lnSpc>
                <a:spcPct val="150000"/>
              </a:lnSpc>
            </a:pPr>
            <a:r>
              <a:rPr lang="hu-HU" sz="2800" dirty="0" err="1" smtClean="0"/>
              <a:t>Applied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r>
              <a:rPr lang="hu-HU" sz="2800" dirty="0" smtClean="0"/>
              <a:t> and </a:t>
            </a:r>
            <a:r>
              <a:rPr lang="hu-HU" sz="2800" dirty="0" err="1"/>
              <a:t>i</a:t>
            </a:r>
            <a:r>
              <a:rPr lang="hu-HU" sz="2800" dirty="0" err="1" smtClean="0"/>
              <a:t>nnovation</a:t>
            </a:r>
            <a:endParaRPr lang="en-US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4A0-C101-40EE-9256-1A990219EC43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5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9290" y="779506"/>
            <a:ext cx="10175742" cy="990600"/>
          </a:xfrm>
        </p:spPr>
        <p:txBody>
          <a:bodyPr/>
          <a:lstStyle/>
          <a:p>
            <a:r>
              <a:rPr lang="hu-HU" dirty="0" smtClean="0">
                <a:solidFill>
                  <a:srgbClr val="F4C566"/>
                </a:solidFill>
              </a:rPr>
              <a:t>Education and Research</a:t>
            </a:r>
            <a:br>
              <a:rPr lang="hu-HU" dirty="0" smtClean="0">
                <a:solidFill>
                  <a:srgbClr val="F4C566"/>
                </a:solidFill>
              </a:rPr>
            </a:br>
            <a:r>
              <a:rPr lang="hu-HU" dirty="0" err="1" smtClean="0">
                <a:solidFill>
                  <a:srgbClr val="F4C566"/>
                </a:solidFill>
              </a:rPr>
              <a:t>In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what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age</a:t>
            </a:r>
            <a:r>
              <a:rPr lang="hu-HU" dirty="0" smtClean="0">
                <a:solidFill>
                  <a:srgbClr val="F4C566"/>
                </a:solidFill>
              </a:rPr>
              <a:t> </a:t>
            </a:r>
            <a:r>
              <a:rPr lang="hu-HU" dirty="0" err="1" smtClean="0">
                <a:solidFill>
                  <a:srgbClr val="F4C566"/>
                </a:solidFill>
              </a:rPr>
              <a:t>to</a:t>
            </a:r>
            <a:r>
              <a:rPr lang="hu-HU" dirty="0" smtClean="0">
                <a:solidFill>
                  <a:srgbClr val="F4C566"/>
                </a:solidFill>
              </a:rPr>
              <a:t> start?</a:t>
            </a:r>
            <a:br>
              <a:rPr lang="hu-HU" dirty="0" smtClean="0">
                <a:solidFill>
                  <a:srgbClr val="F4C566"/>
                </a:solidFill>
              </a:rPr>
            </a:br>
            <a:endParaRPr lang="en-US" dirty="0">
              <a:solidFill>
                <a:srgbClr val="F4C5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900" y="1737472"/>
            <a:ext cx="10153128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800" dirty="0"/>
              <a:t>A</a:t>
            </a:r>
            <a:r>
              <a:rPr lang="hu-HU" sz="2800" dirty="0" smtClean="0"/>
              <a:t> </a:t>
            </a:r>
            <a:r>
              <a:rPr lang="hu-HU" sz="2800" dirty="0" err="1" smtClean="0"/>
              <a:t>new</a:t>
            </a:r>
            <a:r>
              <a:rPr lang="hu-HU" sz="2800" dirty="0" smtClean="0"/>
              <a:t> </a:t>
            </a:r>
            <a:r>
              <a:rPr lang="hu-HU" sz="2800" dirty="0" err="1" smtClean="0"/>
              <a:t>initiation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2015: </a:t>
            </a:r>
            <a:r>
              <a:rPr lang="hu-HU" sz="2800" dirty="0" err="1" smtClean="0"/>
              <a:t>Children</a:t>
            </a:r>
            <a:r>
              <a:rPr lang="hu-HU" sz="2800" dirty="0" smtClean="0"/>
              <a:t> University</a:t>
            </a:r>
          </a:p>
          <a:p>
            <a:pPr lvl="1">
              <a:lnSpc>
                <a:spcPct val="150000"/>
              </a:lnSpc>
            </a:pPr>
            <a:r>
              <a:rPr lang="hu-HU" sz="2800" dirty="0" err="1"/>
              <a:t>S</a:t>
            </a:r>
            <a:r>
              <a:rPr lang="hu-HU" sz="2800" dirty="0" err="1" smtClean="0"/>
              <a:t>ummer</a:t>
            </a:r>
            <a:r>
              <a:rPr lang="hu-HU" sz="2800" dirty="0" smtClean="0"/>
              <a:t> </a:t>
            </a:r>
            <a:r>
              <a:rPr lang="hu-HU" sz="2800" dirty="0" err="1" smtClean="0"/>
              <a:t>school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7-10 and 11-14 </a:t>
            </a:r>
            <a:r>
              <a:rPr lang="hu-HU" sz="2800" dirty="0" err="1" smtClean="0"/>
              <a:t>years</a:t>
            </a:r>
            <a:r>
              <a:rPr lang="hu-HU" sz="2800" dirty="0" smtClean="0"/>
              <a:t> old </a:t>
            </a:r>
            <a:r>
              <a:rPr lang="hu-HU" sz="2800" dirty="0" err="1" smtClean="0"/>
              <a:t>primary</a:t>
            </a:r>
            <a:r>
              <a:rPr lang="hu-HU" sz="2800" dirty="0" smtClean="0"/>
              <a:t> </a:t>
            </a:r>
            <a:r>
              <a:rPr lang="hu-HU" sz="2800" dirty="0" err="1" smtClean="0"/>
              <a:t>school</a:t>
            </a:r>
            <a:r>
              <a:rPr lang="hu-HU" sz="2800" dirty="0" smtClean="0"/>
              <a:t> </a:t>
            </a:r>
            <a:r>
              <a:rPr lang="hu-HU" sz="2800" dirty="0" err="1" smtClean="0"/>
              <a:t>children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err="1" smtClean="0"/>
              <a:t>Week</a:t>
            </a:r>
            <a:r>
              <a:rPr lang="hu-HU" sz="2800" dirty="0" err="1"/>
              <a:t>-</a:t>
            </a:r>
            <a:r>
              <a:rPr lang="hu-HU" sz="2800" dirty="0" err="1" smtClean="0"/>
              <a:t>long</a:t>
            </a:r>
            <a:r>
              <a:rPr lang="hu-HU" sz="2800" dirty="0" smtClean="0"/>
              <a:t> </a:t>
            </a:r>
            <a:r>
              <a:rPr lang="hu-HU" sz="2800" dirty="0" err="1" smtClean="0"/>
              <a:t>education</a:t>
            </a:r>
            <a:r>
              <a:rPr lang="hu-HU" sz="2800" dirty="0" smtClean="0"/>
              <a:t>, </a:t>
            </a:r>
            <a:r>
              <a:rPr lang="hu-HU" sz="2800" dirty="0" err="1" smtClean="0"/>
              <a:t>including</a:t>
            </a:r>
            <a:r>
              <a:rPr lang="hu-HU" sz="2800" dirty="0" smtClean="0"/>
              <a:t> </a:t>
            </a:r>
            <a:r>
              <a:rPr lang="hu-HU" sz="2800" dirty="0" err="1" smtClean="0"/>
              <a:t>lectures</a:t>
            </a:r>
            <a:r>
              <a:rPr lang="hu-HU" sz="2800" dirty="0" smtClean="0"/>
              <a:t>, </a:t>
            </a:r>
            <a:r>
              <a:rPr lang="hu-HU" sz="2800" dirty="0" err="1" smtClean="0"/>
              <a:t>lab</a:t>
            </a:r>
            <a:r>
              <a:rPr lang="hu-HU" sz="2800" dirty="0" smtClean="0"/>
              <a:t> and project </a:t>
            </a:r>
            <a:r>
              <a:rPr lang="hu-HU" sz="2800" dirty="0" err="1" smtClean="0"/>
              <a:t>work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teams</a:t>
            </a:r>
            <a:r>
              <a:rPr lang="hu-HU" sz="2800" dirty="0" smtClean="0"/>
              <a:t>, </a:t>
            </a:r>
            <a:r>
              <a:rPr lang="hu-HU" sz="2800" dirty="0" err="1" smtClean="0"/>
              <a:t>with</a:t>
            </a:r>
            <a:r>
              <a:rPr lang="hu-HU" sz="2800" dirty="0" smtClean="0"/>
              <a:t> </a:t>
            </a:r>
            <a:r>
              <a:rPr lang="hu-HU" sz="2800" dirty="0" err="1" smtClean="0"/>
              <a:t>final</a:t>
            </a:r>
            <a:r>
              <a:rPr lang="hu-HU" sz="2800" dirty="0" smtClean="0"/>
              <a:t> </a:t>
            </a:r>
            <a:r>
              <a:rPr lang="hu-HU" sz="2800" dirty="0" err="1" smtClean="0"/>
              <a:t>presentation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err="1" smtClean="0"/>
              <a:t>In</a:t>
            </a:r>
            <a:r>
              <a:rPr lang="hu-HU" sz="2800" dirty="0" smtClean="0"/>
              <a:t> 2015 2x300 </a:t>
            </a:r>
            <a:r>
              <a:rPr lang="hu-HU" sz="2800" dirty="0" err="1" smtClean="0"/>
              <a:t>children</a:t>
            </a:r>
            <a:r>
              <a:rPr lang="hu-HU" sz="2800" dirty="0" smtClean="0"/>
              <a:t>, </a:t>
            </a:r>
            <a:r>
              <a:rPr lang="hu-HU" sz="2800" dirty="0" err="1" smtClean="0"/>
              <a:t>in</a:t>
            </a:r>
            <a:r>
              <a:rPr lang="hu-HU" sz="2800" dirty="0" smtClean="0"/>
              <a:t> 2016 2x400 </a:t>
            </a:r>
            <a:r>
              <a:rPr lang="hu-HU" sz="2800" dirty="0" err="1" smtClean="0"/>
              <a:t>children</a:t>
            </a:r>
            <a:endParaRPr lang="hu-HU" sz="2800" dirty="0" smtClean="0"/>
          </a:p>
          <a:p>
            <a:pPr lvl="1">
              <a:lnSpc>
                <a:spcPct val="150000"/>
              </a:lnSpc>
            </a:pPr>
            <a:r>
              <a:rPr lang="hu-HU" sz="2800" dirty="0" err="1" smtClean="0"/>
              <a:t>Own</a:t>
            </a:r>
            <a:r>
              <a:rPr lang="hu-HU" sz="2800" dirty="0" smtClean="0"/>
              <a:t> </a:t>
            </a:r>
            <a:r>
              <a:rPr lang="hu-HU" sz="2800" dirty="0" err="1" smtClean="0"/>
              <a:t>website</a:t>
            </a:r>
            <a:r>
              <a:rPr lang="hu-HU" sz="2800" dirty="0" smtClean="0"/>
              <a:t>, 2017 is </a:t>
            </a:r>
            <a:r>
              <a:rPr lang="hu-HU" sz="2800" dirty="0" err="1" smtClean="0"/>
              <a:t>already</a:t>
            </a:r>
            <a:r>
              <a:rPr lang="hu-HU" sz="2800" dirty="0" smtClean="0"/>
              <a:t> </a:t>
            </a:r>
            <a:r>
              <a:rPr lang="hu-HU" sz="2800" dirty="0" err="1" smtClean="0"/>
              <a:t>fully</a:t>
            </a:r>
            <a:r>
              <a:rPr lang="hu-HU" sz="2800" dirty="0" smtClean="0"/>
              <a:t> </a:t>
            </a:r>
            <a:r>
              <a:rPr lang="hu-HU" sz="2800" dirty="0" err="1" smtClean="0"/>
              <a:t>booked</a:t>
            </a:r>
            <a:r>
              <a:rPr lang="hu-HU" sz="2800" dirty="0" smtClean="0"/>
              <a:t> </a:t>
            </a:r>
            <a:r>
              <a:rPr lang="hu-HU" sz="2800" dirty="0" err="1" smtClean="0"/>
              <a:t>up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4A0-C101-40EE-9256-1A990219EC43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01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EC4A0-C101-40EE-9256-1A990219EC43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8194" name="Picture 2" descr="http://www.bme.hu/sites/default/files/pictures/BME_Gyerekegyetem_2016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5" y="325"/>
            <a:ext cx="4752000" cy="31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me.hu/sites/default/files/pictures/BME_Gyerekegyetem_2016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81" y="325"/>
            <a:ext cx="4752000" cy="31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www.bme.hu/sites/default/files/pictures/BME_Gyerekegyetem_2015_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5" y="3793066"/>
            <a:ext cx="4752000" cy="27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bme.hu/sites/default/files/pictures/BME_Gyerekegyetem_2015_16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81" y="3784854"/>
            <a:ext cx="4752000" cy="315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171174" y="3168678"/>
            <a:ext cx="9559925" cy="8640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sz="2800" dirty="0" err="1" smtClean="0"/>
              <a:t>Look</a:t>
            </a:r>
            <a:r>
              <a:rPr lang="hu-HU" sz="2800" dirty="0" smtClean="0"/>
              <a:t> </a:t>
            </a:r>
            <a:r>
              <a:rPr lang="hu-HU" sz="2800" dirty="0" err="1" smtClean="0"/>
              <a:t>at</a:t>
            </a:r>
            <a:r>
              <a:rPr lang="hu-HU" sz="2800" dirty="0" smtClean="0"/>
              <a:t> </a:t>
            </a:r>
            <a:r>
              <a:rPr lang="hu-HU" sz="2800" dirty="0" err="1" smtClean="0"/>
              <a:t>those</a:t>
            </a:r>
            <a:r>
              <a:rPr lang="hu-HU" sz="2800" dirty="0" smtClean="0"/>
              <a:t> </a:t>
            </a:r>
            <a:r>
              <a:rPr lang="hu-HU" sz="2800" dirty="0" err="1" smtClean="0"/>
              <a:t>open</a:t>
            </a:r>
            <a:r>
              <a:rPr lang="hu-HU" sz="2800" dirty="0" smtClean="0"/>
              <a:t> minded </a:t>
            </a:r>
            <a:r>
              <a:rPr lang="hu-HU" sz="2800" dirty="0" err="1" smtClean="0"/>
              <a:t>faces</a:t>
            </a:r>
            <a:r>
              <a:rPr lang="hu-HU" sz="2800" dirty="0" smtClean="0"/>
              <a:t>!</a:t>
            </a: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4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" y="4107514"/>
            <a:ext cx="4896000" cy="2754000"/>
          </a:xfrm>
          <a:prstGeom prst="rect">
            <a:avLst/>
          </a:prstGeom>
        </p:spPr>
      </p:pic>
      <p:pic>
        <p:nvPicPr>
          <p:cNvPr id="6" name="Picture 6" descr="http://www.bme.hu/sites/default/files/hirek/gyerekegyetem_2016_zaro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19" y="3168678"/>
            <a:ext cx="4896000" cy="36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5281956" y="1440540"/>
            <a:ext cx="7309277" cy="990600"/>
          </a:xfrm>
        </p:spPr>
        <p:txBody>
          <a:bodyPr/>
          <a:lstStyle/>
          <a:p>
            <a:r>
              <a:rPr lang="hu-HU" sz="3200" dirty="0" smtClean="0">
                <a:solidFill>
                  <a:srgbClr val="F4C566"/>
                </a:solidFill>
              </a:rPr>
              <a:t>The </a:t>
            </a:r>
            <a:r>
              <a:rPr lang="hu-HU" sz="3200" dirty="0" err="1" smtClean="0">
                <a:solidFill>
                  <a:srgbClr val="F4C566"/>
                </a:solidFill>
              </a:rPr>
              <a:t>wise</a:t>
            </a:r>
            <a:r>
              <a:rPr lang="hu-HU" sz="3200" dirty="0" smtClean="0">
                <a:solidFill>
                  <a:srgbClr val="F4C566"/>
                </a:solidFill>
              </a:rPr>
              <a:t> </a:t>
            </a:r>
            <a:r>
              <a:rPr lang="hu-HU" sz="3200" dirty="0" err="1" smtClean="0">
                <a:solidFill>
                  <a:srgbClr val="F4C566"/>
                </a:solidFill>
              </a:rPr>
              <a:t>owl</a:t>
            </a:r>
            <a:r>
              <a:rPr lang="hu-HU" sz="3200" dirty="0" smtClean="0">
                <a:solidFill>
                  <a:srgbClr val="F4C566"/>
                </a:solidFill>
              </a:rPr>
              <a:t/>
            </a:r>
            <a:br>
              <a:rPr lang="hu-HU" sz="3200" dirty="0" smtClean="0">
                <a:solidFill>
                  <a:srgbClr val="F4C566"/>
                </a:solidFill>
              </a:rPr>
            </a:br>
            <a:r>
              <a:rPr lang="hu-HU" sz="3200" dirty="0" smtClean="0">
                <a:solidFill>
                  <a:srgbClr val="F4C566"/>
                </a:solidFill>
              </a:rPr>
              <a:t/>
            </a:r>
            <a:br>
              <a:rPr lang="hu-HU" sz="3200" dirty="0" smtClean="0">
                <a:solidFill>
                  <a:srgbClr val="F4C566"/>
                </a:solidFill>
              </a:rPr>
            </a:br>
            <a:r>
              <a:rPr lang="hu-HU" sz="3200" dirty="0" err="1" smtClean="0">
                <a:solidFill>
                  <a:srgbClr val="F4C566"/>
                </a:solidFill>
              </a:rPr>
              <a:t>Final</a:t>
            </a:r>
            <a:r>
              <a:rPr lang="hu-HU" sz="3200" dirty="0" smtClean="0">
                <a:solidFill>
                  <a:srgbClr val="F4C566"/>
                </a:solidFill>
              </a:rPr>
              <a:t> </a:t>
            </a:r>
            <a:r>
              <a:rPr lang="hu-HU" sz="3200" dirty="0" err="1" smtClean="0">
                <a:solidFill>
                  <a:srgbClr val="F4C566"/>
                </a:solidFill>
              </a:rPr>
              <a:t>presentation</a:t>
            </a:r>
            <a:r>
              <a:rPr lang="hu-HU" sz="3200" dirty="0" smtClean="0">
                <a:solidFill>
                  <a:srgbClr val="F4C566"/>
                </a:solidFill>
              </a:rPr>
              <a:t/>
            </a:r>
            <a:br>
              <a:rPr lang="hu-HU" sz="3200" dirty="0" smtClean="0">
                <a:solidFill>
                  <a:srgbClr val="F4C566"/>
                </a:solidFill>
              </a:rPr>
            </a:br>
            <a:r>
              <a:rPr lang="hu-HU" sz="3200" dirty="0" smtClean="0">
                <a:solidFill>
                  <a:srgbClr val="F4C566"/>
                </a:solidFill>
              </a:rPr>
              <a:t/>
            </a:r>
            <a:br>
              <a:rPr lang="hu-HU" sz="3200" dirty="0" smtClean="0">
                <a:solidFill>
                  <a:srgbClr val="F4C566"/>
                </a:solidFill>
              </a:rPr>
            </a:br>
            <a:r>
              <a:rPr lang="hu-HU" sz="3200" dirty="0" err="1" smtClean="0">
                <a:solidFill>
                  <a:srgbClr val="F4C566"/>
                </a:solidFill>
              </a:rPr>
              <a:t>Graduation</a:t>
            </a:r>
            <a:r>
              <a:rPr lang="hu-HU" sz="3200" dirty="0" smtClean="0">
                <a:solidFill>
                  <a:srgbClr val="F4C566"/>
                </a:solidFill>
              </a:rPr>
              <a:t> </a:t>
            </a:r>
            <a:r>
              <a:rPr lang="hu-HU" sz="3200" dirty="0" err="1" smtClean="0">
                <a:solidFill>
                  <a:srgbClr val="F4C566"/>
                </a:solidFill>
              </a:rPr>
              <a:t>ceremony</a:t>
            </a:r>
            <a:r>
              <a:rPr lang="hu-HU" sz="3200" dirty="0" smtClean="0">
                <a:solidFill>
                  <a:srgbClr val="F4C566"/>
                </a:solidFill>
              </a:rPr>
              <a:t/>
            </a:r>
            <a:br>
              <a:rPr lang="hu-HU" sz="3200" dirty="0" smtClean="0">
                <a:solidFill>
                  <a:srgbClr val="F4C566"/>
                </a:solidFill>
              </a:rPr>
            </a:br>
            <a:endParaRPr lang="en-US" sz="3200" dirty="0">
              <a:solidFill>
                <a:srgbClr val="F4C566"/>
              </a:solidFill>
            </a:endParaRPr>
          </a:p>
        </p:txBody>
      </p:sp>
      <p:pic>
        <p:nvPicPr>
          <p:cNvPr id="10242" name="Picture 2" descr="http://www.bme.hu/sites/default/files/pictures/BME_Gyerekegyetem_2016_Orosz_Laszlo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5" y="404664"/>
            <a:ext cx="4896000" cy="32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pres">
  <a:themeElements>
    <a:clrScheme name="BMEpres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BMEpres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ME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E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9315</TotalTime>
  <Words>485</Words>
  <Application>Microsoft Office PowerPoint</Application>
  <PresentationFormat>Egyéni</PresentationFormat>
  <Paragraphs>110</Paragraphs>
  <Slides>16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Lucida Sans Unicode</vt:lpstr>
      <vt:lpstr>Times New Roman</vt:lpstr>
      <vt:lpstr>Wingdings</vt:lpstr>
      <vt:lpstr>BMEpres</vt:lpstr>
      <vt:lpstr>CorelDRAW</vt:lpstr>
      <vt:lpstr>PowerPoint bemutató</vt:lpstr>
      <vt:lpstr>PowerPoint bemutató</vt:lpstr>
      <vt:lpstr>Main university features</vt:lpstr>
      <vt:lpstr>BME in Figures</vt:lpstr>
      <vt:lpstr>International Students at BME</vt:lpstr>
      <vt:lpstr>Education and Research in Engineering</vt:lpstr>
      <vt:lpstr>Education and Research In what age to start? </vt:lpstr>
      <vt:lpstr>PowerPoint bemutató</vt:lpstr>
      <vt:lpstr>The wise owl  Final presentation  Graduation ceremony </vt:lpstr>
      <vt:lpstr>Next level: Secondary school age </vt:lpstr>
      <vt:lpstr>When at University: the offered framework is the „Scientific Student Circle” </vt:lpstr>
      <vt:lpstr>Scientific Student Circles at MSc level</vt:lpstr>
      <vt:lpstr>Special event: bridge design and construction competition</vt:lpstr>
      <vt:lpstr>From Scientific Student Circles to PhD studies</vt:lpstr>
      <vt:lpstr>PowerPoint bemutató</vt:lpstr>
      <vt:lpstr>PowerPoint bemutató</vt:lpstr>
    </vt:vector>
  </TitlesOfParts>
  <Company>BME 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Tamas</dc:creator>
  <cp:lastModifiedBy>Józsa János</cp:lastModifiedBy>
  <cp:revision>553</cp:revision>
  <cp:lastPrinted>2003-01-21T14:49:58Z</cp:lastPrinted>
  <dcterms:created xsi:type="dcterms:W3CDTF">1999-05-05T15:18:45Z</dcterms:created>
  <dcterms:modified xsi:type="dcterms:W3CDTF">2017-03-24T06:28:29Z</dcterms:modified>
</cp:coreProperties>
</file>