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51"/>
  </p:notesMasterIdLst>
  <p:sldIdLst>
    <p:sldId id="303" r:id="rId3"/>
    <p:sldId id="342" r:id="rId4"/>
    <p:sldId id="343" r:id="rId5"/>
    <p:sldId id="344" r:id="rId6"/>
    <p:sldId id="315" r:id="rId7"/>
    <p:sldId id="338" r:id="rId8"/>
    <p:sldId id="309" r:id="rId9"/>
    <p:sldId id="339" r:id="rId10"/>
    <p:sldId id="340" r:id="rId11"/>
    <p:sldId id="336" r:id="rId12"/>
    <p:sldId id="374" r:id="rId13"/>
    <p:sldId id="375" r:id="rId14"/>
    <p:sldId id="376" r:id="rId15"/>
    <p:sldId id="316" r:id="rId16"/>
    <p:sldId id="379" r:id="rId17"/>
    <p:sldId id="378" r:id="rId18"/>
    <p:sldId id="319" r:id="rId19"/>
    <p:sldId id="320" r:id="rId20"/>
    <p:sldId id="333" r:id="rId21"/>
    <p:sldId id="334" r:id="rId22"/>
    <p:sldId id="335" r:id="rId23"/>
    <p:sldId id="325" r:id="rId24"/>
    <p:sldId id="326" r:id="rId25"/>
    <p:sldId id="328" r:id="rId26"/>
    <p:sldId id="330" r:id="rId27"/>
    <p:sldId id="331" r:id="rId28"/>
    <p:sldId id="332" r:id="rId29"/>
    <p:sldId id="377" r:id="rId30"/>
    <p:sldId id="337" r:id="rId31"/>
    <p:sldId id="357" r:id="rId32"/>
    <p:sldId id="358" r:id="rId33"/>
    <p:sldId id="359" r:id="rId34"/>
    <p:sldId id="360" r:id="rId35"/>
    <p:sldId id="345" r:id="rId36"/>
    <p:sldId id="380" r:id="rId37"/>
    <p:sldId id="381" r:id="rId38"/>
    <p:sldId id="382" r:id="rId39"/>
    <p:sldId id="383" r:id="rId40"/>
    <p:sldId id="384" r:id="rId41"/>
    <p:sldId id="385" r:id="rId42"/>
    <p:sldId id="386" r:id="rId43"/>
    <p:sldId id="361" r:id="rId44"/>
    <p:sldId id="363" r:id="rId45"/>
    <p:sldId id="362" r:id="rId46"/>
    <p:sldId id="387" r:id="rId47"/>
    <p:sldId id="369" r:id="rId48"/>
    <p:sldId id="388" r:id="rId49"/>
    <p:sldId id="308" r:id="rId5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8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6" autoAdjust="0"/>
  </p:normalViewPr>
  <p:slideViewPr>
    <p:cSldViewPr snapToGrid="0">
      <p:cViewPr>
        <p:scale>
          <a:sx n="80" d="100"/>
          <a:sy n="80" d="100"/>
        </p:scale>
        <p:origin x="-162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84"/>
    </p:cViewPr>
  </p:sorterViewPr>
  <p:notesViewPr>
    <p:cSldViewPr snapToGrid="0">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225;szl&#243;\SkyDrive\Strategy\English\KSH_2_6_9.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CH-1.main.oecd.org\Users4\Torpie_C\Chapter%20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in.oecd.org\sdataEDU\Applic\UOE\Ind2016\PPT\Chapter%20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ain.oecd.org\sdataEDU\Applic\UOE\Ind2016\PPT\Chapter%20A.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EMMI_Palkovics\Du&#225;lis%20k&#233;pz&#233;sek%202015\DKT%20&#252;l&#233;s_2._0126\Du&#225;lis%20k&#233;pz&#233;se%20_DKT__20150121_jav_nyomtatniA3.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EMMI_Palkovics\Du&#225;lis%20k&#233;pz&#233;sek%202015\DKT%20&#252;l&#233;s_2._0126\Du&#225;lis%20k&#233;pz&#233;se%20_DKT__20150121_jav_nyomtatniA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225;szl&#243;\SkyDrive\El&#337;ad&#225;sok\Magyarorsz&#225;g%20innov&#225;ci&#243;s%20teljes&#237;tm&#233;nye%20nemzetk&#246;zi%20&#246;sszehasonl&#237;t&#225;sban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chemeClr val="tx1">
                    <a:lumMod val="50000"/>
                    <a:lumOff val="50000"/>
                  </a:schemeClr>
                </a:solidFill>
                <a:latin typeface="+mn-lt"/>
                <a:ea typeface="+mn-ea"/>
                <a:cs typeface="+mn-cs"/>
              </a:defRPr>
            </a:pPr>
            <a:r>
              <a:rPr lang="en-US" dirty="0" smtClean="0"/>
              <a:t>Due to the expansion of higher education in the last two decades, the number of enrolled students and the capacity of the institutions have increased considerably. From 1990 to 2010 the student population in higher education quadrupled</a:t>
            </a:r>
            <a:endParaRPr lang="en-US" dirty="0"/>
          </a:p>
        </c:rich>
      </c:tx>
      <c:layout/>
      <c:overlay val="0"/>
      <c:spPr>
        <a:noFill/>
        <a:ln>
          <a:noFill/>
        </a:ln>
        <a:effectLst/>
      </c:spPr>
    </c:title>
    <c:autoTitleDeleted val="0"/>
    <c:plotArea>
      <c:layout/>
      <c:barChart>
        <c:barDir val="col"/>
        <c:grouping val="stacked"/>
        <c:varyColors val="0"/>
        <c:ser>
          <c:idx val="0"/>
          <c:order val="0"/>
          <c:tx>
            <c:strRef>
              <c:f>Munka1!$C$1</c:f>
              <c:strCache>
                <c:ptCount val="1"/>
                <c:pt idx="0">
                  <c:v>Full-time education</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Munka1!$A$2:$A$25</c:f>
              <c:strCache>
                <c:ptCount val="24"/>
                <c:pt idx="0">
                  <c:v>1990/1991</c:v>
                </c:pt>
                <c:pt idx="1">
                  <c:v>1991/1992</c:v>
                </c:pt>
                <c:pt idx="2">
                  <c:v>1992/1993</c:v>
                </c:pt>
                <c:pt idx="3">
                  <c:v>1993/1994</c:v>
                </c:pt>
                <c:pt idx="4">
                  <c:v>1994/1995</c:v>
                </c:pt>
                <c:pt idx="5">
                  <c:v>1995/1996</c:v>
                </c:pt>
                <c:pt idx="6">
                  <c:v>1996/1997</c:v>
                </c:pt>
                <c:pt idx="7">
                  <c:v>1997/1998</c:v>
                </c:pt>
                <c:pt idx="8">
                  <c:v>1998/1999</c:v>
                </c:pt>
                <c:pt idx="9">
                  <c:v>1999/2000</c:v>
                </c:pt>
                <c:pt idx="10">
                  <c:v>2000/2001</c:v>
                </c:pt>
                <c:pt idx="11">
                  <c:v>2001/2002</c:v>
                </c:pt>
                <c:pt idx="12">
                  <c:v>2002/2003</c:v>
                </c:pt>
                <c:pt idx="13">
                  <c:v>2003/2004</c:v>
                </c:pt>
                <c:pt idx="14">
                  <c:v>2004/2005</c:v>
                </c:pt>
                <c:pt idx="15">
                  <c:v>2005/2006</c:v>
                </c:pt>
                <c:pt idx="16">
                  <c:v>2006/2007</c:v>
                </c:pt>
                <c:pt idx="17">
                  <c:v>2007/2008</c:v>
                </c:pt>
                <c:pt idx="18">
                  <c:v>2008/2009</c:v>
                </c:pt>
                <c:pt idx="19">
                  <c:v>2009/2010</c:v>
                </c:pt>
                <c:pt idx="20">
                  <c:v>2010/2011</c:v>
                </c:pt>
                <c:pt idx="21">
                  <c:v>2011/2012</c:v>
                </c:pt>
                <c:pt idx="22">
                  <c:v>2012/2013</c:v>
                </c:pt>
                <c:pt idx="23">
                  <c:v>2013/2014</c:v>
                </c:pt>
              </c:strCache>
            </c:strRef>
          </c:cat>
          <c:val>
            <c:numRef>
              <c:f>Munka1!$C$2:$C$25</c:f>
              <c:numCache>
                <c:formatCode>#,##0</c:formatCode>
                <c:ptCount val="24"/>
                <c:pt idx="0">
                  <c:v>76601</c:v>
                </c:pt>
                <c:pt idx="1">
                  <c:v>83191</c:v>
                </c:pt>
                <c:pt idx="2">
                  <c:v>92382</c:v>
                </c:pt>
                <c:pt idx="3">
                  <c:v>105240</c:v>
                </c:pt>
                <c:pt idx="4">
                  <c:v>118847</c:v>
                </c:pt>
                <c:pt idx="5">
                  <c:v>132997</c:v>
                </c:pt>
                <c:pt idx="6">
                  <c:v>145843</c:v>
                </c:pt>
                <c:pt idx="7">
                  <c:v>156904</c:v>
                </c:pt>
                <c:pt idx="8">
                  <c:v>168183</c:v>
                </c:pt>
                <c:pt idx="9">
                  <c:v>177654</c:v>
                </c:pt>
                <c:pt idx="10">
                  <c:v>183876</c:v>
                </c:pt>
                <c:pt idx="11">
                  <c:v>192974</c:v>
                </c:pt>
                <c:pt idx="12">
                  <c:v>203379</c:v>
                </c:pt>
                <c:pt idx="13">
                  <c:v>216296</c:v>
                </c:pt>
                <c:pt idx="14">
                  <c:v>225512</c:v>
                </c:pt>
                <c:pt idx="15">
                  <c:v>231482</c:v>
                </c:pt>
                <c:pt idx="16">
                  <c:v>238674</c:v>
                </c:pt>
                <c:pt idx="17">
                  <c:v>242893</c:v>
                </c:pt>
                <c:pt idx="18">
                  <c:v>242928</c:v>
                </c:pt>
                <c:pt idx="19">
                  <c:v>242701</c:v>
                </c:pt>
                <c:pt idx="20">
                  <c:v>240727</c:v>
                </c:pt>
                <c:pt idx="21">
                  <c:v>241614</c:v>
                </c:pt>
                <c:pt idx="22">
                  <c:v>233678</c:v>
                </c:pt>
                <c:pt idx="23">
                  <c:v>223604</c:v>
                </c:pt>
              </c:numCache>
            </c:numRef>
          </c:val>
        </c:ser>
        <c:ser>
          <c:idx val="1"/>
          <c:order val="1"/>
          <c:tx>
            <c:strRef>
              <c:f>Munka1!$D$1</c:f>
              <c:strCache>
                <c:ptCount val="1"/>
                <c:pt idx="0">
                  <c:v>Other</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Munka1!$A$2:$A$25</c:f>
              <c:strCache>
                <c:ptCount val="24"/>
                <c:pt idx="0">
                  <c:v>1990/1991</c:v>
                </c:pt>
                <c:pt idx="1">
                  <c:v>1991/1992</c:v>
                </c:pt>
                <c:pt idx="2">
                  <c:v>1992/1993</c:v>
                </c:pt>
                <c:pt idx="3">
                  <c:v>1993/1994</c:v>
                </c:pt>
                <c:pt idx="4">
                  <c:v>1994/1995</c:v>
                </c:pt>
                <c:pt idx="5">
                  <c:v>1995/1996</c:v>
                </c:pt>
                <c:pt idx="6">
                  <c:v>1996/1997</c:v>
                </c:pt>
                <c:pt idx="7">
                  <c:v>1997/1998</c:v>
                </c:pt>
                <c:pt idx="8">
                  <c:v>1998/1999</c:v>
                </c:pt>
                <c:pt idx="9">
                  <c:v>1999/2000</c:v>
                </c:pt>
                <c:pt idx="10">
                  <c:v>2000/2001</c:v>
                </c:pt>
                <c:pt idx="11">
                  <c:v>2001/2002</c:v>
                </c:pt>
                <c:pt idx="12">
                  <c:v>2002/2003</c:v>
                </c:pt>
                <c:pt idx="13">
                  <c:v>2003/2004</c:v>
                </c:pt>
                <c:pt idx="14">
                  <c:v>2004/2005</c:v>
                </c:pt>
                <c:pt idx="15">
                  <c:v>2005/2006</c:v>
                </c:pt>
                <c:pt idx="16">
                  <c:v>2006/2007</c:v>
                </c:pt>
                <c:pt idx="17">
                  <c:v>2007/2008</c:v>
                </c:pt>
                <c:pt idx="18">
                  <c:v>2008/2009</c:v>
                </c:pt>
                <c:pt idx="19">
                  <c:v>2009/2010</c:v>
                </c:pt>
                <c:pt idx="20">
                  <c:v>2010/2011</c:v>
                </c:pt>
                <c:pt idx="21">
                  <c:v>2011/2012</c:v>
                </c:pt>
                <c:pt idx="22">
                  <c:v>2012/2013</c:v>
                </c:pt>
                <c:pt idx="23">
                  <c:v>2013/2014</c:v>
                </c:pt>
              </c:strCache>
            </c:strRef>
          </c:cat>
          <c:val>
            <c:numRef>
              <c:f>Munka1!$D$2:$D$25</c:f>
              <c:numCache>
                <c:formatCode>#,##0</c:formatCode>
                <c:ptCount val="24"/>
                <c:pt idx="0">
                  <c:v>31775</c:v>
                </c:pt>
                <c:pt idx="1">
                  <c:v>31499</c:v>
                </c:pt>
                <c:pt idx="2">
                  <c:v>33492</c:v>
                </c:pt>
                <c:pt idx="3">
                  <c:v>39320</c:v>
                </c:pt>
                <c:pt idx="4">
                  <c:v>51093</c:v>
                </c:pt>
                <c:pt idx="5">
                  <c:v>62589</c:v>
                </c:pt>
                <c:pt idx="6">
                  <c:v>69272</c:v>
                </c:pt>
                <c:pt idx="7">
                  <c:v>97789</c:v>
                </c:pt>
                <c:pt idx="8">
                  <c:v>111214</c:v>
                </c:pt>
                <c:pt idx="9">
                  <c:v>128048</c:v>
                </c:pt>
                <c:pt idx="10">
                  <c:v>143413</c:v>
                </c:pt>
                <c:pt idx="11">
                  <c:v>156327</c:v>
                </c:pt>
                <c:pt idx="12">
                  <c:v>178181</c:v>
                </c:pt>
                <c:pt idx="13">
                  <c:v>192779</c:v>
                </c:pt>
                <c:pt idx="14">
                  <c:v>196008</c:v>
                </c:pt>
                <c:pt idx="15">
                  <c:v>192679</c:v>
                </c:pt>
                <c:pt idx="16">
                  <c:v>177674</c:v>
                </c:pt>
                <c:pt idx="17">
                  <c:v>154811</c:v>
                </c:pt>
                <c:pt idx="18">
                  <c:v>138105</c:v>
                </c:pt>
                <c:pt idx="19">
                  <c:v>127630</c:v>
                </c:pt>
                <c:pt idx="20">
                  <c:v>120620</c:v>
                </c:pt>
                <c:pt idx="21">
                  <c:v>118210</c:v>
                </c:pt>
                <c:pt idx="22">
                  <c:v>104789</c:v>
                </c:pt>
                <c:pt idx="23">
                  <c:v>96520</c:v>
                </c:pt>
              </c:numCache>
            </c:numRef>
          </c:val>
        </c:ser>
        <c:dLbls>
          <c:showLegendKey val="0"/>
          <c:showVal val="0"/>
          <c:showCatName val="0"/>
          <c:showSerName val="0"/>
          <c:showPercent val="0"/>
          <c:showBubbleSize val="0"/>
        </c:dLbls>
        <c:gapWidth val="150"/>
        <c:overlap val="100"/>
        <c:axId val="90093056"/>
        <c:axId val="90094592"/>
      </c:barChart>
      <c:catAx>
        <c:axId val="90093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90094592"/>
        <c:crosses val="autoZero"/>
        <c:auto val="1"/>
        <c:lblAlgn val="ctr"/>
        <c:lblOffset val="100"/>
        <c:noMultiLvlLbl val="0"/>
      </c:catAx>
      <c:valAx>
        <c:axId val="9009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900930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Munka1!$B$1</c:f>
              <c:strCache>
                <c:ptCount val="1"/>
                <c:pt idx="0">
                  <c:v>EU</c:v>
                </c:pt>
              </c:strCache>
            </c:strRef>
          </c:tx>
          <c:spPr>
            <a:ln w="25400" cap="rnd" cmpd="sng" algn="ctr">
              <a:solidFill>
                <a:schemeClr val="accent1"/>
              </a:solidFill>
              <a:prstDash val="sysDot"/>
              <a:round/>
            </a:ln>
            <a:effectLst/>
          </c:spPr>
          <c:marker>
            <c:symbol val="none"/>
          </c:marker>
          <c:cat>
            <c:strRef>
              <c:f>Munka1!$A$2:$A$9</c:f>
              <c:strCache>
                <c:ptCount val="8"/>
                <c:pt idx="0">
                  <c:v>Human resources</c:v>
                </c:pt>
                <c:pt idx="1">
                  <c:v>Open, excellent research system</c:v>
                </c:pt>
                <c:pt idx="2">
                  <c:v>Finance and support</c:v>
                </c:pt>
                <c:pt idx="3">
                  <c:v>Firm investments</c:v>
                </c:pt>
                <c:pt idx="4">
                  <c:v>Linkages &amp; enterpreneurship</c:v>
                </c:pt>
                <c:pt idx="5">
                  <c:v>Intellectual assets</c:v>
                </c:pt>
                <c:pt idx="6">
                  <c:v>Innovators</c:v>
                </c:pt>
                <c:pt idx="7">
                  <c:v>Economic effects</c:v>
                </c:pt>
              </c:strCache>
            </c:strRef>
          </c:cat>
          <c:val>
            <c:numRef>
              <c:f>Munka1!$B$2:$B$9</c:f>
              <c:numCache>
                <c:formatCode>General</c:formatCode>
                <c:ptCount val="8"/>
                <c:pt idx="0">
                  <c:v>0.58285272200000005</c:v>
                </c:pt>
                <c:pt idx="1">
                  <c:v>0.53897993499999997</c:v>
                </c:pt>
                <c:pt idx="2">
                  <c:v>0.55834949099999998</c:v>
                </c:pt>
                <c:pt idx="3">
                  <c:v>0.416970746</c:v>
                </c:pt>
                <c:pt idx="4">
                  <c:v>0.54996841299999999</c:v>
                </c:pt>
                <c:pt idx="5">
                  <c:v>0.56412742999999999</c:v>
                </c:pt>
                <c:pt idx="6">
                  <c:v>0.54924994800000004</c:v>
                </c:pt>
                <c:pt idx="7">
                  <c:v>0.59525084100000003</c:v>
                </c:pt>
              </c:numCache>
            </c:numRef>
          </c:val>
        </c:ser>
        <c:ser>
          <c:idx val="1"/>
          <c:order val="1"/>
          <c:tx>
            <c:strRef>
              <c:f>Munka1!$C$1</c:f>
              <c:strCache>
                <c:ptCount val="1"/>
                <c:pt idx="0">
                  <c:v>Hungary</c:v>
                </c:pt>
              </c:strCache>
            </c:strRef>
          </c:tx>
          <c:spPr>
            <a:ln w="25400" cap="rnd" cmpd="sng" algn="ctr">
              <a:solidFill>
                <a:schemeClr val="accent2"/>
              </a:solidFill>
              <a:prstDash val="sysDot"/>
              <a:round/>
            </a:ln>
            <a:effectLst/>
          </c:spPr>
          <c:marker>
            <c:symbol val="none"/>
          </c:marker>
          <c:cat>
            <c:strRef>
              <c:f>Munka1!$A$2:$A$9</c:f>
              <c:strCache>
                <c:ptCount val="8"/>
                <c:pt idx="0">
                  <c:v>Human resources</c:v>
                </c:pt>
                <c:pt idx="1">
                  <c:v>Open, excellent research system</c:v>
                </c:pt>
                <c:pt idx="2">
                  <c:v>Finance and support</c:v>
                </c:pt>
                <c:pt idx="3">
                  <c:v>Firm investments</c:v>
                </c:pt>
                <c:pt idx="4">
                  <c:v>Linkages &amp; enterpreneurship</c:v>
                </c:pt>
                <c:pt idx="5">
                  <c:v>Intellectual assets</c:v>
                </c:pt>
                <c:pt idx="6">
                  <c:v>Innovators</c:v>
                </c:pt>
                <c:pt idx="7">
                  <c:v>Economic effects</c:v>
                </c:pt>
              </c:strCache>
            </c:strRef>
          </c:cat>
          <c:val>
            <c:numRef>
              <c:f>Munka1!$C$2:$C$9</c:f>
              <c:numCache>
                <c:formatCode>General</c:formatCode>
                <c:ptCount val="8"/>
                <c:pt idx="0">
                  <c:v>0.46595208999999999</c:v>
                </c:pt>
                <c:pt idx="1">
                  <c:v>0.201250926</c:v>
                </c:pt>
                <c:pt idx="2">
                  <c:v>0.34106222400000002</c:v>
                </c:pt>
                <c:pt idx="3">
                  <c:v>0.26763584099999999</c:v>
                </c:pt>
                <c:pt idx="4">
                  <c:v>0.248063276</c:v>
                </c:pt>
                <c:pt idx="5">
                  <c:v>0.26044370700000002</c:v>
                </c:pt>
                <c:pt idx="6">
                  <c:v>0.31590563799999999</c:v>
                </c:pt>
                <c:pt idx="7">
                  <c:v>0.56665328400000003</c:v>
                </c:pt>
              </c:numCache>
            </c:numRef>
          </c:val>
        </c:ser>
        <c:dLbls>
          <c:showLegendKey val="0"/>
          <c:showVal val="0"/>
          <c:showCatName val="0"/>
          <c:showSerName val="0"/>
          <c:showPercent val="0"/>
          <c:showBubbleSize val="0"/>
        </c:dLbls>
        <c:axId val="37936128"/>
        <c:axId val="39211776"/>
      </c:radarChart>
      <c:catAx>
        <c:axId val="3793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11776"/>
        <c:crosses val="autoZero"/>
        <c:auto val="1"/>
        <c:lblAlgn val="ctr"/>
        <c:lblOffset val="100"/>
        <c:noMultiLvlLbl val="0"/>
      </c:catAx>
      <c:valAx>
        <c:axId val="3921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361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944444444444442E-2"/>
          <c:y val="0.19967400843652805"/>
          <c:w val="0.95"/>
          <c:h val="0.76847882899153497"/>
        </c:manualLayout>
      </c:layout>
      <c:pie3DChart>
        <c:varyColors val="1"/>
        <c:ser>
          <c:idx val="0"/>
          <c:order val="0"/>
          <c:explosion val="30"/>
          <c:dLbls>
            <c:dLbl>
              <c:idx val="0"/>
              <c:layout/>
              <c:tx>
                <c:rich>
                  <a:bodyPr wrap="square" lIns="38100" tIns="19050" rIns="38100" bIns="19050" anchor="ctr">
                    <a:spAutoFit/>
                  </a:bodyPr>
                  <a:lstStyle/>
                  <a:p>
                    <a:pPr>
                      <a:defRPr sz="1200" b="1">
                        <a:solidFill>
                          <a:schemeClr val="bg1"/>
                        </a:solidFill>
                        <a:effectLst/>
                      </a:defRPr>
                    </a:pPr>
                    <a:r>
                      <a:rPr lang="en-US" sz="1200" dirty="0" smtClean="0">
                        <a:solidFill>
                          <a:schemeClr val="bg1"/>
                        </a:solidFill>
                        <a:effectLst/>
                      </a:rPr>
                      <a:t>Core </a:t>
                    </a:r>
                    <a:r>
                      <a:rPr lang="en-US" sz="1200" dirty="0" smtClean="0">
                        <a:solidFill>
                          <a:schemeClr val="bg1"/>
                        </a:solidFill>
                        <a:effectLst/>
                      </a:rPr>
                      <a:t>budget</a:t>
                    </a:r>
                    <a:endParaRPr lang="en-US" sz="1200" dirty="0" smtClean="0">
                      <a:solidFill>
                        <a:schemeClr val="bg1"/>
                      </a:solidFill>
                      <a:effectLst/>
                    </a:endParaRPr>
                  </a:p>
                </c:rich>
              </c:tx>
              <c:spPr>
                <a:noFill/>
                <a:ln>
                  <a:noFill/>
                </a:ln>
                <a:effectLst/>
              </c:spPr>
              <c:showLegendKey val="0"/>
              <c:showVal val="0"/>
              <c:showCatName val="0"/>
              <c:showSerName val="0"/>
              <c:showPercent val="1"/>
              <c:showBubbleSize val="0"/>
            </c:dLbl>
            <c:dLbl>
              <c:idx val="1"/>
              <c:layout/>
              <c:tx>
                <c:rich>
                  <a:bodyPr wrap="square" lIns="38100" tIns="19050" rIns="38100" bIns="19050" anchor="ctr">
                    <a:spAutoFit/>
                  </a:bodyPr>
                  <a:lstStyle/>
                  <a:p>
                    <a:pPr>
                      <a:defRPr sz="1200" b="1">
                        <a:solidFill>
                          <a:schemeClr val="bg1"/>
                        </a:solidFill>
                        <a:effectLst/>
                      </a:defRPr>
                    </a:pPr>
                    <a:r>
                      <a:rPr lang="en-US" dirty="0" smtClean="0">
                        <a:solidFill>
                          <a:schemeClr val="bg1"/>
                        </a:solidFill>
                        <a:effectLst/>
                      </a:rPr>
                      <a:t>Research</a:t>
                    </a:r>
                    <a:endParaRPr lang="en-US" dirty="0" smtClean="0">
                      <a:solidFill>
                        <a:schemeClr val="bg1"/>
                      </a:solidFill>
                      <a:effectLst/>
                    </a:endParaRPr>
                  </a:p>
                </c:rich>
              </c:tx>
              <c:spPr>
                <a:noFill/>
                <a:ln>
                  <a:noFill/>
                </a:ln>
                <a:effectLst/>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177F-4A0F-930C-46362F7116C1}"/>
                </c:ext>
                <c:ext xmlns:c15="http://schemas.microsoft.com/office/drawing/2012/chart" uri="{CE6537A1-D6FC-4f65-9D91-7224C49458BB}">
                  <c15:dlblFieldTable/>
                  <c15:showDataLabelsRange val="0"/>
                </c:ext>
              </c:extLst>
            </c:dLbl>
            <c:dLbl>
              <c:idx val="2"/>
              <c:layout>
                <c:manualLayout>
                  <c:x val="-1.2452865266841645E-2"/>
                  <c:y val="2.4679935841353164E-2"/>
                </c:manualLayout>
              </c:layout>
              <c:tx>
                <c:rich>
                  <a:bodyPr/>
                  <a:lstStyle/>
                  <a:p>
                    <a:r>
                      <a:rPr lang="en-US" dirty="0" smtClean="0">
                        <a:effectLst>
                          <a:outerShdw blurRad="38100" dist="38100" dir="2700000" algn="tl">
                            <a:srgbClr val="000000">
                              <a:alpha val="43137"/>
                            </a:srgbClr>
                          </a:outerShdw>
                        </a:effectLst>
                      </a:rPr>
                      <a:t>Special</a:t>
                    </a:r>
                    <a:r>
                      <a:rPr lang="en-US" baseline="0" dirty="0" smtClean="0">
                        <a:effectLst>
                          <a:outerShdw blurRad="38100" dist="38100" dir="2700000" algn="tl">
                            <a:srgbClr val="000000">
                              <a:alpha val="43137"/>
                            </a:srgbClr>
                          </a:outerShdw>
                        </a:effectLst>
                      </a:rPr>
                      <a:t> </a:t>
                    </a:r>
                    <a:r>
                      <a:rPr lang="en-US" baseline="0" dirty="0" smtClean="0">
                        <a:effectLst>
                          <a:outerShdw blurRad="38100" dist="38100" dir="2700000" algn="tl">
                            <a:srgbClr val="000000">
                              <a:alpha val="43137"/>
                            </a:srgbClr>
                          </a:outerShdw>
                        </a:effectLst>
                      </a:rPr>
                      <a:t>tasks</a:t>
                    </a:r>
                    <a:endParaRPr lang="en-US" baseline="0" dirty="0" smtClean="0">
                      <a:effectLst>
                        <a:outerShdw blurRad="38100" dist="38100" dir="2700000" algn="tl">
                          <a:srgbClr val="000000">
                            <a:alpha val="43137"/>
                          </a:srgbClr>
                        </a:outerShdw>
                      </a:effectLst>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177F-4A0F-930C-46362F7116C1}"/>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200" b="1">
                    <a:effectLst/>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Munka1!$A$2:$A$4</c:f>
              <c:strCache>
                <c:ptCount val="3"/>
                <c:pt idx="0">
                  <c:v>Képzési támogatás</c:v>
                </c:pt>
                <c:pt idx="1">
                  <c:v>Kutatási támogatás</c:v>
                </c:pt>
                <c:pt idx="2">
                  <c:v>Speciális feladatok támogatása</c:v>
                </c:pt>
              </c:strCache>
            </c:strRef>
          </c:cat>
          <c:val>
            <c:numRef>
              <c:f>Munka1!$B$2:$B$4</c:f>
              <c:numCache>
                <c:formatCode>0%</c:formatCode>
                <c:ptCount val="3"/>
                <c:pt idx="0">
                  <c:v>0.7</c:v>
                </c:pt>
                <c:pt idx="1">
                  <c:v>0.2</c:v>
                </c:pt>
                <c:pt idx="2">
                  <c:v>0.1</c:v>
                </c:pt>
              </c:numCache>
            </c:numRef>
          </c:val>
          <c:extLst xmlns:c16r2="http://schemas.microsoft.com/office/drawing/2015/06/chart">
            <c:ext xmlns:c16="http://schemas.microsoft.com/office/drawing/2014/chart" uri="{C3380CC4-5D6E-409C-BE32-E72D297353CC}">
              <c16:uniqueId val="{00000000-177F-4A0F-930C-46362F7116C1}"/>
            </c:ext>
          </c:extLst>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47172036107799E-2"/>
          <c:y val="7.7896986078911101E-2"/>
          <c:w val="0.93329480710698298"/>
          <c:h val="0.67706364384234863"/>
        </c:manualLayout>
      </c:layout>
      <c:barChart>
        <c:barDir val="col"/>
        <c:grouping val="clustered"/>
        <c:varyColors val="0"/>
        <c:ser>
          <c:idx val="3"/>
          <c:order val="0"/>
          <c:tx>
            <c:strRef>
              <c:f>'Figure A6.1.'!$B$37</c:f>
              <c:strCache>
                <c:ptCount val="1"/>
                <c:pt idx="0">
                  <c:v>Below upper secondary</c:v>
                </c:pt>
              </c:strCache>
            </c:strRef>
          </c:tx>
          <c:spPr>
            <a:solidFill>
              <a:srgbClr val="95B3D7"/>
            </a:solidFill>
            <a:ln w="6350" cmpd="sng">
              <a:noFill/>
              <a:round/>
            </a:ln>
            <a:effectLst/>
          </c:spPr>
          <c:invertIfNegative val="0"/>
          <c:cat>
            <c:strRef>
              <c:f>'Figure A6.1.'!$A$38:$A$77</c:f>
              <c:strCache>
                <c:ptCount val="40"/>
                <c:pt idx="0">
                  <c:v>Sweden</c:v>
                </c:pt>
                <c:pt idx="1">
                  <c:v>Denmark</c:v>
                </c:pt>
                <c:pt idx="2">
                  <c:v>Norway</c:v>
                </c:pt>
                <c:pt idx="3">
                  <c:v>Estonia</c:v>
                </c:pt>
                <c:pt idx="4">
                  <c:v>Finland</c:v>
                </c:pt>
                <c:pt idx="5">
                  <c:v>Belgium</c:v>
                </c:pt>
                <c:pt idx="6">
                  <c:v>Australia</c:v>
                </c:pt>
                <c:pt idx="7">
                  <c:v>Greece</c:v>
                </c:pt>
                <c:pt idx="8">
                  <c:v>Korea</c:v>
                </c:pt>
                <c:pt idx="9">
                  <c:v>Canada</c:v>
                </c:pt>
                <c:pt idx="10">
                  <c:v>Spain</c:v>
                </c:pt>
                <c:pt idx="11">
                  <c:v>France</c:v>
                </c:pt>
                <c:pt idx="12">
                  <c:v>Italy</c:v>
                </c:pt>
                <c:pt idx="13">
                  <c:v>Switzerland</c:v>
                </c:pt>
                <c:pt idx="14">
                  <c:v>Latvia</c:v>
                </c:pt>
                <c:pt idx="15">
                  <c:v>New Zealand</c:v>
                </c:pt>
                <c:pt idx="16">
                  <c:v>United Kingdom</c:v>
                </c:pt>
                <c:pt idx="17">
                  <c:v>Netherlands</c:v>
                </c:pt>
                <c:pt idx="18">
                  <c:v>Austria</c:v>
                </c:pt>
                <c:pt idx="19">
                  <c:v>Japan</c:v>
                </c:pt>
                <c:pt idx="20">
                  <c:v>EU22 average</c:v>
                </c:pt>
                <c:pt idx="21">
                  <c:v>Luxembourg</c:v>
                </c:pt>
                <c:pt idx="22">
                  <c:v>OECD average</c:v>
                </c:pt>
                <c:pt idx="23">
                  <c:v>Israel</c:v>
                </c:pt>
                <c:pt idx="24">
                  <c:v>Germany</c:v>
                </c:pt>
                <c:pt idx="25">
                  <c:v>Lithuania</c:v>
                </c:pt>
                <c:pt idx="26">
                  <c:v>Poland</c:v>
                </c:pt>
                <c:pt idx="27">
                  <c:v>Ireland</c:v>
                </c:pt>
                <c:pt idx="28">
                  <c:v>United States</c:v>
                </c:pt>
                <c:pt idx="29">
                  <c:v>Portugal</c:v>
                </c:pt>
                <c:pt idx="30">
                  <c:v>Turkey</c:v>
                </c:pt>
                <c:pt idx="31">
                  <c:v>Slovak Republic</c:v>
                </c:pt>
                <c:pt idx="32">
                  <c:v>Slovenia</c:v>
                </c:pt>
                <c:pt idx="33">
                  <c:v>Costa Rica</c:v>
                </c:pt>
                <c:pt idx="34">
                  <c:v>Czech Republic</c:v>
                </c:pt>
                <c:pt idx="35">
                  <c:v>Mexico</c:v>
                </c:pt>
                <c:pt idx="36">
                  <c:v>Hungary</c:v>
                </c:pt>
                <c:pt idx="37">
                  <c:v>Colombia</c:v>
                </c:pt>
                <c:pt idx="38">
                  <c:v>Chile</c:v>
                </c:pt>
                <c:pt idx="39">
                  <c:v>Brazil</c:v>
                </c:pt>
              </c:strCache>
            </c:strRef>
          </c:cat>
          <c:val>
            <c:numRef>
              <c:f>'Figure A6.1.'!$B$38:$B$77</c:f>
              <c:numCache>
                <c:formatCode>#,##0.00</c:formatCode>
                <c:ptCount val="40"/>
                <c:pt idx="0">
                  <c:v>90.799319999999994</c:v>
                </c:pt>
                <c:pt idx="1">
                  <c:v>89.450999999999993</c:v>
                </c:pt>
                <c:pt idx="2">
                  <c:v>88.338710000000006</c:v>
                </c:pt>
                <c:pt idx="3">
                  <c:v>90.179699999999997</c:v>
                </c:pt>
                <c:pt idx="4">
                  <c:v>99.405299999999997</c:v>
                </c:pt>
                <c:pt idx="5">
                  <c:v>89.416579999999996</c:v>
                </c:pt>
                <c:pt idx="6">
                  <c:v>87.720849999999999</c:v>
                </c:pt>
                <c:pt idx="7">
                  <c:v>70.946659999999994</c:v>
                </c:pt>
                <c:pt idx="8">
                  <c:v>73.56174</c:v>
                </c:pt>
                <c:pt idx="9">
                  <c:v>84.654349999999994</c:v>
                </c:pt>
                <c:pt idx="10">
                  <c:v>79.850200000000001</c:v>
                </c:pt>
                <c:pt idx="11">
                  <c:v>89.413939999999997</c:v>
                </c:pt>
                <c:pt idx="12">
                  <c:v>86.070750000000004</c:v>
                </c:pt>
                <c:pt idx="13">
                  <c:v>77.575609999999998</c:v>
                </c:pt>
                <c:pt idx="14">
                  <c:v>89.301959999999994</c:v>
                </c:pt>
                <c:pt idx="15">
                  <c:v>93.627210000000005</c:v>
                </c:pt>
                <c:pt idx="16">
                  <c:v>76.33887</c:v>
                </c:pt>
                <c:pt idx="17">
                  <c:v>85.880439999999993</c:v>
                </c:pt>
                <c:pt idx="18">
                  <c:v>74.835750000000004</c:v>
                </c:pt>
                <c:pt idx="19">
                  <c:v>78.341880000000003</c:v>
                </c:pt>
                <c:pt idx="20">
                  <c:v>82.669340000000005</c:v>
                </c:pt>
                <c:pt idx="21">
                  <c:v>67.377989999999997</c:v>
                </c:pt>
                <c:pt idx="22">
                  <c:v>81.031720000000007</c:v>
                </c:pt>
                <c:pt idx="23">
                  <c:v>77.888059999999996</c:v>
                </c:pt>
                <c:pt idx="24">
                  <c:v>83.616349999999997</c:v>
                </c:pt>
                <c:pt idx="25">
                  <c:v>89.100520000000003</c:v>
                </c:pt>
                <c:pt idx="26">
                  <c:v>84.256489999999999</c:v>
                </c:pt>
                <c:pt idx="27">
                  <c:v>92.272329999999997</c:v>
                </c:pt>
                <c:pt idx="28">
                  <c:v>73.837280000000007</c:v>
                </c:pt>
                <c:pt idx="29">
                  <c:v>72.860979999999998</c:v>
                </c:pt>
                <c:pt idx="30">
                  <c:v>73.537379999999999</c:v>
                </c:pt>
                <c:pt idx="31">
                  <c:v>74.187730000000002</c:v>
                </c:pt>
                <c:pt idx="32">
                  <c:v>79.723169999999996</c:v>
                </c:pt>
                <c:pt idx="33">
                  <c:v>70.492540000000005</c:v>
                </c:pt>
                <c:pt idx="34">
                  <c:v>76.158580000000001</c:v>
                </c:pt>
                <c:pt idx="35">
                  <c:v>60.461199999999998</c:v>
                </c:pt>
                <c:pt idx="36">
                  <c:v>76.381489999999999</c:v>
                </c:pt>
                <c:pt idx="37">
                  <c:v>67.564719999999994</c:v>
                </c:pt>
                <c:pt idx="38">
                  <c:v>64.118859999999998</c:v>
                </c:pt>
                <c:pt idx="39">
                  <c:v>66.44547</c:v>
                </c:pt>
              </c:numCache>
            </c:numRef>
          </c:val>
          <c:extLst xmlns:c16r2="http://schemas.microsoft.com/office/drawing/2015/06/chart">
            <c:ext xmlns:c16="http://schemas.microsoft.com/office/drawing/2014/chart" uri="{C3380CC4-5D6E-409C-BE32-E72D297353CC}">
              <c16:uniqueId val="{00000000-F141-4B68-95D8-BFAB0FA431C4}"/>
            </c:ext>
          </c:extLst>
        </c:ser>
        <c:ser>
          <c:idx val="2"/>
          <c:order val="1"/>
          <c:tx>
            <c:strRef>
              <c:f>'Figure A6.1.'!$C$37</c:f>
              <c:strCache>
                <c:ptCount val="1"/>
                <c:pt idx="0">
                  <c:v>All tertiary</c:v>
                </c:pt>
              </c:strCache>
            </c:strRef>
          </c:tx>
          <c:spPr>
            <a:solidFill>
              <a:srgbClr val="C6E6A2"/>
            </a:solidFill>
            <a:ln w="6350" cmpd="sng">
              <a:noFill/>
              <a:round/>
            </a:ln>
            <a:effectLst/>
          </c:spPr>
          <c:invertIfNegative val="0"/>
          <c:cat>
            <c:strRef>
              <c:f>'Figure A6.1.'!$A$38:$A$77</c:f>
              <c:strCache>
                <c:ptCount val="40"/>
                <c:pt idx="0">
                  <c:v>Sweden</c:v>
                </c:pt>
                <c:pt idx="1">
                  <c:v>Denmark</c:v>
                </c:pt>
                <c:pt idx="2">
                  <c:v>Norway</c:v>
                </c:pt>
                <c:pt idx="3">
                  <c:v>Estonia</c:v>
                </c:pt>
                <c:pt idx="4">
                  <c:v>Finland</c:v>
                </c:pt>
                <c:pt idx="5">
                  <c:v>Belgium</c:v>
                </c:pt>
                <c:pt idx="6">
                  <c:v>Australia</c:v>
                </c:pt>
                <c:pt idx="7">
                  <c:v>Greece</c:v>
                </c:pt>
                <c:pt idx="8">
                  <c:v>Korea</c:v>
                </c:pt>
                <c:pt idx="9">
                  <c:v>Canada</c:v>
                </c:pt>
                <c:pt idx="10">
                  <c:v>Spain</c:v>
                </c:pt>
                <c:pt idx="11">
                  <c:v>France</c:v>
                </c:pt>
                <c:pt idx="12">
                  <c:v>Italy</c:v>
                </c:pt>
                <c:pt idx="13">
                  <c:v>Switzerland</c:v>
                </c:pt>
                <c:pt idx="14">
                  <c:v>Latvia</c:v>
                </c:pt>
                <c:pt idx="15">
                  <c:v>New Zealand</c:v>
                </c:pt>
                <c:pt idx="16">
                  <c:v>United Kingdom</c:v>
                </c:pt>
                <c:pt idx="17">
                  <c:v>Netherlands</c:v>
                </c:pt>
                <c:pt idx="18">
                  <c:v>Austria</c:v>
                </c:pt>
                <c:pt idx="19">
                  <c:v>Japan</c:v>
                </c:pt>
                <c:pt idx="20">
                  <c:v>EU22 average</c:v>
                </c:pt>
                <c:pt idx="21">
                  <c:v>Luxembourg</c:v>
                </c:pt>
                <c:pt idx="22">
                  <c:v>OECD average</c:v>
                </c:pt>
                <c:pt idx="23">
                  <c:v>Israel</c:v>
                </c:pt>
                <c:pt idx="24">
                  <c:v>Germany</c:v>
                </c:pt>
                <c:pt idx="25">
                  <c:v>Lithuania</c:v>
                </c:pt>
                <c:pt idx="26">
                  <c:v>Poland</c:v>
                </c:pt>
                <c:pt idx="27">
                  <c:v>Ireland</c:v>
                </c:pt>
                <c:pt idx="28">
                  <c:v>United States</c:v>
                </c:pt>
                <c:pt idx="29">
                  <c:v>Portugal</c:v>
                </c:pt>
                <c:pt idx="30">
                  <c:v>Turkey</c:v>
                </c:pt>
                <c:pt idx="31">
                  <c:v>Slovak Republic</c:v>
                </c:pt>
                <c:pt idx="32">
                  <c:v>Slovenia</c:v>
                </c:pt>
                <c:pt idx="33">
                  <c:v>Costa Rica</c:v>
                </c:pt>
                <c:pt idx="34">
                  <c:v>Czech Republic</c:v>
                </c:pt>
                <c:pt idx="35">
                  <c:v>Mexico</c:v>
                </c:pt>
                <c:pt idx="36">
                  <c:v>Hungary</c:v>
                </c:pt>
                <c:pt idx="37">
                  <c:v>Colombia</c:v>
                </c:pt>
                <c:pt idx="38">
                  <c:v>Chile</c:v>
                </c:pt>
                <c:pt idx="39">
                  <c:v>Brazil</c:v>
                </c:pt>
              </c:strCache>
            </c:strRef>
          </c:cat>
          <c:val>
            <c:numRef>
              <c:f>'Figure A6.1.'!$C$38:$C$77</c:f>
              <c:numCache>
                <c:formatCode>#,##0.00</c:formatCode>
                <c:ptCount val="40"/>
                <c:pt idx="0">
                  <c:v>122.514</c:v>
                </c:pt>
                <c:pt idx="1">
                  <c:v>125.5707</c:v>
                </c:pt>
                <c:pt idx="2">
                  <c:v>126.27249999999999</c:v>
                </c:pt>
                <c:pt idx="3">
                  <c:v>127.93980000000001</c:v>
                </c:pt>
                <c:pt idx="4">
                  <c:v>134.94990000000001</c:v>
                </c:pt>
                <c:pt idx="5">
                  <c:v>135.46700000000001</c:v>
                </c:pt>
                <c:pt idx="6">
                  <c:v>136.08090000000001</c:v>
                </c:pt>
                <c:pt idx="7">
                  <c:v>136.6026</c:v>
                </c:pt>
                <c:pt idx="8">
                  <c:v>138.2604</c:v>
                </c:pt>
                <c:pt idx="9">
                  <c:v>138.76660000000001</c:v>
                </c:pt>
                <c:pt idx="10">
                  <c:v>139.8629</c:v>
                </c:pt>
                <c:pt idx="11">
                  <c:v>141.1113</c:v>
                </c:pt>
                <c:pt idx="12">
                  <c:v>141.96379999999999</c:v>
                </c:pt>
                <c:pt idx="13">
                  <c:v>142.83099999999999</c:v>
                </c:pt>
                <c:pt idx="14">
                  <c:v>145.2688</c:v>
                </c:pt>
                <c:pt idx="15">
                  <c:v>146.3663</c:v>
                </c:pt>
                <c:pt idx="16">
                  <c:v>148.46950000000001</c:v>
                </c:pt>
                <c:pt idx="17">
                  <c:v>148.56989999999999</c:v>
                </c:pt>
                <c:pt idx="18">
                  <c:v>150.42750000000001</c:v>
                </c:pt>
                <c:pt idx="19">
                  <c:v>151.7013</c:v>
                </c:pt>
                <c:pt idx="20">
                  <c:v>152.05170000000001</c:v>
                </c:pt>
                <c:pt idx="21">
                  <c:v>153.60749999999999</c:v>
                </c:pt>
                <c:pt idx="22">
                  <c:v>154.90440000000001</c:v>
                </c:pt>
                <c:pt idx="23">
                  <c:v>155.28149999999999</c:v>
                </c:pt>
                <c:pt idx="24">
                  <c:v>158.23070000000001</c:v>
                </c:pt>
                <c:pt idx="25">
                  <c:v>160.02629999999999</c:v>
                </c:pt>
                <c:pt idx="26">
                  <c:v>161.965</c:v>
                </c:pt>
                <c:pt idx="27">
                  <c:v>163.20439999999999</c:v>
                </c:pt>
                <c:pt idx="28">
                  <c:v>168.10759999999999</c:v>
                </c:pt>
                <c:pt idx="29">
                  <c:v>168.49039999999999</c:v>
                </c:pt>
                <c:pt idx="30">
                  <c:v>170.2287</c:v>
                </c:pt>
                <c:pt idx="31">
                  <c:v>170.3526</c:v>
                </c:pt>
                <c:pt idx="32">
                  <c:v>172.04830000000001</c:v>
                </c:pt>
                <c:pt idx="33">
                  <c:v>186.10120000000001</c:v>
                </c:pt>
                <c:pt idx="34">
                  <c:v>191.7089</c:v>
                </c:pt>
                <c:pt idx="35">
                  <c:v>205.26130000000001</c:v>
                </c:pt>
                <c:pt idx="36">
                  <c:v>206.81180000000001</c:v>
                </c:pt>
                <c:pt idx="37">
                  <c:v>232.80109999999999</c:v>
                </c:pt>
                <c:pt idx="38">
                  <c:v>239.25129999999999</c:v>
                </c:pt>
                <c:pt idx="39">
                  <c:v>240.88659999999999</c:v>
                </c:pt>
              </c:numCache>
            </c:numRef>
          </c:val>
          <c:extLst xmlns:c16r2="http://schemas.microsoft.com/office/drawing/2015/06/chart">
            <c:ext xmlns:c16="http://schemas.microsoft.com/office/drawing/2014/chart" uri="{C3380CC4-5D6E-409C-BE32-E72D297353CC}">
              <c16:uniqueId val="{00000001-F141-4B68-95D8-BFAB0FA431C4}"/>
            </c:ext>
          </c:extLst>
        </c:ser>
        <c:dLbls>
          <c:showLegendKey val="0"/>
          <c:showVal val="0"/>
          <c:showCatName val="0"/>
          <c:showSerName val="0"/>
          <c:showPercent val="0"/>
          <c:showBubbleSize val="0"/>
        </c:dLbls>
        <c:gapWidth val="150"/>
        <c:axId val="116841472"/>
        <c:axId val="116847744"/>
      </c:barChart>
      <c:lineChart>
        <c:grouping val="standard"/>
        <c:varyColors val="0"/>
        <c:ser>
          <c:idx val="4"/>
          <c:order val="2"/>
          <c:tx>
            <c:strRef>
              <c:f>'Figure A6.1.'!$D$37</c:f>
              <c:strCache>
                <c:ptCount val="1"/>
                <c:pt idx="0">
                  <c:v>Short-cycle tertiary</c:v>
                </c:pt>
              </c:strCache>
            </c:strRef>
          </c:tx>
          <c:spPr>
            <a:ln w="6350" cap="rnd" cmpd="sng" algn="ctr">
              <a:noFill/>
              <a:prstDash val="solid"/>
              <a:round/>
            </a:ln>
            <a:effectLst/>
            <a:extLst/>
          </c:spPr>
          <c:marker>
            <c:symbol val="x"/>
            <c:size val="4"/>
            <c:spPr>
              <a:solidFill>
                <a:srgbClr val="FF0000"/>
              </a:solidFill>
              <a:ln>
                <a:solidFill>
                  <a:schemeClr val="tx1"/>
                </a:solidFill>
              </a:ln>
              <a:extLst/>
            </c:spPr>
          </c:marker>
          <c:cat>
            <c:strRef>
              <c:f>'Figure A6.1.'!$A$38:$A$77</c:f>
              <c:strCache>
                <c:ptCount val="40"/>
                <c:pt idx="0">
                  <c:v>Sweden</c:v>
                </c:pt>
                <c:pt idx="1">
                  <c:v>Denmark</c:v>
                </c:pt>
                <c:pt idx="2">
                  <c:v>Norway</c:v>
                </c:pt>
                <c:pt idx="3">
                  <c:v>Estonia</c:v>
                </c:pt>
                <c:pt idx="4">
                  <c:v>Finland</c:v>
                </c:pt>
                <c:pt idx="5">
                  <c:v>Belgium</c:v>
                </c:pt>
                <c:pt idx="6">
                  <c:v>Australia</c:v>
                </c:pt>
                <c:pt idx="7">
                  <c:v>Greece</c:v>
                </c:pt>
                <c:pt idx="8">
                  <c:v>Korea</c:v>
                </c:pt>
                <c:pt idx="9">
                  <c:v>Canada</c:v>
                </c:pt>
                <c:pt idx="10">
                  <c:v>Spain</c:v>
                </c:pt>
                <c:pt idx="11">
                  <c:v>France</c:v>
                </c:pt>
                <c:pt idx="12">
                  <c:v>Italy</c:v>
                </c:pt>
                <c:pt idx="13">
                  <c:v>Switzerland</c:v>
                </c:pt>
                <c:pt idx="14">
                  <c:v>Latvia</c:v>
                </c:pt>
                <c:pt idx="15">
                  <c:v>New Zealand</c:v>
                </c:pt>
                <c:pt idx="16">
                  <c:v>United Kingdom</c:v>
                </c:pt>
                <c:pt idx="17">
                  <c:v>Netherlands</c:v>
                </c:pt>
                <c:pt idx="18">
                  <c:v>Austria</c:v>
                </c:pt>
                <c:pt idx="19">
                  <c:v>Japan</c:v>
                </c:pt>
                <c:pt idx="20">
                  <c:v>EU22 average</c:v>
                </c:pt>
                <c:pt idx="21">
                  <c:v>Luxembourg</c:v>
                </c:pt>
                <c:pt idx="22">
                  <c:v>OECD average</c:v>
                </c:pt>
                <c:pt idx="23">
                  <c:v>Israel</c:v>
                </c:pt>
                <c:pt idx="24">
                  <c:v>Germany</c:v>
                </c:pt>
                <c:pt idx="25">
                  <c:v>Lithuania</c:v>
                </c:pt>
                <c:pt idx="26">
                  <c:v>Poland</c:v>
                </c:pt>
                <c:pt idx="27">
                  <c:v>Ireland</c:v>
                </c:pt>
                <c:pt idx="28">
                  <c:v>United States</c:v>
                </c:pt>
                <c:pt idx="29">
                  <c:v>Portugal</c:v>
                </c:pt>
                <c:pt idx="30">
                  <c:v>Turkey</c:v>
                </c:pt>
                <c:pt idx="31">
                  <c:v>Slovak Republic</c:v>
                </c:pt>
                <c:pt idx="32">
                  <c:v>Slovenia</c:v>
                </c:pt>
                <c:pt idx="33">
                  <c:v>Costa Rica</c:v>
                </c:pt>
                <c:pt idx="34">
                  <c:v>Czech Republic</c:v>
                </c:pt>
                <c:pt idx="35">
                  <c:v>Mexico</c:v>
                </c:pt>
                <c:pt idx="36">
                  <c:v>Hungary</c:v>
                </c:pt>
                <c:pt idx="37">
                  <c:v>Colombia</c:v>
                </c:pt>
                <c:pt idx="38">
                  <c:v>Chile</c:v>
                </c:pt>
                <c:pt idx="39">
                  <c:v>Brazil</c:v>
                </c:pt>
              </c:strCache>
            </c:strRef>
          </c:cat>
          <c:val>
            <c:numRef>
              <c:f>'Figure A6.1.'!$D$38:$D$77</c:f>
              <c:numCache>
                <c:formatCode>#,##0.00</c:formatCode>
                <c:ptCount val="40"/>
                <c:pt idx="0">
                  <c:v>0</c:v>
                </c:pt>
                <c:pt idx="1">
                  <c:v>108.63209999999999</c:v>
                </c:pt>
                <c:pt idx="2">
                  <c:v>124.88160000000001</c:v>
                </c:pt>
                <c:pt idx="3">
                  <c:v>99.155029999999996</c:v>
                </c:pt>
                <c:pt idx="4">
                  <c:v>118.0562</c:v>
                </c:pt>
                <c:pt idx="5">
                  <c:v>0</c:v>
                </c:pt>
                <c:pt idx="6">
                  <c:v>117.9883</c:v>
                </c:pt>
                <c:pt idx="7">
                  <c:v>0</c:v>
                </c:pt>
                <c:pt idx="8">
                  <c:v>111.9563</c:v>
                </c:pt>
                <c:pt idx="9">
                  <c:v>116.4614</c:v>
                </c:pt>
                <c:pt idx="10">
                  <c:v>0</c:v>
                </c:pt>
                <c:pt idx="11">
                  <c:v>117.85720000000001</c:v>
                </c:pt>
                <c:pt idx="12">
                  <c:v>0</c:v>
                </c:pt>
                <c:pt idx="13">
                  <c:v>0</c:v>
                </c:pt>
                <c:pt idx="14">
                  <c:v>102.121</c:v>
                </c:pt>
                <c:pt idx="15">
                  <c:v>126.83459999999999</c:v>
                </c:pt>
                <c:pt idx="16">
                  <c:v>123.1604</c:v>
                </c:pt>
                <c:pt idx="17">
                  <c:v>0</c:v>
                </c:pt>
                <c:pt idx="18">
                  <c:v>130.1807</c:v>
                </c:pt>
                <c:pt idx="20">
                  <c:v>119.9689</c:v>
                </c:pt>
                <c:pt idx="22">
                  <c:v>119.60169999999999</c:v>
                </c:pt>
                <c:pt idx="23">
                  <c:v>112.8794</c:v>
                </c:pt>
                <c:pt idx="24">
                  <c:v>125.67959999999999</c:v>
                </c:pt>
                <c:pt idx="27">
                  <c:v>128.22040000000001</c:v>
                </c:pt>
                <c:pt idx="28">
                  <c:v>114.28270000000001</c:v>
                </c:pt>
                <c:pt idx="29">
                  <c:v>163.32400000000001</c:v>
                </c:pt>
                <c:pt idx="31">
                  <c:v>114.6584</c:v>
                </c:pt>
                <c:pt idx="33">
                  <c:v>124.9209</c:v>
                </c:pt>
                <c:pt idx="34">
                  <c:v>119.874</c:v>
                </c:pt>
                <c:pt idx="35">
                  <c:v>114.6245</c:v>
                </c:pt>
                <c:pt idx="36">
                  <c:v>108.6765</c:v>
                </c:pt>
                <c:pt idx="38">
                  <c:v>131.73220000000001</c:v>
                </c:pt>
              </c:numCache>
            </c:numRef>
          </c:val>
          <c:smooth val="0"/>
          <c:extLst xmlns:c16r2="http://schemas.microsoft.com/office/drawing/2015/06/chart">
            <c:ext xmlns:c16="http://schemas.microsoft.com/office/drawing/2014/chart" uri="{C3380CC4-5D6E-409C-BE32-E72D297353CC}">
              <c16:uniqueId val="{00000002-F141-4B68-95D8-BFAB0FA431C4}"/>
            </c:ext>
          </c:extLst>
        </c:ser>
        <c:ser>
          <c:idx val="0"/>
          <c:order val="3"/>
          <c:tx>
            <c:strRef>
              <c:f>'Figure A6.1.'!$E$37</c:f>
              <c:strCache>
                <c:ptCount val="1"/>
                <c:pt idx="0">
                  <c:v>Bachelor's or equivalent</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triangle"/>
            <c:size val="8"/>
            <c:spPr>
              <a:solidFill>
                <a:schemeClr val="accent3">
                  <a:lumMod val="75000"/>
                </a:schemeClr>
              </a:solidFill>
              <a:ln w="3175">
                <a:solidFill>
                  <a:srgbClr val="000000"/>
                </a:solidFill>
                <a:prstDash val="solid"/>
              </a:ln>
              <a:effectLst/>
              <a:extLst/>
            </c:spPr>
          </c:marker>
          <c:dPt>
            <c:idx val="9"/>
            <c:marker>
              <c:symbol val="diamond"/>
              <c:size val="8"/>
            </c:marker>
            <c:bubble3D val="0"/>
            <c:extLst xmlns:c16r2="http://schemas.microsoft.com/office/drawing/2015/06/chart">
              <c:ext xmlns:c16="http://schemas.microsoft.com/office/drawing/2014/chart" uri="{C3380CC4-5D6E-409C-BE32-E72D297353CC}">
                <c16:uniqueId val="{00000003-F141-4B68-95D8-BFAB0FA431C4}"/>
              </c:ext>
            </c:extLst>
          </c:dPt>
          <c:cat>
            <c:strRef>
              <c:f>'Figure A6.1.'!$A$38:$A$77</c:f>
              <c:strCache>
                <c:ptCount val="40"/>
                <c:pt idx="0">
                  <c:v>Sweden</c:v>
                </c:pt>
                <c:pt idx="1">
                  <c:v>Denmark</c:v>
                </c:pt>
                <c:pt idx="2">
                  <c:v>Norway</c:v>
                </c:pt>
                <c:pt idx="3">
                  <c:v>Estonia</c:v>
                </c:pt>
                <c:pt idx="4">
                  <c:v>Finland</c:v>
                </c:pt>
                <c:pt idx="5">
                  <c:v>Belgium</c:v>
                </c:pt>
                <c:pt idx="6">
                  <c:v>Australia</c:v>
                </c:pt>
                <c:pt idx="7">
                  <c:v>Greece</c:v>
                </c:pt>
                <c:pt idx="8">
                  <c:v>Korea</c:v>
                </c:pt>
                <c:pt idx="9">
                  <c:v>Canada</c:v>
                </c:pt>
                <c:pt idx="10">
                  <c:v>Spain</c:v>
                </c:pt>
                <c:pt idx="11">
                  <c:v>France</c:v>
                </c:pt>
                <c:pt idx="12">
                  <c:v>Italy</c:v>
                </c:pt>
                <c:pt idx="13">
                  <c:v>Switzerland</c:v>
                </c:pt>
                <c:pt idx="14">
                  <c:v>Latvia</c:v>
                </c:pt>
                <c:pt idx="15">
                  <c:v>New Zealand</c:v>
                </c:pt>
                <c:pt idx="16">
                  <c:v>United Kingdom</c:v>
                </c:pt>
                <c:pt idx="17">
                  <c:v>Netherlands</c:v>
                </c:pt>
                <c:pt idx="18">
                  <c:v>Austria</c:v>
                </c:pt>
                <c:pt idx="19">
                  <c:v>Japan</c:v>
                </c:pt>
                <c:pt idx="20">
                  <c:v>EU22 average</c:v>
                </c:pt>
                <c:pt idx="21">
                  <c:v>Luxembourg</c:v>
                </c:pt>
                <c:pt idx="22">
                  <c:v>OECD average</c:v>
                </c:pt>
                <c:pt idx="23">
                  <c:v>Israel</c:v>
                </c:pt>
                <c:pt idx="24">
                  <c:v>Germany</c:v>
                </c:pt>
                <c:pt idx="25">
                  <c:v>Lithuania</c:v>
                </c:pt>
                <c:pt idx="26">
                  <c:v>Poland</c:v>
                </c:pt>
                <c:pt idx="27">
                  <c:v>Ireland</c:v>
                </c:pt>
                <c:pt idx="28">
                  <c:v>United States</c:v>
                </c:pt>
                <c:pt idx="29">
                  <c:v>Portugal</c:v>
                </c:pt>
                <c:pt idx="30">
                  <c:v>Turkey</c:v>
                </c:pt>
                <c:pt idx="31">
                  <c:v>Slovak Republic</c:v>
                </c:pt>
                <c:pt idx="32">
                  <c:v>Slovenia</c:v>
                </c:pt>
                <c:pt idx="33">
                  <c:v>Costa Rica</c:v>
                </c:pt>
                <c:pt idx="34">
                  <c:v>Czech Republic</c:v>
                </c:pt>
                <c:pt idx="35">
                  <c:v>Mexico</c:v>
                </c:pt>
                <c:pt idx="36">
                  <c:v>Hungary</c:v>
                </c:pt>
                <c:pt idx="37">
                  <c:v>Colombia</c:v>
                </c:pt>
                <c:pt idx="38">
                  <c:v>Chile</c:v>
                </c:pt>
                <c:pt idx="39">
                  <c:v>Brazil</c:v>
                </c:pt>
              </c:strCache>
            </c:strRef>
          </c:cat>
          <c:val>
            <c:numRef>
              <c:f>'Figure A6.1.'!$E$38:$E$77</c:f>
              <c:numCache>
                <c:formatCode>#,##0.00</c:formatCode>
                <c:ptCount val="40"/>
                <c:pt idx="0">
                  <c:v>0</c:v>
                </c:pt>
                <c:pt idx="1">
                  <c:v>114.00369999999999</c:v>
                </c:pt>
                <c:pt idx="2">
                  <c:v>113.2216</c:v>
                </c:pt>
                <c:pt idx="3">
                  <c:v>123.2405</c:v>
                </c:pt>
                <c:pt idx="4">
                  <c:v>121.39409999999999</c:v>
                </c:pt>
                <c:pt idx="5">
                  <c:v>121.43770000000001</c:v>
                </c:pt>
                <c:pt idx="6">
                  <c:v>138.6669</c:v>
                </c:pt>
                <c:pt idx="7">
                  <c:v>131.9796</c:v>
                </c:pt>
                <c:pt idx="8">
                  <c:v>145.3749</c:v>
                </c:pt>
                <c:pt idx="9">
                  <c:v>147.19909999999999</c:v>
                </c:pt>
                <c:pt idx="10">
                  <c:v>0</c:v>
                </c:pt>
                <c:pt idx="11">
                  <c:v>124.3634</c:v>
                </c:pt>
                <c:pt idx="13">
                  <c:v>131.2423</c:v>
                </c:pt>
                <c:pt idx="14">
                  <c:v>137.61250000000001</c:v>
                </c:pt>
                <c:pt idx="15">
                  <c:v>144.54320000000001</c:v>
                </c:pt>
                <c:pt idx="16">
                  <c:v>148.65690000000001</c:v>
                </c:pt>
                <c:pt idx="17">
                  <c:v>0</c:v>
                </c:pt>
                <c:pt idx="18">
                  <c:v>104.5179</c:v>
                </c:pt>
                <c:pt idx="20">
                  <c:v>138.76339999999999</c:v>
                </c:pt>
                <c:pt idx="22">
                  <c:v>147.8947</c:v>
                </c:pt>
                <c:pt idx="23">
                  <c:v>157.65889999999999</c:v>
                </c:pt>
                <c:pt idx="24">
                  <c:v>152.05950000000001</c:v>
                </c:pt>
                <c:pt idx="25">
                  <c:v>148.84129999999999</c:v>
                </c:pt>
                <c:pt idx="26">
                  <c:v>142.7801</c:v>
                </c:pt>
                <c:pt idx="27">
                  <c:v>162.78399999999999</c:v>
                </c:pt>
                <c:pt idx="28">
                  <c:v>160.3929</c:v>
                </c:pt>
                <c:pt idx="29">
                  <c:v>169.08179999999999</c:v>
                </c:pt>
                <c:pt idx="31">
                  <c:v>126.7067</c:v>
                </c:pt>
                <c:pt idx="33">
                  <c:v>188.833</c:v>
                </c:pt>
                <c:pt idx="34">
                  <c:v>157.6156</c:v>
                </c:pt>
                <c:pt idx="35">
                  <c:v>204.71260000000001</c:v>
                </c:pt>
                <c:pt idx="36">
                  <c:v>181.9803</c:v>
                </c:pt>
                <c:pt idx="38">
                  <c:v>282.03429999999997</c:v>
                </c:pt>
                <c:pt idx="39">
                  <c:v>229.44990000000001</c:v>
                </c:pt>
              </c:numCache>
            </c:numRef>
          </c:val>
          <c:smooth val="0"/>
          <c:extLst xmlns:c16r2="http://schemas.microsoft.com/office/drawing/2015/06/chart">
            <c:ext xmlns:c16="http://schemas.microsoft.com/office/drawing/2014/chart" uri="{C3380CC4-5D6E-409C-BE32-E72D297353CC}">
              <c16:uniqueId val="{00000004-F141-4B68-95D8-BFAB0FA431C4}"/>
            </c:ext>
          </c:extLst>
        </c:ser>
        <c:ser>
          <c:idx val="1"/>
          <c:order val="4"/>
          <c:tx>
            <c:strRef>
              <c:f>'Figure A6.1.'!$F$37</c:f>
              <c:strCache>
                <c:ptCount val="1"/>
                <c:pt idx="0">
                  <c:v>Master's, doctoral or equivalent</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8"/>
            <c:spPr>
              <a:solidFill>
                <a:srgbClr val="B3A2C7"/>
              </a:solidFill>
              <a:ln w="3175">
                <a:solidFill>
                  <a:srgbClr val="000000"/>
                </a:solidFill>
                <a:prstDash val="solid"/>
              </a:ln>
              <a:effectLst/>
              <a:extLst/>
            </c:spPr>
          </c:marker>
          <c:cat>
            <c:strRef>
              <c:f>'Figure A6.1.'!$A$38:$A$77</c:f>
              <c:strCache>
                <c:ptCount val="40"/>
                <c:pt idx="0">
                  <c:v>Sweden</c:v>
                </c:pt>
                <c:pt idx="1">
                  <c:v>Denmark</c:v>
                </c:pt>
                <c:pt idx="2">
                  <c:v>Norway</c:v>
                </c:pt>
                <c:pt idx="3">
                  <c:v>Estonia</c:v>
                </c:pt>
                <c:pt idx="4">
                  <c:v>Finland</c:v>
                </c:pt>
                <c:pt idx="5">
                  <c:v>Belgium</c:v>
                </c:pt>
                <c:pt idx="6">
                  <c:v>Australia</c:v>
                </c:pt>
                <c:pt idx="7">
                  <c:v>Greece</c:v>
                </c:pt>
                <c:pt idx="8">
                  <c:v>Korea</c:v>
                </c:pt>
                <c:pt idx="9">
                  <c:v>Canada</c:v>
                </c:pt>
                <c:pt idx="10">
                  <c:v>Spain</c:v>
                </c:pt>
                <c:pt idx="11">
                  <c:v>France</c:v>
                </c:pt>
                <c:pt idx="12">
                  <c:v>Italy</c:v>
                </c:pt>
                <c:pt idx="13">
                  <c:v>Switzerland</c:v>
                </c:pt>
                <c:pt idx="14">
                  <c:v>Latvia</c:v>
                </c:pt>
                <c:pt idx="15">
                  <c:v>New Zealand</c:v>
                </c:pt>
                <c:pt idx="16">
                  <c:v>United Kingdom</c:v>
                </c:pt>
                <c:pt idx="17">
                  <c:v>Netherlands</c:v>
                </c:pt>
                <c:pt idx="18">
                  <c:v>Austria</c:v>
                </c:pt>
                <c:pt idx="19">
                  <c:v>Japan</c:v>
                </c:pt>
                <c:pt idx="20">
                  <c:v>EU22 average</c:v>
                </c:pt>
                <c:pt idx="21">
                  <c:v>Luxembourg</c:v>
                </c:pt>
                <c:pt idx="22">
                  <c:v>OECD average</c:v>
                </c:pt>
                <c:pt idx="23">
                  <c:v>Israel</c:v>
                </c:pt>
                <c:pt idx="24">
                  <c:v>Germany</c:v>
                </c:pt>
                <c:pt idx="25">
                  <c:v>Lithuania</c:v>
                </c:pt>
                <c:pt idx="26">
                  <c:v>Poland</c:v>
                </c:pt>
                <c:pt idx="27">
                  <c:v>Ireland</c:v>
                </c:pt>
                <c:pt idx="28">
                  <c:v>United States</c:v>
                </c:pt>
                <c:pt idx="29">
                  <c:v>Portugal</c:v>
                </c:pt>
                <c:pt idx="30">
                  <c:v>Turkey</c:v>
                </c:pt>
                <c:pt idx="31">
                  <c:v>Slovak Republic</c:v>
                </c:pt>
                <c:pt idx="32">
                  <c:v>Slovenia</c:v>
                </c:pt>
                <c:pt idx="33">
                  <c:v>Costa Rica</c:v>
                </c:pt>
                <c:pt idx="34">
                  <c:v>Czech Republic</c:v>
                </c:pt>
                <c:pt idx="35">
                  <c:v>Mexico</c:v>
                </c:pt>
                <c:pt idx="36">
                  <c:v>Hungary</c:v>
                </c:pt>
                <c:pt idx="37">
                  <c:v>Colombia</c:v>
                </c:pt>
                <c:pt idx="38">
                  <c:v>Chile</c:v>
                </c:pt>
                <c:pt idx="39">
                  <c:v>Brazil</c:v>
                </c:pt>
              </c:strCache>
            </c:strRef>
          </c:cat>
          <c:val>
            <c:numRef>
              <c:f>'Figure A6.1.'!$F$38:$F$77</c:f>
              <c:numCache>
                <c:formatCode>#,##0.00</c:formatCode>
                <c:ptCount val="40"/>
                <c:pt idx="0">
                  <c:v>0</c:v>
                </c:pt>
                <c:pt idx="1">
                  <c:v>149.95580000000001</c:v>
                </c:pt>
                <c:pt idx="2">
                  <c:v>145.91419999999999</c:v>
                </c:pt>
                <c:pt idx="3">
                  <c:v>139.16849999999999</c:v>
                </c:pt>
                <c:pt idx="4">
                  <c:v>162.93879999999999</c:v>
                </c:pt>
                <c:pt idx="5">
                  <c:v>160.33750000000001</c:v>
                </c:pt>
                <c:pt idx="6">
                  <c:v>155.2046</c:v>
                </c:pt>
                <c:pt idx="7">
                  <c:v>164.3904</c:v>
                </c:pt>
                <c:pt idx="8">
                  <c:v>196.06379999999999</c:v>
                </c:pt>
                <c:pt idx="9">
                  <c:v>176.9273</c:v>
                </c:pt>
                <c:pt idx="10">
                  <c:v>0</c:v>
                </c:pt>
                <c:pt idx="11">
                  <c:v>186.67760000000001</c:v>
                </c:pt>
                <c:pt idx="12">
                  <c:v>141.96379999999999</c:v>
                </c:pt>
                <c:pt idx="13">
                  <c:v>153.77760000000001</c:v>
                </c:pt>
                <c:pt idx="14">
                  <c:v>167.1788</c:v>
                </c:pt>
                <c:pt idx="15">
                  <c:v>175.6371</c:v>
                </c:pt>
                <c:pt idx="16">
                  <c:v>171.33029999999999</c:v>
                </c:pt>
                <c:pt idx="17">
                  <c:v>0</c:v>
                </c:pt>
                <c:pt idx="18">
                  <c:v>179.33109999999999</c:v>
                </c:pt>
                <c:pt idx="20">
                  <c:v>174.53550000000001</c:v>
                </c:pt>
                <c:pt idx="22">
                  <c:v>191.3699</c:v>
                </c:pt>
                <c:pt idx="23">
                  <c:v>206.3015</c:v>
                </c:pt>
                <c:pt idx="24">
                  <c:v>177.22790000000001</c:v>
                </c:pt>
                <c:pt idx="25">
                  <c:v>182.41540000000001</c:v>
                </c:pt>
                <c:pt idx="26">
                  <c:v>167.09569999999999</c:v>
                </c:pt>
                <c:pt idx="27">
                  <c:v>193.69210000000001</c:v>
                </c:pt>
                <c:pt idx="28">
                  <c:v>222.0292</c:v>
                </c:pt>
                <c:pt idx="31">
                  <c:v>177.35570000000001</c:v>
                </c:pt>
                <c:pt idx="33">
                  <c:v>288.98259999999999</c:v>
                </c:pt>
                <c:pt idx="34">
                  <c:v>201.68559999999999</c:v>
                </c:pt>
                <c:pt idx="35">
                  <c:v>307.4769</c:v>
                </c:pt>
                <c:pt idx="36">
                  <c:v>252.238</c:v>
                </c:pt>
                <c:pt idx="38">
                  <c:v>443.71629999999999</c:v>
                </c:pt>
                <c:pt idx="39">
                  <c:v>433.55119999999999</c:v>
                </c:pt>
              </c:numCache>
            </c:numRef>
          </c:val>
          <c:smooth val="0"/>
          <c:extLst xmlns:c16r2="http://schemas.microsoft.com/office/drawing/2015/06/chart">
            <c:ext xmlns:c16="http://schemas.microsoft.com/office/drawing/2014/chart" uri="{C3380CC4-5D6E-409C-BE32-E72D297353CC}">
              <c16:uniqueId val="{00000005-F141-4B68-95D8-BFAB0FA431C4}"/>
            </c:ext>
          </c:extLst>
        </c:ser>
        <c:dLbls>
          <c:showLegendKey val="0"/>
          <c:showVal val="0"/>
          <c:showCatName val="0"/>
          <c:showSerName val="0"/>
          <c:showPercent val="0"/>
          <c:showBubbleSize val="0"/>
        </c:dLbls>
        <c:marker val="1"/>
        <c:smooth val="0"/>
        <c:axId val="116841472"/>
        <c:axId val="116847744"/>
      </c:lineChart>
      <c:catAx>
        <c:axId val="116841472"/>
        <c:scaling>
          <c:orientation val="minMax"/>
        </c:scaling>
        <c:delete val="0"/>
        <c:axPos val="b"/>
        <c:numFmt formatCode="General" sourceLinked="1"/>
        <c:majorTickMark val="in"/>
        <c:minorTickMark val="none"/>
        <c:tickLblPos val="low"/>
        <c:spPr>
          <a:noFill/>
          <a:ln w="9525">
            <a:solidFill>
              <a:srgbClr val="FFFFFF"/>
            </a:solidFill>
            <a:prstDash val="solid"/>
          </a:ln>
          <a:extLst>
            <a:ext uri="{909E8E84-426E-40DD-AFC4-6F175D3DCCD1}">
              <a14:hiddenFill xmlns:a14="http://schemas.microsoft.com/office/drawing/2010/main">
                <a:noFill/>
              </a14:hiddenFill>
            </a:ext>
          </a:extLst>
        </c:spPr>
        <c:txPr>
          <a:bodyPr rot="-5400000" vert="horz"/>
          <a:lstStyle/>
          <a:p>
            <a:pPr>
              <a:defRPr sz="1000" b="0" i="0" u="none" strike="noStrike" baseline="0">
                <a:solidFill>
                  <a:srgbClr val="FFFFFF"/>
                </a:solidFill>
                <a:latin typeface="Arial"/>
                <a:ea typeface="Arial"/>
                <a:cs typeface="Arial"/>
              </a:defRPr>
            </a:pPr>
            <a:endParaRPr lang="en-US"/>
          </a:p>
        </c:txPr>
        <c:crossAx val="116847744"/>
        <c:crossesAt val="100"/>
        <c:auto val="1"/>
        <c:lblAlgn val="ctr"/>
        <c:lblOffset val="0"/>
        <c:tickLblSkip val="1"/>
        <c:noMultiLvlLbl val="0"/>
      </c:catAx>
      <c:valAx>
        <c:axId val="116847744"/>
        <c:scaling>
          <c:orientation val="minMax"/>
          <c:max val="300"/>
          <c:min val="40"/>
        </c:scaling>
        <c:delete val="0"/>
        <c:axPos val="l"/>
        <c:majorGridlines>
          <c:spPr>
            <a:ln w="9525" cmpd="sng">
              <a:solidFill>
                <a:schemeClr val="bg1">
                  <a:lumMod val="65000"/>
                  <a:alpha val="50000"/>
                </a:schemeClr>
              </a:solidFill>
              <a:prstDash val="solid"/>
            </a:ln>
          </c:spPr>
        </c:majorGridlines>
        <c:numFmt formatCode="#\ ##0" sourceLinked="0"/>
        <c:majorTickMark val="in"/>
        <c:minorTickMark val="none"/>
        <c:tickLblPos val="nextTo"/>
        <c:spPr>
          <a:noFill/>
          <a:ln w="9525">
            <a:solidFill>
              <a:srgbClr val="FFFFFF"/>
            </a:solidFill>
            <a:prstDash val="solid"/>
          </a:ln>
          <a:extLst>
            <a:ext uri="{909E8E84-426E-40DD-AFC4-6F175D3DCCD1}">
              <a14:hiddenFill xmlns:a14="http://schemas.microsoft.com/office/drawing/2010/main">
                <a:noFill/>
              </a14:hiddenFill>
            </a:ext>
          </a:extLst>
        </c:spPr>
        <c:txPr>
          <a:bodyPr rot="-60000000" vert="horz"/>
          <a:lstStyle/>
          <a:p>
            <a:pPr>
              <a:defRPr sz="1200" b="0" i="0" u="none" strike="noStrike" baseline="0">
                <a:solidFill>
                  <a:srgbClr val="FFFFFF"/>
                </a:solidFill>
                <a:latin typeface="Arial"/>
                <a:ea typeface="Arial"/>
                <a:cs typeface="Arial"/>
              </a:defRPr>
            </a:pPr>
            <a:endParaRPr lang="en-US"/>
          </a:p>
        </c:txPr>
        <c:crossAx val="116841472"/>
        <c:crosses val="autoZero"/>
        <c:crossBetween val="between"/>
        <c:majorUnit val="20"/>
      </c:valAx>
      <c:spPr>
        <a:noFill/>
        <a:ln w="9525">
          <a:solidFill>
            <a:schemeClr val="bg1"/>
          </a:solidFill>
        </a:ln>
        <a:extLst>
          <a:ext uri="{909E8E84-426E-40DD-AFC4-6F175D3DCCD1}">
            <a14:hiddenFill xmlns:a14="http://schemas.microsoft.com/office/drawing/2010/main">
              <a:solidFill>
                <a:srgbClr val="F4FFFF"/>
              </a:solidFill>
            </a14:hiddenFill>
          </a:ext>
        </a:extLst>
      </c:spPr>
    </c:plotArea>
    <c:legend>
      <c:legendPos val="t"/>
      <c:legendEntry>
        <c:idx val="0"/>
        <c:txPr>
          <a:bodyPr/>
          <a:lstStyle/>
          <a:p>
            <a:pPr>
              <a:defRPr sz="1100" b="0" i="0">
                <a:solidFill>
                  <a:srgbClr val="FFFFFF"/>
                </a:solidFill>
                <a:latin typeface="Arial"/>
                <a:ea typeface="Arial"/>
                <a:cs typeface="Arial"/>
              </a:defRPr>
            </a:pPr>
            <a:endParaRPr lang="en-US"/>
          </a:p>
        </c:txPr>
      </c:legendEntry>
      <c:legendEntry>
        <c:idx val="1"/>
        <c:txPr>
          <a:bodyPr/>
          <a:lstStyle/>
          <a:p>
            <a:pPr>
              <a:defRPr sz="1100" b="0" i="0">
                <a:solidFill>
                  <a:srgbClr val="FFFFFF"/>
                </a:solidFill>
                <a:latin typeface="Arial"/>
                <a:ea typeface="Arial"/>
                <a:cs typeface="Arial"/>
              </a:defRPr>
            </a:pPr>
            <a:endParaRPr lang="en-US"/>
          </a:p>
        </c:txPr>
      </c:legendEntry>
      <c:legendEntry>
        <c:idx val="2"/>
        <c:txPr>
          <a:bodyPr/>
          <a:lstStyle/>
          <a:p>
            <a:pPr>
              <a:defRPr sz="1100" b="0" i="0">
                <a:solidFill>
                  <a:srgbClr val="FFFFFF"/>
                </a:solidFill>
                <a:latin typeface="Arial"/>
                <a:ea typeface="Arial"/>
                <a:cs typeface="Arial"/>
              </a:defRPr>
            </a:pPr>
            <a:endParaRPr lang="en-US"/>
          </a:p>
        </c:txPr>
      </c:legendEntry>
      <c:legendEntry>
        <c:idx val="3"/>
        <c:txPr>
          <a:bodyPr/>
          <a:lstStyle/>
          <a:p>
            <a:pPr>
              <a:defRPr sz="1100" b="0" i="0">
                <a:solidFill>
                  <a:srgbClr val="FFFFFF"/>
                </a:solidFill>
                <a:latin typeface="Arial"/>
                <a:ea typeface="Arial"/>
                <a:cs typeface="Arial"/>
              </a:defRPr>
            </a:pPr>
            <a:endParaRPr lang="en-US"/>
          </a:p>
        </c:txPr>
      </c:legendEntry>
      <c:legendEntry>
        <c:idx val="4"/>
        <c:txPr>
          <a:bodyPr/>
          <a:lstStyle/>
          <a:p>
            <a:pPr>
              <a:defRPr sz="1100" b="0" i="0">
                <a:solidFill>
                  <a:srgbClr val="FFFFFF"/>
                </a:solidFill>
                <a:latin typeface="Arial"/>
                <a:ea typeface="Arial"/>
                <a:cs typeface="Arial"/>
              </a:defRPr>
            </a:pPr>
            <a:endParaRPr lang="en-US"/>
          </a:p>
        </c:txPr>
      </c:legendEntry>
      <c:layout>
        <c:manualLayout>
          <c:xMode val="edge"/>
          <c:yMode val="edge"/>
          <c:x val="5.6136622689218756E-2"/>
          <c:y val="9.3567251461988306E-3"/>
          <c:w val="0.91831972958455066"/>
          <c:h val="6.7652218506607978E-2"/>
        </c:manualLayout>
      </c:layout>
      <c:overlay val="1"/>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txPr>
        <a:bodyPr/>
        <a:lstStyle/>
        <a:p>
          <a:pPr>
            <a:defRPr sz="9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1901293120391"/>
          <c:y val="0.1466806269297749"/>
          <c:w val="0.80570165210213951"/>
          <c:h val="0.76222908364405606"/>
        </c:manualLayout>
      </c:layout>
      <c:barChart>
        <c:barDir val="bar"/>
        <c:grouping val="stacked"/>
        <c:varyColors val="0"/>
        <c:ser>
          <c:idx val="0"/>
          <c:order val="0"/>
          <c:tx>
            <c:strRef>
              <c:f>'[27]Public returns tertiary'!$B$6:$B$7</c:f>
              <c:strCache>
                <c:ptCount val="1"/>
                <c:pt idx="0">
                  <c:v>Direct costs</c:v>
                </c:pt>
              </c:strCache>
            </c:strRef>
          </c:tx>
          <c:spPr>
            <a:solidFill>
              <a:schemeClr val="accent2">
                <a:lumMod val="75000"/>
              </a:schemeClr>
            </a:solidFill>
          </c:spPr>
          <c:invertIfNegative val="0"/>
          <c:cat>
            <c:strRef>
              <c:f>'[27]Public returns tertiary'!$A$8:$A$32</c:f>
              <c:strCache>
                <c:ptCount val="25"/>
                <c:pt idx="0">
                  <c:v>Estonia</c:v>
                </c:pt>
                <c:pt idx="1">
                  <c:v>New Zealand</c:v>
                </c:pt>
                <c:pt idx="2">
                  <c:v>Switzerland</c:v>
                </c:pt>
                <c:pt idx="3">
                  <c:v>Canada</c:v>
                </c:pt>
                <c:pt idx="4">
                  <c:v>Spain</c:v>
                </c:pt>
                <c:pt idx="5">
                  <c:v>Slovak Republic</c:v>
                </c:pt>
                <c:pt idx="6">
                  <c:v>Norway</c:v>
                </c:pt>
                <c:pt idx="7">
                  <c:v>Israel</c:v>
                </c:pt>
                <c:pt idx="8">
                  <c:v>Poland</c:v>
                </c:pt>
                <c:pt idx="9">
                  <c:v>Australia</c:v>
                </c:pt>
                <c:pt idx="10">
                  <c:v>Finland</c:v>
                </c:pt>
                <c:pt idx="11">
                  <c:v>Chile</c:v>
                </c:pt>
                <c:pt idx="12">
                  <c:v>Czech Republic</c:v>
                </c:pt>
                <c:pt idx="13">
                  <c:v>Japan</c:v>
                </c:pt>
                <c:pt idx="14">
                  <c:v>Denmark</c:v>
                </c:pt>
                <c:pt idx="15">
                  <c:v>OECD average</c:v>
                </c:pt>
                <c:pt idx="16">
                  <c:v>EU22 average</c:v>
                </c:pt>
                <c:pt idx="17">
                  <c:v>Portugal</c:v>
                </c:pt>
                <c:pt idx="18">
                  <c:v>Italy</c:v>
                </c:pt>
                <c:pt idx="19">
                  <c:v>Austria</c:v>
                </c:pt>
                <c:pt idx="20">
                  <c:v>Netherlands</c:v>
                </c:pt>
                <c:pt idx="21">
                  <c:v>Hungary</c:v>
                </c:pt>
                <c:pt idx="22">
                  <c:v>Slovenia</c:v>
                </c:pt>
                <c:pt idx="23">
                  <c:v>United States</c:v>
                </c:pt>
                <c:pt idx="24">
                  <c:v>Luxembourg</c:v>
                </c:pt>
              </c:strCache>
            </c:strRef>
          </c:cat>
          <c:val>
            <c:numRef>
              <c:f>'[27]Public returns tertiary'!$B$8:$B$32</c:f>
              <c:numCache>
                <c:formatCode>#\ ###\ ##0;@</c:formatCode>
                <c:ptCount val="25"/>
                <c:pt idx="0">
                  <c:v>-24300</c:v>
                </c:pt>
                <c:pt idx="1">
                  <c:v>-32300</c:v>
                </c:pt>
                <c:pt idx="2">
                  <c:v>-90900</c:v>
                </c:pt>
                <c:pt idx="3">
                  <c:v>-40900</c:v>
                </c:pt>
                <c:pt idx="4">
                  <c:v>-50500</c:v>
                </c:pt>
                <c:pt idx="5">
                  <c:v>-30800</c:v>
                </c:pt>
                <c:pt idx="6">
                  <c:v>-74700</c:v>
                </c:pt>
                <c:pt idx="7">
                  <c:v>-20600</c:v>
                </c:pt>
                <c:pt idx="8">
                  <c:v>-22800</c:v>
                </c:pt>
                <c:pt idx="9">
                  <c:v>-29300</c:v>
                </c:pt>
                <c:pt idx="10">
                  <c:v>-90200</c:v>
                </c:pt>
                <c:pt idx="11">
                  <c:v>-18100</c:v>
                </c:pt>
                <c:pt idx="12">
                  <c:v>-27700</c:v>
                </c:pt>
                <c:pt idx="13">
                  <c:v>-27500</c:v>
                </c:pt>
                <c:pt idx="14">
                  <c:v>-74500</c:v>
                </c:pt>
                <c:pt idx="15">
                  <c:v>-48500</c:v>
                </c:pt>
                <c:pt idx="16">
                  <c:v>-51600</c:v>
                </c:pt>
                <c:pt idx="17">
                  <c:v>-35900</c:v>
                </c:pt>
                <c:pt idx="18">
                  <c:v>-36900</c:v>
                </c:pt>
                <c:pt idx="19">
                  <c:v>-76600</c:v>
                </c:pt>
                <c:pt idx="20">
                  <c:v>-73000</c:v>
                </c:pt>
                <c:pt idx="21">
                  <c:v>-20500</c:v>
                </c:pt>
                <c:pt idx="22">
                  <c:v>-33900</c:v>
                </c:pt>
                <c:pt idx="23">
                  <c:v>-58100</c:v>
                </c:pt>
                <c:pt idx="24">
                  <c:v>-124700</c:v>
                </c:pt>
              </c:numCache>
            </c:numRef>
          </c:val>
          <c:extLst xmlns:c16r2="http://schemas.microsoft.com/office/drawing/2015/06/chart">
            <c:ext xmlns:c16="http://schemas.microsoft.com/office/drawing/2014/chart" uri="{C3380CC4-5D6E-409C-BE32-E72D297353CC}">
              <c16:uniqueId val="{00000000-4913-44C9-AC71-525F4F194EFA}"/>
            </c:ext>
          </c:extLst>
        </c:ser>
        <c:ser>
          <c:idx val="1"/>
          <c:order val="1"/>
          <c:tx>
            <c:strRef>
              <c:f>'[27]Public returns tertiary'!$C$6:$C$7</c:f>
              <c:strCache>
                <c:ptCount val="1"/>
                <c:pt idx="0">
                  <c:v>Foregone taxes on earnings</c:v>
                </c:pt>
              </c:strCache>
            </c:strRef>
          </c:tx>
          <c:spPr>
            <a:solidFill>
              <a:srgbClr val="FF7C80"/>
            </a:solidFill>
          </c:spPr>
          <c:invertIfNegative val="0"/>
          <c:cat>
            <c:strRef>
              <c:f>'[27]Public returns tertiary'!$A$8:$A$32</c:f>
              <c:strCache>
                <c:ptCount val="25"/>
                <c:pt idx="0">
                  <c:v>Estonia</c:v>
                </c:pt>
                <c:pt idx="1">
                  <c:v>New Zealand</c:v>
                </c:pt>
                <c:pt idx="2">
                  <c:v>Switzerland</c:v>
                </c:pt>
                <c:pt idx="3">
                  <c:v>Canada</c:v>
                </c:pt>
                <c:pt idx="4">
                  <c:v>Spain</c:v>
                </c:pt>
                <c:pt idx="5">
                  <c:v>Slovak Republic</c:v>
                </c:pt>
                <c:pt idx="6">
                  <c:v>Norway</c:v>
                </c:pt>
                <c:pt idx="7">
                  <c:v>Israel</c:v>
                </c:pt>
                <c:pt idx="8">
                  <c:v>Poland</c:v>
                </c:pt>
                <c:pt idx="9">
                  <c:v>Australia</c:v>
                </c:pt>
                <c:pt idx="10">
                  <c:v>Finland</c:v>
                </c:pt>
                <c:pt idx="11">
                  <c:v>Chile</c:v>
                </c:pt>
                <c:pt idx="12">
                  <c:v>Czech Republic</c:v>
                </c:pt>
                <c:pt idx="13">
                  <c:v>Japan</c:v>
                </c:pt>
                <c:pt idx="14">
                  <c:v>Denmark</c:v>
                </c:pt>
                <c:pt idx="15">
                  <c:v>OECD average</c:v>
                </c:pt>
                <c:pt idx="16">
                  <c:v>EU22 average</c:v>
                </c:pt>
                <c:pt idx="17">
                  <c:v>Portugal</c:v>
                </c:pt>
                <c:pt idx="18">
                  <c:v>Italy</c:v>
                </c:pt>
                <c:pt idx="19">
                  <c:v>Austria</c:v>
                </c:pt>
                <c:pt idx="20">
                  <c:v>Netherlands</c:v>
                </c:pt>
                <c:pt idx="21">
                  <c:v>Hungary</c:v>
                </c:pt>
                <c:pt idx="22">
                  <c:v>Slovenia</c:v>
                </c:pt>
                <c:pt idx="23">
                  <c:v>United States</c:v>
                </c:pt>
                <c:pt idx="24">
                  <c:v>Luxembourg</c:v>
                </c:pt>
              </c:strCache>
            </c:strRef>
          </c:cat>
          <c:val>
            <c:numRef>
              <c:f>'[27]Public returns tertiary'!$C$8:$C$32</c:f>
              <c:numCache>
                <c:formatCode>#\ ###\ ##0;@</c:formatCode>
                <c:ptCount val="25"/>
                <c:pt idx="0">
                  <c:v>-3400</c:v>
                </c:pt>
                <c:pt idx="1">
                  <c:v>-5700</c:v>
                </c:pt>
                <c:pt idx="2">
                  <c:v>-20000</c:v>
                </c:pt>
                <c:pt idx="3">
                  <c:v>-3900</c:v>
                </c:pt>
                <c:pt idx="4">
                  <c:v>-1700</c:v>
                </c:pt>
                <c:pt idx="5">
                  <c:v>-2400</c:v>
                </c:pt>
                <c:pt idx="6">
                  <c:v>-12700</c:v>
                </c:pt>
                <c:pt idx="7">
                  <c:v>-2400</c:v>
                </c:pt>
                <c:pt idx="8">
                  <c:v>-9100</c:v>
                </c:pt>
                <c:pt idx="9">
                  <c:v>-5700</c:v>
                </c:pt>
                <c:pt idx="10">
                  <c:v>-200</c:v>
                </c:pt>
                <c:pt idx="11">
                  <c:v>400</c:v>
                </c:pt>
                <c:pt idx="12">
                  <c:v>5300</c:v>
                </c:pt>
                <c:pt idx="13">
                  <c:v>16400</c:v>
                </c:pt>
                <c:pt idx="14">
                  <c:v>-21800</c:v>
                </c:pt>
                <c:pt idx="15">
                  <c:v>-5000</c:v>
                </c:pt>
                <c:pt idx="16">
                  <c:v>-5300</c:v>
                </c:pt>
                <c:pt idx="17">
                  <c:v>-3200</c:v>
                </c:pt>
                <c:pt idx="18">
                  <c:v>-6700</c:v>
                </c:pt>
                <c:pt idx="19">
                  <c:v>-11200</c:v>
                </c:pt>
                <c:pt idx="20">
                  <c:v>-5700</c:v>
                </c:pt>
                <c:pt idx="21">
                  <c:v>-4300</c:v>
                </c:pt>
                <c:pt idx="22">
                  <c:v>-4500</c:v>
                </c:pt>
                <c:pt idx="23">
                  <c:v>-6100</c:v>
                </c:pt>
                <c:pt idx="24">
                  <c:v>-5800</c:v>
                </c:pt>
              </c:numCache>
            </c:numRef>
          </c:val>
          <c:extLst xmlns:c16r2="http://schemas.microsoft.com/office/drawing/2015/06/chart">
            <c:ext xmlns:c16="http://schemas.microsoft.com/office/drawing/2014/chart" uri="{C3380CC4-5D6E-409C-BE32-E72D297353CC}">
              <c16:uniqueId val="{00000001-4913-44C9-AC71-525F4F194EFA}"/>
            </c:ext>
          </c:extLst>
        </c:ser>
        <c:ser>
          <c:idx val="2"/>
          <c:order val="2"/>
          <c:tx>
            <c:strRef>
              <c:f>'[27]Public returns tertiary'!$D$6:$D$7</c:f>
              <c:strCache>
                <c:ptCount val="1"/>
                <c:pt idx="0">
                  <c:v>Income tax effect</c:v>
                </c:pt>
              </c:strCache>
            </c:strRef>
          </c:tx>
          <c:spPr>
            <a:solidFill>
              <a:schemeClr val="accent3">
                <a:lumMod val="75000"/>
              </a:schemeClr>
            </a:solidFill>
          </c:spPr>
          <c:invertIfNegative val="0"/>
          <c:cat>
            <c:strRef>
              <c:f>'[27]Public returns tertiary'!$A$8:$A$32</c:f>
              <c:strCache>
                <c:ptCount val="25"/>
                <c:pt idx="0">
                  <c:v>Estonia</c:v>
                </c:pt>
                <c:pt idx="1">
                  <c:v>New Zealand</c:v>
                </c:pt>
                <c:pt idx="2">
                  <c:v>Switzerland</c:v>
                </c:pt>
                <c:pt idx="3">
                  <c:v>Canada</c:v>
                </c:pt>
                <c:pt idx="4">
                  <c:v>Spain</c:v>
                </c:pt>
                <c:pt idx="5">
                  <c:v>Slovak Republic</c:v>
                </c:pt>
                <c:pt idx="6">
                  <c:v>Norway</c:v>
                </c:pt>
                <c:pt idx="7">
                  <c:v>Israel</c:v>
                </c:pt>
                <c:pt idx="8">
                  <c:v>Poland</c:v>
                </c:pt>
                <c:pt idx="9">
                  <c:v>Australia</c:v>
                </c:pt>
                <c:pt idx="10">
                  <c:v>Finland</c:v>
                </c:pt>
                <c:pt idx="11">
                  <c:v>Chile</c:v>
                </c:pt>
                <c:pt idx="12">
                  <c:v>Czech Republic</c:v>
                </c:pt>
                <c:pt idx="13">
                  <c:v>Japan</c:v>
                </c:pt>
                <c:pt idx="14">
                  <c:v>Denmark</c:v>
                </c:pt>
                <c:pt idx="15">
                  <c:v>OECD average</c:v>
                </c:pt>
                <c:pt idx="16">
                  <c:v>EU22 average</c:v>
                </c:pt>
                <c:pt idx="17">
                  <c:v>Portugal</c:v>
                </c:pt>
                <c:pt idx="18">
                  <c:v>Italy</c:v>
                </c:pt>
                <c:pt idx="19">
                  <c:v>Austria</c:v>
                </c:pt>
                <c:pt idx="20">
                  <c:v>Netherlands</c:v>
                </c:pt>
                <c:pt idx="21">
                  <c:v>Hungary</c:v>
                </c:pt>
                <c:pt idx="22">
                  <c:v>Slovenia</c:v>
                </c:pt>
                <c:pt idx="23">
                  <c:v>United States</c:v>
                </c:pt>
                <c:pt idx="24">
                  <c:v>Luxembourg</c:v>
                </c:pt>
              </c:strCache>
            </c:strRef>
          </c:cat>
          <c:val>
            <c:numRef>
              <c:f>'[27]Public returns tertiary'!$D$8:$D$32</c:f>
              <c:numCache>
                <c:formatCode>#\ ###\ ##0;@</c:formatCode>
                <c:ptCount val="25"/>
                <c:pt idx="0">
                  <c:v>33800</c:v>
                </c:pt>
                <c:pt idx="1">
                  <c:v>69600</c:v>
                </c:pt>
                <c:pt idx="2">
                  <c:v>124200</c:v>
                </c:pt>
                <c:pt idx="3">
                  <c:v>91900</c:v>
                </c:pt>
                <c:pt idx="4">
                  <c:v>67000</c:v>
                </c:pt>
                <c:pt idx="5">
                  <c:v>56300</c:v>
                </c:pt>
                <c:pt idx="6">
                  <c:v>142500</c:v>
                </c:pt>
                <c:pt idx="7">
                  <c:v>75500</c:v>
                </c:pt>
                <c:pt idx="8">
                  <c:v>43200</c:v>
                </c:pt>
                <c:pt idx="9">
                  <c:v>153200</c:v>
                </c:pt>
                <c:pt idx="10">
                  <c:v>156000</c:v>
                </c:pt>
                <c:pt idx="11">
                  <c:v>64600</c:v>
                </c:pt>
                <c:pt idx="12">
                  <c:v>91400</c:v>
                </c:pt>
                <c:pt idx="13">
                  <c:v>72800</c:v>
                </c:pt>
                <c:pt idx="14">
                  <c:v>201300</c:v>
                </c:pt>
                <c:pt idx="15">
                  <c:v>130100</c:v>
                </c:pt>
                <c:pt idx="16">
                  <c:v>141100</c:v>
                </c:pt>
                <c:pt idx="17">
                  <c:v>140700</c:v>
                </c:pt>
                <c:pt idx="18">
                  <c:v>163700</c:v>
                </c:pt>
                <c:pt idx="19">
                  <c:v>182100</c:v>
                </c:pt>
                <c:pt idx="20">
                  <c:v>257200</c:v>
                </c:pt>
                <c:pt idx="21">
                  <c:v>106500</c:v>
                </c:pt>
                <c:pt idx="22">
                  <c:v>135300</c:v>
                </c:pt>
                <c:pt idx="23">
                  <c:v>224100</c:v>
                </c:pt>
                <c:pt idx="24">
                  <c:v>340200</c:v>
                </c:pt>
              </c:numCache>
            </c:numRef>
          </c:val>
          <c:extLst xmlns:c16r2="http://schemas.microsoft.com/office/drawing/2015/06/chart">
            <c:ext xmlns:c16="http://schemas.microsoft.com/office/drawing/2014/chart" uri="{C3380CC4-5D6E-409C-BE32-E72D297353CC}">
              <c16:uniqueId val="{00000002-4913-44C9-AC71-525F4F194EFA}"/>
            </c:ext>
          </c:extLst>
        </c:ser>
        <c:ser>
          <c:idx val="3"/>
          <c:order val="3"/>
          <c:tx>
            <c:strRef>
              <c:f>'[27]Public returns tertiary'!$E$6:$E$7</c:f>
              <c:strCache>
                <c:ptCount val="1"/>
                <c:pt idx="0">
                  <c:v>Social contribution effect</c:v>
                </c:pt>
              </c:strCache>
            </c:strRef>
          </c:tx>
          <c:spPr>
            <a:solidFill>
              <a:schemeClr val="accent3">
                <a:lumMod val="40000"/>
                <a:lumOff val="60000"/>
              </a:schemeClr>
            </a:solidFill>
          </c:spPr>
          <c:invertIfNegative val="0"/>
          <c:cat>
            <c:strRef>
              <c:f>'[27]Public returns tertiary'!$A$8:$A$32</c:f>
              <c:strCache>
                <c:ptCount val="25"/>
                <c:pt idx="0">
                  <c:v>Estonia</c:v>
                </c:pt>
                <c:pt idx="1">
                  <c:v>New Zealand</c:v>
                </c:pt>
                <c:pt idx="2">
                  <c:v>Switzerland</c:v>
                </c:pt>
                <c:pt idx="3">
                  <c:v>Canada</c:v>
                </c:pt>
                <c:pt idx="4">
                  <c:v>Spain</c:v>
                </c:pt>
                <c:pt idx="5">
                  <c:v>Slovak Republic</c:v>
                </c:pt>
                <c:pt idx="6">
                  <c:v>Norway</c:v>
                </c:pt>
                <c:pt idx="7">
                  <c:v>Israel</c:v>
                </c:pt>
                <c:pt idx="8">
                  <c:v>Poland</c:v>
                </c:pt>
                <c:pt idx="9">
                  <c:v>Australia</c:v>
                </c:pt>
                <c:pt idx="10">
                  <c:v>Finland</c:v>
                </c:pt>
                <c:pt idx="11">
                  <c:v>Chile</c:v>
                </c:pt>
                <c:pt idx="12">
                  <c:v>Czech Republic</c:v>
                </c:pt>
                <c:pt idx="13">
                  <c:v>Japan</c:v>
                </c:pt>
                <c:pt idx="14">
                  <c:v>Denmark</c:v>
                </c:pt>
                <c:pt idx="15">
                  <c:v>OECD average</c:v>
                </c:pt>
                <c:pt idx="16">
                  <c:v>EU22 average</c:v>
                </c:pt>
                <c:pt idx="17">
                  <c:v>Portugal</c:v>
                </c:pt>
                <c:pt idx="18">
                  <c:v>Italy</c:v>
                </c:pt>
                <c:pt idx="19">
                  <c:v>Austria</c:v>
                </c:pt>
                <c:pt idx="20">
                  <c:v>Netherlands</c:v>
                </c:pt>
                <c:pt idx="21">
                  <c:v>Hungary</c:v>
                </c:pt>
                <c:pt idx="22">
                  <c:v>Slovenia</c:v>
                </c:pt>
                <c:pt idx="23">
                  <c:v>United States</c:v>
                </c:pt>
                <c:pt idx="24">
                  <c:v>Luxembourg</c:v>
                </c:pt>
              </c:strCache>
            </c:strRef>
          </c:cat>
          <c:val>
            <c:numRef>
              <c:f>'[27]Public returns tertiary'!$E$8:$E$32</c:f>
              <c:numCache>
                <c:formatCode>#\ ###\ ##0;@</c:formatCode>
                <c:ptCount val="25"/>
                <c:pt idx="0">
                  <c:v>4600</c:v>
                </c:pt>
                <c:pt idx="1">
                  <c:v>0</c:v>
                </c:pt>
                <c:pt idx="2">
                  <c:v>36600</c:v>
                </c:pt>
                <c:pt idx="3">
                  <c:v>4600</c:v>
                </c:pt>
                <c:pt idx="4">
                  <c:v>14300</c:v>
                </c:pt>
                <c:pt idx="5">
                  <c:v>43200</c:v>
                </c:pt>
                <c:pt idx="6">
                  <c:v>30800</c:v>
                </c:pt>
                <c:pt idx="7">
                  <c:v>41200</c:v>
                </c:pt>
                <c:pt idx="8">
                  <c:v>87000</c:v>
                </c:pt>
                <c:pt idx="9">
                  <c:v>0</c:v>
                </c:pt>
                <c:pt idx="10">
                  <c:v>32000</c:v>
                </c:pt>
                <c:pt idx="11">
                  <c:v>76400</c:v>
                </c:pt>
                <c:pt idx="12">
                  <c:v>50000</c:v>
                </c:pt>
                <c:pt idx="13">
                  <c:v>60900</c:v>
                </c:pt>
                <c:pt idx="14">
                  <c:v>0</c:v>
                </c:pt>
                <c:pt idx="15">
                  <c:v>44100</c:v>
                </c:pt>
                <c:pt idx="16">
                  <c:v>51600</c:v>
                </c:pt>
                <c:pt idx="17">
                  <c:v>50700</c:v>
                </c:pt>
                <c:pt idx="18">
                  <c:v>42300</c:v>
                </c:pt>
                <c:pt idx="19">
                  <c:v>70000</c:v>
                </c:pt>
                <c:pt idx="20">
                  <c:v>1200</c:v>
                </c:pt>
                <c:pt idx="21">
                  <c:v>97800</c:v>
                </c:pt>
                <c:pt idx="22">
                  <c:v>114300</c:v>
                </c:pt>
                <c:pt idx="23">
                  <c:v>41500</c:v>
                </c:pt>
                <c:pt idx="24">
                  <c:v>115600</c:v>
                </c:pt>
              </c:numCache>
            </c:numRef>
          </c:val>
          <c:extLst xmlns:c16r2="http://schemas.microsoft.com/office/drawing/2015/06/chart">
            <c:ext xmlns:c16="http://schemas.microsoft.com/office/drawing/2014/chart" uri="{C3380CC4-5D6E-409C-BE32-E72D297353CC}">
              <c16:uniqueId val="{00000003-4913-44C9-AC71-525F4F194EFA}"/>
            </c:ext>
          </c:extLst>
        </c:ser>
        <c:ser>
          <c:idx val="4"/>
          <c:order val="4"/>
          <c:tx>
            <c:strRef>
              <c:f>'[27]Public returns tertiary'!$F$6:$F$7</c:f>
              <c:strCache>
                <c:ptCount val="1"/>
                <c:pt idx="0">
                  <c:v>Transfers effect</c:v>
                </c:pt>
              </c:strCache>
            </c:strRef>
          </c:tx>
          <c:spPr>
            <a:solidFill>
              <a:srgbClr val="05BB16"/>
            </a:solidFill>
          </c:spPr>
          <c:invertIfNegative val="0"/>
          <c:cat>
            <c:strRef>
              <c:f>'[27]Public returns tertiary'!$A$8:$A$32</c:f>
              <c:strCache>
                <c:ptCount val="25"/>
                <c:pt idx="0">
                  <c:v>Estonia</c:v>
                </c:pt>
                <c:pt idx="1">
                  <c:v>New Zealand</c:v>
                </c:pt>
                <c:pt idx="2">
                  <c:v>Switzerland</c:v>
                </c:pt>
                <c:pt idx="3">
                  <c:v>Canada</c:v>
                </c:pt>
                <c:pt idx="4">
                  <c:v>Spain</c:v>
                </c:pt>
                <c:pt idx="5">
                  <c:v>Slovak Republic</c:v>
                </c:pt>
                <c:pt idx="6">
                  <c:v>Norway</c:v>
                </c:pt>
                <c:pt idx="7">
                  <c:v>Israel</c:v>
                </c:pt>
                <c:pt idx="8">
                  <c:v>Poland</c:v>
                </c:pt>
                <c:pt idx="9">
                  <c:v>Australia</c:v>
                </c:pt>
                <c:pt idx="10">
                  <c:v>Finland</c:v>
                </c:pt>
                <c:pt idx="11">
                  <c:v>Chile</c:v>
                </c:pt>
                <c:pt idx="12">
                  <c:v>Czech Republic</c:v>
                </c:pt>
                <c:pt idx="13">
                  <c:v>Japan</c:v>
                </c:pt>
                <c:pt idx="14">
                  <c:v>Denmark</c:v>
                </c:pt>
                <c:pt idx="15">
                  <c:v>OECD average</c:v>
                </c:pt>
                <c:pt idx="16">
                  <c:v>EU22 average</c:v>
                </c:pt>
                <c:pt idx="17">
                  <c:v>Portugal</c:v>
                </c:pt>
                <c:pt idx="18">
                  <c:v>Italy</c:v>
                </c:pt>
                <c:pt idx="19">
                  <c:v>Austria</c:v>
                </c:pt>
                <c:pt idx="20">
                  <c:v>Netherlands</c:v>
                </c:pt>
                <c:pt idx="21">
                  <c:v>Hungary</c:v>
                </c:pt>
                <c:pt idx="22">
                  <c:v>Slovenia</c:v>
                </c:pt>
                <c:pt idx="23">
                  <c:v>United States</c:v>
                </c:pt>
                <c:pt idx="24">
                  <c:v>Luxembourg</c:v>
                </c:pt>
              </c:strCache>
            </c:strRef>
          </c:cat>
          <c:val>
            <c:numRef>
              <c:f>'[27]Public returns tertiary'!$F$8:$F$32</c:f>
              <c:numCache>
                <c:formatCode>#\ ###\ ##0;@</c:formatCode>
                <c:ptCount val="25"/>
                <c:pt idx="0">
                  <c:v>0</c:v>
                </c:pt>
                <c:pt idx="1">
                  <c:v>0</c:v>
                </c:pt>
                <c:pt idx="2">
                  <c:v>0</c:v>
                </c:pt>
                <c:pt idx="3">
                  <c:v>0</c:v>
                </c:pt>
                <c:pt idx="4">
                  <c:v>0</c:v>
                </c:pt>
                <c:pt idx="5">
                  <c:v>0</c:v>
                </c:pt>
                <c:pt idx="6">
                  <c:v>0</c:v>
                </c:pt>
                <c:pt idx="7">
                  <c:v>0</c:v>
                </c:pt>
                <c:pt idx="8">
                  <c:v>0</c:v>
                </c:pt>
                <c:pt idx="9">
                  <c:v>0</c:v>
                </c:pt>
                <c:pt idx="10">
                  <c:v>0</c:v>
                </c:pt>
                <c:pt idx="11">
                  <c:v>1200</c:v>
                </c:pt>
                <c:pt idx="12">
                  <c:v>0</c:v>
                </c:pt>
                <c:pt idx="13">
                  <c:v>0</c:v>
                </c:pt>
                <c:pt idx="14">
                  <c:v>9000</c:v>
                </c:pt>
                <c:pt idx="15">
                  <c:v>400</c:v>
                </c:pt>
                <c:pt idx="16">
                  <c:v>600</c:v>
                </c:pt>
                <c:pt idx="17">
                  <c:v>0</c:v>
                </c:pt>
                <c:pt idx="18">
                  <c:v>0</c:v>
                </c:pt>
                <c:pt idx="19">
                  <c:v>0</c:v>
                </c:pt>
                <c:pt idx="20">
                  <c:v>0</c:v>
                </c:pt>
                <c:pt idx="21">
                  <c:v>0</c:v>
                </c:pt>
                <c:pt idx="22">
                  <c:v>0</c:v>
                </c:pt>
                <c:pt idx="23">
                  <c:v>0</c:v>
                </c:pt>
                <c:pt idx="24">
                  <c:v>0</c:v>
                </c:pt>
              </c:numCache>
            </c:numRef>
          </c:val>
          <c:extLst xmlns:c16r2="http://schemas.microsoft.com/office/drawing/2015/06/chart">
            <c:ext xmlns:c16="http://schemas.microsoft.com/office/drawing/2014/chart" uri="{C3380CC4-5D6E-409C-BE32-E72D297353CC}">
              <c16:uniqueId val="{00000004-4913-44C9-AC71-525F4F194EFA}"/>
            </c:ext>
          </c:extLst>
        </c:ser>
        <c:ser>
          <c:idx val="5"/>
          <c:order val="5"/>
          <c:tx>
            <c:strRef>
              <c:f>'[27]Public returns tertiary'!$G$6:$G$7</c:f>
              <c:strCache>
                <c:ptCount val="1"/>
                <c:pt idx="0">
                  <c:v>Unemployment benefits effect</c:v>
                </c:pt>
              </c:strCache>
            </c:strRef>
          </c:tx>
          <c:spPr>
            <a:solidFill>
              <a:srgbClr val="245229"/>
            </a:solidFill>
          </c:spPr>
          <c:invertIfNegative val="0"/>
          <c:cat>
            <c:strRef>
              <c:f>'[27]Public returns tertiary'!$A$8:$A$32</c:f>
              <c:strCache>
                <c:ptCount val="25"/>
                <c:pt idx="0">
                  <c:v>Estonia</c:v>
                </c:pt>
                <c:pt idx="1">
                  <c:v>New Zealand</c:v>
                </c:pt>
                <c:pt idx="2">
                  <c:v>Switzerland</c:v>
                </c:pt>
                <c:pt idx="3">
                  <c:v>Canada</c:v>
                </c:pt>
                <c:pt idx="4">
                  <c:v>Spain</c:v>
                </c:pt>
                <c:pt idx="5">
                  <c:v>Slovak Republic</c:v>
                </c:pt>
                <c:pt idx="6">
                  <c:v>Norway</c:v>
                </c:pt>
                <c:pt idx="7">
                  <c:v>Israel</c:v>
                </c:pt>
                <c:pt idx="8">
                  <c:v>Poland</c:v>
                </c:pt>
                <c:pt idx="9">
                  <c:v>Australia</c:v>
                </c:pt>
                <c:pt idx="10">
                  <c:v>Finland</c:v>
                </c:pt>
                <c:pt idx="11">
                  <c:v>Chile</c:v>
                </c:pt>
                <c:pt idx="12">
                  <c:v>Czech Republic</c:v>
                </c:pt>
                <c:pt idx="13">
                  <c:v>Japan</c:v>
                </c:pt>
                <c:pt idx="14">
                  <c:v>Denmark</c:v>
                </c:pt>
                <c:pt idx="15">
                  <c:v>OECD average</c:v>
                </c:pt>
                <c:pt idx="16">
                  <c:v>EU22 average</c:v>
                </c:pt>
                <c:pt idx="17">
                  <c:v>Portugal</c:v>
                </c:pt>
                <c:pt idx="18">
                  <c:v>Italy</c:v>
                </c:pt>
                <c:pt idx="19">
                  <c:v>Austria</c:v>
                </c:pt>
                <c:pt idx="20">
                  <c:v>Netherlands</c:v>
                </c:pt>
                <c:pt idx="21">
                  <c:v>Hungary</c:v>
                </c:pt>
                <c:pt idx="22">
                  <c:v>Slovenia</c:v>
                </c:pt>
                <c:pt idx="23">
                  <c:v>United States</c:v>
                </c:pt>
                <c:pt idx="24">
                  <c:v>Luxembourg</c:v>
                </c:pt>
              </c:strCache>
            </c:strRef>
          </c:cat>
          <c:val>
            <c:numRef>
              <c:f>'[27]Public returns tertiary'!$G$8:$G$32</c:f>
              <c:numCache>
                <c:formatCode>#\ ###\ ##0;@</c:formatCode>
                <c:ptCount val="25"/>
                <c:pt idx="0">
                  <c:v>11000</c:v>
                </c:pt>
                <c:pt idx="1">
                  <c:v>7000</c:v>
                </c:pt>
                <c:pt idx="2">
                  <c:v>7800</c:v>
                </c:pt>
                <c:pt idx="3">
                  <c:v>18000</c:v>
                </c:pt>
                <c:pt idx="4">
                  <c:v>56900</c:v>
                </c:pt>
                <c:pt idx="5">
                  <c:v>22800</c:v>
                </c:pt>
                <c:pt idx="6">
                  <c:v>17500</c:v>
                </c:pt>
                <c:pt idx="7">
                  <c:v>19100</c:v>
                </c:pt>
                <c:pt idx="8">
                  <c:v>26600</c:v>
                </c:pt>
                <c:pt idx="9">
                  <c:v>10500</c:v>
                </c:pt>
                <c:pt idx="10">
                  <c:v>31800</c:v>
                </c:pt>
                <c:pt idx="11">
                  <c:v>7100</c:v>
                </c:pt>
                <c:pt idx="12">
                  <c:v>16300</c:v>
                </c:pt>
                <c:pt idx="13">
                  <c:v>19200</c:v>
                </c:pt>
                <c:pt idx="14">
                  <c:v>28300</c:v>
                </c:pt>
                <c:pt idx="15">
                  <c:v>22600</c:v>
                </c:pt>
                <c:pt idx="16">
                  <c:v>25000</c:v>
                </c:pt>
                <c:pt idx="17">
                  <c:v>19900</c:v>
                </c:pt>
                <c:pt idx="18">
                  <c:v>12800</c:v>
                </c:pt>
                <c:pt idx="19">
                  <c:v>16100</c:v>
                </c:pt>
                <c:pt idx="20">
                  <c:v>14300</c:v>
                </c:pt>
                <c:pt idx="21">
                  <c:v>43800</c:v>
                </c:pt>
                <c:pt idx="22">
                  <c:v>36300</c:v>
                </c:pt>
                <c:pt idx="23">
                  <c:v>62700</c:v>
                </c:pt>
                <c:pt idx="24">
                  <c:v>13200</c:v>
                </c:pt>
              </c:numCache>
            </c:numRef>
          </c:val>
          <c:extLst xmlns:c16r2="http://schemas.microsoft.com/office/drawing/2015/06/chart">
            <c:ext xmlns:c16="http://schemas.microsoft.com/office/drawing/2014/chart" uri="{C3380CC4-5D6E-409C-BE32-E72D297353CC}">
              <c16:uniqueId val="{00000005-4913-44C9-AC71-525F4F194EFA}"/>
            </c:ext>
          </c:extLst>
        </c:ser>
        <c:dLbls>
          <c:showLegendKey val="0"/>
          <c:showVal val="0"/>
          <c:showCatName val="0"/>
          <c:showSerName val="0"/>
          <c:showPercent val="0"/>
          <c:showBubbleSize val="0"/>
        </c:dLbls>
        <c:gapWidth val="150"/>
        <c:overlap val="100"/>
        <c:axId val="78234752"/>
        <c:axId val="84128896"/>
      </c:barChart>
      <c:catAx>
        <c:axId val="78234752"/>
        <c:scaling>
          <c:orientation val="minMax"/>
        </c:scaling>
        <c:delete val="0"/>
        <c:axPos val="l"/>
        <c:numFmt formatCode="General" sourceLinked="0"/>
        <c:majorTickMark val="out"/>
        <c:minorTickMark val="none"/>
        <c:tickLblPos val="low"/>
        <c:spPr>
          <a:ln>
            <a:solidFill>
              <a:srgbClr val="FFFFFF"/>
            </a:solidFill>
          </a:ln>
        </c:spPr>
        <c:txPr>
          <a:bodyPr/>
          <a:lstStyle/>
          <a:p>
            <a:pPr>
              <a:defRPr sz="1000">
                <a:solidFill>
                  <a:srgbClr val="FFFFFF"/>
                </a:solidFill>
                <a:latin typeface="Arial"/>
                <a:ea typeface="Arial"/>
                <a:cs typeface="Arial"/>
              </a:defRPr>
            </a:pPr>
            <a:endParaRPr lang="en-US"/>
          </a:p>
        </c:txPr>
        <c:crossAx val="84128896"/>
        <c:crosses val="autoZero"/>
        <c:auto val="1"/>
        <c:lblAlgn val="ctr"/>
        <c:lblOffset val="100"/>
        <c:noMultiLvlLbl val="0"/>
      </c:catAx>
      <c:valAx>
        <c:axId val="84128896"/>
        <c:scaling>
          <c:orientation val="minMax"/>
        </c:scaling>
        <c:delete val="0"/>
        <c:axPos val="b"/>
        <c:majorGridlines>
          <c:spPr>
            <a:ln>
              <a:solidFill>
                <a:schemeClr val="bg1">
                  <a:lumMod val="65000"/>
                  <a:alpha val="50000"/>
                </a:schemeClr>
              </a:solidFill>
            </a:ln>
          </c:spPr>
        </c:majorGridlines>
        <c:numFmt formatCode="#\ ##0" sourceLinked="0"/>
        <c:majorTickMark val="out"/>
        <c:minorTickMark val="none"/>
        <c:tickLblPos val="nextTo"/>
        <c:spPr>
          <a:ln>
            <a:solidFill>
              <a:srgbClr val="FFFFFF"/>
            </a:solidFill>
          </a:ln>
        </c:spPr>
        <c:txPr>
          <a:bodyPr/>
          <a:lstStyle/>
          <a:p>
            <a:pPr>
              <a:defRPr sz="1050">
                <a:solidFill>
                  <a:srgbClr val="FFFFFF"/>
                </a:solidFill>
                <a:latin typeface="Arial"/>
                <a:ea typeface="Arial"/>
                <a:cs typeface="Arial"/>
              </a:defRPr>
            </a:pPr>
            <a:endParaRPr lang="en-US"/>
          </a:p>
        </c:txPr>
        <c:crossAx val="78234752"/>
        <c:crosses val="autoZero"/>
        <c:crossBetween val="between"/>
      </c:valAx>
      <c:spPr>
        <a:noFill/>
        <a:ln>
          <a:solidFill>
            <a:schemeClr val="bg1"/>
          </a:solidFill>
        </a:ln>
      </c:spPr>
    </c:plotArea>
    <c:legend>
      <c:legendPos val="t"/>
      <c:legendEntry>
        <c:idx val="0"/>
        <c:txPr>
          <a:bodyPr/>
          <a:lstStyle/>
          <a:p>
            <a:pPr>
              <a:defRPr sz="1400">
                <a:solidFill>
                  <a:srgbClr val="FFFFFF"/>
                </a:solidFill>
                <a:latin typeface="Arial"/>
                <a:ea typeface="Arial"/>
                <a:cs typeface="Arial"/>
              </a:defRPr>
            </a:pPr>
            <a:endParaRPr lang="en-US"/>
          </a:p>
        </c:txPr>
      </c:legendEntry>
      <c:legendEntry>
        <c:idx val="1"/>
        <c:txPr>
          <a:bodyPr/>
          <a:lstStyle/>
          <a:p>
            <a:pPr>
              <a:defRPr sz="1400">
                <a:solidFill>
                  <a:srgbClr val="FFFFFF"/>
                </a:solidFill>
                <a:latin typeface="Arial"/>
                <a:ea typeface="Arial"/>
                <a:cs typeface="Arial"/>
              </a:defRPr>
            </a:pPr>
            <a:endParaRPr lang="en-US"/>
          </a:p>
        </c:txPr>
      </c:legendEntry>
      <c:legendEntry>
        <c:idx val="2"/>
        <c:txPr>
          <a:bodyPr/>
          <a:lstStyle/>
          <a:p>
            <a:pPr>
              <a:defRPr sz="1400">
                <a:solidFill>
                  <a:srgbClr val="FFFFFF"/>
                </a:solidFill>
                <a:latin typeface="Arial"/>
                <a:ea typeface="Arial"/>
                <a:cs typeface="Arial"/>
              </a:defRPr>
            </a:pPr>
            <a:endParaRPr lang="en-US"/>
          </a:p>
        </c:txPr>
      </c:legendEntry>
      <c:legendEntry>
        <c:idx val="3"/>
        <c:txPr>
          <a:bodyPr/>
          <a:lstStyle/>
          <a:p>
            <a:pPr>
              <a:defRPr sz="1400">
                <a:solidFill>
                  <a:srgbClr val="FFFFFF"/>
                </a:solidFill>
                <a:latin typeface="Arial"/>
                <a:ea typeface="Arial"/>
                <a:cs typeface="Arial"/>
              </a:defRPr>
            </a:pPr>
            <a:endParaRPr lang="en-US"/>
          </a:p>
        </c:txPr>
      </c:legendEntry>
      <c:legendEntry>
        <c:idx val="4"/>
        <c:txPr>
          <a:bodyPr/>
          <a:lstStyle/>
          <a:p>
            <a:pPr>
              <a:defRPr sz="1400">
                <a:solidFill>
                  <a:srgbClr val="FFFFFF"/>
                </a:solidFill>
                <a:latin typeface="Arial"/>
                <a:ea typeface="Arial"/>
                <a:cs typeface="Arial"/>
              </a:defRPr>
            </a:pPr>
            <a:endParaRPr lang="en-US"/>
          </a:p>
        </c:txPr>
      </c:legendEntry>
      <c:legendEntry>
        <c:idx val="5"/>
        <c:txPr>
          <a:bodyPr/>
          <a:lstStyle/>
          <a:p>
            <a:pPr>
              <a:defRPr sz="1400">
                <a:solidFill>
                  <a:srgbClr val="FFFFFF"/>
                </a:solidFill>
                <a:latin typeface="Arial"/>
                <a:ea typeface="Arial"/>
                <a:cs typeface="Arial"/>
              </a:defRPr>
            </a:pPr>
            <a:endParaRPr lang="en-US"/>
          </a:p>
        </c:txPr>
      </c:legendEntry>
      <c:layout/>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txPr>
        <a:bodyPr/>
        <a:lstStyle/>
        <a:p>
          <a:pPr>
            <a:defRPr sz="1400"/>
          </a:pPr>
          <a:endParaRPr lang="en-US"/>
        </a:p>
      </c:txPr>
    </c:legend>
    <c:plotVisOnly val="1"/>
    <c:dispBlanksAs val="gap"/>
    <c:showDLblsOverMax val="0"/>
  </c:chart>
  <c:spPr>
    <a:solidFill>
      <a:scrgbClr r="0" g="0" b="0">
        <a:alpha val="0"/>
      </a:scrgbClr>
    </a:solid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150000000000001"/>
          <c:w val="0.93525000000000003"/>
          <c:h val="0.62176882231647779"/>
        </c:manualLayout>
      </c:layout>
      <c:lineChart>
        <c:grouping val="standard"/>
        <c:varyColors val="0"/>
        <c:ser>
          <c:idx val="0"/>
          <c:order val="0"/>
          <c:tx>
            <c:strRef>
              <c:f>'Figure A5.1a. '!$B$42</c:f>
              <c:strCache>
                <c:ptCount val="1"/>
                <c:pt idx="0">
                  <c:v>Below upper secondary</c:v>
                </c:pt>
              </c:strCache>
            </c:strRef>
          </c:tx>
          <c:spPr>
            <a:ln w="25400">
              <a:noFill/>
            </a:ln>
            <a:effectLst/>
          </c:spPr>
          <c:marker>
            <c:symbol val="triangle"/>
            <c:size val="8"/>
            <c:spPr>
              <a:solidFill>
                <a:srgbClr val="76D4D0"/>
              </a:solidFill>
              <a:ln w="6350" cap="flat" cmpd="sng">
                <a:solidFill>
                  <a:srgbClr val="000000"/>
                </a:solidFill>
                <a:prstDash val="solid"/>
                <a:round/>
              </a:ln>
              <a:effectLst/>
            </c:spPr>
          </c:marker>
          <c:cat>
            <c:strRef>
              <c:f>'Figure A5.1a. '!$A$43:$A$87</c:f>
              <c:strCache>
                <c:ptCount val="45"/>
                <c:pt idx="0">
                  <c:v>Slovak Republic</c:v>
                </c:pt>
                <c:pt idx="1">
                  <c:v>Spain</c:v>
                </c:pt>
                <c:pt idx="2">
                  <c:v>Greece</c:v>
                </c:pt>
                <c:pt idx="3">
                  <c:v>South Africa</c:v>
                </c:pt>
                <c:pt idx="4">
                  <c:v>Lithuania</c:v>
                </c:pt>
                <c:pt idx="5">
                  <c:v>Czech Republic</c:v>
                </c:pt>
                <c:pt idx="6">
                  <c:v>Latvia</c:v>
                </c:pt>
                <c:pt idx="7">
                  <c:v>Ireland</c:v>
                </c:pt>
                <c:pt idx="8">
                  <c:v>Poland</c:v>
                </c:pt>
                <c:pt idx="9">
                  <c:v>Hungary</c:v>
                </c:pt>
                <c:pt idx="10">
                  <c:v>EU22 average</c:v>
                </c:pt>
                <c:pt idx="11">
                  <c:v>Belgium</c:v>
                </c:pt>
                <c:pt idx="12">
                  <c:v>Italy</c:v>
                </c:pt>
                <c:pt idx="13">
                  <c:v>France</c:v>
                </c:pt>
                <c:pt idx="14">
                  <c:v>Slovenia</c:v>
                </c:pt>
                <c:pt idx="15">
                  <c:v>Sweden</c:v>
                </c:pt>
                <c:pt idx="16">
                  <c:v>Portugal</c:v>
                </c:pt>
                <c:pt idx="17">
                  <c:v>Estonia</c:v>
                </c:pt>
                <c:pt idx="18">
                  <c:v>Russian Federation</c:v>
                </c:pt>
                <c:pt idx="19">
                  <c:v>OECD average</c:v>
                </c:pt>
                <c:pt idx="20">
                  <c:v>Finland</c:v>
                </c:pt>
                <c:pt idx="21">
                  <c:v>Germany</c:v>
                </c:pt>
                <c:pt idx="22">
                  <c:v>Austria</c:v>
                </c:pt>
                <c:pt idx="23">
                  <c:v>Canada</c:v>
                </c:pt>
                <c:pt idx="24">
                  <c:v>Switzerland</c:v>
                </c:pt>
                <c:pt idx="25">
                  <c:v>Netherlands</c:v>
                </c:pt>
                <c:pt idx="26">
                  <c:v>United States</c:v>
                </c:pt>
                <c:pt idx="27">
                  <c:v>Turkey</c:v>
                </c:pt>
                <c:pt idx="28">
                  <c:v>Denmark</c:v>
                </c:pt>
                <c:pt idx="29">
                  <c:v>Luxembourg</c:v>
                </c:pt>
                <c:pt idx="30">
                  <c:v>Australia</c:v>
                </c:pt>
                <c:pt idx="31">
                  <c:v>Norway</c:v>
                </c:pt>
                <c:pt idx="32">
                  <c:v>Costa Rica</c:v>
                </c:pt>
                <c:pt idx="33">
                  <c:v>United Kingdom</c:v>
                </c:pt>
                <c:pt idx="34">
                  <c:v>Israel</c:v>
                </c:pt>
                <c:pt idx="35">
                  <c:v>New Zealand</c:v>
                </c:pt>
                <c:pt idx="36">
                  <c:v>Colombia</c:v>
                </c:pt>
                <c:pt idx="37">
                  <c:v>Chile</c:v>
                </c:pt>
                <c:pt idx="38">
                  <c:v>Brazil</c:v>
                </c:pt>
                <c:pt idx="39">
                  <c:v>Iceland</c:v>
                </c:pt>
                <c:pt idx="40">
                  <c:v>Mexico</c:v>
                </c:pt>
                <c:pt idx="41">
                  <c:v>Korea</c:v>
                </c:pt>
                <c:pt idx="42">
                  <c:v>Indonesia</c:v>
                </c:pt>
                <c:pt idx="43">
                  <c:v>Saudi Arabia</c:v>
                </c:pt>
                <c:pt idx="44">
                  <c:v>Japan</c:v>
                </c:pt>
              </c:strCache>
            </c:strRef>
          </c:cat>
          <c:val>
            <c:numRef>
              <c:f>'Figure A5.1a. '!$B$43:$B$87</c:f>
              <c:numCache>
                <c:formatCode>#,##0.00</c:formatCode>
                <c:ptCount val="45"/>
                <c:pt idx="0">
                  <c:v>34.244533538817997</c:v>
                </c:pt>
                <c:pt idx="1">
                  <c:v>28.935256958008001</c:v>
                </c:pt>
                <c:pt idx="2">
                  <c:v>26.26460647583</c:v>
                </c:pt>
                <c:pt idx="3">
                  <c:v>26.063962936401001</c:v>
                </c:pt>
                <c:pt idx="4">
                  <c:v>23.336908340453999</c:v>
                </c:pt>
                <c:pt idx="5">
                  <c:v>20.727899551391999</c:v>
                </c:pt>
                <c:pt idx="6">
                  <c:v>19.635063171386999</c:v>
                </c:pt>
                <c:pt idx="7">
                  <c:v>15.893836975098001</c:v>
                </c:pt>
                <c:pt idx="8">
                  <c:v>15.541264533996999</c:v>
                </c:pt>
                <c:pt idx="9">
                  <c:v>15.502581596374</c:v>
                </c:pt>
                <c:pt idx="10">
                  <c:v>15.403965321454001</c:v>
                </c:pt>
                <c:pt idx="11">
                  <c:v>14.779063224792999</c:v>
                </c:pt>
                <c:pt idx="12">
                  <c:v>14.186406135559</c:v>
                </c:pt>
                <c:pt idx="13">
                  <c:v>13.973893165588001</c:v>
                </c:pt>
                <c:pt idx="14">
                  <c:v>13.604604721069</c:v>
                </c:pt>
                <c:pt idx="15">
                  <c:v>13.068517684937</c:v>
                </c:pt>
                <c:pt idx="16">
                  <c:v>13.029996871948001</c:v>
                </c:pt>
                <c:pt idx="17">
                  <c:v>12.502474784851</c:v>
                </c:pt>
                <c:pt idx="18">
                  <c:v>12.467112541199</c:v>
                </c:pt>
                <c:pt idx="19">
                  <c:v>12.365147029652</c:v>
                </c:pt>
                <c:pt idx="20">
                  <c:v>12.149633407593001</c:v>
                </c:pt>
                <c:pt idx="21">
                  <c:v>11.352495193480999</c:v>
                </c:pt>
                <c:pt idx="22">
                  <c:v>10.624196052551</c:v>
                </c:pt>
                <c:pt idx="23">
                  <c:v>10.356832504272999</c:v>
                </c:pt>
                <c:pt idx="24">
                  <c:v>9.5566577911377006</c:v>
                </c:pt>
                <c:pt idx="25">
                  <c:v>9.2927436828612997</c:v>
                </c:pt>
                <c:pt idx="26">
                  <c:v>9.2215843200684002</c:v>
                </c:pt>
                <c:pt idx="27">
                  <c:v>9.0739879608153995</c:v>
                </c:pt>
                <c:pt idx="28">
                  <c:v>8.5385417938231996</c:v>
                </c:pt>
                <c:pt idx="29">
                  <c:v>8.2581672668456996</c:v>
                </c:pt>
                <c:pt idx="30">
                  <c:v>7.9672694206237997</c:v>
                </c:pt>
                <c:pt idx="31">
                  <c:v>7.7164368629456002</c:v>
                </c:pt>
                <c:pt idx="32">
                  <c:v>7.4151182174682999</c:v>
                </c:pt>
                <c:pt idx="33">
                  <c:v>6.7814602851868004</c:v>
                </c:pt>
                <c:pt idx="34">
                  <c:v>6.4824423789978001</c:v>
                </c:pt>
                <c:pt idx="35">
                  <c:v>6.1963334083556996</c:v>
                </c:pt>
                <c:pt idx="36">
                  <c:v>6.0220847129821999</c:v>
                </c:pt>
                <c:pt idx="37">
                  <c:v>5.1777181625365998</c:v>
                </c:pt>
                <c:pt idx="38">
                  <c:v>4.3940596580504998</c:v>
                </c:pt>
                <c:pt idx="39">
                  <c:v>3.9669003486632999</c:v>
                </c:pt>
                <c:pt idx="40">
                  <c:v>3.0698862075806002</c:v>
                </c:pt>
                <c:pt idx="41">
                  <c:v>2.7417125701903999</c:v>
                </c:pt>
                <c:pt idx="42">
                  <c:v>2.58469414711</c:v>
                </c:pt>
                <c:pt idx="43">
                  <c:v>0.82571578025818004</c:v>
                </c:pt>
              </c:numCache>
            </c:numRef>
          </c:val>
          <c:smooth val="0"/>
          <c:extLst xmlns:c16r2="http://schemas.microsoft.com/office/drawing/2015/06/chart">
            <c:ext xmlns:c16="http://schemas.microsoft.com/office/drawing/2014/chart" uri="{C3380CC4-5D6E-409C-BE32-E72D297353CC}">
              <c16:uniqueId val="{00000000-79D5-4B7B-A9E9-698E7DD554BA}"/>
            </c:ext>
          </c:extLst>
        </c:ser>
        <c:ser>
          <c:idx val="1"/>
          <c:order val="1"/>
          <c:tx>
            <c:strRef>
              <c:f>'Figure A5.1a. '!$H$42</c:f>
              <c:strCache>
                <c:ptCount val="1"/>
                <c:pt idx="0">
                  <c:v>Upper secondary or post-secondary non-tertiary</c:v>
                </c:pt>
              </c:strCache>
            </c:strRef>
          </c:tx>
          <c:spPr>
            <a:ln w="25400">
              <a:noFill/>
            </a:ln>
            <a:effectLst/>
          </c:spPr>
          <c:marker>
            <c:symbol val="circle"/>
            <c:size val="7"/>
            <c:spPr>
              <a:solidFill>
                <a:srgbClr val="C2BFD3"/>
              </a:solidFill>
              <a:ln w="6350" cap="flat" cmpd="sng">
                <a:solidFill>
                  <a:schemeClr val="tx1"/>
                </a:solidFill>
                <a:prstDash val="solid"/>
                <a:round/>
              </a:ln>
              <a:effectLst/>
            </c:spPr>
          </c:marker>
          <c:cat>
            <c:strRef>
              <c:f>'Figure A5.1a. '!$A$43:$A$87</c:f>
              <c:strCache>
                <c:ptCount val="45"/>
                <c:pt idx="0">
                  <c:v>Slovak Republic</c:v>
                </c:pt>
                <c:pt idx="1">
                  <c:v>Spain</c:v>
                </c:pt>
                <c:pt idx="2">
                  <c:v>Greece</c:v>
                </c:pt>
                <c:pt idx="3">
                  <c:v>South Africa</c:v>
                </c:pt>
                <c:pt idx="4">
                  <c:v>Lithuania</c:v>
                </c:pt>
                <c:pt idx="5">
                  <c:v>Czech Republic</c:v>
                </c:pt>
                <c:pt idx="6">
                  <c:v>Latvia</c:v>
                </c:pt>
                <c:pt idx="7">
                  <c:v>Ireland</c:v>
                </c:pt>
                <c:pt idx="8">
                  <c:v>Poland</c:v>
                </c:pt>
                <c:pt idx="9">
                  <c:v>Hungary</c:v>
                </c:pt>
                <c:pt idx="10">
                  <c:v>EU22 average</c:v>
                </c:pt>
                <c:pt idx="11">
                  <c:v>Belgium</c:v>
                </c:pt>
                <c:pt idx="12">
                  <c:v>Italy</c:v>
                </c:pt>
                <c:pt idx="13">
                  <c:v>France</c:v>
                </c:pt>
                <c:pt idx="14">
                  <c:v>Slovenia</c:v>
                </c:pt>
                <c:pt idx="15">
                  <c:v>Sweden</c:v>
                </c:pt>
                <c:pt idx="16">
                  <c:v>Portugal</c:v>
                </c:pt>
                <c:pt idx="17">
                  <c:v>Estonia</c:v>
                </c:pt>
                <c:pt idx="18">
                  <c:v>Russian Federation</c:v>
                </c:pt>
                <c:pt idx="19">
                  <c:v>OECD average</c:v>
                </c:pt>
                <c:pt idx="20">
                  <c:v>Finland</c:v>
                </c:pt>
                <c:pt idx="21">
                  <c:v>Germany</c:v>
                </c:pt>
                <c:pt idx="22">
                  <c:v>Austria</c:v>
                </c:pt>
                <c:pt idx="23">
                  <c:v>Canada</c:v>
                </c:pt>
                <c:pt idx="24">
                  <c:v>Switzerland</c:v>
                </c:pt>
                <c:pt idx="25">
                  <c:v>Netherlands</c:v>
                </c:pt>
                <c:pt idx="26">
                  <c:v>United States</c:v>
                </c:pt>
                <c:pt idx="27">
                  <c:v>Turkey</c:v>
                </c:pt>
                <c:pt idx="28">
                  <c:v>Denmark</c:v>
                </c:pt>
                <c:pt idx="29">
                  <c:v>Luxembourg</c:v>
                </c:pt>
                <c:pt idx="30">
                  <c:v>Australia</c:v>
                </c:pt>
                <c:pt idx="31">
                  <c:v>Norway</c:v>
                </c:pt>
                <c:pt idx="32">
                  <c:v>Costa Rica</c:v>
                </c:pt>
                <c:pt idx="33">
                  <c:v>United Kingdom</c:v>
                </c:pt>
                <c:pt idx="34">
                  <c:v>Israel</c:v>
                </c:pt>
                <c:pt idx="35">
                  <c:v>New Zealand</c:v>
                </c:pt>
                <c:pt idx="36">
                  <c:v>Colombia</c:v>
                </c:pt>
                <c:pt idx="37">
                  <c:v>Chile</c:v>
                </c:pt>
                <c:pt idx="38">
                  <c:v>Brazil</c:v>
                </c:pt>
                <c:pt idx="39">
                  <c:v>Iceland</c:v>
                </c:pt>
                <c:pt idx="40">
                  <c:v>Mexico</c:v>
                </c:pt>
                <c:pt idx="41">
                  <c:v>Korea</c:v>
                </c:pt>
                <c:pt idx="42">
                  <c:v>Indonesia</c:v>
                </c:pt>
                <c:pt idx="43">
                  <c:v>Saudi Arabia</c:v>
                </c:pt>
                <c:pt idx="44">
                  <c:v>Japan</c:v>
                </c:pt>
              </c:strCache>
            </c:strRef>
          </c:cat>
          <c:val>
            <c:numRef>
              <c:f>'Figure A5.1a. '!$H$43:$H$87</c:f>
              <c:numCache>
                <c:formatCode>General</c:formatCode>
                <c:ptCount val="45"/>
                <c:pt idx="0">
                  <c:v>9.8688116073608008</c:v>
                </c:pt>
                <c:pt idx="1">
                  <c:v>19.22717666626</c:v>
                </c:pt>
                <c:pt idx="2">
                  <c:v>25.483932495116999</c:v>
                </c:pt>
                <c:pt idx="3">
                  <c:v>20.762348175048999</c:v>
                </c:pt>
                <c:pt idx="4">
                  <c:v>11.33340549469</c:v>
                </c:pt>
                <c:pt idx="5">
                  <c:v>4.3891835212707999</c:v>
                </c:pt>
                <c:pt idx="6">
                  <c:v>10.728009223938001</c:v>
                </c:pt>
                <c:pt idx="7">
                  <c:v>9.9439573287963992</c:v>
                </c:pt>
                <c:pt idx="8">
                  <c:v>7.1368775367737003</c:v>
                </c:pt>
                <c:pt idx="9">
                  <c:v>5.7222285270690998</c:v>
                </c:pt>
                <c:pt idx="10">
                  <c:v>8.5026301429385001</c:v>
                </c:pt>
                <c:pt idx="11">
                  <c:v>7.5088267326354998</c:v>
                </c:pt>
                <c:pt idx="12">
                  <c:v>8.9408273696899006</c:v>
                </c:pt>
                <c:pt idx="13">
                  <c:v>8.7619218826293999</c:v>
                </c:pt>
                <c:pt idx="14">
                  <c:v>9.4159584045409996</c:v>
                </c:pt>
                <c:pt idx="15">
                  <c:v>4.6161270141601998</c:v>
                </c:pt>
                <c:pt idx="16">
                  <c:v>11.432629585266</c:v>
                </c:pt>
                <c:pt idx="17">
                  <c:v>6.1692962646484002</c:v>
                </c:pt>
                <c:pt idx="18">
                  <c:v>6.1829128265381001</c:v>
                </c:pt>
                <c:pt idx="19">
                  <c:v>7.2772713825107003</c:v>
                </c:pt>
                <c:pt idx="20">
                  <c:v>8.1561641693115003</c:v>
                </c:pt>
                <c:pt idx="21">
                  <c:v>4.2799124717712003</c:v>
                </c:pt>
                <c:pt idx="22">
                  <c:v>4.9086284637451003</c:v>
                </c:pt>
                <c:pt idx="23">
                  <c:v>6.8376069068909002</c:v>
                </c:pt>
                <c:pt idx="24">
                  <c:v>3.6315801143646</c:v>
                </c:pt>
                <c:pt idx="25">
                  <c:v>6.8343362808228001</c:v>
                </c:pt>
                <c:pt idx="26">
                  <c:v>6.0480661392212003</c:v>
                </c:pt>
                <c:pt idx="27">
                  <c:v>9.1599826812743999</c:v>
                </c:pt>
                <c:pt idx="28">
                  <c:v>4.7054533958434996</c:v>
                </c:pt>
                <c:pt idx="29">
                  <c:v>5.4443092346190998</c:v>
                </c:pt>
                <c:pt idx="30">
                  <c:v>4.6640186309814</c:v>
                </c:pt>
                <c:pt idx="31">
                  <c:v>3.3200531005859002</c:v>
                </c:pt>
                <c:pt idx="32">
                  <c:v>7.6386303901671999</c:v>
                </c:pt>
                <c:pt idx="33">
                  <c:v>3.6425867080688001</c:v>
                </c:pt>
                <c:pt idx="34">
                  <c:v>5.4431204795837003</c:v>
                </c:pt>
                <c:pt idx="35">
                  <c:v>4.7998008728026997</c:v>
                </c:pt>
                <c:pt idx="36">
                  <c:v>8.2053680419921999</c:v>
                </c:pt>
                <c:pt idx="37">
                  <c:v>5.6485662460326997</c:v>
                </c:pt>
                <c:pt idx="38">
                  <c:v>5.7066974639892996</c:v>
                </c:pt>
                <c:pt idx="39">
                  <c:v>3.1375770568847998</c:v>
                </c:pt>
                <c:pt idx="40">
                  <c:v>3.9711771011353001</c:v>
                </c:pt>
                <c:pt idx="41">
                  <c:v>3.3044681549071999</c:v>
                </c:pt>
                <c:pt idx="42">
                  <c:v>4.1719756126404004</c:v>
                </c:pt>
                <c:pt idx="43">
                  <c:v>4.0861597061156996</c:v>
                </c:pt>
                <c:pt idx="44">
                  <c:v>4.0800313949584996</c:v>
                </c:pt>
              </c:numCache>
            </c:numRef>
          </c:val>
          <c:smooth val="0"/>
          <c:extLst xmlns:c16r2="http://schemas.microsoft.com/office/drawing/2015/06/chart">
            <c:ext xmlns:c16="http://schemas.microsoft.com/office/drawing/2014/chart" uri="{C3380CC4-5D6E-409C-BE32-E72D297353CC}">
              <c16:uniqueId val="{00000001-79D5-4B7B-A9E9-698E7DD554BA}"/>
            </c:ext>
          </c:extLst>
        </c:ser>
        <c:ser>
          <c:idx val="2"/>
          <c:order val="2"/>
          <c:tx>
            <c:strRef>
              <c:f>'Figure A5.1a. '!$E$42</c:f>
              <c:strCache>
                <c:ptCount val="1"/>
                <c:pt idx="0">
                  <c:v>Tertiary</c:v>
                </c:pt>
              </c:strCache>
            </c:strRef>
          </c:tx>
          <c:spPr>
            <a:ln w="25400">
              <a:noFill/>
            </a:ln>
            <a:effectLst/>
          </c:spPr>
          <c:marker>
            <c:symbol val="dash"/>
            <c:size val="9"/>
            <c:spPr>
              <a:solidFill>
                <a:srgbClr val="C6E6A2"/>
              </a:solidFill>
              <a:ln w="6350" cap="flat" cmpd="sng">
                <a:solidFill>
                  <a:srgbClr val="000000"/>
                </a:solidFill>
                <a:prstDash val="solid"/>
                <a:round/>
              </a:ln>
              <a:effectLst/>
            </c:spPr>
          </c:marker>
          <c:cat>
            <c:strRef>
              <c:f>'Figure A5.1a. '!$A$43:$A$87</c:f>
              <c:strCache>
                <c:ptCount val="45"/>
                <c:pt idx="0">
                  <c:v>Slovak Republic</c:v>
                </c:pt>
                <c:pt idx="1">
                  <c:v>Spain</c:v>
                </c:pt>
                <c:pt idx="2">
                  <c:v>Greece</c:v>
                </c:pt>
                <c:pt idx="3">
                  <c:v>South Africa</c:v>
                </c:pt>
                <c:pt idx="4">
                  <c:v>Lithuania</c:v>
                </c:pt>
                <c:pt idx="5">
                  <c:v>Czech Republic</c:v>
                </c:pt>
                <c:pt idx="6">
                  <c:v>Latvia</c:v>
                </c:pt>
                <c:pt idx="7">
                  <c:v>Ireland</c:v>
                </c:pt>
                <c:pt idx="8">
                  <c:v>Poland</c:v>
                </c:pt>
                <c:pt idx="9">
                  <c:v>Hungary</c:v>
                </c:pt>
                <c:pt idx="10">
                  <c:v>EU22 average</c:v>
                </c:pt>
                <c:pt idx="11">
                  <c:v>Belgium</c:v>
                </c:pt>
                <c:pt idx="12">
                  <c:v>Italy</c:v>
                </c:pt>
                <c:pt idx="13">
                  <c:v>France</c:v>
                </c:pt>
                <c:pt idx="14">
                  <c:v>Slovenia</c:v>
                </c:pt>
                <c:pt idx="15">
                  <c:v>Sweden</c:v>
                </c:pt>
                <c:pt idx="16">
                  <c:v>Portugal</c:v>
                </c:pt>
                <c:pt idx="17">
                  <c:v>Estonia</c:v>
                </c:pt>
                <c:pt idx="18">
                  <c:v>Russian Federation</c:v>
                </c:pt>
                <c:pt idx="19">
                  <c:v>OECD average</c:v>
                </c:pt>
                <c:pt idx="20">
                  <c:v>Finland</c:v>
                </c:pt>
                <c:pt idx="21">
                  <c:v>Germany</c:v>
                </c:pt>
                <c:pt idx="22">
                  <c:v>Austria</c:v>
                </c:pt>
                <c:pt idx="23">
                  <c:v>Canada</c:v>
                </c:pt>
                <c:pt idx="24">
                  <c:v>Switzerland</c:v>
                </c:pt>
                <c:pt idx="25">
                  <c:v>Netherlands</c:v>
                </c:pt>
                <c:pt idx="26">
                  <c:v>United States</c:v>
                </c:pt>
                <c:pt idx="27">
                  <c:v>Turkey</c:v>
                </c:pt>
                <c:pt idx="28">
                  <c:v>Denmark</c:v>
                </c:pt>
                <c:pt idx="29">
                  <c:v>Luxembourg</c:v>
                </c:pt>
                <c:pt idx="30">
                  <c:v>Australia</c:v>
                </c:pt>
                <c:pt idx="31">
                  <c:v>Norway</c:v>
                </c:pt>
                <c:pt idx="32">
                  <c:v>Costa Rica</c:v>
                </c:pt>
                <c:pt idx="33">
                  <c:v>United Kingdom</c:v>
                </c:pt>
                <c:pt idx="34">
                  <c:v>Israel</c:v>
                </c:pt>
                <c:pt idx="35">
                  <c:v>New Zealand</c:v>
                </c:pt>
                <c:pt idx="36">
                  <c:v>Colombia</c:v>
                </c:pt>
                <c:pt idx="37">
                  <c:v>Chile</c:v>
                </c:pt>
                <c:pt idx="38">
                  <c:v>Brazil</c:v>
                </c:pt>
                <c:pt idx="39">
                  <c:v>Iceland</c:v>
                </c:pt>
                <c:pt idx="40">
                  <c:v>Mexico</c:v>
                </c:pt>
                <c:pt idx="41">
                  <c:v>Korea</c:v>
                </c:pt>
                <c:pt idx="42">
                  <c:v>Indonesia</c:v>
                </c:pt>
                <c:pt idx="43">
                  <c:v>Saudi Arabia</c:v>
                </c:pt>
                <c:pt idx="44">
                  <c:v>Japan</c:v>
                </c:pt>
              </c:strCache>
            </c:strRef>
          </c:cat>
          <c:val>
            <c:numRef>
              <c:f>'Figure A5.1a. '!$E$43:$E$87</c:f>
              <c:numCache>
                <c:formatCode>#,##0.00</c:formatCode>
                <c:ptCount val="45"/>
                <c:pt idx="0">
                  <c:v>5.5555529594420996</c:v>
                </c:pt>
                <c:pt idx="1">
                  <c:v>12.3590259552</c:v>
                </c:pt>
                <c:pt idx="2">
                  <c:v>19.004270553588999</c:v>
                </c:pt>
                <c:pt idx="3">
                  <c:v>9.1534881591796999</c:v>
                </c:pt>
                <c:pt idx="4">
                  <c:v>3.1849932670593</c:v>
                </c:pt>
                <c:pt idx="5">
                  <c:v>2.2015542984008998</c:v>
                </c:pt>
                <c:pt idx="6">
                  <c:v>4.4831018447876003</c:v>
                </c:pt>
                <c:pt idx="7">
                  <c:v>5.1365633010864</c:v>
                </c:pt>
                <c:pt idx="8">
                  <c:v>3.5067658424377002</c:v>
                </c:pt>
                <c:pt idx="9">
                  <c:v>2.17449259758</c:v>
                </c:pt>
                <c:pt idx="10">
                  <c:v>5.4900935779918001</c:v>
                </c:pt>
                <c:pt idx="11">
                  <c:v>4.1076717376709002</c:v>
                </c:pt>
                <c:pt idx="12">
                  <c:v>6.8232889175415004</c:v>
                </c:pt>
                <c:pt idx="13">
                  <c:v>5.7457842826843004</c:v>
                </c:pt>
                <c:pt idx="14">
                  <c:v>5.7336592674254998</c:v>
                </c:pt>
                <c:pt idx="15">
                  <c:v>3.9696822166443</c:v>
                </c:pt>
                <c:pt idx="16">
                  <c:v>8.2127933502196999</c:v>
                </c:pt>
                <c:pt idx="17">
                  <c:v>3.7717313766479998</c:v>
                </c:pt>
                <c:pt idx="19">
                  <c:v>4.8563986233302998</c:v>
                </c:pt>
                <c:pt idx="20">
                  <c:v>6.3945140838623002</c:v>
                </c:pt>
                <c:pt idx="21">
                  <c:v>2.3265731334686</c:v>
                </c:pt>
                <c:pt idx="22">
                  <c:v>3.5914113521575999</c:v>
                </c:pt>
                <c:pt idx="23">
                  <c:v>4.7047266960143999</c:v>
                </c:pt>
                <c:pt idx="24">
                  <c:v>3.1602983474731001</c:v>
                </c:pt>
                <c:pt idx="25">
                  <c:v>3.7072191238403001</c:v>
                </c:pt>
                <c:pt idx="26">
                  <c:v>2.7198491096496999</c:v>
                </c:pt>
                <c:pt idx="27">
                  <c:v>8.4337348937987997</c:v>
                </c:pt>
                <c:pt idx="28">
                  <c:v>4.7517147064209002</c:v>
                </c:pt>
                <c:pt idx="29">
                  <c:v>4.5682349205017001</c:v>
                </c:pt>
                <c:pt idx="30">
                  <c:v>3.5510168075561999</c:v>
                </c:pt>
                <c:pt idx="31">
                  <c:v>2.5243082046508998</c:v>
                </c:pt>
                <c:pt idx="32">
                  <c:v>5.6657323837279998</c:v>
                </c:pt>
                <c:pt idx="33">
                  <c:v>2.6564528942107999</c:v>
                </c:pt>
                <c:pt idx="34">
                  <c:v>3.6288137435913002</c:v>
                </c:pt>
                <c:pt idx="35">
                  <c:v>2.7522935867310001</c:v>
                </c:pt>
                <c:pt idx="36">
                  <c:v>7.8162398338318004</c:v>
                </c:pt>
                <c:pt idx="37">
                  <c:v>4.9447178840637003</c:v>
                </c:pt>
                <c:pt idx="38">
                  <c:v>3.4840133190154998</c:v>
                </c:pt>
                <c:pt idx="39">
                  <c:v>2.7826297283172998</c:v>
                </c:pt>
                <c:pt idx="40">
                  <c:v>4.2238988876343004</c:v>
                </c:pt>
                <c:pt idx="41">
                  <c:v>3.1966593265532999</c:v>
                </c:pt>
                <c:pt idx="42">
                  <c:v>3.5629246234893999</c:v>
                </c:pt>
                <c:pt idx="43">
                  <c:v>7.8985409736632999</c:v>
                </c:pt>
                <c:pt idx="44">
                  <c:v>2.5689458847046001</c:v>
                </c:pt>
              </c:numCache>
            </c:numRef>
          </c:val>
          <c:smooth val="0"/>
          <c:extLst xmlns:c16r2="http://schemas.microsoft.com/office/drawing/2015/06/chart">
            <c:ext xmlns:c16="http://schemas.microsoft.com/office/drawing/2014/chart" uri="{C3380CC4-5D6E-409C-BE32-E72D297353CC}">
              <c16:uniqueId val="{00000002-79D5-4B7B-A9E9-698E7DD554BA}"/>
            </c:ext>
          </c:extLst>
        </c:ser>
        <c:dLbls>
          <c:showLegendKey val="0"/>
          <c:showVal val="0"/>
          <c:showCatName val="0"/>
          <c:showSerName val="0"/>
          <c:showPercent val="0"/>
          <c:showBubbleSize val="0"/>
        </c:dLbls>
        <c:hiLowLines>
          <c:spPr>
            <a:ln w="6350">
              <a:solidFill>
                <a:schemeClr val="bg1">
                  <a:lumMod val="50000"/>
                </a:schemeClr>
              </a:solidFill>
            </a:ln>
          </c:spPr>
        </c:hiLowLines>
        <c:marker val="1"/>
        <c:smooth val="0"/>
        <c:axId val="187963648"/>
        <c:axId val="187965440"/>
      </c:lineChart>
      <c:catAx>
        <c:axId val="187963648"/>
        <c:scaling>
          <c:orientation val="minMax"/>
        </c:scaling>
        <c:delete val="0"/>
        <c:axPos val="b"/>
        <c:numFmt formatCode="General" sourceLinked="1"/>
        <c:majorTickMark val="in"/>
        <c:minorTickMark val="none"/>
        <c:tickLblPos val="low"/>
        <c:spPr>
          <a:noFill/>
          <a:ln w="9525">
            <a:solidFill>
              <a:srgbClr val="FFFFFF"/>
            </a:solidFill>
            <a:prstDash val="solid"/>
          </a:ln>
        </c:spPr>
        <c:txPr>
          <a:bodyPr rot="-5400000" vert="horz"/>
          <a:lstStyle/>
          <a:p>
            <a:pPr>
              <a:defRPr lang="en-US" sz="1050" b="0" i="0" u="none" baseline="0">
                <a:solidFill>
                  <a:srgbClr val="FFFFFF"/>
                </a:solidFill>
                <a:latin typeface="Arial"/>
                <a:ea typeface="Arial"/>
                <a:cs typeface="Arial"/>
              </a:defRPr>
            </a:pPr>
            <a:endParaRPr lang="en-US"/>
          </a:p>
        </c:txPr>
        <c:crossAx val="187965440"/>
        <c:crosses val="autoZero"/>
        <c:auto val="1"/>
        <c:lblAlgn val="ctr"/>
        <c:lblOffset val="0"/>
        <c:tickLblSkip val="1"/>
        <c:noMultiLvlLbl val="0"/>
      </c:catAx>
      <c:valAx>
        <c:axId val="187965440"/>
        <c:scaling>
          <c:orientation val="minMax"/>
          <c:max val="35"/>
        </c:scaling>
        <c:delete val="0"/>
        <c:axPos val="l"/>
        <c:majorGridlines>
          <c:spPr>
            <a:ln w="9525" cmpd="sng">
              <a:solidFill>
                <a:schemeClr val="bg1">
                  <a:lumMod val="65000"/>
                  <a:alpha val="50000"/>
                </a:schemeClr>
              </a:solidFill>
              <a:prstDash val="solid"/>
            </a:ln>
          </c:spPr>
        </c:majorGridlines>
        <c:numFmt formatCode="#\ ##0" sourceLinked="0"/>
        <c:majorTickMark val="in"/>
        <c:minorTickMark val="none"/>
        <c:tickLblPos val="nextTo"/>
        <c:spPr>
          <a:noFill/>
          <a:ln w="9525">
            <a:solidFill>
              <a:srgbClr val="FFFFFF"/>
            </a:solidFill>
            <a:prstDash val="solid"/>
          </a:ln>
        </c:spPr>
        <c:txPr>
          <a:bodyPr rot="0" vert="horz"/>
          <a:lstStyle/>
          <a:p>
            <a:pPr>
              <a:defRPr lang="en-US" sz="1200" b="0" i="0" u="none" baseline="0">
                <a:solidFill>
                  <a:srgbClr val="FFFFFF"/>
                </a:solidFill>
                <a:latin typeface="Arial"/>
                <a:ea typeface="Arial"/>
                <a:cs typeface="Arial"/>
              </a:defRPr>
            </a:pPr>
            <a:endParaRPr lang="en-US"/>
          </a:p>
        </c:txPr>
        <c:crossAx val="187963648"/>
        <c:crosses val="autoZero"/>
        <c:crossBetween val="between"/>
      </c:valAx>
      <c:spPr>
        <a:noFill/>
        <a:ln w="9525">
          <a:solidFill>
            <a:schemeClr val="bg1"/>
          </a:solidFill>
        </a:ln>
        <a:extLst>
          <a:ext uri="{909E8E84-426E-40DD-AFC4-6F175D3DCCD1}">
            <a14:hiddenFill xmlns:a14="http://schemas.microsoft.com/office/drawing/2010/main">
              <a:solidFill>
                <a:srgbClr val="F4FFFF"/>
              </a:solidFill>
            </a14:hiddenFill>
          </a:ext>
        </a:extLst>
      </c:spPr>
    </c:plotArea>
    <c:legend>
      <c:legendPos val="t"/>
      <c:legendEntry>
        <c:idx val="0"/>
        <c:txPr>
          <a:bodyPr rot="0" vert="horz"/>
          <a:lstStyle/>
          <a:p>
            <a:pPr>
              <a:defRPr lang="en-US" sz="1200" b="0" i="0" u="none" baseline="0">
                <a:solidFill>
                  <a:srgbClr val="FFFFFF"/>
                </a:solidFill>
                <a:latin typeface="Arial"/>
                <a:ea typeface="Arial"/>
                <a:cs typeface="Arial"/>
              </a:defRPr>
            </a:pPr>
            <a:endParaRPr lang="en-US"/>
          </a:p>
        </c:txPr>
      </c:legendEntry>
      <c:legendEntry>
        <c:idx val="1"/>
        <c:txPr>
          <a:bodyPr rot="0" vert="horz"/>
          <a:lstStyle/>
          <a:p>
            <a:pPr>
              <a:defRPr lang="en-US" sz="1200" b="0" i="0" u="none" baseline="0">
                <a:solidFill>
                  <a:srgbClr val="FFFFFF"/>
                </a:solidFill>
                <a:latin typeface="Arial"/>
                <a:ea typeface="Arial"/>
                <a:cs typeface="Arial"/>
              </a:defRPr>
            </a:pPr>
            <a:endParaRPr lang="en-US"/>
          </a:p>
        </c:txPr>
      </c:legendEntry>
      <c:legendEntry>
        <c:idx val="2"/>
        <c:txPr>
          <a:bodyPr rot="0" vert="horz"/>
          <a:lstStyle/>
          <a:p>
            <a:pPr>
              <a:defRPr lang="en-US" sz="1200" b="0" i="0" u="none" baseline="0">
                <a:solidFill>
                  <a:srgbClr val="FFFFFF"/>
                </a:solidFill>
                <a:latin typeface="Arial"/>
                <a:ea typeface="Arial"/>
                <a:cs typeface="Arial"/>
              </a:defRPr>
            </a:pPr>
            <a:endParaRPr lang="en-US"/>
          </a:p>
        </c:txPr>
      </c:legendEntry>
      <c:layout>
        <c:manualLayout>
          <c:xMode val="edge"/>
          <c:yMode val="edge"/>
          <c:x val="5.1999999999999998E-2"/>
          <c:y val="1.2999999999999999E-2"/>
          <c:w val="0.89724999999999999"/>
          <c:h val="7.0999999999999994E-2"/>
        </c:manualLayout>
      </c:layout>
      <c:overlay val="1"/>
      <c:spPr>
        <a:noFill/>
        <a:ln>
          <a:noFill/>
          <a:round/>
        </a:ln>
        <a:effectLst/>
        <a:extLst>
          <a:ext uri="{909E8E84-426E-40DD-AFC4-6F175D3DCCD1}">
            <a14:hiddenFill xmlns:a14="http://schemas.microsoft.com/office/drawing/2010/main">
              <a:solidFill>
                <a:srgbClr val="EAEAEA"/>
              </a:solidFill>
            </a14:hiddenFill>
          </a:ext>
        </a:extLst>
      </c:spPr>
      <c:txPr>
        <a:bodyPr rot="0" vert="horz"/>
        <a:lstStyle/>
        <a:p>
          <a:pPr>
            <a:defRPr lang="en-US" sz="750" b="0" i="0" u="none" baseline="0">
              <a:solidFill>
                <a:srgbClr val="000000"/>
              </a:solidFill>
              <a:latin typeface="Arial Narrow"/>
              <a:ea typeface="Arial Narrow"/>
              <a:cs typeface="Arial Narrow"/>
            </a:defRPr>
          </a:pPr>
          <a:endParaRPr lang="en-US"/>
        </a:p>
      </c:txPr>
    </c:legend>
    <c:plotVisOnly val="1"/>
    <c:dispBlanksAs val="gap"/>
    <c:showDLblsOverMax val="1"/>
  </c:chart>
  <c:spPr>
    <a:solidFill>
      <a:scrgbClr r="0" g="0" b="0">
        <a:alpha val="0"/>
      </a:scrgbClr>
    </a:solidFill>
    <a:ln w="9525">
      <a:noFill/>
      <a:prstDash val="solid"/>
      <a:round/>
    </a:ln>
    <a:effectLst/>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Munka1!$B$1</c:f>
              <c:strCache>
                <c:ptCount val="1"/>
                <c:pt idx="0">
                  <c:v>Actual</c:v>
                </c:pt>
              </c:strCache>
            </c:strRef>
          </c:tx>
          <c:spPr>
            <a:gradFill rotWithShape="1">
              <a:gsLst>
                <a:gs pos="0">
                  <a:schemeClr val="accent1">
                    <a:shade val="65000"/>
                    <a:lumMod val="110000"/>
                    <a:satMod val="105000"/>
                    <a:tint val="67000"/>
                  </a:schemeClr>
                </a:gs>
                <a:gs pos="50000">
                  <a:schemeClr val="accent1">
                    <a:shade val="65000"/>
                    <a:lumMod val="105000"/>
                    <a:satMod val="103000"/>
                    <a:tint val="73000"/>
                  </a:schemeClr>
                </a:gs>
                <a:gs pos="100000">
                  <a:schemeClr val="accent1">
                    <a:shade val="65000"/>
                    <a:lumMod val="105000"/>
                    <a:satMod val="109000"/>
                    <a:tint val="81000"/>
                  </a:schemeClr>
                </a:gs>
              </a:gsLst>
              <a:lin ang="5400000" scaled="0"/>
            </a:gradFill>
            <a:ln w="9525" cap="flat" cmpd="sng" algn="ctr">
              <a:solidFill>
                <a:schemeClr val="accent1">
                  <a:shade val="65000"/>
                  <a:shade val="95000"/>
                </a:schemeClr>
              </a:solidFill>
              <a:round/>
            </a:ln>
            <a:effectLst/>
          </c:spPr>
          <c:invertIfNegative val="0"/>
          <c:cat>
            <c:strRef>
              <c:f>Munka1!$A$2:$A$6</c:f>
              <c:strCache>
                <c:ptCount val="5"/>
                <c:pt idx="0">
                  <c:v>Direct state funding</c:v>
                </c:pt>
                <c:pt idx="1">
                  <c:v>EU tenders</c:v>
                </c:pt>
                <c:pt idx="2">
                  <c:v>Tuition fee</c:v>
                </c:pt>
                <c:pt idx="3">
                  <c:v>Firm investments</c:v>
                </c:pt>
                <c:pt idx="4">
                  <c:v>Donations</c:v>
                </c:pt>
              </c:strCache>
            </c:strRef>
          </c:cat>
          <c:val>
            <c:numRef>
              <c:f>Munka1!$B$2:$B$6</c:f>
              <c:numCache>
                <c:formatCode>0%</c:formatCode>
                <c:ptCount val="5"/>
                <c:pt idx="0">
                  <c:v>0.5</c:v>
                </c:pt>
                <c:pt idx="1">
                  <c:v>0.24</c:v>
                </c:pt>
                <c:pt idx="2">
                  <c:v>0.22</c:v>
                </c:pt>
                <c:pt idx="3">
                  <c:v>0.03</c:v>
                </c:pt>
                <c:pt idx="4">
                  <c:v>0.01</c:v>
                </c:pt>
              </c:numCache>
            </c:numRef>
          </c:val>
        </c:ser>
        <c:ser>
          <c:idx val="1"/>
          <c:order val="1"/>
          <c:tx>
            <c:strRef>
              <c:f>Munka1!$C$1</c:f>
              <c:strCache>
                <c:ptCount val="1"/>
                <c:pt idx="0">
                  <c:v>Robust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Munka1!$A$2:$A$6</c:f>
              <c:strCache>
                <c:ptCount val="5"/>
                <c:pt idx="0">
                  <c:v>Direct state funding</c:v>
                </c:pt>
                <c:pt idx="1">
                  <c:v>EU tenders</c:v>
                </c:pt>
                <c:pt idx="2">
                  <c:v>Tuition fee</c:v>
                </c:pt>
                <c:pt idx="3">
                  <c:v>Firm investments</c:v>
                </c:pt>
                <c:pt idx="4">
                  <c:v>Donations</c:v>
                </c:pt>
              </c:strCache>
            </c:strRef>
          </c:cat>
          <c:val>
            <c:numRef>
              <c:f>Munka1!$C$2:$C$6</c:f>
              <c:numCache>
                <c:formatCode>0%</c:formatCode>
                <c:ptCount val="5"/>
                <c:pt idx="0">
                  <c:v>0.2</c:v>
                </c:pt>
                <c:pt idx="1">
                  <c:v>0.2</c:v>
                </c:pt>
                <c:pt idx="2">
                  <c:v>0.2</c:v>
                </c:pt>
                <c:pt idx="3">
                  <c:v>0.2</c:v>
                </c:pt>
                <c:pt idx="4">
                  <c:v>0.2</c:v>
                </c:pt>
              </c:numCache>
            </c:numRef>
          </c:val>
        </c:ser>
        <c:ser>
          <c:idx val="2"/>
          <c:order val="2"/>
          <c:tx>
            <c:strRef>
              <c:f>Munka1!$D$1</c:f>
              <c:strCache>
                <c:ptCount val="1"/>
                <c:pt idx="0">
                  <c:v>Idealized</c:v>
                </c:pt>
              </c:strCache>
            </c:strRef>
          </c:tx>
          <c:spPr>
            <a:gradFill rotWithShape="1">
              <a:gsLst>
                <a:gs pos="0">
                  <a:schemeClr val="accent1">
                    <a:tint val="65000"/>
                    <a:lumMod val="110000"/>
                    <a:satMod val="105000"/>
                    <a:tint val="67000"/>
                  </a:schemeClr>
                </a:gs>
                <a:gs pos="50000">
                  <a:schemeClr val="accent1">
                    <a:tint val="65000"/>
                    <a:lumMod val="105000"/>
                    <a:satMod val="103000"/>
                    <a:tint val="73000"/>
                  </a:schemeClr>
                </a:gs>
                <a:gs pos="100000">
                  <a:schemeClr val="accent1">
                    <a:tint val="65000"/>
                    <a:lumMod val="105000"/>
                    <a:satMod val="109000"/>
                    <a:tint val="81000"/>
                  </a:schemeClr>
                </a:gs>
              </a:gsLst>
              <a:lin ang="5400000" scaled="0"/>
            </a:gradFill>
            <a:ln w="9525" cap="flat" cmpd="sng" algn="ctr">
              <a:solidFill>
                <a:schemeClr val="accent1">
                  <a:tint val="65000"/>
                  <a:shade val="95000"/>
                </a:schemeClr>
              </a:solidFill>
              <a:round/>
            </a:ln>
            <a:effectLst/>
          </c:spPr>
          <c:invertIfNegative val="0"/>
          <c:cat>
            <c:strRef>
              <c:f>Munka1!$A$2:$A$6</c:f>
              <c:strCache>
                <c:ptCount val="5"/>
                <c:pt idx="0">
                  <c:v>Direct state funding</c:v>
                </c:pt>
                <c:pt idx="1">
                  <c:v>EU tenders</c:v>
                </c:pt>
                <c:pt idx="2">
                  <c:v>Tuition fee</c:v>
                </c:pt>
                <c:pt idx="3">
                  <c:v>Firm investments</c:v>
                </c:pt>
                <c:pt idx="4">
                  <c:v>Donations</c:v>
                </c:pt>
              </c:strCache>
            </c:strRef>
          </c:cat>
          <c:val>
            <c:numRef>
              <c:f>Munka1!$D$2:$D$6</c:f>
              <c:numCache>
                <c:formatCode>0%</c:formatCode>
                <c:ptCount val="5"/>
                <c:pt idx="0">
                  <c:v>0.5</c:v>
                </c:pt>
                <c:pt idx="1">
                  <c:v>0.5</c:v>
                </c:pt>
                <c:pt idx="2">
                  <c:v>0.5</c:v>
                </c:pt>
                <c:pt idx="3">
                  <c:v>0.5</c:v>
                </c:pt>
                <c:pt idx="4">
                  <c:v>0.5</c:v>
                </c:pt>
              </c:numCache>
            </c:numRef>
          </c:val>
        </c:ser>
        <c:dLbls>
          <c:showLegendKey val="0"/>
          <c:showVal val="0"/>
          <c:showCatName val="0"/>
          <c:showSerName val="0"/>
          <c:showPercent val="0"/>
          <c:showBubbleSize val="0"/>
        </c:dLbls>
        <c:gapWidth val="100"/>
        <c:overlap val="-24"/>
        <c:axId val="42635264"/>
        <c:axId val="42636800"/>
      </c:barChart>
      <c:catAx>
        <c:axId val="4263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2636800"/>
        <c:crosses val="autoZero"/>
        <c:auto val="1"/>
        <c:lblAlgn val="ctr"/>
        <c:lblOffset val="100"/>
        <c:noMultiLvlLbl val="0"/>
      </c:catAx>
      <c:valAx>
        <c:axId val="4263680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2635264"/>
        <c:crosses val="autoZero"/>
        <c:crossBetween val="between"/>
        <c:majorUnit val="0.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23473301393256"/>
          <c:y val="5.4604469147463301E-2"/>
          <c:w val="0.77220363079615051"/>
          <c:h val="0.63684784193642474"/>
        </c:manualLayout>
      </c:layout>
      <c:barChart>
        <c:barDir val="col"/>
        <c:grouping val="stacked"/>
        <c:varyColors val="0"/>
        <c:ser>
          <c:idx val="0"/>
          <c:order val="0"/>
          <c:tx>
            <c:strRef>
              <c:f>Munka1!$S$13</c:f>
              <c:strCache>
                <c:ptCount val="1"/>
                <c:pt idx="0">
                  <c:v>Felsőoktatási működési és felhalmozási támogatása (mrd Ft)</c:v>
                </c:pt>
              </c:strCache>
            </c:strRef>
          </c:tx>
          <c:invertIfNegative val="0"/>
          <c:dLbls>
            <c:dLbl>
              <c:idx val="7"/>
              <c:layout/>
              <c:tx>
                <c:rich>
                  <a:bodyPr/>
                  <a:lstStyle/>
                  <a:p>
                    <a:r>
                      <a:rPr lang="en-US" smtClean="0"/>
                      <a:t>251,4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6C0-41CC-9424-4F3746D7C994}"/>
                </c:ext>
                <c:ext xmlns:c15="http://schemas.microsoft.com/office/drawing/2012/chart" uri="{CE6537A1-D6FC-4f65-9D91-7224C49458BB}"/>
              </c:extLst>
            </c:dLbl>
            <c:spPr>
              <a:noFill/>
              <a:ln>
                <a:noFill/>
              </a:ln>
              <a:effectLst/>
            </c:spPr>
            <c:txPr>
              <a:bodyPr/>
              <a:lstStyle/>
              <a:p>
                <a:pPr>
                  <a:defRPr b="1" i="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Munka1!$O$14:$O$21</c:f>
              <c:strCache>
                <c:ptCount val="8"/>
                <c:pt idx="0">
                  <c:v>2010</c:v>
                </c:pt>
                <c:pt idx="1">
                  <c:v>2011</c:v>
                </c:pt>
                <c:pt idx="2">
                  <c:v>2012</c:v>
                </c:pt>
                <c:pt idx="3">
                  <c:v>2013</c:v>
                </c:pt>
                <c:pt idx="4">
                  <c:v>2014</c:v>
                </c:pt>
                <c:pt idx="5">
                  <c:v>2015*</c:v>
                </c:pt>
                <c:pt idx="6">
                  <c:v>2016*</c:v>
                </c:pt>
                <c:pt idx="7">
                  <c:v>2017*</c:v>
                </c:pt>
              </c:strCache>
            </c:strRef>
          </c:cat>
          <c:val>
            <c:numRef>
              <c:f>Munka1!$S$14:$S$21</c:f>
              <c:numCache>
                <c:formatCode>0.0</c:formatCode>
                <c:ptCount val="8"/>
                <c:pt idx="0">
                  <c:v>213.61800000000002</c:v>
                </c:pt>
                <c:pt idx="1">
                  <c:v>202.23299999999998</c:v>
                </c:pt>
                <c:pt idx="2">
                  <c:v>186.64200000000002</c:v>
                </c:pt>
                <c:pt idx="3">
                  <c:v>183.91</c:v>
                </c:pt>
                <c:pt idx="4">
                  <c:v>197.90599999999998</c:v>
                </c:pt>
                <c:pt idx="5">
                  <c:v>201.37110000000001</c:v>
                </c:pt>
                <c:pt idx="6">
                  <c:v>254.19280000000001</c:v>
                </c:pt>
                <c:pt idx="7">
                  <c:v>264.92079999999999</c:v>
                </c:pt>
              </c:numCache>
            </c:numRef>
          </c:val>
          <c:extLst xmlns:c16r2="http://schemas.microsoft.com/office/drawing/2015/06/chart">
            <c:ext xmlns:c16="http://schemas.microsoft.com/office/drawing/2014/chart" uri="{C3380CC4-5D6E-409C-BE32-E72D297353CC}">
              <c16:uniqueId val="{00000001-56C0-41CC-9424-4F3746D7C994}"/>
            </c:ext>
          </c:extLst>
        </c:ser>
        <c:ser>
          <c:idx val="1"/>
          <c:order val="1"/>
          <c:tx>
            <c:strRef>
              <c:f>Munka1!$D$41</c:f>
              <c:strCache>
                <c:ptCount val="1"/>
                <c:pt idx="0">
                  <c:v>Állami felsőoktatási intézmények saját bevétele (mrd Ft)</c:v>
                </c:pt>
              </c:strCache>
            </c:strRef>
          </c:tx>
          <c:invertIfNegative val="0"/>
          <c:dLbls>
            <c:dLbl>
              <c:idx val="7"/>
              <c:layout/>
              <c:tx>
                <c:rich>
                  <a:bodyPr/>
                  <a:lstStyle/>
                  <a:p>
                    <a:r>
                      <a:rPr lang="en-US" smtClean="0"/>
                      <a:t>289,5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6C0-41CC-9424-4F3746D7C994}"/>
                </c:ex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Munka1!$O$14:$O$21</c:f>
              <c:strCache>
                <c:ptCount val="8"/>
                <c:pt idx="0">
                  <c:v>2010</c:v>
                </c:pt>
                <c:pt idx="1">
                  <c:v>2011</c:v>
                </c:pt>
                <c:pt idx="2">
                  <c:v>2012</c:v>
                </c:pt>
                <c:pt idx="3">
                  <c:v>2013</c:v>
                </c:pt>
                <c:pt idx="4">
                  <c:v>2014</c:v>
                </c:pt>
                <c:pt idx="5">
                  <c:v>2015*</c:v>
                </c:pt>
                <c:pt idx="6">
                  <c:v>2016*</c:v>
                </c:pt>
                <c:pt idx="7">
                  <c:v>2017*</c:v>
                </c:pt>
              </c:strCache>
            </c:strRef>
          </c:cat>
          <c:val>
            <c:numRef>
              <c:f>Munka1!$F$41:$M$41</c:f>
              <c:numCache>
                <c:formatCode>0.0</c:formatCode>
                <c:ptCount val="8"/>
                <c:pt idx="0">
                  <c:v>283.05</c:v>
                </c:pt>
                <c:pt idx="1">
                  <c:v>303.416</c:v>
                </c:pt>
                <c:pt idx="2">
                  <c:v>288.505</c:v>
                </c:pt>
                <c:pt idx="3">
                  <c:v>320.74400000000003</c:v>
                </c:pt>
                <c:pt idx="4">
                  <c:v>301.065</c:v>
                </c:pt>
                <c:pt idx="5">
                  <c:v>304.95</c:v>
                </c:pt>
                <c:pt idx="6">
                  <c:v>282.7353</c:v>
                </c:pt>
                <c:pt idx="7">
                  <c:v>282.7353</c:v>
                </c:pt>
              </c:numCache>
            </c:numRef>
          </c:val>
          <c:extLst xmlns:c16r2="http://schemas.microsoft.com/office/drawing/2015/06/chart">
            <c:ext xmlns:c16="http://schemas.microsoft.com/office/drawing/2014/chart" uri="{C3380CC4-5D6E-409C-BE32-E72D297353CC}">
              <c16:uniqueId val="{00000003-56C0-41CC-9424-4F3746D7C994}"/>
            </c:ext>
          </c:extLst>
        </c:ser>
        <c:dLbls>
          <c:showLegendKey val="0"/>
          <c:showVal val="0"/>
          <c:showCatName val="0"/>
          <c:showSerName val="0"/>
          <c:showPercent val="0"/>
          <c:showBubbleSize val="0"/>
        </c:dLbls>
        <c:gapWidth val="150"/>
        <c:overlap val="100"/>
        <c:axId val="171656320"/>
        <c:axId val="171633280"/>
      </c:barChart>
      <c:lineChart>
        <c:grouping val="standard"/>
        <c:varyColors val="0"/>
        <c:ser>
          <c:idx val="2"/>
          <c:order val="2"/>
          <c:tx>
            <c:strRef>
              <c:f>Munka1!$W$13</c:f>
              <c:strCache>
                <c:ptCount val="1"/>
                <c:pt idx="0">
                  <c:v>Hallgatók létszáma összesen (Fő)</c:v>
                </c:pt>
              </c:strCache>
            </c:strRef>
          </c:tx>
          <c:marker>
            <c:symbol val="none"/>
          </c:marker>
          <c:dLbls>
            <c:dLbl>
              <c:idx val="0"/>
              <c:layout>
                <c:manualLayout>
                  <c:x val="3.1215803947054065E-3"/>
                  <c:y val="-4.48549504930512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6C0-41CC-9424-4F3746D7C994}"/>
                </c:ext>
                <c:ext xmlns:c15="http://schemas.microsoft.com/office/drawing/2012/chart" uri="{CE6537A1-D6FC-4f65-9D91-7224C49458BB}"/>
              </c:extLst>
            </c:dLbl>
            <c:dLbl>
              <c:idx val="2"/>
              <c:layout>
                <c:manualLayout>
                  <c:x val="4.6823705920581099E-3"/>
                  <c:y val="-3.20392503521794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6C0-41CC-9424-4F3746D7C994}"/>
                </c:ext>
                <c:ext xmlns:c15="http://schemas.microsoft.com/office/drawing/2012/chart" uri="{CE6537A1-D6FC-4f65-9D91-7224C49458BB}"/>
              </c:extLst>
            </c:dLbl>
            <c:dLbl>
              <c:idx val="3"/>
              <c:layout>
                <c:manualLayout>
                  <c:x val="1.560790197352646E-3"/>
                  <c:y val="-1.60196251760897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6C0-41CC-9424-4F3746D7C994}"/>
                </c:ext>
                <c:ext xmlns:c15="http://schemas.microsoft.com/office/drawing/2012/chart" uri="{CE6537A1-D6FC-4f65-9D91-7224C49458BB}"/>
              </c:extLst>
            </c:dLbl>
            <c:dLbl>
              <c:idx val="5"/>
              <c:layout>
                <c:manualLayout>
                  <c:x val="6.243160789410813E-3"/>
                  <c:y val="-1.92235502113076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6C0-41CC-9424-4F3746D7C994}"/>
                </c:ext>
                <c:ext xmlns:c15="http://schemas.microsoft.com/office/drawing/2012/chart" uri="{CE6537A1-D6FC-4f65-9D91-7224C49458BB}"/>
              </c:extLst>
            </c:dLbl>
            <c:dLbl>
              <c:idx val="6"/>
              <c:layout>
                <c:manualLayout>
                  <c:x val="7.803950986763516E-3"/>
                  <c:y val="-3.20392503521794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6C0-41CC-9424-4F3746D7C994}"/>
                </c:ext>
                <c:ext xmlns:c15="http://schemas.microsoft.com/office/drawing/2012/chart" uri="{CE6537A1-D6FC-4f65-9D91-7224C49458BB}"/>
              </c:extLst>
            </c:dLbl>
            <c:dLbl>
              <c:idx val="7"/>
              <c:layout>
                <c:manualLayout>
                  <c:x val="0"/>
                  <c:y val="3.52431753873974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6C0-41CC-9424-4F3746D7C994}"/>
                </c:ex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Munka1!$O$14:$O$21</c:f>
              <c:strCache>
                <c:ptCount val="8"/>
                <c:pt idx="0">
                  <c:v>2010</c:v>
                </c:pt>
                <c:pt idx="1">
                  <c:v>2011</c:v>
                </c:pt>
                <c:pt idx="2">
                  <c:v>2012</c:v>
                </c:pt>
                <c:pt idx="3">
                  <c:v>2013</c:v>
                </c:pt>
                <c:pt idx="4">
                  <c:v>2014</c:v>
                </c:pt>
                <c:pt idx="5">
                  <c:v>2015*</c:v>
                </c:pt>
                <c:pt idx="6">
                  <c:v>2016*</c:v>
                </c:pt>
                <c:pt idx="7">
                  <c:v>2017*</c:v>
                </c:pt>
              </c:strCache>
            </c:strRef>
          </c:cat>
          <c:val>
            <c:numRef>
              <c:f>Munka1!$W$14:$W$21</c:f>
              <c:numCache>
                <c:formatCode>#,##0</c:formatCode>
                <c:ptCount val="8"/>
                <c:pt idx="0">
                  <c:v>361347</c:v>
                </c:pt>
                <c:pt idx="1">
                  <c:v>359824</c:v>
                </c:pt>
                <c:pt idx="2">
                  <c:v>338467</c:v>
                </c:pt>
                <c:pt idx="3">
                  <c:v>316226</c:v>
                </c:pt>
                <c:pt idx="4">
                  <c:v>306016</c:v>
                </c:pt>
                <c:pt idx="5">
                  <c:v>294298</c:v>
                </c:pt>
                <c:pt idx="6">
                  <c:v>283075.75449422729</c:v>
                </c:pt>
                <c:pt idx="7">
                  <c:v>273791</c:v>
                </c:pt>
              </c:numCache>
            </c:numRef>
          </c:val>
          <c:smooth val="0"/>
          <c:extLst xmlns:c16r2="http://schemas.microsoft.com/office/drawing/2015/06/chart">
            <c:ext xmlns:c16="http://schemas.microsoft.com/office/drawing/2014/chart" uri="{C3380CC4-5D6E-409C-BE32-E72D297353CC}">
              <c16:uniqueId val="{0000000A-56C0-41CC-9424-4F3746D7C994}"/>
            </c:ext>
          </c:extLst>
        </c:ser>
        <c:dLbls>
          <c:showLegendKey val="0"/>
          <c:showVal val="0"/>
          <c:showCatName val="0"/>
          <c:showSerName val="0"/>
          <c:showPercent val="0"/>
          <c:showBubbleSize val="0"/>
        </c:dLbls>
        <c:marker val="1"/>
        <c:smooth val="0"/>
        <c:axId val="155172224"/>
        <c:axId val="171631744"/>
      </c:lineChart>
      <c:catAx>
        <c:axId val="155172224"/>
        <c:scaling>
          <c:orientation val="minMax"/>
        </c:scaling>
        <c:delete val="0"/>
        <c:axPos val="b"/>
        <c:numFmt formatCode="General" sourceLinked="0"/>
        <c:majorTickMark val="out"/>
        <c:minorTickMark val="none"/>
        <c:tickLblPos val="nextTo"/>
        <c:crossAx val="171631744"/>
        <c:crosses val="autoZero"/>
        <c:auto val="1"/>
        <c:lblAlgn val="ctr"/>
        <c:lblOffset val="100"/>
        <c:noMultiLvlLbl val="0"/>
      </c:catAx>
      <c:valAx>
        <c:axId val="171631744"/>
        <c:scaling>
          <c:orientation val="minMax"/>
          <c:max val="400000"/>
          <c:min val="250000"/>
        </c:scaling>
        <c:delete val="0"/>
        <c:axPos val="l"/>
        <c:majorGridlines/>
        <c:numFmt formatCode="#,##0" sourceLinked="1"/>
        <c:majorTickMark val="out"/>
        <c:minorTickMark val="none"/>
        <c:tickLblPos val="nextTo"/>
        <c:crossAx val="155172224"/>
        <c:crosses val="autoZero"/>
        <c:crossBetween val="between"/>
        <c:minorUnit val="4000"/>
      </c:valAx>
      <c:valAx>
        <c:axId val="171633280"/>
        <c:scaling>
          <c:orientation val="minMax"/>
        </c:scaling>
        <c:delete val="0"/>
        <c:axPos val="r"/>
        <c:numFmt formatCode="0.0" sourceLinked="1"/>
        <c:majorTickMark val="out"/>
        <c:minorTickMark val="none"/>
        <c:tickLblPos val="nextTo"/>
        <c:crossAx val="171656320"/>
        <c:crosses val="max"/>
        <c:crossBetween val="between"/>
      </c:valAx>
      <c:catAx>
        <c:axId val="171656320"/>
        <c:scaling>
          <c:orientation val="minMax"/>
        </c:scaling>
        <c:delete val="1"/>
        <c:axPos val="b"/>
        <c:numFmt formatCode="General" sourceLinked="1"/>
        <c:majorTickMark val="out"/>
        <c:minorTickMark val="none"/>
        <c:tickLblPos val="nextTo"/>
        <c:crossAx val="171633280"/>
        <c:crosses val="autoZero"/>
        <c:auto val="1"/>
        <c:lblAlgn val="ctr"/>
        <c:lblOffset val="100"/>
        <c:noMultiLvlLbl val="0"/>
      </c:catAx>
    </c:plotArea>
    <c:legend>
      <c:legendPos val="r"/>
      <c:layout>
        <c:manualLayout>
          <c:xMode val="edge"/>
          <c:yMode val="edge"/>
          <c:x val="2.8262467191601023E-2"/>
          <c:y val="0.81251166520851559"/>
          <c:w val="0.95507086614173231"/>
          <c:h val="0.17590259550889473"/>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pivotSource>
    <c:name>[Duális képzése _DKT__20150121_jav_nyomtatniA3.xlsx]hallgatók!Kimutatás2</c:name>
    <c:fmtId val="-1"/>
  </c:pivotSource>
  <c:chart>
    <c:title>
      <c:tx>
        <c:rich>
          <a:bodyPr/>
          <a:lstStyle/>
          <a:p>
            <a:pPr>
              <a:defRPr/>
            </a:pPr>
            <a:r>
              <a:rPr lang="hu-HU" dirty="0" err="1" smtClean="0"/>
              <a:t>Distribution</a:t>
            </a:r>
            <a:r>
              <a:rPr lang="hu-HU" baseline="0" dirty="0" smtClean="0"/>
              <a:t> of </a:t>
            </a:r>
            <a:r>
              <a:rPr lang="hu-HU" baseline="0" dirty="0" err="1" smtClean="0"/>
              <a:t>students</a:t>
            </a:r>
            <a:r>
              <a:rPr lang="hu-HU" baseline="0" dirty="0" smtClean="0"/>
              <a:t> </a:t>
            </a:r>
            <a:r>
              <a:rPr lang="hu-HU" baseline="0" dirty="0" err="1" smtClean="0"/>
              <a:t>according</a:t>
            </a:r>
            <a:r>
              <a:rPr lang="hu-HU" baseline="0" dirty="0" smtClean="0"/>
              <a:t>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training</a:t>
            </a:r>
            <a:r>
              <a:rPr lang="hu-HU" baseline="0" dirty="0" smtClean="0"/>
              <a:t> </a:t>
            </a:r>
            <a:r>
              <a:rPr lang="hu-HU" baseline="0" dirty="0" err="1" smtClean="0"/>
              <a:t>fields</a:t>
            </a:r>
            <a:endParaRPr lang="hu-HU" dirty="0"/>
          </a:p>
        </c:rich>
      </c:tx>
      <c:layout/>
      <c:overlay val="0"/>
    </c:title>
    <c:autoTitleDeleted val="0"/>
    <c:pivotFmts>
      <c:pivotFmt>
        <c:idx val="0"/>
        <c:dLbl>
          <c:idx val="0"/>
          <c:showLegendKey val="0"/>
          <c:showVal val="1"/>
          <c:showCatName val="1"/>
          <c:showSerName val="0"/>
          <c:showPercent val="1"/>
          <c:showBubbleSize val="0"/>
        </c:dLbl>
      </c:pivotFmt>
      <c:pivotFmt>
        <c:idx val="1"/>
        <c:marker>
          <c:symbol val="none"/>
        </c:marker>
        <c:dLbl>
          <c:idx val="0"/>
          <c:spPr/>
          <c:txPr>
            <a:bodyPr/>
            <a:lstStyle/>
            <a:p>
              <a:pPr>
                <a:defRPr sz="1200" b="1"/>
              </a:pPr>
              <a:endParaRPr lang="en-US"/>
            </a:p>
          </c:txPr>
          <c:showLegendKey val="0"/>
          <c:showVal val="1"/>
          <c:showCatName val="1"/>
          <c:showSerName val="0"/>
          <c:showPercent val="1"/>
          <c:showBubbleSize val="0"/>
        </c:dLbl>
      </c:pivotFmt>
      <c:pivotFmt>
        <c:idx val="2"/>
        <c:marker>
          <c:symbol val="none"/>
        </c:marker>
        <c:dLbl>
          <c:idx val="0"/>
          <c:spPr/>
          <c:txPr>
            <a:bodyPr/>
            <a:lstStyle/>
            <a:p>
              <a:pPr>
                <a:defRPr sz="1200" b="1"/>
              </a:pPr>
              <a:endParaRPr lang="en-US"/>
            </a:p>
          </c:txPr>
          <c:showLegendKey val="0"/>
          <c:showVal val="1"/>
          <c:showCatName val="1"/>
          <c:showSerName val="0"/>
          <c:showPercent val="1"/>
          <c:showBubbleSize val="0"/>
        </c:dLbl>
      </c:pivotFmt>
    </c:pivotFmts>
    <c:view3D>
      <c:rotX val="30"/>
      <c:rotY val="0"/>
      <c:rAngAx val="0"/>
      <c:perspective val="30"/>
    </c:view3D>
    <c:floor>
      <c:thickness val="0"/>
    </c:floor>
    <c:sideWall>
      <c:thickness val="0"/>
    </c:sideWall>
    <c:backWall>
      <c:thickness val="0"/>
    </c:backWall>
    <c:plotArea>
      <c:layout/>
      <c:pie3DChart>
        <c:varyColors val="1"/>
        <c:ser>
          <c:idx val="0"/>
          <c:order val="0"/>
          <c:tx>
            <c:strRef>
              <c:f>hallgatók!$B$3</c:f>
              <c:strCache>
                <c:ptCount val="1"/>
                <c:pt idx="0">
                  <c:v>Összeg</c:v>
                </c:pt>
              </c:strCache>
            </c:strRef>
          </c:tx>
          <c:explosion val="25"/>
          <c:dLbls>
            <c:dLbl>
              <c:idx val="0"/>
              <c:layout>
                <c:manualLayout>
                  <c:x val="-7.6296286088004303E-2"/>
                  <c:y val="8.6051935815715339E-2"/>
                </c:manualLayout>
              </c:layout>
              <c:tx>
                <c:rich>
                  <a:bodyPr/>
                  <a:lstStyle/>
                  <a:p>
                    <a:r>
                      <a:rPr lang="en-US" sz="1200" dirty="0"/>
                      <a:t>
12%</a:t>
                    </a:r>
                    <a:endParaRPr lang="en-US" dirty="0"/>
                  </a:p>
                </c:rich>
              </c:tx>
              <c:showLegendKey val="0"/>
              <c:showVal val="0"/>
              <c:showCatName val="0"/>
              <c:showSerName val="0"/>
              <c:showPercent val="1"/>
              <c:showBubbleSize val="0"/>
            </c:dLbl>
            <c:dLbl>
              <c:idx val="2"/>
              <c:layout>
                <c:manualLayout>
                  <c:x val="-4.8789867709489336E-2"/>
                  <c:y val="-0.13937022395217838"/>
                </c:manualLayout>
              </c:layout>
              <c:showLegendKey val="0"/>
              <c:showVal val="0"/>
              <c:showCatName val="0"/>
              <c:showSerName val="0"/>
              <c:showPercent val="1"/>
              <c:showBubbleSize val="0"/>
            </c:dLbl>
            <c:dLbl>
              <c:idx val="3"/>
              <c:layout/>
              <c:tx>
                <c:rich>
                  <a:bodyPr/>
                  <a:lstStyle/>
                  <a:p>
                    <a:r>
                      <a:rPr lang="hu-HU" sz="1200" dirty="0"/>
                      <a:t>
57%</a:t>
                    </a:r>
                    <a:endParaRPr lang="hu-HU" dirty="0"/>
                  </a:p>
                </c:rich>
              </c:tx>
              <c:showLegendKey val="0"/>
              <c:showVal val="0"/>
              <c:showCatName val="0"/>
              <c:showSerName val="0"/>
              <c:showPercent val="1"/>
              <c:showBubbleSize val="0"/>
            </c:dLbl>
            <c:spPr>
              <a:noFill/>
            </c:spPr>
            <c:txPr>
              <a:bodyPr/>
              <a:lstStyle/>
              <a:p>
                <a:pPr>
                  <a:defRPr sz="1200" b="1"/>
                </a:pPr>
                <a:endParaRPr lang="en-US"/>
              </a:p>
            </c:txPr>
            <c:showLegendKey val="0"/>
            <c:showVal val="0"/>
            <c:showCatName val="0"/>
            <c:showSerName val="0"/>
            <c:showPercent val="1"/>
            <c:showBubbleSize val="0"/>
            <c:showLeaderLines val="1"/>
          </c:dLbls>
          <c:cat>
            <c:strRef>
              <c:f>hallgatók!$A$4:$A$8</c:f>
              <c:strCache>
                <c:ptCount val="4"/>
                <c:pt idx="0">
                  <c:v>Agrár</c:v>
                </c:pt>
                <c:pt idx="1">
                  <c:v>Gazdaságtudomány</c:v>
                </c:pt>
                <c:pt idx="2">
                  <c:v>Informatika</c:v>
                </c:pt>
                <c:pt idx="3">
                  <c:v>Műszaki</c:v>
                </c:pt>
              </c:strCache>
            </c:strRef>
          </c:cat>
          <c:val>
            <c:numRef>
              <c:f>hallgatók!$B$4:$B$8</c:f>
              <c:numCache>
                <c:formatCode>General</c:formatCode>
                <c:ptCount val="4"/>
                <c:pt idx="0">
                  <c:v>136</c:v>
                </c:pt>
                <c:pt idx="1">
                  <c:v>235</c:v>
                </c:pt>
                <c:pt idx="2">
                  <c:v>98</c:v>
                </c:pt>
                <c:pt idx="3">
                  <c:v>616</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1.4912158864775107E-2"/>
          <c:y val="0.19505557938338594"/>
          <c:w val="0.98293460496417262"/>
          <c:h val="0.12782477452800131"/>
        </c:manualLayout>
      </c:layout>
      <c:overlay val="0"/>
    </c:legend>
    <c:plotVisOnly val="1"/>
    <c:dispBlanksAs val="gap"/>
    <c:showDLblsOverMax val="0"/>
  </c:chart>
  <c:spPr>
    <a:noFill/>
    <a:ln>
      <a:noFill/>
    </a:ln>
  </c:spPr>
  <c:txPr>
    <a:bodyPr/>
    <a:lstStyle/>
    <a:p>
      <a:pPr>
        <a:defRPr sz="1100"/>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pivotSource>
    <c:name>[Duális képzése _DKT__20150121_jav_nyomtatniA3.xlsx]Munka7!Kimutatás1</c:name>
    <c:fmtId val="-1"/>
  </c:pivotSource>
  <c:chart>
    <c:title>
      <c:tx>
        <c:rich>
          <a:bodyPr/>
          <a:lstStyle/>
          <a:p>
            <a:pPr>
              <a:defRPr sz="1200"/>
            </a:pPr>
            <a:endParaRPr lang="hu-HU" sz="1200" dirty="0"/>
          </a:p>
          <a:p>
            <a:pPr>
              <a:defRPr sz="1200"/>
            </a:pPr>
            <a:r>
              <a:rPr lang="hu-HU" sz="1200" dirty="0" err="1" smtClean="0"/>
              <a:t>Dual</a:t>
            </a:r>
            <a:r>
              <a:rPr lang="hu-HU" sz="1200" dirty="0" smtClean="0"/>
              <a:t> </a:t>
            </a:r>
            <a:r>
              <a:rPr lang="hu-HU" sz="1200" dirty="0" err="1" smtClean="0"/>
              <a:t>trainings</a:t>
            </a:r>
            <a:r>
              <a:rPr lang="hu-HU" sz="1200" baseline="0" dirty="0" smtClean="0"/>
              <a:t> </a:t>
            </a:r>
            <a:r>
              <a:rPr lang="hu-HU" sz="1200" baseline="0" dirty="0" err="1" smtClean="0"/>
              <a:t>according</a:t>
            </a:r>
            <a:r>
              <a:rPr lang="hu-HU" sz="1200" baseline="0" dirty="0" smtClean="0"/>
              <a:t> </a:t>
            </a:r>
            <a:r>
              <a:rPr lang="hu-HU" sz="1200" baseline="0" dirty="0" err="1" smtClean="0"/>
              <a:t>to</a:t>
            </a:r>
            <a:r>
              <a:rPr lang="hu-HU" sz="1200" baseline="0" dirty="0" smtClean="0"/>
              <a:t> </a:t>
            </a:r>
            <a:r>
              <a:rPr lang="hu-HU" sz="1200" baseline="0" dirty="0" err="1" smtClean="0"/>
              <a:t>the</a:t>
            </a:r>
            <a:r>
              <a:rPr lang="hu-HU" sz="1200" baseline="0" dirty="0" smtClean="0"/>
              <a:t> </a:t>
            </a:r>
            <a:r>
              <a:rPr lang="hu-HU" sz="1200" baseline="0" dirty="0" err="1" smtClean="0"/>
              <a:t>training</a:t>
            </a:r>
            <a:r>
              <a:rPr lang="hu-HU" sz="1200" baseline="0" dirty="0" smtClean="0"/>
              <a:t> </a:t>
            </a:r>
            <a:r>
              <a:rPr lang="hu-HU" sz="1200" baseline="0" dirty="0" err="1" smtClean="0"/>
              <a:t>fields</a:t>
            </a:r>
            <a:endParaRPr lang="hu-HU" sz="1200" dirty="0"/>
          </a:p>
        </c:rich>
      </c:tx>
      <c:layout>
        <c:manualLayout>
          <c:xMode val="edge"/>
          <c:yMode val="edge"/>
          <c:x val="0.13975635121081562"/>
          <c:y val="0"/>
        </c:manualLayout>
      </c:layout>
      <c:overlay val="0"/>
    </c:title>
    <c:autoTitleDeleted val="0"/>
    <c:pivotFmts>
      <c:pivotFmt>
        <c:idx val="0"/>
        <c:marker>
          <c:symbol val="none"/>
        </c:marker>
        <c:dLbl>
          <c:idx val="0"/>
          <c:spPr/>
          <c:txPr>
            <a:bodyPr/>
            <a:lstStyle/>
            <a:p>
              <a:pPr>
                <a:defRPr sz="1400" b="1"/>
              </a:pPr>
              <a:endParaRPr lang="en-US"/>
            </a:p>
          </c:txPr>
          <c:showLegendKey val="0"/>
          <c:showVal val="1"/>
          <c:showCatName val="1"/>
          <c:showSerName val="0"/>
          <c:showPercent val="1"/>
          <c:showBubbleSize val="0"/>
        </c:dLbl>
      </c:pivotFmt>
      <c:pivotFmt>
        <c:idx val="1"/>
        <c:dLbl>
          <c:idx val="0"/>
          <c:layout>
            <c:manualLayout>
              <c:x val="-0.22384858897468735"/>
              <c:y val="-0.18876569872805166"/>
            </c:manualLayout>
          </c:layout>
          <c:showLegendKey val="0"/>
          <c:showVal val="1"/>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sz="1400"/>
              </a:pPr>
              <a:endParaRPr lang="en-US"/>
            </a:p>
          </c:txPr>
          <c:showLegendKey val="0"/>
          <c:showVal val="1"/>
          <c:showCatName val="1"/>
          <c:showSerName val="0"/>
          <c:showPercent val="1"/>
          <c:showBubbleSize val="0"/>
        </c:dLbl>
      </c:pivotFmt>
      <c:pivotFmt>
        <c:idx val="4"/>
        <c:marker>
          <c:symbol val="none"/>
        </c:marker>
        <c:dLbl>
          <c:idx val="0"/>
          <c:spPr/>
          <c:txPr>
            <a:bodyPr/>
            <a:lstStyle/>
            <a:p>
              <a:pPr>
                <a:defRPr sz="1400"/>
              </a:pPr>
              <a:endParaRPr lang="en-US"/>
            </a:p>
          </c:txPr>
          <c:showLegendKey val="0"/>
          <c:showVal val="1"/>
          <c:showCatName val="1"/>
          <c:showSerName val="0"/>
          <c:showPercent val="1"/>
          <c:showBubbleSize val="0"/>
        </c:dLbl>
      </c:pivotFmt>
      <c:pivotFmt>
        <c:idx val="5"/>
        <c:marker>
          <c:symbol val="none"/>
        </c:marker>
        <c:dLbl>
          <c:idx val="0"/>
          <c:spPr/>
          <c:txPr>
            <a:bodyPr/>
            <a:lstStyle/>
            <a:p>
              <a:pPr>
                <a:defRPr sz="1400"/>
              </a:pPr>
              <a:endParaRPr lang="en-US"/>
            </a:p>
          </c:txPr>
          <c:showLegendKey val="0"/>
          <c:showVal val="1"/>
          <c:showCatName val="1"/>
          <c:showSerName val="0"/>
          <c:showPercent val="1"/>
          <c:showBubbleSize val="0"/>
        </c:dLbl>
      </c:pivotFmt>
    </c:pivotFmts>
    <c:view3D>
      <c:rotX val="30"/>
      <c:rotY val="0"/>
      <c:rAngAx val="0"/>
      <c:perspective val="30"/>
    </c:view3D>
    <c:floor>
      <c:thickness val="0"/>
    </c:floor>
    <c:sideWall>
      <c:thickness val="0"/>
    </c:sideWall>
    <c:backWall>
      <c:thickness val="0"/>
    </c:backWall>
    <c:plotArea>
      <c:layout/>
      <c:pie3DChart>
        <c:varyColors val="1"/>
        <c:ser>
          <c:idx val="0"/>
          <c:order val="0"/>
          <c:tx>
            <c:strRef>
              <c:f>Munka7!$B$3</c:f>
              <c:strCache>
                <c:ptCount val="1"/>
                <c:pt idx="0">
                  <c:v>Összeg</c:v>
                </c:pt>
              </c:strCache>
            </c:strRef>
          </c:tx>
          <c:dLbls>
            <c:dLbl>
              <c:idx val="0"/>
              <c:layout/>
              <c:tx>
                <c:rich>
                  <a:bodyPr/>
                  <a:lstStyle/>
                  <a:p>
                    <a:r>
                      <a:rPr lang="en-US" dirty="0" smtClean="0"/>
                      <a:t>21</a:t>
                    </a:r>
                    <a:r>
                      <a:rPr lang="en-US" dirty="0"/>
                      <a:t>%</a:t>
                    </a:r>
                  </a:p>
                </c:rich>
              </c:tx>
              <c:showLegendKey val="0"/>
              <c:showVal val="0"/>
              <c:showCatName val="0"/>
              <c:showSerName val="0"/>
              <c:showPercent val="1"/>
              <c:showBubbleSize val="0"/>
            </c:dLbl>
            <c:dLbl>
              <c:idx val="1"/>
              <c:layout/>
              <c:tx>
                <c:rich>
                  <a:bodyPr/>
                  <a:lstStyle/>
                  <a:p>
                    <a:r>
                      <a:rPr lang="en-US" dirty="0"/>
                      <a:t>
31%</a:t>
                    </a:r>
                  </a:p>
                </c:rich>
              </c:tx>
              <c:showLegendKey val="0"/>
              <c:showVal val="0"/>
              <c:showCatName val="0"/>
              <c:showSerName val="0"/>
              <c:showPercent val="1"/>
              <c:showBubbleSize val="0"/>
            </c:dLbl>
            <c:txPr>
              <a:bodyPr/>
              <a:lstStyle/>
              <a:p>
                <a:pPr>
                  <a:defRPr sz="1100" b="1"/>
                </a:pPr>
                <a:endParaRPr lang="en-US"/>
              </a:p>
            </c:txPr>
            <c:showLegendKey val="0"/>
            <c:showVal val="0"/>
            <c:showCatName val="0"/>
            <c:showSerName val="0"/>
            <c:showPercent val="1"/>
            <c:showBubbleSize val="0"/>
            <c:showLeaderLines val="0"/>
          </c:dLbls>
          <c:cat>
            <c:strRef>
              <c:f>Munka7!$A$4:$A$9</c:f>
              <c:strCache>
                <c:ptCount val="5"/>
                <c:pt idx="0">
                  <c:v>Agrár</c:v>
                </c:pt>
                <c:pt idx="1">
                  <c:v>Gazdaságtudomány</c:v>
                </c:pt>
                <c:pt idx="2">
                  <c:v>Informatika</c:v>
                </c:pt>
                <c:pt idx="3">
                  <c:v>Műszaki</c:v>
                </c:pt>
                <c:pt idx="4">
                  <c:v>(üres)</c:v>
                </c:pt>
              </c:strCache>
            </c:strRef>
          </c:cat>
          <c:val>
            <c:numRef>
              <c:f>Munka7!$B$4:$B$9</c:f>
              <c:numCache>
                <c:formatCode>General</c:formatCode>
                <c:ptCount val="5"/>
                <c:pt idx="0">
                  <c:v>17</c:v>
                </c:pt>
                <c:pt idx="1">
                  <c:v>25</c:v>
                </c:pt>
                <c:pt idx="2">
                  <c:v>8</c:v>
                </c:pt>
                <c:pt idx="3">
                  <c:v>30</c:v>
                </c:pt>
              </c:numCache>
            </c:numRef>
          </c:val>
        </c:ser>
        <c:dLbls>
          <c:showLegendKey val="0"/>
          <c:showVal val="0"/>
          <c:showCatName val="0"/>
          <c:showSerName val="0"/>
          <c:showPercent val="1"/>
          <c:showBubbleSize val="0"/>
          <c:showLeaderLines val="0"/>
        </c:dLbls>
      </c:pie3DChart>
    </c:plotArea>
    <c:legend>
      <c:legendPos val="t"/>
      <c:legendEntry>
        <c:idx val="4"/>
        <c:delete val="1"/>
      </c:legendEntry>
      <c:layout>
        <c:manualLayout>
          <c:xMode val="edge"/>
          <c:yMode val="edge"/>
          <c:x val="3.7574159362155204E-2"/>
          <c:y val="0.13663278020944739"/>
          <c:w val="0.88397093052047737"/>
          <c:h val="0.22113353147157117"/>
        </c:manualLayout>
      </c:layout>
      <c:overlay val="0"/>
      <c:txPr>
        <a:bodyPr/>
        <a:lstStyle/>
        <a:p>
          <a:pPr>
            <a:defRPr sz="1050"/>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userShapes r:id="rId2"/>
  <c:extLst>
    <c:ext xmlns:c14="http://schemas.microsoft.com/office/drawing/2007/8/2/chart" uri="{781A3756-C4B2-4CAC-9D66-4F8BD8637D16}">
      <c14:pivotOptions>
        <c14:dropZoneCatego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62480127186015E-2"/>
          <c:y val="9.8726114649681534E-2"/>
          <c:w val="0.89507154213036566"/>
          <c:h val="0.62420382165605093"/>
        </c:manualLayout>
      </c:layout>
      <c:barChart>
        <c:barDir val="col"/>
        <c:grouping val="clustered"/>
        <c:varyColors val="0"/>
        <c:ser>
          <c:idx val="0"/>
          <c:order val="0"/>
          <c:tx>
            <c:strRef>
              <c:f>'Mo. innovációs teljesítménye'!$G$28</c:f>
              <c:strCache>
                <c:ptCount val="1"/>
                <c:pt idx="0">
                  <c:v>Modest Innovators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'Mo. innovációs teljesítménye'!$B$28:$B$62</c:f>
              <c:strCache>
                <c:ptCount val="35"/>
                <c:pt idx="0">
                  <c:v>BG</c:v>
                </c:pt>
                <c:pt idx="1">
                  <c:v>TR</c:v>
                </c:pt>
                <c:pt idx="2">
                  <c:v>RO</c:v>
                </c:pt>
                <c:pt idx="3">
                  <c:v>LV</c:v>
                </c:pt>
                <c:pt idx="4">
                  <c:v>MK</c:v>
                </c:pt>
                <c:pt idx="5">
                  <c:v>PL</c:v>
                </c:pt>
                <c:pt idx="6">
                  <c:v>LT</c:v>
                </c:pt>
                <c:pt idx="7">
                  <c:v>MT</c:v>
                </c:pt>
                <c:pt idx="8">
                  <c:v>HR</c:v>
                </c:pt>
                <c:pt idx="9">
                  <c:v>HU</c:v>
                </c:pt>
                <c:pt idx="10">
                  <c:v>SK</c:v>
                </c:pt>
                <c:pt idx="11">
                  <c:v>EL</c:v>
                </c:pt>
                <c:pt idx="12">
                  <c:v>RS</c:v>
                </c:pt>
                <c:pt idx="13">
                  <c:v>CZ</c:v>
                </c:pt>
                <c:pt idx="14">
                  <c:v>PT</c:v>
                </c:pt>
                <c:pt idx="15">
                  <c:v>ES</c:v>
                </c:pt>
                <c:pt idx="16">
                  <c:v>IT</c:v>
                </c:pt>
                <c:pt idx="17">
                  <c:v>NO</c:v>
                </c:pt>
                <c:pt idx="18">
                  <c:v>EE</c:v>
                </c:pt>
                <c:pt idx="19">
                  <c:v>CY</c:v>
                </c:pt>
                <c:pt idx="20">
                  <c:v>SI</c:v>
                </c:pt>
                <c:pt idx="21">
                  <c:v>EU27</c:v>
                </c:pt>
                <c:pt idx="22">
                  <c:v>FR</c:v>
                </c:pt>
                <c:pt idx="23">
                  <c:v>IE</c:v>
                </c:pt>
                <c:pt idx="24">
                  <c:v>AT</c:v>
                </c:pt>
                <c:pt idx="25">
                  <c:v>UK</c:v>
                </c:pt>
                <c:pt idx="26">
                  <c:v>IS</c:v>
                </c:pt>
                <c:pt idx="27">
                  <c:v>BE</c:v>
                </c:pt>
                <c:pt idx="28">
                  <c:v>LU</c:v>
                </c:pt>
                <c:pt idx="29">
                  <c:v>NL</c:v>
                </c:pt>
                <c:pt idx="30">
                  <c:v>FI</c:v>
                </c:pt>
                <c:pt idx="31">
                  <c:v>DK</c:v>
                </c:pt>
                <c:pt idx="32">
                  <c:v>DE</c:v>
                </c:pt>
                <c:pt idx="33">
                  <c:v>SE</c:v>
                </c:pt>
                <c:pt idx="34">
                  <c:v>CH</c:v>
                </c:pt>
              </c:strCache>
            </c:strRef>
          </c:cat>
          <c:val>
            <c:numRef>
              <c:f>'Mo. innovációs teljesítménye'!$C$28:$C$62</c:f>
              <c:numCache>
                <c:formatCode>0.000</c:formatCode>
                <c:ptCount val="35"/>
                <c:pt idx="0">
                  <c:v>0.188</c:v>
                </c:pt>
                <c:pt idx="1">
                  <c:v>0.214</c:v>
                </c:pt>
                <c:pt idx="2">
                  <c:v>0.221</c:v>
                </c:pt>
                <c:pt idx="3">
                  <c:v>0.22500000000000001</c:v>
                </c:pt>
                <c:pt idx="4">
                  <c:v>0.23799999999999999</c:v>
                </c:pt>
                <c:pt idx="5">
                  <c:v>0.27</c:v>
                </c:pt>
              </c:numCache>
            </c:numRef>
          </c:val>
        </c:ser>
        <c:ser>
          <c:idx val="1"/>
          <c:order val="1"/>
          <c:tx>
            <c:strRef>
              <c:f>'Mo. innovációs teljesítménye'!$G$34</c:f>
              <c:strCache>
                <c:ptCount val="1"/>
                <c:pt idx="0">
                  <c:v>Moderate Innovators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Pt>
            <c:idx val="9"/>
            <c:invertIfNegative val="0"/>
            <c:bubble3D val="0"/>
          </c:dPt>
          <c:dLbls>
            <c:dLbl>
              <c:idx val="9"/>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'Mo. innovációs teljesítménye'!$D$28:$D$62</c:f>
              <c:numCache>
                <c:formatCode>General</c:formatCode>
                <c:ptCount val="35"/>
                <c:pt idx="6" formatCode="0.000">
                  <c:v>0.28000000000000003</c:v>
                </c:pt>
                <c:pt idx="7" formatCode="0.000">
                  <c:v>0.28399999999999997</c:v>
                </c:pt>
                <c:pt idx="8" formatCode="0.000">
                  <c:v>0.30199999999999999</c:v>
                </c:pt>
                <c:pt idx="9" formatCode="0.000">
                  <c:v>0.32300000000000001</c:v>
                </c:pt>
                <c:pt idx="10" formatCode="0.000">
                  <c:v>0.33700000000000002</c:v>
                </c:pt>
                <c:pt idx="11" formatCode="0.000">
                  <c:v>0.34</c:v>
                </c:pt>
                <c:pt idx="12" formatCode="0.000">
                  <c:v>0.36499999999999999</c:v>
                </c:pt>
                <c:pt idx="13" formatCode="0.000">
                  <c:v>0.40200000000000002</c:v>
                </c:pt>
                <c:pt idx="14" formatCode="0.000">
                  <c:v>0.40600000000000003</c:v>
                </c:pt>
                <c:pt idx="15" formatCode="0.000">
                  <c:v>0.40699999999999997</c:v>
                </c:pt>
                <c:pt idx="16" formatCode="0.000">
                  <c:v>0.44500000000000001</c:v>
                </c:pt>
                <c:pt idx="17" formatCode="0.000">
                  <c:v>0.48499999999999999</c:v>
                </c:pt>
              </c:numCache>
            </c:numRef>
          </c:val>
        </c:ser>
        <c:ser>
          <c:idx val="2"/>
          <c:order val="2"/>
          <c:tx>
            <c:strRef>
              <c:f>'Mo. innovációs teljesítménye'!$G$46</c:f>
              <c:strCache>
                <c:ptCount val="1"/>
                <c:pt idx="0">
                  <c:v>Innovation Followers</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Pt>
            <c:idx val="21"/>
            <c:invertIfNegative val="0"/>
            <c:bubble3D val="0"/>
          </c:dPt>
          <c:dLbls>
            <c:dLbl>
              <c:idx val="2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'Mo. innovációs teljesítménye'!$E$28:$E$62</c:f>
              <c:numCache>
                <c:formatCode>General</c:formatCode>
                <c:ptCount val="35"/>
                <c:pt idx="18" formatCode="0.000">
                  <c:v>0.5</c:v>
                </c:pt>
                <c:pt idx="19" formatCode="0.000">
                  <c:v>0.505</c:v>
                </c:pt>
                <c:pt idx="20" formatCode="0.000">
                  <c:v>0.50800000000000001</c:v>
                </c:pt>
                <c:pt idx="21" formatCode="0.000">
                  <c:v>0.54400000000000004</c:v>
                </c:pt>
                <c:pt idx="22" formatCode="0.000">
                  <c:v>0.56799999999999995</c:v>
                </c:pt>
                <c:pt idx="23" formatCode="0.000">
                  <c:v>0.59699999999999998</c:v>
                </c:pt>
                <c:pt idx="24" formatCode="0.000">
                  <c:v>0.60199999999999998</c:v>
                </c:pt>
                <c:pt idx="25" formatCode="0.000">
                  <c:v>0.622</c:v>
                </c:pt>
                <c:pt idx="26" formatCode="0.000">
                  <c:v>0.622</c:v>
                </c:pt>
                <c:pt idx="27" formatCode="0.000">
                  <c:v>0.624</c:v>
                </c:pt>
                <c:pt idx="28" formatCode="0.000">
                  <c:v>0.626</c:v>
                </c:pt>
                <c:pt idx="29" formatCode="0.000">
                  <c:v>0.64800000000000002</c:v>
                </c:pt>
              </c:numCache>
            </c:numRef>
          </c:val>
        </c:ser>
        <c:ser>
          <c:idx val="3"/>
          <c:order val="3"/>
          <c:tx>
            <c:strRef>
              <c:f>'Mo. innovációs teljesítménye'!$G$58</c:f>
              <c:strCache>
                <c:ptCount val="1"/>
                <c:pt idx="0">
                  <c:v>Innovation Leaders</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val>
            <c:numRef>
              <c:f>'Mo. innovációs teljesítménye'!$F$28:$F$62</c:f>
              <c:numCache>
                <c:formatCode>General</c:formatCode>
                <c:ptCount val="35"/>
                <c:pt idx="30" formatCode="0.000">
                  <c:v>0.68100000000000005</c:v>
                </c:pt>
                <c:pt idx="31" formatCode="0.000">
                  <c:v>0.71799999999999997</c:v>
                </c:pt>
                <c:pt idx="32" formatCode="0.000">
                  <c:v>0.72</c:v>
                </c:pt>
                <c:pt idx="33" formatCode="0.000">
                  <c:v>0.747</c:v>
                </c:pt>
                <c:pt idx="34" formatCode="0.000">
                  <c:v>0.83499999999999996</c:v>
                </c:pt>
              </c:numCache>
            </c:numRef>
          </c:val>
        </c:ser>
        <c:dLbls>
          <c:showLegendKey val="0"/>
          <c:showVal val="0"/>
          <c:showCatName val="0"/>
          <c:showSerName val="0"/>
          <c:showPercent val="0"/>
          <c:showBubbleSize val="0"/>
        </c:dLbls>
        <c:gapWidth val="15"/>
        <c:overlap val="85"/>
        <c:axId val="36735616"/>
        <c:axId val="36824192"/>
      </c:barChart>
      <c:catAx>
        <c:axId val="3673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6824192"/>
        <c:crossesAt val="0"/>
        <c:auto val="1"/>
        <c:lblAlgn val="ctr"/>
        <c:lblOffset val="100"/>
        <c:tickLblSkip val="1"/>
        <c:noMultiLvlLbl val="0"/>
      </c:catAx>
      <c:valAx>
        <c:axId val="36824192"/>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6735616"/>
        <c:crosses val="autoZero"/>
        <c:crossBetween val="between"/>
        <c:majorUnit val="0.1"/>
        <c:minorUnit val="0.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A77A8-2A7D-4957-B663-02DC329B19C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hu-HU"/>
        </a:p>
      </dgm:t>
    </dgm:pt>
    <dgm:pt modelId="{251AC113-2909-4567-AC77-DE1B940446E1}">
      <dgm:prSet phldrT="[Szöveg]" custT="1"/>
      <dgm:spPr/>
      <dgm:t>
        <a:bodyPr/>
        <a:lstStyle/>
        <a:p>
          <a:r>
            <a:rPr lang="en-US" sz="2800" dirty="0" smtClean="0">
              <a:latin typeface="+mj-lt"/>
            </a:rPr>
            <a:t>Megatrends</a:t>
          </a:r>
          <a:endParaRPr lang="hu-HU" sz="2800" dirty="0">
            <a:latin typeface="+mj-lt"/>
          </a:endParaRPr>
        </a:p>
      </dgm:t>
    </dgm:pt>
    <dgm:pt modelId="{2FAA1C3A-D9BE-4E02-8862-3A683B729077}" type="parTrans" cxnId="{9F30A703-EABA-4FB8-8C64-F2B1B69F2B7F}">
      <dgm:prSet/>
      <dgm:spPr/>
      <dgm:t>
        <a:bodyPr/>
        <a:lstStyle/>
        <a:p>
          <a:endParaRPr lang="hu-HU"/>
        </a:p>
      </dgm:t>
    </dgm:pt>
    <dgm:pt modelId="{4FB0EFF1-EA68-411C-AED4-8E6D0F464D4A}" type="sibTrans" cxnId="{9F30A703-EABA-4FB8-8C64-F2B1B69F2B7F}">
      <dgm:prSet/>
      <dgm:spPr/>
      <dgm:t>
        <a:bodyPr/>
        <a:lstStyle/>
        <a:p>
          <a:endParaRPr lang="hu-HU"/>
        </a:p>
      </dgm:t>
    </dgm:pt>
    <dgm:pt modelId="{0D67CDE4-7036-40A5-86CE-BA28FD500DA1}">
      <dgm:prSet phldrT="[Szöveg]"/>
      <dgm:spPr/>
      <dgm:t>
        <a:bodyPr/>
        <a:lstStyle/>
        <a:p>
          <a:r>
            <a:rPr lang="en-US" dirty="0" smtClean="0"/>
            <a:t>Technology development</a:t>
          </a:r>
          <a:endParaRPr lang="hu-HU" dirty="0"/>
        </a:p>
      </dgm:t>
    </dgm:pt>
    <dgm:pt modelId="{4C15B24E-F762-48E4-9A3A-9FF7B90B15A1}" type="parTrans" cxnId="{44E2BF69-BA56-41A8-9187-432E441C786C}">
      <dgm:prSet/>
      <dgm:spPr/>
      <dgm:t>
        <a:bodyPr/>
        <a:lstStyle/>
        <a:p>
          <a:endParaRPr lang="hu-HU"/>
        </a:p>
      </dgm:t>
    </dgm:pt>
    <dgm:pt modelId="{DECABE48-B477-46FF-856E-90179C024C86}" type="sibTrans" cxnId="{44E2BF69-BA56-41A8-9187-432E441C786C}">
      <dgm:prSet/>
      <dgm:spPr/>
      <dgm:t>
        <a:bodyPr/>
        <a:lstStyle/>
        <a:p>
          <a:endParaRPr lang="hu-HU"/>
        </a:p>
      </dgm:t>
    </dgm:pt>
    <dgm:pt modelId="{FD71DCDE-0DE8-4963-95B3-9477AD92F713}">
      <dgm:prSet phldrT="[Szöveg]" custT="1"/>
      <dgm:spPr/>
      <dgm:t>
        <a:bodyPr/>
        <a:lstStyle/>
        <a:p>
          <a:r>
            <a:rPr lang="en-US" sz="2800" dirty="0" smtClean="0">
              <a:latin typeface="+mj-lt"/>
            </a:rPr>
            <a:t>Challenges</a:t>
          </a:r>
          <a:endParaRPr lang="hu-HU" sz="3500" dirty="0">
            <a:latin typeface="+mj-lt"/>
          </a:endParaRPr>
        </a:p>
      </dgm:t>
    </dgm:pt>
    <dgm:pt modelId="{2870793A-9801-4F90-BB8B-5A76942E1450}" type="parTrans" cxnId="{05629073-C1AA-425A-8BA5-F7BC0A6E8BC6}">
      <dgm:prSet/>
      <dgm:spPr/>
      <dgm:t>
        <a:bodyPr/>
        <a:lstStyle/>
        <a:p>
          <a:endParaRPr lang="hu-HU"/>
        </a:p>
      </dgm:t>
    </dgm:pt>
    <dgm:pt modelId="{0A3A7D25-D0ED-4C01-AFDD-974EF5BFF517}" type="sibTrans" cxnId="{05629073-C1AA-425A-8BA5-F7BC0A6E8BC6}">
      <dgm:prSet/>
      <dgm:spPr/>
      <dgm:t>
        <a:bodyPr/>
        <a:lstStyle/>
        <a:p>
          <a:endParaRPr lang="hu-HU"/>
        </a:p>
      </dgm:t>
    </dgm:pt>
    <dgm:pt modelId="{4A64B3DD-7FE2-4C95-856A-B6873261E747}">
      <dgm:prSet phldrT="[Szöveg]"/>
      <dgm:spPr/>
      <dgm:t>
        <a:bodyPr/>
        <a:lstStyle/>
        <a:p>
          <a:r>
            <a:rPr lang="en-US" dirty="0" smtClean="0"/>
            <a:t>Focusing activities</a:t>
          </a:r>
          <a:endParaRPr lang="hu-HU" dirty="0"/>
        </a:p>
      </dgm:t>
    </dgm:pt>
    <dgm:pt modelId="{4AB7BC1D-A749-4D06-96E9-907325FDBF23}" type="parTrans" cxnId="{803CFEF8-BD94-418F-A675-66A48E48132D}">
      <dgm:prSet/>
      <dgm:spPr/>
      <dgm:t>
        <a:bodyPr/>
        <a:lstStyle/>
        <a:p>
          <a:endParaRPr lang="hu-HU"/>
        </a:p>
      </dgm:t>
    </dgm:pt>
    <dgm:pt modelId="{134FD397-5918-4D3C-B0C7-5674F133FB76}" type="sibTrans" cxnId="{803CFEF8-BD94-418F-A675-66A48E48132D}">
      <dgm:prSet/>
      <dgm:spPr/>
      <dgm:t>
        <a:bodyPr/>
        <a:lstStyle/>
        <a:p>
          <a:endParaRPr lang="hu-HU"/>
        </a:p>
      </dgm:t>
    </dgm:pt>
    <dgm:pt modelId="{CA8FA2D3-10AD-44E6-8B58-7DC35CF45069}">
      <dgm:prSet phldrT="[Szöveg]" custT="1"/>
      <dgm:spPr/>
      <dgm:t>
        <a:bodyPr/>
        <a:lstStyle/>
        <a:p>
          <a:r>
            <a:rPr lang="en-US" sz="2800" dirty="0" smtClean="0">
              <a:latin typeface="+mj-lt"/>
            </a:rPr>
            <a:t>Solutions</a:t>
          </a:r>
          <a:endParaRPr lang="hu-HU" sz="3500" dirty="0">
            <a:latin typeface="+mj-lt"/>
          </a:endParaRPr>
        </a:p>
      </dgm:t>
    </dgm:pt>
    <dgm:pt modelId="{70A81921-1947-4B27-8B98-5761003593D7}" type="parTrans" cxnId="{F89A8CF9-84A0-4F4A-AA60-1EFB1BA25FE2}">
      <dgm:prSet/>
      <dgm:spPr/>
      <dgm:t>
        <a:bodyPr/>
        <a:lstStyle/>
        <a:p>
          <a:endParaRPr lang="hu-HU"/>
        </a:p>
      </dgm:t>
    </dgm:pt>
    <dgm:pt modelId="{95A13AAB-6419-4360-B567-5D59ABFDFC37}" type="sibTrans" cxnId="{F89A8CF9-84A0-4F4A-AA60-1EFB1BA25FE2}">
      <dgm:prSet/>
      <dgm:spPr/>
      <dgm:t>
        <a:bodyPr/>
        <a:lstStyle/>
        <a:p>
          <a:endParaRPr lang="hu-HU"/>
        </a:p>
      </dgm:t>
    </dgm:pt>
    <dgm:pt modelId="{5AD8FBB9-6EF2-4E1B-81F5-0314EC9DFB0E}">
      <dgm:prSet phldrT="[Szöveg]"/>
      <dgm:spPr/>
      <dgm:t>
        <a:bodyPr/>
        <a:lstStyle/>
        <a:p>
          <a:r>
            <a:rPr lang="en-US" dirty="0" smtClean="0"/>
            <a:t>Effective governance and new business models</a:t>
          </a:r>
          <a:endParaRPr lang="hu-HU" dirty="0" smtClean="0"/>
        </a:p>
      </dgm:t>
    </dgm:pt>
    <dgm:pt modelId="{69F83704-66FB-4728-94AA-EA05FE5C4165}" type="parTrans" cxnId="{FD461DDA-87F2-4D03-933F-E72D2928F94B}">
      <dgm:prSet/>
      <dgm:spPr/>
      <dgm:t>
        <a:bodyPr/>
        <a:lstStyle/>
        <a:p>
          <a:endParaRPr lang="hu-HU"/>
        </a:p>
      </dgm:t>
    </dgm:pt>
    <dgm:pt modelId="{417241C2-4F7B-4888-9538-9B7325C34AE6}" type="sibTrans" cxnId="{FD461DDA-87F2-4D03-933F-E72D2928F94B}">
      <dgm:prSet/>
      <dgm:spPr/>
      <dgm:t>
        <a:bodyPr/>
        <a:lstStyle/>
        <a:p>
          <a:endParaRPr lang="hu-HU"/>
        </a:p>
      </dgm:t>
    </dgm:pt>
    <dgm:pt modelId="{B99A2771-475D-4F1E-AD72-D44F78BB2D66}">
      <dgm:prSet phldrT="[Szöveg]"/>
      <dgm:spPr/>
      <dgm:t>
        <a:bodyPr/>
        <a:lstStyle/>
        <a:p>
          <a:r>
            <a:rPr lang="en-US" dirty="0" smtClean="0"/>
            <a:t>Globalization</a:t>
          </a:r>
          <a:endParaRPr lang="hu-HU" dirty="0"/>
        </a:p>
      </dgm:t>
    </dgm:pt>
    <dgm:pt modelId="{C02E0EA8-B13E-43AC-AEEB-0AB2625AC816}" type="parTrans" cxnId="{FA1A94AE-0018-4A32-87C5-EB0DAA62CB0C}">
      <dgm:prSet/>
      <dgm:spPr/>
      <dgm:t>
        <a:bodyPr/>
        <a:lstStyle/>
        <a:p>
          <a:endParaRPr lang="hu-HU"/>
        </a:p>
      </dgm:t>
    </dgm:pt>
    <dgm:pt modelId="{7C0D7A6E-BE66-4D38-95B7-C7CFBF0D3199}" type="sibTrans" cxnId="{FA1A94AE-0018-4A32-87C5-EB0DAA62CB0C}">
      <dgm:prSet/>
      <dgm:spPr/>
      <dgm:t>
        <a:bodyPr/>
        <a:lstStyle/>
        <a:p>
          <a:endParaRPr lang="hu-HU"/>
        </a:p>
      </dgm:t>
    </dgm:pt>
    <dgm:pt modelId="{BDEC0C5E-005B-4924-982A-F86D909D41E6}">
      <dgm:prSet phldrT="[Szöveg]"/>
      <dgm:spPr/>
      <dgm:t>
        <a:bodyPr/>
        <a:lstStyle/>
        <a:p>
          <a:r>
            <a:rPr lang="en-US" dirty="0" smtClean="0"/>
            <a:t>Demography and longevity</a:t>
          </a:r>
        </a:p>
      </dgm:t>
    </dgm:pt>
    <dgm:pt modelId="{8A6E343B-C6F4-4677-9BB3-986BECCD0ED1}" type="parTrans" cxnId="{897F6A32-0CBA-4566-809C-2F140EB52865}">
      <dgm:prSet/>
      <dgm:spPr/>
      <dgm:t>
        <a:bodyPr/>
        <a:lstStyle/>
        <a:p>
          <a:endParaRPr lang="hu-HU"/>
        </a:p>
      </dgm:t>
    </dgm:pt>
    <dgm:pt modelId="{F9628DD7-5029-47C8-AA21-4338DAA49660}" type="sibTrans" cxnId="{897F6A32-0CBA-4566-809C-2F140EB52865}">
      <dgm:prSet/>
      <dgm:spPr/>
      <dgm:t>
        <a:bodyPr/>
        <a:lstStyle/>
        <a:p>
          <a:endParaRPr lang="hu-HU"/>
        </a:p>
      </dgm:t>
    </dgm:pt>
    <dgm:pt modelId="{AD57A333-F0F7-4544-AE39-BFDE2C8082FD}">
      <dgm:prSet phldrT="[Szöveg]"/>
      <dgm:spPr/>
      <dgm:t>
        <a:bodyPr/>
        <a:lstStyle/>
        <a:p>
          <a:r>
            <a:rPr lang="en-US" dirty="0" smtClean="0"/>
            <a:t>Transformation of society</a:t>
          </a:r>
          <a:endParaRPr lang="hu-HU" dirty="0"/>
        </a:p>
      </dgm:t>
    </dgm:pt>
    <dgm:pt modelId="{834711C1-51BF-458A-AD0D-86579EC93191}" type="parTrans" cxnId="{3A7E0785-AB6E-41CA-8EAB-5918ABC1EDCE}">
      <dgm:prSet/>
      <dgm:spPr/>
      <dgm:t>
        <a:bodyPr/>
        <a:lstStyle/>
        <a:p>
          <a:endParaRPr lang="hu-HU"/>
        </a:p>
      </dgm:t>
    </dgm:pt>
    <dgm:pt modelId="{4B20C983-873E-4F0E-BAAD-BE096D06322E}" type="sibTrans" cxnId="{3A7E0785-AB6E-41CA-8EAB-5918ABC1EDCE}">
      <dgm:prSet/>
      <dgm:spPr/>
      <dgm:t>
        <a:bodyPr/>
        <a:lstStyle/>
        <a:p>
          <a:endParaRPr lang="hu-HU"/>
        </a:p>
      </dgm:t>
    </dgm:pt>
    <dgm:pt modelId="{6C3B5D36-D2CD-434A-9030-7496751A9AC8}">
      <dgm:prSet phldrT="[Szöveg]"/>
      <dgm:spPr/>
      <dgm:t>
        <a:bodyPr/>
        <a:lstStyle/>
        <a:p>
          <a:r>
            <a:rPr lang="en-US" dirty="0" smtClean="0"/>
            <a:t>Limited resources</a:t>
          </a:r>
          <a:endParaRPr lang="hu-HU" dirty="0"/>
        </a:p>
      </dgm:t>
    </dgm:pt>
    <dgm:pt modelId="{F418D2E8-5067-47BD-9B62-092E6D43F232}" type="parTrans" cxnId="{A5B4C67B-B71E-4CFC-A2E5-161212519759}">
      <dgm:prSet/>
      <dgm:spPr/>
      <dgm:t>
        <a:bodyPr/>
        <a:lstStyle/>
        <a:p>
          <a:endParaRPr lang="hu-HU"/>
        </a:p>
      </dgm:t>
    </dgm:pt>
    <dgm:pt modelId="{BA40B63F-29B8-423F-BE32-0B188BAE71A5}" type="sibTrans" cxnId="{A5B4C67B-B71E-4CFC-A2E5-161212519759}">
      <dgm:prSet/>
      <dgm:spPr/>
      <dgm:t>
        <a:bodyPr/>
        <a:lstStyle/>
        <a:p>
          <a:endParaRPr lang="hu-HU"/>
        </a:p>
      </dgm:t>
    </dgm:pt>
    <dgm:pt modelId="{D91A671B-FE5E-4C80-A5F8-C15A9CE2360A}">
      <dgm:prSet phldrT="[Szöveg]"/>
      <dgm:spPr/>
      <dgm:t>
        <a:bodyPr/>
        <a:lstStyle/>
        <a:p>
          <a:r>
            <a:rPr lang="en-US" dirty="0" smtClean="0"/>
            <a:t>Efficiency, effectiveness, generating new resources</a:t>
          </a:r>
          <a:endParaRPr lang="hu-HU" dirty="0"/>
        </a:p>
      </dgm:t>
    </dgm:pt>
    <dgm:pt modelId="{0CA68A40-0E9C-41EF-80E0-4B9B8FD370A1}" type="parTrans" cxnId="{5D81E86A-BBA8-40D2-931A-2560BD975D55}">
      <dgm:prSet/>
      <dgm:spPr/>
      <dgm:t>
        <a:bodyPr/>
        <a:lstStyle/>
        <a:p>
          <a:endParaRPr lang="hu-HU"/>
        </a:p>
      </dgm:t>
    </dgm:pt>
    <dgm:pt modelId="{63ED3DB9-6049-40D6-B174-8FDA5F9E40E8}" type="sibTrans" cxnId="{5D81E86A-BBA8-40D2-931A-2560BD975D55}">
      <dgm:prSet/>
      <dgm:spPr/>
      <dgm:t>
        <a:bodyPr/>
        <a:lstStyle/>
        <a:p>
          <a:endParaRPr lang="hu-HU"/>
        </a:p>
      </dgm:t>
    </dgm:pt>
    <dgm:pt modelId="{6CE5B7DA-DB22-4759-8FD0-7AEFCD710AD3}">
      <dgm:prSet phldrT="[Szöveg]"/>
      <dgm:spPr/>
      <dgm:t>
        <a:bodyPr/>
        <a:lstStyle/>
        <a:p>
          <a:r>
            <a:rPr lang="en-US" dirty="0" smtClean="0"/>
            <a:t>Mapping the external needs into the internal structure</a:t>
          </a:r>
          <a:endParaRPr lang="hu-HU" dirty="0"/>
        </a:p>
      </dgm:t>
    </dgm:pt>
    <dgm:pt modelId="{9E999115-8204-4C77-85CD-DC685146DC86}" type="parTrans" cxnId="{26D3044E-6616-42B6-BAB0-37D68F685B0C}">
      <dgm:prSet/>
      <dgm:spPr/>
      <dgm:t>
        <a:bodyPr/>
        <a:lstStyle/>
        <a:p>
          <a:endParaRPr lang="hu-HU"/>
        </a:p>
      </dgm:t>
    </dgm:pt>
    <dgm:pt modelId="{130F21FC-C5D4-4E14-8CB4-D700A82EE544}" type="sibTrans" cxnId="{26D3044E-6616-42B6-BAB0-37D68F685B0C}">
      <dgm:prSet/>
      <dgm:spPr/>
      <dgm:t>
        <a:bodyPr/>
        <a:lstStyle/>
        <a:p>
          <a:endParaRPr lang="hu-HU"/>
        </a:p>
      </dgm:t>
    </dgm:pt>
    <dgm:pt modelId="{E332EAA8-09C5-4409-AF67-8805D9DB2743}">
      <dgm:prSet phldrT="[Szöveg]"/>
      <dgm:spPr/>
      <dgm:t>
        <a:bodyPr/>
        <a:lstStyle/>
        <a:p>
          <a:r>
            <a:rPr lang="en-US" dirty="0" smtClean="0"/>
            <a:t>Competition, performance, quality and success</a:t>
          </a:r>
          <a:endParaRPr lang="hu-HU" dirty="0" smtClean="0"/>
        </a:p>
      </dgm:t>
    </dgm:pt>
    <dgm:pt modelId="{C374573D-4402-47DF-8CD9-194320E8CBEF}" type="parTrans" cxnId="{A4E3A151-354D-40BA-BCBB-EE81EA3210BC}">
      <dgm:prSet/>
      <dgm:spPr/>
      <dgm:t>
        <a:bodyPr/>
        <a:lstStyle/>
        <a:p>
          <a:endParaRPr lang="hu-HU"/>
        </a:p>
      </dgm:t>
    </dgm:pt>
    <dgm:pt modelId="{98E77A50-9A40-4CE2-8658-48E471155A6E}" type="sibTrans" cxnId="{A4E3A151-354D-40BA-BCBB-EE81EA3210BC}">
      <dgm:prSet/>
      <dgm:spPr/>
      <dgm:t>
        <a:bodyPr/>
        <a:lstStyle/>
        <a:p>
          <a:endParaRPr lang="hu-HU"/>
        </a:p>
      </dgm:t>
    </dgm:pt>
    <dgm:pt modelId="{64D3FF59-28B0-4F52-B923-B6E43846E6EA}">
      <dgm:prSet phldrT="[Szöveg]"/>
      <dgm:spPr/>
      <dgm:t>
        <a:bodyPr/>
        <a:lstStyle/>
        <a:p>
          <a:r>
            <a:rPr lang="en-US" dirty="0" smtClean="0"/>
            <a:t>Restructuring the network</a:t>
          </a:r>
          <a:endParaRPr lang="hu-HU" dirty="0" smtClean="0"/>
        </a:p>
      </dgm:t>
    </dgm:pt>
    <dgm:pt modelId="{421C71C0-8F79-49A7-9889-4C660AA7104B}" type="parTrans" cxnId="{B2801927-D941-4452-A953-99ADB1B90238}">
      <dgm:prSet/>
      <dgm:spPr/>
      <dgm:t>
        <a:bodyPr/>
        <a:lstStyle/>
        <a:p>
          <a:endParaRPr lang="hu-HU"/>
        </a:p>
      </dgm:t>
    </dgm:pt>
    <dgm:pt modelId="{F28EED8B-AD94-4BD7-8103-DA32C0B7A96E}" type="sibTrans" cxnId="{B2801927-D941-4452-A953-99ADB1B90238}">
      <dgm:prSet/>
      <dgm:spPr/>
      <dgm:t>
        <a:bodyPr/>
        <a:lstStyle/>
        <a:p>
          <a:endParaRPr lang="hu-HU"/>
        </a:p>
      </dgm:t>
    </dgm:pt>
    <dgm:pt modelId="{9218C2C9-0F3C-4A2F-AF33-D47D74C4F362}">
      <dgm:prSet phldrT="[Szöveg]"/>
      <dgm:spPr/>
      <dgm:t>
        <a:bodyPr/>
        <a:lstStyle/>
        <a:p>
          <a:r>
            <a:rPr lang="en-US" dirty="0" smtClean="0"/>
            <a:t>Innovation in education</a:t>
          </a:r>
          <a:endParaRPr lang="hu-HU" dirty="0" smtClean="0"/>
        </a:p>
      </dgm:t>
    </dgm:pt>
    <dgm:pt modelId="{30B076C7-02E5-4406-8CFE-CD8048FCEFEF}" type="parTrans" cxnId="{AA96EE40-8BF7-465F-B161-AEAFB8FC9F8E}">
      <dgm:prSet/>
      <dgm:spPr/>
      <dgm:t>
        <a:bodyPr/>
        <a:lstStyle/>
        <a:p>
          <a:endParaRPr lang="hu-HU"/>
        </a:p>
      </dgm:t>
    </dgm:pt>
    <dgm:pt modelId="{49EA77AA-4805-49DF-B814-EC7320C2BF0F}" type="sibTrans" cxnId="{AA96EE40-8BF7-465F-B161-AEAFB8FC9F8E}">
      <dgm:prSet/>
      <dgm:spPr/>
      <dgm:t>
        <a:bodyPr/>
        <a:lstStyle/>
        <a:p>
          <a:endParaRPr lang="hu-HU"/>
        </a:p>
      </dgm:t>
    </dgm:pt>
    <dgm:pt modelId="{E72BC26C-EB99-464A-8C28-0177B098021F}">
      <dgm:prSet phldrT="[Szöveg]"/>
      <dgm:spPr/>
      <dgm:t>
        <a:bodyPr/>
        <a:lstStyle/>
        <a:p>
          <a:r>
            <a:rPr lang="en-US" dirty="0" smtClean="0"/>
            <a:t>Collaborations within the institution, between institutions, and with external partners</a:t>
          </a:r>
          <a:endParaRPr lang="hu-HU" dirty="0"/>
        </a:p>
      </dgm:t>
    </dgm:pt>
    <dgm:pt modelId="{9CFF0F28-DBCF-41EB-84BA-29D8904B9DCA}" type="parTrans" cxnId="{52416BB0-F86C-4D1E-ACAC-3DC18B302C81}">
      <dgm:prSet/>
      <dgm:spPr/>
      <dgm:t>
        <a:bodyPr/>
        <a:lstStyle/>
        <a:p>
          <a:endParaRPr lang="hu-HU"/>
        </a:p>
      </dgm:t>
    </dgm:pt>
    <dgm:pt modelId="{BACC3796-F98D-4EA0-91BF-F7440EAF6F99}" type="sibTrans" cxnId="{52416BB0-F86C-4D1E-ACAC-3DC18B302C81}">
      <dgm:prSet/>
      <dgm:spPr/>
      <dgm:t>
        <a:bodyPr/>
        <a:lstStyle/>
        <a:p>
          <a:endParaRPr lang="hu-HU"/>
        </a:p>
      </dgm:t>
    </dgm:pt>
    <dgm:pt modelId="{E6B5B17E-620B-42B4-B5A7-C8E70A43D5F0}">
      <dgm:prSet phldrT="[Szöveg]"/>
      <dgm:spPr/>
      <dgm:t>
        <a:bodyPr/>
        <a:lstStyle/>
        <a:p>
          <a:r>
            <a:rPr lang="en-US" dirty="0" smtClean="0"/>
            <a:t>Re-interpretation of value-creating processes</a:t>
          </a:r>
          <a:endParaRPr lang="hu-HU" dirty="0"/>
        </a:p>
      </dgm:t>
    </dgm:pt>
    <dgm:pt modelId="{883270DA-B808-4AD6-9D9C-80C62E4617CA}" type="parTrans" cxnId="{E9190440-AFD8-47A4-A4A7-780E47E63CA6}">
      <dgm:prSet/>
      <dgm:spPr/>
      <dgm:t>
        <a:bodyPr/>
        <a:lstStyle/>
        <a:p>
          <a:endParaRPr lang="hu-HU"/>
        </a:p>
      </dgm:t>
    </dgm:pt>
    <dgm:pt modelId="{A25FA993-476D-40A5-985E-ED72B75971FD}" type="sibTrans" cxnId="{E9190440-AFD8-47A4-A4A7-780E47E63CA6}">
      <dgm:prSet/>
      <dgm:spPr/>
      <dgm:t>
        <a:bodyPr/>
        <a:lstStyle/>
        <a:p>
          <a:endParaRPr lang="hu-HU"/>
        </a:p>
      </dgm:t>
    </dgm:pt>
    <dgm:pt modelId="{1A665722-45A3-4124-A6B9-7F960EF24AB1}">
      <dgm:prSet/>
      <dgm:spPr/>
      <dgm:t>
        <a:bodyPr/>
        <a:lstStyle/>
        <a:p>
          <a:r>
            <a:rPr lang="en-US" dirty="0" smtClean="0"/>
            <a:t>Profiling and specialization</a:t>
          </a:r>
          <a:endParaRPr lang="hu-HU" dirty="0" smtClean="0"/>
        </a:p>
      </dgm:t>
    </dgm:pt>
    <dgm:pt modelId="{6E778C92-7BCD-4C1B-8223-17213672E60D}" type="parTrans" cxnId="{AEBF1615-DCC3-4333-A9F7-E1B7FCEE50EE}">
      <dgm:prSet/>
      <dgm:spPr/>
      <dgm:t>
        <a:bodyPr/>
        <a:lstStyle/>
        <a:p>
          <a:endParaRPr lang="hu-HU"/>
        </a:p>
      </dgm:t>
    </dgm:pt>
    <dgm:pt modelId="{FF14DA0A-A1EB-4387-8A5B-E83934C8A604}" type="sibTrans" cxnId="{AEBF1615-DCC3-4333-A9F7-E1B7FCEE50EE}">
      <dgm:prSet/>
      <dgm:spPr/>
      <dgm:t>
        <a:bodyPr/>
        <a:lstStyle/>
        <a:p>
          <a:endParaRPr lang="hu-HU"/>
        </a:p>
      </dgm:t>
    </dgm:pt>
    <dgm:pt modelId="{55B6060E-B75B-4A0B-9C52-15B5400FF4E3}" type="pres">
      <dgm:prSet presAssocID="{C45A77A8-2A7D-4957-B663-02DC329B19C3}" presName="theList" presStyleCnt="0">
        <dgm:presLayoutVars>
          <dgm:dir/>
          <dgm:animLvl val="lvl"/>
          <dgm:resizeHandles val="exact"/>
        </dgm:presLayoutVars>
      </dgm:prSet>
      <dgm:spPr/>
      <dgm:t>
        <a:bodyPr/>
        <a:lstStyle/>
        <a:p>
          <a:endParaRPr lang="hu-HU"/>
        </a:p>
      </dgm:t>
    </dgm:pt>
    <dgm:pt modelId="{68E2C570-1783-41B3-BD12-401D494B1195}" type="pres">
      <dgm:prSet presAssocID="{251AC113-2909-4567-AC77-DE1B940446E1}" presName="compNode" presStyleCnt="0"/>
      <dgm:spPr/>
      <dgm:t>
        <a:bodyPr/>
        <a:lstStyle/>
        <a:p>
          <a:endParaRPr lang="hu-HU"/>
        </a:p>
      </dgm:t>
    </dgm:pt>
    <dgm:pt modelId="{8211B267-C4A2-4F28-9311-AE3B84BF4913}" type="pres">
      <dgm:prSet presAssocID="{251AC113-2909-4567-AC77-DE1B940446E1}" presName="aNode" presStyleLbl="bgShp" presStyleIdx="0" presStyleCnt="3"/>
      <dgm:spPr/>
      <dgm:t>
        <a:bodyPr/>
        <a:lstStyle/>
        <a:p>
          <a:endParaRPr lang="hu-HU"/>
        </a:p>
      </dgm:t>
    </dgm:pt>
    <dgm:pt modelId="{2D5F95EA-44FD-463C-8D5F-A860B2F17BE6}" type="pres">
      <dgm:prSet presAssocID="{251AC113-2909-4567-AC77-DE1B940446E1}" presName="textNode" presStyleLbl="bgShp" presStyleIdx="0" presStyleCnt="3"/>
      <dgm:spPr/>
      <dgm:t>
        <a:bodyPr/>
        <a:lstStyle/>
        <a:p>
          <a:endParaRPr lang="hu-HU"/>
        </a:p>
      </dgm:t>
    </dgm:pt>
    <dgm:pt modelId="{13FDF4F1-AB3E-4DCD-BE8D-3162EA4C5319}" type="pres">
      <dgm:prSet presAssocID="{251AC113-2909-4567-AC77-DE1B940446E1}" presName="compChildNode" presStyleCnt="0"/>
      <dgm:spPr/>
      <dgm:t>
        <a:bodyPr/>
        <a:lstStyle/>
        <a:p>
          <a:endParaRPr lang="hu-HU"/>
        </a:p>
      </dgm:t>
    </dgm:pt>
    <dgm:pt modelId="{15A150C0-D98C-4824-A6A8-BFDD87E54E52}" type="pres">
      <dgm:prSet presAssocID="{251AC113-2909-4567-AC77-DE1B940446E1}" presName="theInnerList" presStyleCnt="0"/>
      <dgm:spPr/>
      <dgm:t>
        <a:bodyPr/>
        <a:lstStyle/>
        <a:p>
          <a:endParaRPr lang="hu-HU"/>
        </a:p>
      </dgm:t>
    </dgm:pt>
    <dgm:pt modelId="{8DB61DDA-4AED-440F-868E-6E40A3130A43}" type="pres">
      <dgm:prSet presAssocID="{0D67CDE4-7036-40A5-86CE-BA28FD500DA1}" presName="childNode" presStyleLbl="node1" presStyleIdx="0" presStyleCnt="15">
        <dgm:presLayoutVars>
          <dgm:bulletEnabled val="1"/>
        </dgm:presLayoutVars>
      </dgm:prSet>
      <dgm:spPr/>
      <dgm:t>
        <a:bodyPr/>
        <a:lstStyle/>
        <a:p>
          <a:endParaRPr lang="hu-HU"/>
        </a:p>
      </dgm:t>
    </dgm:pt>
    <dgm:pt modelId="{BDCEF5C3-D234-44A5-BAE7-EC29EC1423E7}" type="pres">
      <dgm:prSet presAssocID="{0D67CDE4-7036-40A5-86CE-BA28FD500DA1}" presName="aSpace2" presStyleCnt="0"/>
      <dgm:spPr/>
      <dgm:t>
        <a:bodyPr/>
        <a:lstStyle/>
        <a:p>
          <a:endParaRPr lang="hu-HU"/>
        </a:p>
      </dgm:t>
    </dgm:pt>
    <dgm:pt modelId="{2A130BE6-2EC2-4528-8D12-15AB69A71DD2}" type="pres">
      <dgm:prSet presAssocID="{B99A2771-475D-4F1E-AD72-D44F78BB2D66}" presName="childNode" presStyleLbl="node1" presStyleIdx="1" presStyleCnt="15">
        <dgm:presLayoutVars>
          <dgm:bulletEnabled val="1"/>
        </dgm:presLayoutVars>
      </dgm:prSet>
      <dgm:spPr/>
      <dgm:t>
        <a:bodyPr/>
        <a:lstStyle/>
        <a:p>
          <a:endParaRPr lang="hu-HU"/>
        </a:p>
      </dgm:t>
    </dgm:pt>
    <dgm:pt modelId="{0E2854A4-A489-4044-A6AF-6B8CC90B6F05}" type="pres">
      <dgm:prSet presAssocID="{B99A2771-475D-4F1E-AD72-D44F78BB2D66}" presName="aSpace2" presStyleCnt="0"/>
      <dgm:spPr/>
      <dgm:t>
        <a:bodyPr/>
        <a:lstStyle/>
        <a:p>
          <a:endParaRPr lang="hu-HU"/>
        </a:p>
      </dgm:t>
    </dgm:pt>
    <dgm:pt modelId="{74C807AB-5A27-4A34-BC1A-2149FFC250A9}" type="pres">
      <dgm:prSet presAssocID="{BDEC0C5E-005B-4924-982A-F86D909D41E6}" presName="childNode" presStyleLbl="node1" presStyleIdx="2" presStyleCnt="15">
        <dgm:presLayoutVars>
          <dgm:bulletEnabled val="1"/>
        </dgm:presLayoutVars>
      </dgm:prSet>
      <dgm:spPr/>
      <dgm:t>
        <a:bodyPr/>
        <a:lstStyle/>
        <a:p>
          <a:endParaRPr lang="hu-HU"/>
        </a:p>
      </dgm:t>
    </dgm:pt>
    <dgm:pt modelId="{45044AC1-1B03-4836-A3B9-296DCB40A6AC}" type="pres">
      <dgm:prSet presAssocID="{BDEC0C5E-005B-4924-982A-F86D909D41E6}" presName="aSpace2" presStyleCnt="0"/>
      <dgm:spPr/>
      <dgm:t>
        <a:bodyPr/>
        <a:lstStyle/>
        <a:p>
          <a:endParaRPr lang="hu-HU"/>
        </a:p>
      </dgm:t>
    </dgm:pt>
    <dgm:pt modelId="{7C5C6584-5DAD-400A-8964-88897ECAA464}" type="pres">
      <dgm:prSet presAssocID="{AD57A333-F0F7-4544-AE39-BFDE2C8082FD}" presName="childNode" presStyleLbl="node1" presStyleIdx="3" presStyleCnt="15">
        <dgm:presLayoutVars>
          <dgm:bulletEnabled val="1"/>
        </dgm:presLayoutVars>
      </dgm:prSet>
      <dgm:spPr/>
      <dgm:t>
        <a:bodyPr/>
        <a:lstStyle/>
        <a:p>
          <a:endParaRPr lang="hu-HU"/>
        </a:p>
      </dgm:t>
    </dgm:pt>
    <dgm:pt modelId="{538B5B0D-603E-41BA-92C0-0DA4092E0FA7}" type="pres">
      <dgm:prSet presAssocID="{AD57A333-F0F7-4544-AE39-BFDE2C8082FD}" presName="aSpace2" presStyleCnt="0"/>
      <dgm:spPr/>
      <dgm:t>
        <a:bodyPr/>
        <a:lstStyle/>
        <a:p>
          <a:endParaRPr lang="hu-HU"/>
        </a:p>
      </dgm:t>
    </dgm:pt>
    <dgm:pt modelId="{58F94D4C-85D2-4AE0-BAFA-82EACCBF3B72}" type="pres">
      <dgm:prSet presAssocID="{6C3B5D36-D2CD-434A-9030-7496751A9AC8}" presName="childNode" presStyleLbl="node1" presStyleIdx="4" presStyleCnt="15">
        <dgm:presLayoutVars>
          <dgm:bulletEnabled val="1"/>
        </dgm:presLayoutVars>
      </dgm:prSet>
      <dgm:spPr/>
      <dgm:t>
        <a:bodyPr/>
        <a:lstStyle/>
        <a:p>
          <a:endParaRPr lang="hu-HU"/>
        </a:p>
      </dgm:t>
    </dgm:pt>
    <dgm:pt modelId="{1B236AD4-3852-4117-8B74-73ECBFC41170}" type="pres">
      <dgm:prSet presAssocID="{251AC113-2909-4567-AC77-DE1B940446E1}" presName="aSpace" presStyleCnt="0"/>
      <dgm:spPr/>
      <dgm:t>
        <a:bodyPr/>
        <a:lstStyle/>
        <a:p>
          <a:endParaRPr lang="hu-HU"/>
        </a:p>
      </dgm:t>
    </dgm:pt>
    <dgm:pt modelId="{332B4EFF-1907-4C9A-93AA-B5C59EE84199}" type="pres">
      <dgm:prSet presAssocID="{FD71DCDE-0DE8-4963-95B3-9477AD92F713}" presName="compNode" presStyleCnt="0"/>
      <dgm:spPr/>
      <dgm:t>
        <a:bodyPr/>
        <a:lstStyle/>
        <a:p>
          <a:endParaRPr lang="hu-HU"/>
        </a:p>
      </dgm:t>
    </dgm:pt>
    <dgm:pt modelId="{B8B65378-EA56-4557-A7D8-B51C17AE0E02}" type="pres">
      <dgm:prSet presAssocID="{FD71DCDE-0DE8-4963-95B3-9477AD92F713}" presName="aNode" presStyleLbl="bgShp" presStyleIdx="1" presStyleCnt="3"/>
      <dgm:spPr/>
      <dgm:t>
        <a:bodyPr/>
        <a:lstStyle/>
        <a:p>
          <a:endParaRPr lang="hu-HU"/>
        </a:p>
      </dgm:t>
    </dgm:pt>
    <dgm:pt modelId="{A7C7ECCA-582E-46E3-988B-E87F59A665B7}" type="pres">
      <dgm:prSet presAssocID="{FD71DCDE-0DE8-4963-95B3-9477AD92F713}" presName="textNode" presStyleLbl="bgShp" presStyleIdx="1" presStyleCnt="3"/>
      <dgm:spPr/>
      <dgm:t>
        <a:bodyPr/>
        <a:lstStyle/>
        <a:p>
          <a:endParaRPr lang="hu-HU"/>
        </a:p>
      </dgm:t>
    </dgm:pt>
    <dgm:pt modelId="{F38F95DC-23ED-4A46-9F9B-839EBA6B3786}" type="pres">
      <dgm:prSet presAssocID="{FD71DCDE-0DE8-4963-95B3-9477AD92F713}" presName="compChildNode" presStyleCnt="0"/>
      <dgm:spPr/>
      <dgm:t>
        <a:bodyPr/>
        <a:lstStyle/>
        <a:p>
          <a:endParaRPr lang="hu-HU"/>
        </a:p>
      </dgm:t>
    </dgm:pt>
    <dgm:pt modelId="{488C5381-8344-411A-9CFA-BC88F2EDF27F}" type="pres">
      <dgm:prSet presAssocID="{FD71DCDE-0DE8-4963-95B3-9477AD92F713}" presName="theInnerList" presStyleCnt="0"/>
      <dgm:spPr/>
      <dgm:t>
        <a:bodyPr/>
        <a:lstStyle/>
        <a:p>
          <a:endParaRPr lang="hu-HU"/>
        </a:p>
      </dgm:t>
    </dgm:pt>
    <dgm:pt modelId="{D0BE827D-1AE5-446E-9E62-F39DFC168E95}" type="pres">
      <dgm:prSet presAssocID="{4A64B3DD-7FE2-4C95-856A-B6873261E747}" presName="childNode" presStyleLbl="node1" presStyleIdx="5" presStyleCnt="15">
        <dgm:presLayoutVars>
          <dgm:bulletEnabled val="1"/>
        </dgm:presLayoutVars>
      </dgm:prSet>
      <dgm:spPr/>
      <dgm:t>
        <a:bodyPr/>
        <a:lstStyle/>
        <a:p>
          <a:endParaRPr lang="hu-HU"/>
        </a:p>
      </dgm:t>
    </dgm:pt>
    <dgm:pt modelId="{BDBE83BD-9B31-43C0-88F8-DAFA8ACF5AD0}" type="pres">
      <dgm:prSet presAssocID="{4A64B3DD-7FE2-4C95-856A-B6873261E747}" presName="aSpace2" presStyleCnt="0"/>
      <dgm:spPr/>
      <dgm:t>
        <a:bodyPr/>
        <a:lstStyle/>
        <a:p>
          <a:endParaRPr lang="hu-HU"/>
        </a:p>
      </dgm:t>
    </dgm:pt>
    <dgm:pt modelId="{18B40662-6496-441C-AF77-1654A5D36D8F}" type="pres">
      <dgm:prSet presAssocID="{E72BC26C-EB99-464A-8C28-0177B098021F}" presName="childNode" presStyleLbl="node1" presStyleIdx="6" presStyleCnt="15">
        <dgm:presLayoutVars>
          <dgm:bulletEnabled val="1"/>
        </dgm:presLayoutVars>
      </dgm:prSet>
      <dgm:spPr/>
      <dgm:t>
        <a:bodyPr/>
        <a:lstStyle/>
        <a:p>
          <a:endParaRPr lang="hu-HU"/>
        </a:p>
      </dgm:t>
    </dgm:pt>
    <dgm:pt modelId="{C63575B6-489C-4B25-BC44-6A92A58EAB47}" type="pres">
      <dgm:prSet presAssocID="{E72BC26C-EB99-464A-8C28-0177B098021F}" presName="aSpace2" presStyleCnt="0"/>
      <dgm:spPr/>
      <dgm:t>
        <a:bodyPr/>
        <a:lstStyle/>
        <a:p>
          <a:endParaRPr lang="hu-HU"/>
        </a:p>
      </dgm:t>
    </dgm:pt>
    <dgm:pt modelId="{06D72FAC-5502-4595-946D-02BA73438344}" type="pres">
      <dgm:prSet presAssocID="{E6B5B17E-620B-42B4-B5A7-C8E70A43D5F0}" presName="childNode" presStyleLbl="node1" presStyleIdx="7" presStyleCnt="15">
        <dgm:presLayoutVars>
          <dgm:bulletEnabled val="1"/>
        </dgm:presLayoutVars>
      </dgm:prSet>
      <dgm:spPr/>
      <dgm:t>
        <a:bodyPr/>
        <a:lstStyle/>
        <a:p>
          <a:endParaRPr lang="hu-HU"/>
        </a:p>
      </dgm:t>
    </dgm:pt>
    <dgm:pt modelId="{CD38E89A-EA90-4341-9E47-77A963E6AD9A}" type="pres">
      <dgm:prSet presAssocID="{E6B5B17E-620B-42B4-B5A7-C8E70A43D5F0}" presName="aSpace2" presStyleCnt="0"/>
      <dgm:spPr/>
      <dgm:t>
        <a:bodyPr/>
        <a:lstStyle/>
        <a:p>
          <a:endParaRPr lang="hu-HU"/>
        </a:p>
      </dgm:t>
    </dgm:pt>
    <dgm:pt modelId="{958A4C16-734B-4947-A7B1-D8B5069D6F22}" type="pres">
      <dgm:prSet presAssocID="{6CE5B7DA-DB22-4759-8FD0-7AEFCD710AD3}" presName="childNode" presStyleLbl="node1" presStyleIdx="8" presStyleCnt="15">
        <dgm:presLayoutVars>
          <dgm:bulletEnabled val="1"/>
        </dgm:presLayoutVars>
      </dgm:prSet>
      <dgm:spPr/>
      <dgm:t>
        <a:bodyPr/>
        <a:lstStyle/>
        <a:p>
          <a:endParaRPr lang="hu-HU"/>
        </a:p>
      </dgm:t>
    </dgm:pt>
    <dgm:pt modelId="{5A09DF03-651D-44E3-BC73-C9CCF0D4CAAF}" type="pres">
      <dgm:prSet presAssocID="{6CE5B7DA-DB22-4759-8FD0-7AEFCD710AD3}" presName="aSpace2" presStyleCnt="0"/>
      <dgm:spPr/>
      <dgm:t>
        <a:bodyPr/>
        <a:lstStyle/>
        <a:p>
          <a:endParaRPr lang="hu-HU"/>
        </a:p>
      </dgm:t>
    </dgm:pt>
    <dgm:pt modelId="{F4BE888F-5B7D-4780-ABC8-4B6FAE845A75}" type="pres">
      <dgm:prSet presAssocID="{D91A671B-FE5E-4C80-A5F8-C15A9CE2360A}" presName="childNode" presStyleLbl="node1" presStyleIdx="9" presStyleCnt="15">
        <dgm:presLayoutVars>
          <dgm:bulletEnabled val="1"/>
        </dgm:presLayoutVars>
      </dgm:prSet>
      <dgm:spPr/>
      <dgm:t>
        <a:bodyPr/>
        <a:lstStyle/>
        <a:p>
          <a:endParaRPr lang="hu-HU"/>
        </a:p>
      </dgm:t>
    </dgm:pt>
    <dgm:pt modelId="{76949A9B-A267-490B-8323-134E7BF3BA12}" type="pres">
      <dgm:prSet presAssocID="{FD71DCDE-0DE8-4963-95B3-9477AD92F713}" presName="aSpace" presStyleCnt="0"/>
      <dgm:spPr/>
      <dgm:t>
        <a:bodyPr/>
        <a:lstStyle/>
        <a:p>
          <a:endParaRPr lang="hu-HU"/>
        </a:p>
      </dgm:t>
    </dgm:pt>
    <dgm:pt modelId="{9BCADE08-4B13-4646-8F28-F0C63A8DB9D7}" type="pres">
      <dgm:prSet presAssocID="{CA8FA2D3-10AD-44E6-8B58-7DC35CF45069}" presName="compNode" presStyleCnt="0"/>
      <dgm:spPr/>
      <dgm:t>
        <a:bodyPr/>
        <a:lstStyle/>
        <a:p>
          <a:endParaRPr lang="hu-HU"/>
        </a:p>
      </dgm:t>
    </dgm:pt>
    <dgm:pt modelId="{7332459E-3260-4AD9-86AF-A0CB6E7F54B2}" type="pres">
      <dgm:prSet presAssocID="{CA8FA2D3-10AD-44E6-8B58-7DC35CF45069}" presName="aNode" presStyleLbl="bgShp" presStyleIdx="2" presStyleCnt="3"/>
      <dgm:spPr/>
      <dgm:t>
        <a:bodyPr/>
        <a:lstStyle/>
        <a:p>
          <a:endParaRPr lang="hu-HU"/>
        </a:p>
      </dgm:t>
    </dgm:pt>
    <dgm:pt modelId="{D1B98F13-1D98-4598-8CF4-9510E38E9018}" type="pres">
      <dgm:prSet presAssocID="{CA8FA2D3-10AD-44E6-8B58-7DC35CF45069}" presName="textNode" presStyleLbl="bgShp" presStyleIdx="2" presStyleCnt="3"/>
      <dgm:spPr/>
      <dgm:t>
        <a:bodyPr/>
        <a:lstStyle/>
        <a:p>
          <a:endParaRPr lang="hu-HU"/>
        </a:p>
      </dgm:t>
    </dgm:pt>
    <dgm:pt modelId="{DCB903F4-832D-4EB1-9EE6-48F2CF912C3D}" type="pres">
      <dgm:prSet presAssocID="{CA8FA2D3-10AD-44E6-8B58-7DC35CF45069}" presName="compChildNode" presStyleCnt="0"/>
      <dgm:spPr/>
      <dgm:t>
        <a:bodyPr/>
        <a:lstStyle/>
        <a:p>
          <a:endParaRPr lang="hu-HU"/>
        </a:p>
      </dgm:t>
    </dgm:pt>
    <dgm:pt modelId="{182FE4FE-9CA1-4ED0-A827-0CCB1254C6D8}" type="pres">
      <dgm:prSet presAssocID="{CA8FA2D3-10AD-44E6-8B58-7DC35CF45069}" presName="theInnerList" presStyleCnt="0"/>
      <dgm:spPr/>
      <dgm:t>
        <a:bodyPr/>
        <a:lstStyle/>
        <a:p>
          <a:endParaRPr lang="hu-HU"/>
        </a:p>
      </dgm:t>
    </dgm:pt>
    <dgm:pt modelId="{2CF52331-E025-4480-B527-714009D326C7}" type="pres">
      <dgm:prSet presAssocID="{E332EAA8-09C5-4409-AF67-8805D9DB2743}" presName="childNode" presStyleLbl="node1" presStyleIdx="10" presStyleCnt="15">
        <dgm:presLayoutVars>
          <dgm:bulletEnabled val="1"/>
        </dgm:presLayoutVars>
      </dgm:prSet>
      <dgm:spPr/>
      <dgm:t>
        <a:bodyPr/>
        <a:lstStyle/>
        <a:p>
          <a:endParaRPr lang="hu-HU"/>
        </a:p>
      </dgm:t>
    </dgm:pt>
    <dgm:pt modelId="{FF192E88-07A3-46FB-B36C-AE71E911396B}" type="pres">
      <dgm:prSet presAssocID="{E332EAA8-09C5-4409-AF67-8805D9DB2743}" presName="aSpace2" presStyleCnt="0"/>
      <dgm:spPr/>
      <dgm:t>
        <a:bodyPr/>
        <a:lstStyle/>
        <a:p>
          <a:endParaRPr lang="hu-HU"/>
        </a:p>
      </dgm:t>
    </dgm:pt>
    <dgm:pt modelId="{E8223707-2CAA-4125-BAC1-8E27AC445F1C}" type="pres">
      <dgm:prSet presAssocID="{64D3FF59-28B0-4F52-B923-B6E43846E6EA}" presName="childNode" presStyleLbl="node1" presStyleIdx="11" presStyleCnt="15">
        <dgm:presLayoutVars>
          <dgm:bulletEnabled val="1"/>
        </dgm:presLayoutVars>
      </dgm:prSet>
      <dgm:spPr/>
      <dgm:t>
        <a:bodyPr/>
        <a:lstStyle/>
        <a:p>
          <a:endParaRPr lang="hu-HU"/>
        </a:p>
      </dgm:t>
    </dgm:pt>
    <dgm:pt modelId="{06B775D8-0A10-4DC9-91F0-A0B52328ECB6}" type="pres">
      <dgm:prSet presAssocID="{64D3FF59-28B0-4F52-B923-B6E43846E6EA}" presName="aSpace2" presStyleCnt="0"/>
      <dgm:spPr/>
      <dgm:t>
        <a:bodyPr/>
        <a:lstStyle/>
        <a:p>
          <a:endParaRPr lang="hu-HU"/>
        </a:p>
      </dgm:t>
    </dgm:pt>
    <dgm:pt modelId="{DA0F647C-F6B8-4880-B0CF-A8D2DDBAC8DC}" type="pres">
      <dgm:prSet presAssocID="{9218C2C9-0F3C-4A2F-AF33-D47D74C4F362}" presName="childNode" presStyleLbl="node1" presStyleIdx="12" presStyleCnt="15">
        <dgm:presLayoutVars>
          <dgm:bulletEnabled val="1"/>
        </dgm:presLayoutVars>
      </dgm:prSet>
      <dgm:spPr/>
      <dgm:t>
        <a:bodyPr/>
        <a:lstStyle/>
        <a:p>
          <a:endParaRPr lang="hu-HU"/>
        </a:p>
      </dgm:t>
    </dgm:pt>
    <dgm:pt modelId="{8EEE38EF-5B05-4BC7-AD5A-8CF652DCDC69}" type="pres">
      <dgm:prSet presAssocID="{9218C2C9-0F3C-4A2F-AF33-D47D74C4F362}" presName="aSpace2" presStyleCnt="0"/>
      <dgm:spPr/>
      <dgm:t>
        <a:bodyPr/>
        <a:lstStyle/>
        <a:p>
          <a:endParaRPr lang="hu-HU"/>
        </a:p>
      </dgm:t>
    </dgm:pt>
    <dgm:pt modelId="{27B66E69-68C7-43B5-A64A-137B16FF2AA3}" type="pres">
      <dgm:prSet presAssocID="{1A665722-45A3-4124-A6B9-7F960EF24AB1}" presName="childNode" presStyleLbl="node1" presStyleIdx="13" presStyleCnt="15">
        <dgm:presLayoutVars>
          <dgm:bulletEnabled val="1"/>
        </dgm:presLayoutVars>
      </dgm:prSet>
      <dgm:spPr/>
      <dgm:t>
        <a:bodyPr/>
        <a:lstStyle/>
        <a:p>
          <a:endParaRPr lang="hu-HU"/>
        </a:p>
      </dgm:t>
    </dgm:pt>
    <dgm:pt modelId="{963DC723-0DCA-4AB4-A640-4D7204058E57}" type="pres">
      <dgm:prSet presAssocID="{1A665722-45A3-4124-A6B9-7F960EF24AB1}" presName="aSpace2" presStyleCnt="0"/>
      <dgm:spPr/>
      <dgm:t>
        <a:bodyPr/>
        <a:lstStyle/>
        <a:p>
          <a:endParaRPr lang="hu-HU"/>
        </a:p>
      </dgm:t>
    </dgm:pt>
    <dgm:pt modelId="{2B6097AF-505C-435F-967F-494C40ACB019}" type="pres">
      <dgm:prSet presAssocID="{5AD8FBB9-6EF2-4E1B-81F5-0314EC9DFB0E}" presName="childNode" presStyleLbl="node1" presStyleIdx="14" presStyleCnt="15">
        <dgm:presLayoutVars>
          <dgm:bulletEnabled val="1"/>
        </dgm:presLayoutVars>
      </dgm:prSet>
      <dgm:spPr/>
      <dgm:t>
        <a:bodyPr/>
        <a:lstStyle/>
        <a:p>
          <a:endParaRPr lang="hu-HU"/>
        </a:p>
      </dgm:t>
    </dgm:pt>
  </dgm:ptLst>
  <dgm:cxnLst>
    <dgm:cxn modelId="{3A7E0785-AB6E-41CA-8EAB-5918ABC1EDCE}" srcId="{251AC113-2909-4567-AC77-DE1B940446E1}" destId="{AD57A333-F0F7-4544-AE39-BFDE2C8082FD}" srcOrd="3" destOrd="0" parTransId="{834711C1-51BF-458A-AD0D-86579EC93191}" sibTransId="{4B20C983-873E-4F0E-BAAD-BE096D06322E}"/>
    <dgm:cxn modelId="{F89A8CF9-84A0-4F4A-AA60-1EFB1BA25FE2}" srcId="{C45A77A8-2A7D-4957-B663-02DC329B19C3}" destId="{CA8FA2D3-10AD-44E6-8B58-7DC35CF45069}" srcOrd="2" destOrd="0" parTransId="{70A81921-1947-4B27-8B98-5761003593D7}" sibTransId="{95A13AAB-6419-4360-B567-5D59ABFDFC37}"/>
    <dgm:cxn modelId="{897F6A32-0CBA-4566-809C-2F140EB52865}" srcId="{251AC113-2909-4567-AC77-DE1B940446E1}" destId="{BDEC0C5E-005B-4924-982A-F86D909D41E6}" srcOrd="2" destOrd="0" parTransId="{8A6E343B-C6F4-4677-9BB3-986BECCD0ED1}" sibTransId="{F9628DD7-5029-47C8-AA21-4338DAA49660}"/>
    <dgm:cxn modelId="{E46B9BA4-1057-4CF2-8E14-1F9CCEB8DE87}" type="presOf" srcId="{E332EAA8-09C5-4409-AF67-8805D9DB2743}" destId="{2CF52331-E025-4480-B527-714009D326C7}" srcOrd="0" destOrd="0" presId="urn:microsoft.com/office/officeart/2005/8/layout/lProcess2"/>
    <dgm:cxn modelId="{E9190440-AFD8-47A4-A4A7-780E47E63CA6}" srcId="{FD71DCDE-0DE8-4963-95B3-9477AD92F713}" destId="{E6B5B17E-620B-42B4-B5A7-C8E70A43D5F0}" srcOrd="2" destOrd="0" parTransId="{883270DA-B808-4AD6-9D9C-80C62E4617CA}" sibTransId="{A25FA993-476D-40A5-985E-ED72B75971FD}"/>
    <dgm:cxn modelId="{AC8B0560-EEF7-49BB-970C-C500AB5319B6}" type="presOf" srcId="{AD57A333-F0F7-4544-AE39-BFDE2C8082FD}" destId="{7C5C6584-5DAD-400A-8964-88897ECAA464}" srcOrd="0" destOrd="0" presId="urn:microsoft.com/office/officeart/2005/8/layout/lProcess2"/>
    <dgm:cxn modelId="{45D988CF-8134-4BCE-AF63-B52BA5A8CB8D}" type="presOf" srcId="{FD71DCDE-0DE8-4963-95B3-9477AD92F713}" destId="{A7C7ECCA-582E-46E3-988B-E87F59A665B7}" srcOrd="1" destOrd="0" presId="urn:microsoft.com/office/officeart/2005/8/layout/lProcess2"/>
    <dgm:cxn modelId="{FA1A94AE-0018-4A32-87C5-EB0DAA62CB0C}" srcId="{251AC113-2909-4567-AC77-DE1B940446E1}" destId="{B99A2771-475D-4F1E-AD72-D44F78BB2D66}" srcOrd="1" destOrd="0" parTransId="{C02E0EA8-B13E-43AC-AEEB-0AB2625AC816}" sibTransId="{7C0D7A6E-BE66-4D38-95B7-C7CFBF0D3199}"/>
    <dgm:cxn modelId="{0E8E8EB1-58C7-48F6-A388-DC57FDD3AA7D}" type="presOf" srcId="{C45A77A8-2A7D-4957-B663-02DC329B19C3}" destId="{55B6060E-B75B-4A0B-9C52-15B5400FF4E3}" srcOrd="0" destOrd="0" presId="urn:microsoft.com/office/officeart/2005/8/layout/lProcess2"/>
    <dgm:cxn modelId="{369C86A8-ED91-4383-91EA-0D76DF8D8D99}" type="presOf" srcId="{B99A2771-475D-4F1E-AD72-D44F78BB2D66}" destId="{2A130BE6-2EC2-4528-8D12-15AB69A71DD2}" srcOrd="0" destOrd="0" presId="urn:microsoft.com/office/officeart/2005/8/layout/lProcess2"/>
    <dgm:cxn modelId="{A5B4C67B-B71E-4CFC-A2E5-161212519759}" srcId="{251AC113-2909-4567-AC77-DE1B940446E1}" destId="{6C3B5D36-D2CD-434A-9030-7496751A9AC8}" srcOrd="4" destOrd="0" parTransId="{F418D2E8-5067-47BD-9B62-092E6D43F232}" sibTransId="{BA40B63F-29B8-423F-BE32-0B188BAE71A5}"/>
    <dgm:cxn modelId="{AEBF1615-DCC3-4333-A9F7-E1B7FCEE50EE}" srcId="{CA8FA2D3-10AD-44E6-8B58-7DC35CF45069}" destId="{1A665722-45A3-4124-A6B9-7F960EF24AB1}" srcOrd="3" destOrd="0" parTransId="{6E778C92-7BCD-4C1B-8223-17213672E60D}" sibTransId="{FF14DA0A-A1EB-4387-8A5B-E83934C8A604}"/>
    <dgm:cxn modelId="{1BD4E657-B6E6-4E55-AE2F-5D52E83FE9EE}" type="presOf" srcId="{E72BC26C-EB99-464A-8C28-0177B098021F}" destId="{18B40662-6496-441C-AF77-1654A5D36D8F}" srcOrd="0" destOrd="0" presId="urn:microsoft.com/office/officeart/2005/8/layout/lProcess2"/>
    <dgm:cxn modelId="{57869C77-79E2-42F4-A9F9-4D4032C17FAF}" type="presOf" srcId="{6C3B5D36-D2CD-434A-9030-7496751A9AC8}" destId="{58F94D4C-85D2-4AE0-BAFA-82EACCBF3B72}" srcOrd="0" destOrd="0" presId="urn:microsoft.com/office/officeart/2005/8/layout/lProcess2"/>
    <dgm:cxn modelId="{05629073-C1AA-425A-8BA5-F7BC0A6E8BC6}" srcId="{C45A77A8-2A7D-4957-B663-02DC329B19C3}" destId="{FD71DCDE-0DE8-4963-95B3-9477AD92F713}" srcOrd="1" destOrd="0" parTransId="{2870793A-9801-4F90-BB8B-5A76942E1450}" sibTransId="{0A3A7D25-D0ED-4C01-AFDD-974EF5BFF517}"/>
    <dgm:cxn modelId="{ACD603FE-ABC8-4E0E-9627-82E7D306B25E}" type="presOf" srcId="{9218C2C9-0F3C-4A2F-AF33-D47D74C4F362}" destId="{DA0F647C-F6B8-4880-B0CF-A8D2DDBAC8DC}" srcOrd="0" destOrd="0" presId="urn:microsoft.com/office/officeart/2005/8/layout/lProcess2"/>
    <dgm:cxn modelId="{9F30A703-EABA-4FB8-8C64-F2B1B69F2B7F}" srcId="{C45A77A8-2A7D-4957-B663-02DC329B19C3}" destId="{251AC113-2909-4567-AC77-DE1B940446E1}" srcOrd="0" destOrd="0" parTransId="{2FAA1C3A-D9BE-4E02-8862-3A683B729077}" sibTransId="{4FB0EFF1-EA68-411C-AED4-8E6D0F464D4A}"/>
    <dgm:cxn modelId="{47DB4E77-0667-478B-9563-24B657C6DBE6}" type="presOf" srcId="{1A665722-45A3-4124-A6B9-7F960EF24AB1}" destId="{27B66E69-68C7-43B5-A64A-137B16FF2AA3}" srcOrd="0" destOrd="0" presId="urn:microsoft.com/office/officeart/2005/8/layout/lProcess2"/>
    <dgm:cxn modelId="{D271FA68-1BA4-4F2C-8C4A-989A3F92F5DD}" type="presOf" srcId="{64D3FF59-28B0-4F52-B923-B6E43846E6EA}" destId="{E8223707-2CAA-4125-BAC1-8E27AC445F1C}" srcOrd="0" destOrd="0" presId="urn:microsoft.com/office/officeart/2005/8/layout/lProcess2"/>
    <dgm:cxn modelId="{4B5A49EA-2137-4CF4-A19A-2BF19F376A40}" type="presOf" srcId="{251AC113-2909-4567-AC77-DE1B940446E1}" destId="{2D5F95EA-44FD-463C-8D5F-A860B2F17BE6}" srcOrd="1" destOrd="0" presId="urn:microsoft.com/office/officeart/2005/8/layout/lProcess2"/>
    <dgm:cxn modelId="{6B89E8C2-DDE3-4AF4-ADBC-7EE6936A6D83}" type="presOf" srcId="{BDEC0C5E-005B-4924-982A-F86D909D41E6}" destId="{74C807AB-5A27-4A34-BC1A-2149FFC250A9}" srcOrd="0" destOrd="0" presId="urn:microsoft.com/office/officeart/2005/8/layout/lProcess2"/>
    <dgm:cxn modelId="{26D3044E-6616-42B6-BAB0-37D68F685B0C}" srcId="{FD71DCDE-0DE8-4963-95B3-9477AD92F713}" destId="{6CE5B7DA-DB22-4759-8FD0-7AEFCD710AD3}" srcOrd="3" destOrd="0" parTransId="{9E999115-8204-4C77-85CD-DC685146DC86}" sibTransId="{130F21FC-C5D4-4E14-8CB4-D700A82EE544}"/>
    <dgm:cxn modelId="{FD461DDA-87F2-4D03-933F-E72D2928F94B}" srcId="{CA8FA2D3-10AD-44E6-8B58-7DC35CF45069}" destId="{5AD8FBB9-6EF2-4E1B-81F5-0314EC9DFB0E}" srcOrd="4" destOrd="0" parTransId="{69F83704-66FB-4728-94AA-EA05FE5C4165}" sibTransId="{417241C2-4F7B-4888-9538-9B7325C34AE6}"/>
    <dgm:cxn modelId="{3A75B911-0B23-400D-8F53-9E819D306C1D}" type="presOf" srcId="{FD71DCDE-0DE8-4963-95B3-9477AD92F713}" destId="{B8B65378-EA56-4557-A7D8-B51C17AE0E02}" srcOrd="0" destOrd="0" presId="urn:microsoft.com/office/officeart/2005/8/layout/lProcess2"/>
    <dgm:cxn modelId="{B2801927-D941-4452-A953-99ADB1B90238}" srcId="{CA8FA2D3-10AD-44E6-8B58-7DC35CF45069}" destId="{64D3FF59-28B0-4F52-B923-B6E43846E6EA}" srcOrd="1" destOrd="0" parTransId="{421C71C0-8F79-49A7-9889-4C660AA7104B}" sibTransId="{F28EED8B-AD94-4BD7-8103-DA32C0B7A96E}"/>
    <dgm:cxn modelId="{BB05C569-117A-4DC2-8CE1-52602C485EA9}" type="presOf" srcId="{5AD8FBB9-6EF2-4E1B-81F5-0314EC9DFB0E}" destId="{2B6097AF-505C-435F-967F-494C40ACB019}" srcOrd="0" destOrd="0" presId="urn:microsoft.com/office/officeart/2005/8/layout/lProcess2"/>
    <dgm:cxn modelId="{C1275B42-D158-4836-A557-F3A9CB63F143}" type="presOf" srcId="{4A64B3DD-7FE2-4C95-856A-B6873261E747}" destId="{D0BE827D-1AE5-446E-9E62-F39DFC168E95}" srcOrd="0" destOrd="0" presId="urn:microsoft.com/office/officeart/2005/8/layout/lProcess2"/>
    <dgm:cxn modelId="{DD05D6FC-0A79-4865-B18D-7AB4010B9EB9}" type="presOf" srcId="{CA8FA2D3-10AD-44E6-8B58-7DC35CF45069}" destId="{D1B98F13-1D98-4598-8CF4-9510E38E9018}" srcOrd="1" destOrd="0" presId="urn:microsoft.com/office/officeart/2005/8/layout/lProcess2"/>
    <dgm:cxn modelId="{A4E3A151-354D-40BA-BCBB-EE81EA3210BC}" srcId="{CA8FA2D3-10AD-44E6-8B58-7DC35CF45069}" destId="{E332EAA8-09C5-4409-AF67-8805D9DB2743}" srcOrd="0" destOrd="0" parTransId="{C374573D-4402-47DF-8CD9-194320E8CBEF}" sibTransId="{98E77A50-9A40-4CE2-8658-48E471155A6E}"/>
    <dgm:cxn modelId="{FE9D36BE-ADAC-4F17-BADC-6F2156D5B215}" type="presOf" srcId="{6CE5B7DA-DB22-4759-8FD0-7AEFCD710AD3}" destId="{958A4C16-734B-4947-A7B1-D8B5069D6F22}" srcOrd="0" destOrd="0" presId="urn:microsoft.com/office/officeart/2005/8/layout/lProcess2"/>
    <dgm:cxn modelId="{44E2BF69-BA56-41A8-9187-432E441C786C}" srcId="{251AC113-2909-4567-AC77-DE1B940446E1}" destId="{0D67CDE4-7036-40A5-86CE-BA28FD500DA1}" srcOrd="0" destOrd="0" parTransId="{4C15B24E-F762-48E4-9A3A-9FF7B90B15A1}" sibTransId="{DECABE48-B477-46FF-856E-90179C024C86}"/>
    <dgm:cxn modelId="{25822198-39CD-41F9-A5E8-D9CC6802BFFA}" type="presOf" srcId="{251AC113-2909-4567-AC77-DE1B940446E1}" destId="{8211B267-C4A2-4F28-9311-AE3B84BF4913}" srcOrd="0" destOrd="0" presId="urn:microsoft.com/office/officeart/2005/8/layout/lProcess2"/>
    <dgm:cxn modelId="{803CFEF8-BD94-418F-A675-66A48E48132D}" srcId="{FD71DCDE-0DE8-4963-95B3-9477AD92F713}" destId="{4A64B3DD-7FE2-4C95-856A-B6873261E747}" srcOrd="0" destOrd="0" parTransId="{4AB7BC1D-A749-4D06-96E9-907325FDBF23}" sibTransId="{134FD397-5918-4D3C-B0C7-5674F133FB76}"/>
    <dgm:cxn modelId="{AA96EE40-8BF7-465F-B161-AEAFB8FC9F8E}" srcId="{CA8FA2D3-10AD-44E6-8B58-7DC35CF45069}" destId="{9218C2C9-0F3C-4A2F-AF33-D47D74C4F362}" srcOrd="2" destOrd="0" parTransId="{30B076C7-02E5-4406-8CFE-CD8048FCEFEF}" sibTransId="{49EA77AA-4805-49DF-B814-EC7320C2BF0F}"/>
    <dgm:cxn modelId="{7C7BBADF-3806-43D3-B380-F5B716F14A93}" type="presOf" srcId="{CA8FA2D3-10AD-44E6-8B58-7DC35CF45069}" destId="{7332459E-3260-4AD9-86AF-A0CB6E7F54B2}" srcOrd="0" destOrd="0" presId="urn:microsoft.com/office/officeart/2005/8/layout/lProcess2"/>
    <dgm:cxn modelId="{61F485F0-E709-45E5-995E-5E41DA18122C}" type="presOf" srcId="{D91A671B-FE5E-4C80-A5F8-C15A9CE2360A}" destId="{F4BE888F-5B7D-4780-ABC8-4B6FAE845A75}" srcOrd="0" destOrd="0" presId="urn:microsoft.com/office/officeart/2005/8/layout/lProcess2"/>
    <dgm:cxn modelId="{52416BB0-F86C-4D1E-ACAC-3DC18B302C81}" srcId="{FD71DCDE-0DE8-4963-95B3-9477AD92F713}" destId="{E72BC26C-EB99-464A-8C28-0177B098021F}" srcOrd="1" destOrd="0" parTransId="{9CFF0F28-DBCF-41EB-84BA-29D8904B9DCA}" sibTransId="{BACC3796-F98D-4EA0-91BF-F7440EAF6F99}"/>
    <dgm:cxn modelId="{547E0157-B374-41D0-8F62-965A36D8B1B2}" type="presOf" srcId="{E6B5B17E-620B-42B4-B5A7-C8E70A43D5F0}" destId="{06D72FAC-5502-4595-946D-02BA73438344}" srcOrd="0" destOrd="0" presId="urn:microsoft.com/office/officeart/2005/8/layout/lProcess2"/>
    <dgm:cxn modelId="{5D81E86A-BBA8-40D2-931A-2560BD975D55}" srcId="{FD71DCDE-0DE8-4963-95B3-9477AD92F713}" destId="{D91A671B-FE5E-4C80-A5F8-C15A9CE2360A}" srcOrd="4" destOrd="0" parTransId="{0CA68A40-0E9C-41EF-80E0-4B9B8FD370A1}" sibTransId="{63ED3DB9-6049-40D6-B174-8FDA5F9E40E8}"/>
    <dgm:cxn modelId="{F165A71B-9494-4F54-919F-690E46B6749C}" type="presOf" srcId="{0D67CDE4-7036-40A5-86CE-BA28FD500DA1}" destId="{8DB61DDA-4AED-440F-868E-6E40A3130A43}" srcOrd="0" destOrd="0" presId="urn:microsoft.com/office/officeart/2005/8/layout/lProcess2"/>
    <dgm:cxn modelId="{8F1093CB-FD08-4EBC-834D-0044A7E360A5}" type="presParOf" srcId="{55B6060E-B75B-4A0B-9C52-15B5400FF4E3}" destId="{68E2C570-1783-41B3-BD12-401D494B1195}" srcOrd="0" destOrd="0" presId="urn:microsoft.com/office/officeart/2005/8/layout/lProcess2"/>
    <dgm:cxn modelId="{4BD95F15-677D-4E32-88B5-76EECC2BDE1E}" type="presParOf" srcId="{68E2C570-1783-41B3-BD12-401D494B1195}" destId="{8211B267-C4A2-4F28-9311-AE3B84BF4913}" srcOrd="0" destOrd="0" presId="urn:microsoft.com/office/officeart/2005/8/layout/lProcess2"/>
    <dgm:cxn modelId="{71F5D900-823F-46EA-8BC0-D219A0F12288}" type="presParOf" srcId="{68E2C570-1783-41B3-BD12-401D494B1195}" destId="{2D5F95EA-44FD-463C-8D5F-A860B2F17BE6}" srcOrd="1" destOrd="0" presId="urn:microsoft.com/office/officeart/2005/8/layout/lProcess2"/>
    <dgm:cxn modelId="{841B26A4-60B4-43EE-9870-3D6C5516301B}" type="presParOf" srcId="{68E2C570-1783-41B3-BD12-401D494B1195}" destId="{13FDF4F1-AB3E-4DCD-BE8D-3162EA4C5319}" srcOrd="2" destOrd="0" presId="urn:microsoft.com/office/officeart/2005/8/layout/lProcess2"/>
    <dgm:cxn modelId="{B13B0918-D2FC-4A46-8355-97E4D2568D3C}" type="presParOf" srcId="{13FDF4F1-AB3E-4DCD-BE8D-3162EA4C5319}" destId="{15A150C0-D98C-4824-A6A8-BFDD87E54E52}" srcOrd="0" destOrd="0" presId="urn:microsoft.com/office/officeart/2005/8/layout/lProcess2"/>
    <dgm:cxn modelId="{769F26FC-AFC6-45AC-A859-F14EE5408EC8}" type="presParOf" srcId="{15A150C0-D98C-4824-A6A8-BFDD87E54E52}" destId="{8DB61DDA-4AED-440F-868E-6E40A3130A43}" srcOrd="0" destOrd="0" presId="urn:microsoft.com/office/officeart/2005/8/layout/lProcess2"/>
    <dgm:cxn modelId="{7D481923-9534-4F30-A98F-913EDF12CFCC}" type="presParOf" srcId="{15A150C0-D98C-4824-A6A8-BFDD87E54E52}" destId="{BDCEF5C3-D234-44A5-BAE7-EC29EC1423E7}" srcOrd="1" destOrd="0" presId="urn:microsoft.com/office/officeart/2005/8/layout/lProcess2"/>
    <dgm:cxn modelId="{0C076414-920F-45DB-9E70-A5091CF748F4}" type="presParOf" srcId="{15A150C0-D98C-4824-A6A8-BFDD87E54E52}" destId="{2A130BE6-2EC2-4528-8D12-15AB69A71DD2}" srcOrd="2" destOrd="0" presId="urn:microsoft.com/office/officeart/2005/8/layout/lProcess2"/>
    <dgm:cxn modelId="{275FDFB6-D3DA-4D77-A88D-F6FC03CA379F}" type="presParOf" srcId="{15A150C0-D98C-4824-A6A8-BFDD87E54E52}" destId="{0E2854A4-A489-4044-A6AF-6B8CC90B6F05}" srcOrd="3" destOrd="0" presId="urn:microsoft.com/office/officeart/2005/8/layout/lProcess2"/>
    <dgm:cxn modelId="{78A39AFD-44EE-44C9-AE93-C00D34E0F038}" type="presParOf" srcId="{15A150C0-D98C-4824-A6A8-BFDD87E54E52}" destId="{74C807AB-5A27-4A34-BC1A-2149FFC250A9}" srcOrd="4" destOrd="0" presId="urn:microsoft.com/office/officeart/2005/8/layout/lProcess2"/>
    <dgm:cxn modelId="{E1251CFC-FE15-4AEC-8FF5-B164302D7892}" type="presParOf" srcId="{15A150C0-D98C-4824-A6A8-BFDD87E54E52}" destId="{45044AC1-1B03-4836-A3B9-296DCB40A6AC}" srcOrd="5" destOrd="0" presId="urn:microsoft.com/office/officeart/2005/8/layout/lProcess2"/>
    <dgm:cxn modelId="{3B3825C6-A363-48BE-9EA2-6EE24B9B87C5}" type="presParOf" srcId="{15A150C0-D98C-4824-A6A8-BFDD87E54E52}" destId="{7C5C6584-5DAD-400A-8964-88897ECAA464}" srcOrd="6" destOrd="0" presId="urn:microsoft.com/office/officeart/2005/8/layout/lProcess2"/>
    <dgm:cxn modelId="{1DA9E93C-9B07-471F-B4C9-162E2215A32C}" type="presParOf" srcId="{15A150C0-D98C-4824-A6A8-BFDD87E54E52}" destId="{538B5B0D-603E-41BA-92C0-0DA4092E0FA7}" srcOrd="7" destOrd="0" presId="urn:microsoft.com/office/officeart/2005/8/layout/lProcess2"/>
    <dgm:cxn modelId="{C6992C48-9E2F-45D7-ADBD-C33D3F9E6EA8}" type="presParOf" srcId="{15A150C0-D98C-4824-A6A8-BFDD87E54E52}" destId="{58F94D4C-85D2-4AE0-BAFA-82EACCBF3B72}" srcOrd="8" destOrd="0" presId="urn:microsoft.com/office/officeart/2005/8/layout/lProcess2"/>
    <dgm:cxn modelId="{AD3EB4C6-08C6-4079-9F47-2185D2F50307}" type="presParOf" srcId="{55B6060E-B75B-4A0B-9C52-15B5400FF4E3}" destId="{1B236AD4-3852-4117-8B74-73ECBFC41170}" srcOrd="1" destOrd="0" presId="urn:microsoft.com/office/officeart/2005/8/layout/lProcess2"/>
    <dgm:cxn modelId="{DCA356D5-F4D3-4141-8B33-C3570A5B45B3}" type="presParOf" srcId="{55B6060E-B75B-4A0B-9C52-15B5400FF4E3}" destId="{332B4EFF-1907-4C9A-93AA-B5C59EE84199}" srcOrd="2" destOrd="0" presId="urn:microsoft.com/office/officeart/2005/8/layout/lProcess2"/>
    <dgm:cxn modelId="{22AD9D25-911A-497C-AB4F-96BF1BD1E625}" type="presParOf" srcId="{332B4EFF-1907-4C9A-93AA-B5C59EE84199}" destId="{B8B65378-EA56-4557-A7D8-B51C17AE0E02}" srcOrd="0" destOrd="0" presId="urn:microsoft.com/office/officeart/2005/8/layout/lProcess2"/>
    <dgm:cxn modelId="{4A732F0C-701F-4417-8310-23F24D4D49EF}" type="presParOf" srcId="{332B4EFF-1907-4C9A-93AA-B5C59EE84199}" destId="{A7C7ECCA-582E-46E3-988B-E87F59A665B7}" srcOrd="1" destOrd="0" presId="urn:microsoft.com/office/officeart/2005/8/layout/lProcess2"/>
    <dgm:cxn modelId="{CF7A777E-814A-4C81-A26A-73B10BCC3676}" type="presParOf" srcId="{332B4EFF-1907-4C9A-93AA-B5C59EE84199}" destId="{F38F95DC-23ED-4A46-9F9B-839EBA6B3786}" srcOrd="2" destOrd="0" presId="urn:microsoft.com/office/officeart/2005/8/layout/lProcess2"/>
    <dgm:cxn modelId="{FD9A7778-7BBB-464B-A5B3-660C53079845}" type="presParOf" srcId="{F38F95DC-23ED-4A46-9F9B-839EBA6B3786}" destId="{488C5381-8344-411A-9CFA-BC88F2EDF27F}" srcOrd="0" destOrd="0" presId="urn:microsoft.com/office/officeart/2005/8/layout/lProcess2"/>
    <dgm:cxn modelId="{1177EA44-C8A9-4829-BD0A-FBFD771B466E}" type="presParOf" srcId="{488C5381-8344-411A-9CFA-BC88F2EDF27F}" destId="{D0BE827D-1AE5-446E-9E62-F39DFC168E95}" srcOrd="0" destOrd="0" presId="urn:microsoft.com/office/officeart/2005/8/layout/lProcess2"/>
    <dgm:cxn modelId="{49A26D91-681B-432F-863C-D396610349D9}" type="presParOf" srcId="{488C5381-8344-411A-9CFA-BC88F2EDF27F}" destId="{BDBE83BD-9B31-43C0-88F8-DAFA8ACF5AD0}" srcOrd="1" destOrd="0" presId="urn:microsoft.com/office/officeart/2005/8/layout/lProcess2"/>
    <dgm:cxn modelId="{8D428C68-C3A3-4E7F-81F2-3566553E7D39}" type="presParOf" srcId="{488C5381-8344-411A-9CFA-BC88F2EDF27F}" destId="{18B40662-6496-441C-AF77-1654A5D36D8F}" srcOrd="2" destOrd="0" presId="urn:microsoft.com/office/officeart/2005/8/layout/lProcess2"/>
    <dgm:cxn modelId="{A6B9909F-2240-4E51-AD24-EEC120DD678A}" type="presParOf" srcId="{488C5381-8344-411A-9CFA-BC88F2EDF27F}" destId="{C63575B6-489C-4B25-BC44-6A92A58EAB47}" srcOrd="3" destOrd="0" presId="urn:microsoft.com/office/officeart/2005/8/layout/lProcess2"/>
    <dgm:cxn modelId="{333E9C53-ECB2-4DBE-89DD-EE3E7C97353C}" type="presParOf" srcId="{488C5381-8344-411A-9CFA-BC88F2EDF27F}" destId="{06D72FAC-5502-4595-946D-02BA73438344}" srcOrd="4" destOrd="0" presId="urn:microsoft.com/office/officeart/2005/8/layout/lProcess2"/>
    <dgm:cxn modelId="{54428528-F2CD-4F46-A47F-EE0E3CA3B2DC}" type="presParOf" srcId="{488C5381-8344-411A-9CFA-BC88F2EDF27F}" destId="{CD38E89A-EA90-4341-9E47-77A963E6AD9A}" srcOrd="5" destOrd="0" presId="urn:microsoft.com/office/officeart/2005/8/layout/lProcess2"/>
    <dgm:cxn modelId="{79261432-5068-413D-9B1B-16BA0BA88D3C}" type="presParOf" srcId="{488C5381-8344-411A-9CFA-BC88F2EDF27F}" destId="{958A4C16-734B-4947-A7B1-D8B5069D6F22}" srcOrd="6" destOrd="0" presId="urn:microsoft.com/office/officeart/2005/8/layout/lProcess2"/>
    <dgm:cxn modelId="{F3596622-6E5D-4832-803D-9B1B7B2834CE}" type="presParOf" srcId="{488C5381-8344-411A-9CFA-BC88F2EDF27F}" destId="{5A09DF03-651D-44E3-BC73-C9CCF0D4CAAF}" srcOrd="7" destOrd="0" presId="urn:microsoft.com/office/officeart/2005/8/layout/lProcess2"/>
    <dgm:cxn modelId="{FD476330-9249-4B10-B397-085C71D13F7C}" type="presParOf" srcId="{488C5381-8344-411A-9CFA-BC88F2EDF27F}" destId="{F4BE888F-5B7D-4780-ABC8-4B6FAE845A75}" srcOrd="8" destOrd="0" presId="urn:microsoft.com/office/officeart/2005/8/layout/lProcess2"/>
    <dgm:cxn modelId="{CA12DC90-8D4E-4BBA-B404-886B40EAB486}" type="presParOf" srcId="{55B6060E-B75B-4A0B-9C52-15B5400FF4E3}" destId="{76949A9B-A267-490B-8323-134E7BF3BA12}" srcOrd="3" destOrd="0" presId="urn:microsoft.com/office/officeart/2005/8/layout/lProcess2"/>
    <dgm:cxn modelId="{30FEAEB8-BAE1-48D7-A968-CC2583C3C988}" type="presParOf" srcId="{55B6060E-B75B-4A0B-9C52-15B5400FF4E3}" destId="{9BCADE08-4B13-4646-8F28-F0C63A8DB9D7}" srcOrd="4" destOrd="0" presId="urn:microsoft.com/office/officeart/2005/8/layout/lProcess2"/>
    <dgm:cxn modelId="{B37687C7-DEAD-4C18-B7A3-C673AA3D4575}" type="presParOf" srcId="{9BCADE08-4B13-4646-8F28-F0C63A8DB9D7}" destId="{7332459E-3260-4AD9-86AF-A0CB6E7F54B2}" srcOrd="0" destOrd="0" presId="urn:microsoft.com/office/officeart/2005/8/layout/lProcess2"/>
    <dgm:cxn modelId="{2E60BFF7-2B83-4675-BA7F-F43C7746BC12}" type="presParOf" srcId="{9BCADE08-4B13-4646-8F28-F0C63A8DB9D7}" destId="{D1B98F13-1D98-4598-8CF4-9510E38E9018}" srcOrd="1" destOrd="0" presId="urn:microsoft.com/office/officeart/2005/8/layout/lProcess2"/>
    <dgm:cxn modelId="{D31A5B73-A0FC-47A3-8C2B-A2E266729A84}" type="presParOf" srcId="{9BCADE08-4B13-4646-8F28-F0C63A8DB9D7}" destId="{DCB903F4-832D-4EB1-9EE6-48F2CF912C3D}" srcOrd="2" destOrd="0" presId="urn:microsoft.com/office/officeart/2005/8/layout/lProcess2"/>
    <dgm:cxn modelId="{D7E0A921-BFE4-4483-AA4A-74495518BB41}" type="presParOf" srcId="{DCB903F4-832D-4EB1-9EE6-48F2CF912C3D}" destId="{182FE4FE-9CA1-4ED0-A827-0CCB1254C6D8}" srcOrd="0" destOrd="0" presId="urn:microsoft.com/office/officeart/2005/8/layout/lProcess2"/>
    <dgm:cxn modelId="{C197F985-0F7A-41E4-801B-CBCBE08ED5DB}" type="presParOf" srcId="{182FE4FE-9CA1-4ED0-A827-0CCB1254C6D8}" destId="{2CF52331-E025-4480-B527-714009D326C7}" srcOrd="0" destOrd="0" presId="urn:microsoft.com/office/officeart/2005/8/layout/lProcess2"/>
    <dgm:cxn modelId="{E9AF94FA-B5DE-4894-A0B5-06150E34660C}" type="presParOf" srcId="{182FE4FE-9CA1-4ED0-A827-0CCB1254C6D8}" destId="{FF192E88-07A3-46FB-B36C-AE71E911396B}" srcOrd="1" destOrd="0" presId="urn:microsoft.com/office/officeart/2005/8/layout/lProcess2"/>
    <dgm:cxn modelId="{48A081F8-F043-4045-B0A1-2CCB6C462B33}" type="presParOf" srcId="{182FE4FE-9CA1-4ED0-A827-0CCB1254C6D8}" destId="{E8223707-2CAA-4125-BAC1-8E27AC445F1C}" srcOrd="2" destOrd="0" presId="urn:microsoft.com/office/officeart/2005/8/layout/lProcess2"/>
    <dgm:cxn modelId="{96408576-A632-44BA-BAA4-6654ED4E4D56}" type="presParOf" srcId="{182FE4FE-9CA1-4ED0-A827-0CCB1254C6D8}" destId="{06B775D8-0A10-4DC9-91F0-A0B52328ECB6}" srcOrd="3" destOrd="0" presId="urn:microsoft.com/office/officeart/2005/8/layout/lProcess2"/>
    <dgm:cxn modelId="{51E9D5B5-C244-4162-AFF7-EB2FC63B2415}" type="presParOf" srcId="{182FE4FE-9CA1-4ED0-A827-0CCB1254C6D8}" destId="{DA0F647C-F6B8-4880-B0CF-A8D2DDBAC8DC}" srcOrd="4" destOrd="0" presId="urn:microsoft.com/office/officeart/2005/8/layout/lProcess2"/>
    <dgm:cxn modelId="{33A5E0F0-492A-4D91-AFC0-F34F08473E5D}" type="presParOf" srcId="{182FE4FE-9CA1-4ED0-A827-0CCB1254C6D8}" destId="{8EEE38EF-5B05-4BC7-AD5A-8CF652DCDC69}" srcOrd="5" destOrd="0" presId="urn:microsoft.com/office/officeart/2005/8/layout/lProcess2"/>
    <dgm:cxn modelId="{B4CEE8F2-314D-449B-BD24-AB379CD0887A}" type="presParOf" srcId="{182FE4FE-9CA1-4ED0-A827-0CCB1254C6D8}" destId="{27B66E69-68C7-43B5-A64A-137B16FF2AA3}" srcOrd="6" destOrd="0" presId="urn:microsoft.com/office/officeart/2005/8/layout/lProcess2"/>
    <dgm:cxn modelId="{358DFBD7-8362-4FD7-BD40-71C2B40216B1}" type="presParOf" srcId="{182FE4FE-9CA1-4ED0-A827-0CCB1254C6D8}" destId="{963DC723-0DCA-4AB4-A640-4D7204058E57}" srcOrd="7" destOrd="0" presId="urn:microsoft.com/office/officeart/2005/8/layout/lProcess2"/>
    <dgm:cxn modelId="{5A0F8E7B-B738-4C1E-AEAD-E1AA6ACBA068}" type="presParOf" srcId="{182FE4FE-9CA1-4ED0-A827-0CCB1254C6D8}" destId="{2B6097AF-505C-435F-967F-494C40ACB019}"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663B1-D49C-4B3D-AFB8-E5B6DF74D35F}" type="doc">
      <dgm:prSet loTypeId="urn:microsoft.com/office/officeart/2005/8/layout/pyramid1" loCatId="pyramid" qsTypeId="urn:microsoft.com/office/officeart/2005/8/quickstyle/simple2" qsCatId="simple" csTypeId="urn:microsoft.com/office/officeart/2005/8/colors/accent1_5" csCatId="accent1" phldr="1"/>
      <dgm:spPr/>
      <dgm:t>
        <a:bodyPr/>
        <a:lstStyle/>
        <a:p>
          <a:endParaRPr lang="hu-HU"/>
        </a:p>
      </dgm:t>
    </dgm:pt>
    <dgm:pt modelId="{6DE9FA6C-C041-4285-9A8D-45A2A05EA4DC}">
      <dgm:prSet phldrT="[Szöveg]" custT="1"/>
      <dgm:spPr/>
      <dgm:t>
        <a:bodyPr/>
        <a:lstStyle/>
        <a:p>
          <a:endParaRPr lang="hu-HU" sz="2400" dirty="0" smtClean="0"/>
        </a:p>
        <a:p>
          <a:r>
            <a:rPr lang="en-US" sz="1800" b="1" dirty="0" smtClean="0"/>
            <a:t>VISION</a:t>
          </a:r>
          <a:endParaRPr lang="hu-HU" sz="1200" b="1" dirty="0" smtClean="0"/>
        </a:p>
        <a:p>
          <a:r>
            <a:rPr lang="en-US" sz="1400" dirty="0" smtClean="0"/>
            <a:t>KPI and targets</a:t>
          </a:r>
          <a:endParaRPr lang="hu-HU" sz="2800" dirty="0"/>
        </a:p>
      </dgm:t>
    </dgm:pt>
    <dgm:pt modelId="{EFB46CF8-9C81-40D0-A647-0B2D4EDE1A83}" type="parTrans" cxnId="{E4BECB96-8321-41BB-88DE-6939EF41D46F}">
      <dgm:prSet/>
      <dgm:spPr/>
      <dgm:t>
        <a:bodyPr/>
        <a:lstStyle/>
        <a:p>
          <a:endParaRPr lang="hu-HU"/>
        </a:p>
      </dgm:t>
    </dgm:pt>
    <dgm:pt modelId="{2423B66C-2AB2-4269-BEDB-35DECB8BFF92}" type="sibTrans" cxnId="{E4BECB96-8321-41BB-88DE-6939EF41D46F}">
      <dgm:prSet/>
      <dgm:spPr/>
      <dgm:t>
        <a:bodyPr/>
        <a:lstStyle/>
        <a:p>
          <a:endParaRPr lang="hu-HU"/>
        </a:p>
      </dgm:t>
    </dgm:pt>
    <dgm:pt modelId="{06595054-041D-40B9-8CB6-35C7E4A2C2AA}">
      <dgm:prSet phldrT="[Szöveg]" custT="1"/>
      <dgm:spPr/>
      <dgm:t>
        <a:bodyPr/>
        <a:lstStyle/>
        <a:p>
          <a:r>
            <a:rPr lang="en-US" sz="1800" b="1" dirty="0" smtClean="0"/>
            <a:t>STRATEGIC GOALS</a:t>
          </a:r>
          <a:endParaRPr lang="hu-HU" sz="1800" b="1" dirty="0" smtClean="0"/>
        </a:p>
        <a:p>
          <a:endParaRPr lang="hu-HU" sz="2400" dirty="0" smtClean="0"/>
        </a:p>
      </dgm:t>
    </dgm:pt>
    <dgm:pt modelId="{5AF2FE74-1ECB-4FA7-A039-E8F95A0BF96E}" type="parTrans" cxnId="{C3AE8284-74D2-41C8-984B-38C80A92D8E5}">
      <dgm:prSet/>
      <dgm:spPr/>
      <dgm:t>
        <a:bodyPr/>
        <a:lstStyle/>
        <a:p>
          <a:endParaRPr lang="hu-HU"/>
        </a:p>
      </dgm:t>
    </dgm:pt>
    <dgm:pt modelId="{829638D8-04AD-4873-B3AF-482CD2FCDE9C}" type="sibTrans" cxnId="{C3AE8284-74D2-41C8-984B-38C80A92D8E5}">
      <dgm:prSet/>
      <dgm:spPr/>
      <dgm:t>
        <a:bodyPr/>
        <a:lstStyle/>
        <a:p>
          <a:endParaRPr lang="hu-HU"/>
        </a:p>
      </dgm:t>
    </dgm:pt>
    <dgm:pt modelId="{D9CE10DB-A3CB-47B9-981E-424E84633F99}">
      <dgm:prSet phldrT="[Szöveg]" custT="1"/>
      <dgm:spPr/>
      <dgm:t>
        <a:bodyPr/>
        <a:lstStyle/>
        <a:p>
          <a:r>
            <a:rPr lang="en-US" sz="1800" b="1" dirty="0" smtClean="0"/>
            <a:t>ENABLERS</a:t>
          </a:r>
          <a:endParaRPr lang="hu-HU" sz="1800" b="1" dirty="0" smtClean="0"/>
        </a:p>
        <a:p>
          <a:r>
            <a:rPr lang="hu-HU" sz="1200" baseline="0" dirty="0" smtClean="0"/>
            <a:t>&lt;</a:t>
          </a:r>
          <a:r>
            <a:rPr lang="hu-HU" sz="1200" baseline="25000" dirty="0" smtClean="0"/>
            <a:t> . . . . . . . . . . . . . . . . . . . . . . </a:t>
          </a:r>
          <a:r>
            <a:rPr lang="en-US" sz="1200" dirty="0" smtClean="0"/>
            <a:t>Profiling and specialization</a:t>
          </a:r>
          <a:r>
            <a:rPr lang="hu-HU" sz="1200" dirty="0" smtClean="0"/>
            <a:t> </a:t>
          </a:r>
          <a:r>
            <a:rPr lang="hu-HU" sz="1200" baseline="25000" dirty="0" smtClean="0"/>
            <a:t>. . . . . . . . . . . . . . . . . . . . . </a:t>
          </a:r>
          <a:r>
            <a:rPr lang="hu-HU" sz="1200" dirty="0" smtClean="0"/>
            <a:t>&gt;</a:t>
          </a:r>
        </a:p>
        <a:p>
          <a:r>
            <a:rPr lang="hu-HU" sz="1200" baseline="0" dirty="0" smtClean="0"/>
            <a:t>&lt;</a:t>
          </a:r>
          <a:r>
            <a:rPr lang="hu-HU" sz="1200" baseline="25000" dirty="0" smtClean="0"/>
            <a:t> . . . . . . . . . . . . . . . . . </a:t>
          </a:r>
          <a:r>
            <a:rPr lang="en-US" sz="1200" baseline="25000" dirty="0" smtClean="0"/>
            <a:t>. . . . . </a:t>
          </a:r>
          <a:r>
            <a:rPr lang="en-US" sz="1200" dirty="0" smtClean="0"/>
            <a:t>Restructuring the network</a:t>
          </a:r>
          <a:r>
            <a:rPr lang="hu-HU" sz="1200" dirty="0" smtClean="0"/>
            <a:t> </a:t>
          </a:r>
          <a:r>
            <a:rPr lang="hu-HU" sz="1200" baseline="25000" dirty="0" smtClean="0"/>
            <a:t>. .</a:t>
          </a:r>
          <a:r>
            <a:rPr lang="en-US" sz="1200" baseline="25000" dirty="0" smtClean="0"/>
            <a:t> .</a:t>
          </a:r>
          <a:r>
            <a:rPr lang="hu-HU" sz="1200" baseline="25000" dirty="0" smtClean="0"/>
            <a:t> . . . . . . . . . . . . . . .</a:t>
          </a:r>
          <a:r>
            <a:rPr lang="en-US" sz="1200" baseline="25000" dirty="0" smtClean="0"/>
            <a:t> . . . .</a:t>
          </a:r>
          <a:r>
            <a:rPr lang="hu-HU" sz="1200" baseline="25000" dirty="0" smtClean="0"/>
            <a:t> </a:t>
          </a:r>
          <a:r>
            <a:rPr lang="hu-HU" sz="1200" dirty="0" smtClean="0"/>
            <a:t>&gt;</a:t>
          </a:r>
        </a:p>
        <a:p>
          <a:r>
            <a:rPr lang="hu-HU" sz="1200" baseline="0" dirty="0" smtClean="0"/>
            <a:t>&lt;</a:t>
          </a:r>
          <a:r>
            <a:rPr lang="hu-HU" sz="1200" baseline="25000" dirty="0" smtClean="0"/>
            <a:t> . . . . . . . . . . . . . . . . . . . . . . . . </a:t>
          </a:r>
          <a:r>
            <a:rPr lang="en-US" sz="1200" dirty="0" smtClean="0"/>
            <a:t>Innovation in education</a:t>
          </a:r>
          <a:r>
            <a:rPr lang="hu-HU" sz="1200" dirty="0" smtClean="0"/>
            <a:t> </a:t>
          </a:r>
          <a:r>
            <a:rPr lang="hu-HU" sz="1200" baseline="25000" dirty="0" smtClean="0"/>
            <a:t>. . . . . . . . . . . . . . . . . . . . . . . . </a:t>
          </a:r>
          <a:r>
            <a:rPr lang="hu-HU" sz="1200" dirty="0" smtClean="0"/>
            <a:t>&gt;</a:t>
          </a:r>
        </a:p>
        <a:p>
          <a:r>
            <a:rPr lang="hu-HU" sz="1200" baseline="0" dirty="0" smtClean="0"/>
            <a:t>&lt;</a:t>
          </a:r>
          <a:r>
            <a:rPr lang="hu-HU" sz="1200" baseline="25000" dirty="0" smtClean="0"/>
            <a:t> . . . . . . . . . . . . . . . . . . </a:t>
          </a:r>
          <a:r>
            <a:rPr lang="en-US" sz="1200" dirty="0" smtClean="0"/>
            <a:t>Governance and business models</a:t>
          </a:r>
          <a:r>
            <a:rPr lang="hu-HU" sz="1200" dirty="0" smtClean="0"/>
            <a:t> </a:t>
          </a:r>
          <a:r>
            <a:rPr lang="hu-HU" sz="1200" baseline="25000" dirty="0" smtClean="0"/>
            <a:t>. . . . . . . . . . . . . . . . . . </a:t>
          </a:r>
          <a:r>
            <a:rPr lang="hu-HU" sz="1200" dirty="0" smtClean="0"/>
            <a:t>&gt;</a:t>
          </a:r>
        </a:p>
      </dgm:t>
    </dgm:pt>
    <dgm:pt modelId="{8043FA27-11FB-40B6-B796-CCBD4B2F25BE}" type="parTrans" cxnId="{846A8CB0-753C-4A70-B26A-8C88E69F5695}">
      <dgm:prSet/>
      <dgm:spPr/>
      <dgm:t>
        <a:bodyPr/>
        <a:lstStyle/>
        <a:p>
          <a:endParaRPr lang="hu-HU"/>
        </a:p>
      </dgm:t>
    </dgm:pt>
    <dgm:pt modelId="{5F4F629C-32E9-46B3-BEDA-A8122C854BD7}" type="sibTrans" cxnId="{846A8CB0-753C-4A70-B26A-8C88E69F5695}">
      <dgm:prSet/>
      <dgm:spPr/>
      <dgm:t>
        <a:bodyPr/>
        <a:lstStyle/>
        <a:p>
          <a:endParaRPr lang="hu-HU"/>
        </a:p>
      </dgm:t>
    </dgm:pt>
    <dgm:pt modelId="{F29BF8A1-908D-41D6-9025-0A920BE827F2}">
      <dgm:prSet custT="1"/>
      <dgm:spPr/>
      <dgm:t>
        <a:bodyPr/>
        <a:lstStyle/>
        <a:p>
          <a:r>
            <a:rPr lang="en-US" sz="1800" b="1" dirty="0" smtClean="0"/>
            <a:t>TARGET </a:t>
          </a:r>
          <a:r>
            <a:rPr lang="en-US" sz="1800" b="1" dirty="0" smtClean="0"/>
            <a:t>AREAS – FOR NOW</a:t>
          </a:r>
          <a:endParaRPr lang="hu-HU" sz="1800" b="1" dirty="0" smtClean="0"/>
        </a:p>
        <a:p>
          <a:endParaRPr lang="hu-HU" sz="2400" dirty="0" smtClean="0"/>
        </a:p>
      </dgm:t>
    </dgm:pt>
    <dgm:pt modelId="{8295537D-7FE9-4CE2-9C93-EAA393915312}" type="parTrans" cxnId="{B8A141CA-4F51-4324-B37B-2FF8E5033263}">
      <dgm:prSet/>
      <dgm:spPr/>
      <dgm:t>
        <a:bodyPr/>
        <a:lstStyle/>
        <a:p>
          <a:endParaRPr lang="hu-HU"/>
        </a:p>
      </dgm:t>
    </dgm:pt>
    <dgm:pt modelId="{38479791-1E0C-4878-94C5-22F7A8F1ABF9}" type="sibTrans" cxnId="{B8A141CA-4F51-4324-B37B-2FF8E5033263}">
      <dgm:prSet/>
      <dgm:spPr/>
      <dgm:t>
        <a:bodyPr/>
        <a:lstStyle/>
        <a:p>
          <a:endParaRPr lang="hu-HU"/>
        </a:p>
      </dgm:t>
    </dgm:pt>
    <dgm:pt modelId="{D38A8443-1A06-4BEA-A6E8-66799703BBB2}" type="pres">
      <dgm:prSet presAssocID="{C86663B1-D49C-4B3D-AFB8-E5B6DF74D35F}" presName="Name0" presStyleCnt="0">
        <dgm:presLayoutVars>
          <dgm:dir/>
          <dgm:animLvl val="lvl"/>
          <dgm:resizeHandles val="exact"/>
        </dgm:presLayoutVars>
      </dgm:prSet>
      <dgm:spPr/>
      <dgm:t>
        <a:bodyPr/>
        <a:lstStyle/>
        <a:p>
          <a:endParaRPr lang="hu-HU"/>
        </a:p>
      </dgm:t>
    </dgm:pt>
    <dgm:pt modelId="{B50EEA37-99BB-401E-A181-7A4A4861CFC7}" type="pres">
      <dgm:prSet presAssocID="{6DE9FA6C-C041-4285-9A8D-45A2A05EA4DC}" presName="Name8" presStyleCnt="0"/>
      <dgm:spPr/>
      <dgm:t>
        <a:bodyPr/>
        <a:lstStyle/>
        <a:p>
          <a:endParaRPr lang="hu-HU"/>
        </a:p>
      </dgm:t>
    </dgm:pt>
    <dgm:pt modelId="{65E873DF-02BA-4A80-9134-404BA2780C44}" type="pres">
      <dgm:prSet presAssocID="{6DE9FA6C-C041-4285-9A8D-45A2A05EA4DC}" presName="level" presStyleLbl="node1" presStyleIdx="0" presStyleCnt="4">
        <dgm:presLayoutVars>
          <dgm:chMax val="1"/>
          <dgm:bulletEnabled val="1"/>
        </dgm:presLayoutVars>
      </dgm:prSet>
      <dgm:spPr/>
      <dgm:t>
        <a:bodyPr/>
        <a:lstStyle/>
        <a:p>
          <a:endParaRPr lang="hu-HU"/>
        </a:p>
      </dgm:t>
    </dgm:pt>
    <dgm:pt modelId="{1ED8AEAF-CC09-4B0C-995C-31CD70C9F27F}" type="pres">
      <dgm:prSet presAssocID="{6DE9FA6C-C041-4285-9A8D-45A2A05EA4DC}" presName="levelTx" presStyleLbl="revTx" presStyleIdx="0" presStyleCnt="0">
        <dgm:presLayoutVars>
          <dgm:chMax val="1"/>
          <dgm:bulletEnabled val="1"/>
        </dgm:presLayoutVars>
      </dgm:prSet>
      <dgm:spPr/>
      <dgm:t>
        <a:bodyPr/>
        <a:lstStyle/>
        <a:p>
          <a:endParaRPr lang="hu-HU"/>
        </a:p>
      </dgm:t>
    </dgm:pt>
    <dgm:pt modelId="{70F81D4E-B5C0-4F14-8A83-2D75D4835FA2}" type="pres">
      <dgm:prSet presAssocID="{06595054-041D-40B9-8CB6-35C7E4A2C2AA}" presName="Name8" presStyleCnt="0"/>
      <dgm:spPr/>
      <dgm:t>
        <a:bodyPr/>
        <a:lstStyle/>
        <a:p>
          <a:endParaRPr lang="hu-HU"/>
        </a:p>
      </dgm:t>
    </dgm:pt>
    <dgm:pt modelId="{DC42DBE8-3A3F-4208-A9BF-1C0B94D72D62}" type="pres">
      <dgm:prSet presAssocID="{06595054-041D-40B9-8CB6-35C7E4A2C2AA}" presName="level" presStyleLbl="node1" presStyleIdx="1" presStyleCnt="4">
        <dgm:presLayoutVars>
          <dgm:chMax val="1"/>
          <dgm:bulletEnabled val="1"/>
        </dgm:presLayoutVars>
      </dgm:prSet>
      <dgm:spPr/>
      <dgm:t>
        <a:bodyPr/>
        <a:lstStyle/>
        <a:p>
          <a:endParaRPr lang="hu-HU"/>
        </a:p>
      </dgm:t>
    </dgm:pt>
    <dgm:pt modelId="{25DE0F49-2A60-49A1-B203-EAD6A1156B52}" type="pres">
      <dgm:prSet presAssocID="{06595054-041D-40B9-8CB6-35C7E4A2C2AA}" presName="levelTx" presStyleLbl="revTx" presStyleIdx="0" presStyleCnt="0">
        <dgm:presLayoutVars>
          <dgm:chMax val="1"/>
          <dgm:bulletEnabled val="1"/>
        </dgm:presLayoutVars>
      </dgm:prSet>
      <dgm:spPr/>
      <dgm:t>
        <a:bodyPr/>
        <a:lstStyle/>
        <a:p>
          <a:endParaRPr lang="hu-HU"/>
        </a:p>
      </dgm:t>
    </dgm:pt>
    <dgm:pt modelId="{C1E7EC3F-D7EF-44AE-9D07-C5666C28E6D2}" type="pres">
      <dgm:prSet presAssocID="{D9CE10DB-A3CB-47B9-981E-424E84633F99}" presName="Name8" presStyleCnt="0"/>
      <dgm:spPr/>
      <dgm:t>
        <a:bodyPr/>
        <a:lstStyle/>
        <a:p>
          <a:endParaRPr lang="hu-HU"/>
        </a:p>
      </dgm:t>
    </dgm:pt>
    <dgm:pt modelId="{9A62CD43-85D2-49AE-8726-C3D7EE0C6EB3}" type="pres">
      <dgm:prSet presAssocID="{D9CE10DB-A3CB-47B9-981E-424E84633F99}" presName="level" presStyleLbl="node1" presStyleIdx="2" presStyleCnt="4">
        <dgm:presLayoutVars>
          <dgm:chMax val="1"/>
          <dgm:bulletEnabled val="1"/>
        </dgm:presLayoutVars>
      </dgm:prSet>
      <dgm:spPr/>
      <dgm:t>
        <a:bodyPr/>
        <a:lstStyle/>
        <a:p>
          <a:endParaRPr lang="hu-HU"/>
        </a:p>
      </dgm:t>
    </dgm:pt>
    <dgm:pt modelId="{CEFFF838-1A3F-4313-B8E8-B4FD0DEC82A0}" type="pres">
      <dgm:prSet presAssocID="{D9CE10DB-A3CB-47B9-981E-424E84633F99}" presName="levelTx" presStyleLbl="revTx" presStyleIdx="0" presStyleCnt="0">
        <dgm:presLayoutVars>
          <dgm:chMax val="1"/>
          <dgm:bulletEnabled val="1"/>
        </dgm:presLayoutVars>
      </dgm:prSet>
      <dgm:spPr/>
      <dgm:t>
        <a:bodyPr/>
        <a:lstStyle/>
        <a:p>
          <a:endParaRPr lang="hu-HU"/>
        </a:p>
      </dgm:t>
    </dgm:pt>
    <dgm:pt modelId="{1C816561-E50E-442F-AD77-D90462F2C2E2}" type="pres">
      <dgm:prSet presAssocID="{F29BF8A1-908D-41D6-9025-0A920BE827F2}" presName="Name8" presStyleCnt="0"/>
      <dgm:spPr/>
      <dgm:t>
        <a:bodyPr/>
        <a:lstStyle/>
        <a:p>
          <a:endParaRPr lang="hu-HU"/>
        </a:p>
      </dgm:t>
    </dgm:pt>
    <dgm:pt modelId="{35A8D6DF-29AC-4DE9-8F58-8D6D72A4251D}" type="pres">
      <dgm:prSet presAssocID="{F29BF8A1-908D-41D6-9025-0A920BE827F2}" presName="level" presStyleLbl="node1" presStyleIdx="3" presStyleCnt="4" custScaleY="83850">
        <dgm:presLayoutVars>
          <dgm:chMax val="1"/>
          <dgm:bulletEnabled val="1"/>
        </dgm:presLayoutVars>
      </dgm:prSet>
      <dgm:spPr/>
      <dgm:t>
        <a:bodyPr/>
        <a:lstStyle/>
        <a:p>
          <a:endParaRPr lang="hu-HU"/>
        </a:p>
      </dgm:t>
    </dgm:pt>
    <dgm:pt modelId="{5BEB1CD3-C40F-4E4E-907F-E7878DEB973D}" type="pres">
      <dgm:prSet presAssocID="{F29BF8A1-908D-41D6-9025-0A920BE827F2}" presName="levelTx" presStyleLbl="revTx" presStyleIdx="0" presStyleCnt="0">
        <dgm:presLayoutVars>
          <dgm:chMax val="1"/>
          <dgm:bulletEnabled val="1"/>
        </dgm:presLayoutVars>
      </dgm:prSet>
      <dgm:spPr/>
      <dgm:t>
        <a:bodyPr/>
        <a:lstStyle/>
        <a:p>
          <a:endParaRPr lang="hu-HU"/>
        </a:p>
      </dgm:t>
    </dgm:pt>
  </dgm:ptLst>
  <dgm:cxnLst>
    <dgm:cxn modelId="{95A0872D-2D57-43AC-81E9-DBD2CCCCE7BC}" type="presOf" srcId="{D9CE10DB-A3CB-47B9-981E-424E84633F99}" destId="{CEFFF838-1A3F-4313-B8E8-B4FD0DEC82A0}" srcOrd="1" destOrd="0" presId="urn:microsoft.com/office/officeart/2005/8/layout/pyramid1"/>
    <dgm:cxn modelId="{690EB808-CF94-45DF-B717-E58AE5BAED2B}" type="presOf" srcId="{06595054-041D-40B9-8CB6-35C7E4A2C2AA}" destId="{DC42DBE8-3A3F-4208-A9BF-1C0B94D72D62}" srcOrd="0" destOrd="0" presId="urn:microsoft.com/office/officeart/2005/8/layout/pyramid1"/>
    <dgm:cxn modelId="{93F9B930-9687-49A9-85E6-A3EDC7FF6EA4}" type="presOf" srcId="{C86663B1-D49C-4B3D-AFB8-E5B6DF74D35F}" destId="{D38A8443-1A06-4BEA-A6E8-66799703BBB2}" srcOrd="0" destOrd="0" presId="urn:microsoft.com/office/officeart/2005/8/layout/pyramid1"/>
    <dgm:cxn modelId="{C3AE8284-74D2-41C8-984B-38C80A92D8E5}" srcId="{C86663B1-D49C-4B3D-AFB8-E5B6DF74D35F}" destId="{06595054-041D-40B9-8CB6-35C7E4A2C2AA}" srcOrd="1" destOrd="0" parTransId="{5AF2FE74-1ECB-4FA7-A039-E8F95A0BF96E}" sibTransId="{829638D8-04AD-4873-B3AF-482CD2FCDE9C}"/>
    <dgm:cxn modelId="{6CFFD88C-F34A-4FA7-BF9A-CF4CF100A704}" type="presOf" srcId="{06595054-041D-40B9-8CB6-35C7E4A2C2AA}" destId="{25DE0F49-2A60-49A1-B203-EAD6A1156B52}" srcOrd="1" destOrd="0" presId="urn:microsoft.com/office/officeart/2005/8/layout/pyramid1"/>
    <dgm:cxn modelId="{4F6A002E-7D98-42DC-9D26-A7D67C20C617}" type="presOf" srcId="{F29BF8A1-908D-41D6-9025-0A920BE827F2}" destId="{5BEB1CD3-C40F-4E4E-907F-E7878DEB973D}" srcOrd="1" destOrd="0" presId="urn:microsoft.com/office/officeart/2005/8/layout/pyramid1"/>
    <dgm:cxn modelId="{91FDE3F6-6CE3-4542-8184-BFF3190CB7C4}" type="presOf" srcId="{6DE9FA6C-C041-4285-9A8D-45A2A05EA4DC}" destId="{1ED8AEAF-CC09-4B0C-995C-31CD70C9F27F}" srcOrd="1" destOrd="0" presId="urn:microsoft.com/office/officeart/2005/8/layout/pyramid1"/>
    <dgm:cxn modelId="{B4DF47EB-FB5A-4794-9D18-625744F04A9F}" type="presOf" srcId="{D9CE10DB-A3CB-47B9-981E-424E84633F99}" destId="{9A62CD43-85D2-49AE-8726-C3D7EE0C6EB3}" srcOrd="0" destOrd="0" presId="urn:microsoft.com/office/officeart/2005/8/layout/pyramid1"/>
    <dgm:cxn modelId="{C1FF3762-E209-4D8E-BC33-E7AE6C6D77E4}" type="presOf" srcId="{F29BF8A1-908D-41D6-9025-0A920BE827F2}" destId="{35A8D6DF-29AC-4DE9-8F58-8D6D72A4251D}" srcOrd="0" destOrd="0" presId="urn:microsoft.com/office/officeart/2005/8/layout/pyramid1"/>
    <dgm:cxn modelId="{E4BECB96-8321-41BB-88DE-6939EF41D46F}" srcId="{C86663B1-D49C-4B3D-AFB8-E5B6DF74D35F}" destId="{6DE9FA6C-C041-4285-9A8D-45A2A05EA4DC}" srcOrd="0" destOrd="0" parTransId="{EFB46CF8-9C81-40D0-A647-0B2D4EDE1A83}" sibTransId="{2423B66C-2AB2-4269-BEDB-35DECB8BFF92}"/>
    <dgm:cxn modelId="{68364547-1E2D-45ED-9B21-E61584BFFDD4}" type="presOf" srcId="{6DE9FA6C-C041-4285-9A8D-45A2A05EA4DC}" destId="{65E873DF-02BA-4A80-9134-404BA2780C44}" srcOrd="0" destOrd="0" presId="urn:microsoft.com/office/officeart/2005/8/layout/pyramid1"/>
    <dgm:cxn modelId="{846A8CB0-753C-4A70-B26A-8C88E69F5695}" srcId="{C86663B1-D49C-4B3D-AFB8-E5B6DF74D35F}" destId="{D9CE10DB-A3CB-47B9-981E-424E84633F99}" srcOrd="2" destOrd="0" parTransId="{8043FA27-11FB-40B6-B796-CCBD4B2F25BE}" sibTransId="{5F4F629C-32E9-46B3-BEDA-A8122C854BD7}"/>
    <dgm:cxn modelId="{B8A141CA-4F51-4324-B37B-2FF8E5033263}" srcId="{C86663B1-D49C-4B3D-AFB8-E5B6DF74D35F}" destId="{F29BF8A1-908D-41D6-9025-0A920BE827F2}" srcOrd="3" destOrd="0" parTransId="{8295537D-7FE9-4CE2-9C93-EAA393915312}" sibTransId="{38479791-1E0C-4878-94C5-22F7A8F1ABF9}"/>
    <dgm:cxn modelId="{E46A30DC-1B0B-4C53-B807-68CFD5A281A8}" type="presParOf" srcId="{D38A8443-1A06-4BEA-A6E8-66799703BBB2}" destId="{B50EEA37-99BB-401E-A181-7A4A4861CFC7}" srcOrd="0" destOrd="0" presId="urn:microsoft.com/office/officeart/2005/8/layout/pyramid1"/>
    <dgm:cxn modelId="{70004607-BC35-4E46-BE96-E4ABEE55F9A6}" type="presParOf" srcId="{B50EEA37-99BB-401E-A181-7A4A4861CFC7}" destId="{65E873DF-02BA-4A80-9134-404BA2780C44}" srcOrd="0" destOrd="0" presId="urn:microsoft.com/office/officeart/2005/8/layout/pyramid1"/>
    <dgm:cxn modelId="{12C0B520-8435-4B28-8920-13CE3ACFF654}" type="presParOf" srcId="{B50EEA37-99BB-401E-A181-7A4A4861CFC7}" destId="{1ED8AEAF-CC09-4B0C-995C-31CD70C9F27F}" srcOrd="1" destOrd="0" presId="urn:microsoft.com/office/officeart/2005/8/layout/pyramid1"/>
    <dgm:cxn modelId="{F7D8605A-0F2F-4EC1-BE1E-48B065951E6E}" type="presParOf" srcId="{D38A8443-1A06-4BEA-A6E8-66799703BBB2}" destId="{70F81D4E-B5C0-4F14-8A83-2D75D4835FA2}" srcOrd="1" destOrd="0" presId="urn:microsoft.com/office/officeart/2005/8/layout/pyramid1"/>
    <dgm:cxn modelId="{84575FF8-CD21-4AE5-9825-0489C81B014D}" type="presParOf" srcId="{70F81D4E-B5C0-4F14-8A83-2D75D4835FA2}" destId="{DC42DBE8-3A3F-4208-A9BF-1C0B94D72D62}" srcOrd="0" destOrd="0" presId="urn:microsoft.com/office/officeart/2005/8/layout/pyramid1"/>
    <dgm:cxn modelId="{279D5CCC-96E0-4164-B990-EA34BC6A8C28}" type="presParOf" srcId="{70F81D4E-B5C0-4F14-8A83-2D75D4835FA2}" destId="{25DE0F49-2A60-49A1-B203-EAD6A1156B52}" srcOrd="1" destOrd="0" presId="urn:microsoft.com/office/officeart/2005/8/layout/pyramid1"/>
    <dgm:cxn modelId="{EDC1CD1A-0D39-452A-B319-979C2EDEEE7A}" type="presParOf" srcId="{D38A8443-1A06-4BEA-A6E8-66799703BBB2}" destId="{C1E7EC3F-D7EF-44AE-9D07-C5666C28E6D2}" srcOrd="2" destOrd="0" presId="urn:microsoft.com/office/officeart/2005/8/layout/pyramid1"/>
    <dgm:cxn modelId="{CCE95B4E-626F-4AF2-9A3D-5536BD81A5D9}" type="presParOf" srcId="{C1E7EC3F-D7EF-44AE-9D07-C5666C28E6D2}" destId="{9A62CD43-85D2-49AE-8726-C3D7EE0C6EB3}" srcOrd="0" destOrd="0" presId="urn:microsoft.com/office/officeart/2005/8/layout/pyramid1"/>
    <dgm:cxn modelId="{75338C2A-89F7-4E65-A748-E7A80090B497}" type="presParOf" srcId="{C1E7EC3F-D7EF-44AE-9D07-C5666C28E6D2}" destId="{CEFFF838-1A3F-4313-B8E8-B4FD0DEC82A0}" srcOrd="1" destOrd="0" presId="urn:microsoft.com/office/officeart/2005/8/layout/pyramid1"/>
    <dgm:cxn modelId="{942191A6-CBE6-4040-9FE8-08F36C4B8750}" type="presParOf" srcId="{D38A8443-1A06-4BEA-A6E8-66799703BBB2}" destId="{1C816561-E50E-442F-AD77-D90462F2C2E2}" srcOrd="3" destOrd="0" presId="urn:microsoft.com/office/officeart/2005/8/layout/pyramid1"/>
    <dgm:cxn modelId="{5C7B93E3-7E69-443F-83E9-816548880A00}" type="presParOf" srcId="{1C816561-E50E-442F-AD77-D90462F2C2E2}" destId="{35A8D6DF-29AC-4DE9-8F58-8D6D72A4251D}" srcOrd="0" destOrd="0" presId="urn:microsoft.com/office/officeart/2005/8/layout/pyramid1"/>
    <dgm:cxn modelId="{8CCBB9C8-0CE1-40B3-BAE4-C7584A9EE856}" type="presParOf" srcId="{1C816561-E50E-442F-AD77-D90462F2C2E2}" destId="{5BEB1CD3-C40F-4E4E-907F-E7878DEB973D}" srcOrd="1" destOrd="0" presId="urn:microsoft.com/office/officeart/2005/8/layout/pyramid1"/>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1B267-C4A2-4F28-9311-AE3B84BF4913}">
      <dsp:nvSpPr>
        <dsp:cNvPr id="0" name=""/>
        <dsp:cNvSpPr/>
      </dsp:nvSpPr>
      <dsp:spPr>
        <a:xfrm>
          <a:off x="962" y="0"/>
          <a:ext cx="2503103"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Megatrends</a:t>
          </a:r>
          <a:endParaRPr lang="hu-HU" sz="2800" kern="1200" dirty="0">
            <a:latin typeface="+mj-lt"/>
          </a:endParaRPr>
        </a:p>
      </dsp:txBody>
      <dsp:txXfrm>
        <a:off x="962" y="0"/>
        <a:ext cx="2503103" cy="1305401"/>
      </dsp:txXfrm>
    </dsp:sp>
    <dsp:sp modelId="{8DB61DDA-4AED-440F-868E-6E40A3130A43}">
      <dsp:nvSpPr>
        <dsp:cNvPr id="0" name=""/>
        <dsp:cNvSpPr/>
      </dsp:nvSpPr>
      <dsp:spPr>
        <a:xfrm>
          <a:off x="251273" y="1306224"/>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Technology development</a:t>
          </a:r>
          <a:endParaRPr lang="hu-HU" sz="1000" kern="1200" dirty="0"/>
        </a:p>
      </dsp:txBody>
      <dsp:txXfrm>
        <a:off x="266017" y="1320968"/>
        <a:ext cx="1972994" cy="473901"/>
      </dsp:txXfrm>
    </dsp:sp>
    <dsp:sp modelId="{2A130BE6-2EC2-4528-8D12-15AB69A71DD2}">
      <dsp:nvSpPr>
        <dsp:cNvPr id="0" name=""/>
        <dsp:cNvSpPr/>
      </dsp:nvSpPr>
      <dsp:spPr>
        <a:xfrm>
          <a:off x="251273" y="1887058"/>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Globalization</a:t>
          </a:r>
          <a:endParaRPr lang="hu-HU" sz="1000" kern="1200" dirty="0"/>
        </a:p>
      </dsp:txBody>
      <dsp:txXfrm>
        <a:off x="266017" y="1901802"/>
        <a:ext cx="1972994" cy="473901"/>
      </dsp:txXfrm>
    </dsp:sp>
    <dsp:sp modelId="{74C807AB-5A27-4A34-BC1A-2149FFC250A9}">
      <dsp:nvSpPr>
        <dsp:cNvPr id="0" name=""/>
        <dsp:cNvSpPr/>
      </dsp:nvSpPr>
      <dsp:spPr>
        <a:xfrm>
          <a:off x="251273" y="2467891"/>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Demography and longevity</a:t>
          </a:r>
        </a:p>
      </dsp:txBody>
      <dsp:txXfrm>
        <a:off x="266017" y="2482635"/>
        <a:ext cx="1972994" cy="473901"/>
      </dsp:txXfrm>
    </dsp:sp>
    <dsp:sp modelId="{7C5C6584-5DAD-400A-8964-88897ECAA464}">
      <dsp:nvSpPr>
        <dsp:cNvPr id="0" name=""/>
        <dsp:cNvSpPr/>
      </dsp:nvSpPr>
      <dsp:spPr>
        <a:xfrm>
          <a:off x="251273" y="3048725"/>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Transformation of society</a:t>
          </a:r>
          <a:endParaRPr lang="hu-HU" sz="1000" kern="1200" dirty="0"/>
        </a:p>
      </dsp:txBody>
      <dsp:txXfrm>
        <a:off x="266017" y="3063469"/>
        <a:ext cx="1972994" cy="473901"/>
      </dsp:txXfrm>
    </dsp:sp>
    <dsp:sp modelId="{58F94D4C-85D2-4AE0-BAFA-82EACCBF3B72}">
      <dsp:nvSpPr>
        <dsp:cNvPr id="0" name=""/>
        <dsp:cNvSpPr/>
      </dsp:nvSpPr>
      <dsp:spPr>
        <a:xfrm>
          <a:off x="251273" y="3629558"/>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Limited resources</a:t>
          </a:r>
          <a:endParaRPr lang="hu-HU" sz="1000" kern="1200" dirty="0"/>
        </a:p>
      </dsp:txBody>
      <dsp:txXfrm>
        <a:off x="266017" y="3644302"/>
        <a:ext cx="1972994" cy="473901"/>
      </dsp:txXfrm>
    </dsp:sp>
    <dsp:sp modelId="{B8B65378-EA56-4557-A7D8-B51C17AE0E02}">
      <dsp:nvSpPr>
        <dsp:cNvPr id="0" name=""/>
        <dsp:cNvSpPr/>
      </dsp:nvSpPr>
      <dsp:spPr>
        <a:xfrm>
          <a:off x="2691798" y="0"/>
          <a:ext cx="2503103"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Challenges</a:t>
          </a:r>
          <a:endParaRPr lang="hu-HU" sz="3500" kern="1200" dirty="0">
            <a:latin typeface="+mj-lt"/>
          </a:endParaRPr>
        </a:p>
      </dsp:txBody>
      <dsp:txXfrm>
        <a:off x="2691798" y="0"/>
        <a:ext cx="2503103" cy="1305401"/>
      </dsp:txXfrm>
    </dsp:sp>
    <dsp:sp modelId="{D0BE827D-1AE5-446E-9E62-F39DFC168E95}">
      <dsp:nvSpPr>
        <dsp:cNvPr id="0" name=""/>
        <dsp:cNvSpPr/>
      </dsp:nvSpPr>
      <dsp:spPr>
        <a:xfrm>
          <a:off x="2942108" y="1306224"/>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Focusing activities</a:t>
          </a:r>
          <a:endParaRPr lang="hu-HU" sz="1000" kern="1200" dirty="0"/>
        </a:p>
      </dsp:txBody>
      <dsp:txXfrm>
        <a:off x="2956852" y="1320968"/>
        <a:ext cx="1972994" cy="473901"/>
      </dsp:txXfrm>
    </dsp:sp>
    <dsp:sp modelId="{18B40662-6496-441C-AF77-1654A5D36D8F}">
      <dsp:nvSpPr>
        <dsp:cNvPr id="0" name=""/>
        <dsp:cNvSpPr/>
      </dsp:nvSpPr>
      <dsp:spPr>
        <a:xfrm>
          <a:off x="2942108" y="1887058"/>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Collaborations within the institution, between institutions, and with external partners</a:t>
          </a:r>
          <a:endParaRPr lang="hu-HU" sz="1000" kern="1200" dirty="0"/>
        </a:p>
      </dsp:txBody>
      <dsp:txXfrm>
        <a:off x="2956852" y="1901802"/>
        <a:ext cx="1972994" cy="473901"/>
      </dsp:txXfrm>
    </dsp:sp>
    <dsp:sp modelId="{06D72FAC-5502-4595-946D-02BA73438344}">
      <dsp:nvSpPr>
        <dsp:cNvPr id="0" name=""/>
        <dsp:cNvSpPr/>
      </dsp:nvSpPr>
      <dsp:spPr>
        <a:xfrm>
          <a:off x="2942108" y="2467891"/>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Re-interpretation of value-creating processes</a:t>
          </a:r>
          <a:endParaRPr lang="hu-HU" sz="1000" kern="1200" dirty="0"/>
        </a:p>
      </dsp:txBody>
      <dsp:txXfrm>
        <a:off x="2956852" y="2482635"/>
        <a:ext cx="1972994" cy="473901"/>
      </dsp:txXfrm>
    </dsp:sp>
    <dsp:sp modelId="{958A4C16-734B-4947-A7B1-D8B5069D6F22}">
      <dsp:nvSpPr>
        <dsp:cNvPr id="0" name=""/>
        <dsp:cNvSpPr/>
      </dsp:nvSpPr>
      <dsp:spPr>
        <a:xfrm>
          <a:off x="2942108" y="3048725"/>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Mapping the external needs into the internal structure</a:t>
          </a:r>
          <a:endParaRPr lang="hu-HU" sz="1000" kern="1200" dirty="0"/>
        </a:p>
      </dsp:txBody>
      <dsp:txXfrm>
        <a:off x="2956852" y="3063469"/>
        <a:ext cx="1972994" cy="473901"/>
      </dsp:txXfrm>
    </dsp:sp>
    <dsp:sp modelId="{F4BE888F-5B7D-4780-ABC8-4B6FAE845A75}">
      <dsp:nvSpPr>
        <dsp:cNvPr id="0" name=""/>
        <dsp:cNvSpPr/>
      </dsp:nvSpPr>
      <dsp:spPr>
        <a:xfrm>
          <a:off x="2942108" y="3629558"/>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Efficiency, effectiveness, generating new resources</a:t>
          </a:r>
          <a:endParaRPr lang="hu-HU" sz="1000" kern="1200" dirty="0"/>
        </a:p>
      </dsp:txBody>
      <dsp:txXfrm>
        <a:off x="2956852" y="3644302"/>
        <a:ext cx="1972994" cy="473901"/>
      </dsp:txXfrm>
    </dsp:sp>
    <dsp:sp modelId="{7332459E-3260-4AD9-86AF-A0CB6E7F54B2}">
      <dsp:nvSpPr>
        <dsp:cNvPr id="0" name=""/>
        <dsp:cNvSpPr/>
      </dsp:nvSpPr>
      <dsp:spPr>
        <a:xfrm>
          <a:off x="5382634" y="0"/>
          <a:ext cx="2503103"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Solutions</a:t>
          </a:r>
          <a:endParaRPr lang="hu-HU" sz="3500" kern="1200" dirty="0">
            <a:latin typeface="+mj-lt"/>
          </a:endParaRPr>
        </a:p>
      </dsp:txBody>
      <dsp:txXfrm>
        <a:off x="5382634" y="0"/>
        <a:ext cx="2503103" cy="1305401"/>
      </dsp:txXfrm>
    </dsp:sp>
    <dsp:sp modelId="{2CF52331-E025-4480-B527-714009D326C7}">
      <dsp:nvSpPr>
        <dsp:cNvPr id="0" name=""/>
        <dsp:cNvSpPr/>
      </dsp:nvSpPr>
      <dsp:spPr>
        <a:xfrm>
          <a:off x="5632944" y="1306224"/>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Competition, performance, quality and success</a:t>
          </a:r>
          <a:endParaRPr lang="hu-HU" sz="1000" kern="1200" dirty="0" smtClean="0"/>
        </a:p>
      </dsp:txBody>
      <dsp:txXfrm>
        <a:off x="5647688" y="1320968"/>
        <a:ext cx="1972994" cy="473901"/>
      </dsp:txXfrm>
    </dsp:sp>
    <dsp:sp modelId="{E8223707-2CAA-4125-BAC1-8E27AC445F1C}">
      <dsp:nvSpPr>
        <dsp:cNvPr id="0" name=""/>
        <dsp:cNvSpPr/>
      </dsp:nvSpPr>
      <dsp:spPr>
        <a:xfrm>
          <a:off x="5632944" y="1887058"/>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Restructuring the network</a:t>
          </a:r>
          <a:endParaRPr lang="hu-HU" sz="1000" kern="1200" dirty="0" smtClean="0"/>
        </a:p>
      </dsp:txBody>
      <dsp:txXfrm>
        <a:off x="5647688" y="1901802"/>
        <a:ext cx="1972994" cy="473901"/>
      </dsp:txXfrm>
    </dsp:sp>
    <dsp:sp modelId="{DA0F647C-F6B8-4880-B0CF-A8D2DDBAC8DC}">
      <dsp:nvSpPr>
        <dsp:cNvPr id="0" name=""/>
        <dsp:cNvSpPr/>
      </dsp:nvSpPr>
      <dsp:spPr>
        <a:xfrm>
          <a:off x="5632944" y="2467891"/>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Innovation in education</a:t>
          </a:r>
          <a:endParaRPr lang="hu-HU" sz="1000" kern="1200" dirty="0" smtClean="0"/>
        </a:p>
      </dsp:txBody>
      <dsp:txXfrm>
        <a:off x="5647688" y="2482635"/>
        <a:ext cx="1972994" cy="473901"/>
      </dsp:txXfrm>
    </dsp:sp>
    <dsp:sp modelId="{27B66E69-68C7-43B5-A64A-137B16FF2AA3}">
      <dsp:nvSpPr>
        <dsp:cNvPr id="0" name=""/>
        <dsp:cNvSpPr/>
      </dsp:nvSpPr>
      <dsp:spPr>
        <a:xfrm>
          <a:off x="5632944" y="3048725"/>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Profiling and specialization</a:t>
          </a:r>
          <a:endParaRPr lang="hu-HU" sz="1000" kern="1200" dirty="0" smtClean="0"/>
        </a:p>
      </dsp:txBody>
      <dsp:txXfrm>
        <a:off x="5647688" y="3063469"/>
        <a:ext cx="1972994" cy="473901"/>
      </dsp:txXfrm>
    </dsp:sp>
    <dsp:sp modelId="{2B6097AF-505C-435F-967F-494C40ACB019}">
      <dsp:nvSpPr>
        <dsp:cNvPr id="0" name=""/>
        <dsp:cNvSpPr/>
      </dsp:nvSpPr>
      <dsp:spPr>
        <a:xfrm>
          <a:off x="5632944" y="3629558"/>
          <a:ext cx="2002482" cy="503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Effective governance and new business models</a:t>
          </a:r>
          <a:endParaRPr lang="hu-HU" sz="1000" kern="1200" dirty="0" smtClean="0"/>
        </a:p>
      </dsp:txBody>
      <dsp:txXfrm>
        <a:off x="5647688" y="3644302"/>
        <a:ext cx="1972994" cy="473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873DF-02BA-4A80-9134-404BA2780C44}">
      <dsp:nvSpPr>
        <dsp:cNvPr id="0" name=""/>
        <dsp:cNvSpPr/>
      </dsp:nvSpPr>
      <dsp:spPr>
        <a:xfrm>
          <a:off x="3005253" y="0"/>
          <a:ext cx="2117493" cy="1266119"/>
        </a:xfrm>
        <a:prstGeom prst="trapezoid">
          <a:avLst>
            <a:gd name="adj" fmla="val 83621"/>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hu-HU" sz="2400" kern="1200" dirty="0" smtClean="0"/>
        </a:p>
        <a:p>
          <a:pPr lvl="0" algn="ctr" defTabSz="1066800">
            <a:lnSpc>
              <a:spcPct val="90000"/>
            </a:lnSpc>
            <a:spcBef>
              <a:spcPct val="0"/>
            </a:spcBef>
            <a:spcAft>
              <a:spcPct val="35000"/>
            </a:spcAft>
          </a:pPr>
          <a:r>
            <a:rPr lang="en-US" sz="1800" b="1" kern="1200" dirty="0" smtClean="0"/>
            <a:t>VISION</a:t>
          </a:r>
          <a:endParaRPr lang="hu-HU" sz="1200" b="1" kern="1200" dirty="0" smtClean="0"/>
        </a:p>
        <a:p>
          <a:pPr lvl="0" algn="ctr" defTabSz="1066800">
            <a:lnSpc>
              <a:spcPct val="90000"/>
            </a:lnSpc>
            <a:spcBef>
              <a:spcPct val="0"/>
            </a:spcBef>
            <a:spcAft>
              <a:spcPct val="35000"/>
            </a:spcAft>
          </a:pPr>
          <a:r>
            <a:rPr lang="en-US" sz="1400" kern="1200" dirty="0" smtClean="0"/>
            <a:t>KPI and targets</a:t>
          </a:r>
          <a:endParaRPr lang="hu-HU" sz="2800" kern="1200" dirty="0"/>
        </a:p>
      </dsp:txBody>
      <dsp:txXfrm>
        <a:off x="3005253" y="0"/>
        <a:ext cx="2117493" cy="1266119"/>
      </dsp:txXfrm>
    </dsp:sp>
    <dsp:sp modelId="{DC42DBE8-3A3F-4208-A9BF-1C0B94D72D62}">
      <dsp:nvSpPr>
        <dsp:cNvPr id="0" name=""/>
        <dsp:cNvSpPr/>
      </dsp:nvSpPr>
      <dsp:spPr>
        <a:xfrm>
          <a:off x="1946506" y="1266119"/>
          <a:ext cx="4234987" cy="1266119"/>
        </a:xfrm>
        <a:prstGeom prst="trapezoid">
          <a:avLst>
            <a:gd name="adj" fmla="val 83621"/>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STRATEGIC GOALS</a:t>
          </a:r>
          <a:endParaRPr lang="hu-HU" sz="1800" b="1" kern="1200" dirty="0" smtClean="0"/>
        </a:p>
        <a:p>
          <a:pPr lvl="0" algn="ctr" defTabSz="800100">
            <a:lnSpc>
              <a:spcPct val="90000"/>
            </a:lnSpc>
            <a:spcBef>
              <a:spcPct val="0"/>
            </a:spcBef>
            <a:spcAft>
              <a:spcPct val="35000"/>
            </a:spcAft>
          </a:pPr>
          <a:endParaRPr lang="hu-HU" sz="2400" kern="1200" dirty="0" smtClean="0"/>
        </a:p>
      </dsp:txBody>
      <dsp:txXfrm>
        <a:off x="2687629" y="1266119"/>
        <a:ext cx="2752741" cy="1266119"/>
      </dsp:txXfrm>
    </dsp:sp>
    <dsp:sp modelId="{9A62CD43-85D2-49AE-8726-C3D7EE0C6EB3}">
      <dsp:nvSpPr>
        <dsp:cNvPr id="0" name=""/>
        <dsp:cNvSpPr/>
      </dsp:nvSpPr>
      <dsp:spPr>
        <a:xfrm>
          <a:off x="887759" y="2532239"/>
          <a:ext cx="6352481" cy="1266119"/>
        </a:xfrm>
        <a:prstGeom prst="trapezoid">
          <a:avLst>
            <a:gd name="adj" fmla="val 83621"/>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ENABLERS</a:t>
          </a:r>
          <a:endParaRPr lang="hu-HU" sz="1800" b="1" kern="1200" dirty="0" smtClean="0"/>
        </a:p>
        <a:p>
          <a:pPr lvl="0" algn="ctr" defTabSz="800100">
            <a:lnSpc>
              <a:spcPct val="90000"/>
            </a:lnSpc>
            <a:spcBef>
              <a:spcPct val="0"/>
            </a:spcBef>
            <a:spcAft>
              <a:spcPct val="35000"/>
            </a:spcAft>
          </a:pPr>
          <a:r>
            <a:rPr lang="hu-HU" sz="1200" kern="1200" baseline="0" dirty="0" smtClean="0"/>
            <a:t>&lt;</a:t>
          </a:r>
          <a:r>
            <a:rPr lang="hu-HU" sz="1200" kern="1200" baseline="25000" dirty="0" smtClean="0"/>
            <a:t> . . . . . . . . . . . . . . . . . . . . . . </a:t>
          </a:r>
          <a:r>
            <a:rPr lang="en-US" sz="1200" kern="1200" dirty="0" smtClean="0"/>
            <a:t>Profiling and specialization</a:t>
          </a:r>
          <a:r>
            <a:rPr lang="hu-HU" sz="1200" kern="1200" dirty="0" smtClean="0"/>
            <a:t> </a:t>
          </a:r>
          <a:r>
            <a:rPr lang="hu-HU" sz="1200" kern="1200" baseline="25000" dirty="0" smtClean="0"/>
            <a:t>. . . . . . . . . . . . . . . . . . . . . </a:t>
          </a:r>
          <a:r>
            <a:rPr lang="hu-HU" sz="1200" kern="1200" dirty="0" smtClean="0"/>
            <a:t>&gt;</a:t>
          </a:r>
        </a:p>
        <a:p>
          <a:pPr lvl="0" algn="ctr" defTabSz="800100">
            <a:lnSpc>
              <a:spcPct val="90000"/>
            </a:lnSpc>
            <a:spcBef>
              <a:spcPct val="0"/>
            </a:spcBef>
            <a:spcAft>
              <a:spcPct val="35000"/>
            </a:spcAft>
          </a:pPr>
          <a:r>
            <a:rPr lang="hu-HU" sz="1200" kern="1200" baseline="0" dirty="0" smtClean="0"/>
            <a:t>&lt;</a:t>
          </a:r>
          <a:r>
            <a:rPr lang="hu-HU" sz="1200" kern="1200" baseline="25000" dirty="0" smtClean="0"/>
            <a:t> . . . . . . . . . . . . . . . . . </a:t>
          </a:r>
          <a:r>
            <a:rPr lang="en-US" sz="1200" kern="1200" baseline="25000" dirty="0" smtClean="0"/>
            <a:t>. . . . . </a:t>
          </a:r>
          <a:r>
            <a:rPr lang="en-US" sz="1200" kern="1200" dirty="0" smtClean="0"/>
            <a:t>Restructuring the network</a:t>
          </a:r>
          <a:r>
            <a:rPr lang="hu-HU" sz="1200" kern="1200" dirty="0" smtClean="0"/>
            <a:t> </a:t>
          </a:r>
          <a:r>
            <a:rPr lang="hu-HU" sz="1200" kern="1200" baseline="25000" dirty="0" smtClean="0"/>
            <a:t>. .</a:t>
          </a:r>
          <a:r>
            <a:rPr lang="en-US" sz="1200" kern="1200" baseline="25000" dirty="0" smtClean="0"/>
            <a:t> .</a:t>
          </a:r>
          <a:r>
            <a:rPr lang="hu-HU" sz="1200" kern="1200" baseline="25000" dirty="0" smtClean="0"/>
            <a:t> . . . . . . . . . . . . . . .</a:t>
          </a:r>
          <a:r>
            <a:rPr lang="en-US" sz="1200" kern="1200" baseline="25000" dirty="0" smtClean="0"/>
            <a:t> . . . .</a:t>
          </a:r>
          <a:r>
            <a:rPr lang="hu-HU" sz="1200" kern="1200" baseline="25000" dirty="0" smtClean="0"/>
            <a:t> </a:t>
          </a:r>
          <a:r>
            <a:rPr lang="hu-HU" sz="1200" kern="1200" dirty="0" smtClean="0"/>
            <a:t>&gt;</a:t>
          </a:r>
        </a:p>
        <a:p>
          <a:pPr lvl="0" algn="ctr" defTabSz="800100">
            <a:lnSpc>
              <a:spcPct val="90000"/>
            </a:lnSpc>
            <a:spcBef>
              <a:spcPct val="0"/>
            </a:spcBef>
            <a:spcAft>
              <a:spcPct val="35000"/>
            </a:spcAft>
          </a:pPr>
          <a:r>
            <a:rPr lang="hu-HU" sz="1200" kern="1200" baseline="0" dirty="0" smtClean="0"/>
            <a:t>&lt;</a:t>
          </a:r>
          <a:r>
            <a:rPr lang="hu-HU" sz="1200" kern="1200" baseline="25000" dirty="0" smtClean="0"/>
            <a:t> . . . . . . . . . . . . . . . . . . . . . . . . </a:t>
          </a:r>
          <a:r>
            <a:rPr lang="en-US" sz="1200" kern="1200" dirty="0" smtClean="0"/>
            <a:t>Innovation in education</a:t>
          </a:r>
          <a:r>
            <a:rPr lang="hu-HU" sz="1200" kern="1200" dirty="0" smtClean="0"/>
            <a:t> </a:t>
          </a:r>
          <a:r>
            <a:rPr lang="hu-HU" sz="1200" kern="1200" baseline="25000" dirty="0" smtClean="0"/>
            <a:t>. . . . . . . . . . . . . . . . . . . . . . . . </a:t>
          </a:r>
          <a:r>
            <a:rPr lang="hu-HU" sz="1200" kern="1200" dirty="0" smtClean="0"/>
            <a:t>&gt;</a:t>
          </a:r>
        </a:p>
        <a:p>
          <a:pPr lvl="0" algn="ctr" defTabSz="800100">
            <a:lnSpc>
              <a:spcPct val="90000"/>
            </a:lnSpc>
            <a:spcBef>
              <a:spcPct val="0"/>
            </a:spcBef>
            <a:spcAft>
              <a:spcPct val="35000"/>
            </a:spcAft>
          </a:pPr>
          <a:r>
            <a:rPr lang="hu-HU" sz="1200" kern="1200" baseline="0" dirty="0" smtClean="0"/>
            <a:t>&lt;</a:t>
          </a:r>
          <a:r>
            <a:rPr lang="hu-HU" sz="1200" kern="1200" baseline="25000" dirty="0" smtClean="0"/>
            <a:t> . . . . . . . . . . . . . . . . . . </a:t>
          </a:r>
          <a:r>
            <a:rPr lang="en-US" sz="1200" kern="1200" dirty="0" smtClean="0"/>
            <a:t>Governance and business models</a:t>
          </a:r>
          <a:r>
            <a:rPr lang="hu-HU" sz="1200" kern="1200" dirty="0" smtClean="0"/>
            <a:t> </a:t>
          </a:r>
          <a:r>
            <a:rPr lang="hu-HU" sz="1200" kern="1200" baseline="25000" dirty="0" smtClean="0"/>
            <a:t>. . . . . . . . . . . . . . . . . . </a:t>
          </a:r>
          <a:r>
            <a:rPr lang="hu-HU" sz="1200" kern="1200" dirty="0" smtClean="0"/>
            <a:t>&gt;</a:t>
          </a:r>
        </a:p>
      </dsp:txBody>
      <dsp:txXfrm>
        <a:off x="1999443" y="2532239"/>
        <a:ext cx="4129112" cy="1266119"/>
      </dsp:txXfrm>
    </dsp:sp>
    <dsp:sp modelId="{35A8D6DF-29AC-4DE9-8F58-8D6D72A4251D}">
      <dsp:nvSpPr>
        <dsp:cNvPr id="0" name=""/>
        <dsp:cNvSpPr/>
      </dsp:nvSpPr>
      <dsp:spPr>
        <a:xfrm>
          <a:off x="0" y="3798358"/>
          <a:ext cx="8127999" cy="1061641"/>
        </a:xfrm>
        <a:prstGeom prst="trapezoid">
          <a:avLst>
            <a:gd name="adj" fmla="val 83621"/>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TARGET </a:t>
          </a:r>
          <a:r>
            <a:rPr lang="en-US" sz="1800" b="1" kern="1200" dirty="0" smtClean="0"/>
            <a:t>AREAS – FOR NOW</a:t>
          </a:r>
          <a:endParaRPr lang="hu-HU" sz="1800" b="1" kern="1200" dirty="0" smtClean="0"/>
        </a:p>
        <a:p>
          <a:pPr lvl="0" algn="ctr" defTabSz="800100">
            <a:lnSpc>
              <a:spcPct val="90000"/>
            </a:lnSpc>
            <a:spcBef>
              <a:spcPct val="0"/>
            </a:spcBef>
            <a:spcAft>
              <a:spcPct val="35000"/>
            </a:spcAft>
          </a:pPr>
          <a:endParaRPr lang="hu-HU" sz="2400" kern="1200" dirty="0" smtClean="0"/>
        </a:p>
      </dsp:txBody>
      <dsp:txXfrm>
        <a:off x="1422399" y="3798358"/>
        <a:ext cx="5283200" cy="10616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cdr:x>
      <cdr:y>0.01493</cdr:y>
    </cdr:from>
    <cdr:to>
      <cdr:x>0.08491</cdr:x>
      <cdr:y>0.07454</cdr:y>
    </cdr:to>
    <cdr:sp macro="" textlink="">
      <cdr:nvSpPr>
        <cdr:cNvPr id="3" name="TextBox 2"/>
        <cdr:cNvSpPr txBox="1"/>
      </cdr:nvSpPr>
      <cdr:spPr>
        <a:xfrm xmlns:a="http://schemas.openxmlformats.org/drawingml/2006/main">
          <a:off x="0" y="72008"/>
          <a:ext cx="648093" cy="287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0" i="0" dirty="0">
              <a:solidFill>
                <a:srgbClr val="FFFFFF"/>
              </a:solidFill>
              <a:latin typeface="Arial"/>
            </a:rPr>
            <a:t>Index</a:t>
          </a:r>
        </a:p>
      </cdr:txBody>
    </cdr:sp>
  </cdr:relSizeAnchor>
</c:userShapes>
</file>

<file path=ppt/drawings/drawing2.xml><?xml version="1.0" encoding="utf-8"?>
<c:userShapes xmlns:c="http://schemas.openxmlformats.org/drawingml/2006/chart">
  <cdr:relSizeAnchor xmlns:cdr="http://schemas.openxmlformats.org/drawingml/2006/chartDrawing">
    <cdr:from>
      <cdr:x>0.92481</cdr:x>
      <cdr:y>0.95396</cdr:y>
    </cdr:from>
    <cdr:to>
      <cdr:x>1</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7058813" y="4464496"/>
          <a:ext cx="573887" cy="215454"/>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wrap="square" lIns="18288" tIns="22860" rIns="0" bIns="0" anchor="t"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rtl="0">
            <a:defRPr sz="1000"/>
          </a:pPr>
          <a:r>
            <a:rPr lang="en-US" sz="1000" dirty="0">
              <a:solidFill>
                <a:srgbClr val="FFFFFF"/>
              </a:solidFill>
              <a:latin typeface="Arial"/>
              <a:cs typeface="Arial"/>
            </a:rPr>
            <a:t>USD</a:t>
          </a:r>
          <a:endParaRPr lang="en-US" sz="1000" b="0" i="0" strike="noStrike" dirty="0">
            <a:solidFill>
              <a:srgbClr val="FFFFFF"/>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0.0165</cdr:y>
    </cdr:from>
    <cdr:to>
      <cdr:x>0.03725</cdr:x>
      <cdr:y>0.07025</cdr:y>
    </cdr:to>
    <cdr:sp macro="" textlink="">
      <cdr:nvSpPr>
        <cdr:cNvPr id="2" name="TextBox 1"/>
        <cdr:cNvSpPr txBox="1"/>
      </cdr:nvSpPr>
      <cdr:spPr>
        <a:xfrm xmlns:a="http://schemas.openxmlformats.org/drawingml/2006/main">
          <a:off x="0" y="57150"/>
          <a:ext cx="285750" cy="20002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200" b="0" i="0">
              <a:solidFill>
                <a:srgbClr val="FFFFFF"/>
              </a:solidFill>
              <a:latin typeface="Aria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0.09569</cdr:x>
      <cdr:y>0.21835</cdr:y>
    </cdr:from>
    <cdr:to>
      <cdr:x>0.22249</cdr:x>
      <cdr:y>0.36707</cdr:y>
    </cdr:to>
    <cdr:sp macro="" textlink="">
      <cdr:nvSpPr>
        <cdr:cNvPr id="2" name="Szövegdoboz 1"/>
        <cdr:cNvSpPr txBox="1"/>
      </cdr:nvSpPr>
      <cdr:spPr>
        <a:xfrm xmlns:a="http://schemas.openxmlformats.org/drawingml/2006/main">
          <a:off x="380999" y="657224"/>
          <a:ext cx="504825" cy="44767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hu-HU" sz="1000" dirty="0" err="1" smtClean="0"/>
            <a:t>Agriculture</a:t>
          </a:r>
          <a:endParaRPr lang="hu-HU" sz="400" dirty="0"/>
        </a:p>
      </cdr:txBody>
    </cdr:sp>
  </cdr:relSizeAnchor>
  <cdr:relSizeAnchor xmlns:cdr="http://schemas.openxmlformats.org/drawingml/2006/chartDrawing">
    <cdr:from>
      <cdr:x>0.2496</cdr:x>
      <cdr:y>0.2194</cdr:y>
    </cdr:from>
    <cdr:to>
      <cdr:x>0.54545</cdr:x>
      <cdr:y>0.31328</cdr:y>
    </cdr:to>
    <cdr:sp macro="" textlink="">
      <cdr:nvSpPr>
        <cdr:cNvPr id="3" name="Szövegdoboz 1"/>
        <cdr:cNvSpPr txBox="1"/>
      </cdr:nvSpPr>
      <cdr:spPr>
        <a:xfrm xmlns:a="http://schemas.openxmlformats.org/drawingml/2006/main">
          <a:off x="993774" y="660399"/>
          <a:ext cx="1177925" cy="28257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Economics</a:t>
          </a:r>
          <a:endParaRPr lang="hu-HU" sz="400" dirty="0"/>
        </a:p>
      </cdr:txBody>
    </cdr:sp>
  </cdr:relSizeAnchor>
  <cdr:relSizeAnchor xmlns:cdr="http://schemas.openxmlformats.org/drawingml/2006/chartDrawing">
    <cdr:from>
      <cdr:x>0.5949</cdr:x>
      <cdr:y>0.22362</cdr:y>
    </cdr:from>
    <cdr:to>
      <cdr:x>0.80144</cdr:x>
      <cdr:y>0.3175</cdr:y>
    </cdr:to>
    <cdr:sp macro="" textlink="">
      <cdr:nvSpPr>
        <cdr:cNvPr id="4" name="Szövegdoboz 1"/>
        <cdr:cNvSpPr txBox="1"/>
      </cdr:nvSpPr>
      <cdr:spPr>
        <a:xfrm xmlns:a="http://schemas.openxmlformats.org/drawingml/2006/main">
          <a:off x="2368549" y="673099"/>
          <a:ext cx="822325" cy="28257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Informatics</a:t>
          </a:r>
          <a:endParaRPr lang="hu-HU" sz="400" dirty="0"/>
        </a:p>
      </cdr:txBody>
    </cdr:sp>
  </cdr:relSizeAnchor>
  <cdr:relSizeAnchor xmlns:cdr="http://schemas.openxmlformats.org/drawingml/2006/chartDrawing">
    <cdr:from>
      <cdr:x>0.83971</cdr:x>
      <cdr:y>0.22151</cdr:y>
    </cdr:from>
    <cdr:to>
      <cdr:x>0.98565</cdr:x>
      <cdr:y>0.33121</cdr:y>
    </cdr:to>
    <cdr:sp macro="" textlink="">
      <cdr:nvSpPr>
        <cdr:cNvPr id="5" name="Szövegdoboz 1"/>
        <cdr:cNvSpPr txBox="1"/>
      </cdr:nvSpPr>
      <cdr:spPr>
        <a:xfrm xmlns:a="http://schemas.openxmlformats.org/drawingml/2006/main">
          <a:off x="3343275" y="666750"/>
          <a:ext cx="581024" cy="3302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Engineering</a:t>
          </a:r>
          <a:endParaRPr lang="hu-HU" sz="400" dirty="0"/>
        </a:p>
      </cdr:txBody>
    </cdr:sp>
  </cdr:relSizeAnchor>
</c:userShapes>
</file>

<file path=ppt/drawings/drawing5.xml><?xml version="1.0" encoding="utf-8"?>
<c:userShapes xmlns:c="http://schemas.openxmlformats.org/drawingml/2006/chart">
  <cdr:relSizeAnchor xmlns:cdr="http://schemas.openxmlformats.org/drawingml/2006/chartDrawing">
    <cdr:from>
      <cdr:x>0.09511</cdr:x>
      <cdr:y>0.20093</cdr:y>
    </cdr:from>
    <cdr:to>
      <cdr:x>0.21539</cdr:x>
      <cdr:y>0.35004</cdr:y>
    </cdr:to>
    <cdr:sp macro="" textlink="">
      <cdr:nvSpPr>
        <cdr:cNvPr id="2" name="Szövegdoboz 1"/>
        <cdr:cNvSpPr txBox="1"/>
      </cdr:nvSpPr>
      <cdr:spPr>
        <a:xfrm xmlns:a="http://schemas.openxmlformats.org/drawingml/2006/main">
          <a:off x="384118" y="603249"/>
          <a:ext cx="485775" cy="44767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900" dirty="0" err="1" smtClean="0"/>
            <a:t>Agriculture</a:t>
          </a:r>
          <a:endParaRPr lang="hu-HU" sz="300" dirty="0"/>
        </a:p>
      </cdr:txBody>
    </cdr:sp>
  </cdr:relSizeAnchor>
  <cdr:relSizeAnchor xmlns:cdr="http://schemas.openxmlformats.org/drawingml/2006/chartDrawing">
    <cdr:from>
      <cdr:x>0.24214</cdr:x>
      <cdr:y>0.20833</cdr:y>
    </cdr:from>
    <cdr:to>
      <cdr:x>0.52672</cdr:x>
      <cdr:y>0.30245</cdr:y>
    </cdr:to>
    <cdr:sp macro="" textlink="">
      <cdr:nvSpPr>
        <cdr:cNvPr id="3" name="Szövegdoboz 1"/>
        <cdr:cNvSpPr txBox="1"/>
      </cdr:nvSpPr>
      <cdr:spPr>
        <a:xfrm xmlns:a="http://schemas.openxmlformats.org/drawingml/2006/main">
          <a:off x="977900" y="625474"/>
          <a:ext cx="1149294" cy="28257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Economics</a:t>
          </a:r>
          <a:endParaRPr lang="hu-HU" sz="400" dirty="0"/>
        </a:p>
      </cdr:txBody>
    </cdr:sp>
  </cdr:relSizeAnchor>
  <cdr:relSizeAnchor xmlns:cdr="http://schemas.openxmlformats.org/drawingml/2006/chartDrawing">
    <cdr:from>
      <cdr:x>0.56604</cdr:x>
      <cdr:y>0.20939</cdr:y>
    </cdr:from>
    <cdr:to>
      <cdr:x>0.76965</cdr:x>
      <cdr:y>0.30351</cdr:y>
    </cdr:to>
    <cdr:sp macro="" textlink="">
      <cdr:nvSpPr>
        <cdr:cNvPr id="5" name="Szövegdoboz 1"/>
        <cdr:cNvSpPr txBox="1"/>
      </cdr:nvSpPr>
      <cdr:spPr>
        <a:xfrm xmlns:a="http://schemas.openxmlformats.org/drawingml/2006/main">
          <a:off x="2285999" y="628649"/>
          <a:ext cx="822325" cy="28257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Informatics</a:t>
          </a:r>
          <a:endParaRPr lang="hu-HU" sz="400" dirty="0"/>
        </a:p>
      </cdr:txBody>
    </cdr:sp>
  </cdr:relSizeAnchor>
  <cdr:relSizeAnchor xmlns:cdr="http://schemas.openxmlformats.org/drawingml/2006/chartDrawing">
    <cdr:from>
      <cdr:x>0.78851</cdr:x>
      <cdr:y>0.20728</cdr:y>
    </cdr:from>
    <cdr:to>
      <cdr:x>1</cdr:x>
      <cdr:y>0.31726</cdr:y>
    </cdr:to>
    <cdr:sp macro="" textlink="">
      <cdr:nvSpPr>
        <cdr:cNvPr id="6" name="Szövegdoboz 1"/>
        <cdr:cNvSpPr txBox="1"/>
      </cdr:nvSpPr>
      <cdr:spPr>
        <a:xfrm xmlns:a="http://schemas.openxmlformats.org/drawingml/2006/main">
          <a:off x="3184469" y="622300"/>
          <a:ext cx="854131" cy="3302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000" dirty="0" err="1" smtClean="0"/>
            <a:t>Engineering</a:t>
          </a:r>
          <a:endParaRPr lang="hu-HU" sz="400" dirty="0"/>
        </a:p>
      </cdr:txBody>
    </cdr:sp>
  </cdr:relSizeAnchor>
</c:userShapes>
</file>

<file path=ppt/drawings/drawing6.xml><?xml version="1.0" encoding="utf-8"?>
<c:userShapes xmlns:c="http://schemas.openxmlformats.org/drawingml/2006/chart">
  <cdr:relSizeAnchor xmlns:cdr="http://schemas.openxmlformats.org/drawingml/2006/chartDrawing">
    <cdr:from>
      <cdr:x>0.08946</cdr:x>
      <cdr:y>0.74328</cdr:y>
    </cdr:from>
    <cdr:to>
      <cdr:x>0.30417</cdr:x>
      <cdr:y>0.84187</cdr:y>
    </cdr:to>
    <cdr:sp macro="" textlink="">
      <cdr:nvSpPr>
        <cdr:cNvPr id="2" name="Téglalap 1"/>
        <cdr:cNvSpPr/>
      </cdr:nvSpPr>
      <cdr:spPr>
        <a:xfrm xmlns:a="http://schemas.openxmlformats.org/drawingml/2006/main">
          <a:off x="705558" y="3234266"/>
          <a:ext cx="1693332" cy="428977"/>
        </a:xfrm>
        <a:prstGeom xmlns:a="http://schemas.openxmlformats.org/drawingml/2006/main" prst="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hu-H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26821-C927-4FF5-AEBA-13031FD5233D}" type="datetimeFigureOut">
              <a:rPr lang="hu-HU" smtClean="0"/>
              <a:t>2017.03.24.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F6185-6763-4783-99EA-A7EE9AB1F00D}" type="slidenum">
              <a:rPr lang="hu-HU" smtClean="0"/>
              <a:t>‹#›</a:t>
            </a:fld>
            <a:endParaRPr lang="hu-HU"/>
          </a:p>
        </p:txBody>
      </p:sp>
    </p:spTree>
    <p:extLst>
      <p:ext uri="{BB962C8B-B14F-4D97-AF65-F5344CB8AC3E}">
        <p14:creationId xmlns:p14="http://schemas.microsoft.com/office/powerpoint/2010/main" val="276273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1</a:t>
            </a:fld>
            <a:endParaRPr lang="hu-HU"/>
          </a:p>
        </p:txBody>
      </p:sp>
    </p:spTree>
    <p:extLst>
      <p:ext uri="{BB962C8B-B14F-4D97-AF65-F5344CB8AC3E}">
        <p14:creationId xmlns:p14="http://schemas.microsoft.com/office/powerpoint/2010/main" val="292338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23</a:t>
            </a:fld>
            <a:endParaRPr lang="hu-HU"/>
          </a:p>
        </p:txBody>
      </p:sp>
    </p:spTree>
    <p:extLst>
      <p:ext uri="{BB962C8B-B14F-4D97-AF65-F5344CB8AC3E}">
        <p14:creationId xmlns:p14="http://schemas.microsoft.com/office/powerpoint/2010/main" val="5196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smtClean="0">
                <a:solidFill>
                  <a:schemeClr val="tx1"/>
                </a:solidFill>
                <a:effectLst/>
                <a:latin typeface="+mn-lt"/>
                <a:ea typeface="+mn-ea"/>
                <a:cs typeface="+mn-cs"/>
              </a:rPr>
              <a:t>Currently, headquarters, sites and outsourced trainings of the domestic tertiary educational institutions indicate the spatial structure as follows (figure was generated based on the maps of the National Development and Regional Development Concept).</a:t>
            </a:r>
            <a:endParaRPr lang="en-US" dirty="0"/>
          </a:p>
        </p:txBody>
      </p:sp>
      <p:sp>
        <p:nvSpPr>
          <p:cNvPr id="4" name="Dia számának helye 3"/>
          <p:cNvSpPr>
            <a:spLocks noGrp="1"/>
          </p:cNvSpPr>
          <p:nvPr>
            <p:ph type="sldNum" sz="quarter" idx="10"/>
          </p:nvPr>
        </p:nvSpPr>
        <p:spPr/>
        <p:txBody>
          <a:bodyPr/>
          <a:lstStyle/>
          <a:p>
            <a:fld id="{C39F6185-6763-4783-99EA-A7EE9AB1F00D}" type="slidenum">
              <a:rPr lang="hu-HU" smtClean="0"/>
              <a:t>24</a:t>
            </a:fld>
            <a:endParaRPr lang="hu-HU"/>
          </a:p>
        </p:txBody>
      </p:sp>
    </p:spTree>
    <p:extLst>
      <p:ext uri="{BB962C8B-B14F-4D97-AF65-F5344CB8AC3E}">
        <p14:creationId xmlns:p14="http://schemas.microsoft.com/office/powerpoint/2010/main" val="17824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25</a:t>
            </a:fld>
            <a:endParaRPr lang="hu-HU"/>
          </a:p>
        </p:txBody>
      </p:sp>
    </p:spTree>
    <p:extLst>
      <p:ext uri="{BB962C8B-B14F-4D97-AF65-F5344CB8AC3E}">
        <p14:creationId xmlns:p14="http://schemas.microsoft.com/office/powerpoint/2010/main" val="399354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26</a:t>
            </a:fld>
            <a:endParaRPr lang="hu-HU"/>
          </a:p>
        </p:txBody>
      </p:sp>
    </p:spTree>
    <p:extLst>
      <p:ext uri="{BB962C8B-B14F-4D97-AF65-F5344CB8AC3E}">
        <p14:creationId xmlns:p14="http://schemas.microsoft.com/office/powerpoint/2010/main" val="282207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smtClean="0">
                <a:solidFill>
                  <a:schemeClr val="tx1"/>
                </a:solidFill>
                <a:effectLst/>
                <a:latin typeface="+mn-lt"/>
                <a:ea typeface="+mn-ea"/>
                <a:cs typeface="+mn-cs"/>
              </a:rPr>
              <a:t>Taking into consideration that direct state support cannot be increased significantly in the coming years and such an exposure to a single channel of income is not desirable given the robustness of the system; as well as that EU community resources will be available only in the coming 5-6 years; it is particularly important to address the increasing of </a:t>
            </a:r>
            <a:r>
              <a:rPr lang="en-GB" sz="1200" i="1" kern="1200" dirty="0" smtClean="0">
                <a:solidFill>
                  <a:schemeClr val="tx1"/>
                </a:solidFill>
                <a:effectLst/>
                <a:latin typeface="+mn-lt"/>
                <a:ea typeface="+mn-ea"/>
                <a:cs typeface="+mn-cs"/>
              </a:rPr>
              <a:t>direct R&amp;D</a:t>
            </a:r>
            <a:r>
              <a:rPr lang="en-GB" sz="1200" kern="1200" dirty="0" smtClean="0">
                <a:solidFill>
                  <a:schemeClr val="tx1"/>
                </a:solidFill>
                <a:effectLst/>
                <a:latin typeface="+mn-lt"/>
                <a:ea typeface="+mn-ea"/>
                <a:cs typeface="+mn-cs"/>
              </a:rPr>
              <a:t> and other incomes resulting from the activities of institutions, as well as </a:t>
            </a:r>
            <a:r>
              <a:rPr lang="en-GB" sz="1200" i="1" kern="1200" dirty="0" smtClean="0">
                <a:solidFill>
                  <a:schemeClr val="tx1"/>
                </a:solidFill>
                <a:effectLst/>
                <a:latin typeface="+mn-lt"/>
                <a:ea typeface="+mn-ea"/>
                <a:cs typeface="+mn-cs"/>
              </a:rPr>
              <a:t>sponsorship</a:t>
            </a:r>
            <a:r>
              <a:rPr lang="en-GB" sz="1200" kern="1200" dirty="0" smtClean="0">
                <a:solidFill>
                  <a:schemeClr val="tx1"/>
                </a:solidFill>
                <a:effectLst/>
                <a:latin typeface="+mn-lt"/>
                <a:ea typeface="+mn-ea"/>
                <a:cs typeface="+mn-cs"/>
              </a:rPr>
              <a:t>-type incomes.</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direct state support will continue to play a dominant role, and its amount will stay the same – despite the decrease in the number of students, – the sources being freed on account of decreasing of tasks and optimizing the system will be used for the quality development of tertiary education. In the next 5 years the EU community funding shall be used to create the structures and business models which will represent the funding corresponding to the scales of this source, which then will come from direct activities; largely due to the students' individual engagement and the sale of R&amp;D&amp;I activities.</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generation of financial resources in the form of donations in the institutions is not typical in Hungary, and also not supported by the existing legislation - especially tax legislation - however, in many countries (USA, Germany, England), these incomes represent an important funding element for tertiary educational institutions.</a:t>
            </a:r>
            <a:endParaRPr lang="en-US" dirty="0"/>
          </a:p>
        </p:txBody>
      </p:sp>
      <p:sp>
        <p:nvSpPr>
          <p:cNvPr id="4" name="Dia számának helye 3"/>
          <p:cNvSpPr>
            <a:spLocks noGrp="1"/>
          </p:cNvSpPr>
          <p:nvPr>
            <p:ph type="sldNum" sz="quarter" idx="10"/>
          </p:nvPr>
        </p:nvSpPr>
        <p:spPr/>
        <p:txBody>
          <a:bodyPr/>
          <a:lstStyle/>
          <a:p>
            <a:fld id="{C39F6185-6763-4783-99EA-A7EE9AB1F00D}" type="slidenum">
              <a:rPr lang="hu-HU" smtClean="0"/>
              <a:t>27</a:t>
            </a:fld>
            <a:endParaRPr lang="hu-HU"/>
          </a:p>
        </p:txBody>
      </p:sp>
    </p:spTree>
    <p:extLst>
      <p:ext uri="{BB962C8B-B14F-4D97-AF65-F5344CB8AC3E}">
        <p14:creationId xmlns:p14="http://schemas.microsoft.com/office/powerpoint/2010/main" val="88755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ia számának helye 3"/>
          <p:cNvSpPr>
            <a:spLocks noGrp="1"/>
          </p:cNvSpPr>
          <p:nvPr>
            <p:ph type="sldNum" sz="quarter" idx="5"/>
          </p:nvPr>
        </p:nvSpPr>
        <p:spPr/>
        <p:txBody>
          <a:bodyPr/>
          <a:lstStyle/>
          <a:p>
            <a:pPr>
              <a:defRPr/>
            </a:pPr>
            <a:fld id="{1E277CA6-5800-41EE-8CF7-EC476F8CB16A}" type="slidenum">
              <a:rPr lang="hu-HU" smtClean="0"/>
              <a:pPr>
                <a:defRPr/>
              </a:pPr>
              <a:t>28</a:t>
            </a:fld>
            <a:endParaRPr lang="hu-HU"/>
          </a:p>
        </p:txBody>
      </p:sp>
    </p:spTree>
    <p:extLst>
      <p:ext uri="{BB962C8B-B14F-4D97-AF65-F5344CB8AC3E}">
        <p14:creationId xmlns:p14="http://schemas.microsoft.com/office/powerpoint/2010/main" val="191752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30</a:t>
            </a:fld>
            <a:endParaRPr lang="hu-HU"/>
          </a:p>
        </p:txBody>
      </p:sp>
    </p:spTree>
    <p:extLst>
      <p:ext uri="{BB962C8B-B14F-4D97-AF65-F5344CB8AC3E}">
        <p14:creationId xmlns:p14="http://schemas.microsoft.com/office/powerpoint/2010/main" val="170587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34</a:t>
            </a:fld>
            <a:endParaRPr lang="hu-HU"/>
          </a:p>
        </p:txBody>
      </p:sp>
    </p:spTree>
    <p:extLst>
      <p:ext uri="{BB962C8B-B14F-4D97-AF65-F5344CB8AC3E}">
        <p14:creationId xmlns:p14="http://schemas.microsoft.com/office/powerpoint/2010/main" val="170587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42</a:t>
            </a:fld>
            <a:endParaRPr lang="hu-HU"/>
          </a:p>
        </p:txBody>
      </p:sp>
    </p:spTree>
    <p:extLst>
      <p:ext uri="{BB962C8B-B14F-4D97-AF65-F5344CB8AC3E}">
        <p14:creationId xmlns:p14="http://schemas.microsoft.com/office/powerpoint/2010/main" val="1705875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p:cNvSpPr>
            <a:spLocks noGrp="1" noRot="1" noChangeAspect="1" noTextEdit="1"/>
          </p:cNvSpPr>
          <p:nvPr>
            <p:ph type="sldImg"/>
          </p:nvPr>
        </p:nvSpPr>
        <p:spPr bwMode="auto">
          <a:noFill/>
          <a:ln>
            <a:solidFill>
              <a:srgbClr val="000000"/>
            </a:solidFill>
            <a:miter lim="800000"/>
            <a:headEnd/>
            <a:tailEnd/>
          </a:ln>
        </p:spPr>
      </p:sp>
      <p:sp>
        <p:nvSpPr>
          <p:cNvPr id="9219" name="Jegyzetek helye 2"/>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
        <p:nvSpPr>
          <p:cNvPr id="4" name="Dia számának helye 3"/>
          <p:cNvSpPr>
            <a:spLocks noGrp="1"/>
          </p:cNvSpPr>
          <p:nvPr>
            <p:ph type="sldNum" sz="quarter" idx="5"/>
          </p:nvPr>
        </p:nvSpPr>
        <p:spPr/>
        <p:txBody>
          <a:bodyPr/>
          <a:lstStyle/>
          <a:p>
            <a:pPr>
              <a:defRPr/>
            </a:pPr>
            <a:fld id="{2A7FF76E-25F0-4B38-B40D-11DBDFE8838C}" type="slidenum">
              <a:rPr lang="hu-HU" smtClean="0"/>
              <a:pPr>
                <a:defRPr/>
              </a:pPr>
              <a:t>43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2</a:t>
            </a:fld>
            <a:endParaRPr lang="hu-HU"/>
          </a:p>
        </p:txBody>
      </p:sp>
    </p:spTree>
    <p:extLst>
      <p:ext uri="{BB962C8B-B14F-4D97-AF65-F5344CB8AC3E}">
        <p14:creationId xmlns:p14="http://schemas.microsoft.com/office/powerpoint/2010/main" val="1599828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p:spPr>
      </p:sp>
      <p:sp>
        <p:nvSpPr>
          <p:cNvPr id="16387" name="Jegyzetek helye 2"/>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
        <p:nvSpPr>
          <p:cNvPr id="4" name="Dia számának helye 3"/>
          <p:cNvSpPr>
            <a:spLocks noGrp="1"/>
          </p:cNvSpPr>
          <p:nvPr>
            <p:ph type="sldNum" sz="quarter" idx="5"/>
          </p:nvPr>
        </p:nvSpPr>
        <p:spPr/>
        <p:txBody>
          <a:bodyPr/>
          <a:lstStyle/>
          <a:p>
            <a:fld id="{9A562448-C97B-4630-8BB2-B8A7D1FF949D}" type="slidenum">
              <a:rPr lang="hu-HU"/>
              <a:pPr/>
              <a:t>44</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48</a:t>
            </a:fld>
            <a:endParaRPr lang="hu-HU"/>
          </a:p>
        </p:txBody>
      </p:sp>
    </p:spTree>
    <p:extLst>
      <p:ext uri="{BB962C8B-B14F-4D97-AF65-F5344CB8AC3E}">
        <p14:creationId xmlns:p14="http://schemas.microsoft.com/office/powerpoint/2010/main" val="214900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4" name="Dia számának helye 3"/>
          <p:cNvSpPr>
            <a:spLocks noGrp="1"/>
          </p:cNvSpPr>
          <p:nvPr>
            <p:ph type="sldNum" sz="quarter" idx="5"/>
          </p:nvPr>
        </p:nvSpPr>
        <p:spPr/>
        <p:txBody>
          <a:bodyPr/>
          <a:lstStyle/>
          <a:p>
            <a:pPr>
              <a:defRPr/>
            </a:pPr>
            <a:fld id="{8D8FB2C6-EC5F-4A41-9EA6-56B8DC9F6ABE}" type="slidenum">
              <a:rPr lang="hu-HU" smtClean="0">
                <a:solidFill>
                  <a:prstClr val="black"/>
                </a:solidFill>
              </a:rPr>
              <a:pPr>
                <a:defRPr/>
              </a:pPr>
              <a:t>3</a:t>
            </a:fld>
            <a:endParaRPr lang="hu-H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5</a:t>
            </a:fld>
            <a:endParaRPr lang="hu-HU"/>
          </a:p>
        </p:txBody>
      </p:sp>
    </p:spTree>
    <p:extLst>
      <p:ext uri="{BB962C8B-B14F-4D97-AF65-F5344CB8AC3E}">
        <p14:creationId xmlns:p14="http://schemas.microsoft.com/office/powerpoint/2010/main" val="159982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b="1" noProof="0" dirty="0"/>
          </a:p>
        </p:txBody>
      </p:sp>
      <p:sp>
        <p:nvSpPr>
          <p:cNvPr id="4" name="Dia számának helye 3"/>
          <p:cNvSpPr>
            <a:spLocks noGrp="1"/>
          </p:cNvSpPr>
          <p:nvPr>
            <p:ph type="sldNum" sz="quarter" idx="10"/>
          </p:nvPr>
        </p:nvSpPr>
        <p:spPr/>
        <p:txBody>
          <a:bodyPr/>
          <a:lstStyle/>
          <a:p>
            <a:fld id="{C39F6185-6763-4783-99EA-A7EE9AB1F00D}" type="slidenum">
              <a:rPr lang="hu-HU" smtClean="0"/>
              <a:t>7</a:t>
            </a:fld>
            <a:endParaRPr lang="hu-HU"/>
          </a:p>
        </p:txBody>
      </p:sp>
    </p:spTree>
    <p:extLst>
      <p:ext uri="{BB962C8B-B14F-4D97-AF65-F5344CB8AC3E}">
        <p14:creationId xmlns:p14="http://schemas.microsoft.com/office/powerpoint/2010/main" val="398910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14</a:t>
            </a:fld>
            <a:endParaRPr lang="hu-HU"/>
          </a:p>
        </p:txBody>
      </p:sp>
    </p:spTree>
    <p:extLst>
      <p:ext uri="{BB962C8B-B14F-4D97-AF65-F5344CB8AC3E}">
        <p14:creationId xmlns:p14="http://schemas.microsoft.com/office/powerpoint/2010/main" val="170587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85000" lnSpcReduction="20000"/>
          </a:bodyPr>
          <a:lstStyle/>
          <a:p>
            <a:r>
              <a:rPr lang="en-US" sz="1200" b="1" i="0" kern="1200" dirty="0" smtClean="0">
                <a:solidFill>
                  <a:schemeClr val="tx1"/>
                </a:solidFill>
                <a:effectLst/>
                <a:latin typeface="+mn-lt"/>
                <a:ea typeface="+mn-ea"/>
                <a:cs typeface="+mn-cs"/>
              </a:rPr>
              <a:t>Higher education institutions accomplish their mission if the knowledge passed onto the students is relevant on the labor market, if research results are beneficial for the society and national economy, and if the institutions act as regional catalysts.</a:t>
            </a:r>
          </a:p>
          <a:p>
            <a:endParaRPr lang="en-US" sz="1200" i="0" kern="1200" dirty="0" smtClean="0">
              <a:solidFill>
                <a:schemeClr val="tx1"/>
              </a:solidFill>
              <a:effectLst/>
              <a:latin typeface="+mn-lt"/>
              <a:ea typeface="+mn-ea"/>
              <a:cs typeface="+mn-cs"/>
            </a:endParaRPr>
          </a:p>
          <a:p>
            <a:r>
              <a:rPr lang="en-US" sz="1200" kern="1200" noProof="0" dirty="0" smtClean="0">
                <a:solidFill>
                  <a:schemeClr val="tx1"/>
                </a:solidFill>
                <a:effectLst/>
                <a:latin typeface="+mn-lt"/>
                <a:ea typeface="+mn-ea"/>
                <a:cs typeface="+mn-cs"/>
              </a:rPr>
              <a:t>However, higher education is a robust system with long lead times: approximately one decade has to pass until the students currently enrolled in higher education demonstrate a significant factor in the labor market. Similarly, at least ten to fifteen years will until research results become products and basic research contributes to raising the living standards in a way that is noticed by the society.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the real question lies not in what the </a:t>
            </a:r>
            <a:r>
              <a:rPr lang="en-US" sz="1200" i="1" kern="1200" dirty="0" smtClean="0">
                <a:solidFill>
                  <a:schemeClr val="tx1"/>
                </a:solidFill>
                <a:effectLst/>
                <a:latin typeface="+mn-lt"/>
                <a:ea typeface="+mn-ea"/>
                <a:cs typeface="+mn-cs"/>
              </a:rPr>
              <a:t>current </a:t>
            </a:r>
            <a:r>
              <a:rPr lang="en-US" sz="1200" kern="1200" dirty="0" smtClean="0">
                <a:solidFill>
                  <a:schemeClr val="tx1"/>
                </a:solidFill>
                <a:effectLst/>
                <a:latin typeface="+mn-lt"/>
                <a:ea typeface="+mn-ea"/>
                <a:cs typeface="+mn-cs"/>
              </a:rPr>
              <a:t>labor market expectations are, but what they </a:t>
            </a:r>
            <a:r>
              <a:rPr lang="en-US" sz="1200" i="1" kern="1200" dirty="0" smtClean="0">
                <a:solidFill>
                  <a:schemeClr val="tx1"/>
                </a:solidFill>
                <a:effectLst/>
                <a:latin typeface="+mn-lt"/>
                <a:ea typeface="+mn-ea"/>
                <a:cs typeface="+mn-cs"/>
              </a:rPr>
              <a:t>will </a:t>
            </a:r>
            <a:r>
              <a:rPr lang="en-US" sz="1200" kern="1200" dirty="0" smtClean="0">
                <a:solidFill>
                  <a:schemeClr val="tx1"/>
                </a:solidFill>
                <a:effectLst/>
                <a:latin typeface="+mn-lt"/>
                <a:ea typeface="+mn-ea"/>
                <a:cs typeface="+mn-cs"/>
              </a:rPr>
              <a:t>be like in ten years. It is not the current social challenges that need to be analyzed, but the challenges that will arise in a decade. The world around us is constantly changing, the challenges become bigger, and the </a:t>
            </a:r>
            <a:r>
              <a:rPr lang="en-US" sz="1200" i="1" kern="1200" dirty="0" smtClean="0">
                <a:solidFill>
                  <a:schemeClr val="tx1"/>
                </a:solidFill>
                <a:effectLst/>
                <a:latin typeface="+mn-lt"/>
                <a:ea typeface="+mn-ea"/>
                <a:cs typeface="+mn-cs"/>
              </a:rPr>
              <a:t>current higher education concept must be drafted with a view to the socio-economic megatrends that can be expected in the next ten to fifteen years.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future that lies ahead of us differs very much from what we know about our world today in at least five aspects: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technological progress occurring at an incredible speed pushes the biological boundaries of humankind;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aging populations which at the same time remain active for a longer time challenge our old notion about age groups;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Globalization expands and socio-economic boundaries disappear;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Members of the society voice their needs more and more actively and they participate individually in the shaping of the future via social media networks;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realization of the finite nature of resources incites humankind to seek sustainable forms of development.</a:t>
            </a:r>
          </a:p>
        </p:txBody>
      </p:sp>
      <p:sp>
        <p:nvSpPr>
          <p:cNvPr id="4" name="Dia számának helye 3"/>
          <p:cNvSpPr>
            <a:spLocks noGrp="1"/>
          </p:cNvSpPr>
          <p:nvPr>
            <p:ph type="sldNum" sz="quarter" idx="10"/>
          </p:nvPr>
        </p:nvSpPr>
        <p:spPr/>
        <p:txBody>
          <a:bodyPr/>
          <a:lstStyle/>
          <a:p>
            <a:fld id="{C39F6185-6763-4783-99EA-A7EE9AB1F00D}" type="slidenum">
              <a:rPr lang="hu-HU" smtClean="0"/>
              <a:t>17</a:t>
            </a:fld>
            <a:endParaRPr lang="hu-HU"/>
          </a:p>
        </p:txBody>
      </p:sp>
    </p:spTree>
    <p:extLst>
      <p:ext uri="{BB962C8B-B14F-4D97-AF65-F5344CB8AC3E}">
        <p14:creationId xmlns:p14="http://schemas.microsoft.com/office/powerpoint/2010/main" val="259955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i="0" kern="1200" noProof="0" dirty="0" smtClean="0">
                <a:solidFill>
                  <a:schemeClr val="tx1"/>
                </a:solidFill>
                <a:effectLst/>
                <a:latin typeface="+mn-lt"/>
                <a:ea typeface="+mn-ea"/>
                <a:cs typeface="+mn-cs"/>
              </a:rPr>
              <a:t>Following the definition of all these challenges and trends, the </a:t>
            </a:r>
            <a:r>
              <a:rPr lang="en-US" sz="1200" b="1" i="0" kern="1200" noProof="0" dirty="0" smtClean="0">
                <a:solidFill>
                  <a:schemeClr val="tx1"/>
                </a:solidFill>
                <a:effectLst/>
                <a:latin typeface="+mn-lt"/>
                <a:ea typeface="+mn-ea"/>
                <a:cs typeface="+mn-cs"/>
              </a:rPr>
              <a:t>focal points of the strategic agenda</a:t>
            </a:r>
            <a:r>
              <a:rPr lang="en-US" sz="1200" i="0" kern="1200" noProof="0" dirty="0" smtClean="0">
                <a:solidFill>
                  <a:schemeClr val="tx1"/>
                </a:solidFill>
                <a:effectLst/>
                <a:latin typeface="+mn-lt"/>
                <a:ea typeface="+mn-ea"/>
                <a:cs typeface="+mn-cs"/>
              </a:rPr>
              <a:t> aimed at creating competitive and high quality higher education can be clearly set.</a:t>
            </a:r>
          </a:p>
          <a:p>
            <a:endParaRPr lang="en-US" sz="1200" kern="1200" noProof="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noProof="0" dirty="0" smtClean="0">
                <a:solidFill>
                  <a:schemeClr val="tx1"/>
                </a:solidFill>
                <a:effectLst/>
                <a:latin typeface="+mn-lt"/>
                <a:ea typeface="+mn-ea"/>
                <a:cs typeface="+mn-cs"/>
              </a:rPr>
              <a:t>In the future</a:t>
            </a:r>
            <a:r>
              <a:rPr lang="en-US" sz="1200" kern="1200" noProof="0" dirty="0" smtClean="0">
                <a:solidFill>
                  <a:schemeClr val="tx1"/>
                </a:solidFill>
                <a:effectLst/>
                <a:latin typeface="+mn-lt"/>
                <a:ea typeface="+mn-ea"/>
                <a:cs typeface="+mn-cs"/>
              </a:rPr>
              <a:t> all higher education actors, students, teachers and institutions will be motivated by </a:t>
            </a:r>
            <a:r>
              <a:rPr lang="en-US" sz="1200" i="1" kern="1200" noProof="0" dirty="0" smtClean="0">
                <a:solidFill>
                  <a:schemeClr val="tx1"/>
                </a:solidFill>
                <a:effectLst/>
                <a:latin typeface="+mn-lt"/>
                <a:ea typeface="+mn-ea"/>
                <a:cs typeface="+mn-cs"/>
              </a:rPr>
              <a:t>competition</a:t>
            </a:r>
            <a:r>
              <a:rPr lang="en-US" sz="1200" kern="1200" noProof="0" dirty="0" smtClean="0">
                <a:solidFill>
                  <a:schemeClr val="tx1"/>
                </a:solidFill>
                <a:effectLst/>
                <a:latin typeface="+mn-lt"/>
                <a:ea typeface="+mn-ea"/>
                <a:cs typeface="+mn-cs"/>
              </a:rPr>
              <a:t>, perform high and be successful.</a:t>
            </a:r>
          </a:p>
          <a:p>
            <a:pPr marL="171450" lvl="0" indent="-171450">
              <a:buFont typeface="Arial" panose="020B0604020202020204" pitchFamily="34" charset="0"/>
              <a:buChar char="•"/>
            </a:pPr>
            <a:r>
              <a:rPr lang="en-US" sz="1200" kern="1200" noProof="0" dirty="0" smtClean="0">
                <a:solidFill>
                  <a:schemeClr val="tx1"/>
                </a:solidFill>
                <a:effectLst/>
                <a:latin typeface="+mn-lt"/>
                <a:ea typeface="+mn-ea"/>
                <a:cs typeface="+mn-cs"/>
              </a:rPr>
              <a:t>Hungarian higher education offers European quality services in the field of </a:t>
            </a:r>
            <a:r>
              <a:rPr lang="en-US" sz="1200" i="1" kern="1200" noProof="0" dirty="0" smtClean="0">
                <a:solidFill>
                  <a:schemeClr val="tx1"/>
                </a:solidFill>
                <a:effectLst/>
                <a:latin typeface="+mn-lt"/>
                <a:ea typeface="+mn-ea"/>
                <a:cs typeface="+mn-cs"/>
              </a:rPr>
              <a:t>education, research, as well as third mission</a:t>
            </a:r>
            <a:r>
              <a:rPr lang="en-US" sz="1200" kern="1200" noProof="0" dirty="0" smtClean="0">
                <a:solidFill>
                  <a:schemeClr val="tx1"/>
                </a:solidFill>
                <a:effectLst/>
                <a:latin typeface="+mn-lt"/>
                <a:ea typeface="+mn-ea"/>
                <a:cs typeface="+mn-cs"/>
              </a:rPr>
              <a:t> for both the society and the economy.</a:t>
            </a:r>
          </a:p>
          <a:p>
            <a:pPr marL="171450" lvl="0" indent="-171450">
              <a:buFont typeface="Arial" panose="020B0604020202020204" pitchFamily="34" charset="0"/>
              <a:buChar char="•"/>
            </a:pPr>
            <a:r>
              <a:rPr lang="en-US" sz="1200" kern="1200" noProof="0" dirty="0" smtClean="0">
                <a:solidFill>
                  <a:schemeClr val="tx1"/>
                </a:solidFill>
                <a:effectLst/>
                <a:latin typeface="+mn-lt"/>
                <a:ea typeface="+mn-ea"/>
                <a:cs typeface="+mn-cs"/>
              </a:rPr>
              <a:t>The modernized institutional system adapted to the regional structure of the country and the Carpathian Basin – in which all actors know their role perfectly – allows for and </a:t>
            </a:r>
            <a:r>
              <a:rPr lang="en-US" sz="1200" i="1" kern="1200" noProof="0" dirty="0" smtClean="0">
                <a:solidFill>
                  <a:schemeClr val="tx1"/>
                </a:solidFill>
                <a:effectLst/>
                <a:latin typeface="+mn-lt"/>
                <a:ea typeface="+mn-ea"/>
                <a:cs typeface="+mn-cs"/>
              </a:rPr>
              <a:t>supports </a:t>
            </a:r>
            <a:r>
              <a:rPr lang="en-US" sz="1200" kern="1200" noProof="0" dirty="0" smtClean="0">
                <a:solidFill>
                  <a:schemeClr val="tx1"/>
                </a:solidFill>
                <a:effectLst/>
                <a:latin typeface="+mn-lt"/>
                <a:ea typeface="+mn-ea"/>
                <a:cs typeface="+mn-cs"/>
              </a:rPr>
              <a:t>the accomplishment of the mission. The education system adapts to demographic trends; the institutions operate effectively and efficiently.</a:t>
            </a:r>
          </a:p>
          <a:p>
            <a:pPr marL="171450" lvl="0" indent="-171450">
              <a:buFont typeface="Arial" panose="020B0604020202020204" pitchFamily="34" charset="0"/>
              <a:buChar char="•"/>
            </a:pPr>
            <a:r>
              <a:rPr lang="en-US" sz="1200" kern="1200" noProof="0" dirty="0" smtClean="0">
                <a:solidFill>
                  <a:schemeClr val="tx1"/>
                </a:solidFill>
                <a:effectLst/>
                <a:latin typeface="+mn-lt"/>
                <a:ea typeface="+mn-ea"/>
                <a:cs typeface="+mn-cs"/>
              </a:rPr>
              <a:t>Besides all these, in certain subfields the strategy should be supplemented and fine-tuned annually in accordance with the</a:t>
            </a:r>
            <a:r>
              <a:rPr lang="en-US" sz="1200" i="1" kern="1200" noProof="0" dirty="0" smtClean="0">
                <a:solidFill>
                  <a:schemeClr val="tx1"/>
                </a:solidFill>
                <a:effectLst/>
                <a:latin typeface="+mn-lt"/>
                <a:ea typeface="+mn-ea"/>
                <a:cs typeface="+mn-cs"/>
              </a:rPr>
              <a:t> priority sectors</a:t>
            </a:r>
            <a:r>
              <a:rPr lang="en-US" sz="1200" kern="1200" noProof="0" dirty="0" smtClean="0">
                <a:solidFill>
                  <a:schemeClr val="tx1"/>
                </a:solidFill>
                <a:effectLst/>
                <a:latin typeface="+mn-lt"/>
                <a:ea typeface="+mn-ea"/>
                <a:cs typeface="+mn-cs"/>
              </a:rPr>
              <a:t> of the country. </a:t>
            </a:r>
          </a:p>
        </p:txBody>
      </p:sp>
      <p:sp>
        <p:nvSpPr>
          <p:cNvPr id="4" name="Dia számának helye 3"/>
          <p:cNvSpPr>
            <a:spLocks noGrp="1"/>
          </p:cNvSpPr>
          <p:nvPr>
            <p:ph type="sldNum" sz="quarter" idx="10"/>
          </p:nvPr>
        </p:nvSpPr>
        <p:spPr/>
        <p:txBody>
          <a:bodyPr/>
          <a:lstStyle/>
          <a:p>
            <a:fld id="{C39F6185-6763-4783-99EA-A7EE9AB1F00D}" type="slidenum">
              <a:rPr lang="hu-HU" smtClean="0"/>
              <a:t>18</a:t>
            </a:fld>
            <a:endParaRPr lang="hu-HU"/>
          </a:p>
        </p:txBody>
      </p:sp>
    </p:spTree>
    <p:extLst>
      <p:ext uri="{BB962C8B-B14F-4D97-AF65-F5344CB8AC3E}">
        <p14:creationId xmlns:p14="http://schemas.microsoft.com/office/powerpoint/2010/main" val="139994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C39F6185-6763-4783-99EA-A7EE9AB1F00D}" type="slidenum">
              <a:rPr lang="hu-HU" smtClean="0"/>
              <a:t>22</a:t>
            </a:fld>
            <a:endParaRPr lang="hu-HU"/>
          </a:p>
        </p:txBody>
      </p:sp>
    </p:spTree>
    <p:extLst>
      <p:ext uri="{BB962C8B-B14F-4D97-AF65-F5344CB8AC3E}">
        <p14:creationId xmlns:p14="http://schemas.microsoft.com/office/powerpoint/2010/main" val="71091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0" y="540000"/>
            <a:ext cx="3429000" cy="2324100"/>
          </a:xfrm>
          <a:prstGeom prst="rect">
            <a:avLst/>
          </a:prstGeom>
        </p:spPr>
      </p:pic>
      <p:cxnSp>
        <p:nvCxnSpPr>
          <p:cNvPr id="7" name="Egyenes összekötő 6"/>
          <p:cNvCxnSpPr/>
          <p:nvPr userDrawn="1"/>
        </p:nvCxnSpPr>
        <p:spPr>
          <a:xfrm>
            <a:off x="360000" y="3060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userDrawn="1"/>
        </p:nvCxnSpPr>
        <p:spPr>
          <a:xfrm>
            <a:off x="360000" y="6156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ctrTitle"/>
          </p:nvPr>
        </p:nvSpPr>
        <p:spPr>
          <a:xfrm>
            <a:off x="1143000" y="2160000"/>
            <a:ext cx="6858000" cy="2387600"/>
          </a:xfrm>
        </p:spPr>
        <p:txBody>
          <a:bodyPr anchor="b"/>
          <a:lstStyle>
            <a:lvl1pPr algn="ctr">
              <a:defRPr sz="4500"/>
            </a:lvl1pPr>
          </a:lstStyle>
          <a:p>
            <a:r>
              <a:rPr lang="hu-HU" smtClean="0"/>
              <a:t>Mintacím szerkesztése</a:t>
            </a:r>
            <a:endParaRPr lang="hu-HU"/>
          </a:p>
        </p:txBody>
      </p:sp>
      <p:sp>
        <p:nvSpPr>
          <p:cNvPr id="3" name="Alcím 2"/>
          <p:cNvSpPr>
            <a:spLocks noGrp="1"/>
          </p:cNvSpPr>
          <p:nvPr>
            <p:ph type="subTitle" idx="1"/>
          </p:nvPr>
        </p:nvSpPr>
        <p:spPr>
          <a:xfrm>
            <a:off x="1143000" y="464400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F2B5B-9F60-4918-AF64-5C5E474E01FA}" type="datetime1">
              <a:rPr lang="hu-HU" smtClean="0"/>
              <a:t>2017.03.24.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t>‹#›</a:t>
            </a:fld>
            <a:endParaRPr lang="hu-HU"/>
          </a:p>
        </p:txBody>
      </p:sp>
      <p:sp>
        <p:nvSpPr>
          <p:cNvPr id="10" name="Szövegdoboz 9"/>
          <p:cNvSpPr txBox="1"/>
          <p:nvPr userDrawn="1"/>
        </p:nvSpPr>
        <p:spPr>
          <a:xfrm>
            <a:off x="2762242" y="2149961"/>
            <a:ext cx="3619522" cy="830997"/>
          </a:xfrm>
          <a:prstGeom prst="rect">
            <a:avLst/>
          </a:prstGeom>
          <a:solidFill>
            <a:schemeClr val="bg1"/>
          </a:solidFill>
        </p:spPr>
        <p:txBody>
          <a:bodyPr wrap="none" lIns="180000" rIns="180000" rtlCol="0">
            <a:spAutoFit/>
          </a:bodyPr>
          <a:lstStyle/>
          <a:p>
            <a:pPr algn="ctr"/>
            <a:r>
              <a:rPr lang="en-US" sz="2400" cap="small" noProof="0" dirty="0" smtClean="0">
                <a:latin typeface="Trajan Pro 3" panose="02020502050503020301" pitchFamily="18" charset="0"/>
              </a:rPr>
              <a:t>Ministry of Human</a:t>
            </a:r>
            <a:br>
              <a:rPr lang="en-US" sz="2400" cap="small" noProof="0" dirty="0" smtClean="0">
                <a:latin typeface="Trajan Pro 3" panose="02020502050503020301" pitchFamily="18" charset="0"/>
              </a:rPr>
            </a:br>
            <a:r>
              <a:rPr lang="en-US" sz="2400" cap="small" noProof="0" dirty="0" smtClean="0">
                <a:latin typeface="Trajan Pro 3" panose="02020502050503020301" pitchFamily="18" charset="0"/>
              </a:rPr>
              <a:t>Capacities</a:t>
            </a:r>
            <a:endParaRPr lang="en-US" sz="2400" cap="small" noProof="0" dirty="0"/>
          </a:p>
        </p:txBody>
      </p:sp>
    </p:spTree>
    <p:extLst>
      <p:ext uri="{BB962C8B-B14F-4D97-AF65-F5344CB8AC3E}">
        <p14:creationId xmlns:p14="http://schemas.microsoft.com/office/powerpoint/2010/main" val="358266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1E45828-D006-419B-BF8C-55B949540F15}" type="datetime1">
              <a:rPr lang="hu-HU" smtClean="0"/>
              <a:t>2017.03.24.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17296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58F99F6-C16C-49D1-8016-9881379A599A}" type="datetime1">
              <a:rPr lang="hu-HU" smtClean="0"/>
              <a:t>2017.03.24.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112002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lső oldal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285884"/>
          </a:xfrm>
        </p:spPr>
        <p:txBody>
          <a:bodyPr anchor="t">
            <a:normAutofit/>
          </a:bodyPr>
          <a:lstStyle>
            <a:lvl1pPr>
              <a:defRPr sz="3000">
                <a:solidFill>
                  <a:srgbClr val="A69765"/>
                </a:solidFill>
                <a:latin typeface="Times New Roman" pitchFamily="18" charset="0"/>
                <a:cs typeface="Times New Roman" pitchFamily="18" charset="0"/>
              </a:defRPr>
            </a:lvl1pPr>
          </a:lstStyle>
          <a:p>
            <a:r>
              <a:rPr lang="en-US" dirty="0" smtClean="0"/>
              <a:t>Click to edit Master title style</a:t>
            </a:r>
            <a:endParaRPr lang="hu-HU" dirty="0"/>
          </a:p>
        </p:txBody>
      </p:sp>
      <p:sp>
        <p:nvSpPr>
          <p:cNvPr id="3" name="Subtitle 2"/>
          <p:cNvSpPr>
            <a:spLocks noGrp="1"/>
          </p:cNvSpPr>
          <p:nvPr>
            <p:ph type="subTitle" idx="1"/>
          </p:nvPr>
        </p:nvSpPr>
        <p:spPr>
          <a:xfrm>
            <a:off x="1371600" y="2786058"/>
            <a:ext cx="6400800" cy="714380"/>
          </a:xfrm>
        </p:spPr>
        <p:txBody>
          <a:bodyPr>
            <a:normAutofit/>
          </a:bodyPr>
          <a:lstStyle>
            <a:lvl1pPr marL="0" indent="0" algn="ctr">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Content Placeholder 4"/>
          <p:cNvSpPr>
            <a:spLocks noGrp="1"/>
          </p:cNvSpPr>
          <p:nvPr>
            <p:ph idx="13"/>
          </p:nvPr>
        </p:nvSpPr>
        <p:spPr bwMode="auto">
          <a:xfrm>
            <a:off x="785786" y="3571876"/>
            <a:ext cx="7572428" cy="114300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Content Placeholder 4"/>
          <p:cNvSpPr>
            <a:spLocks noGrp="1"/>
          </p:cNvSpPr>
          <p:nvPr>
            <p:ph idx="14"/>
          </p:nvPr>
        </p:nvSpPr>
        <p:spPr bwMode="auto">
          <a:xfrm>
            <a:off x="785786" y="4786322"/>
            <a:ext cx="7572428" cy="1000132"/>
          </a:xfrm>
          <a:noFill/>
          <a:ln>
            <a:miter lim="800000"/>
            <a:headEnd/>
            <a:tailEnd/>
          </a:ln>
        </p:spPr>
        <p:txBody>
          <a:bodyPr>
            <a:normAutofit/>
          </a:bodyPr>
          <a:lstStyle>
            <a:lvl1pPr algn="l">
              <a:buFont typeface="+mj-lt"/>
              <a:buAutoNum type="arabicPeriod"/>
              <a:defRPr sz="1400">
                <a:latin typeface="Arial" pitchFamily="34" charset="0"/>
                <a:cs typeface="Arial" pitchFamily="34" charset="0"/>
              </a:defRPr>
            </a:lvl1pPr>
          </a:lstStyle>
          <a:p>
            <a:endParaRPr lang="hu-HU" dirty="0" smtClean="0"/>
          </a:p>
        </p:txBody>
      </p:sp>
      <p:sp>
        <p:nvSpPr>
          <p:cNvPr id="6" name="Date Placeholder 3"/>
          <p:cNvSpPr>
            <a:spLocks noGrp="1"/>
          </p:cNvSpPr>
          <p:nvPr>
            <p:ph type="dt" sz="half" idx="15"/>
          </p:nvPr>
        </p:nvSpPr>
        <p:spPr/>
        <p:txBody>
          <a:bodyPr/>
          <a:lstStyle>
            <a:lvl1pPr>
              <a:defRPr/>
            </a:lvl1pPr>
          </a:lstStyle>
          <a:p>
            <a:pPr>
              <a:defRPr/>
            </a:pPr>
            <a:fld id="{A91CDAE9-4100-4A81-9F86-29FAD66877D9}" type="datetimeFigureOut">
              <a:rPr lang="hu-HU"/>
              <a:pPr>
                <a:defRPr/>
              </a:pPr>
              <a:t>2017.03.24.</a:t>
            </a:fld>
            <a:endParaRPr lang="hu-HU"/>
          </a:p>
        </p:txBody>
      </p:sp>
      <p:sp>
        <p:nvSpPr>
          <p:cNvPr id="7" name="Footer Placeholder 4"/>
          <p:cNvSpPr>
            <a:spLocks noGrp="1"/>
          </p:cNvSpPr>
          <p:nvPr>
            <p:ph type="ftr" sz="quarter" idx="16"/>
          </p:nvPr>
        </p:nvSpPr>
        <p:spPr/>
        <p:txBody>
          <a:bodyPr/>
          <a:lstStyle>
            <a:lvl1pPr>
              <a:defRPr/>
            </a:lvl1pPr>
          </a:lstStyle>
          <a:p>
            <a:pPr>
              <a:defRPr/>
            </a:pPr>
            <a:endParaRPr lang="hu-HU"/>
          </a:p>
        </p:txBody>
      </p:sp>
    </p:spTree>
    <p:extLst>
      <p:ext uri="{BB962C8B-B14F-4D97-AF65-F5344CB8AC3E}">
        <p14:creationId xmlns:p14="http://schemas.microsoft.com/office/powerpoint/2010/main" val="103524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pic>
        <p:nvPicPr>
          <p:cNvPr id="2050" name="Picture 2" descr="C:\Users\torpie_c\AppData\Local\Microsoft\Windows\Temporary Internet Files\Content.Outlook\OEJ00D0C\shutterstock_41923847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39752" y="4509120"/>
            <a:ext cx="4976278" cy="3317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orpie_c\AppData\Local\Microsoft\Windows\Temporary Internet Files\Content.Outlook\OEJ00D0C\iStock_22614014_MEDIUM.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3488"/>
          <a:stretch/>
        </p:blipFill>
        <p:spPr bwMode="auto">
          <a:xfrm>
            <a:off x="3366067" y="-499761"/>
            <a:ext cx="5772515" cy="29435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rpie_c\AppData\Local\Microsoft\Windows\Temporary Internet Files\Content.Outlook\OEJ00D0C\shutterstock_12695212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25732"/>
          <a:stretch/>
        </p:blipFill>
        <p:spPr bwMode="auto">
          <a:xfrm>
            <a:off x="3779912" y="2244103"/>
            <a:ext cx="4898851" cy="2425499"/>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Triangle 21"/>
          <p:cNvSpPr/>
          <p:nvPr/>
        </p:nvSpPr>
        <p:spPr>
          <a:xfrm flipH="1">
            <a:off x="5868144" y="1340768"/>
            <a:ext cx="3275856" cy="5517232"/>
          </a:xfrm>
          <a:prstGeom prst="rtTriangle">
            <a:avLst/>
          </a:prstGeom>
          <a:solidFill>
            <a:sysClr val="window" lastClr="FFFFFF"/>
          </a:solidFill>
          <a:ln w="19050" cap="flat" cmpd="sng" algn="ctr">
            <a:noFill/>
            <a:prstDash val="solid"/>
          </a:ln>
          <a:effectLst/>
        </p:spPr>
        <p:txBody>
          <a:bodyPr rtlCol="0" anchor="ctr"/>
          <a:lstStyle/>
          <a:p>
            <a:pPr algn="ctr">
              <a:defRPr/>
            </a:pPr>
            <a:endParaRPr lang="en-GB" kern="0" dirty="0">
              <a:solidFill>
                <a:sysClr val="window" lastClr="FFFFFF"/>
              </a:solidFill>
              <a:latin typeface="Arial" pitchFamily="34" charset="0"/>
              <a:cs typeface="Arial" pitchFamily="34" charset="0"/>
            </a:endParaRPr>
          </a:p>
        </p:txBody>
      </p:sp>
      <p:sp>
        <p:nvSpPr>
          <p:cNvPr id="19" name="직각 삼각형 18"/>
          <p:cNvSpPr/>
          <p:nvPr/>
        </p:nvSpPr>
        <p:spPr>
          <a:xfrm rot="5400000">
            <a:off x="-2046361" y="2046361"/>
            <a:ext cx="10824961" cy="673223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srgbClr val="1F497D">
                  <a:lumMod val="50000"/>
                </a:srgbClr>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7"/>
            <a:ext cx="2059554" cy="635665"/>
          </a:xfrm>
          <a:prstGeom prst="rect">
            <a:avLst/>
          </a:prstGeom>
        </p:spPr>
      </p:pic>
      <p:sp>
        <p:nvSpPr>
          <p:cNvPr id="29" name="슬라이드 번호 개체 틀 38"/>
          <p:cNvSpPr txBox="1">
            <a:spLocks/>
          </p:cNvSpPr>
          <p:nvPr/>
        </p:nvSpPr>
        <p:spPr>
          <a:xfrm>
            <a:off x="6553200" y="6356506"/>
            <a:ext cx="2133600" cy="365125"/>
          </a:xfrm>
          <a:prstGeom prst="rect">
            <a:avLst/>
          </a:prstGeom>
        </p:spPr>
        <p:txBody>
          <a:bodyPr vert="horz" lIns="91440" tIns="45720" rIns="91440" bIns="45720" rtlCol="0" anchor="ctr"/>
          <a:lstStyle/>
          <a:p>
            <a:pPr algn="r">
              <a:defRPr/>
            </a:pPr>
            <a:fld id="{56CE0F94-88E1-4810-8429-2312EEB4C30A}" type="slidenum">
              <a:rPr lang="en-GB" sz="1200" smtClean="0">
                <a:solidFill>
                  <a:prstClr val="black">
                    <a:tint val="75000"/>
                  </a:prstClr>
                </a:solidFill>
                <a:latin typeface="Arial" pitchFamily="34" charset="0"/>
                <a:cs typeface="Arial" pitchFamily="34" charset="0"/>
              </a:rPr>
              <a:pPr algn="r">
                <a:defRPr/>
              </a:pPr>
              <a:t>‹#›</a:t>
            </a:fld>
            <a:endParaRPr lang="en-GB" sz="1200" dirty="0">
              <a:solidFill>
                <a:prstClr val="black">
                  <a:tint val="75000"/>
                </a:prstClr>
              </a:solidFill>
              <a:latin typeface="Arial" pitchFamily="34" charset="0"/>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a:t>Subtitle</a:t>
            </a:r>
          </a:p>
        </p:txBody>
      </p:sp>
      <p:sp>
        <p:nvSpPr>
          <p:cNvPr id="31" name="직각 삼각형 30"/>
          <p:cNvSpPr/>
          <p:nvPr userDrawn="1"/>
        </p:nvSpPr>
        <p:spPr>
          <a:xfrm rot="5400000">
            <a:off x="-1799784" y="1799783"/>
            <a:ext cx="9899759" cy="6300191"/>
          </a:xfrm>
          <a:prstGeom prst="rtTriangle">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GB" altLang="ko-KR" noProof="0" dirty="0"/>
              <a:t>TITLE</a:t>
            </a:r>
          </a:p>
        </p:txBody>
      </p:sp>
    </p:spTree>
    <p:extLst>
      <p:ext uri="{BB962C8B-B14F-4D97-AF65-F5344CB8AC3E}">
        <p14:creationId xmlns:p14="http://schemas.microsoft.com/office/powerpoint/2010/main" val="184194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107504" y="1412776"/>
            <a:ext cx="9001000" cy="5445224"/>
          </a:xfrm>
        </p:spPr>
        <p:txBody>
          <a:bodyPr/>
          <a:lstStyle>
            <a:lvl1pPr marL="0" indent="0">
              <a:buNone/>
              <a:defRPr/>
            </a:lvl1pPr>
          </a:lstStyle>
          <a:p>
            <a:r>
              <a:rPr lang="en-GB" altLang="ko-KR" noProof="0" dirty="0"/>
              <a:t> </a:t>
            </a:r>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a:t>Click to edit Master title style</a:t>
            </a:r>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12" name="Content Placeholder 5"/>
          <p:cNvSpPr>
            <a:spLocks noGrp="1"/>
          </p:cNvSpPr>
          <p:nvPr>
            <p:ph sz="quarter" idx="18" hasCustomPrompt="1"/>
          </p:nvPr>
        </p:nvSpPr>
        <p:spPr>
          <a:xfrm>
            <a:off x="35496" y="980728"/>
            <a:ext cx="9073008" cy="360363"/>
          </a:xfrm>
        </p:spPr>
        <p:txBody>
          <a:bodyPr>
            <a:normAutofit/>
          </a:bodyPr>
          <a:lstStyle>
            <a:lvl1pPr marL="0" indent="0" algn="ctr">
              <a:buNone/>
              <a:defRPr sz="1300"/>
            </a:lvl1pPr>
          </a:lstStyle>
          <a:p>
            <a:pPr lvl="0"/>
            <a:r>
              <a:rPr lang="en-GB" noProof="0" dirty="0"/>
              <a:t>Click to enter subtitle</a:t>
            </a:r>
          </a:p>
        </p:txBody>
      </p:sp>
    </p:spTree>
    <p:extLst>
      <p:ext uri="{BB962C8B-B14F-4D97-AF65-F5344CB8AC3E}">
        <p14:creationId xmlns:p14="http://schemas.microsoft.com/office/powerpoint/2010/main" val="55868945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32" name="제목 31"/>
          <p:cNvSpPr>
            <a:spLocks noGrp="1"/>
          </p:cNvSpPr>
          <p:nvPr>
            <p:ph type="title"/>
          </p:nvPr>
        </p:nvSpPr>
        <p:spPr>
          <a:xfrm>
            <a:off x="827584" y="0"/>
            <a:ext cx="6552728" cy="620688"/>
          </a:xfrm>
        </p:spPr>
        <p:txBody>
          <a:bodyPr>
            <a:normAutofit/>
          </a:bodyPr>
          <a:lstStyle>
            <a:lvl1pPr algn="l">
              <a:defRPr sz="2000" b="1">
                <a:solidFill>
                  <a:schemeClr val="bg1"/>
                </a:solidFill>
              </a:defRPr>
            </a:lvl1pPr>
          </a:lstStyle>
          <a:p>
            <a:r>
              <a:rPr lang="en-GB" altLang="ko-KR" noProof="0" dirty="0"/>
              <a:t>Click to edit Master title</a:t>
            </a:r>
          </a:p>
        </p:txBody>
      </p:sp>
      <p:sp>
        <p:nvSpPr>
          <p:cNvPr id="5"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6" name="Content Placeholder 5"/>
          <p:cNvSpPr>
            <a:spLocks noGrp="1"/>
          </p:cNvSpPr>
          <p:nvPr>
            <p:ph sz="quarter" idx="18" hasCustomPrompt="1"/>
          </p:nvPr>
        </p:nvSpPr>
        <p:spPr>
          <a:xfrm>
            <a:off x="468313" y="765175"/>
            <a:ext cx="8135937" cy="360363"/>
          </a:xfrm>
        </p:spPr>
        <p:txBody>
          <a:bodyPr>
            <a:normAutofit/>
          </a:bodyPr>
          <a:lstStyle>
            <a:lvl1pPr marL="0" indent="0">
              <a:buNone/>
              <a:defRPr sz="1600"/>
            </a:lvl1pPr>
          </a:lstStyle>
          <a:p>
            <a:pPr lvl="0"/>
            <a:r>
              <a:rPr lang="en-GB" noProof="0" dirty="0"/>
              <a:t>Click to enter subtitle</a:t>
            </a:r>
          </a:p>
        </p:txBody>
      </p:sp>
    </p:spTree>
    <p:extLst>
      <p:ext uri="{BB962C8B-B14F-4D97-AF65-F5344CB8AC3E}">
        <p14:creationId xmlns:p14="http://schemas.microsoft.com/office/powerpoint/2010/main" val="2513576961"/>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8" name="평행 사변형 7"/>
          <p:cNvSpPr/>
          <p:nvPr userDrawn="1"/>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9" name="평행 사변형 8"/>
          <p:cNvSpPr/>
          <p:nvPr userDrawn="1"/>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0" name="평행 사변형 9"/>
          <p:cNvSpPr/>
          <p:nvPr userDrawn="1"/>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6"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a:t>Click to edit Master title style</a:t>
            </a:r>
          </a:p>
        </p:txBody>
      </p:sp>
      <p:sp>
        <p:nvSpPr>
          <p:cNvPr id="20"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11" name="Content Placeholder 5"/>
          <p:cNvSpPr>
            <a:spLocks noGrp="1"/>
          </p:cNvSpPr>
          <p:nvPr>
            <p:ph sz="quarter" idx="18" hasCustomPrompt="1"/>
          </p:nvPr>
        </p:nvSpPr>
        <p:spPr>
          <a:xfrm>
            <a:off x="468313" y="765175"/>
            <a:ext cx="8135937" cy="360363"/>
          </a:xfrm>
        </p:spPr>
        <p:txBody>
          <a:bodyPr>
            <a:normAutofit/>
          </a:bodyPr>
          <a:lstStyle>
            <a:lvl1pPr marL="0" indent="0">
              <a:buNone/>
              <a:defRPr sz="1600"/>
            </a:lvl1pPr>
          </a:lstStyle>
          <a:p>
            <a:pPr lvl="0"/>
            <a:r>
              <a:rPr lang="en-GB" noProof="0" dirty="0"/>
              <a:t>Click to enter subtitle</a:t>
            </a:r>
          </a:p>
        </p:txBody>
      </p:sp>
    </p:spTree>
    <p:extLst>
      <p:ext uri="{BB962C8B-B14F-4D97-AF65-F5344CB8AC3E}">
        <p14:creationId xmlns:p14="http://schemas.microsoft.com/office/powerpoint/2010/main" val="4141383156"/>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1" name="내용 개체 틀 2"/>
          <p:cNvSpPr>
            <a:spLocks noGrp="1"/>
          </p:cNvSpPr>
          <p:nvPr>
            <p:ph sz="half" idx="1"/>
          </p:nvPr>
        </p:nvSpPr>
        <p:spPr>
          <a:xfrm>
            <a:off x="457200" y="866330"/>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2" name="내용 개체 틀 2"/>
          <p:cNvSpPr>
            <a:spLocks noGrp="1"/>
          </p:cNvSpPr>
          <p:nvPr>
            <p:ph sz="half" idx="10"/>
          </p:nvPr>
        </p:nvSpPr>
        <p:spPr>
          <a:xfrm>
            <a:off x="457200" y="237849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4" name="내용 개체 틀 2"/>
          <p:cNvSpPr>
            <a:spLocks noGrp="1"/>
          </p:cNvSpPr>
          <p:nvPr>
            <p:ph sz="half" idx="12"/>
          </p:nvPr>
        </p:nvSpPr>
        <p:spPr>
          <a:xfrm>
            <a:off x="467544" y="5388025"/>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8"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a:t>Click to edit Master title style</a:t>
            </a:r>
          </a:p>
        </p:txBody>
      </p:sp>
      <p:sp>
        <p:nvSpPr>
          <p:cNvPr id="15"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Tree>
    <p:extLst>
      <p:ext uri="{BB962C8B-B14F-4D97-AF65-F5344CB8AC3E}">
        <p14:creationId xmlns:p14="http://schemas.microsoft.com/office/powerpoint/2010/main" val="21586058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1">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GB" noProof="0" dirty="0">
                <a:effectLst/>
              </a:rPr>
              <a:t>Click to edit Master text styles</a:t>
            </a:r>
            <a:endParaRPr lang="en-GB" altLang="ko-KR" noProof="0" dirty="0"/>
          </a:p>
          <a:p>
            <a:pPr lvl="1"/>
            <a:r>
              <a:rPr lang="en-GB" noProof="0" dirty="0">
                <a:effectLst/>
              </a:rPr>
              <a:t>Second level</a:t>
            </a:r>
            <a:endParaRPr lang="en-GB" altLang="ko-KR" noProof="0" dirty="0"/>
          </a:p>
          <a:p>
            <a:pPr lvl="2"/>
            <a:r>
              <a:rPr lang="en-GB" altLang="ko-KR" noProof="0" dirty="0"/>
              <a:t>Third level</a:t>
            </a:r>
          </a:p>
          <a:p>
            <a:pPr lvl="3"/>
            <a:r>
              <a:rPr lang="en-GB" altLang="ko-KR" noProof="0" dirty="0"/>
              <a:t>Fourth level</a:t>
            </a:r>
          </a:p>
          <a:p>
            <a:pPr lvl="4"/>
            <a:r>
              <a:rPr lang="en-GB" altLang="ko-KR" noProof="0" dirty="0"/>
              <a:t>Fifth level</a:t>
            </a:r>
          </a:p>
        </p:txBody>
      </p:sp>
      <p:sp>
        <p:nvSpPr>
          <p:cNvPr id="15"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a:t>Click to edit Master title style</a:t>
            </a:r>
          </a:p>
        </p:txBody>
      </p:sp>
      <p:sp>
        <p:nvSpPr>
          <p:cNvPr id="9"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a:t>Chart #</a:t>
            </a:r>
          </a:p>
        </p:txBody>
      </p:sp>
      <p:sp>
        <p:nvSpPr>
          <p:cNvPr id="10" name="Content Placeholder 5"/>
          <p:cNvSpPr>
            <a:spLocks noGrp="1"/>
          </p:cNvSpPr>
          <p:nvPr>
            <p:ph sz="quarter" idx="18" hasCustomPrompt="1"/>
          </p:nvPr>
        </p:nvSpPr>
        <p:spPr>
          <a:xfrm>
            <a:off x="468313" y="765175"/>
            <a:ext cx="8135937" cy="360363"/>
          </a:xfrm>
        </p:spPr>
        <p:txBody>
          <a:bodyPr>
            <a:normAutofit/>
          </a:bodyPr>
          <a:lstStyle>
            <a:lvl1pPr marL="0" indent="0">
              <a:buNone/>
              <a:defRPr sz="1600"/>
            </a:lvl1pPr>
          </a:lstStyle>
          <a:p>
            <a:pPr lvl="0"/>
            <a:r>
              <a:rPr lang="en-GB" noProof="0" dirty="0"/>
              <a:t>Click to enter subtitle</a:t>
            </a:r>
          </a:p>
        </p:txBody>
      </p:sp>
    </p:spTree>
    <p:extLst>
      <p:ext uri="{BB962C8B-B14F-4D97-AF65-F5344CB8AC3E}">
        <p14:creationId xmlns:p14="http://schemas.microsoft.com/office/powerpoint/2010/main" val="2356722685"/>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14" name="그림 개체 틀 13"/>
          <p:cNvSpPr>
            <a:spLocks noGrp="1"/>
          </p:cNvSpPr>
          <p:nvPr>
            <p:ph type="pic" sz="quarter" idx="10" hasCustomPrompt="1"/>
          </p:nvPr>
        </p:nvSpPr>
        <p:spPr>
          <a:xfrm>
            <a:off x="0" y="0"/>
            <a:ext cx="9144000" cy="4437063"/>
          </a:xfrm>
        </p:spPr>
        <p:txBody>
          <a:bodyPr/>
          <a:lstStyle>
            <a:lvl1pPr>
              <a:defRPr/>
            </a:lvl1pPr>
          </a:lstStyle>
          <a:p>
            <a:r>
              <a:rPr lang="en-GB" altLang="ko-KR" noProof="0" dirty="0"/>
              <a:t>Click icon to add a picture</a:t>
            </a:r>
          </a:p>
        </p:txBody>
      </p:sp>
      <p:sp>
        <p:nvSpPr>
          <p:cNvPr id="6" name="평행 사변형 5"/>
          <p:cNvSpPr/>
          <p:nvPr/>
        </p:nvSpPr>
        <p:spPr>
          <a:xfrm>
            <a:off x="1835696" y="4077072"/>
            <a:ext cx="8712968" cy="1728192"/>
          </a:xfrm>
          <a:prstGeom prst="parallelogram">
            <a:avLst>
              <a:gd name="adj" fmla="val 813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endParaRPr>
          </a:p>
        </p:txBody>
      </p:sp>
      <p:sp>
        <p:nvSpPr>
          <p:cNvPr id="8" name="평행 사변형 7"/>
          <p:cNvSpPr/>
          <p:nvPr/>
        </p:nvSpPr>
        <p:spPr>
          <a:xfrm>
            <a:off x="-1404664" y="4077072"/>
            <a:ext cx="4680519" cy="1728192"/>
          </a:xfrm>
          <a:prstGeom prst="parallelogram">
            <a:avLst>
              <a:gd name="adj" fmla="val 81305"/>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endParaRPr>
          </a:p>
        </p:txBody>
      </p:sp>
      <p:sp>
        <p:nvSpPr>
          <p:cNvPr id="9" name="평행 사변형 8"/>
          <p:cNvSpPr/>
          <p:nvPr/>
        </p:nvSpPr>
        <p:spPr>
          <a:xfrm>
            <a:off x="-972616" y="5976664"/>
            <a:ext cx="7704856" cy="764704"/>
          </a:xfrm>
          <a:prstGeom prst="parallelogram">
            <a:avLst>
              <a:gd name="adj" fmla="val 81305"/>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dirty="0">
              <a:solidFill>
                <a:prstClr val="white"/>
              </a:solidFill>
            </a:endParaRPr>
          </a:p>
        </p:txBody>
      </p:sp>
      <p:sp>
        <p:nvSpPr>
          <p:cNvPr id="10" name="TextBox 9"/>
          <p:cNvSpPr txBox="1"/>
          <p:nvPr/>
        </p:nvSpPr>
        <p:spPr>
          <a:xfrm>
            <a:off x="395536" y="6093296"/>
            <a:ext cx="9289032" cy="523220"/>
          </a:xfrm>
          <a:prstGeom prst="rect">
            <a:avLst/>
          </a:prstGeom>
          <a:solidFill>
            <a:srgbClr val="937D6A"/>
          </a:solidFill>
        </p:spPr>
        <p:txBody>
          <a:bodyPr wrap="square" rtlCol="0">
            <a:spAutoFit/>
          </a:bodyPr>
          <a:lstStyle/>
          <a:p>
            <a:r>
              <a:rPr lang="en-GB" altLang="ko-KR" sz="2800" b="1" dirty="0">
                <a:solidFill>
                  <a:prstClr val="white"/>
                </a:solidFill>
                <a:latin typeface="Arial" pitchFamily="34" charset="0"/>
                <a:cs typeface="Arial" pitchFamily="34" charset="0"/>
              </a:rPr>
              <a:t>Subtitle</a:t>
            </a:r>
            <a:endParaRPr lang="en-GB" altLang="ko-KR" sz="1600" dirty="0">
              <a:solidFill>
                <a:prstClr val="white"/>
              </a:solidFill>
              <a:latin typeface="Arial" pitchFamily="34" charset="0"/>
              <a:cs typeface="Arial" pitchFamily="34" charset="0"/>
            </a:endParaRPr>
          </a:p>
        </p:txBody>
      </p:sp>
      <p:pic>
        <p:nvPicPr>
          <p:cNvPr id="11" name="Picture 36"/>
          <p:cNvPicPr>
            <a:picLocks noChangeAspect="1"/>
          </p:cNvPicPr>
          <p:nvPr/>
        </p:nvPicPr>
        <p:blipFill rotWithShape="1">
          <a:blip r:embed="rId2" cstate="print">
            <a:duotone>
              <a:schemeClr val="bg2">
                <a:shade val="45000"/>
                <a:satMod val="135000"/>
              </a:schemeClr>
              <a:prstClr val="white"/>
            </a:duotone>
            <a:lum bright="40000"/>
            <a:extLst>
              <a:ext uri="{28A0092B-C50C-407E-A947-70E740481C1C}">
                <a14:useLocalDpi xmlns:a14="http://schemas.microsoft.com/office/drawing/2010/main" val="0"/>
              </a:ext>
            </a:extLst>
          </a:blip>
          <a:srcRect l="24247" r="59854" b="17579"/>
          <a:stretch/>
        </p:blipFill>
        <p:spPr>
          <a:xfrm>
            <a:off x="899592" y="4408333"/>
            <a:ext cx="648072" cy="1036891"/>
          </a:xfrm>
          <a:prstGeom prst="rect">
            <a:avLst/>
          </a:prstGeom>
        </p:spPr>
      </p:pic>
      <p:sp>
        <p:nvSpPr>
          <p:cNvPr id="2" name="제목 1"/>
          <p:cNvSpPr>
            <a:spLocks noGrp="1"/>
          </p:cNvSpPr>
          <p:nvPr>
            <p:ph type="title"/>
          </p:nvPr>
        </p:nvSpPr>
        <p:spPr>
          <a:xfrm>
            <a:off x="3131840" y="4365104"/>
            <a:ext cx="5544616" cy="1143000"/>
          </a:xfrm>
        </p:spPr>
        <p:txBody>
          <a:bodyPr>
            <a:noAutofit/>
          </a:bodyPr>
          <a:lstStyle>
            <a:lvl1pPr>
              <a:defRPr sz="3600" b="1">
                <a:solidFill>
                  <a:srgbClr val="937D6A"/>
                </a:solidFill>
                <a:latin typeface="Arial" pitchFamily="34" charset="0"/>
                <a:cs typeface="Arial" pitchFamily="34" charset="0"/>
              </a:defRPr>
            </a:lvl1pPr>
          </a:lstStyle>
          <a:p>
            <a:r>
              <a:rPr lang="en-GB" noProof="0" dirty="0">
                <a:effectLst/>
              </a:rPr>
              <a:t>Click to edit Master title style</a:t>
            </a:r>
            <a:endParaRPr lang="en-GB" altLang="ko-KR" noProof="0" dirty="0"/>
          </a:p>
        </p:txBody>
      </p:sp>
      <p:pic>
        <p:nvPicPr>
          <p:cNvPr id="12" name="Picture 7" descr="OECD_TEXT_20cm.png"/>
          <p:cNvPicPr>
            <a:picLocks noChangeAspect="1"/>
          </p:cNvPicPr>
          <p:nvPr/>
        </p:nvPicPr>
        <p:blipFill>
          <a:blip r:embed="rId2" cstate="print"/>
          <a:stretch>
            <a:fillRect/>
          </a:stretch>
        </p:blipFill>
        <p:spPr>
          <a:xfrm>
            <a:off x="6948264" y="6093296"/>
            <a:ext cx="1800200" cy="555617"/>
          </a:xfrm>
          <a:prstGeom prst="rect">
            <a:avLst/>
          </a:prstGeom>
        </p:spPr>
      </p:pic>
    </p:spTree>
    <p:extLst>
      <p:ext uri="{BB962C8B-B14F-4D97-AF65-F5344CB8AC3E}">
        <p14:creationId xmlns:p14="http://schemas.microsoft.com/office/powerpoint/2010/main" val="345693554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AB3E243-DBA1-4E3E-9A3D-C038F00D36EB}" type="datetime1">
              <a:rPr lang="hu-HU" smtClean="0"/>
              <a:t>2017.03.24.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t>‹#›</a:t>
            </a:fld>
            <a:endParaRPr lang="hu-HU"/>
          </a:p>
        </p:txBody>
      </p:sp>
      <p:sp>
        <p:nvSpPr>
          <p:cNvPr id="7" name="Szövegdoboz 6"/>
          <p:cNvSpPr txBox="1"/>
          <p:nvPr userDrawn="1"/>
        </p:nvSpPr>
        <p:spPr>
          <a:xfrm>
            <a:off x="7429070" y="732070"/>
            <a:ext cx="1367980" cy="323165"/>
          </a:xfrm>
          <a:prstGeom prst="rect">
            <a:avLst/>
          </a:prstGeom>
          <a:solidFill>
            <a:schemeClr val="bg1"/>
          </a:solidFill>
        </p:spPr>
        <p:txBody>
          <a:bodyPr wrap="none" lIns="90000" tIns="0" rIns="90000" rtlCol="0">
            <a:spAutoFit/>
          </a:bodyPr>
          <a:lstStyle/>
          <a:p>
            <a:pPr algn="ctr"/>
            <a:r>
              <a:rPr lang="en-US" sz="900" cap="small" noProof="0" dirty="0" smtClean="0">
                <a:latin typeface="Trajan Pro 3" panose="02020502050503020301" pitchFamily="18" charset="0"/>
              </a:rPr>
              <a:t>Ministry of Human</a:t>
            </a:r>
            <a:br>
              <a:rPr lang="en-US" sz="900" cap="small" noProof="0" dirty="0" smtClean="0">
                <a:latin typeface="Trajan Pro 3" panose="02020502050503020301" pitchFamily="18" charset="0"/>
              </a:rPr>
            </a:br>
            <a:r>
              <a:rPr lang="en-US" sz="900" cap="small" noProof="0" dirty="0" smtClean="0">
                <a:latin typeface="Trajan Pro 3" panose="02020502050503020301" pitchFamily="18" charset="0"/>
              </a:rPr>
              <a:t>Capacities</a:t>
            </a:r>
            <a:endParaRPr lang="en-US" sz="900" cap="small" noProof="0" dirty="0"/>
          </a:p>
        </p:txBody>
      </p:sp>
    </p:spTree>
    <p:extLst>
      <p:ext uri="{BB962C8B-B14F-4D97-AF65-F5344CB8AC3E}">
        <p14:creationId xmlns:p14="http://schemas.microsoft.com/office/powerpoint/2010/main" val="38760335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099362"/>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edit Slide title</a:t>
            </a:r>
          </a:p>
        </p:txBody>
      </p:sp>
      <p:sp>
        <p:nvSpPr>
          <p:cNvPr id="3" name="Content Placeholder 2"/>
          <p:cNvSpPr>
            <a:spLocks noGrp="1"/>
          </p:cNvSpPr>
          <p:nvPr>
            <p:ph idx="1"/>
          </p:nvPr>
        </p:nvSpPr>
        <p:spPr/>
        <p:txBody>
          <a:bodyPr/>
          <a:lstStyle>
            <a:lvl1pPr>
              <a:defRPr>
                <a:solidFill>
                  <a:schemeClr val="bg1"/>
                </a:solidFill>
              </a:defRPr>
            </a:lvl1pPr>
            <a:lvl2pPr>
              <a:buClr>
                <a:schemeClr val="tx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a:xfrm>
            <a:off x="403200" y="6411600"/>
            <a:ext cx="900000" cy="244800"/>
          </a:xfrm>
          <a:prstGeom prst="rect">
            <a:avLst/>
          </a:prstGeom>
        </p:spPr>
        <p:txBody>
          <a:bodyPr/>
          <a:lstStyle/>
          <a:p>
            <a:fld id="{330E7764-1277-458E-9D8E-39F64F5D6DD0}" type="datetimeFigureOut">
              <a:rPr lang="en-GB" smtClean="0">
                <a:solidFill>
                  <a:prstClr val="black"/>
                </a:solidFill>
              </a:rPr>
              <a:pPr/>
              <a:t>24/03/2017</a:t>
            </a:fld>
            <a:endParaRPr lang="en-GB" dirty="0">
              <a:solidFill>
                <a:prstClr val="black"/>
              </a:solidFill>
            </a:endParaRPr>
          </a:p>
        </p:txBody>
      </p:sp>
      <p:sp>
        <p:nvSpPr>
          <p:cNvPr id="5" name="Footer Placeholder 4"/>
          <p:cNvSpPr>
            <a:spLocks noGrp="1"/>
          </p:cNvSpPr>
          <p:nvPr>
            <p:ph type="ftr" sz="quarter" idx="11"/>
          </p:nvPr>
        </p:nvSpPr>
        <p:spPr>
          <a:xfrm>
            <a:off x="1368000" y="6411600"/>
            <a:ext cx="4680000" cy="244800"/>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640000" y="6411600"/>
            <a:ext cx="342000" cy="244800"/>
          </a:xfrm>
          <a:prstGeom prst="rect">
            <a:avLst/>
          </a:prstGeom>
        </p:spPr>
        <p:txBody>
          <a:bodyPr/>
          <a:lstStyle/>
          <a:p>
            <a:fld id="{2A020832-E319-49F4-8DFE-4C9D4DD7AAB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62434298"/>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noProof="0"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D3A275-E608-44BE-B620-A8F7450561AD}" type="datetimeFigureOut">
              <a:rPr lang="en-GB" smtClean="0">
                <a:solidFill>
                  <a:prstClr val="black"/>
                </a:solidFill>
              </a:rPr>
              <a:pPr/>
              <a:t>24/03/2017</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1D2C88-D673-4953-94C2-03EF3B4B55C2}"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11342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dirty="0"/>
              <a:t>Click to edit Master title style</a:t>
            </a:r>
            <a:endParaRPr lang="en-GB" dirty="0"/>
          </a:p>
        </p:txBody>
      </p:sp>
      <p:sp>
        <p:nvSpPr>
          <p:cNvPr id="4" name="내용 개체 틀 2"/>
          <p:cNvSpPr>
            <a:spLocks noGrp="1"/>
          </p:cNvSpPr>
          <p:nvPr>
            <p:ph sz="half" idx="10"/>
          </p:nvPr>
        </p:nvSpPr>
        <p:spPr>
          <a:xfrm>
            <a:off x="0" y="3573016"/>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edit</a:t>
            </a:r>
            <a:endParaRPr lang="ko-KR" altLang="en-US" dirty="0"/>
          </a:p>
        </p:txBody>
      </p:sp>
    </p:spTree>
    <p:extLst>
      <p:ext uri="{BB962C8B-B14F-4D97-AF65-F5344CB8AC3E}">
        <p14:creationId xmlns:p14="http://schemas.microsoft.com/office/powerpoint/2010/main" val="3704004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4" name="평행 사변형 7"/>
          <p:cNvSpPr/>
          <p:nvPr/>
        </p:nvSpPr>
        <p:spPr>
          <a:xfrm>
            <a:off x="-180975" y="0"/>
            <a:ext cx="9290050" cy="67310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Arial" pitchFamily="34" charset="0"/>
              <a:cs typeface="Arial" pitchFamily="34" charset="0"/>
            </a:endParaRPr>
          </a:p>
        </p:txBody>
      </p:sp>
      <p:sp>
        <p:nvSpPr>
          <p:cNvPr id="5" name="평행 사변형 8"/>
          <p:cNvSpPr/>
          <p:nvPr/>
        </p:nvSpPr>
        <p:spPr>
          <a:xfrm>
            <a:off x="-541338" y="0"/>
            <a:ext cx="8569326" cy="67310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31813" y="0"/>
            <a:ext cx="1358901" cy="67310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a:t>마스터 제목 스타일 편집</a:t>
            </a:r>
          </a:p>
        </p:txBody>
      </p:sp>
      <p:sp>
        <p:nvSpPr>
          <p:cNvPr id="7" name="슬라이드 번호 개체 틀 29"/>
          <p:cNvSpPr>
            <a:spLocks noGrp="1"/>
          </p:cNvSpPr>
          <p:nvPr>
            <p:ph type="sldNum" sz="quarter" idx="17"/>
          </p:nvPr>
        </p:nvSpPr>
        <p:spPr>
          <a:xfrm>
            <a:off x="0" y="188913"/>
            <a:ext cx="684213" cy="365125"/>
          </a:xfrm>
          <a:prstGeom prst="rect">
            <a:avLst/>
          </a:prstGeom>
        </p:spPr>
        <p:txBody>
          <a:bodyPr/>
          <a:lstStyle>
            <a:lvl1pPr>
              <a:defRPr b="1">
                <a:solidFill>
                  <a:srgbClr val="278D99"/>
                </a:solidFill>
                <a:latin typeface="Arial" pitchFamily="34" charset="0"/>
                <a:cs typeface="Arial" pitchFamily="34" charset="0"/>
              </a:defRPr>
            </a:lvl1pPr>
          </a:lstStyle>
          <a:p>
            <a:pPr>
              <a:defRPr/>
            </a:pPr>
            <a:fld id="{7958453E-E51E-47C1-8461-9EBD7C2EC5F3}" type="slidenum">
              <a:rPr lang="ko-KR" altLang="en-US"/>
              <a:pPr>
                <a:defRPr/>
              </a:pPr>
              <a:t>‹#›</a:t>
            </a:fld>
            <a:endParaRPr lang="ko-KR" altLang="en-US" dirty="0"/>
          </a:p>
        </p:txBody>
      </p:sp>
    </p:spTree>
    <p:extLst>
      <p:ext uri="{BB962C8B-B14F-4D97-AF65-F5344CB8AC3E}">
        <p14:creationId xmlns:p14="http://schemas.microsoft.com/office/powerpoint/2010/main" val="173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0438" y="1440000"/>
            <a:ext cx="2143125" cy="1452563"/>
          </a:xfrm>
          <a:prstGeom prst="rect">
            <a:avLst/>
          </a:prstGeom>
        </p:spPr>
      </p:pic>
      <p:cxnSp>
        <p:nvCxnSpPr>
          <p:cNvPr id="9" name="Egyenes összekötő 8"/>
          <p:cNvCxnSpPr/>
          <p:nvPr userDrawn="1"/>
        </p:nvCxnSpPr>
        <p:spPr>
          <a:xfrm>
            <a:off x="360000" y="3060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userDrawn="1"/>
        </p:nvCxnSpPr>
        <p:spPr>
          <a:xfrm>
            <a:off x="360000" y="6156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623888" y="1709739"/>
            <a:ext cx="7886700" cy="2852737"/>
          </a:xfrm>
        </p:spPr>
        <p:txBody>
          <a:bodyPr anchor="b"/>
          <a:lstStyle>
            <a:lvl1pPr>
              <a:defRPr sz="45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3278432-CE6C-4BC2-8EB3-F4178A51AA58}" type="datetime1">
              <a:rPr lang="hu-HU" smtClean="0"/>
              <a:t>2017.03.24.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t>‹#›</a:t>
            </a:fld>
            <a:endParaRPr lang="hu-HU"/>
          </a:p>
        </p:txBody>
      </p:sp>
      <p:sp>
        <p:nvSpPr>
          <p:cNvPr id="11" name="Szövegdoboz 10"/>
          <p:cNvSpPr txBox="1"/>
          <p:nvPr userDrawn="1"/>
        </p:nvSpPr>
        <p:spPr>
          <a:xfrm>
            <a:off x="3339634" y="2392006"/>
            <a:ext cx="2464732" cy="584775"/>
          </a:xfrm>
          <a:prstGeom prst="rect">
            <a:avLst/>
          </a:prstGeom>
          <a:solidFill>
            <a:schemeClr val="bg1"/>
          </a:solidFill>
        </p:spPr>
        <p:txBody>
          <a:bodyPr wrap="none" lIns="180000" rIns="180000" rtlCol="0">
            <a:spAutoFit/>
          </a:bodyPr>
          <a:lstStyle/>
          <a:p>
            <a:pPr algn="ctr"/>
            <a:r>
              <a:rPr lang="en-US" sz="1600" cap="small" noProof="0" dirty="0" smtClean="0">
                <a:latin typeface="Trajan Pro 3" panose="02020502050503020301" pitchFamily="18" charset="0"/>
              </a:rPr>
              <a:t>Ministry of Human</a:t>
            </a:r>
            <a:br>
              <a:rPr lang="en-US" sz="1600" cap="small" noProof="0" dirty="0" smtClean="0">
                <a:latin typeface="Trajan Pro 3" panose="02020502050503020301" pitchFamily="18" charset="0"/>
              </a:rPr>
            </a:br>
            <a:r>
              <a:rPr lang="en-US" sz="1600" cap="small" noProof="0" dirty="0" smtClean="0">
                <a:latin typeface="Trajan Pro 3" panose="02020502050503020301" pitchFamily="18" charset="0"/>
              </a:rPr>
              <a:t>Capacities</a:t>
            </a:r>
            <a:endParaRPr lang="en-US" sz="1600" cap="small" noProof="0" dirty="0"/>
          </a:p>
        </p:txBody>
      </p:sp>
    </p:spTree>
    <p:extLst>
      <p:ext uri="{BB962C8B-B14F-4D97-AF65-F5344CB8AC3E}">
        <p14:creationId xmlns:p14="http://schemas.microsoft.com/office/powerpoint/2010/main" val="2236623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A6739A7-7EB7-45F8-90CA-4E1597B36057}" type="datetime1">
              <a:rPr lang="hu-HU" smtClean="0"/>
              <a:t>2017.03.24.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137530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1C90EB-C429-41A5-BB4F-0C68F6FE11E4}" type="datetime1">
              <a:rPr lang="hu-HU" smtClean="0"/>
              <a:t>2017.03.24.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405092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5873A0B-F05B-4087-9E76-E6E9263F6543}" type="datetime1">
              <a:rPr lang="hu-HU" smtClean="0"/>
              <a:t>2017.03.24.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56134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4F987E9-D096-42D8-9124-6831B572FA71}" type="datetime1">
              <a:rPr lang="hu-HU" smtClean="0"/>
              <a:t>2017.03.24.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24947658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fld id="{6E02DD89-5486-4D1C-9C62-E30C5C53737F}" type="datetime1">
              <a:rPr lang="hu-HU" smtClean="0"/>
              <a:t>2017.03.24.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10111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fld id="{2E9CEA44-5B92-46C8-B29D-21E44F79252F}" type="datetime1">
              <a:rPr lang="hu-HU" smtClean="0"/>
              <a:t>2017.03.24.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t>‹#›</a:t>
            </a:fld>
            <a:endParaRPr lang="hu-HU"/>
          </a:p>
        </p:txBody>
      </p:sp>
    </p:spTree>
    <p:extLst>
      <p:ext uri="{BB962C8B-B14F-4D97-AF65-F5344CB8AC3E}">
        <p14:creationId xmlns:p14="http://schemas.microsoft.com/office/powerpoint/2010/main" val="143954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Egyenes összekötő 8"/>
          <p:cNvCxnSpPr/>
          <p:nvPr userDrawn="1"/>
        </p:nvCxnSpPr>
        <p:spPr>
          <a:xfrm>
            <a:off x="360000" y="1152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userDrawn="1"/>
        </p:nvCxnSpPr>
        <p:spPr>
          <a:xfrm>
            <a:off x="360000" y="6444000"/>
            <a:ext cx="84240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000" y="144000"/>
            <a:ext cx="1285875" cy="871538"/>
          </a:xfrm>
          <a:prstGeom prst="rect">
            <a:avLst/>
          </a:prstGeom>
        </p:spPr>
      </p:pic>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46B046-A6D7-4328-9676-8E73B8F9EA38}" type="datetime1">
              <a:rPr lang="hu-HU" smtClean="0"/>
              <a:t>2017.03.24.</a:t>
            </a:fld>
            <a:endParaRPr lang="hu-HU"/>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ECCB2F-DC7A-4200-9D41-F237128CA327}" type="slidenum">
              <a:rPr lang="hu-HU" smtClean="0"/>
              <a:t>‹#›</a:t>
            </a:fld>
            <a:endParaRPr lang="hu-HU"/>
          </a:p>
        </p:txBody>
      </p:sp>
    </p:spTree>
    <p:extLst>
      <p:ext uri="{BB962C8B-B14F-4D97-AF65-F5344CB8AC3E}">
        <p14:creationId xmlns:p14="http://schemas.microsoft.com/office/powerpoint/2010/main" val="335124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131E"/>
            </a:gs>
            <a:gs pos="50000">
              <a:srgbClr val="00456C"/>
            </a:gs>
            <a:gs pos="100000">
              <a:srgbClr val="00131E"/>
            </a:gs>
          </a:gsLst>
          <a:lin ang="5400000" scaled="1"/>
          <a:tileRect/>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effectLst/>
              </a:rPr>
              <a:t>Click to edit Master title style</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effectLst/>
              </a:rPr>
              <a:t>Click to edit Master text styles</a:t>
            </a:r>
            <a:endParaRPr lang="ko-KR" altLang="en-US" dirty="0"/>
          </a:p>
          <a:p>
            <a:pPr lvl="1"/>
            <a:r>
              <a:rPr lang="en-GB" dirty="0">
                <a:effectLst/>
              </a:rPr>
              <a:t>Second level</a:t>
            </a:r>
            <a:endParaRPr lang="ko-KR" altLang="en-US" dirty="0"/>
          </a:p>
          <a:p>
            <a:pPr lvl="2"/>
            <a:r>
              <a:rPr lang="en-GB" altLang="ko-KR" dirty="0"/>
              <a:t>Third level</a:t>
            </a:r>
            <a:endParaRPr lang="ko-KR" altLang="en-US" dirty="0"/>
          </a:p>
          <a:p>
            <a:pPr lvl="3"/>
            <a:r>
              <a:rPr lang="en-GB" altLang="ko-KR" dirty="0"/>
              <a:t>Fourth level</a:t>
            </a:r>
            <a:endParaRPr lang="ko-KR" altLang="en-US" dirty="0"/>
          </a:p>
          <a:p>
            <a:pPr lvl="4"/>
            <a:r>
              <a:rPr lang="en-GB" altLang="ko-KR" dirty="0"/>
              <a:t>Fifth level</a:t>
            </a:r>
            <a:endParaRPr lang="ko-KR" altLang="en-US" dirty="0"/>
          </a:p>
        </p:txBody>
      </p:sp>
    </p:spTree>
    <p:extLst>
      <p:ext uri="{BB962C8B-B14F-4D97-AF65-F5344CB8AC3E}">
        <p14:creationId xmlns:p14="http://schemas.microsoft.com/office/powerpoint/2010/main" val="29159765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baseline="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PowerPoint_Slide2.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p:txBody>
          <a:bodyPr>
            <a:noAutofit/>
          </a:bodyPr>
          <a:lstStyle/>
          <a:p>
            <a:r>
              <a:rPr lang="en-US" sz="3200" dirty="0" smtClean="0"/>
              <a:t>Hungarian Tertiary Education – Vision, Strategy and Realization</a:t>
            </a:r>
            <a:endParaRPr lang="en-US" sz="3200" dirty="0"/>
          </a:p>
        </p:txBody>
      </p:sp>
      <p:sp>
        <p:nvSpPr>
          <p:cNvPr id="6" name="Alcím 5"/>
          <p:cNvSpPr>
            <a:spLocks noGrp="1"/>
          </p:cNvSpPr>
          <p:nvPr>
            <p:ph type="subTitle" idx="1"/>
          </p:nvPr>
        </p:nvSpPr>
        <p:spPr/>
        <p:txBody>
          <a:bodyPr/>
          <a:lstStyle/>
          <a:p>
            <a:endParaRPr lang="en-US" dirty="0" smtClean="0"/>
          </a:p>
          <a:p>
            <a:r>
              <a:rPr lang="en-US" cap="all" dirty="0" smtClean="0">
                <a:latin typeface="+mj-lt"/>
              </a:rPr>
              <a:t>Dr. László </a:t>
            </a:r>
            <a:r>
              <a:rPr lang="en-US" cap="all" dirty="0" err="1" smtClean="0">
                <a:latin typeface="+mj-lt"/>
              </a:rPr>
              <a:t>Palkovics</a:t>
            </a:r>
            <a:r>
              <a:rPr lang="en-US" cap="all" dirty="0" smtClean="0">
                <a:latin typeface="+mj-lt"/>
              </a:rPr>
              <a:t> </a:t>
            </a:r>
            <a:br>
              <a:rPr lang="en-US" cap="all" dirty="0" smtClean="0">
                <a:latin typeface="+mj-lt"/>
              </a:rPr>
            </a:br>
            <a:r>
              <a:rPr lang="en-US" i="1" dirty="0" smtClean="0">
                <a:latin typeface="+mj-lt"/>
              </a:rPr>
              <a:t>State Secretary responsible for</a:t>
            </a:r>
            <a:br>
              <a:rPr lang="en-US" i="1" dirty="0" smtClean="0">
                <a:latin typeface="+mj-lt"/>
              </a:rPr>
            </a:br>
            <a:r>
              <a:rPr lang="en-US" i="1" dirty="0" smtClean="0">
                <a:latin typeface="+mj-lt"/>
              </a:rPr>
              <a:t>Higher Education</a:t>
            </a:r>
            <a:endParaRPr lang="en-US" i="1" dirty="0">
              <a:latin typeface="+mj-lt"/>
            </a:endParaRPr>
          </a:p>
        </p:txBody>
      </p:sp>
    </p:spTree>
    <p:extLst>
      <p:ext uri="{BB962C8B-B14F-4D97-AF65-F5344CB8AC3E}">
        <p14:creationId xmlns:p14="http://schemas.microsoft.com/office/powerpoint/2010/main" val="1343477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en-US" dirty="0" smtClean="0"/>
              <a:t>Education at a Glance </a:t>
            </a:r>
            <a:r>
              <a:rPr lang="en-US" dirty="0" smtClean="0"/>
              <a:t>- OECD</a:t>
            </a:r>
            <a:endParaRPr lang="en-US" dirty="0"/>
          </a:p>
        </p:txBody>
      </p:sp>
      <p:sp>
        <p:nvSpPr>
          <p:cNvPr id="6" name="Tartalom helye 5"/>
          <p:cNvSpPr>
            <a:spLocks noGrp="1"/>
          </p:cNvSpPr>
          <p:nvPr>
            <p:ph idx="1"/>
          </p:nvPr>
        </p:nvSpPr>
        <p:spPr/>
        <p:txBody>
          <a:bodyPr/>
          <a:lstStyle/>
          <a:p>
            <a:pPr marL="0" indent="0">
              <a:buNone/>
            </a:pPr>
            <a:r>
              <a:rPr lang="en-US" dirty="0" smtClean="0">
                <a:latin typeface="+mj-lt"/>
              </a:rPr>
              <a:t>In the “Hungary Country </a:t>
            </a:r>
            <a:r>
              <a:rPr lang="en-US" dirty="0">
                <a:latin typeface="+mj-lt"/>
              </a:rPr>
              <a:t>N</a:t>
            </a:r>
            <a:r>
              <a:rPr lang="en-US" dirty="0" smtClean="0">
                <a:latin typeface="+mj-lt"/>
              </a:rPr>
              <a:t>ote” OECD outlined five key topics concerning higher education:</a:t>
            </a:r>
          </a:p>
          <a:p>
            <a:pPr marL="457200" indent="-457200">
              <a:buFont typeface="+mj-lt"/>
              <a:buAutoNum type="arabicPeriod"/>
            </a:pPr>
            <a:r>
              <a:rPr lang="en-US" dirty="0">
                <a:latin typeface="+mj-lt"/>
              </a:rPr>
              <a:t>Educational attainment matters greatly in Hungary’s </a:t>
            </a:r>
            <a:r>
              <a:rPr lang="en-US" dirty="0" smtClean="0">
                <a:latin typeface="+mj-lt"/>
              </a:rPr>
              <a:t>labor market</a:t>
            </a:r>
            <a:r>
              <a:rPr lang="en-US" dirty="0" smtClean="0">
                <a:latin typeface="+mj-lt"/>
              </a:rPr>
              <a:t>.</a:t>
            </a:r>
          </a:p>
          <a:p>
            <a:pPr marL="457200" indent="-457200">
              <a:buFont typeface="+mj-lt"/>
              <a:buAutoNum type="arabicPeriod"/>
            </a:pPr>
            <a:r>
              <a:rPr lang="en-US" dirty="0" smtClean="0">
                <a:latin typeface="+mj-lt"/>
              </a:rPr>
              <a:t>Obtaining a diploma on higher grade is a “good investment”</a:t>
            </a:r>
            <a:endParaRPr lang="en-US" dirty="0" smtClean="0">
              <a:latin typeface="+mj-lt"/>
            </a:endParaRPr>
          </a:p>
          <a:p>
            <a:pPr marL="457200" indent="-457200">
              <a:buFont typeface="+mj-lt"/>
              <a:buAutoNum type="arabicPeriod"/>
            </a:pPr>
            <a:r>
              <a:rPr lang="en-US" dirty="0" smtClean="0">
                <a:latin typeface="+mj-lt"/>
              </a:rPr>
              <a:t>Bridging </a:t>
            </a:r>
            <a:r>
              <a:rPr lang="en-US" dirty="0">
                <a:latin typeface="+mj-lt"/>
              </a:rPr>
              <a:t>the gap in between secondary and tertiary attainment remains the main challenge</a:t>
            </a:r>
            <a:r>
              <a:rPr lang="en-US" dirty="0" smtClean="0">
                <a:latin typeface="+mj-lt"/>
              </a:rPr>
              <a:t>.</a:t>
            </a:r>
          </a:p>
          <a:p>
            <a:pPr marL="457200" indent="-457200">
              <a:buFont typeface="+mj-lt"/>
              <a:buAutoNum type="arabicPeriod"/>
            </a:pPr>
            <a:r>
              <a:rPr lang="en-US" dirty="0">
                <a:latin typeface="+mj-lt"/>
              </a:rPr>
              <a:t>Public expenditure on education is low </a:t>
            </a:r>
            <a:r>
              <a:rPr lang="en-US" dirty="0" smtClean="0">
                <a:latin typeface="+mj-lt"/>
              </a:rPr>
              <a:t>in general respective to the GDP</a:t>
            </a:r>
            <a:endParaRPr lang="en-US" dirty="0" smtClean="0">
              <a:latin typeface="+mj-lt"/>
            </a:endParaRPr>
          </a:p>
          <a:p>
            <a:pPr marL="457200" indent="-457200">
              <a:buFont typeface="+mj-lt"/>
              <a:buAutoNum type="arabicPeriod"/>
            </a:pPr>
            <a:r>
              <a:rPr lang="en-US" dirty="0" smtClean="0">
                <a:latin typeface="+mj-lt"/>
              </a:rPr>
              <a:t>The </a:t>
            </a:r>
            <a:r>
              <a:rPr lang="en-US" dirty="0">
                <a:latin typeface="+mj-lt"/>
              </a:rPr>
              <a:t>transition from school to work in Hungary is </a:t>
            </a:r>
            <a:r>
              <a:rPr lang="en-US" dirty="0" smtClean="0">
                <a:latin typeface="+mj-lt"/>
              </a:rPr>
              <a:t>challenging.</a:t>
            </a:r>
          </a:p>
          <a:p>
            <a:pPr marL="457200" indent="-457200">
              <a:buFont typeface="+mj-lt"/>
              <a:buAutoNum type="arabicPeriod"/>
            </a:pPr>
            <a:r>
              <a:rPr lang="en-US" dirty="0">
                <a:latin typeface="+mj-lt"/>
              </a:rPr>
              <a:t>Educational equity remains a major </a:t>
            </a:r>
            <a:r>
              <a:rPr lang="en-US" dirty="0" smtClean="0">
                <a:latin typeface="+mj-lt"/>
              </a:rPr>
              <a:t>challenge</a:t>
            </a:r>
            <a:r>
              <a:rPr lang="en-US" dirty="0" smtClean="0">
                <a:latin typeface="+mj-lt"/>
              </a:rPr>
              <a:t>.</a:t>
            </a:r>
            <a:endParaRPr lang="en-US"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10</a:t>
            </a:fld>
            <a:endParaRPr lang="hu-HU"/>
          </a:p>
        </p:txBody>
      </p:sp>
    </p:spTree>
    <p:extLst>
      <p:ext uri="{BB962C8B-B14F-4D97-AF65-F5344CB8AC3E}">
        <p14:creationId xmlns:p14="http://schemas.microsoft.com/office/powerpoint/2010/main" val="255196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US" sz="1800" dirty="0"/>
              <a:t>Those with tertiary qualifications earn on average 55% more than those with upper secondary level attainment </a:t>
            </a:r>
            <a:endParaRPr lang="en-GB" sz="1800" dirty="0"/>
          </a:p>
        </p:txBody>
      </p:sp>
      <p:sp>
        <p:nvSpPr>
          <p:cNvPr id="5" name="Content Placeholder 4"/>
          <p:cNvSpPr>
            <a:spLocks noGrp="1"/>
          </p:cNvSpPr>
          <p:nvPr>
            <p:ph sz="quarter" idx="18"/>
          </p:nvPr>
        </p:nvSpPr>
        <p:spPr/>
        <p:txBody>
          <a:bodyPr/>
          <a:lstStyle/>
          <a:p>
            <a:r>
              <a:rPr lang="en-US"/>
              <a:t>Relative earnings of adults working full-time, by educational attainment (2014). Upper secondary education = 100</a:t>
            </a:r>
            <a:endParaRPr lang="en-GB"/>
          </a:p>
        </p:txBody>
      </p:sp>
      <p:graphicFrame>
        <p:nvGraphicFramePr>
          <p:cNvPr id="6" name="Chart 5"/>
          <p:cNvGraphicFramePr>
            <a:graphicFrameLocks/>
          </p:cNvGraphicFramePr>
          <p:nvPr>
            <p:extLst>
              <p:ext uri="{D42A27DB-BD31-4B8C-83A1-F6EECF244321}">
                <p14:modId xmlns:p14="http://schemas.microsoft.com/office/powerpoint/2010/main" val="3329337889"/>
              </p:ext>
            </p:extLst>
          </p:nvPr>
        </p:nvGraphicFramePr>
        <p:xfrm>
          <a:off x="35496" y="1341091"/>
          <a:ext cx="9073008" cy="551690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875" y="5013176"/>
            <a:ext cx="585375" cy="585375"/>
          </a:xfrm>
          <a:prstGeom prst="rect">
            <a:avLst/>
          </a:prstGeom>
        </p:spPr>
      </p:pic>
    </p:spTree>
    <p:extLst>
      <p:ext uri="{BB962C8B-B14F-4D97-AF65-F5344CB8AC3E}">
        <p14:creationId xmlns:p14="http://schemas.microsoft.com/office/powerpoint/2010/main" val="13062806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
                                            <p:graphicEl>
                                              <a:chart seriesIdx="3" categoryIdx="-4" bldStep="series"/>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827584" y="0"/>
            <a:ext cx="6912768" cy="620688"/>
          </a:xfrm>
        </p:spPr>
        <p:txBody>
          <a:bodyPr/>
          <a:lstStyle/>
          <a:p>
            <a:r>
              <a:rPr lang="en-US" sz="1800" dirty="0"/>
              <a:t>The public benefits for a man attaining a tertiary education are on average nearly 4 times greater than the public costs</a:t>
            </a:r>
            <a:endParaRPr lang="en-GB" sz="1800" dirty="0"/>
          </a:p>
        </p:txBody>
      </p:sp>
      <p:sp>
        <p:nvSpPr>
          <p:cNvPr id="5" name="Content Placeholder 4"/>
          <p:cNvSpPr>
            <a:spLocks noGrp="1"/>
          </p:cNvSpPr>
          <p:nvPr>
            <p:ph sz="quarter" idx="18"/>
          </p:nvPr>
        </p:nvSpPr>
        <p:spPr/>
        <p:txBody>
          <a:bodyPr/>
          <a:lstStyle/>
          <a:p>
            <a:r>
              <a:rPr lang="en-US"/>
              <a:t>Public costs and benefits for a man attaining tertiary education (2012)</a:t>
            </a:r>
            <a:endParaRPr lang="en-GB"/>
          </a:p>
        </p:txBody>
      </p:sp>
      <p:graphicFrame>
        <p:nvGraphicFramePr>
          <p:cNvPr id="6" name="Chart 5"/>
          <p:cNvGraphicFramePr>
            <a:graphicFrameLocks/>
          </p:cNvGraphicFramePr>
          <p:nvPr>
            <p:extLst>
              <p:ext uri="{D42A27DB-BD31-4B8C-83A1-F6EECF244321}">
                <p14:modId xmlns:p14="http://schemas.microsoft.com/office/powerpoint/2010/main" val="3186055121"/>
              </p:ext>
            </p:extLst>
          </p:nvPr>
        </p:nvGraphicFramePr>
        <p:xfrm>
          <a:off x="107504" y="1341091"/>
          <a:ext cx="8928992" cy="532826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406760"/>
            <a:ext cx="585375" cy="585375"/>
          </a:xfrm>
          <a:prstGeom prst="rect">
            <a:avLst/>
          </a:prstGeom>
        </p:spPr>
      </p:pic>
    </p:spTree>
    <p:extLst>
      <p:ext uri="{BB962C8B-B14F-4D97-AF65-F5344CB8AC3E}">
        <p14:creationId xmlns:p14="http://schemas.microsoft.com/office/powerpoint/2010/main" val="1649852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499"/>
                                          </p:stCondLst>
                                        </p:cTn>
                                        <p:tgtEl>
                                          <p:spTgt spid="6">
                                            <p:graphicEl>
                                              <a:chart seriesIdx="3" categoryIdx="-4" bldStep="series"/>
                                            </p:graphic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500"/>
                                  </p:stCondLst>
                                  <p:childTnLst>
                                    <p:set>
                                      <p:cBhvr>
                                        <p:cTn id="19" dur="1" fill="hold">
                                          <p:stCondLst>
                                            <p:cond delay="499"/>
                                          </p:stCondLst>
                                        </p:cTn>
                                        <p:tgtEl>
                                          <p:spTgt spid="6">
                                            <p:graphicEl>
                                              <a:chart seriesIdx="4" categoryIdx="-4" bldStep="series"/>
                                            </p:graphic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499"/>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827584" y="0"/>
            <a:ext cx="6696744" cy="620688"/>
          </a:xfrm>
        </p:spPr>
        <p:txBody>
          <a:bodyPr/>
          <a:lstStyle/>
          <a:p>
            <a:r>
              <a:rPr lang="en-US" sz="1400" dirty="0"/>
              <a:t>High unemployment among adults with low levels of educational attainment</a:t>
            </a:r>
            <a:endParaRPr lang="en-GB" sz="1400" dirty="0"/>
          </a:p>
        </p:txBody>
      </p:sp>
      <p:sp>
        <p:nvSpPr>
          <p:cNvPr id="5" name="Content Placeholder 4"/>
          <p:cNvSpPr>
            <a:spLocks noGrp="1"/>
          </p:cNvSpPr>
          <p:nvPr>
            <p:ph sz="quarter" idx="18"/>
          </p:nvPr>
        </p:nvSpPr>
        <p:spPr/>
        <p:txBody>
          <a:bodyPr/>
          <a:lstStyle/>
          <a:p>
            <a:r>
              <a:rPr lang="en-US"/>
              <a:t>Unemployment rates of 25-64 year-olds, by educational attainment (2015)</a:t>
            </a:r>
            <a:endParaRPr lang="en-GB"/>
          </a:p>
        </p:txBody>
      </p:sp>
      <p:graphicFrame>
        <p:nvGraphicFramePr>
          <p:cNvPr id="6" name="Chart 5"/>
          <p:cNvGraphicFramePr>
            <a:graphicFrameLocks/>
          </p:cNvGraphicFramePr>
          <p:nvPr>
            <p:extLst>
              <p:ext uri="{D42A27DB-BD31-4B8C-83A1-F6EECF244321}">
                <p14:modId xmlns:p14="http://schemas.microsoft.com/office/powerpoint/2010/main" val="987501910"/>
              </p:ext>
            </p:extLst>
          </p:nvPr>
        </p:nvGraphicFramePr>
        <p:xfrm>
          <a:off x="35496" y="1341092"/>
          <a:ext cx="9073008" cy="5328268"/>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068960"/>
            <a:ext cx="585375" cy="585375"/>
          </a:xfrm>
          <a:prstGeom prst="rect">
            <a:avLst/>
          </a:prstGeom>
        </p:spPr>
      </p:pic>
    </p:spTree>
    <p:extLst>
      <p:ext uri="{BB962C8B-B14F-4D97-AF65-F5344CB8AC3E}">
        <p14:creationId xmlns:p14="http://schemas.microsoft.com/office/powerpoint/2010/main" val="290500743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en-US" dirty="0" smtClean="0"/>
              <a:t>Strategy</a:t>
            </a:r>
            <a:endParaRPr lang="en-US" dirty="0"/>
          </a:p>
        </p:txBody>
      </p:sp>
      <p:sp>
        <p:nvSpPr>
          <p:cNvPr id="6" name="Szöveg helye 5"/>
          <p:cNvSpPr>
            <a:spLocks noGrp="1"/>
          </p:cNvSpPr>
          <p:nvPr>
            <p:ph type="body" idx="1"/>
          </p:nvPr>
        </p:nvSpPr>
        <p:spPr/>
        <p:txBody>
          <a:bodyPr/>
          <a:lstStyle/>
          <a:p>
            <a:r>
              <a:rPr lang="en-US" dirty="0"/>
              <a:t>Guidelines for Performance </a:t>
            </a:r>
            <a:r>
              <a:rPr lang="en-US" dirty="0" smtClean="0"/>
              <a:t>Oriented</a:t>
            </a:r>
            <a:br>
              <a:rPr lang="en-US" dirty="0" smtClean="0"/>
            </a:br>
            <a:r>
              <a:rPr lang="en-US" dirty="0" smtClean="0"/>
              <a:t>Tertiary </a:t>
            </a:r>
            <a:r>
              <a:rPr lang="en-US" dirty="0"/>
              <a:t>Education </a:t>
            </a:r>
            <a:r>
              <a:rPr lang="en-US" dirty="0" smtClean="0"/>
              <a:t>Development in Hungary</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t>14</a:t>
            </a:fld>
            <a:endParaRPr lang="hu-HU"/>
          </a:p>
        </p:txBody>
      </p:sp>
    </p:spTree>
    <p:extLst>
      <p:ext uri="{BB962C8B-B14F-4D97-AF65-F5344CB8AC3E}">
        <p14:creationId xmlns:p14="http://schemas.microsoft.com/office/powerpoint/2010/main" val="11604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4724" y="571704"/>
            <a:ext cx="7886700" cy="1325563"/>
          </a:xfrm>
        </p:spPr>
        <p:txBody>
          <a:bodyPr/>
          <a:lstStyle/>
          <a:p>
            <a:r>
              <a:rPr lang="en-US" dirty="0" smtClean="0"/>
              <a:t>Challenge - example</a:t>
            </a:r>
            <a:br>
              <a:rPr lang="en-US" dirty="0" smtClean="0"/>
            </a:br>
            <a:r>
              <a:rPr lang="en-US" sz="2800" dirty="0" smtClean="0"/>
              <a:t>most of the jobs in 10-20 years do not exist today</a:t>
            </a:r>
            <a:endParaRPr lang="en-US" sz="2800" dirty="0"/>
          </a:p>
        </p:txBody>
      </p:sp>
      <p:sp>
        <p:nvSpPr>
          <p:cNvPr id="4" name="Dia számának helye 3"/>
          <p:cNvSpPr>
            <a:spLocks noGrp="1"/>
          </p:cNvSpPr>
          <p:nvPr>
            <p:ph type="sldNum" sz="quarter" idx="12"/>
          </p:nvPr>
        </p:nvSpPr>
        <p:spPr/>
        <p:txBody>
          <a:bodyPr/>
          <a:lstStyle/>
          <a:p>
            <a:fld id="{24ECCB2F-DC7A-4200-9D41-F237128CA327}" type="slidenum">
              <a:rPr lang="hu-HU" smtClean="0"/>
              <a:t>15</a:t>
            </a:fld>
            <a:endParaRPr lang="hu-HU"/>
          </a:p>
        </p:txBody>
      </p:sp>
      <p:pic>
        <p:nvPicPr>
          <p:cNvPr id="8" name="Tartalom helye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250" y="1685109"/>
            <a:ext cx="6286823" cy="4715118"/>
          </a:xfrm>
        </p:spPr>
      </p:pic>
    </p:spTree>
    <p:extLst>
      <p:ext uri="{BB962C8B-B14F-4D97-AF65-F5344CB8AC3E}">
        <p14:creationId xmlns:p14="http://schemas.microsoft.com/office/powerpoint/2010/main" val="329581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Challenge - Technologies in the pipeline</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t>16</a:t>
            </a:fld>
            <a:endParaRPr lang="hu-HU"/>
          </a:p>
        </p:txBody>
      </p:sp>
      <p:pic>
        <p:nvPicPr>
          <p:cNvPr id="11" name="Tartalom helye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26" t="9872" r="2126" b="11527"/>
          <a:stretch/>
        </p:blipFill>
        <p:spPr>
          <a:xfrm>
            <a:off x="659218" y="1346072"/>
            <a:ext cx="7421525" cy="5036261"/>
          </a:xfrm>
        </p:spPr>
      </p:pic>
    </p:spTree>
    <p:extLst>
      <p:ext uri="{BB962C8B-B14F-4D97-AF65-F5344CB8AC3E}">
        <p14:creationId xmlns:p14="http://schemas.microsoft.com/office/powerpoint/2010/main" val="104148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What shall we do?</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6421929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Háromszög 4"/>
          <p:cNvSpPr/>
          <p:nvPr/>
        </p:nvSpPr>
        <p:spPr>
          <a:xfrm rot="-1800000">
            <a:off x="2899008" y="2154474"/>
            <a:ext cx="582930" cy="489526"/>
          </a:xfrm>
          <a:prstGeom prst="triangle">
            <a:avLst/>
          </a:prstGeom>
          <a:ln w="38100">
            <a:solidFill>
              <a:srgbClr val="B78727"/>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hu-HU" sz="1350"/>
          </a:p>
        </p:txBody>
      </p:sp>
      <p:sp>
        <p:nvSpPr>
          <p:cNvPr id="6" name="Háromszög 5"/>
          <p:cNvSpPr/>
          <p:nvPr/>
        </p:nvSpPr>
        <p:spPr>
          <a:xfrm rot="-1800000">
            <a:off x="5589864" y="2154474"/>
            <a:ext cx="582930" cy="489526"/>
          </a:xfrm>
          <a:prstGeom prst="triangle">
            <a:avLst/>
          </a:prstGeom>
          <a:ln w="38100">
            <a:solidFill>
              <a:srgbClr val="B78727"/>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hu-HU" sz="1350"/>
          </a:p>
        </p:txBody>
      </p:sp>
      <p:sp>
        <p:nvSpPr>
          <p:cNvPr id="3" name="Dia számának helye 2"/>
          <p:cNvSpPr>
            <a:spLocks noGrp="1"/>
          </p:cNvSpPr>
          <p:nvPr>
            <p:ph type="sldNum" sz="quarter" idx="12"/>
          </p:nvPr>
        </p:nvSpPr>
        <p:spPr/>
        <p:txBody>
          <a:bodyPr/>
          <a:lstStyle/>
          <a:p>
            <a:fld id="{24ECCB2F-DC7A-4200-9D41-F237128CA327}" type="slidenum">
              <a:rPr lang="hu-HU" smtClean="0"/>
              <a:t>17</a:t>
            </a:fld>
            <a:endParaRPr lang="hu-HU"/>
          </a:p>
        </p:txBody>
      </p:sp>
    </p:spTree>
    <p:extLst>
      <p:ext uri="{BB962C8B-B14F-4D97-AF65-F5344CB8AC3E}">
        <p14:creationId xmlns:p14="http://schemas.microsoft.com/office/powerpoint/2010/main" val="1951814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en-US" dirty="0" smtClean="0"/>
              <a:t>Building blocks of the strategy</a:t>
            </a:r>
            <a:endParaRPr lang="hu-HU" dirty="0"/>
          </a:p>
        </p:txBody>
      </p:sp>
      <p:graphicFrame>
        <p:nvGraphicFramePr>
          <p:cNvPr id="5" name="Diagram 4"/>
          <p:cNvGraphicFramePr/>
          <p:nvPr>
            <p:extLst>
              <p:ext uri="{D42A27DB-BD31-4B8C-83A1-F6EECF244321}">
                <p14:modId xmlns:p14="http://schemas.microsoft.com/office/powerpoint/2010/main" val="2871973649"/>
              </p:ext>
            </p:extLst>
          </p:nvPr>
        </p:nvGraphicFramePr>
        <p:xfrm>
          <a:off x="508000" y="1439333"/>
          <a:ext cx="8128000" cy="48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áblázat 5"/>
          <p:cNvGraphicFramePr>
            <a:graphicFrameLocks noGrp="1"/>
          </p:cNvGraphicFramePr>
          <p:nvPr>
            <p:extLst>
              <p:ext uri="{D42A27DB-BD31-4B8C-83A1-F6EECF244321}">
                <p14:modId xmlns:p14="http://schemas.microsoft.com/office/powerpoint/2010/main" val="2661642920"/>
              </p:ext>
            </p:extLst>
          </p:nvPr>
        </p:nvGraphicFramePr>
        <p:xfrm>
          <a:off x="971600" y="5699760"/>
          <a:ext cx="7200800" cy="518160"/>
        </p:xfrm>
        <a:graphic>
          <a:graphicData uri="http://schemas.openxmlformats.org/drawingml/2006/table">
            <a:tbl>
              <a:tblPr>
                <a:tableStyleId>{5C22544A-7EE6-4342-B048-85BDC9FD1C3A}</a:tableStyleId>
              </a:tblPr>
              <a:tblGrid>
                <a:gridCol w="1440160"/>
                <a:gridCol w="1440160"/>
                <a:gridCol w="1440160"/>
                <a:gridCol w="1440160"/>
                <a:gridCol w="144016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Teachers’ education</a:t>
                      </a:r>
                      <a:endParaRPr lang="hu-HU" sz="14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smtClean="0"/>
                        <a:t>Medical</a:t>
                      </a:r>
                      <a:br>
                        <a:rPr lang="en-US" sz="1400" dirty="0" smtClean="0"/>
                      </a:br>
                      <a:r>
                        <a:rPr lang="en-US" sz="1400" dirty="0" smtClean="0"/>
                        <a:t>schools</a:t>
                      </a:r>
                      <a:endParaRPr lang="hu-HU"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smtClean="0"/>
                        <a:t>STEM</a:t>
                      </a:r>
                      <a:r>
                        <a:rPr lang="en-US" sz="1400" baseline="0" dirty="0" smtClean="0"/>
                        <a:t/>
                      </a:r>
                      <a:br>
                        <a:rPr lang="en-US" sz="1400" baseline="0" dirty="0" smtClean="0"/>
                      </a:br>
                      <a:r>
                        <a:rPr lang="en-US" sz="1400" baseline="0" dirty="0" smtClean="0"/>
                        <a:t>education</a:t>
                      </a:r>
                      <a:endParaRPr lang="hu-HU"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smtClean="0"/>
                        <a:t>Business</a:t>
                      </a:r>
                      <a:br>
                        <a:rPr lang="en-US" sz="1400" dirty="0" smtClean="0"/>
                      </a:br>
                      <a:r>
                        <a:rPr lang="en-US" sz="1400" dirty="0" smtClean="0"/>
                        <a:t>schools</a:t>
                      </a:r>
                      <a:endParaRPr lang="hu-HU"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smtClean="0"/>
                        <a:t>Agriculture</a:t>
                      </a:r>
                      <a:r>
                        <a:rPr lang="en-US" sz="1400" dirty="0"/>
                        <a:t/>
                      </a:r>
                      <a:br>
                        <a:rPr lang="en-US" sz="1400" dirty="0"/>
                      </a:br>
                      <a:r>
                        <a:rPr lang="en-US" sz="1400" dirty="0" smtClean="0"/>
                        <a:t>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áblázat 6"/>
          <p:cNvGraphicFramePr>
            <a:graphicFrameLocks noGrp="1"/>
          </p:cNvGraphicFramePr>
          <p:nvPr>
            <p:extLst>
              <p:ext uri="{D42A27DB-BD31-4B8C-83A1-F6EECF244321}">
                <p14:modId xmlns:p14="http://schemas.microsoft.com/office/powerpoint/2010/main" val="2224216974"/>
              </p:ext>
            </p:extLst>
          </p:nvPr>
        </p:nvGraphicFramePr>
        <p:xfrm>
          <a:off x="3131831" y="3350896"/>
          <a:ext cx="2880321" cy="518160"/>
        </p:xfrm>
        <a:graphic>
          <a:graphicData uri="http://schemas.openxmlformats.org/drawingml/2006/table">
            <a:tbl>
              <a:tblPr>
                <a:tableStyleId>{5C22544A-7EE6-4342-B048-85BDC9FD1C3A}</a:tableStyleId>
              </a:tblPr>
              <a:tblGrid>
                <a:gridCol w="960107"/>
                <a:gridCol w="960107"/>
                <a:gridCol w="960107"/>
              </a:tblGrid>
              <a:tr h="370840">
                <a:tc>
                  <a:txBody>
                    <a:bodyPr/>
                    <a:lstStyle/>
                    <a:p>
                      <a:pPr algn="ctr"/>
                      <a:r>
                        <a:rPr lang="en-US" sz="1400" dirty="0" smtClean="0"/>
                        <a:t>Excellence</a:t>
                      </a:r>
                      <a:r>
                        <a:rPr lang="hu-HU" sz="1400" dirty="0" smtClean="0"/>
                        <a:t/>
                      </a:r>
                      <a:br>
                        <a:rPr lang="hu-HU" sz="1400" dirty="0" smtClean="0"/>
                      </a:br>
                      <a:r>
                        <a:rPr lang="en-US" sz="1400" dirty="0" smtClean="0"/>
                        <a:t>in education</a:t>
                      </a:r>
                      <a:endParaRPr lang="hu-HU" sz="1400" dirty="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smtClean="0"/>
                        <a:t>Excellence in research</a:t>
                      </a:r>
                      <a:endParaRPr lang="hu-HU" sz="1400" dirty="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smtClean="0"/>
                        <a:t>Third</a:t>
                      </a:r>
                      <a:r>
                        <a:rPr lang="en-US" sz="1400" baseline="0" dirty="0" smtClean="0"/>
                        <a:t> mission</a:t>
                      </a:r>
                      <a:endParaRPr lang="hu-HU" sz="1400" dirty="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Dia számának helye 1"/>
          <p:cNvSpPr>
            <a:spLocks noGrp="1"/>
          </p:cNvSpPr>
          <p:nvPr>
            <p:ph type="sldNum" sz="quarter" idx="12"/>
          </p:nvPr>
        </p:nvSpPr>
        <p:spPr/>
        <p:txBody>
          <a:bodyPr/>
          <a:lstStyle/>
          <a:p>
            <a:fld id="{24ECCB2F-DC7A-4200-9D41-F237128CA327}" type="slidenum">
              <a:rPr lang="hu-HU" smtClean="0"/>
              <a:t>18</a:t>
            </a:fld>
            <a:endParaRPr lang="hu-HU"/>
          </a:p>
        </p:txBody>
      </p:sp>
    </p:spTree>
    <p:extLst>
      <p:ext uri="{BB962C8B-B14F-4D97-AF65-F5344CB8AC3E}">
        <p14:creationId xmlns:p14="http://schemas.microsoft.com/office/powerpoint/2010/main" val="1474118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Excellence in education</a:t>
            </a:r>
            <a:endParaRPr lang="en-US" dirty="0"/>
          </a:p>
        </p:txBody>
      </p:sp>
      <p:sp>
        <p:nvSpPr>
          <p:cNvPr id="3" name="Tartalom helye 2"/>
          <p:cNvSpPr>
            <a:spLocks noGrp="1"/>
          </p:cNvSpPr>
          <p:nvPr>
            <p:ph idx="1"/>
          </p:nvPr>
        </p:nvSpPr>
        <p:spPr/>
        <p:txBody>
          <a:bodyPr>
            <a:normAutofit/>
          </a:bodyPr>
          <a:lstStyle/>
          <a:p>
            <a:r>
              <a:rPr lang="en-US" dirty="0" smtClean="0">
                <a:latin typeface="+mj-lt"/>
              </a:rPr>
              <a:t>The doctoral education returns to its roots and will again be based on the </a:t>
            </a:r>
            <a:r>
              <a:rPr lang="en-US" i="1" dirty="0" smtClean="0">
                <a:solidFill>
                  <a:schemeClr val="accent1"/>
                </a:solidFill>
                <a:latin typeface="+mj-lt"/>
              </a:rPr>
              <a:t>master-disciple relationship</a:t>
            </a:r>
            <a:r>
              <a:rPr lang="en-US" dirty="0" smtClean="0">
                <a:latin typeface="+mj-lt"/>
              </a:rPr>
              <a:t>, aiming at new scientific results achieved through original research, which is supported by financial incentives as well. The doctoral training will be a two-tier system: only those students can enter the second phase and receive priority assistance, who scored adequately based on scientific evidence.</a:t>
            </a:r>
          </a:p>
          <a:p>
            <a:r>
              <a:rPr lang="en-US" dirty="0" smtClean="0">
                <a:latin typeface="+mj-lt"/>
              </a:rPr>
              <a:t>The opportunities for gathering </a:t>
            </a:r>
            <a:r>
              <a:rPr lang="en-US" i="1" dirty="0" smtClean="0">
                <a:solidFill>
                  <a:schemeClr val="accent1"/>
                </a:solidFill>
                <a:latin typeface="+mj-lt"/>
              </a:rPr>
              <a:t>international experience </a:t>
            </a:r>
            <a:r>
              <a:rPr lang="en-US" dirty="0" smtClean="0">
                <a:latin typeface="+mj-lt"/>
              </a:rPr>
              <a:t>will be increased both for students and faculty. The ratio of students who participate part-time foreign programs will be increased from 10.41% to 20% until 2023.</a:t>
            </a:r>
          </a:p>
          <a:p>
            <a:r>
              <a:rPr lang="en-US" dirty="0" smtClean="0">
                <a:latin typeface="+mj-lt"/>
              </a:rPr>
              <a:t>The number of </a:t>
            </a:r>
            <a:r>
              <a:rPr lang="en-US" i="1" dirty="0" smtClean="0">
                <a:solidFill>
                  <a:schemeClr val="accent1"/>
                </a:solidFill>
                <a:latin typeface="+mj-lt"/>
              </a:rPr>
              <a:t>foreign students in Hungary</a:t>
            </a:r>
            <a:r>
              <a:rPr lang="en-US" dirty="0" smtClean="0">
                <a:latin typeface="+mj-lt"/>
              </a:rPr>
              <a:t> will significantly be increased, for the internationalization of the Hungarian institutions, for the better utilization of the infrastructure, and for generating </a:t>
            </a:r>
            <a:r>
              <a:rPr lang="hu-HU" dirty="0" smtClean="0">
                <a:latin typeface="+mj-lt"/>
              </a:rPr>
              <a:t>extra </a:t>
            </a:r>
            <a:r>
              <a:rPr lang="en-US" dirty="0" smtClean="0">
                <a:latin typeface="+mj-lt"/>
              </a:rPr>
              <a:t>revenue.</a:t>
            </a:r>
          </a:p>
        </p:txBody>
      </p:sp>
      <p:sp>
        <p:nvSpPr>
          <p:cNvPr id="4" name="Dia számának helye 3"/>
          <p:cNvSpPr>
            <a:spLocks noGrp="1"/>
          </p:cNvSpPr>
          <p:nvPr>
            <p:ph type="sldNum" sz="quarter" idx="12"/>
          </p:nvPr>
        </p:nvSpPr>
        <p:spPr/>
        <p:txBody>
          <a:bodyPr/>
          <a:lstStyle/>
          <a:p>
            <a:fld id="{24ECCB2F-DC7A-4200-9D41-F237128CA327}" type="slidenum">
              <a:rPr lang="en-US" smtClean="0"/>
              <a:t>19</a:t>
            </a:fld>
            <a:endParaRPr lang="en-US" dirty="0"/>
          </a:p>
        </p:txBody>
      </p:sp>
    </p:spTree>
    <p:extLst>
      <p:ext uri="{BB962C8B-B14F-4D97-AF65-F5344CB8AC3E}">
        <p14:creationId xmlns:p14="http://schemas.microsoft.com/office/powerpoint/2010/main" val="345749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23888" y="2336763"/>
            <a:ext cx="7886700" cy="2852737"/>
          </a:xfrm>
        </p:spPr>
        <p:txBody>
          <a:bodyPr/>
          <a:lstStyle/>
          <a:p>
            <a:r>
              <a:rPr lang="en-US" dirty="0" smtClean="0"/>
              <a:t>Hungarian Tertiary Education at a Glance</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t>2</a:t>
            </a:fld>
            <a:endParaRPr lang="hu-HU"/>
          </a:p>
        </p:txBody>
      </p:sp>
      <p:sp>
        <p:nvSpPr>
          <p:cNvPr id="2" name="Szöveg helye 1"/>
          <p:cNvSpPr>
            <a:spLocks noGrp="1"/>
          </p:cNvSpPr>
          <p:nvPr>
            <p:ph type="body" idx="1"/>
          </p:nvPr>
        </p:nvSpPr>
        <p:spPr>
          <a:xfrm>
            <a:off x="623888" y="5042263"/>
            <a:ext cx="7886700" cy="1047388"/>
          </a:xfrm>
        </p:spPr>
        <p:txBody>
          <a:bodyPr/>
          <a:lstStyle/>
          <a:p>
            <a:r>
              <a:rPr lang="en-US" dirty="0" smtClean="0"/>
              <a:t>Some important data</a:t>
            </a:r>
            <a:endParaRPr lang="en-US" dirty="0"/>
          </a:p>
        </p:txBody>
      </p:sp>
    </p:spTree>
    <p:extLst>
      <p:ext uri="{BB962C8B-B14F-4D97-AF65-F5344CB8AC3E}">
        <p14:creationId xmlns:p14="http://schemas.microsoft.com/office/powerpoint/2010/main" val="308027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Open, excellent </a:t>
            </a:r>
            <a:r>
              <a:rPr lang="en-US" dirty="0"/>
              <a:t>r</a:t>
            </a:r>
            <a:r>
              <a:rPr lang="en-US" dirty="0" smtClean="0"/>
              <a:t>esearch </a:t>
            </a:r>
            <a:r>
              <a:rPr lang="en-US" dirty="0"/>
              <a:t>s</a:t>
            </a:r>
            <a:r>
              <a:rPr lang="en-US" dirty="0" smtClean="0"/>
              <a:t>ystem</a:t>
            </a:r>
            <a:endParaRPr lang="en-US" dirty="0"/>
          </a:p>
        </p:txBody>
      </p:sp>
      <p:sp>
        <p:nvSpPr>
          <p:cNvPr id="3" name="Tartalom helye 2"/>
          <p:cNvSpPr>
            <a:spLocks noGrp="1"/>
          </p:cNvSpPr>
          <p:nvPr>
            <p:ph idx="1"/>
          </p:nvPr>
        </p:nvSpPr>
        <p:spPr/>
        <p:txBody>
          <a:bodyPr>
            <a:normAutofit/>
          </a:bodyPr>
          <a:lstStyle/>
          <a:p>
            <a:r>
              <a:rPr lang="en-US" dirty="0" smtClean="0">
                <a:latin typeface="+mj-lt"/>
              </a:rPr>
              <a:t>Each institution will </a:t>
            </a:r>
            <a:r>
              <a:rPr lang="en-US" i="1" dirty="0" smtClean="0">
                <a:solidFill>
                  <a:schemeClr val="accent1"/>
                </a:solidFill>
                <a:latin typeface="+mj-lt"/>
              </a:rPr>
              <a:t>focus</a:t>
            </a:r>
            <a:r>
              <a:rPr lang="en-US" dirty="0" smtClean="0">
                <a:solidFill>
                  <a:schemeClr val="accent1"/>
                </a:solidFill>
                <a:latin typeface="+mj-lt"/>
              </a:rPr>
              <a:t> </a:t>
            </a:r>
            <a:r>
              <a:rPr lang="en-US" dirty="0" smtClean="0">
                <a:latin typeface="+mj-lt"/>
              </a:rPr>
              <a:t>its research and development activities, and R&amp;D networks </a:t>
            </a:r>
            <a:r>
              <a:rPr lang="en-US" dirty="0">
                <a:latin typeface="+mj-lt"/>
              </a:rPr>
              <a:t>will be </a:t>
            </a:r>
            <a:r>
              <a:rPr lang="en-US" dirty="0" smtClean="0">
                <a:latin typeface="+mj-lt"/>
              </a:rPr>
              <a:t>formed</a:t>
            </a:r>
            <a:r>
              <a:rPr lang="hu-HU" dirty="0" smtClean="0">
                <a:latin typeface="+mj-lt"/>
              </a:rPr>
              <a:t> </a:t>
            </a:r>
            <a:r>
              <a:rPr lang="en-US" dirty="0" smtClean="0">
                <a:latin typeface="+mj-lt"/>
              </a:rPr>
              <a:t>between institutions.</a:t>
            </a:r>
          </a:p>
          <a:p>
            <a:r>
              <a:rPr lang="en-US" dirty="0" smtClean="0">
                <a:latin typeface="+mj-lt"/>
              </a:rPr>
              <a:t>The system of research funding will be transformed so that it will support the </a:t>
            </a:r>
            <a:r>
              <a:rPr lang="en-US" i="1" dirty="0" smtClean="0">
                <a:solidFill>
                  <a:schemeClr val="accent1"/>
                </a:solidFill>
                <a:latin typeface="+mj-lt"/>
              </a:rPr>
              <a:t>internationally competitive</a:t>
            </a:r>
            <a:r>
              <a:rPr lang="en-US" dirty="0" smtClean="0">
                <a:latin typeface="+mj-lt"/>
              </a:rPr>
              <a:t> quality and resource concentration.</a:t>
            </a:r>
          </a:p>
          <a:p>
            <a:r>
              <a:rPr lang="en-US" dirty="0" smtClean="0">
                <a:latin typeface="+mj-lt"/>
              </a:rPr>
              <a:t>From 2016 we </a:t>
            </a:r>
            <a:r>
              <a:rPr lang="en-US" dirty="0" smtClean="0">
                <a:latin typeface="+mj-lt"/>
              </a:rPr>
              <a:t>created </a:t>
            </a:r>
            <a:r>
              <a:rPr lang="en-US" dirty="0" smtClean="0">
                <a:latin typeface="+mj-lt"/>
              </a:rPr>
              <a:t>and give extra funding to the so-called </a:t>
            </a:r>
            <a:r>
              <a:rPr lang="en-US" i="1" dirty="0" smtClean="0">
                <a:solidFill>
                  <a:schemeClr val="accent1"/>
                </a:solidFill>
                <a:latin typeface="+mj-lt"/>
              </a:rPr>
              <a:t>„national centers of excellence”</a:t>
            </a:r>
            <a:r>
              <a:rPr lang="en-US" dirty="0" smtClean="0">
                <a:latin typeface="+mj-lt"/>
              </a:rPr>
              <a:t>, that will replace the so-called „research university” system.</a:t>
            </a:r>
          </a:p>
          <a:p>
            <a:r>
              <a:rPr lang="en-US" dirty="0" smtClean="0">
                <a:latin typeface="+mj-lt"/>
              </a:rPr>
              <a:t>We will create an excellence based </a:t>
            </a:r>
            <a:r>
              <a:rPr lang="en-US" i="1" dirty="0" smtClean="0">
                <a:solidFill>
                  <a:schemeClr val="accent1"/>
                </a:solidFill>
                <a:latin typeface="+mj-lt"/>
              </a:rPr>
              <a:t>research grant system </a:t>
            </a:r>
            <a:r>
              <a:rPr lang="en-US" dirty="0" smtClean="0">
                <a:latin typeface="+mj-lt"/>
              </a:rPr>
              <a:t>for the most talented young professionals (the financing will go to persons instead of institutions, of course institutional overheads will be deductible) that will add an extra 10% resource to the whole budget of the higher education.</a:t>
            </a:r>
            <a:endParaRPr lang="en-US"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en-US" smtClean="0"/>
              <a:t>20</a:t>
            </a:fld>
            <a:endParaRPr lang="en-US" dirty="0"/>
          </a:p>
        </p:txBody>
      </p:sp>
    </p:spTree>
    <p:extLst>
      <p:ext uri="{BB962C8B-B14F-4D97-AF65-F5344CB8AC3E}">
        <p14:creationId xmlns:p14="http://schemas.microsoft.com/office/powerpoint/2010/main" val="199482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Third mission</a:t>
            </a:r>
            <a:endParaRPr lang="en-US" dirty="0"/>
          </a:p>
        </p:txBody>
      </p:sp>
      <p:sp>
        <p:nvSpPr>
          <p:cNvPr id="3" name="Tartalom helye 2"/>
          <p:cNvSpPr>
            <a:spLocks noGrp="1"/>
          </p:cNvSpPr>
          <p:nvPr>
            <p:ph idx="1"/>
          </p:nvPr>
        </p:nvSpPr>
        <p:spPr/>
        <p:txBody>
          <a:bodyPr>
            <a:noAutofit/>
          </a:bodyPr>
          <a:lstStyle/>
          <a:p>
            <a:r>
              <a:rPr lang="en-US" dirty="0">
                <a:latin typeface="+mj-lt"/>
              </a:rPr>
              <a:t>Higher education plays an active role in the development of innovation </a:t>
            </a:r>
            <a:r>
              <a:rPr lang="en-US" dirty="0" smtClean="0">
                <a:latin typeface="+mj-lt"/>
              </a:rPr>
              <a:t>competencies of </a:t>
            </a:r>
            <a:r>
              <a:rPr lang="en-US" dirty="0">
                <a:latin typeface="+mj-lt"/>
              </a:rPr>
              <a:t>domestic-owned, technology-intensive companies (especially SMEs), in order to better utilize </a:t>
            </a:r>
            <a:r>
              <a:rPr lang="en-US" dirty="0" smtClean="0">
                <a:latin typeface="+mj-lt"/>
              </a:rPr>
              <a:t>the available resources</a:t>
            </a:r>
            <a:r>
              <a:rPr lang="en-US" dirty="0" smtClean="0">
                <a:latin typeface="+mj-lt"/>
              </a:rPr>
              <a:t>.</a:t>
            </a:r>
            <a:endParaRPr lang="en-US" dirty="0">
              <a:latin typeface="+mj-lt"/>
            </a:endParaRPr>
          </a:p>
          <a:p>
            <a:pPr lvl="0"/>
            <a:r>
              <a:rPr lang="en-US" dirty="0" smtClean="0">
                <a:latin typeface="+mj-lt"/>
              </a:rPr>
              <a:t>We will create a system called </a:t>
            </a:r>
            <a:r>
              <a:rPr lang="en-US" i="1" dirty="0" smtClean="0">
                <a:solidFill>
                  <a:schemeClr val="accent1"/>
                </a:solidFill>
                <a:latin typeface="+mj-lt"/>
              </a:rPr>
              <a:t>„Centers for Cooperation between Higher Education and Industry”</a:t>
            </a:r>
            <a:r>
              <a:rPr lang="en-US" dirty="0" smtClean="0">
                <a:latin typeface="+mj-lt"/>
              </a:rPr>
              <a:t> in order to standardize and foster the cooperation between industry and universities. </a:t>
            </a:r>
          </a:p>
          <a:p>
            <a:r>
              <a:rPr lang="en-US" dirty="0" smtClean="0">
                <a:latin typeface="+mj-lt"/>
              </a:rPr>
              <a:t>We will support by </a:t>
            </a:r>
            <a:r>
              <a:rPr lang="en-US" dirty="0" smtClean="0">
                <a:latin typeface="+mj-lt"/>
              </a:rPr>
              <a:t>EU and local </a:t>
            </a:r>
            <a:r>
              <a:rPr lang="en-US" dirty="0" smtClean="0">
                <a:latin typeface="+mj-lt"/>
              </a:rPr>
              <a:t>grants </a:t>
            </a:r>
            <a:r>
              <a:rPr lang="en-US" dirty="0" smtClean="0">
                <a:latin typeface="+mj-lt"/>
              </a:rPr>
              <a:t>the </a:t>
            </a:r>
            <a:r>
              <a:rPr lang="en-US" i="1" dirty="0" smtClean="0">
                <a:solidFill>
                  <a:schemeClr val="accent1"/>
                </a:solidFill>
                <a:latin typeface="+mj-lt"/>
              </a:rPr>
              <a:t>incubation services </a:t>
            </a:r>
            <a:r>
              <a:rPr lang="en-US" dirty="0" smtClean="0">
                <a:latin typeface="+mj-lt"/>
              </a:rPr>
              <a:t>of higher education institutions, as well as the foundation of </a:t>
            </a:r>
            <a:r>
              <a:rPr lang="en-US" i="1" dirty="0" smtClean="0">
                <a:solidFill>
                  <a:schemeClr val="accent1"/>
                </a:solidFill>
                <a:latin typeface="+mj-lt"/>
              </a:rPr>
              <a:t>spin-off companies</a:t>
            </a:r>
            <a:r>
              <a:rPr lang="en-US" dirty="0" smtClean="0">
                <a:latin typeface="+mj-lt"/>
              </a:rPr>
              <a:t>, in order to convert the results of scientific discoveries into innovation.</a:t>
            </a:r>
          </a:p>
          <a:p>
            <a:r>
              <a:rPr lang="en-US" dirty="0" smtClean="0">
                <a:latin typeface="+mj-lt"/>
              </a:rPr>
              <a:t>Higher education institutions can serve as a knowledge-hub in the underdeveloped </a:t>
            </a:r>
            <a:r>
              <a:rPr lang="en-US" dirty="0" smtClean="0">
                <a:latin typeface="+mj-lt"/>
              </a:rPr>
              <a:t>regions.</a:t>
            </a:r>
            <a:endParaRPr lang="en-US"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21</a:t>
            </a:fld>
            <a:endParaRPr lang="hu-HU"/>
          </a:p>
        </p:txBody>
      </p:sp>
    </p:spTree>
    <p:extLst>
      <p:ext uri="{BB962C8B-B14F-4D97-AF65-F5344CB8AC3E}">
        <p14:creationId xmlns:p14="http://schemas.microsoft.com/office/powerpoint/2010/main" val="1591693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en-US" dirty="0"/>
              <a:t>Profiling and specialization</a:t>
            </a:r>
            <a:endParaRPr lang="hu-HU" dirty="0"/>
          </a:p>
        </p:txBody>
      </p:sp>
      <p:sp>
        <p:nvSpPr>
          <p:cNvPr id="6" name="Tartalom helye 5"/>
          <p:cNvSpPr>
            <a:spLocks noGrp="1"/>
          </p:cNvSpPr>
          <p:nvPr>
            <p:ph idx="1"/>
          </p:nvPr>
        </p:nvSpPr>
        <p:spPr/>
        <p:txBody>
          <a:bodyPr>
            <a:normAutofit/>
          </a:bodyPr>
          <a:lstStyle/>
          <a:p>
            <a:r>
              <a:rPr lang="en-GB" dirty="0" smtClean="0">
                <a:latin typeface="+mj-lt"/>
              </a:rPr>
              <a:t>We </a:t>
            </a:r>
            <a:r>
              <a:rPr lang="en-GB" i="1" dirty="0" smtClean="0">
                <a:solidFill>
                  <a:schemeClr val="accent1"/>
                </a:solidFill>
                <a:latin typeface="+mj-lt"/>
              </a:rPr>
              <a:t>differentiate </a:t>
            </a:r>
            <a:r>
              <a:rPr lang="en-GB" i="1" dirty="0">
                <a:solidFill>
                  <a:schemeClr val="accent1"/>
                </a:solidFill>
                <a:latin typeface="+mj-lt"/>
              </a:rPr>
              <a:t>the profile of institutions</a:t>
            </a:r>
            <a:r>
              <a:rPr lang="en-GB" dirty="0">
                <a:latin typeface="+mj-lt"/>
              </a:rPr>
              <a:t>, </a:t>
            </a:r>
            <a:r>
              <a:rPr lang="en-GB" dirty="0" smtClean="0">
                <a:latin typeface="+mj-lt"/>
              </a:rPr>
              <a:t>and operate and finance them according to the </a:t>
            </a:r>
            <a:r>
              <a:rPr lang="en-GB" dirty="0">
                <a:latin typeface="+mj-lt"/>
              </a:rPr>
              <a:t>primary functions of the various </a:t>
            </a:r>
            <a:r>
              <a:rPr lang="en-GB" dirty="0" smtClean="0">
                <a:latin typeface="+mj-lt"/>
              </a:rPr>
              <a:t>types.</a:t>
            </a:r>
            <a:endParaRPr lang="en-US" dirty="0" smtClean="0">
              <a:latin typeface="+mj-lt"/>
            </a:endParaRPr>
          </a:p>
          <a:p>
            <a:pPr lvl="1"/>
            <a:r>
              <a:rPr lang="en-US" dirty="0" smtClean="0">
                <a:latin typeface="+mj-lt"/>
              </a:rPr>
              <a:t>Knowledge generation</a:t>
            </a:r>
            <a:r>
              <a:rPr lang="hu-HU" dirty="0" smtClean="0">
                <a:latin typeface="+mj-lt"/>
              </a:rPr>
              <a:t>: </a:t>
            </a:r>
            <a:r>
              <a:rPr lang="en-US" u="dotted" cap="small" dirty="0" smtClean="0">
                <a:latin typeface="+mj-lt"/>
              </a:rPr>
              <a:t>university</a:t>
            </a:r>
            <a:endParaRPr lang="hu-HU" u="dotted" cap="small" dirty="0">
              <a:latin typeface="+mj-lt"/>
            </a:endParaRPr>
          </a:p>
          <a:p>
            <a:pPr lvl="1"/>
            <a:r>
              <a:rPr lang="en-US" dirty="0" smtClean="0">
                <a:latin typeface="+mj-lt"/>
              </a:rPr>
              <a:t>Knowledge application</a:t>
            </a:r>
            <a:r>
              <a:rPr lang="hu-HU" dirty="0" smtClean="0">
                <a:latin typeface="+mj-lt"/>
              </a:rPr>
              <a:t>: </a:t>
            </a:r>
            <a:r>
              <a:rPr lang="en-US" u="dotted" cap="small" dirty="0" smtClean="0">
                <a:latin typeface="+mj-lt"/>
              </a:rPr>
              <a:t>university of applied sciences</a:t>
            </a:r>
            <a:endParaRPr lang="hu-HU" u="dotted" cap="small" dirty="0">
              <a:latin typeface="+mj-lt"/>
            </a:endParaRPr>
          </a:p>
          <a:p>
            <a:r>
              <a:rPr lang="en-US" dirty="0" smtClean="0">
                <a:latin typeface="+mj-lt"/>
              </a:rPr>
              <a:t>We </a:t>
            </a:r>
            <a:r>
              <a:rPr lang="en-US" dirty="0">
                <a:latin typeface="+mj-lt"/>
              </a:rPr>
              <a:t>create </a:t>
            </a:r>
            <a:r>
              <a:rPr lang="en-US" i="1" dirty="0">
                <a:latin typeface="+mj-lt"/>
              </a:rPr>
              <a:t>new types </a:t>
            </a:r>
            <a:r>
              <a:rPr lang="en-US" dirty="0" smtClean="0">
                <a:latin typeface="+mj-lt"/>
              </a:rPr>
              <a:t>(at least in Hungary) of </a:t>
            </a:r>
            <a:r>
              <a:rPr lang="en-US" dirty="0">
                <a:latin typeface="+mj-lt"/>
              </a:rPr>
              <a:t>higher education institutions </a:t>
            </a:r>
            <a:r>
              <a:rPr lang="en-US" dirty="0" smtClean="0">
                <a:latin typeface="+mj-lt"/>
              </a:rPr>
              <a:t>concerning </a:t>
            </a:r>
            <a:r>
              <a:rPr lang="en-US" dirty="0">
                <a:latin typeface="+mj-lt"/>
              </a:rPr>
              <a:t>the </a:t>
            </a:r>
            <a:r>
              <a:rPr lang="en-US" i="1" dirty="0">
                <a:solidFill>
                  <a:schemeClr val="accent1">
                    <a:lumMod val="75000"/>
                  </a:schemeClr>
                </a:solidFill>
                <a:latin typeface="+mj-lt"/>
              </a:rPr>
              <a:t>ownership</a:t>
            </a:r>
            <a:r>
              <a:rPr lang="en-US" dirty="0">
                <a:latin typeface="+mj-lt"/>
              </a:rPr>
              <a:t>, financing and operating </a:t>
            </a:r>
            <a:r>
              <a:rPr lang="en-US" dirty="0" smtClean="0">
                <a:latin typeface="+mj-lt"/>
              </a:rPr>
              <a:t>conditions (e.g. community colleges).</a:t>
            </a:r>
            <a:endParaRPr lang="en-US" dirty="0">
              <a:latin typeface="+mj-lt"/>
            </a:endParaRPr>
          </a:p>
          <a:p>
            <a:r>
              <a:rPr lang="en-US" dirty="0" smtClean="0">
                <a:latin typeface="+mj-lt"/>
              </a:rPr>
              <a:t>The traditionally established </a:t>
            </a:r>
            <a:r>
              <a:rPr lang="en-US" i="1" dirty="0" smtClean="0">
                <a:solidFill>
                  <a:schemeClr val="accent1"/>
                </a:solidFill>
                <a:latin typeface="+mj-lt"/>
              </a:rPr>
              <a:t>major/minor structure</a:t>
            </a:r>
            <a:r>
              <a:rPr lang="en-US" dirty="0" smtClean="0">
                <a:latin typeface="+mj-lt"/>
              </a:rPr>
              <a:t> </a:t>
            </a:r>
            <a:r>
              <a:rPr lang="en-US" dirty="0">
                <a:latin typeface="+mj-lt"/>
              </a:rPr>
              <a:t>will be </a:t>
            </a:r>
            <a:r>
              <a:rPr lang="en-US" dirty="0" smtClean="0">
                <a:latin typeface="+mj-lt"/>
              </a:rPr>
              <a:t>remodeled taking </a:t>
            </a:r>
            <a:r>
              <a:rPr lang="en-US" dirty="0">
                <a:latin typeface="+mj-lt"/>
              </a:rPr>
              <a:t>into account</a:t>
            </a:r>
            <a:r>
              <a:rPr lang="en-US" dirty="0" smtClean="0">
                <a:latin typeface="+mj-lt"/>
              </a:rPr>
              <a:t> efficiency aspects and labor </a:t>
            </a:r>
            <a:r>
              <a:rPr lang="en-US" dirty="0">
                <a:latin typeface="+mj-lt"/>
              </a:rPr>
              <a:t>market </a:t>
            </a:r>
            <a:r>
              <a:rPr lang="en-US" dirty="0" smtClean="0">
                <a:latin typeface="+mj-lt"/>
              </a:rPr>
              <a:t>requirements.</a:t>
            </a:r>
            <a:endParaRPr lang="en-US" dirty="0">
              <a:latin typeface="+mj-lt"/>
            </a:endParaRPr>
          </a:p>
          <a:p>
            <a:r>
              <a:rPr lang="en-US" dirty="0">
                <a:latin typeface="+mj-lt"/>
              </a:rPr>
              <a:t>We provide </a:t>
            </a:r>
            <a:r>
              <a:rPr lang="en-US" dirty="0" smtClean="0">
                <a:latin typeface="+mj-lt"/>
              </a:rPr>
              <a:t>smooth </a:t>
            </a:r>
            <a:r>
              <a:rPr lang="en-US" i="1" dirty="0" smtClean="0">
                <a:solidFill>
                  <a:schemeClr val="accent1"/>
                </a:solidFill>
                <a:latin typeface="+mj-lt"/>
              </a:rPr>
              <a:t>transition from vocational training</a:t>
            </a:r>
            <a:r>
              <a:rPr lang="en-US" dirty="0" smtClean="0">
                <a:latin typeface="+mj-lt"/>
              </a:rPr>
              <a:t> into </a:t>
            </a:r>
            <a:r>
              <a:rPr lang="en-US" dirty="0">
                <a:latin typeface="+mj-lt"/>
              </a:rPr>
              <a:t>higher education, </a:t>
            </a:r>
            <a:r>
              <a:rPr lang="en-US" dirty="0" smtClean="0">
                <a:latin typeface="+mj-lt"/>
              </a:rPr>
              <a:t>and a new </a:t>
            </a:r>
            <a:r>
              <a:rPr lang="en-US" dirty="0">
                <a:latin typeface="+mj-lt"/>
              </a:rPr>
              <a:t>training </a:t>
            </a:r>
            <a:r>
              <a:rPr lang="en-US" dirty="0" smtClean="0">
                <a:latin typeface="+mj-lt"/>
              </a:rPr>
              <a:t>type will be introduced (B.Eng.).</a:t>
            </a:r>
          </a:p>
        </p:txBody>
      </p:sp>
      <p:sp>
        <p:nvSpPr>
          <p:cNvPr id="4" name="Dia számának helye 3"/>
          <p:cNvSpPr>
            <a:spLocks noGrp="1"/>
          </p:cNvSpPr>
          <p:nvPr>
            <p:ph type="sldNum" sz="quarter" idx="12"/>
          </p:nvPr>
        </p:nvSpPr>
        <p:spPr/>
        <p:txBody>
          <a:bodyPr/>
          <a:lstStyle/>
          <a:p>
            <a:fld id="{24ECCB2F-DC7A-4200-9D41-F237128CA327}" type="slidenum">
              <a:rPr lang="hu-HU" smtClean="0"/>
              <a:t>22</a:t>
            </a:fld>
            <a:endParaRPr lang="hu-HU"/>
          </a:p>
        </p:txBody>
      </p:sp>
    </p:spTree>
    <p:extLst>
      <p:ext uri="{BB962C8B-B14F-4D97-AF65-F5344CB8AC3E}">
        <p14:creationId xmlns:p14="http://schemas.microsoft.com/office/powerpoint/2010/main" val="2508958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Restructuring the network</a:t>
            </a:r>
            <a:endParaRPr lang="hu-HU" dirty="0"/>
          </a:p>
        </p:txBody>
      </p:sp>
      <p:sp>
        <p:nvSpPr>
          <p:cNvPr id="3" name="Tartalom helye 2"/>
          <p:cNvSpPr>
            <a:spLocks noGrp="1"/>
          </p:cNvSpPr>
          <p:nvPr>
            <p:ph idx="1"/>
          </p:nvPr>
        </p:nvSpPr>
        <p:spPr>
          <a:xfrm>
            <a:off x="628650" y="1580606"/>
            <a:ext cx="7886700" cy="4596357"/>
          </a:xfrm>
        </p:spPr>
        <p:txBody>
          <a:bodyPr>
            <a:normAutofit/>
          </a:bodyPr>
          <a:lstStyle/>
          <a:p>
            <a:r>
              <a:rPr lang="en-US" dirty="0" smtClean="0">
                <a:latin typeface="+mj-lt"/>
              </a:rPr>
              <a:t>We </a:t>
            </a:r>
            <a:r>
              <a:rPr lang="en-GB" dirty="0" smtClean="0">
                <a:latin typeface="+mj-lt"/>
              </a:rPr>
              <a:t>rationalize </a:t>
            </a:r>
            <a:r>
              <a:rPr lang="en-GB" dirty="0">
                <a:latin typeface="+mj-lt"/>
              </a:rPr>
              <a:t>the </a:t>
            </a:r>
            <a:r>
              <a:rPr lang="en-GB" dirty="0" smtClean="0">
                <a:latin typeface="+mj-lt"/>
              </a:rPr>
              <a:t>higher educational institution </a:t>
            </a:r>
            <a:r>
              <a:rPr lang="en-GB" dirty="0">
                <a:latin typeface="+mj-lt"/>
              </a:rPr>
              <a:t>network, establishing a </a:t>
            </a:r>
            <a:r>
              <a:rPr lang="en-GB" i="1" dirty="0">
                <a:solidFill>
                  <a:schemeClr val="accent1"/>
                </a:solidFill>
                <a:latin typeface="+mj-lt"/>
              </a:rPr>
              <a:t>hierarchic</a:t>
            </a:r>
            <a:r>
              <a:rPr lang="en-GB" dirty="0">
                <a:solidFill>
                  <a:schemeClr val="accent1"/>
                </a:solidFill>
                <a:latin typeface="+mj-lt"/>
              </a:rPr>
              <a:t> </a:t>
            </a:r>
            <a:r>
              <a:rPr lang="en-GB" dirty="0" smtClean="0">
                <a:latin typeface="+mj-lt"/>
              </a:rPr>
              <a:t>system</a:t>
            </a:r>
            <a:r>
              <a:rPr lang="en-GB" dirty="0">
                <a:latin typeface="+mj-lt"/>
              </a:rPr>
              <a:t>, which is adapted to the spatial structure of Hungary, intended for improving </a:t>
            </a:r>
            <a:r>
              <a:rPr lang="en-GB" i="1" dirty="0" smtClean="0">
                <a:solidFill>
                  <a:schemeClr val="accent1"/>
                </a:solidFill>
                <a:latin typeface="+mj-lt"/>
              </a:rPr>
              <a:t>efficiency</a:t>
            </a:r>
            <a:r>
              <a:rPr lang="en-GB" dirty="0" smtClean="0">
                <a:solidFill>
                  <a:schemeClr val="accent1"/>
                </a:solidFill>
                <a:latin typeface="+mj-lt"/>
              </a:rPr>
              <a:t> </a:t>
            </a:r>
            <a:r>
              <a:rPr lang="en-GB" dirty="0">
                <a:latin typeface="+mj-lt"/>
              </a:rPr>
              <a:t>and </a:t>
            </a:r>
            <a:r>
              <a:rPr lang="en-GB" dirty="0" smtClean="0">
                <a:latin typeface="+mj-lt"/>
              </a:rPr>
              <a:t>generating </a:t>
            </a:r>
            <a:r>
              <a:rPr lang="en-GB" i="1" dirty="0">
                <a:solidFill>
                  <a:schemeClr val="accent1"/>
                </a:solidFill>
                <a:latin typeface="+mj-lt"/>
              </a:rPr>
              <a:t>competition</a:t>
            </a:r>
            <a:r>
              <a:rPr lang="en-GB" dirty="0">
                <a:latin typeface="+mj-lt"/>
              </a:rPr>
              <a:t>.</a:t>
            </a:r>
            <a:endParaRPr lang="hu-HU" dirty="0" smtClean="0">
              <a:latin typeface="+mj-lt"/>
            </a:endParaRPr>
          </a:p>
          <a:p>
            <a:pPr lvl="0"/>
            <a:r>
              <a:rPr lang="en-GB" i="1" dirty="0" smtClean="0">
                <a:solidFill>
                  <a:schemeClr val="accent1"/>
                </a:solidFill>
                <a:latin typeface="+mj-lt"/>
              </a:rPr>
              <a:t>Functional </a:t>
            </a:r>
            <a:r>
              <a:rPr lang="en-GB" i="1" dirty="0">
                <a:solidFill>
                  <a:schemeClr val="accent1"/>
                </a:solidFill>
                <a:latin typeface="+mj-lt"/>
              </a:rPr>
              <a:t>urban </a:t>
            </a:r>
            <a:r>
              <a:rPr lang="en-GB" i="1" dirty="0" smtClean="0">
                <a:solidFill>
                  <a:schemeClr val="accent1"/>
                </a:solidFill>
                <a:latin typeface="+mj-lt"/>
              </a:rPr>
              <a:t>regions</a:t>
            </a:r>
            <a:r>
              <a:rPr lang="en-GB" dirty="0" smtClean="0">
                <a:latin typeface="+mj-lt"/>
              </a:rPr>
              <a:t> </a:t>
            </a:r>
            <a:r>
              <a:rPr lang="en-GB" dirty="0">
                <a:latin typeface="+mj-lt"/>
              </a:rPr>
              <a:t>should be considered as the basic units of the spatial structure without settlements. </a:t>
            </a:r>
            <a:endParaRPr lang="en-US" dirty="0">
              <a:latin typeface="+mj-lt"/>
            </a:endParaRPr>
          </a:p>
          <a:p>
            <a:pPr lvl="1"/>
            <a:r>
              <a:rPr lang="en-GB" dirty="0">
                <a:latin typeface="+mj-lt"/>
              </a:rPr>
              <a:t>The presence of tertiary education should be ensured according to the </a:t>
            </a:r>
            <a:r>
              <a:rPr lang="en-GB" i="1" dirty="0">
                <a:latin typeface="+mj-lt"/>
              </a:rPr>
              <a:t>regional function</a:t>
            </a:r>
            <a:r>
              <a:rPr lang="en-GB" dirty="0" smtClean="0">
                <a:latin typeface="+mj-lt"/>
              </a:rPr>
              <a:t>.</a:t>
            </a:r>
            <a:endParaRPr lang="hu-HU" dirty="0" smtClean="0">
              <a:latin typeface="+mj-lt"/>
            </a:endParaRPr>
          </a:p>
          <a:p>
            <a:pPr lvl="1"/>
            <a:r>
              <a:rPr lang="en-GB" dirty="0">
                <a:latin typeface="+mj-lt"/>
              </a:rPr>
              <a:t>The fact that almost everything is concentrated in Budapest is due to Hungary's spatial structure, which should be handled as a </a:t>
            </a:r>
            <a:r>
              <a:rPr lang="en-GB" i="1" dirty="0">
                <a:latin typeface="+mj-lt"/>
              </a:rPr>
              <a:t>feature</a:t>
            </a:r>
            <a:r>
              <a:rPr lang="en-GB" dirty="0">
                <a:latin typeface="+mj-lt"/>
              </a:rPr>
              <a:t> instead of </a:t>
            </a:r>
            <a:r>
              <a:rPr lang="en-GB" i="1" dirty="0">
                <a:latin typeface="+mj-lt"/>
              </a:rPr>
              <a:t>problem.</a:t>
            </a:r>
            <a:r>
              <a:rPr lang="en-GB" dirty="0">
                <a:latin typeface="+mj-lt"/>
              </a:rPr>
              <a:t> </a:t>
            </a:r>
            <a:endParaRPr lang="en-US" dirty="0">
              <a:latin typeface="+mj-lt"/>
            </a:endParaRPr>
          </a:p>
          <a:p>
            <a:r>
              <a:rPr lang="en-GB" dirty="0" smtClean="0">
                <a:latin typeface="+mj-lt"/>
              </a:rPr>
              <a:t>Qualitative </a:t>
            </a:r>
            <a:r>
              <a:rPr lang="en-GB" dirty="0">
                <a:latin typeface="+mj-lt"/>
              </a:rPr>
              <a:t>and quantitative development of the Hungarian education </a:t>
            </a:r>
            <a:r>
              <a:rPr lang="en-GB" i="1" dirty="0">
                <a:solidFill>
                  <a:schemeClr val="accent1"/>
                </a:solidFill>
                <a:latin typeface="+mj-lt"/>
              </a:rPr>
              <a:t>beyond the borders</a:t>
            </a:r>
            <a:r>
              <a:rPr lang="en-GB" dirty="0">
                <a:latin typeface="+mj-lt"/>
              </a:rPr>
              <a:t>.</a:t>
            </a:r>
            <a:endParaRPr lang="hu-HU"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23</a:t>
            </a:fld>
            <a:endParaRPr lang="hu-HU"/>
          </a:p>
        </p:txBody>
      </p:sp>
    </p:spTree>
    <p:extLst>
      <p:ext uri="{BB962C8B-B14F-4D97-AF65-F5344CB8AC3E}">
        <p14:creationId xmlns:p14="http://schemas.microsoft.com/office/powerpoint/2010/main" val="382742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24ECCB2F-DC7A-4200-9D41-F237128CA327}" type="slidenum">
              <a:rPr lang="hu-HU" smtClean="0"/>
              <a:t>24</a:t>
            </a:fld>
            <a:endParaRPr lang="hu-HU"/>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48" y="0"/>
            <a:ext cx="8964305" cy="6858000"/>
          </a:xfrm>
          <a:prstGeom prst="rect">
            <a:avLst/>
          </a:prstGeom>
        </p:spPr>
      </p:pic>
    </p:spTree>
    <p:extLst>
      <p:ext uri="{BB962C8B-B14F-4D97-AF65-F5344CB8AC3E}">
        <p14:creationId xmlns:p14="http://schemas.microsoft.com/office/powerpoint/2010/main" val="3317203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Innovation in education</a:t>
            </a:r>
            <a:endParaRPr lang="hu-HU" dirty="0"/>
          </a:p>
        </p:txBody>
      </p:sp>
      <p:sp>
        <p:nvSpPr>
          <p:cNvPr id="3" name="Tartalom helye 2"/>
          <p:cNvSpPr>
            <a:spLocks noGrp="1"/>
          </p:cNvSpPr>
          <p:nvPr>
            <p:ph idx="1"/>
          </p:nvPr>
        </p:nvSpPr>
        <p:spPr/>
        <p:txBody>
          <a:bodyPr>
            <a:normAutofit/>
          </a:bodyPr>
          <a:lstStyle/>
          <a:p>
            <a:r>
              <a:rPr lang="en-US" dirty="0" smtClean="0">
                <a:latin typeface="+mj-lt"/>
              </a:rPr>
              <a:t>Relations </a:t>
            </a:r>
            <a:r>
              <a:rPr lang="en-US" dirty="0">
                <a:latin typeface="+mj-lt"/>
              </a:rPr>
              <a:t>between </a:t>
            </a:r>
            <a:r>
              <a:rPr lang="en-US" i="1" dirty="0">
                <a:latin typeface="+mj-lt"/>
              </a:rPr>
              <a:t>contact hours</a:t>
            </a:r>
            <a:r>
              <a:rPr lang="en-US" dirty="0">
                <a:latin typeface="+mj-lt"/>
              </a:rPr>
              <a:t> and students' working hours, </a:t>
            </a:r>
            <a:r>
              <a:rPr lang="en-US" i="1" dirty="0">
                <a:latin typeface="+mj-lt"/>
              </a:rPr>
              <a:t>term-time and examination period</a:t>
            </a:r>
            <a:r>
              <a:rPr lang="en-US" dirty="0">
                <a:latin typeface="+mj-lt"/>
              </a:rPr>
              <a:t> as well as “theoretical subject” and “practical subject” should be </a:t>
            </a:r>
            <a:r>
              <a:rPr lang="en-US" dirty="0" smtClean="0">
                <a:latin typeface="+mj-lt"/>
              </a:rPr>
              <a:t>reconsidered.</a:t>
            </a:r>
            <a:endParaRPr lang="en-US" dirty="0">
              <a:latin typeface="+mj-lt"/>
            </a:endParaRPr>
          </a:p>
          <a:p>
            <a:r>
              <a:rPr lang="en-US" dirty="0">
                <a:latin typeface="+mj-lt"/>
              </a:rPr>
              <a:t>The more intensive learning experience, the practical mastering of skills and the </a:t>
            </a:r>
            <a:r>
              <a:rPr lang="en-US" i="1" dirty="0">
                <a:latin typeface="+mj-lt"/>
              </a:rPr>
              <a:t>project- and </a:t>
            </a:r>
            <a:r>
              <a:rPr lang="en-US" i="1" dirty="0" smtClean="0">
                <a:latin typeface="+mj-lt"/>
              </a:rPr>
              <a:t>result-oriented </a:t>
            </a:r>
            <a:r>
              <a:rPr lang="en-US" i="1" dirty="0">
                <a:latin typeface="+mj-lt"/>
              </a:rPr>
              <a:t>approach</a:t>
            </a:r>
            <a:r>
              <a:rPr lang="en-US" dirty="0">
                <a:latin typeface="+mj-lt"/>
              </a:rPr>
              <a:t> expected from the </a:t>
            </a:r>
            <a:r>
              <a:rPr lang="en-US" dirty="0" smtClean="0">
                <a:latin typeface="+mj-lt"/>
              </a:rPr>
              <a:t>labor </a:t>
            </a:r>
            <a:r>
              <a:rPr lang="en-US" dirty="0">
                <a:latin typeface="+mj-lt"/>
              </a:rPr>
              <a:t>market requires the review of “subject-” and “course-centric” teaching arrangement</a:t>
            </a:r>
            <a:r>
              <a:rPr lang="en-US" dirty="0" smtClean="0">
                <a:latin typeface="+mj-lt"/>
              </a:rPr>
              <a:t>.</a:t>
            </a:r>
          </a:p>
          <a:p>
            <a:r>
              <a:rPr lang="en-US" dirty="0" smtClean="0">
                <a:latin typeface="+mj-lt"/>
              </a:rPr>
              <a:t>We modify the </a:t>
            </a:r>
            <a:r>
              <a:rPr lang="en-US" dirty="0">
                <a:latin typeface="+mj-lt"/>
              </a:rPr>
              <a:t>education methodology used in </a:t>
            </a:r>
            <a:r>
              <a:rPr lang="en-US" dirty="0" smtClean="0">
                <a:latin typeface="+mj-lt"/>
              </a:rPr>
              <a:t>tertiary </a:t>
            </a:r>
            <a:r>
              <a:rPr lang="en-US" dirty="0">
                <a:latin typeface="+mj-lt"/>
              </a:rPr>
              <a:t>education </a:t>
            </a:r>
            <a:r>
              <a:rPr lang="en-US" dirty="0" smtClean="0">
                <a:latin typeface="+mj-lt"/>
              </a:rPr>
              <a:t>focusing </a:t>
            </a:r>
            <a:r>
              <a:rPr lang="en-US" dirty="0">
                <a:latin typeface="+mj-lt"/>
              </a:rPr>
              <a:t>on practice and </a:t>
            </a:r>
            <a:r>
              <a:rPr lang="en-US" dirty="0" smtClean="0">
                <a:latin typeface="+mj-lt"/>
              </a:rPr>
              <a:t>student’s</a:t>
            </a:r>
            <a:r>
              <a:rPr lang="hu-HU" dirty="0" smtClean="0">
                <a:latin typeface="+mj-lt"/>
              </a:rPr>
              <a:t> </a:t>
            </a:r>
            <a:r>
              <a:rPr lang="en-US" dirty="0" smtClean="0">
                <a:latin typeface="+mj-lt"/>
              </a:rPr>
              <a:t>work.</a:t>
            </a:r>
            <a:r>
              <a:rPr lang="hu-HU" dirty="0" smtClean="0">
                <a:latin typeface="+mj-lt"/>
              </a:rPr>
              <a:t> </a:t>
            </a:r>
            <a:r>
              <a:rPr lang="en-US" dirty="0" smtClean="0">
                <a:latin typeface="+mj-lt"/>
              </a:rPr>
              <a:t>Where it is appropriate, we introduce </a:t>
            </a:r>
            <a:r>
              <a:rPr lang="en-US" dirty="0">
                <a:latin typeface="+mj-lt"/>
              </a:rPr>
              <a:t>and </a:t>
            </a:r>
            <a:r>
              <a:rPr lang="en-US" dirty="0" smtClean="0">
                <a:latin typeface="+mj-lt"/>
              </a:rPr>
              <a:t>implement the </a:t>
            </a:r>
            <a:r>
              <a:rPr lang="en-US" dirty="0">
                <a:latin typeface="+mj-lt"/>
              </a:rPr>
              <a:t>dual </a:t>
            </a:r>
            <a:r>
              <a:rPr lang="en-US" dirty="0" smtClean="0">
                <a:latin typeface="+mj-lt"/>
              </a:rPr>
              <a:t>form of higher education. </a:t>
            </a:r>
            <a:r>
              <a:rPr lang="en-US" dirty="0">
                <a:latin typeface="+mj-lt"/>
              </a:rPr>
              <a:t>By </a:t>
            </a:r>
            <a:r>
              <a:rPr lang="en-US" dirty="0" smtClean="0">
                <a:latin typeface="+mj-lt"/>
              </a:rPr>
              <a:t>2020, 8% </a:t>
            </a:r>
            <a:r>
              <a:rPr lang="en-US" dirty="0">
                <a:latin typeface="+mj-lt"/>
              </a:rPr>
              <a:t>of </a:t>
            </a:r>
            <a:r>
              <a:rPr lang="en-US" dirty="0" smtClean="0">
                <a:latin typeface="+mj-lt"/>
              </a:rPr>
              <a:t>undergraduate students – in </a:t>
            </a:r>
            <a:r>
              <a:rPr lang="en-US" dirty="0">
                <a:latin typeface="+mj-lt"/>
              </a:rPr>
              <a:t>the relevant educational fields </a:t>
            </a:r>
            <a:r>
              <a:rPr lang="en-US" dirty="0" smtClean="0">
                <a:latin typeface="+mj-lt"/>
              </a:rPr>
              <a:t>– will start the training in </a:t>
            </a:r>
            <a:r>
              <a:rPr lang="en-US" i="1" dirty="0" smtClean="0">
                <a:solidFill>
                  <a:schemeClr val="accent1"/>
                </a:solidFill>
                <a:latin typeface="+mj-lt"/>
              </a:rPr>
              <a:t>dual education</a:t>
            </a:r>
            <a:r>
              <a:rPr lang="en-US" dirty="0" smtClean="0">
                <a:latin typeface="+mj-lt"/>
              </a:rPr>
              <a:t>.</a:t>
            </a:r>
            <a:endParaRPr lang="hu-HU"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25</a:t>
            </a:fld>
            <a:endParaRPr lang="hu-HU"/>
          </a:p>
        </p:txBody>
      </p:sp>
    </p:spTree>
    <p:extLst>
      <p:ext uri="{BB962C8B-B14F-4D97-AF65-F5344CB8AC3E}">
        <p14:creationId xmlns:p14="http://schemas.microsoft.com/office/powerpoint/2010/main" val="2131950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dirty="0"/>
              <a:t>Effective </a:t>
            </a:r>
            <a:r>
              <a:rPr lang="en-US" dirty="0" smtClean="0"/>
              <a:t>governance</a:t>
            </a:r>
            <a:endParaRPr lang="hu-HU" dirty="0"/>
          </a:p>
        </p:txBody>
      </p:sp>
      <p:sp>
        <p:nvSpPr>
          <p:cNvPr id="3" name="Tartalom helye 2"/>
          <p:cNvSpPr>
            <a:spLocks noGrp="1"/>
          </p:cNvSpPr>
          <p:nvPr>
            <p:ph idx="1"/>
          </p:nvPr>
        </p:nvSpPr>
        <p:spPr/>
        <p:txBody>
          <a:bodyPr>
            <a:normAutofit/>
          </a:bodyPr>
          <a:lstStyle/>
          <a:p>
            <a:r>
              <a:rPr lang="en-GB" dirty="0" smtClean="0">
                <a:latin typeface="+mj-lt"/>
              </a:rPr>
              <a:t>We </a:t>
            </a:r>
            <a:r>
              <a:rPr lang="en-GB" i="1" dirty="0" smtClean="0">
                <a:solidFill>
                  <a:schemeClr val="accent1"/>
                </a:solidFill>
                <a:latin typeface="+mj-lt"/>
              </a:rPr>
              <a:t>separated</a:t>
            </a:r>
            <a:r>
              <a:rPr lang="en-GB" dirty="0" smtClean="0">
                <a:solidFill>
                  <a:schemeClr val="accent1"/>
                </a:solidFill>
                <a:latin typeface="+mj-lt"/>
              </a:rPr>
              <a:t> </a:t>
            </a:r>
            <a:r>
              <a:rPr lang="en-GB" dirty="0" smtClean="0">
                <a:latin typeface="+mj-lt"/>
              </a:rPr>
              <a:t>the professional-academic </a:t>
            </a:r>
            <a:r>
              <a:rPr lang="en-GB" i="1" dirty="0" smtClean="0">
                <a:solidFill>
                  <a:schemeClr val="accent1"/>
                </a:solidFill>
                <a:latin typeface="+mj-lt"/>
              </a:rPr>
              <a:t>governance</a:t>
            </a:r>
            <a:r>
              <a:rPr lang="en-GB" dirty="0" smtClean="0">
                <a:solidFill>
                  <a:schemeClr val="accent1"/>
                </a:solidFill>
                <a:latin typeface="+mj-lt"/>
              </a:rPr>
              <a:t> </a:t>
            </a:r>
            <a:r>
              <a:rPr lang="en-GB" dirty="0" smtClean="0">
                <a:latin typeface="+mj-lt"/>
              </a:rPr>
              <a:t>and </a:t>
            </a:r>
            <a:r>
              <a:rPr lang="en-GB" dirty="0">
                <a:latin typeface="+mj-lt"/>
              </a:rPr>
              <a:t>strategic-economic </a:t>
            </a:r>
            <a:r>
              <a:rPr lang="en-GB" i="1" dirty="0">
                <a:solidFill>
                  <a:schemeClr val="accent1"/>
                </a:solidFill>
                <a:latin typeface="+mj-lt"/>
              </a:rPr>
              <a:t>management</a:t>
            </a:r>
            <a:r>
              <a:rPr lang="en-GB" dirty="0">
                <a:solidFill>
                  <a:schemeClr val="accent1"/>
                </a:solidFill>
                <a:latin typeface="+mj-lt"/>
              </a:rPr>
              <a:t> </a:t>
            </a:r>
            <a:r>
              <a:rPr lang="en-GB" dirty="0">
                <a:latin typeface="+mj-lt"/>
              </a:rPr>
              <a:t>of </a:t>
            </a:r>
            <a:r>
              <a:rPr lang="en-GB" dirty="0" smtClean="0">
                <a:latin typeface="+mj-lt"/>
              </a:rPr>
              <a:t>universities (rector vs. chancellor).</a:t>
            </a:r>
            <a:endParaRPr lang="en-US" dirty="0" smtClean="0">
              <a:latin typeface="+mj-lt"/>
            </a:endParaRPr>
          </a:p>
          <a:p>
            <a:r>
              <a:rPr lang="en-GB" dirty="0" smtClean="0">
                <a:latin typeface="+mj-lt"/>
              </a:rPr>
              <a:t>We </a:t>
            </a:r>
            <a:r>
              <a:rPr lang="en-US" dirty="0" smtClean="0">
                <a:latin typeface="+mj-lt"/>
              </a:rPr>
              <a:t>incorporate </a:t>
            </a:r>
            <a:r>
              <a:rPr lang="en-GB" dirty="0" smtClean="0">
                <a:latin typeface="+mj-lt"/>
              </a:rPr>
              <a:t>external stakeholders (maintainer, local economy, society) into the management of the institution (</a:t>
            </a:r>
            <a:r>
              <a:rPr lang="en-GB" i="1" dirty="0" smtClean="0">
                <a:solidFill>
                  <a:schemeClr val="accent1"/>
                </a:solidFill>
                <a:latin typeface="+mj-lt"/>
              </a:rPr>
              <a:t>Board of Trustees</a:t>
            </a:r>
            <a:r>
              <a:rPr lang="en-GB" dirty="0" smtClean="0">
                <a:latin typeface="+mj-lt"/>
              </a:rPr>
              <a:t>).</a:t>
            </a:r>
            <a:endParaRPr lang="en-US" dirty="0" smtClean="0">
              <a:latin typeface="+mj-lt"/>
            </a:endParaRPr>
          </a:p>
          <a:p>
            <a:r>
              <a:rPr lang="hu-HU" dirty="0" smtClean="0">
                <a:latin typeface="+mj-lt"/>
              </a:rPr>
              <a:t>The </a:t>
            </a:r>
            <a:r>
              <a:rPr lang="en-US" dirty="0">
                <a:latin typeface="+mj-lt"/>
              </a:rPr>
              <a:t>management </a:t>
            </a:r>
            <a:r>
              <a:rPr lang="en-GB" dirty="0">
                <a:latin typeface="+mj-lt"/>
              </a:rPr>
              <a:t>should support the internationally competitive quality and resource concentration by </a:t>
            </a:r>
            <a:r>
              <a:rPr lang="en-GB" i="1" dirty="0">
                <a:solidFill>
                  <a:schemeClr val="accent1"/>
                </a:solidFill>
                <a:latin typeface="+mj-lt"/>
              </a:rPr>
              <a:t>increasingly building on resources other that direct state funds</a:t>
            </a:r>
            <a:r>
              <a:rPr lang="en-GB" dirty="0">
                <a:latin typeface="+mj-lt"/>
              </a:rPr>
              <a:t>, obtained from the “market” by institutions, which is promoted also by amendment of the </a:t>
            </a:r>
            <a:r>
              <a:rPr lang="en-GB" i="1" dirty="0">
                <a:latin typeface="+mj-lt"/>
              </a:rPr>
              <a:t>Act on public finances</a:t>
            </a:r>
            <a:r>
              <a:rPr lang="en-GB" dirty="0">
                <a:latin typeface="+mj-lt"/>
              </a:rPr>
              <a:t> (business activity).</a:t>
            </a:r>
            <a:endParaRPr lang="hu-HU" dirty="0">
              <a:latin typeface="+mj-lt"/>
            </a:endParaRPr>
          </a:p>
          <a:p>
            <a:r>
              <a:rPr lang="en-GB" dirty="0" smtClean="0">
                <a:latin typeface="+mj-lt"/>
              </a:rPr>
              <a:t>We create the rector's and chancellor's management, assessment and </a:t>
            </a:r>
            <a:r>
              <a:rPr lang="en-GB" i="1" dirty="0" smtClean="0">
                <a:solidFill>
                  <a:schemeClr val="accent1"/>
                </a:solidFill>
                <a:latin typeface="+mj-lt"/>
              </a:rPr>
              <a:t>motivation system</a:t>
            </a:r>
            <a:r>
              <a:rPr lang="en-GB" dirty="0" smtClean="0">
                <a:latin typeface="+mj-lt"/>
              </a:rPr>
              <a:t>.</a:t>
            </a:r>
            <a:endParaRPr lang="hu-HU" dirty="0" smtClean="0">
              <a:latin typeface="+mj-lt"/>
            </a:endParaRPr>
          </a:p>
          <a:p>
            <a:r>
              <a:rPr lang="en-GB" dirty="0" smtClean="0">
                <a:latin typeface="+mj-lt"/>
              </a:rPr>
              <a:t>The</a:t>
            </a:r>
            <a:r>
              <a:rPr lang="en-GB" dirty="0" smtClean="0">
                <a:latin typeface="+mj-lt"/>
              </a:rPr>
              <a:t> </a:t>
            </a:r>
            <a:r>
              <a:rPr lang="en-GB" i="1" dirty="0" smtClean="0">
                <a:solidFill>
                  <a:schemeClr val="accent1"/>
                </a:solidFill>
                <a:latin typeface="+mj-lt"/>
              </a:rPr>
              <a:t>students’ </a:t>
            </a:r>
            <a:r>
              <a:rPr lang="en-GB" i="1" dirty="0">
                <a:solidFill>
                  <a:schemeClr val="accent1"/>
                </a:solidFill>
                <a:latin typeface="+mj-lt"/>
              </a:rPr>
              <a:t>union </a:t>
            </a:r>
            <a:r>
              <a:rPr lang="en-GB" dirty="0" smtClean="0">
                <a:latin typeface="+mj-lt"/>
              </a:rPr>
              <a:t>system was restructured</a:t>
            </a:r>
            <a:endParaRPr lang="en-GB"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26</a:t>
            </a:fld>
            <a:endParaRPr lang="hu-HU"/>
          </a:p>
        </p:txBody>
      </p:sp>
    </p:spTree>
    <p:extLst>
      <p:ext uri="{BB962C8B-B14F-4D97-AF65-F5344CB8AC3E}">
        <p14:creationId xmlns:p14="http://schemas.microsoft.com/office/powerpoint/2010/main" val="468699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New business </a:t>
            </a:r>
            <a:r>
              <a:rPr lang="en-US" dirty="0" smtClean="0"/>
              <a:t>models – vision </a:t>
            </a:r>
            <a:endParaRPr lang="hu-HU" dirty="0"/>
          </a:p>
        </p:txBody>
      </p:sp>
      <p:graphicFrame>
        <p:nvGraphicFramePr>
          <p:cNvPr id="7" name="Tartalom helye 6"/>
          <p:cNvGraphicFramePr>
            <a:graphicFrameLocks noGrp="1"/>
          </p:cNvGraphicFramePr>
          <p:nvPr>
            <p:ph idx="1"/>
            <p:extLst>
              <p:ext uri="{D42A27DB-BD31-4B8C-83A1-F6EECF244321}">
                <p14:modId xmlns:p14="http://schemas.microsoft.com/office/powerpoint/2010/main" val="274069912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t>27</a:t>
            </a:fld>
            <a:endParaRPr lang="hu-HU"/>
          </a:p>
        </p:txBody>
      </p:sp>
    </p:spTree>
    <p:extLst>
      <p:ext uri="{BB962C8B-B14F-4D97-AF65-F5344CB8AC3E}">
        <p14:creationId xmlns:p14="http://schemas.microsoft.com/office/powerpoint/2010/main" val="214855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ím 1"/>
          <p:cNvSpPr>
            <a:spLocks noGrp="1"/>
          </p:cNvSpPr>
          <p:nvPr>
            <p:ph type="title"/>
          </p:nvPr>
        </p:nvSpPr>
        <p:spPr>
          <a:xfrm>
            <a:off x="373063" y="536427"/>
            <a:ext cx="7886700" cy="1325563"/>
          </a:xfrm>
        </p:spPr>
        <p:txBody>
          <a:bodyPr/>
          <a:lstStyle/>
          <a:p>
            <a:r>
              <a:rPr lang="en-US" altLang="en-US" dirty="0" smtClean="0"/>
              <a:t>Budget structure of universities</a:t>
            </a:r>
            <a:r>
              <a:rPr lang="hu-HU" altLang="en-US" dirty="0" smtClean="0"/>
              <a:t/>
            </a:r>
            <a:br>
              <a:rPr lang="hu-HU" altLang="en-US" dirty="0" smtClean="0"/>
            </a:br>
            <a:r>
              <a:rPr lang="hu-HU" altLang="en-US" sz="2400" dirty="0" err="1" smtClean="0"/>
              <a:t>St</a:t>
            </a:r>
            <a:r>
              <a:rPr lang="en-US" altLang="en-US" sz="2400" dirty="0" err="1" smtClean="0"/>
              <a:t>eadily</a:t>
            </a:r>
            <a:r>
              <a:rPr lang="en-US" altLang="en-US" sz="2400" dirty="0" smtClean="0"/>
              <a:t> </a:t>
            </a:r>
            <a:r>
              <a:rPr lang="en-US" altLang="en-US" sz="2400" dirty="0"/>
              <a:t>increasing </a:t>
            </a:r>
            <a:r>
              <a:rPr lang="hu-HU" altLang="en-US" sz="2400" dirty="0" err="1" smtClean="0"/>
              <a:t>financial</a:t>
            </a:r>
            <a:r>
              <a:rPr lang="hu-HU" altLang="en-US" sz="2400" dirty="0" smtClean="0"/>
              <a:t> </a:t>
            </a:r>
            <a:r>
              <a:rPr lang="hu-HU" altLang="en-US" sz="2400" dirty="0" err="1" smtClean="0"/>
              <a:t>support</a:t>
            </a:r>
            <a:r>
              <a:rPr lang="hu-HU" altLang="en-US" sz="2400" dirty="0" smtClean="0"/>
              <a:t> </a:t>
            </a:r>
            <a:r>
              <a:rPr lang="en-US" altLang="en-US" sz="2400" dirty="0"/>
              <a:t>since </a:t>
            </a:r>
            <a:r>
              <a:rPr lang="en-US" altLang="en-US" sz="2400" dirty="0" smtClean="0"/>
              <a:t>2013</a:t>
            </a:r>
            <a:endParaRPr lang="hu-HU" altLang="en-US" sz="2400" baseline="30000" dirty="0" smtClean="0"/>
          </a:p>
        </p:txBody>
      </p:sp>
      <p:sp>
        <p:nvSpPr>
          <p:cNvPr id="4" name="Dia számának helye 3"/>
          <p:cNvSpPr>
            <a:spLocks noGrp="1"/>
          </p:cNvSpPr>
          <p:nvPr>
            <p:ph type="sldNum" sz="quarter" idx="12"/>
          </p:nvPr>
        </p:nvSpPr>
        <p:spPr/>
        <p:txBody>
          <a:bodyPr/>
          <a:lstStyle/>
          <a:p>
            <a:pPr>
              <a:defRPr/>
            </a:pPr>
            <a:fld id="{7946E0A7-4251-4CAF-86AE-DE1B6334AF14}" type="slidenum">
              <a:rPr lang="hu-HU" smtClean="0"/>
              <a:pPr>
                <a:defRPr/>
              </a:pPr>
              <a:t>28</a:t>
            </a:fld>
            <a:endParaRPr lang="hu-HU"/>
          </a:p>
        </p:txBody>
      </p:sp>
      <p:graphicFrame>
        <p:nvGraphicFramePr>
          <p:cNvPr id="5" name="Diagram 4"/>
          <p:cNvGraphicFramePr>
            <a:graphicFrameLocks/>
          </p:cNvGraphicFramePr>
          <p:nvPr>
            <p:extLst>
              <p:ext uri="{D42A27DB-BD31-4B8C-83A1-F6EECF244321}">
                <p14:modId xmlns:p14="http://schemas.microsoft.com/office/powerpoint/2010/main" val="198323383"/>
              </p:ext>
            </p:extLst>
          </p:nvPr>
        </p:nvGraphicFramePr>
        <p:xfrm>
          <a:off x="110837" y="1731817"/>
          <a:ext cx="8839200" cy="4613565"/>
        </p:xfrm>
        <a:graphic>
          <a:graphicData uri="http://schemas.openxmlformats.org/drawingml/2006/chart">
            <c:chart xmlns:c="http://schemas.openxmlformats.org/drawingml/2006/chart" xmlns:r="http://schemas.openxmlformats.org/officeDocument/2006/relationships" r:id="rId3"/>
          </a:graphicData>
        </a:graphic>
      </p:graphicFrame>
      <p:sp>
        <p:nvSpPr>
          <p:cNvPr id="55301" name="Szövegdoboz 5"/>
          <p:cNvSpPr txBox="1">
            <a:spLocks noChangeArrowheads="1"/>
          </p:cNvSpPr>
          <p:nvPr/>
        </p:nvSpPr>
        <p:spPr bwMode="auto">
          <a:xfrm>
            <a:off x="1060450" y="5543550"/>
            <a:ext cx="34321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defRPr sz="1300">
                <a:solidFill>
                  <a:schemeClr val="tx1"/>
                </a:solidFill>
                <a:latin typeface="Calibri" pitchFamily="34" charset="0"/>
              </a:defRPr>
            </a:lvl6pPr>
            <a:lvl7pPr marL="2971800" indent="-228600" eaLnBrk="0" fontAlgn="base" hangingPunct="0">
              <a:spcAft>
                <a:spcPct val="0"/>
              </a:spcAft>
              <a:defRPr sz="1300">
                <a:solidFill>
                  <a:schemeClr val="tx1"/>
                </a:solidFill>
                <a:latin typeface="Calibri" pitchFamily="34" charset="0"/>
              </a:defRPr>
            </a:lvl7pPr>
            <a:lvl8pPr marL="3429000" indent="-228600" eaLnBrk="0" fontAlgn="base" hangingPunct="0">
              <a:spcAft>
                <a:spcPct val="0"/>
              </a:spcAft>
              <a:defRPr sz="1300">
                <a:solidFill>
                  <a:schemeClr val="tx1"/>
                </a:solidFill>
                <a:latin typeface="Calibri" pitchFamily="34" charset="0"/>
              </a:defRPr>
            </a:lvl8pPr>
            <a:lvl9pPr marL="3886200" indent="-228600" eaLnBrk="0" fontAlgn="base" hangingPunct="0">
              <a:spcAft>
                <a:spcPct val="0"/>
              </a:spcAft>
              <a:defRPr sz="1300">
                <a:solidFill>
                  <a:schemeClr val="tx1"/>
                </a:solidFill>
                <a:latin typeface="Calibri" pitchFamily="34" charset="0"/>
              </a:defRPr>
            </a:lvl9pPr>
          </a:lstStyle>
          <a:p>
            <a:r>
              <a:rPr lang="hu-HU" altLang="en-US" sz="1200" dirty="0" err="1" smtClean="0"/>
              <a:t>Own</a:t>
            </a:r>
            <a:r>
              <a:rPr lang="hu-HU" altLang="en-US" sz="1200" dirty="0" smtClean="0"/>
              <a:t> </a:t>
            </a:r>
            <a:r>
              <a:rPr lang="hu-HU" altLang="en-US" sz="1200" dirty="0" err="1" smtClean="0"/>
              <a:t>revenues</a:t>
            </a:r>
            <a:r>
              <a:rPr lang="hu-HU" altLang="en-US" sz="1200" dirty="0" smtClean="0"/>
              <a:t> [</a:t>
            </a:r>
            <a:r>
              <a:rPr lang="hu-HU" altLang="en-US" sz="1200" dirty="0"/>
              <a:t>B</a:t>
            </a:r>
            <a:r>
              <a:rPr lang="hu-HU" altLang="en-US" sz="1200" dirty="0" smtClean="0"/>
              <a:t>illion HUF]</a:t>
            </a:r>
            <a:endParaRPr lang="hu-HU" altLang="en-US" sz="1200" dirty="0"/>
          </a:p>
        </p:txBody>
      </p:sp>
      <p:sp>
        <p:nvSpPr>
          <p:cNvPr id="55302" name="Szövegdoboz 6"/>
          <p:cNvSpPr txBox="1">
            <a:spLocks noChangeArrowheads="1"/>
          </p:cNvSpPr>
          <p:nvPr/>
        </p:nvSpPr>
        <p:spPr bwMode="auto">
          <a:xfrm>
            <a:off x="5289550" y="5526088"/>
            <a:ext cx="34305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defRPr sz="1300">
                <a:solidFill>
                  <a:schemeClr val="tx1"/>
                </a:solidFill>
                <a:latin typeface="Calibri" pitchFamily="34" charset="0"/>
              </a:defRPr>
            </a:lvl6pPr>
            <a:lvl7pPr marL="2971800" indent="-228600" eaLnBrk="0" fontAlgn="base" hangingPunct="0">
              <a:spcAft>
                <a:spcPct val="0"/>
              </a:spcAft>
              <a:defRPr sz="1300">
                <a:solidFill>
                  <a:schemeClr val="tx1"/>
                </a:solidFill>
                <a:latin typeface="Calibri" pitchFamily="34" charset="0"/>
              </a:defRPr>
            </a:lvl7pPr>
            <a:lvl8pPr marL="3429000" indent="-228600" eaLnBrk="0" fontAlgn="base" hangingPunct="0">
              <a:spcAft>
                <a:spcPct val="0"/>
              </a:spcAft>
              <a:defRPr sz="1300">
                <a:solidFill>
                  <a:schemeClr val="tx1"/>
                </a:solidFill>
                <a:latin typeface="Calibri" pitchFamily="34" charset="0"/>
              </a:defRPr>
            </a:lvl8pPr>
            <a:lvl9pPr marL="3886200" indent="-228600" eaLnBrk="0" fontAlgn="base" hangingPunct="0">
              <a:spcAft>
                <a:spcPct val="0"/>
              </a:spcAft>
              <a:defRPr sz="1300">
                <a:solidFill>
                  <a:schemeClr val="tx1"/>
                </a:solidFill>
                <a:latin typeface="Calibri" pitchFamily="34" charset="0"/>
              </a:defRPr>
            </a:lvl9pPr>
          </a:lstStyle>
          <a:p>
            <a:r>
              <a:rPr lang="hu-HU" altLang="en-US" sz="1200" dirty="0" err="1" smtClean="0"/>
              <a:t>Central</a:t>
            </a:r>
            <a:r>
              <a:rPr lang="hu-HU" altLang="en-US" sz="1200" dirty="0" smtClean="0"/>
              <a:t> </a:t>
            </a:r>
            <a:r>
              <a:rPr lang="hu-HU" altLang="en-US" sz="1200" dirty="0" err="1" smtClean="0"/>
              <a:t>budget</a:t>
            </a:r>
            <a:r>
              <a:rPr lang="hu-HU" altLang="en-US" sz="1200" dirty="0" smtClean="0"/>
              <a:t> </a:t>
            </a:r>
            <a:r>
              <a:rPr lang="hu-HU" altLang="en-US" sz="1200" dirty="0" err="1" smtClean="0"/>
              <a:t>support</a:t>
            </a:r>
            <a:r>
              <a:rPr lang="hu-HU" altLang="en-US" sz="1200" dirty="0" smtClean="0"/>
              <a:t> [</a:t>
            </a:r>
            <a:r>
              <a:rPr lang="hu-HU" altLang="en-US" sz="1200" dirty="0"/>
              <a:t>B</a:t>
            </a:r>
            <a:r>
              <a:rPr lang="hu-HU" altLang="en-US" sz="1200" dirty="0" smtClean="0"/>
              <a:t>illion HUF]</a:t>
            </a:r>
            <a:endParaRPr lang="hu-HU" altLang="en-US" sz="1200" dirty="0"/>
          </a:p>
        </p:txBody>
      </p:sp>
      <p:sp>
        <p:nvSpPr>
          <p:cNvPr id="55303" name="Szövegdoboz 7"/>
          <p:cNvSpPr txBox="1">
            <a:spLocks noChangeArrowheads="1"/>
          </p:cNvSpPr>
          <p:nvPr/>
        </p:nvSpPr>
        <p:spPr bwMode="auto">
          <a:xfrm>
            <a:off x="1066800" y="5943600"/>
            <a:ext cx="382078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defRPr sz="1300">
                <a:solidFill>
                  <a:schemeClr val="tx1"/>
                </a:solidFill>
                <a:latin typeface="Calibri" pitchFamily="34" charset="0"/>
              </a:defRPr>
            </a:lvl6pPr>
            <a:lvl7pPr marL="2971800" indent="-228600" eaLnBrk="0" fontAlgn="base" hangingPunct="0">
              <a:spcAft>
                <a:spcPct val="0"/>
              </a:spcAft>
              <a:defRPr sz="1300">
                <a:solidFill>
                  <a:schemeClr val="tx1"/>
                </a:solidFill>
                <a:latin typeface="Calibri" pitchFamily="34" charset="0"/>
              </a:defRPr>
            </a:lvl7pPr>
            <a:lvl8pPr marL="3429000" indent="-228600" eaLnBrk="0" fontAlgn="base" hangingPunct="0">
              <a:spcAft>
                <a:spcPct val="0"/>
              </a:spcAft>
              <a:defRPr sz="1300">
                <a:solidFill>
                  <a:schemeClr val="tx1"/>
                </a:solidFill>
                <a:latin typeface="Calibri" pitchFamily="34" charset="0"/>
              </a:defRPr>
            </a:lvl8pPr>
            <a:lvl9pPr marL="3886200" indent="-228600" eaLnBrk="0" fontAlgn="base" hangingPunct="0">
              <a:spcAft>
                <a:spcPct val="0"/>
              </a:spcAft>
              <a:defRPr sz="1300">
                <a:solidFill>
                  <a:schemeClr val="tx1"/>
                </a:solidFill>
                <a:latin typeface="Calibri" pitchFamily="34" charset="0"/>
              </a:defRPr>
            </a:lvl9pPr>
          </a:lstStyle>
          <a:p>
            <a:r>
              <a:rPr lang="en-US" altLang="en-US" sz="1200" dirty="0" smtClean="0"/>
              <a:t>The evolution of the number of students</a:t>
            </a:r>
            <a:r>
              <a:rPr lang="hu-HU" altLang="en-US" sz="1200" dirty="0" smtClean="0"/>
              <a:t> [</a:t>
            </a:r>
            <a:r>
              <a:rPr lang="hu-HU" altLang="en-US" sz="1200" dirty="0" err="1" smtClean="0"/>
              <a:t>headcount</a:t>
            </a:r>
            <a:r>
              <a:rPr lang="hu-HU" altLang="en-US" sz="1200" dirty="0" smtClean="0"/>
              <a:t>]</a:t>
            </a:r>
            <a:endParaRPr lang="hu-HU" altLang="en-US" sz="1200" dirty="0"/>
          </a:p>
        </p:txBody>
      </p:sp>
    </p:spTree>
    <p:extLst>
      <p:ext uri="{BB962C8B-B14F-4D97-AF65-F5344CB8AC3E}">
        <p14:creationId xmlns:p14="http://schemas.microsoft.com/office/powerpoint/2010/main" val="3127774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0916" y="365126"/>
            <a:ext cx="7886700" cy="1325563"/>
          </a:xfrm>
        </p:spPr>
        <p:txBody>
          <a:bodyPr/>
          <a:lstStyle/>
          <a:p>
            <a:r>
              <a:rPr lang="en-US" dirty="0" smtClean="0"/>
              <a:t>Summary - Reflections in the strategy</a:t>
            </a:r>
            <a:endParaRPr lang="en-US"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2432668637"/>
              </p:ext>
            </p:extLst>
          </p:nvPr>
        </p:nvGraphicFramePr>
        <p:xfrm>
          <a:off x="628650" y="1565978"/>
          <a:ext cx="7886700" cy="448564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sz="1600" dirty="0" smtClean="0">
                          <a:latin typeface="+mj-lt"/>
                        </a:rPr>
                        <a:t>Key</a:t>
                      </a:r>
                      <a:r>
                        <a:rPr lang="en-US" sz="1600" baseline="0" dirty="0" smtClean="0">
                          <a:latin typeface="+mj-lt"/>
                        </a:rPr>
                        <a:t> topics in the Hungary Country Note</a:t>
                      </a:r>
                      <a:endParaRPr lang="en-US" sz="1600" dirty="0">
                        <a:latin typeface="+mj-lt"/>
                      </a:endParaRPr>
                    </a:p>
                  </a:txBody>
                  <a:tcPr/>
                </a:tc>
                <a:tc>
                  <a:txBody>
                    <a:bodyPr/>
                    <a:lstStyle/>
                    <a:p>
                      <a:r>
                        <a:rPr lang="en-US" sz="1600" dirty="0" smtClean="0">
                          <a:latin typeface="+mj-lt"/>
                        </a:rPr>
                        <a:t>Relevant goals in the strategic</a:t>
                      </a:r>
                      <a:r>
                        <a:rPr lang="en-US" sz="1600" baseline="0" dirty="0" smtClean="0">
                          <a:latin typeface="+mj-lt"/>
                        </a:rPr>
                        <a:t> agenda</a:t>
                      </a:r>
                      <a:endParaRPr lang="en-US" sz="1600" dirty="0">
                        <a:latin typeface="+mj-lt"/>
                      </a:endParaRPr>
                    </a:p>
                  </a:txBody>
                  <a:tcPr/>
                </a:tc>
              </a:tr>
              <a:tr h="370840">
                <a:tc>
                  <a:txBody>
                    <a:bodyPr/>
                    <a:lstStyle/>
                    <a:p>
                      <a:pPr marL="0" indent="0">
                        <a:buFont typeface="Arial" panose="020B0604020202020204" pitchFamily="34" charset="0"/>
                        <a:buNone/>
                      </a:pPr>
                      <a:r>
                        <a:rPr lang="en-US" sz="1600" dirty="0" smtClean="0">
                          <a:latin typeface="+mj-lt"/>
                        </a:rPr>
                        <a:t>Educational attainment matters greatly in Hungary’s labor market</a:t>
                      </a:r>
                    </a:p>
                  </a:txBody>
                  <a:tcPr/>
                </a:tc>
                <a:tc>
                  <a:txBody>
                    <a:bodyPr/>
                    <a:lstStyle/>
                    <a:p>
                      <a:r>
                        <a:rPr lang="en-US" sz="1600" dirty="0" smtClean="0">
                          <a:latin typeface="+mj-lt"/>
                        </a:rPr>
                        <a:t>Smooth transition from vocational training, new type</a:t>
                      </a:r>
                      <a:r>
                        <a:rPr lang="en-US" sz="1600" baseline="0" dirty="0" smtClean="0">
                          <a:latin typeface="+mj-lt"/>
                        </a:rPr>
                        <a:t> of diploma (</a:t>
                      </a:r>
                      <a:r>
                        <a:rPr lang="en-US" sz="1600" baseline="0" dirty="0" err="1" smtClean="0">
                          <a:latin typeface="+mj-lt"/>
                        </a:rPr>
                        <a:t>B.Eng</a:t>
                      </a:r>
                      <a:r>
                        <a:rPr lang="en-US" sz="1600" baseline="0" dirty="0" smtClean="0">
                          <a:latin typeface="+mj-lt"/>
                        </a:rPr>
                        <a:t>)</a:t>
                      </a:r>
                      <a:endParaRPr lang="en-US" sz="1600" dirty="0">
                        <a:latin typeface="+mj-lt"/>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latin typeface="+mj-lt"/>
                        </a:rPr>
                        <a:t>Bridging the gap in between secondary and tertiary attainment remains the main challenge</a:t>
                      </a:r>
                    </a:p>
                  </a:txBody>
                  <a:tcPr/>
                </a:tc>
                <a:tc>
                  <a:txBody>
                    <a:bodyPr/>
                    <a:lstStyle/>
                    <a:p>
                      <a:r>
                        <a:rPr lang="en-US" sz="1600" dirty="0" smtClean="0">
                          <a:latin typeface="+mj-lt"/>
                        </a:rPr>
                        <a:t>Profiling institutions, decreasing drop-out rate, correcting</a:t>
                      </a:r>
                      <a:r>
                        <a:rPr lang="en-US" sz="1600" baseline="0" dirty="0" smtClean="0">
                          <a:latin typeface="+mj-lt"/>
                        </a:rPr>
                        <a:t> student/staff ratio, master-disciple relation</a:t>
                      </a:r>
                      <a:endParaRPr lang="en-US" sz="1600" dirty="0">
                        <a:latin typeface="+mj-lt"/>
                      </a:endParaRPr>
                    </a:p>
                  </a:txBody>
                  <a:tcPr/>
                </a:tc>
              </a:tr>
              <a:tr h="370840">
                <a:tc>
                  <a:txBody>
                    <a:bodyPr/>
                    <a:lstStyle/>
                    <a:p>
                      <a:r>
                        <a:rPr lang="en-US" sz="1600" dirty="0" smtClean="0">
                          <a:latin typeface="+mj-lt"/>
                        </a:rPr>
                        <a:t>Public expenditure on education is low and has been decreasing</a:t>
                      </a:r>
                      <a:endParaRPr lang="en-US" sz="1600" dirty="0">
                        <a:latin typeface="+mj-lt"/>
                      </a:endParaRPr>
                    </a:p>
                  </a:txBody>
                  <a:tcPr/>
                </a:tc>
                <a:tc>
                  <a:txBody>
                    <a:bodyPr/>
                    <a:lstStyle/>
                    <a:p>
                      <a:r>
                        <a:rPr lang="en-US" sz="1600" dirty="0" smtClean="0">
                          <a:latin typeface="+mj-lt"/>
                        </a:rPr>
                        <a:t>Slight increase in direct state funding, plus 10% excellence based grants for young</a:t>
                      </a:r>
                      <a:r>
                        <a:rPr lang="en-US" sz="1600" baseline="0" dirty="0" smtClean="0">
                          <a:latin typeface="+mj-lt"/>
                        </a:rPr>
                        <a:t> researchers</a:t>
                      </a:r>
                      <a:r>
                        <a:rPr lang="en-US" sz="1600" dirty="0" smtClean="0">
                          <a:latin typeface="+mj-lt"/>
                        </a:rPr>
                        <a:t>, significant</a:t>
                      </a:r>
                      <a:r>
                        <a:rPr lang="hu-HU" sz="1600" dirty="0" smtClean="0">
                          <a:latin typeface="+mj-lt"/>
                        </a:rPr>
                        <a:t> </a:t>
                      </a:r>
                      <a:r>
                        <a:rPr lang="en-US" sz="1600" dirty="0" smtClean="0">
                          <a:latin typeface="+mj-lt"/>
                        </a:rPr>
                        <a:t>direct (EFOP) and indirect (GINOP)</a:t>
                      </a:r>
                      <a:r>
                        <a:rPr lang="en-US" sz="1600" baseline="0" dirty="0" smtClean="0">
                          <a:latin typeface="+mj-lt"/>
                        </a:rPr>
                        <a:t> </a:t>
                      </a:r>
                      <a:r>
                        <a:rPr lang="en-US" sz="1600" dirty="0" smtClean="0">
                          <a:latin typeface="+mj-lt"/>
                        </a:rPr>
                        <a:t>EU funds</a:t>
                      </a:r>
                      <a:endParaRPr lang="en-US" sz="1600" dirty="0">
                        <a:latin typeface="+mj-lt"/>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latin typeface="+mj-lt"/>
                        </a:rPr>
                        <a:t>The transition from school to work in Hungary is challenging</a:t>
                      </a:r>
                    </a:p>
                  </a:txBody>
                  <a:tcPr/>
                </a:tc>
                <a:tc>
                  <a:txBody>
                    <a:bodyPr/>
                    <a:lstStyle/>
                    <a:p>
                      <a:r>
                        <a:rPr lang="en-US" sz="1600" dirty="0" smtClean="0">
                          <a:latin typeface="+mj-lt"/>
                        </a:rPr>
                        <a:t>Project-based</a:t>
                      </a:r>
                      <a:r>
                        <a:rPr lang="en-US" sz="1600" baseline="0" dirty="0" smtClean="0">
                          <a:latin typeface="+mj-lt"/>
                        </a:rPr>
                        <a:t> education, soft-skills in curricula, </a:t>
                      </a:r>
                      <a:r>
                        <a:rPr lang="en-US" sz="1600" dirty="0" smtClean="0">
                          <a:latin typeface="+mj-lt"/>
                        </a:rPr>
                        <a:t>dual education, future reform of vocational</a:t>
                      </a:r>
                      <a:r>
                        <a:rPr lang="en-US" sz="1600" baseline="0" dirty="0" smtClean="0">
                          <a:latin typeface="+mj-lt"/>
                        </a:rPr>
                        <a:t> education, university-industry cooperation</a:t>
                      </a:r>
                      <a:endParaRPr lang="en-US" sz="1600" dirty="0">
                        <a:latin typeface="+mj-lt"/>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latin typeface="+mj-lt"/>
                        </a:rPr>
                        <a:t>Educational equity remains a major challenge</a:t>
                      </a:r>
                    </a:p>
                  </a:txBody>
                  <a:tcPr/>
                </a:tc>
                <a:tc>
                  <a:txBody>
                    <a:bodyPr/>
                    <a:lstStyle/>
                    <a:p>
                      <a:r>
                        <a:rPr lang="en-US" sz="1600" dirty="0" smtClean="0">
                          <a:latin typeface="+mj-lt"/>
                        </a:rPr>
                        <a:t>Restructuring the institutional network, community</a:t>
                      </a:r>
                      <a:r>
                        <a:rPr lang="en-US" sz="1600" baseline="0" dirty="0" smtClean="0">
                          <a:latin typeface="+mj-lt"/>
                        </a:rPr>
                        <a:t> colleges in disadvantaged regions</a:t>
                      </a:r>
                      <a:endParaRPr lang="en-US" sz="1600" dirty="0">
                        <a:latin typeface="+mj-lt"/>
                      </a:endParaRPr>
                    </a:p>
                  </a:txBody>
                  <a:tcPr/>
                </a:tc>
              </a:tr>
            </a:tbl>
          </a:graphicData>
        </a:graphic>
      </p:graphicFrame>
      <p:sp>
        <p:nvSpPr>
          <p:cNvPr id="4" name="Dia számának helye 3"/>
          <p:cNvSpPr>
            <a:spLocks noGrp="1"/>
          </p:cNvSpPr>
          <p:nvPr>
            <p:ph type="sldNum" sz="quarter" idx="12"/>
          </p:nvPr>
        </p:nvSpPr>
        <p:spPr/>
        <p:txBody>
          <a:bodyPr/>
          <a:lstStyle/>
          <a:p>
            <a:fld id="{24ECCB2F-DC7A-4200-9D41-F237128CA327}" type="slidenum">
              <a:rPr lang="hu-HU" smtClean="0"/>
              <a:t>29</a:t>
            </a:fld>
            <a:endParaRPr lang="hu-HU"/>
          </a:p>
        </p:txBody>
      </p:sp>
    </p:spTree>
    <p:extLst>
      <p:ext uri="{BB962C8B-B14F-4D97-AF65-F5344CB8AC3E}">
        <p14:creationId xmlns:p14="http://schemas.microsoft.com/office/powerpoint/2010/main" val="599094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2"/>
          <p:cNvSpPr txBox="1">
            <a:spLocks/>
          </p:cNvSpPr>
          <p:nvPr/>
        </p:nvSpPr>
        <p:spPr>
          <a:xfrm>
            <a:off x="257988" y="932908"/>
            <a:ext cx="7749543" cy="1007491"/>
          </a:xfrm>
          <a:prstGeom prst="rect">
            <a:avLst/>
          </a:prstGeom>
        </p:spPr>
        <p:txBody>
          <a:bodyPr vert="horz" lIns="91440" tIns="45720" rIns="91440" bIns="45720" rtlCol="0" anchor="ctr">
            <a:noAutofit/>
          </a:bodyPr>
          <a:lstStyle>
            <a:lvl1pPr defTabSz="685800">
              <a:lnSpc>
                <a:spcPct val="90000"/>
              </a:lnSpc>
              <a:spcBef>
                <a:spcPct val="0"/>
              </a:spcBef>
              <a:buNone/>
              <a:defRPr sz="3300">
                <a:latin typeface="+mj-lt"/>
                <a:ea typeface="+mj-ea"/>
                <a:cs typeface="+mj-cs"/>
              </a:defRPr>
            </a:lvl1pPr>
          </a:lstStyle>
          <a:p>
            <a:r>
              <a:rPr lang="hu-HU" sz="2800" dirty="0"/>
              <a:t>General </a:t>
            </a:r>
            <a:r>
              <a:rPr lang="hu-HU" sz="2800" dirty="0" err="1"/>
              <a:t>Facts</a:t>
            </a:r>
            <a:r>
              <a:rPr lang="hu-HU" sz="2800" dirty="0"/>
              <a:t> </a:t>
            </a:r>
            <a:r>
              <a:rPr lang="hu-HU" sz="2800" dirty="0" err="1"/>
              <a:t>on</a:t>
            </a:r>
            <a:r>
              <a:rPr lang="hu-HU" sz="2800" dirty="0"/>
              <a:t> </a:t>
            </a:r>
            <a:r>
              <a:rPr lang="hu-HU" sz="2800" dirty="0" err="1"/>
              <a:t>Hungarian</a:t>
            </a:r>
            <a:r>
              <a:rPr lang="hu-HU" sz="2800" dirty="0"/>
              <a:t> </a:t>
            </a:r>
            <a:r>
              <a:rPr lang="hu-HU" sz="2800" dirty="0" err="1"/>
              <a:t>Higher</a:t>
            </a:r>
            <a:r>
              <a:rPr lang="hu-HU" sz="2800" dirty="0"/>
              <a:t> Education</a:t>
            </a:r>
          </a:p>
          <a:p>
            <a:r>
              <a:rPr lang="hu-HU" sz="2800" dirty="0" err="1"/>
              <a:t>Institutional</a:t>
            </a:r>
            <a:r>
              <a:rPr lang="hu-HU" sz="2800" dirty="0"/>
              <a:t> </a:t>
            </a:r>
            <a:r>
              <a:rPr lang="hu-HU" sz="2800" dirty="0" err="1"/>
              <a:t>Capacities</a:t>
            </a:r>
            <a:endParaRPr lang="hu-HU" sz="2800" dirty="0"/>
          </a:p>
          <a:p>
            <a:endParaRPr lang="hu-HU" sz="2800" dirty="0"/>
          </a:p>
        </p:txBody>
      </p:sp>
      <p:sp>
        <p:nvSpPr>
          <p:cNvPr id="6" name="Téglalap 5"/>
          <p:cNvSpPr/>
          <p:nvPr/>
        </p:nvSpPr>
        <p:spPr>
          <a:xfrm>
            <a:off x="287381" y="1905109"/>
            <a:ext cx="3984173" cy="4524315"/>
          </a:xfrm>
          <a:prstGeom prst="rect">
            <a:avLst/>
          </a:prstGeom>
        </p:spPr>
        <p:txBody>
          <a:bodyPr wrap="square">
            <a:spAutoFit/>
          </a:bodyPr>
          <a:lstStyle/>
          <a:p>
            <a:pPr marL="285750" indent="-285750" algn="just">
              <a:buFont typeface="Arial" pitchFamily="34" charset="0"/>
              <a:buChar char="•"/>
              <a:defRPr/>
            </a:pPr>
            <a:r>
              <a:rPr lang="en-US" dirty="0">
                <a:latin typeface="+mj-lt"/>
              </a:rPr>
              <a:t>State and non-state institutions </a:t>
            </a:r>
            <a:r>
              <a:rPr lang="en-US" dirty="0" err="1">
                <a:latin typeface="+mj-lt"/>
              </a:rPr>
              <a:t>recognised</a:t>
            </a:r>
            <a:r>
              <a:rPr lang="en-US" dirty="0">
                <a:latin typeface="+mj-lt"/>
              </a:rPr>
              <a:t> by the </a:t>
            </a:r>
            <a:r>
              <a:rPr lang="en-US" dirty="0" smtClean="0">
                <a:latin typeface="+mj-lt"/>
              </a:rPr>
              <a:t>state</a:t>
            </a:r>
            <a:endParaRPr lang="en-US" dirty="0">
              <a:latin typeface="+mj-lt"/>
            </a:endParaRPr>
          </a:p>
          <a:p>
            <a:pPr marL="285750" indent="-285750" algn="just">
              <a:buFont typeface="Arial" pitchFamily="34" charset="0"/>
              <a:buChar char="•"/>
              <a:defRPr/>
            </a:pPr>
            <a:r>
              <a:rPr lang="en-US" dirty="0" smtClean="0">
                <a:latin typeface="+mj-lt"/>
              </a:rPr>
              <a:t>74</a:t>
            </a:r>
            <a:r>
              <a:rPr lang="hu-HU" dirty="0" smtClean="0">
                <a:latin typeface="+mj-lt"/>
              </a:rPr>
              <a:t> </a:t>
            </a:r>
            <a:r>
              <a:rPr lang="hu-HU" dirty="0" err="1">
                <a:latin typeface="+mj-lt"/>
              </a:rPr>
              <a:t>institutions</a:t>
            </a:r>
            <a:r>
              <a:rPr lang="hu-HU" dirty="0">
                <a:latin typeface="+mj-lt"/>
              </a:rPr>
              <a:t> out of </a:t>
            </a:r>
            <a:r>
              <a:rPr lang="hu-HU" dirty="0" err="1">
                <a:latin typeface="+mj-lt"/>
              </a:rPr>
              <a:t>which</a:t>
            </a:r>
            <a:r>
              <a:rPr lang="hu-HU" dirty="0">
                <a:latin typeface="+mj-lt"/>
              </a:rPr>
              <a:t>:</a:t>
            </a:r>
          </a:p>
          <a:p>
            <a:pPr marL="742950" lvl="1" indent="-285750" algn="just">
              <a:buFont typeface="Arial" pitchFamily="34" charset="0"/>
              <a:buChar char="•"/>
              <a:defRPr/>
            </a:pPr>
            <a:r>
              <a:rPr lang="hu-HU" b="1" dirty="0" smtClean="0">
                <a:solidFill>
                  <a:prstClr val="black"/>
                </a:solidFill>
                <a:latin typeface="+mj-lt"/>
              </a:rPr>
              <a:t>2</a:t>
            </a:r>
            <a:r>
              <a:rPr lang="en-US" b="1" dirty="0" smtClean="0">
                <a:solidFill>
                  <a:prstClr val="black"/>
                </a:solidFill>
                <a:latin typeface="+mj-lt"/>
              </a:rPr>
              <a:t>6 </a:t>
            </a:r>
            <a:r>
              <a:rPr lang="hu-HU" dirty="0" err="1" smtClean="0">
                <a:solidFill>
                  <a:prstClr val="black"/>
                </a:solidFill>
                <a:latin typeface="+mj-lt"/>
              </a:rPr>
              <a:t>state</a:t>
            </a:r>
            <a:r>
              <a:rPr lang="hu-HU" dirty="0" smtClean="0">
                <a:solidFill>
                  <a:prstClr val="black"/>
                </a:solidFill>
                <a:latin typeface="+mj-lt"/>
              </a:rPr>
              <a:t> </a:t>
            </a:r>
            <a:r>
              <a:rPr lang="hu-HU" dirty="0" err="1">
                <a:solidFill>
                  <a:prstClr val="black"/>
                </a:solidFill>
                <a:latin typeface="+mj-lt"/>
              </a:rPr>
              <a:t>subsidized</a:t>
            </a:r>
            <a:r>
              <a:rPr lang="hu-HU" dirty="0">
                <a:solidFill>
                  <a:prstClr val="black"/>
                </a:solidFill>
                <a:latin typeface="+mj-lt"/>
              </a:rPr>
              <a:t> </a:t>
            </a:r>
            <a:r>
              <a:rPr lang="hu-HU" b="1" dirty="0" err="1" smtClean="0">
                <a:solidFill>
                  <a:prstClr val="black"/>
                </a:solidFill>
                <a:latin typeface="+mj-lt"/>
              </a:rPr>
              <a:t>universities</a:t>
            </a:r>
            <a:r>
              <a:rPr lang="en-US" b="1" dirty="0" smtClean="0">
                <a:solidFill>
                  <a:prstClr val="black"/>
                </a:solidFill>
                <a:latin typeface="+mj-lt"/>
              </a:rPr>
              <a:t> and universities of applied sciences</a:t>
            </a:r>
            <a:endParaRPr lang="hu-HU" b="1" dirty="0">
              <a:solidFill>
                <a:prstClr val="black"/>
              </a:solidFill>
              <a:latin typeface="+mj-lt"/>
            </a:endParaRPr>
          </a:p>
          <a:p>
            <a:pPr marL="742950" lvl="1" indent="-285750" algn="just">
              <a:buFont typeface="Arial" pitchFamily="34" charset="0"/>
              <a:buChar char="•"/>
              <a:defRPr/>
            </a:pPr>
            <a:r>
              <a:rPr lang="en-US" b="1" dirty="0">
                <a:solidFill>
                  <a:prstClr val="black"/>
                </a:solidFill>
                <a:latin typeface="+mj-lt"/>
              </a:rPr>
              <a:t>2</a:t>
            </a:r>
            <a:r>
              <a:rPr lang="hu-HU" dirty="0" smtClean="0">
                <a:solidFill>
                  <a:prstClr val="black"/>
                </a:solidFill>
                <a:latin typeface="+mj-lt"/>
              </a:rPr>
              <a:t> </a:t>
            </a:r>
            <a:r>
              <a:rPr lang="hu-HU" dirty="0" err="1">
                <a:solidFill>
                  <a:prstClr val="black"/>
                </a:solidFill>
                <a:latin typeface="+mj-lt"/>
              </a:rPr>
              <a:t>state</a:t>
            </a:r>
            <a:r>
              <a:rPr lang="hu-HU" dirty="0">
                <a:solidFill>
                  <a:prstClr val="black"/>
                </a:solidFill>
                <a:latin typeface="+mj-lt"/>
              </a:rPr>
              <a:t> </a:t>
            </a:r>
            <a:r>
              <a:rPr lang="hu-HU" dirty="0" err="1">
                <a:solidFill>
                  <a:prstClr val="black"/>
                </a:solidFill>
                <a:latin typeface="+mj-lt"/>
              </a:rPr>
              <a:t>subsidized</a:t>
            </a:r>
            <a:r>
              <a:rPr lang="hu-HU" dirty="0">
                <a:solidFill>
                  <a:prstClr val="black"/>
                </a:solidFill>
                <a:latin typeface="+mj-lt"/>
              </a:rPr>
              <a:t> </a:t>
            </a:r>
            <a:r>
              <a:rPr lang="hu-HU" b="1" dirty="0" smtClean="0">
                <a:solidFill>
                  <a:prstClr val="black"/>
                </a:solidFill>
                <a:latin typeface="+mj-lt"/>
              </a:rPr>
              <a:t>colleges</a:t>
            </a:r>
            <a:endParaRPr lang="hu-HU" b="1" dirty="0">
              <a:solidFill>
                <a:prstClr val="black"/>
              </a:solidFill>
              <a:latin typeface="+mj-lt"/>
            </a:endParaRPr>
          </a:p>
          <a:p>
            <a:pPr marL="742950" lvl="1" indent="-285750" algn="just">
              <a:buFont typeface="Arial" pitchFamily="34" charset="0"/>
              <a:buChar char="•"/>
              <a:defRPr/>
            </a:pPr>
            <a:r>
              <a:rPr lang="hu-HU" b="1" dirty="0" err="1" smtClean="0">
                <a:solidFill>
                  <a:prstClr val="black"/>
                </a:solidFill>
                <a:latin typeface="+mj-lt"/>
              </a:rPr>
              <a:t>non-state</a:t>
            </a:r>
            <a:r>
              <a:rPr lang="hu-HU" b="1" dirty="0" smtClean="0">
                <a:solidFill>
                  <a:prstClr val="black"/>
                </a:solidFill>
                <a:latin typeface="+mj-lt"/>
              </a:rPr>
              <a:t> </a:t>
            </a:r>
            <a:r>
              <a:rPr lang="hu-HU" b="1" dirty="0" err="1">
                <a:solidFill>
                  <a:prstClr val="black"/>
                </a:solidFill>
                <a:latin typeface="+mj-lt"/>
              </a:rPr>
              <a:t>subsidized</a:t>
            </a:r>
            <a:r>
              <a:rPr lang="hu-HU" b="1" dirty="0">
                <a:solidFill>
                  <a:prstClr val="black"/>
                </a:solidFill>
                <a:latin typeface="+mj-lt"/>
              </a:rPr>
              <a:t> </a:t>
            </a:r>
            <a:r>
              <a:rPr lang="hu-HU" b="1" dirty="0" err="1">
                <a:solidFill>
                  <a:prstClr val="black"/>
                </a:solidFill>
                <a:latin typeface="+mj-lt"/>
              </a:rPr>
              <a:t>universites</a:t>
            </a:r>
            <a:r>
              <a:rPr lang="hu-HU" b="1" dirty="0">
                <a:solidFill>
                  <a:prstClr val="black"/>
                </a:solidFill>
                <a:latin typeface="+mj-lt"/>
              </a:rPr>
              <a:t> </a:t>
            </a:r>
            <a:r>
              <a:rPr lang="hu-HU" dirty="0" smtClean="0">
                <a:solidFill>
                  <a:prstClr val="black"/>
                </a:solidFill>
                <a:latin typeface="+mj-lt"/>
              </a:rPr>
              <a:t>(</a:t>
            </a:r>
            <a:r>
              <a:rPr lang="hu-HU" dirty="0" err="1">
                <a:solidFill>
                  <a:prstClr val="black"/>
                </a:solidFill>
                <a:latin typeface="+mj-lt"/>
              </a:rPr>
              <a:t>mostly</a:t>
            </a:r>
            <a:r>
              <a:rPr lang="hu-HU" dirty="0">
                <a:solidFill>
                  <a:prstClr val="black"/>
                </a:solidFill>
                <a:latin typeface="+mj-lt"/>
              </a:rPr>
              <a:t> </a:t>
            </a:r>
            <a:r>
              <a:rPr lang="hu-HU" dirty="0" err="1">
                <a:solidFill>
                  <a:prstClr val="black"/>
                </a:solidFill>
                <a:latin typeface="+mj-lt"/>
              </a:rPr>
              <a:t>church</a:t>
            </a:r>
            <a:r>
              <a:rPr lang="hu-HU" dirty="0">
                <a:solidFill>
                  <a:prstClr val="black"/>
                </a:solidFill>
                <a:latin typeface="+mj-lt"/>
              </a:rPr>
              <a:t> </a:t>
            </a:r>
            <a:r>
              <a:rPr lang="hu-HU" dirty="0" err="1">
                <a:solidFill>
                  <a:prstClr val="black"/>
                </a:solidFill>
                <a:latin typeface="+mj-lt"/>
              </a:rPr>
              <a:t>subsidized</a:t>
            </a:r>
            <a:r>
              <a:rPr lang="hu-HU" dirty="0">
                <a:solidFill>
                  <a:prstClr val="black"/>
                </a:solidFill>
                <a:latin typeface="+mj-lt"/>
              </a:rPr>
              <a:t> </a:t>
            </a:r>
            <a:r>
              <a:rPr lang="hu-HU" dirty="0" err="1">
                <a:solidFill>
                  <a:prstClr val="black"/>
                </a:solidFill>
                <a:latin typeface="+mj-lt"/>
              </a:rPr>
              <a:t>insitutions</a:t>
            </a:r>
            <a:r>
              <a:rPr lang="hu-HU" dirty="0">
                <a:solidFill>
                  <a:prstClr val="black"/>
                </a:solidFill>
                <a:latin typeface="+mj-lt"/>
              </a:rPr>
              <a:t>, and </a:t>
            </a:r>
            <a:r>
              <a:rPr lang="hu-HU" dirty="0" err="1">
                <a:solidFill>
                  <a:prstClr val="black"/>
                </a:solidFill>
                <a:latin typeface="+mj-lt"/>
              </a:rPr>
              <a:t>the</a:t>
            </a:r>
            <a:r>
              <a:rPr lang="hu-HU" dirty="0">
                <a:solidFill>
                  <a:prstClr val="black"/>
                </a:solidFill>
                <a:latin typeface="+mj-lt"/>
              </a:rPr>
              <a:t> </a:t>
            </a:r>
            <a:r>
              <a:rPr lang="hu-HU" dirty="0" err="1">
                <a:solidFill>
                  <a:prstClr val="black"/>
                </a:solidFill>
                <a:latin typeface="+mj-lt"/>
              </a:rPr>
              <a:t>international</a:t>
            </a:r>
            <a:r>
              <a:rPr lang="hu-HU" dirty="0">
                <a:solidFill>
                  <a:prstClr val="black"/>
                </a:solidFill>
                <a:latin typeface="+mj-lt"/>
              </a:rPr>
              <a:t> </a:t>
            </a:r>
            <a:r>
              <a:rPr lang="hu-HU" dirty="0" err="1">
                <a:solidFill>
                  <a:prstClr val="black"/>
                </a:solidFill>
                <a:latin typeface="+mj-lt"/>
              </a:rPr>
              <a:t>universities</a:t>
            </a:r>
            <a:r>
              <a:rPr lang="hu-HU" dirty="0">
                <a:solidFill>
                  <a:prstClr val="black"/>
                </a:solidFill>
                <a:latin typeface="+mj-lt"/>
              </a:rPr>
              <a:t>: </a:t>
            </a:r>
            <a:r>
              <a:rPr lang="hu-HU" dirty="0" err="1">
                <a:solidFill>
                  <a:prstClr val="black"/>
                </a:solidFill>
                <a:latin typeface="+mj-lt"/>
              </a:rPr>
              <a:t>the</a:t>
            </a:r>
            <a:r>
              <a:rPr lang="hu-HU" dirty="0">
                <a:solidFill>
                  <a:prstClr val="black"/>
                </a:solidFill>
                <a:latin typeface="+mj-lt"/>
              </a:rPr>
              <a:t> Andrássy University and </a:t>
            </a:r>
            <a:r>
              <a:rPr lang="hu-HU" dirty="0" err="1">
                <a:solidFill>
                  <a:prstClr val="black"/>
                </a:solidFill>
                <a:latin typeface="+mj-lt"/>
              </a:rPr>
              <a:t>the</a:t>
            </a:r>
            <a:r>
              <a:rPr lang="hu-HU" dirty="0">
                <a:solidFill>
                  <a:prstClr val="black"/>
                </a:solidFill>
                <a:latin typeface="+mj-lt"/>
              </a:rPr>
              <a:t> </a:t>
            </a:r>
            <a:r>
              <a:rPr lang="hu-HU" dirty="0" err="1">
                <a:solidFill>
                  <a:prstClr val="black"/>
                </a:solidFill>
                <a:latin typeface="+mj-lt"/>
              </a:rPr>
              <a:t>Central</a:t>
            </a:r>
            <a:r>
              <a:rPr lang="hu-HU" dirty="0">
                <a:solidFill>
                  <a:prstClr val="black"/>
                </a:solidFill>
                <a:latin typeface="+mj-lt"/>
              </a:rPr>
              <a:t> European University) </a:t>
            </a:r>
          </a:p>
          <a:p>
            <a:pPr marL="742950" lvl="1" indent="-285750" algn="just">
              <a:buFont typeface="Arial" pitchFamily="34" charset="0"/>
              <a:buChar char="•"/>
              <a:defRPr/>
            </a:pPr>
            <a:r>
              <a:rPr lang="hu-HU" b="1" dirty="0" err="1" smtClean="0">
                <a:solidFill>
                  <a:prstClr val="black"/>
                </a:solidFill>
                <a:latin typeface="+mj-lt"/>
              </a:rPr>
              <a:t>non-state</a:t>
            </a:r>
            <a:r>
              <a:rPr lang="hu-HU" b="1" dirty="0" smtClean="0">
                <a:solidFill>
                  <a:prstClr val="black"/>
                </a:solidFill>
                <a:latin typeface="+mj-lt"/>
              </a:rPr>
              <a:t> </a:t>
            </a:r>
            <a:r>
              <a:rPr lang="hu-HU" b="1" dirty="0" err="1">
                <a:solidFill>
                  <a:prstClr val="black"/>
                </a:solidFill>
                <a:latin typeface="+mj-lt"/>
              </a:rPr>
              <a:t>subsidized</a:t>
            </a:r>
            <a:r>
              <a:rPr lang="hu-HU" b="1" dirty="0">
                <a:solidFill>
                  <a:prstClr val="black"/>
                </a:solidFill>
                <a:latin typeface="+mj-lt"/>
              </a:rPr>
              <a:t> colleges </a:t>
            </a:r>
            <a:r>
              <a:rPr lang="hu-HU" dirty="0">
                <a:solidFill>
                  <a:prstClr val="black"/>
                </a:solidFill>
                <a:latin typeface="+mj-lt"/>
              </a:rPr>
              <a:t>(</a:t>
            </a:r>
            <a:r>
              <a:rPr lang="hu-HU" dirty="0" err="1">
                <a:solidFill>
                  <a:prstClr val="black"/>
                </a:solidFill>
                <a:latin typeface="+mj-lt"/>
              </a:rPr>
              <a:t>church</a:t>
            </a:r>
            <a:r>
              <a:rPr lang="hu-HU" dirty="0">
                <a:solidFill>
                  <a:prstClr val="black"/>
                </a:solidFill>
                <a:latin typeface="+mj-lt"/>
              </a:rPr>
              <a:t> </a:t>
            </a:r>
            <a:r>
              <a:rPr lang="hu-HU" dirty="0" err="1">
                <a:solidFill>
                  <a:prstClr val="black"/>
                </a:solidFill>
                <a:latin typeface="+mj-lt"/>
              </a:rPr>
              <a:t>subsidized</a:t>
            </a:r>
            <a:r>
              <a:rPr lang="hu-HU" dirty="0">
                <a:solidFill>
                  <a:prstClr val="black"/>
                </a:solidFill>
                <a:latin typeface="+mj-lt"/>
              </a:rPr>
              <a:t> and </a:t>
            </a:r>
            <a:r>
              <a:rPr lang="hu-HU" dirty="0" err="1">
                <a:solidFill>
                  <a:prstClr val="black"/>
                </a:solidFill>
                <a:latin typeface="+mj-lt"/>
              </a:rPr>
              <a:t>private</a:t>
            </a:r>
            <a:r>
              <a:rPr lang="hu-HU" dirty="0">
                <a:solidFill>
                  <a:prstClr val="black"/>
                </a:solidFill>
                <a:latin typeface="+mj-lt"/>
              </a:rPr>
              <a:t> </a:t>
            </a:r>
            <a:r>
              <a:rPr lang="hu-HU" dirty="0" err="1">
                <a:solidFill>
                  <a:prstClr val="black"/>
                </a:solidFill>
                <a:latin typeface="+mj-lt"/>
              </a:rPr>
              <a:t>insitutions</a:t>
            </a:r>
            <a:r>
              <a:rPr lang="hu-HU" dirty="0">
                <a:solidFill>
                  <a:prstClr val="black"/>
                </a:solidFill>
                <a:latin typeface="+mj-lt"/>
              </a:rPr>
              <a:t>) </a:t>
            </a:r>
          </a:p>
        </p:txBody>
      </p:sp>
      <p:sp>
        <p:nvSpPr>
          <p:cNvPr id="7" name="Dia számának helye 1"/>
          <p:cNvSpPr txBox="1">
            <a:spLocks/>
          </p:cNvSpPr>
          <p:nvPr/>
        </p:nvSpPr>
        <p:spPr>
          <a:xfrm>
            <a:off x="6753225" y="6492875"/>
            <a:ext cx="2057400" cy="365125"/>
          </a:xfrm>
          <a:prstGeom prst="rect">
            <a:avLst/>
          </a:prstGeom>
        </p:spPr>
        <p:txBody>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ECCB2F-DC7A-4200-9D41-F237128CA327}" type="slidenum">
              <a:rPr lang="hu-HU" sz="1200" smtClean="0">
                <a:solidFill>
                  <a:prstClr val="black"/>
                </a:solidFill>
              </a:rPr>
              <a:pPr algn="r"/>
              <a:t>3</a:t>
            </a:fld>
            <a:endParaRPr lang="hu-HU" sz="1200" dirty="0">
              <a:solidFill>
                <a:prstClr val="black"/>
              </a:solidFill>
            </a:endParaRPr>
          </a:p>
        </p:txBody>
      </p:sp>
      <p:pic>
        <p:nvPicPr>
          <p:cNvPr id="8" name="Picture 2" descr="C:\Users\takacst\AppData\Local\Microsoft\Windows\Temporary Internet Files\Content.Outlook\GGJXER0B\képzési helyek 2014_ang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319" y="1941463"/>
            <a:ext cx="4543346" cy="3544938"/>
          </a:xfrm>
          <a:prstGeom prst="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33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23888" y="2140818"/>
            <a:ext cx="7886700" cy="2852737"/>
          </a:xfrm>
        </p:spPr>
        <p:txBody>
          <a:bodyPr>
            <a:normAutofit/>
          </a:bodyPr>
          <a:lstStyle/>
          <a:p>
            <a:r>
              <a:rPr lang="en-US" sz="3600" dirty="0" smtClean="0"/>
              <a:t>Strategy Deployment – Selected Actions</a:t>
            </a:r>
            <a:endParaRPr lang="en-US" sz="3600" dirty="0"/>
          </a:p>
        </p:txBody>
      </p:sp>
      <p:sp>
        <p:nvSpPr>
          <p:cNvPr id="6" name="Szöveg helye 5"/>
          <p:cNvSpPr>
            <a:spLocks noGrp="1"/>
          </p:cNvSpPr>
          <p:nvPr>
            <p:ph type="body" idx="1"/>
          </p:nvPr>
        </p:nvSpPr>
        <p:spPr>
          <a:xfrm>
            <a:off x="623888" y="4863787"/>
            <a:ext cx="7886700" cy="1500187"/>
          </a:xfrm>
        </p:spPr>
        <p:txBody>
          <a:bodyPr>
            <a:normAutofit/>
          </a:bodyPr>
          <a:lstStyle/>
          <a:p>
            <a:r>
              <a:rPr lang="en-US" sz="2400" dirty="0" smtClean="0"/>
              <a:t>Innovation in Education – “Dual” or Cooperative Education</a:t>
            </a:r>
            <a:endParaRPr lang="en-US" sz="2400" dirty="0"/>
          </a:p>
        </p:txBody>
      </p:sp>
      <p:sp>
        <p:nvSpPr>
          <p:cNvPr id="4" name="Dia számának helye 3"/>
          <p:cNvSpPr>
            <a:spLocks noGrp="1"/>
          </p:cNvSpPr>
          <p:nvPr>
            <p:ph type="sldNum" sz="quarter" idx="12"/>
          </p:nvPr>
        </p:nvSpPr>
        <p:spPr/>
        <p:txBody>
          <a:bodyPr/>
          <a:lstStyle/>
          <a:p>
            <a:fld id="{24ECCB2F-DC7A-4200-9D41-F237128CA327}" type="slidenum">
              <a:rPr lang="hu-HU" smtClean="0"/>
              <a:t>30</a:t>
            </a:fld>
            <a:endParaRPr lang="hu-HU"/>
          </a:p>
        </p:txBody>
      </p:sp>
    </p:spTree>
    <p:extLst>
      <p:ext uri="{BB962C8B-B14F-4D97-AF65-F5344CB8AC3E}">
        <p14:creationId xmlns:p14="http://schemas.microsoft.com/office/powerpoint/2010/main" val="2767270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81000" y="1314450"/>
            <a:ext cx="5111659" cy="4907398"/>
          </a:xfrm>
        </p:spPr>
        <p:txBody>
          <a:bodyPr>
            <a:noAutofit/>
          </a:bodyPr>
          <a:lstStyle/>
          <a:p>
            <a:r>
              <a:rPr lang="en-US" sz="1800" dirty="0" smtClean="0">
                <a:latin typeface="+mj-lt"/>
              </a:rPr>
              <a:t>Right from the starting of vehicle engineer education (academic year  2012-2013), Kecskemét College offered for vehicle engineer students a cooperative (dual) type  education as well.</a:t>
            </a:r>
          </a:p>
          <a:p>
            <a:r>
              <a:rPr lang="en-US" sz="1800" dirty="0" smtClean="0">
                <a:latin typeface="+mj-lt"/>
              </a:rPr>
              <a:t>Recently the number of dual-type vehicle engineer students has become 60 with 4 participating companies altogether. </a:t>
            </a:r>
            <a:endParaRPr lang="hu-HU" sz="1800" dirty="0" smtClean="0">
              <a:latin typeface="+mj-lt"/>
            </a:endParaRPr>
          </a:p>
          <a:p>
            <a:r>
              <a:rPr lang="en-US" sz="1800" dirty="0" smtClean="0">
                <a:latin typeface="+mj-lt"/>
              </a:rPr>
              <a:t>These companies are: Mercedes-Benz Manufacturing Hungary Kft. (31 students), Knorr-Bremse </a:t>
            </a:r>
            <a:r>
              <a:rPr lang="en-US" sz="1800" dirty="0" err="1" smtClean="0">
                <a:latin typeface="+mj-lt"/>
              </a:rPr>
              <a:t>Fékrendszerek</a:t>
            </a:r>
            <a:r>
              <a:rPr lang="en-US" sz="1800" dirty="0" smtClean="0">
                <a:latin typeface="+mj-lt"/>
              </a:rPr>
              <a:t> Kft. (26 students)</a:t>
            </a:r>
          </a:p>
          <a:p>
            <a:r>
              <a:rPr lang="en-US" sz="1800" dirty="0" smtClean="0">
                <a:latin typeface="+mj-lt"/>
              </a:rPr>
              <a:t>The </a:t>
            </a:r>
            <a:r>
              <a:rPr lang="en-US" sz="1800" dirty="0">
                <a:latin typeface="+mj-lt"/>
              </a:rPr>
              <a:t>students in the dual training system were more successful and enrolled more credits than their peers. </a:t>
            </a:r>
            <a:endParaRPr lang="hu-HU" sz="1800" dirty="0" smtClean="0">
              <a:latin typeface="+mj-lt"/>
            </a:endParaRPr>
          </a:p>
          <a:p>
            <a:r>
              <a:rPr lang="hu-HU" sz="1800" dirty="0">
                <a:latin typeface="+mj-lt"/>
              </a:rPr>
              <a:t>P</a:t>
            </a:r>
            <a:r>
              <a:rPr lang="en-US" sz="1800" dirty="0" err="1" smtClean="0">
                <a:latin typeface="+mj-lt"/>
              </a:rPr>
              <a:t>ractically</a:t>
            </a:r>
            <a:r>
              <a:rPr lang="en-US" sz="1800" dirty="0" smtClean="0">
                <a:latin typeface="+mj-lt"/>
              </a:rPr>
              <a:t> </a:t>
            </a:r>
            <a:r>
              <a:rPr lang="en-US" sz="1800" dirty="0">
                <a:latin typeface="+mj-lt"/>
              </a:rPr>
              <a:t>there were </a:t>
            </a:r>
            <a:r>
              <a:rPr lang="en-US" sz="1800" i="1" dirty="0">
                <a:latin typeface="+mj-lt"/>
              </a:rPr>
              <a:t>no drop-outs </a:t>
            </a:r>
            <a:r>
              <a:rPr lang="en-US" sz="1800" dirty="0">
                <a:latin typeface="+mj-lt"/>
              </a:rPr>
              <a:t>during the dual trainings, all of the students </a:t>
            </a:r>
            <a:r>
              <a:rPr lang="hu-HU" sz="1800" dirty="0" err="1" smtClean="0">
                <a:latin typeface="+mj-lt"/>
              </a:rPr>
              <a:t>were</a:t>
            </a:r>
            <a:r>
              <a:rPr lang="hu-HU" sz="1800" dirty="0" smtClean="0">
                <a:latin typeface="+mj-lt"/>
              </a:rPr>
              <a:t> </a:t>
            </a:r>
            <a:r>
              <a:rPr lang="en-US" sz="1800" dirty="0" smtClean="0">
                <a:latin typeface="+mj-lt"/>
              </a:rPr>
              <a:t>educated </a:t>
            </a:r>
            <a:r>
              <a:rPr lang="en-US" sz="1800" dirty="0">
                <a:latin typeface="+mj-lt"/>
              </a:rPr>
              <a:t>according to the model curriculum and the students were able to complete the basic course within 7 semesters</a:t>
            </a:r>
            <a:r>
              <a:rPr lang="en-US" sz="1800" dirty="0" smtClean="0">
                <a:latin typeface="+mj-lt"/>
              </a:rPr>
              <a:t>.</a:t>
            </a:r>
            <a:endParaRPr lang="hu-HU" sz="1800"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en-US" smtClean="0"/>
              <a:t>31</a:t>
            </a:fld>
            <a:endParaRPr lang="en-US" dirty="0"/>
          </a:p>
        </p:txBody>
      </p:sp>
      <p:sp>
        <p:nvSpPr>
          <p:cNvPr id="8" name="Cím 3"/>
          <p:cNvSpPr txBox="1">
            <a:spLocks/>
          </p:cNvSpPr>
          <p:nvPr/>
        </p:nvSpPr>
        <p:spPr>
          <a:xfrm>
            <a:off x="381000" y="476520"/>
            <a:ext cx="8134350" cy="1109663"/>
          </a:xfrm>
          <a:prstGeom prst="rect">
            <a:avLst/>
          </a:prstGeom>
        </p:spPr>
        <p:txBody>
          <a:bodyPr vert="horz" lIns="91440" tIns="45720" rIns="91440" bIns="45720" rtlCol="0" anchor="ctr">
            <a:normAutofit/>
          </a:bodyPr>
          <a:lstStyle>
            <a:lvl1pPr defTabSz="685800">
              <a:lnSpc>
                <a:spcPct val="90000"/>
              </a:lnSpc>
              <a:spcBef>
                <a:spcPct val="0"/>
              </a:spcBef>
              <a:buNone/>
              <a:defRPr sz="3300">
                <a:latin typeface="+mj-lt"/>
                <a:ea typeface="+mj-ea"/>
                <a:cs typeface="+mj-cs"/>
              </a:defRPr>
            </a:lvl1pPr>
          </a:lstStyle>
          <a:p>
            <a:r>
              <a:rPr lang="hu-HU" sz="3100" dirty="0" err="1" smtClean="0"/>
              <a:t>Dual</a:t>
            </a:r>
            <a:r>
              <a:rPr lang="hu-HU" sz="3100" dirty="0" smtClean="0"/>
              <a:t> </a:t>
            </a:r>
            <a:r>
              <a:rPr lang="en-US" sz="3100" dirty="0" smtClean="0"/>
              <a:t>Education – Preliminary Examples</a:t>
            </a:r>
            <a:endParaRPr lang="hu-HU" sz="3100" dirty="0"/>
          </a:p>
        </p:txBody>
      </p:sp>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470" y="4286665"/>
            <a:ext cx="3085882" cy="1935183"/>
          </a:xfrm>
          <a:prstGeom prst="rect">
            <a:avLst/>
          </a:prstGeom>
        </p:spPr>
      </p:pic>
    </p:spTree>
    <p:extLst>
      <p:ext uri="{BB962C8B-B14F-4D97-AF65-F5344CB8AC3E}">
        <p14:creationId xmlns:p14="http://schemas.microsoft.com/office/powerpoint/2010/main" val="3790083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98961" y="1329956"/>
            <a:ext cx="5205005" cy="4619625"/>
          </a:xfrm>
        </p:spPr>
        <p:txBody>
          <a:bodyPr>
            <a:noAutofit/>
          </a:bodyPr>
          <a:lstStyle/>
          <a:p>
            <a:pPr algn="just"/>
            <a:r>
              <a:rPr lang="en-US" sz="1800" dirty="0">
                <a:latin typeface="+mj-lt"/>
              </a:rPr>
              <a:t>The actors of the Hungarian industry, especially the automotive companies, expressly require professionals with practical training background.</a:t>
            </a:r>
          </a:p>
          <a:p>
            <a:pPr algn="just"/>
            <a:r>
              <a:rPr lang="en-US" sz="1800" dirty="0" smtClean="0">
                <a:latin typeface="+mj-lt"/>
              </a:rPr>
              <a:t>The </a:t>
            </a:r>
            <a:r>
              <a:rPr lang="en-US" sz="1800" dirty="0">
                <a:latin typeface="+mj-lt"/>
              </a:rPr>
              <a:t>modification of the Act On National Tertiary Education in July 2014 created an </a:t>
            </a:r>
            <a:r>
              <a:rPr lang="en-US" sz="1800" dirty="0">
                <a:solidFill>
                  <a:schemeClr val="accent1">
                    <a:lumMod val="75000"/>
                  </a:schemeClr>
                </a:solidFill>
                <a:latin typeface="+mj-lt"/>
              </a:rPr>
              <a:t>opportunity for introducing the “dual” form</a:t>
            </a:r>
            <a:r>
              <a:rPr lang="en-US" sz="1800" dirty="0">
                <a:latin typeface="+mj-lt"/>
              </a:rPr>
              <a:t> in the Tertiary Education.</a:t>
            </a:r>
          </a:p>
          <a:p>
            <a:pPr algn="just"/>
            <a:r>
              <a:rPr lang="en-US" sz="1800" dirty="0">
                <a:latin typeface="+mj-lt"/>
              </a:rPr>
              <a:t>Dual training can be </a:t>
            </a:r>
            <a:r>
              <a:rPr lang="en-US" sz="1800" dirty="0">
                <a:solidFill>
                  <a:schemeClr val="accent1">
                    <a:lumMod val="75000"/>
                  </a:schemeClr>
                </a:solidFill>
                <a:latin typeface="+mj-lt"/>
              </a:rPr>
              <a:t>introduce</a:t>
            </a:r>
            <a:r>
              <a:rPr lang="hu-HU" sz="1800" dirty="0">
                <a:solidFill>
                  <a:schemeClr val="accent1">
                    <a:lumMod val="75000"/>
                  </a:schemeClr>
                </a:solidFill>
                <a:latin typeface="+mj-lt"/>
              </a:rPr>
              <a:t>d</a:t>
            </a:r>
            <a:r>
              <a:rPr lang="en-US" sz="1800" dirty="0">
                <a:solidFill>
                  <a:schemeClr val="accent1">
                    <a:lumMod val="75000"/>
                  </a:schemeClr>
                </a:solidFill>
                <a:latin typeface="+mj-lt"/>
              </a:rPr>
              <a:t> only on existing basic training courses </a:t>
            </a:r>
            <a:r>
              <a:rPr lang="en-US" sz="1800" dirty="0">
                <a:latin typeface="+mj-lt"/>
              </a:rPr>
              <a:t>that are already accredited </a:t>
            </a:r>
            <a:endParaRPr lang="hu-HU" sz="1800" dirty="0">
              <a:latin typeface="+mj-lt"/>
            </a:endParaRPr>
          </a:p>
          <a:p>
            <a:pPr algn="just"/>
            <a:r>
              <a:rPr lang="en-US" sz="1800" dirty="0">
                <a:latin typeface="+mj-lt"/>
              </a:rPr>
              <a:t>The Act created the </a:t>
            </a:r>
            <a:r>
              <a:rPr lang="en-US" sz="1800" dirty="0">
                <a:solidFill>
                  <a:schemeClr val="accent1">
                    <a:lumMod val="75000"/>
                  </a:schemeClr>
                </a:solidFill>
                <a:latin typeface="+mj-lt"/>
              </a:rPr>
              <a:t>Dual Training Council </a:t>
            </a:r>
            <a:r>
              <a:rPr lang="hu-HU" sz="1800" dirty="0" err="1" smtClean="0">
                <a:latin typeface="+mj-lt"/>
              </a:rPr>
              <a:t>the</a:t>
            </a:r>
            <a:r>
              <a:rPr lang="hu-HU" sz="1800" dirty="0" smtClean="0">
                <a:latin typeface="+mj-lt"/>
              </a:rPr>
              <a:t> </a:t>
            </a:r>
            <a:r>
              <a:rPr lang="en-US" sz="1800" dirty="0" smtClean="0">
                <a:latin typeface="+mj-lt"/>
              </a:rPr>
              <a:t>task</a:t>
            </a:r>
            <a:r>
              <a:rPr lang="hu-HU" sz="1800" dirty="0" smtClean="0">
                <a:latin typeface="+mj-lt"/>
              </a:rPr>
              <a:t> of </a:t>
            </a:r>
            <a:r>
              <a:rPr lang="hu-HU" sz="1800" dirty="0" err="1" smtClean="0">
                <a:latin typeface="+mj-lt"/>
              </a:rPr>
              <a:t>which</a:t>
            </a:r>
            <a:r>
              <a:rPr lang="en-US" sz="1800" dirty="0" smtClean="0">
                <a:latin typeface="+mj-lt"/>
              </a:rPr>
              <a:t> </a:t>
            </a:r>
            <a:r>
              <a:rPr lang="en-US" sz="1800" dirty="0">
                <a:latin typeface="+mj-lt"/>
              </a:rPr>
              <a:t>is to determine the quality and development directions of the dual training </a:t>
            </a:r>
            <a:r>
              <a:rPr lang="en-US" sz="1800" dirty="0" smtClean="0">
                <a:latin typeface="+mj-lt"/>
              </a:rPr>
              <a:t>education</a:t>
            </a:r>
          </a:p>
          <a:p>
            <a:pPr algn="just"/>
            <a:r>
              <a:rPr lang="en-US" sz="1800" dirty="0" smtClean="0">
                <a:latin typeface="+mj-lt"/>
              </a:rPr>
              <a:t>In </a:t>
            </a:r>
            <a:r>
              <a:rPr lang="en-US" sz="1800" dirty="0">
                <a:latin typeface="+mj-lt"/>
              </a:rPr>
              <a:t>the Tertiary Education </a:t>
            </a:r>
            <a:r>
              <a:rPr lang="hu-HU" sz="1800" dirty="0" smtClean="0">
                <a:latin typeface="+mj-lt"/>
              </a:rPr>
              <a:t>S</a:t>
            </a:r>
            <a:r>
              <a:rPr lang="en-US" sz="1800" dirty="0" err="1" smtClean="0">
                <a:latin typeface="+mj-lt"/>
              </a:rPr>
              <a:t>trategy</a:t>
            </a:r>
            <a:r>
              <a:rPr lang="en-US" sz="1800" dirty="0" smtClean="0">
                <a:latin typeface="+mj-lt"/>
              </a:rPr>
              <a:t> </a:t>
            </a:r>
            <a:r>
              <a:rPr lang="en-US" sz="1800" dirty="0">
                <a:latin typeface="+mj-lt"/>
              </a:rPr>
              <a:t>the government has defined as an objective that in dual Bachelor programs in the relevant fields of study the proportion of the first-year students has to </a:t>
            </a:r>
            <a:r>
              <a:rPr lang="en-US" sz="1800" dirty="0">
                <a:solidFill>
                  <a:schemeClr val="accent1">
                    <a:lumMod val="75000"/>
                  </a:schemeClr>
                </a:solidFill>
                <a:latin typeface="+mj-lt"/>
              </a:rPr>
              <a:t>reach 8% of the total number of students in the dual Bachelor programs till 2020</a:t>
            </a:r>
            <a:r>
              <a:rPr lang="en-US" sz="1800" dirty="0">
                <a:latin typeface="+mj-lt"/>
              </a:rPr>
              <a:t>.</a:t>
            </a:r>
          </a:p>
          <a:p>
            <a:endParaRPr lang="hu-HU" sz="1800" dirty="0"/>
          </a:p>
          <a:p>
            <a:endParaRPr lang="hu-HU" sz="1800" dirty="0"/>
          </a:p>
        </p:txBody>
      </p:sp>
      <p:sp>
        <p:nvSpPr>
          <p:cNvPr id="4" name="Dia számának helye 3"/>
          <p:cNvSpPr>
            <a:spLocks noGrp="1"/>
          </p:cNvSpPr>
          <p:nvPr>
            <p:ph type="sldNum" sz="quarter" idx="12"/>
          </p:nvPr>
        </p:nvSpPr>
        <p:spPr/>
        <p:txBody>
          <a:bodyPr/>
          <a:lstStyle/>
          <a:p>
            <a:fld id="{24ECCB2F-DC7A-4200-9D41-F237128CA327}" type="slidenum">
              <a:rPr lang="hu-HU" smtClean="0"/>
              <a:t>32</a:t>
            </a:fld>
            <a:endParaRPr lang="hu-HU"/>
          </a:p>
        </p:txBody>
      </p:sp>
      <p:sp>
        <p:nvSpPr>
          <p:cNvPr id="6" name="Cím 3"/>
          <p:cNvSpPr txBox="1">
            <a:spLocks/>
          </p:cNvSpPr>
          <p:nvPr/>
        </p:nvSpPr>
        <p:spPr>
          <a:xfrm>
            <a:off x="381000" y="476520"/>
            <a:ext cx="8134350" cy="1109663"/>
          </a:xfrm>
          <a:prstGeom prst="rect">
            <a:avLst/>
          </a:prstGeom>
        </p:spPr>
        <p:txBody>
          <a:bodyPr vert="horz" lIns="91440" tIns="45720" rIns="91440" bIns="45720" rtlCol="0" anchor="ctr">
            <a:normAutofit/>
          </a:bodyPr>
          <a:lstStyle>
            <a:lvl1pPr defTabSz="685800">
              <a:lnSpc>
                <a:spcPct val="90000"/>
              </a:lnSpc>
              <a:spcBef>
                <a:spcPct val="0"/>
              </a:spcBef>
              <a:buNone/>
              <a:defRPr sz="3300">
                <a:latin typeface="+mj-lt"/>
                <a:ea typeface="+mj-ea"/>
                <a:cs typeface="+mj-cs"/>
              </a:defRPr>
            </a:lvl1pPr>
          </a:lstStyle>
          <a:p>
            <a:r>
              <a:rPr lang="hu-HU" sz="3100" dirty="0" err="1" smtClean="0"/>
              <a:t>Dual</a:t>
            </a:r>
            <a:r>
              <a:rPr lang="hu-HU" sz="3100" dirty="0" smtClean="0"/>
              <a:t> </a:t>
            </a:r>
            <a:r>
              <a:rPr lang="en-US" sz="3100" dirty="0" smtClean="0"/>
              <a:t>Education – Practice Oriented Training</a:t>
            </a:r>
            <a:endParaRPr lang="hu-HU" sz="3100" dirty="0"/>
          </a:p>
        </p:txBody>
      </p:sp>
      <p:graphicFrame>
        <p:nvGraphicFramePr>
          <p:cNvPr id="7" name="Objektum 6"/>
          <p:cNvGraphicFramePr>
            <a:graphicFrameLocks noChangeAspect="1"/>
          </p:cNvGraphicFramePr>
          <p:nvPr>
            <p:extLst>
              <p:ext uri="{D42A27DB-BD31-4B8C-83A1-F6EECF244321}">
                <p14:modId xmlns:p14="http://schemas.microsoft.com/office/powerpoint/2010/main" val="255345750"/>
              </p:ext>
            </p:extLst>
          </p:nvPr>
        </p:nvGraphicFramePr>
        <p:xfrm>
          <a:off x="5695452" y="3584802"/>
          <a:ext cx="3197225" cy="2690812"/>
        </p:xfrm>
        <a:graphic>
          <a:graphicData uri="http://schemas.openxmlformats.org/presentationml/2006/ole">
            <mc:AlternateContent xmlns:mc="http://schemas.openxmlformats.org/markup-compatibility/2006">
              <mc:Choice xmlns:v="urn:schemas-microsoft-com:vml" Requires="v">
                <p:oleObj spid="_x0000_s2076" name="Slide" r:id="rId3" imgW="4546027" imgH="3410868" progId="PowerPoint.Slide.12">
                  <p:embed/>
                </p:oleObj>
              </mc:Choice>
              <mc:Fallback>
                <p:oleObj name="Slide" r:id="rId3" imgW="4546027" imgH="3410868" progId="PowerPoint.Slide.12">
                  <p:embed/>
                  <p:pic>
                    <p:nvPicPr>
                      <p:cNvPr id="0" name="Objektum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452" y="3584802"/>
                        <a:ext cx="31972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8170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85627" y="1724843"/>
            <a:ext cx="8477250" cy="2152651"/>
          </a:xfrm>
        </p:spPr>
        <p:txBody>
          <a:bodyPr>
            <a:normAutofit/>
          </a:bodyPr>
          <a:lstStyle/>
          <a:p>
            <a:pPr algn="just"/>
            <a:r>
              <a:rPr lang="en-US" sz="1800" dirty="0">
                <a:latin typeface="+mj-lt"/>
              </a:rPr>
              <a:t>In September </a:t>
            </a:r>
            <a:r>
              <a:rPr lang="en-US" sz="1800" dirty="0" smtClean="0">
                <a:latin typeface="+mj-lt"/>
              </a:rPr>
              <a:t>2016</a:t>
            </a:r>
            <a:r>
              <a:rPr lang="hu-HU" sz="1800" dirty="0" smtClean="0">
                <a:latin typeface="+mj-lt"/>
              </a:rPr>
              <a:t>,</a:t>
            </a:r>
            <a:r>
              <a:rPr lang="en-US" sz="1800" dirty="0" smtClean="0">
                <a:latin typeface="+mj-lt"/>
              </a:rPr>
              <a:t> </a:t>
            </a:r>
            <a:r>
              <a:rPr lang="en-US" sz="1800" dirty="0" smtClean="0">
                <a:solidFill>
                  <a:schemeClr val="accent1">
                    <a:lumMod val="75000"/>
                  </a:schemeClr>
                </a:solidFill>
                <a:latin typeface="+mj-lt"/>
              </a:rPr>
              <a:t>24 </a:t>
            </a:r>
            <a:r>
              <a:rPr lang="en-US" sz="1800" dirty="0">
                <a:solidFill>
                  <a:schemeClr val="accent1">
                    <a:lumMod val="75000"/>
                  </a:schemeClr>
                </a:solidFill>
                <a:latin typeface="+mj-lt"/>
              </a:rPr>
              <a:t>higher education institutes </a:t>
            </a:r>
            <a:r>
              <a:rPr lang="en-US" sz="1800" dirty="0" smtClean="0">
                <a:solidFill>
                  <a:schemeClr val="accent1">
                    <a:lumMod val="75000"/>
                  </a:schemeClr>
                </a:solidFill>
                <a:latin typeface="+mj-lt"/>
              </a:rPr>
              <a:t>launch</a:t>
            </a:r>
            <a:r>
              <a:rPr lang="hu-HU" sz="1800" dirty="0" smtClean="0">
                <a:solidFill>
                  <a:schemeClr val="accent1">
                    <a:lumMod val="75000"/>
                  </a:schemeClr>
                </a:solidFill>
                <a:latin typeface="+mj-lt"/>
              </a:rPr>
              <a:t> </a:t>
            </a:r>
            <a:r>
              <a:rPr lang="en-US" sz="1800" dirty="0" smtClean="0">
                <a:solidFill>
                  <a:schemeClr val="accent1">
                    <a:lumMod val="75000"/>
                  </a:schemeClr>
                </a:solidFill>
                <a:latin typeface="+mj-lt"/>
              </a:rPr>
              <a:t>92</a:t>
            </a:r>
            <a:r>
              <a:rPr lang="en-US" sz="1800" dirty="0" smtClean="0">
                <a:solidFill>
                  <a:schemeClr val="accent1">
                    <a:lumMod val="75000"/>
                  </a:schemeClr>
                </a:solidFill>
                <a:latin typeface="+mj-lt"/>
              </a:rPr>
              <a:t> </a:t>
            </a:r>
            <a:r>
              <a:rPr lang="en-US" sz="1800" dirty="0" err="1">
                <a:solidFill>
                  <a:schemeClr val="accent1">
                    <a:lumMod val="75000"/>
                  </a:schemeClr>
                </a:solidFill>
                <a:latin typeface="+mj-lt"/>
              </a:rPr>
              <a:t>Bsc</a:t>
            </a:r>
            <a:r>
              <a:rPr lang="en-US" sz="1800" dirty="0">
                <a:solidFill>
                  <a:schemeClr val="accent1">
                    <a:lumMod val="75000"/>
                  </a:schemeClr>
                </a:solidFill>
                <a:latin typeface="+mj-lt"/>
              </a:rPr>
              <a:t> programs </a:t>
            </a:r>
            <a:r>
              <a:rPr lang="en-US" sz="1800" dirty="0">
                <a:latin typeface="+mj-lt"/>
              </a:rPr>
              <a:t>in dual form </a:t>
            </a:r>
          </a:p>
          <a:p>
            <a:pPr algn="just"/>
            <a:r>
              <a:rPr lang="en-US" sz="1800" dirty="0">
                <a:solidFill>
                  <a:schemeClr val="accent1">
                    <a:lumMod val="75000"/>
                  </a:schemeClr>
                </a:solidFill>
                <a:latin typeface="+mj-lt"/>
              </a:rPr>
              <a:t>30 various types </a:t>
            </a:r>
            <a:r>
              <a:rPr lang="en-US" sz="1800" dirty="0">
                <a:latin typeface="+mj-lt"/>
              </a:rPr>
              <a:t>of </a:t>
            </a:r>
            <a:r>
              <a:rPr lang="en-US" sz="1800" dirty="0" err="1">
                <a:latin typeface="+mj-lt"/>
              </a:rPr>
              <a:t>Bsc</a:t>
            </a:r>
            <a:r>
              <a:rPr lang="en-US" sz="1800" dirty="0">
                <a:latin typeface="+mj-lt"/>
              </a:rPr>
              <a:t> program</a:t>
            </a:r>
            <a:r>
              <a:rPr lang="hu-HU" sz="1800" dirty="0">
                <a:latin typeface="+mj-lt"/>
              </a:rPr>
              <a:t>s</a:t>
            </a:r>
            <a:endParaRPr lang="en-US" sz="1800" dirty="0">
              <a:latin typeface="+mj-lt"/>
            </a:endParaRPr>
          </a:p>
          <a:p>
            <a:pPr algn="just"/>
            <a:r>
              <a:rPr lang="en-US" sz="1800" dirty="0">
                <a:latin typeface="+mj-lt"/>
              </a:rPr>
              <a:t>The institutes </a:t>
            </a:r>
            <a:r>
              <a:rPr lang="hu-HU" sz="1800" dirty="0" err="1" smtClean="0">
                <a:latin typeface="+mj-lt"/>
              </a:rPr>
              <a:t>have</a:t>
            </a:r>
            <a:r>
              <a:rPr lang="hu-HU" sz="1800" dirty="0" smtClean="0">
                <a:latin typeface="+mj-lt"/>
              </a:rPr>
              <a:t> </a:t>
            </a:r>
            <a:r>
              <a:rPr lang="en-US" sz="1800" dirty="0" smtClean="0">
                <a:latin typeface="+mj-lt"/>
              </a:rPr>
              <a:t>signed </a:t>
            </a:r>
            <a:r>
              <a:rPr lang="en-US" sz="1800" dirty="0">
                <a:latin typeface="+mj-lt"/>
              </a:rPr>
              <a:t>cooperation </a:t>
            </a:r>
            <a:r>
              <a:rPr lang="en-US" sz="1800" dirty="0" smtClean="0">
                <a:latin typeface="+mj-lt"/>
              </a:rPr>
              <a:t>agreement</a:t>
            </a:r>
            <a:r>
              <a:rPr lang="hu-HU" sz="1800" dirty="0">
                <a:latin typeface="+mj-lt"/>
              </a:rPr>
              <a:t>s</a:t>
            </a:r>
            <a:r>
              <a:rPr lang="en-US" sz="1800" dirty="0" smtClean="0">
                <a:latin typeface="+mj-lt"/>
              </a:rPr>
              <a:t> </a:t>
            </a:r>
            <a:r>
              <a:rPr lang="en-US" sz="1800" dirty="0">
                <a:latin typeface="+mj-lt"/>
              </a:rPr>
              <a:t>for dual training with more than </a:t>
            </a:r>
            <a:r>
              <a:rPr lang="en-US" sz="1800" dirty="0">
                <a:solidFill>
                  <a:schemeClr val="accent1">
                    <a:lumMod val="75000"/>
                  </a:schemeClr>
                </a:solidFill>
                <a:latin typeface="+mj-lt"/>
              </a:rPr>
              <a:t>6</a:t>
            </a:r>
            <a:r>
              <a:rPr lang="en-US" sz="1800" dirty="0" smtClean="0">
                <a:solidFill>
                  <a:schemeClr val="accent1">
                    <a:lumMod val="75000"/>
                  </a:schemeClr>
                </a:solidFill>
                <a:latin typeface="+mj-lt"/>
              </a:rPr>
              <a:t>00 </a:t>
            </a:r>
            <a:r>
              <a:rPr lang="en-US" sz="1800" dirty="0">
                <a:solidFill>
                  <a:schemeClr val="accent1">
                    <a:lumMod val="75000"/>
                  </a:schemeClr>
                </a:solidFill>
                <a:latin typeface="+mj-lt"/>
              </a:rPr>
              <a:t>cooperation </a:t>
            </a:r>
            <a:r>
              <a:rPr lang="en-US" sz="1800" dirty="0" smtClean="0">
                <a:solidFill>
                  <a:schemeClr val="accent1">
                    <a:lumMod val="75000"/>
                  </a:schemeClr>
                </a:solidFill>
                <a:latin typeface="+mj-lt"/>
              </a:rPr>
              <a:t>firms</a:t>
            </a:r>
            <a:endParaRPr lang="en-US" sz="1800" dirty="0">
              <a:solidFill>
                <a:schemeClr val="accent1">
                  <a:lumMod val="75000"/>
                </a:schemeClr>
              </a:solidFill>
              <a:latin typeface="+mj-lt"/>
            </a:endParaRPr>
          </a:p>
          <a:p>
            <a:pPr algn="just"/>
            <a:r>
              <a:rPr lang="en-US" sz="1800" dirty="0" smtClean="0">
                <a:latin typeface="+mj-lt"/>
              </a:rPr>
              <a:t>Over</a:t>
            </a:r>
            <a:r>
              <a:rPr lang="en-US" sz="1800" dirty="0" smtClean="0">
                <a:latin typeface="+mj-lt"/>
              </a:rPr>
              <a:t> </a:t>
            </a:r>
            <a:r>
              <a:rPr lang="en-US" sz="1800" dirty="0" smtClean="0">
                <a:solidFill>
                  <a:schemeClr val="accent1">
                    <a:lumMod val="75000"/>
                  </a:schemeClr>
                </a:solidFill>
                <a:latin typeface="+mj-lt"/>
              </a:rPr>
              <a:t>1500 </a:t>
            </a:r>
            <a:r>
              <a:rPr lang="en-US" sz="1800" dirty="0" smtClean="0">
                <a:latin typeface="+mj-lt"/>
              </a:rPr>
              <a:t>new s</a:t>
            </a:r>
            <a:r>
              <a:rPr lang="en-US" sz="1800" dirty="0" smtClean="0">
                <a:latin typeface="+mj-lt"/>
              </a:rPr>
              <a:t>tudents </a:t>
            </a:r>
            <a:r>
              <a:rPr lang="en-US" sz="1800" dirty="0">
                <a:latin typeface="+mj-lt"/>
              </a:rPr>
              <a:t>could start their studies in dual form in September</a:t>
            </a:r>
          </a:p>
          <a:p>
            <a:pPr marL="0" indent="0">
              <a:buNone/>
            </a:pPr>
            <a:endParaRPr lang="hu-HU" dirty="0">
              <a:latin typeface="+mj-lt"/>
            </a:endParaRPr>
          </a:p>
        </p:txBody>
      </p:sp>
      <p:sp>
        <p:nvSpPr>
          <p:cNvPr id="4" name="Dia számának helye 3"/>
          <p:cNvSpPr>
            <a:spLocks noGrp="1"/>
          </p:cNvSpPr>
          <p:nvPr>
            <p:ph type="sldNum" sz="quarter" idx="12"/>
          </p:nvPr>
        </p:nvSpPr>
        <p:spPr>
          <a:xfrm>
            <a:off x="6457950" y="6473918"/>
            <a:ext cx="2057400" cy="365125"/>
          </a:xfrm>
        </p:spPr>
        <p:txBody>
          <a:bodyPr/>
          <a:lstStyle/>
          <a:p>
            <a:fld id="{24ECCB2F-DC7A-4200-9D41-F237128CA327}" type="slidenum">
              <a:rPr lang="hu-HU" smtClean="0"/>
              <a:t>33</a:t>
            </a:fld>
            <a:endParaRPr lang="hu-HU"/>
          </a:p>
        </p:txBody>
      </p:sp>
      <p:graphicFrame>
        <p:nvGraphicFramePr>
          <p:cNvPr id="7" name="Diagram 6"/>
          <p:cNvGraphicFramePr/>
          <p:nvPr>
            <p:extLst>
              <p:ext uri="{D42A27DB-BD31-4B8C-83A1-F6EECF244321}">
                <p14:modId xmlns:p14="http://schemas.microsoft.com/office/powerpoint/2010/main" val="4079527768"/>
              </p:ext>
            </p:extLst>
          </p:nvPr>
        </p:nvGraphicFramePr>
        <p:xfrm>
          <a:off x="361950" y="3575142"/>
          <a:ext cx="3981449" cy="30100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p:cNvGraphicFramePr/>
          <p:nvPr>
            <p:extLst>
              <p:ext uri="{D42A27DB-BD31-4B8C-83A1-F6EECF244321}">
                <p14:modId xmlns:p14="http://schemas.microsoft.com/office/powerpoint/2010/main" val="1362927159"/>
              </p:ext>
            </p:extLst>
          </p:nvPr>
        </p:nvGraphicFramePr>
        <p:xfrm>
          <a:off x="4787957" y="3562156"/>
          <a:ext cx="4038600" cy="3002281"/>
        </p:xfrm>
        <a:graphic>
          <a:graphicData uri="http://schemas.openxmlformats.org/drawingml/2006/chart">
            <c:chart xmlns:c="http://schemas.openxmlformats.org/drawingml/2006/chart" xmlns:r="http://schemas.openxmlformats.org/officeDocument/2006/relationships" r:id="rId3"/>
          </a:graphicData>
        </a:graphic>
      </p:graphicFrame>
      <p:sp>
        <p:nvSpPr>
          <p:cNvPr id="9" name="Cím 3"/>
          <p:cNvSpPr txBox="1">
            <a:spLocks/>
          </p:cNvSpPr>
          <p:nvPr/>
        </p:nvSpPr>
        <p:spPr>
          <a:xfrm>
            <a:off x="381000" y="659402"/>
            <a:ext cx="8134350" cy="1109663"/>
          </a:xfrm>
          <a:prstGeom prst="rect">
            <a:avLst/>
          </a:prstGeom>
        </p:spPr>
        <p:txBody>
          <a:bodyPr vert="horz" lIns="91440" tIns="45720" rIns="91440" bIns="45720" rtlCol="0" anchor="ctr">
            <a:normAutofit/>
          </a:bodyPr>
          <a:lstStyle>
            <a:lvl1pPr defTabSz="685800">
              <a:lnSpc>
                <a:spcPct val="90000"/>
              </a:lnSpc>
              <a:spcBef>
                <a:spcPct val="0"/>
              </a:spcBef>
              <a:buNone/>
              <a:defRPr sz="3300">
                <a:latin typeface="+mj-lt"/>
                <a:ea typeface="+mj-ea"/>
                <a:cs typeface="+mj-cs"/>
              </a:defRPr>
            </a:lvl1pPr>
          </a:lstStyle>
          <a:p>
            <a:r>
              <a:rPr lang="hu-HU" sz="3100" dirty="0" err="1" smtClean="0"/>
              <a:t>Dual</a:t>
            </a:r>
            <a:r>
              <a:rPr lang="hu-HU" sz="3100" dirty="0" smtClean="0"/>
              <a:t> </a:t>
            </a:r>
            <a:r>
              <a:rPr lang="en-US" sz="3100" dirty="0" smtClean="0"/>
              <a:t>Education – Practice Oriented Training</a:t>
            </a:r>
          </a:p>
          <a:p>
            <a:r>
              <a:rPr lang="en-US" sz="2800" dirty="0" smtClean="0"/>
              <a:t>First year experiences are very positive</a:t>
            </a:r>
            <a:endParaRPr lang="hu-HU" sz="2800" dirty="0"/>
          </a:p>
        </p:txBody>
      </p:sp>
    </p:spTree>
    <p:extLst>
      <p:ext uri="{BB962C8B-B14F-4D97-AF65-F5344CB8AC3E}">
        <p14:creationId xmlns:p14="http://schemas.microsoft.com/office/powerpoint/2010/main" val="2913618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23888" y="2140818"/>
            <a:ext cx="7886700" cy="2852737"/>
          </a:xfrm>
        </p:spPr>
        <p:txBody>
          <a:bodyPr>
            <a:normAutofit/>
          </a:bodyPr>
          <a:lstStyle/>
          <a:p>
            <a:r>
              <a:rPr lang="en-US" sz="3600" dirty="0" smtClean="0"/>
              <a:t>Strategy Deployment – Selected Actions</a:t>
            </a:r>
            <a:endParaRPr lang="en-US" sz="3600" dirty="0"/>
          </a:p>
        </p:txBody>
      </p:sp>
      <p:sp>
        <p:nvSpPr>
          <p:cNvPr id="6" name="Szöveg helye 5"/>
          <p:cNvSpPr>
            <a:spLocks noGrp="1"/>
          </p:cNvSpPr>
          <p:nvPr>
            <p:ph type="body" idx="1"/>
          </p:nvPr>
        </p:nvSpPr>
        <p:spPr>
          <a:xfrm>
            <a:off x="623888" y="4863787"/>
            <a:ext cx="7886700" cy="1500187"/>
          </a:xfrm>
        </p:spPr>
        <p:txBody>
          <a:bodyPr>
            <a:normAutofit/>
          </a:bodyPr>
          <a:lstStyle/>
          <a:p>
            <a:r>
              <a:rPr lang="en-US" sz="2400" dirty="0" smtClean="0"/>
              <a:t>Stronger positon in RDI</a:t>
            </a:r>
            <a:endParaRPr lang="en-US" sz="2400" dirty="0"/>
          </a:p>
        </p:txBody>
      </p:sp>
      <p:sp>
        <p:nvSpPr>
          <p:cNvPr id="4" name="Dia számának helye 3"/>
          <p:cNvSpPr>
            <a:spLocks noGrp="1"/>
          </p:cNvSpPr>
          <p:nvPr>
            <p:ph type="sldNum" sz="quarter" idx="12"/>
          </p:nvPr>
        </p:nvSpPr>
        <p:spPr/>
        <p:txBody>
          <a:bodyPr/>
          <a:lstStyle/>
          <a:p>
            <a:fld id="{24ECCB2F-DC7A-4200-9D41-F237128CA327}" type="slidenum">
              <a:rPr lang="hu-HU" smtClean="0"/>
              <a:t>34</a:t>
            </a:fld>
            <a:endParaRPr lang="hu-HU"/>
          </a:p>
        </p:txBody>
      </p:sp>
    </p:spTree>
    <p:extLst>
      <p:ext uri="{BB962C8B-B14F-4D97-AF65-F5344CB8AC3E}">
        <p14:creationId xmlns:p14="http://schemas.microsoft.com/office/powerpoint/2010/main" val="2160949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Opportunities – High Tech Production</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t>35</a:t>
            </a:fld>
            <a:endParaRPr lang="hu-H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14" y="1898071"/>
            <a:ext cx="7217666" cy="442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p:cNvSpPr txBox="1"/>
          <p:nvPr/>
        </p:nvSpPr>
        <p:spPr>
          <a:xfrm>
            <a:off x="2897579" y="5985164"/>
            <a:ext cx="1626920" cy="276999"/>
          </a:xfrm>
          <a:prstGeom prst="rect">
            <a:avLst/>
          </a:prstGeom>
          <a:solidFill>
            <a:schemeClr val="bg1"/>
          </a:solidFill>
        </p:spPr>
        <p:txBody>
          <a:bodyPr wrap="square" rtlCol="0">
            <a:spAutoFit/>
          </a:bodyPr>
          <a:lstStyle/>
          <a:p>
            <a:r>
              <a:rPr lang="en-US" sz="1200" dirty="0" smtClean="0"/>
              <a:t>High Tech Products</a:t>
            </a:r>
            <a:endParaRPr lang="en-US" sz="1200" dirty="0"/>
          </a:p>
        </p:txBody>
      </p:sp>
      <p:sp>
        <p:nvSpPr>
          <p:cNvPr id="7" name="Szövegdoboz 6"/>
          <p:cNvSpPr txBox="1"/>
          <p:nvPr/>
        </p:nvSpPr>
        <p:spPr>
          <a:xfrm>
            <a:off x="4771853" y="5983189"/>
            <a:ext cx="2258339" cy="276999"/>
          </a:xfrm>
          <a:prstGeom prst="rect">
            <a:avLst/>
          </a:prstGeom>
          <a:solidFill>
            <a:schemeClr val="bg1"/>
          </a:solidFill>
        </p:spPr>
        <p:txBody>
          <a:bodyPr wrap="square" rtlCol="0">
            <a:spAutoFit/>
          </a:bodyPr>
          <a:lstStyle/>
          <a:p>
            <a:r>
              <a:rPr lang="en-US" sz="1200" dirty="0" smtClean="0"/>
              <a:t>Medium Tech Products</a:t>
            </a:r>
            <a:endParaRPr lang="en-US" sz="1200" dirty="0"/>
          </a:p>
        </p:txBody>
      </p:sp>
    </p:spTree>
    <p:extLst>
      <p:ext uri="{BB962C8B-B14F-4D97-AF65-F5344CB8AC3E}">
        <p14:creationId xmlns:p14="http://schemas.microsoft.com/office/powerpoint/2010/main" val="635141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8686" y="709121"/>
            <a:ext cx="7113270" cy="1325563"/>
          </a:xfrm>
        </p:spPr>
        <p:txBody>
          <a:bodyPr>
            <a:normAutofit fontScale="90000"/>
          </a:bodyPr>
          <a:lstStyle/>
          <a:p>
            <a:pPr>
              <a:lnSpc>
                <a:spcPct val="100000"/>
              </a:lnSpc>
            </a:pPr>
            <a:r>
              <a:rPr lang="en-US" sz="3200" dirty="0" smtClean="0">
                <a:cs typeface="Times New Roman" pitchFamily="18" charset="0"/>
              </a:rPr>
              <a:t>Value </a:t>
            </a:r>
            <a:r>
              <a:rPr lang="en-US" sz="3200" dirty="0">
                <a:cs typeface="Times New Roman" pitchFamily="18" charset="0"/>
              </a:rPr>
              <a:t>added for knowledge intensive services </a:t>
            </a:r>
            <a:r>
              <a:rPr lang="en-US" sz="2400" dirty="0" smtClean="0">
                <a:cs typeface="Times New Roman" pitchFamily="18" charset="0"/>
              </a:rPr>
              <a:t>H</a:t>
            </a:r>
            <a:r>
              <a:rPr lang="en-US" sz="2400" dirty="0" smtClean="0">
                <a:cs typeface="Times New Roman" pitchFamily="18" charset="0"/>
              </a:rPr>
              <a:t>igh-tech </a:t>
            </a:r>
            <a:r>
              <a:rPr lang="en-US" sz="2400" dirty="0">
                <a:cs typeface="Times New Roman" pitchFamily="18" charset="0"/>
              </a:rPr>
              <a:t>and medium-high-tech industries as % of total value added</a:t>
            </a:r>
            <a:endParaRPr lang="hu-HU" sz="2400" dirty="0">
              <a:cs typeface="Times New Roman" pitchFamily="18" charset="0"/>
            </a:endParaRPr>
          </a:p>
        </p:txBody>
      </p:sp>
      <p:sp>
        <p:nvSpPr>
          <p:cNvPr id="4" name="Dia számának helye 3"/>
          <p:cNvSpPr>
            <a:spLocks noGrp="1"/>
          </p:cNvSpPr>
          <p:nvPr>
            <p:ph type="sldNum" sz="quarter" idx="12"/>
          </p:nvPr>
        </p:nvSpPr>
        <p:spPr/>
        <p:txBody>
          <a:bodyPr/>
          <a:lstStyle/>
          <a:p>
            <a:r>
              <a:rPr lang="hu-HU" dirty="0" smtClean="0"/>
              <a:t>Eurostat, </a:t>
            </a:r>
            <a:r>
              <a:rPr lang="hu-HU" dirty="0" err="1" smtClean="0"/>
              <a:t>data</a:t>
            </a:r>
            <a:r>
              <a:rPr lang="hu-HU" dirty="0" smtClean="0"/>
              <a:t> of 2013 </a:t>
            </a:r>
            <a:fld id="{24ECCB2F-DC7A-4200-9D41-F237128CA327}" type="slidenum">
              <a:rPr lang="hu-HU" smtClean="0"/>
              <a:t>36</a:t>
            </a:fld>
            <a:endParaRPr lang="hu-HU" dirty="0"/>
          </a:p>
        </p:txBody>
      </p:sp>
      <p:pic>
        <p:nvPicPr>
          <p:cNvPr id="7" name="Tartalom helye 6"/>
          <p:cNvPicPr>
            <a:picLocks noGrp="1" noChangeAspect="1"/>
          </p:cNvPicPr>
          <p:nvPr>
            <p:ph idx="1"/>
          </p:nvPr>
        </p:nvPicPr>
        <p:blipFill rotWithShape="1">
          <a:blip r:embed="rId2"/>
          <a:srcRect l="9665" t="10259" r="22755" b="8293"/>
          <a:stretch/>
        </p:blipFill>
        <p:spPr>
          <a:xfrm>
            <a:off x="1535751" y="1933302"/>
            <a:ext cx="6428020" cy="4357734"/>
          </a:xfrm>
          <a:prstGeom prst="rect">
            <a:avLst/>
          </a:prstGeom>
        </p:spPr>
      </p:pic>
    </p:spTree>
    <p:extLst>
      <p:ext uri="{BB962C8B-B14F-4D97-AF65-F5344CB8AC3E}">
        <p14:creationId xmlns:p14="http://schemas.microsoft.com/office/powerpoint/2010/main" val="497388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1150" y="531376"/>
            <a:ext cx="7886700" cy="1325563"/>
          </a:xfrm>
        </p:spPr>
        <p:txBody>
          <a:bodyPr/>
          <a:lstStyle/>
          <a:p>
            <a:r>
              <a:rPr lang="en-US" dirty="0" smtClean="0"/>
              <a:t>Where are We Standing?</a:t>
            </a:r>
            <a:br>
              <a:rPr lang="en-US" dirty="0" smtClean="0"/>
            </a:br>
            <a:r>
              <a:rPr lang="en-US" sz="2400" dirty="0" smtClean="0"/>
              <a:t>Innovation Union Scoreboard 2013</a:t>
            </a:r>
            <a:endParaRPr lang="en-US" sz="2400" dirty="0"/>
          </a:p>
        </p:txBody>
      </p:sp>
      <p:sp>
        <p:nvSpPr>
          <p:cNvPr id="4" name="Dia számának helye 3"/>
          <p:cNvSpPr>
            <a:spLocks noGrp="1"/>
          </p:cNvSpPr>
          <p:nvPr>
            <p:ph type="sldNum" sz="quarter" idx="12"/>
          </p:nvPr>
        </p:nvSpPr>
        <p:spPr/>
        <p:txBody>
          <a:bodyPr/>
          <a:lstStyle/>
          <a:p>
            <a:fld id="{24ECCB2F-DC7A-4200-9D41-F237128CA327}" type="slidenum">
              <a:rPr lang="en-US" smtClean="0"/>
              <a:t>37</a:t>
            </a:fld>
            <a:endParaRPr lang="en-US"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275201390"/>
              </p:ext>
            </p:extLst>
          </p:nvPr>
        </p:nvGraphicFramePr>
        <p:xfrm>
          <a:off x="628650" y="1980004"/>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172" y="1781297"/>
            <a:ext cx="2520932" cy="204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églalap 2"/>
          <p:cNvSpPr/>
          <p:nvPr/>
        </p:nvSpPr>
        <p:spPr>
          <a:xfrm>
            <a:off x="2980706" y="4120738"/>
            <a:ext cx="190006" cy="1413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865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lvl="0"/>
            <a:r>
              <a:rPr lang="en-US" dirty="0" smtClean="0"/>
              <a:t>What is in the Background?</a:t>
            </a:r>
            <a:endParaRPr lang="en-US" dirty="0"/>
          </a:p>
        </p:txBody>
      </p:sp>
      <p:graphicFrame>
        <p:nvGraphicFramePr>
          <p:cNvPr id="8" name="Tartalom helye 7"/>
          <p:cNvGraphicFramePr>
            <a:graphicFrameLocks noGrp="1"/>
          </p:cNvGraphicFramePr>
          <p:nvPr>
            <p:ph idx="1"/>
            <p:extLst>
              <p:ext uri="{D42A27DB-BD31-4B8C-83A1-F6EECF244321}">
                <p14:modId xmlns:p14="http://schemas.microsoft.com/office/powerpoint/2010/main" val="93374431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24ECCB2F-DC7A-4200-9D41-F237128CA327}" type="slidenum">
              <a:rPr lang="en-US" smtClean="0"/>
              <a:t>38</a:t>
            </a:fld>
            <a:endParaRPr lang="en-US" dirty="0"/>
          </a:p>
        </p:txBody>
      </p:sp>
      <p:sp>
        <p:nvSpPr>
          <p:cNvPr id="5" name="Téglalap 4"/>
          <p:cNvSpPr/>
          <p:nvPr/>
        </p:nvSpPr>
        <p:spPr>
          <a:xfrm>
            <a:off x="5192891" y="2539999"/>
            <a:ext cx="1693332" cy="428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églalap 6"/>
          <p:cNvSpPr/>
          <p:nvPr/>
        </p:nvSpPr>
        <p:spPr>
          <a:xfrm>
            <a:off x="3256826" y="5740429"/>
            <a:ext cx="1693332" cy="428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églalap 8"/>
          <p:cNvSpPr/>
          <p:nvPr/>
        </p:nvSpPr>
        <p:spPr>
          <a:xfrm>
            <a:off x="1529646" y="3798711"/>
            <a:ext cx="846666" cy="428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186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Linkages &amp; Entrepreneurship</a:t>
            </a:r>
            <a:endParaRPr lang="en-US" dirty="0"/>
          </a:p>
        </p:txBody>
      </p:sp>
      <p:sp>
        <p:nvSpPr>
          <p:cNvPr id="3" name="Tartalom helye 2"/>
          <p:cNvSpPr>
            <a:spLocks noGrp="1"/>
          </p:cNvSpPr>
          <p:nvPr>
            <p:ph idx="1"/>
          </p:nvPr>
        </p:nvSpPr>
        <p:spPr/>
        <p:txBody>
          <a:bodyPr>
            <a:normAutofit/>
          </a:bodyPr>
          <a:lstStyle/>
          <a:p>
            <a:pPr lvl="0"/>
            <a:r>
              <a:rPr lang="en-US" dirty="0" smtClean="0">
                <a:latin typeface="+mj-lt"/>
              </a:rPr>
              <a:t>We will create a system called </a:t>
            </a:r>
            <a:r>
              <a:rPr lang="en-US" i="1" dirty="0" smtClean="0">
                <a:solidFill>
                  <a:schemeClr val="accent1"/>
                </a:solidFill>
                <a:latin typeface="+mj-lt"/>
              </a:rPr>
              <a:t>„Centers for Cooperation between Higher Education and Industry”</a:t>
            </a:r>
            <a:r>
              <a:rPr lang="en-US" dirty="0" smtClean="0">
                <a:latin typeface="+mj-lt"/>
              </a:rPr>
              <a:t> in order to standardize and foster the cooperation between industry and universities. </a:t>
            </a:r>
          </a:p>
          <a:p>
            <a:r>
              <a:rPr lang="en-US" dirty="0" smtClean="0">
                <a:latin typeface="+mj-lt"/>
              </a:rPr>
              <a:t>We will support by EFOP grants the </a:t>
            </a:r>
            <a:r>
              <a:rPr lang="en-US" i="1" dirty="0" smtClean="0">
                <a:solidFill>
                  <a:schemeClr val="accent1"/>
                </a:solidFill>
                <a:latin typeface="+mj-lt"/>
              </a:rPr>
              <a:t>incubation services </a:t>
            </a:r>
            <a:r>
              <a:rPr lang="en-US" dirty="0" smtClean="0">
                <a:latin typeface="+mj-lt"/>
              </a:rPr>
              <a:t>of higher education institutions, as well as the foundation of </a:t>
            </a:r>
            <a:r>
              <a:rPr lang="en-US" i="1" dirty="0" smtClean="0">
                <a:solidFill>
                  <a:schemeClr val="accent1"/>
                </a:solidFill>
                <a:latin typeface="+mj-lt"/>
              </a:rPr>
              <a:t>spin-off companies</a:t>
            </a:r>
            <a:r>
              <a:rPr lang="en-US" dirty="0" smtClean="0">
                <a:latin typeface="+mj-lt"/>
              </a:rPr>
              <a:t>, in order to convert the results of scientific discoveries into innovation.</a:t>
            </a:r>
          </a:p>
          <a:p>
            <a:r>
              <a:rPr lang="en-US" dirty="0" smtClean="0">
                <a:latin typeface="+mj-lt"/>
              </a:rPr>
              <a:t>Higher education institutions can serve as a knowledge-hub in the underdeveloped regions, a new type of higher education access, the so called </a:t>
            </a:r>
            <a:r>
              <a:rPr lang="en-US" i="1" dirty="0">
                <a:solidFill>
                  <a:schemeClr val="accent1"/>
                </a:solidFill>
                <a:latin typeface="+mj-lt"/>
              </a:rPr>
              <a:t>community “college” </a:t>
            </a:r>
            <a:r>
              <a:rPr lang="en-US" dirty="0" smtClean="0">
                <a:latin typeface="+mj-lt"/>
              </a:rPr>
              <a:t>will be </a:t>
            </a:r>
            <a:r>
              <a:rPr lang="en-US" dirty="0" smtClean="0">
                <a:latin typeface="+mj-lt"/>
              </a:rPr>
              <a:t>introduced </a:t>
            </a:r>
          </a:p>
          <a:p>
            <a:r>
              <a:rPr lang="en-US" i="1" dirty="0">
                <a:solidFill>
                  <a:schemeClr val="accent1"/>
                </a:solidFill>
                <a:latin typeface="+mj-lt"/>
              </a:rPr>
              <a:t>Modification of the house-hold financial rules </a:t>
            </a:r>
            <a:r>
              <a:rPr lang="en-US" dirty="0" smtClean="0">
                <a:latin typeface="+mj-lt"/>
              </a:rPr>
              <a:t>for universities when they co-operate with companies in RDI projects</a:t>
            </a:r>
          </a:p>
          <a:p>
            <a:pPr marL="171450" lvl="1">
              <a:spcBef>
                <a:spcPts val="750"/>
              </a:spcBef>
            </a:pPr>
            <a:r>
              <a:rPr lang="en-US" sz="2100" dirty="0">
                <a:latin typeface="+mj-lt"/>
              </a:rPr>
              <a:t>Modification in tax system for motivation companies to support universities</a:t>
            </a:r>
          </a:p>
          <a:p>
            <a:endParaRPr lang="en-US"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39</a:t>
            </a:fld>
            <a:endParaRPr lang="hu-HU"/>
          </a:p>
        </p:txBody>
      </p:sp>
    </p:spTree>
    <p:extLst>
      <p:ext uri="{BB962C8B-B14F-4D97-AF65-F5344CB8AC3E}">
        <p14:creationId xmlns:p14="http://schemas.microsoft.com/office/powerpoint/2010/main" val="1573197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428624" y="1359261"/>
            <a:ext cx="5210175" cy="646331"/>
          </a:xfrm>
          <a:prstGeom prst="rect">
            <a:avLst/>
          </a:prstGeom>
          <a:no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hu-HU" dirty="0" smtClean="0">
              <a:solidFill>
                <a:prstClr val="black"/>
              </a:solidFill>
              <a:latin typeface="Gill Sans MT" pitchFamily="34" charset="-18"/>
            </a:endParaRPr>
          </a:p>
          <a:p>
            <a:pPr algn="ctr">
              <a:defRPr/>
            </a:pPr>
            <a:endParaRPr lang="hu-HU" dirty="0">
              <a:solidFill>
                <a:prstClr val="black"/>
              </a:solidFill>
              <a:latin typeface="Gill Sans MT" pitchFamily="34" charset="-18"/>
            </a:endParaRPr>
          </a:p>
        </p:txBody>
      </p:sp>
      <p:sp>
        <p:nvSpPr>
          <p:cNvPr id="7" name="Cím 2"/>
          <p:cNvSpPr txBox="1">
            <a:spLocks/>
          </p:cNvSpPr>
          <p:nvPr/>
        </p:nvSpPr>
        <p:spPr>
          <a:xfrm>
            <a:off x="297992" y="600890"/>
            <a:ext cx="7866294" cy="1278205"/>
          </a:xfrm>
          <a:prstGeom prst="rect">
            <a:avLst/>
          </a:prstGeom>
        </p:spPr>
        <p:txBody>
          <a:bodyPr vert="horz" lIns="91440" tIns="45720" rIns="91440" bIns="45720" rtlCol="0" anchor="ctr">
            <a:noAutofit/>
          </a:bodyPr>
          <a:lstStyle>
            <a:defPPr>
              <a:defRPr lang="hu-HU"/>
            </a:defPPr>
            <a:lvl1pPr defTabSz="685800">
              <a:lnSpc>
                <a:spcPct val="90000"/>
              </a:lnSpc>
              <a:spcBef>
                <a:spcPct val="0"/>
              </a:spcBef>
              <a:buNone/>
              <a:defRPr sz="3300">
                <a:latin typeface="+mj-lt"/>
                <a:ea typeface="+mj-ea"/>
                <a:cs typeface="+mj-cs"/>
              </a:defRPr>
            </a:lvl1pPr>
          </a:lstStyle>
          <a:p>
            <a:r>
              <a:rPr lang="hu-HU" sz="2800" dirty="0"/>
              <a:t>General </a:t>
            </a:r>
            <a:r>
              <a:rPr lang="hu-HU" sz="2800" dirty="0" err="1"/>
              <a:t>Facts</a:t>
            </a:r>
            <a:r>
              <a:rPr lang="hu-HU" sz="2800" dirty="0"/>
              <a:t> </a:t>
            </a:r>
            <a:endParaRPr lang="en-US" sz="2800" dirty="0" smtClean="0"/>
          </a:p>
          <a:p>
            <a:r>
              <a:rPr lang="hu-HU" sz="2800" dirty="0" err="1" smtClean="0"/>
              <a:t>Students</a:t>
            </a:r>
            <a:r>
              <a:rPr lang="hu-HU" sz="2800" dirty="0" smtClean="0"/>
              <a:t> </a:t>
            </a:r>
            <a:r>
              <a:rPr lang="hu-HU" sz="2800" dirty="0"/>
              <a:t>and </a:t>
            </a:r>
            <a:r>
              <a:rPr lang="en-US" sz="2800" dirty="0" smtClean="0"/>
              <a:t>academic staff</a:t>
            </a:r>
            <a:endParaRPr lang="hu-HU" sz="2800" dirty="0"/>
          </a:p>
        </p:txBody>
      </p:sp>
      <p:sp>
        <p:nvSpPr>
          <p:cNvPr id="8" name="Téglalap 7"/>
          <p:cNvSpPr/>
          <p:nvPr/>
        </p:nvSpPr>
        <p:spPr>
          <a:xfrm>
            <a:off x="376369" y="2244751"/>
            <a:ext cx="5210177" cy="3139321"/>
          </a:xfrm>
          <a:prstGeom prst="rect">
            <a:avLst/>
          </a:prstGeom>
        </p:spPr>
        <p:txBody>
          <a:bodyPr wrap="square">
            <a:spAutoFit/>
          </a:bodyPr>
          <a:lstStyle/>
          <a:p>
            <a:pPr>
              <a:defRPr/>
            </a:pPr>
            <a:r>
              <a:rPr lang="en-GB" b="1" dirty="0" smtClean="0">
                <a:solidFill>
                  <a:prstClr val="black"/>
                </a:solidFill>
              </a:rPr>
              <a:t>29</a:t>
            </a:r>
            <a:r>
              <a:rPr lang="en-US" b="1" dirty="0" smtClean="0">
                <a:solidFill>
                  <a:prstClr val="black"/>
                </a:solidFill>
              </a:rPr>
              <a:t>0</a:t>
            </a:r>
            <a:r>
              <a:rPr lang="en-GB" b="1" dirty="0" smtClean="0">
                <a:solidFill>
                  <a:prstClr val="black"/>
                </a:solidFill>
              </a:rPr>
              <a:t>.000</a:t>
            </a:r>
            <a:r>
              <a:rPr lang="hu-HU" b="1" dirty="0" smtClean="0">
                <a:solidFill>
                  <a:prstClr val="black"/>
                </a:solidFill>
              </a:rPr>
              <a:t> </a:t>
            </a:r>
            <a:r>
              <a:rPr lang="hu-HU" b="1" dirty="0" err="1">
                <a:solidFill>
                  <a:prstClr val="black"/>
                </a:solidFill>
              </a:rPr>
              <a:t>students</a:t>
            </a:r>
            <a:r>
              <a:rPr lang="en-GB" b="1" dirty="0">
                <a:solidFill>
                  <a:prstClr val="black"/>
                </a:solidFill>
              </a:rPr>
              <a:t> </a:t>
            </a:r>
            <a:r>
              <a:rPr lang="hu-HU" b="1" dirty="0">
                <a:solidFill>
                  <a:prstClr val="black"/>
                </a:solidFill>
              </a:rPr>
              <a:t>(</a:t>
            </a:r>
            <a:r>
              <a:rPr lang="hu-HU" b="1" dirty="0" smtClean="0">
                <a:solidFill>
                  <a:prstClr val="black"/>
                </a:solidFill>
              </a:rPr>
              <a:t>201</a:t>
            </a:r>
            <a:r>
              <a:rPr lang="en-US" b="1" dirty="0">
                <a:solidFill>
                  <a:prstClr val="black"/>
                </a:solidFill>
              </a:rPr>
              <a:t>6</a:t>
            </a:r>
            <a:r>
              <a:rPr lang="hu-HU" b="1" dirty="0" smtClean="0">
                <a:solidFill>
                  <a:prstClr val="black"/>
                </a:solidFill>
              </a:rPr>
              <a:t>)</a:t>
            </a:r>
            <a:endParaRPr lang="hu-HU" b="1" dirty="0">
              <a:solidFill>
                <a:prstClr val="black"/>
              </a:solidFill>
            </a:endParaRPr>
          </a:p>
          <a:p>
            <a:pPr marL="285750" indent="-285750">
              <a:buFont typeface="Arial" pitchFamily="34" charset="0"/>
              <a:buChar char="•"/>
              <a:defRPr/>
            </a:pPr>
            <a:r>
              <a:rPr lang="hu-HU" dirty="0" smtClean="0">
                <a:solidFill>
                  <a:prstClr val="black"/>
                </a:solidFill>
              </a:rPr>
              <a:t>20</a:t>
            </a:r>
            <a:r>
              <a:rPr lang="en-US" dirty="0" smtClean="0">
                <a:solidFill>
                  <a:prstClr val="black"/>
                </a:solidFill>
              </a:rPr>
              <a:t>1</a:t>
            </a:r>
            <a:r>
              <a:rPr lang="hu-HU" dirty="0" smtClean="0">
                <a:solidFill>
                  <a:prstClr val="black"/>
                </a:solidFill>
              </a:rPr>
              <a:t>.000 </a:t>
            </a:r>
            <a:r>
              <a:rPr lang="hu-HU" dirty="0" err="1">
                <a:solidFill>
                  <a:prstClr val="black"/>
                </a:solidFill>
              </a:rPr>
              <a:t>students</a:t>
            </a:r>
            <a:r>
              <a:rPr lang="hu-HU" dirty="0">
                <a:solidFill>
                  <a:prstClr val="black"/>
                </a:solidFill>
              </a:rPr>
              <a:t> </a:t>
            </a:r>
            <a:r>
              <a:rPr lang="hu-HU" dirty="0" err="1">
                <a:solidFill>
                  <a:prstClr val="black"/>
                </a:solidFill>
              </a:rPr>
              <a:t>are</a:t>
            </a:r>
            <a:r>
              <a:rPr lang="hu-HU" dirty="0">
                <a:solidFill>
                  <a:prstClr val="black"/>
                </a:solidFill>
              </a:rPr>
              <a:t> </a:t>
            </a:r>
            <a:r>
              <a:rPr lang="hu-HU" dirty="0" err="1">
                <a:solidFill>
                  <a:prstClr val="black"/>
                </a:solidFill>
              </a:rPr>
              <a:t>attending</a:t>
            </a:r>
            <a:r>
              <a:rPr lang="hu-HU" dirty="0">
                <a:solidFill>
                  <a:prstClr val="black"/>
                </a:solidFill>
              </a:rPr>
              <a:t> BA/</a:t>
            </a:r>
            <a:r>
              <a:rPr lang="hu-HU" dirty="0" err="1">
                <a:solidFill>
                  <a:prstClr val="black"/>
                </a:solidFill>
              </a:rPr>
              <a:t>BSc</a:t>
            </a:r>
            <a:r>
              <a:rPr lang="hu-HU" dirty="0">
                <a:solidFill>
                  <a:prstClr val="black"/>
                </a:solidFill>
              </a:rPr>
              <a:t> </a:t>
            </a:r>
            <a:r>
              <a:rPr lang="hu-HU" dirty="0" err="1" smtClean="0">
                <a:solidFill>
                  <a:prstClr val="black"/>
                </a:solidFill>
              </a:rPr>
              <a:t>courses</a:t>
            </a:r>
            <a:endParaRPr lang="hu-HU" dirty="0">
              <a:solidFill>
                <a:prstClr val="black"/>
              </a:solidFill>
            </a:endParaRPr>
          </a:p>
          <a:p>
            <a:pPr marL="285750" indent="-285750">
              <a:buFont typeface="Arial" pitchFamily="34" charset="0"/>
              <a:buChar char="•"/>
              <a:defRPr/>
            </a:pPr>
            <a:r>
              <a:rPr lang="hu-HU" dirty="0">
                <a:solidFill>
                  <a:prstClr val="black"/>
                </a:solidFill>
              </a:rPr>
              <a:t>37.000 </a:t>
            </a:r>
            <a:r>
              <a:rPr lang="hu-HU" dirty="0" err="1">
                <a:solidFill>
                  <a:prstClr val="black"/>
                </a:solidFill>
              </a:rPr>
              <a:t>students</a:t>
            </a:r>
            <a:r>
              <a:rPr lang="hu-HU" dirty="0">
                <a:solidFill>
                  <a:prstClr val="black"/>
                </a:solidFill>
              </a:rPr>
              <a:t> </a:t>
            </a:r>
            <a:r>
              <a:rPr lang="hu-HU" dirty="0" err="1">
                <a:solidFill>
                  <a:prstClr val="black"/>
                </a:solidFill>
              </a:rPr>
              <a:t>are</a:t>
            </a:r>
            <a:r>
              <a:rPr lang="hu-HU" dirty="0">
                <a:solidFill>
                  <a:prstClr val="black"/>
                </a:solidFill>
              </a:rPr>
              <a:t> </a:t>
            </a:r>
            <a:r>
              <a:rPr lang="hu-HU" dirty="0" err="1">
                <a:solidFill>
                  <a:prstClr val="black"/>
                </a:solidFill>
              </a:rPr>
              <a:t>participating</a:t>
            </a:r>
            <a:r>
              <a:rPr lang="hu-HU" dirty="0">
                <a:solidFill>
                  <a:prstClr val="black"/>
                </a:solidFill>
              </a:rPr>
              <a:t> </a:t>
            </a:r>
            <a:r>
              <a:rPr lang="hu-HU" dirty="0" err="1">
                <a:solidFill>
                  <a:prstClr val="black"/>
                </a:solidFill>
              </a:rPr>
              <a:t>in</a:t>
            </a:r>
            <a:r>
              <a:rPr lang="hu-HU" dirty="0">
                <a:solidFill>
                  <a:prstClr val="black"/>
                </a:solidFill>
              </a:rPr>
              <a:t> MA/</a:t>
            </a:r>
            <a:r>
              <a:rPr lang="hu-HU" dirty="0" err="1">
                <a:solidFill>
                  <a:prstClr val="black"/>
                </a:solidFill>
              </a:rPr>
              <a:t>MSc</a:t>
            </a:r>
            <a:r>
              <a:rPr lang="hu-HU" dirty="0">
                <a:solidFill>
                  <a:prstClr val="black"/>
                </a:solidFill>
              </a:rPr>
              <a:t> </a:t>
            </a:r>
            <a:r>
              <a:rPr lang="hu-HU" dirty="0" err="1">
                <a:solidFill>
                  <a:prstClr val="black"/>
                </a:solidFill>
              </a:rPr>
              <a:t>courses</a:t>
            </a:r>
            <a:endParaRPr lang="hu-HU" dirty="0">
              <a:solidFill>
                <a:prstClr val="black"/>
              </a:solidFill>
            </a:endParaRPr>
          </a:p>
          <a:p>
            <a:pPr marL="285750" indent="-285750">
              <a:buFont typeface="Arial" pitchFamily="34" charset="0"/>
              <a:buChar char="•"/>
              <a:defRPr/>
            </a:pPr>
            <a:r>
              <a:rPr lang="en-GB" dirty="0">
                <a:solidFill>
                  <a:prstClr val="black"/>
                </a:solidFill>
              </a:rPr>
              <a:t>7.350 in postgraduate studies</a:t>
            </a:r>
            <a:r>
              <a:rPr lang="hu-HU" dirty="0">
                <a:solidFill>
                  <a:prstClr val="black"/>
                </a:solidFill>
              </a:rPr>
              <a:t> (PhD/DLA)</a:t>
            </a:r>
            <a:r>
              <a:rPr lang="en-GB" dirty="0">
                <a:solidFill>
                  <a:prstClr val="black"/>
                </a:solidFill>
              </a:rPr>
              <a:t>. </a:t>
            </a:r>
            <a:endParaRPr lang="hu-HU" dirty="0">
              <a:solidFill>
                <a:prstClr val="black"/>
              </a:solidFill>
            </a:endParaRPr>
          </a:p>
          <a:p>
            <a:pPr marL="285750" indent="-285750">
              <a:buFont typeface="Arial" pitchFamily="34" charset="0"/>
              <a:buChar char="•"/>
              <a:defRPr/>
            </a:pPr>
            <a:r>
              <a:rPr lang="hu-HU" dirty="0">
                <a:solidFill>
                  <a:prstClr val="black"/>
                </a:solidFill>
              </a:rPr>
              <a:t>The </a:t>
            </a:r>
            <a:r>
              <a:rPr lang="hu-HU" dirty="0" err="1">
                <a:solidFill>
                  <a:prstClr val="black"/>
                </a:solidFill>
              </a:rPr>
              <a:t>percentage</a:t>
            </a:r>
            <a:r>
              <a:rPr lang="hu-HU" dirty="0">
                <a:solidFill>
                  <a:prstClr val="black"/>
                </a:solidFill>
              </a:rPr>
              <a:t> of </a:t>
            </a:r>
            <a:r>
              <a:rPr lang="hu-HU" dirty="0" err="1">
                <a:solidFill>
                  <a:prstClr val="black"/>
                </a:solidFill>
              </a:rPr>
              <a:t>female</a:t>
            </a:r>
            <a:r>
              <a:rPr lang="hu-HU" dirty="0">
                <a:solidFill>
                  <a:prstClr val="black"/>
                </a:solidFill>
              </a:rPr>
              <a:t> </a:t>
            </a:r>
            <a:r>
              <a:rPr lang="hu-HU" dirty="0" err="1">
                <a:solidFill>
                  <a:prstClr val="black"/>
                </a:solidFill>
              </a:rPr>
              <a:t>students</a:t>
            </a:r>
            <a:r>
              <a:rPr lang="hu-HU" dirty="0">
                <a:solidFill>
                  <a:prstClr val="black"/>
                </a:solidFill>
              </a:rPr>
              <a:t> is more </a:t>
            </a:r>
            <a:r>
              <a:rPr lang="hu-HU" dirty="0" err="1">
                <a:solidFill>
                  <a:prstClr val="black"/>
                </a:solidFill>
              </a:rPr>
              <a:t>than</a:t>
            </a:r>
            <a:r>
              <a:rPr lang="hu-HU" dirty="0">
                <a:solidFill>
                  <a:prstClr val="black"/>
                </a:solidFill>
              </a:rPr>
              <a:t> 54% </a:t>
            </a:r>
          </a:p>
          <a:p>
            <a:pPr>
              <a:defRPr/>
            </a:pPr>
            <a:endParaRPr lang="hu-HU" dirty="0">
              <a:solidFill>
                <a:prstClr val="black"/>
              </a:solidFill>
            </a:endParaRPr>
          </a:p>
          <a:p>
            <a:pPr>
              <a:defRPr/>
            </a:pPr>
            <a:r>
              <a:rPr lang="hu-HU" b="1" dirty="0" smtClean="0">
                <a:solidFill>
                  <a:prstClr val="black"/>
                </a:solidFill>
              </a:rPr>
              <a:t>20.</a:t>
            </a:r>
            <a:r>
              <a:rPr lang="en-US" b="1" dirty="0" smtClean="0">
                <a:solidFill>
                  <a:prstClr val="black"/>
                </a:solidFill>
              </a:rPr>
              <a:t>200</a:t>
            </a:r>
            <a:r>
              <a:rPr lang="hu-HU" b="1" dirty="0" smtClean="0">
                <a:solidFill>
                  <a:prstClr val="black"/>
                </a:solidFill>
              </a:rPr>
              <a:t> </a:t>
            </a:r>
            <a:r>
              <a:rPr lang="hu-HU" b="1" dirty="0" err="1">
                <a:solidFill>
                  <a:prstClr val="black"/>
                </a:solidFill>
              </a:rPr>
              <a:t>professors</a:t>
            </a:r>
            <a:r>
              <a:rPr lang="hu-HU" b="1" dirty="0">
                <a:solidFill>
                  <a:prstClr val="black"/>
                </a:solidFill>
              </a:rPr>
              <a:t>, </a:t>
            </a:r>
            <a:r>
              <a:rPr lang="hu-HU" b="1" dirty="0" err="1">
                <a:solidFill>
                  <a:prstClr val="black"/>
                </a:solidFill>
              </a:rPr>
              <a:t>teachers</a:t>
            </a:r>
            <a:r>
              <a:rPr lang="hu-HU" b="1" dirty="0">
                <a:solidFill>
                  <a:prstClr val="black"/>
                </a:solidFill>
              </a:rPr>
              <a:t> and </a:t>
            </a:r>
            <a:r>
              <a:rPr lang="hu-HU" b="1" dirty="0" err="1">
                <a:solidFill>
                  <a:prstClr val="black"/>
                </a:solidFill>
              </a:rPr>
              <a:t>researchers</a:t>
            </a:r>
            <a:r>
              <a:rPr lang="hu-HU" b="1" dirty="0">
                <a:solidFill>
                  <a:prstClr val="black"/>
                </a:solidFill>
              </a:rPr>
              <a:t> </a:t>
            </a:r>
            <a:endParaRPr lang="hu-HU" b="1" dirty="0" smtClean="0">
              <a:solidFill>
                <a:prstClr val="black"/>
              </a:solidFill>
            </a:endParaRPr>
          </a:p>
          <a:p>
            <a:pPr>
              <a:defRPr/>
            </a:pPr>
            <a:endParaRPr lang="hu-HU" b="1" dirty="0">
              <a:solidFill>
                <a:prstClr val="black"/>
              </a:solidFill>
            </a:endParaRPr>
          </a:p>
          <a:p>
            <a:pPr marL="285750" indent="-285750">
              <a:buFont typeface="Arial" pitchFamily="34" charset="0"/>
              <a:buChar char="•"/>
              <a:defRPr/>
            </a:pPr>
            <a:r>
              <a:rPr lang="hu-HU" dirty="0" smtClean="0">
                <a:solidFill>
                  <a:prstClr val="black"/>
                </a:solidFill>
              </a:rPr>
              <a:t>17.0</a:t>
            </a:r>
            <a:r>
              <a:rPr lang="en-US" dirty="0" smtClean="0">
                <a:solidFill>
                  <a:prstClr val="black"/>
                </a:solidFill>
              </a:rPr>
              <a:t>50</a:t>
            </a:r>
            <a:r>
              <a:rPr lang="hu-HU" dirty="0" smtClean="0">
                <a:solidFill>
                  <a:prstClr val="black"/>
                </a:solidFill>
              </a:rPr>
              <a:t> </a:t>
            </a:r>
            <a:r>
              <a:rPr lang="hu-HU" dirty="0" err="1">
                <a:solidFill>
                  <a:prstClr val="black"/>
                </a:solidFill>
              </a:rPr>
              <a:t>are</a:t>
            </a:r>
            <a:r>
              <a:rPr lang="hu-HU" dirty="0">
                <a:solidFill>
                  <a:prstClr val="black"/>
                </a:solidFill>
              </a:rPr>
              <a:t> </a:t>
            </a:r>
            <a:r>
              <a:rPr lang="hu-HU" dirty="0" err="1">
                <a:solidFill>
                  <a:prstClr val="black"/>
                </a:solidFill>
              </a:rPr>
              <a:t>working</a:t>
            </a:r>
            <a:r>
              <a:rPr lang="hu-HU" dirty="0">
                <a:solidFill>
                  <a:prstClr val="black"/>
                </a:solidFill>
              </a:rPr>
              <a:t> </a:t>
            </a:r>
            <a:r>
              <a:rPr lang="hu-HU" dirty="0" err="1">
                <a:solidFill>
                  <a:prstClr val="black"/>
                </a:solidFill>
              </a:rPr>
              <a:t>in</a:t>
            </a:r>
            <a:r>
              <a:rPr lang="hu-HU" dirty="0">
                <a:solidFill>
                  <a:prstClr val="black"/>
                </a:solidFill>
              </a:rPr>
              <a:t> </a:t>
            </a:r>
            <a:r>
              <a:rPr lang="hu-HU" dirty="0" err="1">
                <a:solidFill>
                  <a:prstClr val="black"/>
                </a:solidFill>
              </a:rPr>
              <a:t>state</a:t>
            </a:r>
            <a:r>
              <a:rPr lang="hu-HU" dirty="0">
                <a:solidFill>
                  <a:prstClr val="black"/>
                </a:solidFill>
              </a:rPr>
              <a:t> </a:t>
            </a:r>
            <a:r>
              <a:rPr lang="hu-HU" dirty="0" err="1">
                <a:solidFill>
                  <a:prstClr val="black"/>
                </a:solidFill>
              </a:rPr>
              <a:t>subsidized</a:t>
            </a:r>
            <a:r>
              <a:rPr lang="hu-HU" dirty="0">
                <a:solidFill>
                  <a:prstClr val="black"/>
                </a:solidFill>
              </a:rPr>
              <a:t> </a:t>
            </a:r>
            <a:r>
              <a:rPr lang="hu-HU" dirty="0" err="1" smtClean="0">
                <a:solidFill>
                  <a:prstClr val="black"/>
                </a:solidFill>
              </a:rPr>
              <a:t>institutions</a:t>
            </a:r>
            <a:endParaRPr lang="hu-HU" dirty="0" smtClean="0">
              <a:solidFill>
                <a:prstClr val="black"/>
              </a:solidFill>
            </a:endParaRPr>
          </a:p>
        </p:txBody>
      </p:sp>
      <p:pic>
        <p:nvPicPr>
          <p:cNvPr id="8194" name="Picture 2" descr="http://www.bme.hu/sites/default/files/hirek/20130405_winterkorn_eloadas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294" y="2403564"/>
            <a:ext cx="3092519" cy="2925976"/>
          </a:xfrm>
          <a:prstGeom prst="rect">
            <a:avLst/>
          </a:prstGeom>
          <a:noFill/>
          <a:extLst>
            <a:ext uri="{909E8E84-426E-40DD-AFC4-6F175D3DCCD1}">
              <a14:hiddenFill xmlns:a14="http://schemas.microsoft.com/office/drawing/2010/main">
                <a:solidFill>
                  <a:srgbClr val="FFFFFF"/>
                </a:solidFill>
              </a14:hiddenFill>
            </a:ext>
          </a:extLst>
        </p:spPr>
      </p:pic>
      <p:sp>
        <p:nvSpPr>
          <p:cNvPr id="9" name="Dia számának helye 1"/>
          <p:cNvSpPr txBox="1">
            <a:spLocks/>
          </p:cNvSpPr>
          <p:nvPr/>
        </p:nvSpPr>
        <p:spPr>
          <a:xfrm>
            <a:off x="6753225" y="6492875"/>
            <a:ext cx="2057400" cy="365125"/>
          </a:xfrm>
          <a:prstGeom prst="rect">
            <a:avLst/>
          </a:prstGeom>
        </p:spPr>
        <p:txBody>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ECCB2F-DC7A-4200-9D41-F237128CA327}" type="slidenum">
              <a:rPr lang="hu-HU" sz="1200" smtClean="0">
                <a:solidFill>
                  <a:prstClr val="black"/>
                </a:solidFill>
              </a:rPr>
              <a:pPr algn="r"/>
              <a:t>4</a:t>
            </a:fld>
            <a:endParaRPr lang="hu-HU" sz="1200" dirty="0">
              <a:solidFill>
                <a:prstClr val="black"/>
              </a:solidFill>
            </a:endParaRPr>
          </a:p>
        </p:txBody>
      </p:sp>
    </p:spTree>
    <p:extLst>
      <p:ext uri="{BB962C8B-B14F-4D97-AF65-F5344CB8AC3E}">
        <p14:creationId xmlns:p14="http://schemas.microsoft.com/office/powerpoint/2010/main" val="672230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Intellectual Assets</a:t>
            </a:r>
            <a:endParaRPr lang="en-US" dirty="0"/>
          </a:p>
        </p:txBody>
      </p:sp>
      <p:sp>
        <p:nvSpPr>
          <p:cNvPr id="3" name="Tartalom helye 2"/>
          <p:cNvSpPr>
            <a:spLocks noGrp="1"/>
          </p:cNvSpPr>
          <p:nvPr>
            <p:ph idx="1"/>
          </p:nvPr>
        </p:nvSpPr>
        <p:spPr/>
        <p:txBody>
          <a:bodyPr>
            <a:normAutofit/>
          </a:bodyPr>
          <a:lstStyle/>
          <a:p>
            <a:r>
              <a:rPr lang="en-US" dirty="0" smtClean="0">
                <a:latin typeface="+mj-lt"/>
              </a:rPr>
              <a:t>Higher education institutions are important players in the field of </a:t>
            </a:r>
            <a:r>
              <a:rPr lang="en-US" i="1" dirty="0" smtClean="0">
                <a:solidFill>
                  <a:schemeClr val="accent1"/>
                </a:solidFill>
                <a:latin typeface="+mj-lt"/>
              </a:rPr>
              <a:t>intellectual property </a:t>
            </a:r>
            <a:r>
              <a:rPr lang="en-US" dirty="0" smtClean="0">
                <a:latin typeface="+mj-lt"/>
              </a:rPr>
              <a:t>applications: 15% of the domestic patents have been produced here.</a:t>
            </a:r>
          </a:p>
          <a:p>
            <a:r>
              <a:rPr lang="en-US" dirty="0" smtClean="0">
                <a:latin typeface="+mj-lt"/>
              </a:rPr>
              <a:t>Unfortunately, the promotion system for faculty that is based almost exclusively </a:t>
            </a:r>
            <a:r>
              <a:rPr lang="en-US" dirty="0">
                <a:latin typeface="+mj-lt"/>
              </a:rPr>
              <a:t>on </a:t>
            </a:r>
            <a:r>
              <a:rPr lang="en-US" i="1" dirty="0" err="1" smtClean="0">
                <a:solidFill>
                  <a:schemeClr val="accent1"/>
                </a:solidFill>
                <a:latin typeface="+mj-lt"/>
              </a:rPr>
              <a:t>bibliometric</a:t>
            </a:r>
            <a:r>
              <a:rPr lang="en-US" i="1" dirty="0" smtClean="0">
                <a:solidFill>
                  <a:schemeClr val="accent1"/>
                </a:solidFill>
                <a:latin typeface="+mj-lt"/>
              </a:rPr>
              <a:t> indicators </a:t>
            </a:r>
            <a:r>
              <a:rPr lang="en-US" dirty="0" smtClean="0">
                <a:latin typeface="+mj-lt"/>
              </a:rPr>
              <a:t>has a strong „novelty-destroying effect”, therefore the indicators need to be reconciled with the measurement of economic and social innovation.</a:t>
            </a:r>
          </a:p>
          <a:p>
            <a:r>
              <a:rPr lang="en-US" dirty="0" smtClean="0">
                <a:latin typeface="+mj-lt"/>
              </a:rPr>
              <a:t>Higher education institutions should protect their own intellectual capital, so we introduce a complex, </a:t>
            </a:r>
            <a:r>
              <a:rPr lang="en-US" i="1" dirty="0" smtClean="0">
                <a:solidFill>
                  <a:schemeClr val="accent1"/>
                </a:solidFill>
                <a:latin typeface="+mj-lt"/>
              </a:rPr>
              <a:t>performance-based promotion system for faculty</a:t>
            </a:r>
            <a:r>
              <a:rPr lang="en-US" dirty="0" smtClean="0">
                <a:latin typeface="+mj-lt"/>
              </a:rPr>
              <a:t>, that is corresponding to a competitive wage package.</a:t>
            </a:r>
          </a:p>
        </p:txBody>
      </p:sp>
      <p:sp>
        <p:nvSpPr>
          <p:cNvPr id="4" name="Dia számának helye 3"/>
          <p:cNvSpPr>
            <a:spLocks noGrp="1"/>
          </p:cNvSpPr>
          <p:nvPr>
            <p:ph type="sldNum" sz="quarter" idx="12"/>
          </p:nvPr>
        </p:nvSpPr>
        <p:spPr/>
        <p:txBody>
          <a:bodyPr/>
          <a:lstStyle/>
          <a:p>
            <a:fld id="{24ECCB2F-DC7A-4200-9D41-F237128CA327}" type="slidenum">
              <a:rPr lang="hu-HU" smtClean="0"/>
              <a:t>40</a:t>
            </a:fld>
            <a:endParaRPr lang="hu-HU"/>
          </a:p>
        </p:txBody>
      </p:sp>
    </p:spTree>
    <p:extLst>
      <p:ext uri="{BB962C8B-B14F-4D97-AF65-F5344CB8AC3E}">
        <p14:creationId xmlns:p14="http://schemas.microsoft.com/office/powerpoint/2010/main" val="3103278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Innovators</a:t>
            </a:r>
            <a:endParaRPr lang="en-US" dirty="0"/>
          </a:p>
        </p:txBody>
      </p:sp>
      <p:sp>
        <p:nvSpPr>
          <p:cNvPr id="3" name="Tartalom helye 2"/>
          <p:cNvSpPr>
            <a:spLocks noGrp="1"/>
          </p:cNvSpPr>
          <p:nvPr>
            <p:ph idx="1"/>
          </p:nvPr>
        </p:nvSpPr>
        <p:spPr/>
        <p:txBody>
          <a:bodyPr/>
          <a:lstStyle/>
          <a:p>
            <a:r>
              <a:rPr lang="en-US" dirty="0" smtClean="0">
                <a:latin typeface="+mj-lt"/>
              </a:rPr>
              <a:t>Higher education plays an active role in the development of innovation competence of  domestic-owned, technology-intensive companies (especially SMEs), in order to better utilize </a:t>
            </a:r>
            <a:r>
              <a:rPr lang="en-US" i="1" dirty="0" smtClean="0">
                <a:solidFill>
                  <a:schemeClr val="accent1"/>
                </a:solidFill>
                <a:latin typeface="+mj-lt"/>
              </a:rPr>
              <a:t>GINOP</a:t>
            </a:r>
            <a:r>
              <a:rPr lang="en-US" dirty="0" smtClean="0">
                <a:solidFill>
                  <a:schemeClr val="accent1"/>
                </a:solidFill>
                <a:latin typeface="+mj-lt"/>
              </a:rPr>
              <a:t> </a:t>
            </a:r>
            <a:r>
              <a:rPr lang="en-US" dirty="0" smtClean="0">
                <a:latin typeface="+mj-lt"/>
              </a:rPr>
              <a:t>resources. We want to double the revenues generated by selling R&amp;D products and services of institutions.</a:t>
            </a:r>
          </a:p>
          <a:p>
            <a:r>
              <a:rPr lang="en-US" dirty="0" smtClean="0">
                <a:latin typeface="+mj-lt"/>
              </a:rPr>
              <a:t>We want to transform teaching methodology used in higher education more practice and student-centered, and where it is possible, we will introduce the </a:t>
            </a:r>
            <a:r>
              <a:rPr lang="en-US" i="1" dirty="0" smtClean="0">
                <a:solidFill>
                  <a:schemeClr val="accent1"/>
                </a:solidFill>
                <a:latin typeface="+mj-lt"/>
              </a:rPr>
              <a:t>dual form of training </a:t>
            </a:r>
            <a:r>
              <a:rPr lang="en-US" dirty="0" smtClean="0">
                <a:latin typeface="+mj-lt"/>
              </a:rPr>
              <a:t>(8% of freshmen will begin their studies in dual form</a:t>
            </a:r>
            <a:r>
              <a:rPr lang="hu-HU" dirty="0" smtClean="0">
                <a:latin typeface="+mj-lt"/>
              </a:rPr>
              <a:t> </a:t>
            </a:r>
            <a:r>
              <a:rPr lang="en-US" dirty="0">
                <a:latin typeface="+mj-lt"/>
              </a:rPr>
              <a:t>in </a:t>
            </a:r>
            <a:r>
              <a:rPr lang="en-US" dirty="0" smtClean="0">
                <a:latin typeface="+mj-lt"/>
              </a:rPr>
              <a:t>2020</a:t>
            </a:r>
            <a:r>
              <a:rPr lang="en-US" dirty="0" smtClean="0">
                <a:latin typeface="+mj-lt"/>
              </a:rPr>
              <a:t>).</a:t>
            </a:r>
          </a:p>
          <a:p>
            <a:r>
              <a:rPr lang="en-US" i="1" dirty="0">
                <a:solidFill>
                  <a:schemeClr val="accent1"/>
                </a:solidFill>
                <a:latin typeface="+mj-lt"/>
              </a:rPr>
              <a:t>Re-definition of the PhD system </a:t>
            </a:r>
            <a:r>
              <a:rPr lang="en-US" dirty="0" smtClean="0">
                <a:latin typeface="+mj-lt"/>
              </a:rPr>
              <a:t>– 2+2 years instead of 3, 40 resp. 80% increase of remuneration of students</a:t>
            </a:r>
          </a:p>
          <a:p>
            <a:r>
              <a:rPr lang="en-US" i="1" dirty="0">
                <a:solidFill>
                  <a:schemeClr val="accent1"/>
                </a:solidFill>
                <a:latin typeface="+mj-lt"/>
              </a:rPr>
              <a:t>Special grants for research students </a:t>
            </a:r>
            <a:r>
              <a:rPr lang="en-US" dirty="0" smtClean="0">
                <a:latin typeface="+mj-lt"/>
              </a:rPr>
              <a:t>already from their year 1</a:t>
            </a:r>
            <a:endParaRPr lang="en-US" dirty="0" smtClean="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41</a:t>
            </a:fld>
            <a:endParaRPr lang="hu-HU"/>
          </a:p>
        </p:txBody>
      </p:sp>
    </p:spTree>
    <p:extLst>
      <p:ext uri="{BB962C8B-B14F-4D97-AF65-F5344CB8AC3E}">
        <p14:creationId xmlns:p14="http://schemas.microsoft.com/office/powerpoint/2010/main" val="1783095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623888" y="2140818"/>
            <a:ext cx="7886700" cy="2852737"/>
          </a:xfrm>
        </p:spPr>
        <p:txBody>
          <a:bodyPr>
            <a:normAutofit/>
          </a:bodyPr>
          <a:lstStyle/>
          <a:p>
            <a:r>
              <a:rPr lang="en-US" sz="3600" dirty="0" smtClean="0"/>
              <a:t>Strategy Deployment – Selected Actions</a:t>
            </a:r>
            <a:endParaRPr lang="en-US" sz="3600" dirty="0"/>
          </a:p>
        </p:txBody>
      </p:sp>
      <p:sp>
        <p:nvSpPr>
          <p:cNvPr id="6" name="Szöveg helye 5"/>
          <p:cNvSpPr>
            <a:spLocks noGrp="1"/>
          </p:cNvSpPr>
          <p:nvPr>
            <p:ph type="body" idx="1"/>
          </p:nvPr>
        </p:nvSpPr>
        <p:spPr>
          <a:xfrm>
            <a:off x="623888" y="4863787"/>
            <a:ext cx="7886700" cy="1500187"/>
          </a:xfrm>
        </p:spPr>
        <p:txBody>
          <a:bodyPr>
            <a:normAutofit/>
          </a:bodyPr>
          <a:lstStyle/>
          <a:p>
            <a:r>
              <a:rPr lang="en-US" sz="2400" dirty="0" smtClean="0"/>
              <a:t>Changes in Governance</a:t>
            </a:r>
            <a:endParaRPr lang="en-US" sz="2400" dirty="0"/>
          </a:p>
        </p:txBody>
      </p:sp>
      <p:sp>
        <p:nvSpPr>
          <p:cNvPr id="4" name="Dia számának helye 3"/>
          <p:cNvSpPr>
            <a:spLocks noGrp="1"/>
          </p:cNvSpPr>
          <p:nvPr>
            <p:ph type="sldNum" sz="quarter" idx="12"/>
          </p:nvPr>
        </p:nvSpPr>
        <p:spPr/>
        <p:txBody>
          <a:bodyPr/>
          <a:lstStyle/>
          <a:p>
            <a:fld id="{24ECCB2F-DC7A-4200-9D41-F237128CA327}" type="slidenum">
              <a:rPr lang="hu-HU" smtClean="0"/>
              <a:t>42</a:t>
            </a:fld>
            <a:endParaRPr lang="hu-HU"/>
          </a:p>
        </p:txBody>
      </p:sp>
    </p:spTree>
    <p:extLst>
      <p:ext uri="{BB962C8B-B14F-4D97-AF65-F5344CB8AC3E}">
        <p14:creationId xmlns:p14="http://schemas.microsoft.com/office/powerpoint/2010/main" val="3616660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églalap 28"/>
          <p:cNvSpPr/>
          <p:nvPr/>
        </p:nvSpPr>
        <p:spPr>
          <a:xfrm>
            <a:off x="6267028" y="3515195"/>
            <a:ext cx="2514600" cy="1826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églalap 26"/>
          <p:cNvSpPr/>
          <p:nvPr/>
        </p:nvSpPr>
        <p:spPr>
          <a:xfrm>
            <a:off x="3309263" y="3530271"/>
            <a:ext cx="2514600" cy="18263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églalap 2"/>
          <p:cNvSpPr/>
          <p:nvPr/>
        </p:nvSpPr>
        <p:spPr>
          <a:xfrm>
            <a:off x="435429" y="3530275"/>
            <a:ext cx="2514600" cy="1826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3"/>
          <p:cNvSpPr>
            <a:spLocks noGrp="1"/>
          </p:cNvSpPr>
          <p:nvPr>
            <p:ph type="ctrTitle"/>
          </p:nvPr>
        </p:nvSpPr>
        <p:spPr>
          <a:xfrm>
            <a:off x="228606" y="733642"/>
            <a:ext cx="7141023" cy="631825"/>
          </a:xfrm>
        </p:spPr>
        <p:txBody>
          <a:bodyPr vert="horz" lIns="91440" tIns="45720" rIns="91440" bIns="45720" rtlCol="0" anchor="ctr">
            <a:normAutofit/>
          </a:bodyPr>
          <a:lstStyle/>
          <a:p>
            <a:r>
              <a:rPr lang="hu-HU" sz="2800" dirty="0" smtClean="0">
                <a:solidFill>
                  <a:schemeClr val="tx1"/>
                </a:solidFill>
                <a:latin typeface="+mj-lt"/>
                <a:cs typeface="+mj-cs"/>
              </a:rPr>
              <a:t>Management </a:t>
            </a:r>
            <a:r>
              <a:rPr lang="hu-HU" sz="2800" dirty="0" err="1" smtClean="0">
                <a:solidFill>
                  <a:schemeClr val="tx1"/>
                </a:solidFill>
                <a:latin typeface="+mj-lt"/>
                <a:cs typeface="+mj-cs"/>
              </a:rPr>
              <a:t>model</a:t>
            </a:r>
            <a:r>
              <a:rPr lang="hu-HU" sz="2800" dirty="0" smtClean="0">
                <a:solidFill>
                  <a:schemeClr val="tx1"/>
                </a:solidFill>
                <a:latin typeface="+mj-lt"/>
                <a:cs typeface="+mj-cs"/>
              </a:rPr>
              <a:t> – </a:t>
            </a:r>
            <a:r>
              <a:rPr lang="hu-HU" sz="2800" dirty="0" err="1" smtClean="0">
                <a:solidFill>
                  <a:schemeClr val="tx1"/>
                </a:solidFill>
                <a:latin typeface="+mj-lt"/>
                <a:cs typeface="+mj-cs"/>
              </a:rPr>
              <a:t>rector</a:t>
            </a:r>
            <a:r>
              <a:rPr lang="hu-HU" sz="2800" dirty="0" smtClean="0">
                <a:solidFill>
                  <a:schemeClr val="tx1"/>
                </a:solidFill>
                <a:latin typeface="+mj-lt"/>
                <a:cs typeface="+mj-cs"/>
              </a:rPr>
              <a:t> and </a:t>
            </a:r>
            <a:r>
              <a:rPr lang="hu-HU" sz="2800" dirty="0" err="1" smtClean="0">
                <a:solidFill>
                  <a:schemeClr val="tx1"/>
                </a:solidFill>
                <a:latin typeface="+mj-lt"/>
                <a:cs typeface="+mj-cs"/>
              </a:rPr>
              <a:t>chancellor</a:t>
            </a:r>
            <a:endParaRPr lang="hu-HU" sz="2800" dirty="0">
              <a:solidFill>
                <a:schemeClr val="tx1"/>
              </a:solidFill>
              <a:latin typeface="+mj-lt"/>
              <a:cs typeface="+mj-cs"/>
            </a:endParaRPr>
          </a:p>
        </p:txBody>
      </p:sp>
      <p:sp>
        <p:nvSpPr>
          <p:cNvPr id="8" name="Szövegdoboz 7"/>
          <p:cNvSpPr txBox="1"/>
          <p:nvPr/>
        </p:nvSpPr>
        <p:spPr>
          <a:xfrm>
            <a:off x="1023257" y="2561513"/>
            <a:ext cx="1328057" cy="369332"/>
          </a:xfrm>
          <a:prstGeom prst="rect">
            <a:avLst/>
          </a:prstGeom>
          <a:noFill/>
        </p:spPr>
        <p:txBody>
          <a:bodyPr wrap="square" rtlCol="0">
            <a:spAutoFit/>
          </a:bodyPr>
          <a:lstStyle/>
          <a:p>
            <a:pPr algn="ctr"/>
            <a:r>
              <a:rPr lang="hu-HU" b="1" dirty="0" err="1" smtClean="0">
                <a:cs typeface="Times New Roman" pitchFamily="18" charset="0"/>
              </a:rPr>
              <a:t>Rector</a:t>
            </a:r>
            <a:endParaRPr lang="hu-HU" b="1" dirty="0">
              <a:cs typeface="Times New Roman" pitchFamily="18" charset="0"/>
            </a:endParaRPr>
          </a:p>
        </p:txBody>
      </p:sp>
      <p:sp>
        <p:nvSpPr>
          <p:cNvPr id="10" name="Szövegdoboz 9"/>
          <p:cNvSpPr txBox="1"/>
          <p:nvPr/>
        </p:nvSpPr>
        <p:spPr>
          <a:xfrm>
            <a:off x="5344886" y="2561513"/>
            <a:ext cx="2179442" cy="369332"/>
          </a:xfrm>
          <a:prstGeom prst="rect">
            <a:avLst/>
          </a:prstGeom>
          <a:noFill/>
        </p:spPr>
        <p:txBody>
          <a:bodyPr wrap="square" rtlCol="0">
            <a:spAutoFit/>
          </a:bodyPr>
          <a:lstStyle/>
          <a:p>
            <a:pPr algn="ctr"/>
            <a:r>
              <a:rPr lang="hu-HU" b="1" dirty="0" err="1" smtClean="0">
                <a:cs typeface="Times New Roman" pitchFamily="18" charset="0"/>
              </a:rPr>
              <a:t>Chancellor</a:t>
            </a:r>
            <a:endParaRPr lang="hu-HU" b="1" dirty="0">
              <a:cs typeface="Times New Roman" pitchFamily="18" charset="0"/>
            </a:endParaRPr>
          </a:p>
        </p:txBody>
      </p:sp>
      <p:cxnSp>
        <p:nvCxnSpPr>
          <p:cNvPr id="17" name="Egyenes összekötő nyíllal 16"/>
          <p:cNvCxnSpPr/>
          <p:nvPr/>
        </p:nvCxnSpPr>
        <p:spPr>
          <a:xfrm>
            <a:off x="2917371" y="2778994"/>
            <a:ext cx="22506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Szövegdoboz 19"/>
          <p:cNvSpPr txBox="1"/>
          <p:nvPr/>
        </p:nvSpPr>
        <p:spPr>
          <a:xfrm>
            <a:off x="435428" y="3569625"/>
            <a:ext cx="2514601" cy="1661993"/>
          </a:xfrm>
          <a:prstGeom prst="rect">
            <a:avLst/>
          </a:prstGeom>
          <a:noFill/>
        </p:spPr>
        <p:txBody>
          <a:bodyPr wrap="square" rtlCol="0">
            <a:spAutoFit/>
          </a:bodyPr>
          <a:lstStyle/>
          <a:p>
            <a:r>
              <a:rPr lang="hu-HU" b="1" dirty="0" err="1" smtClean="0">
                <a:cs typeface="Times New Roman" pitchFamily="18" charset="0"/>
              </a:rPr>
              <a:t>Educational</a:t>
            </a:r>
            <a:r>
              <a:rPr lang="hu-HU" b="1" dirty="0" smtClean="0">
                <a:cs typeface="Times New Roman" pitchFamily="18" charset="0"/>
              </a:rPr>
              <a:t>, </a:t>
            </a:r>
            <a:r>
              <a:rPr lang="hu-HU" b="1" dirty="0" err="1" smtClean="0">
                <a:cs typeface="Times New Roman" pitchFamily="18" charset="0"/>
              </a:rPr>
              <a:t>research</a:t>
            </a:r>
            <a:r>
              <a:rPr lang="hu-HU" b="1" dirty="0" smtClean="0">
                <a:cs typeface="Times New Roman" pitchFamily="18" charset="0"/>
              </a:rPr>
              <a:t>, </a:t>
            </a:r>
            <a:r>
              <a:rPr lang="hu-HU" b="1" dirty="0" err="1" smtClean="0">
                <a:cs typeface="Times New Roman" pitchFamily="18" charset="0"/>
              </a:rPr>
              <a:t>artistical</a:t>
            </a:r>
            <a:r>
              <a:rPr lang="hu-HU" b="1" dirty="0" smtClean="0">
                <a:cs typeface="Times New Roman" pitchFamily="18" charset="0"/>
              </a:rPr>
              <a:t> </a:t>
            </a:r>
            <a:r>
              <a:rPr lang="hu-HU" b="1" dirty="0" err="1" smtClean="0">
                <a:cs typeface="Times New Roman" pitchFamily="18" charset="0"/>
              </a:rPr>
              <a:t>organisational</a:t>
            </a:r>
            <a:r>
              <a:rPr lang="hu-HU" b="1" dirty="0" smtClean="0">
                <a:cs typeface="Times New Roman" pitchFamily="18" charset="0"/>
              </a:rPr>
              <a:t> </a:t>
            </a:r>
            <a:r>
              <a:rPr lang="hu-HU" b="1" dirty="0" err="1" smtClean="0">
                <a:cs typeface="Times New Roman" pitchFamily="18" charset="0"/>
              </a:rPr>
              <a:t>units</a:t>
            </a:r>
            <a:r>
              <a:rPr lang="hu-HU" b="1" dirty="0" smtClean="0">
                <a:cs typeface="Times New Roman" pitchFamily="18" charset="0"/>
              </a:rPr>
              <a:t> </a:t>
            </a:r>
          </a:p>
          <a:p>
            <a:pPr marL="285750" indent="-285750">
              <a:buFont typeface="Arial" panose="020B0604020202020204" pitchFamily="34" charset="0"/>
              <a:buChar char="•"/>
            </a:pPr>
            <a:r>
              <a:rPr lang="hu-HU" sz="1600" dirty="0" err="1" smtClean="0">
                <a:cs typeface="Times New Roman" pitchFamily="18" charset="0"/>
              </a:rPr>
              <a:t>Faculties</a:t>
            </a:r>
            <a:endParaRPr lang="hu-HU" sz="1600" dirty="0">
              <a:cs typeface="Times New Roman" pitchFamily="18" charset="0"/>
            </a:endParaRPr>
          </a:p>
          <a:p>
            <a:pPr marL="285750" indent="-285750">
              <a:buFont typeface="Arial" panose="020B0604020202020204" pitchFamily="34" charset="0"/>
              <a:buChar char="•"/>
            </a:pPr>
            <a:r>
              <a:rPr lang="hu-HU" sz="1600" dirty="0" err="1" smtClean="0">
                <a:cs typeface="Times New Roman" pitchFamily="18" charset="0"/>
              </a:rPr>
              <a:t>Institutions</a:t>
            </a:r>
            <a:endParaRPr lang="hu-HU" sz="1600" dirty="0">
              <a:cs typeface="Times New Roman" pitchFamily="18" charset="0"/>
            </a:endParaRPr>
          </a:p>
          <a:p>
            <a:pPr marL="285750" indent="-285750">
              <a:buFont typeface="Arial" panose="020B0604020202020204" pitchFamily="34" charset="0"/>
              <a:buChar char="•"/>
            </a:pPr>
            <a:r>
              <a:rPr lang="hu-HU" sz="1600" dirty="0" err="1" smtClean="0">
                <a:cs typeface="Times New Roman" pitchFamily="18" charset="0"/>
              </a:rPr>
              <a:t>Departments</a:t>
            </a:r>
            <a:endParaRPr lang="hu-HU" sz="1600" dirty="0">
              <a:cs typeface="Times New Roman" pitchFamily="18" charset="0"/>
            </a:endParaRPr>
          </a:p>
        </p:txBody>
      </p:sp>
      <p:sp>
        <p:nvSpPr>
          <p:cNvPr id="22" name="Szövegdoboz 21"/>
          <p:cNvSpPr txBox="1"/>
          <p:nvPr/>
        </p:nvSpPr>
        <p:spPr>
          <a:xfrm>
            <a:off x="3368742" y="3569625"/>
            <a:ext cx="2455121" cy="1384995"/>
          </a:xfrm>
          <a:prstGeom prst="rect">
            <a:avLst/>
          </a:prstGeom>
          <a:noFill/>
        </p:spPr>
        <p:txBody>
          <a:bodyPr wrap="square" rtlCol="0">
            <a:spAutoFit/>
          </a:bodyPr>
          <a:lstStyle/>
          <a:p>
            <a:r>
              <a:rPr lang="hu-HU" b="1" dirty="0" err="1" smtClean="0">
                <a:cs typeface="Times New Roman" pitchFamily="18" charset="0"/>
              </a:rPr>
              <a:t>Functional</a:t>
            </a:r>
            <a:r>
              <a:rPr lang="hu-HU" b="1" dirty="0" smtClean="0">
                <a:cs typeface="Times New Roman" pitchFamily="18" charset="0"/>
              </a:rPr>
              <a:t> </a:t>
            </a:r>
            <a:r>
              <a:rPr lang="hu-HU" b="1" dirty="0" err="1" smtClean="0">
                <a:cs typeface="Times New Roman" pitchFamily="18" charset="0"/>
              </a:rPr>
              <a:t>organisational</a:t>
            </a:r>
            <a:r>
              <a:rPr lang="hu-HU" b="1" dirty="0" smtClean="0">
                <a:cs typeface="Times New Roman" pitchFamily="18" charset="0"/>
              </a:rPr>
              <a:t> </a:t>
            </a:r>
            <a:r>
              <a:rPr lang="hu-HU" b="1" dirty="0" err="1" smtClean="0">
                <a:cs typeface="Times New Roman" pitchFamily="18" charset="0"/>
              </a:rPr>
              <a:t>units</a:t>
            </a:r>
            <a:endParaRPr lang="hu-HU" dirty="0" smtClean="0">
              <a:cs typeface="Times New Roman" pitchFamily="18" charset="0"/>
            </a:endParaRPr>
          </a:p>
          <a:p>
            <a:pPr marL="285750" indent="-285750">
              <a:buFont typeface="Arial" panose="020B0604020202020204" pitchFamily="34" charset="0"/>
              <a:buChar char="•"/>
            </a:pPr>
            <a:r>
              <a:rPr lang="hu-HU" sz="1600" dirty="0" smtClean="0">
                <a:cs typeface="Times New Roman" pitchFamily="18" charset="0"/>
              </a:rPr>
              <a:t>Management </a:t>
            </a:r>
            <a:endParaRPr lang="hu-HU" sz="1600" dirty="0">
              <a:cs typeface="Times New Roman" pitchFamily="18" charset="0"/>
            </a:endParaRPr>
          </a:p>
          <a:p>
            <a:pPr marL="285750" indent="-285750">
              <a:buFont typeface="Arial" panose="020B0604020202020204" pitchFamily="34" charset="0"/>
              <a:buChar char="•"/>
            </a:pPr>
            <a:r>
              <a:rPr lang="hu-HU" sz="1600" dirty="0" smtClean="0">
                <a:cs typeface="Times New Roman" pitchFamily="18" charset="0"/>
              </a:rPr>
              <a:t>Law, </a:t>
            </a:r>
            <a:r>
              <a:rPr lang="hu-HU" sz="1600" dirty="0" err="1" smtClean="0">
                <a:cs typeface="Times New Roman" pitchFamily="18" charset="0"/>
              </a:rPr>
              <a:t>administration</a:t>
            </a:r>
            <a:endParaRPr lang="hu-HU" sz="1600" dirty="0">
              <a:cs typeface="Times New Roman" pitchFamily="18" charset="0"/>
            </a:endParaRPr>
          </a:p>
          <a:p>
            <a:pPr marL="285750" indent="-285750">
              <a:buFont typeface="Arial" panose="020B0604020202020204" pitchFamily="34" charset="0"/>
              <a:buChar char="•"/>
            </a:pPr>
            <a:r>
              <a:rPr lang="hu-HU" sz="1600" dirty="0" err="1" smtClean="0">
                <a:cs typeface="Times New Roman" pitchFamily="18" charset="0"/>
              </a:rPr>
              <a:t>Opearations</a:t>
            </a:r>
            <a:r>
              <a:rPr lang="hu-HU" sz="1600" dirty="0" smtClean="0">
                <a:cs typeface="Times New Roman" pitchFamily="18" charset="0"/>
              </a:rPr>
              <a:t> etc.</a:t>
            </a:r>
            <a:endParaRPr lang="hu-HU" sz="1600" dirty="0">
              <a:cs typeface="Times New Roman" pitchFamily="18" charset="0"/>
            </a:endParaRPr>
          </a:p>
        </p:txBody>
      </p:sp>
      <p:sp>
        <p:nvSpPr>
          <p:cNvPr id="24" name="Szövegdoboz 23"/>
          <p:cNvSpPr txBox="1"/>
          <p:nvPr/>
        </p:nvSpPr>
        <p:spPr>
          <a:xfrm>
            <a:off x="6267028" y="3569625"/>
            <a:ext cx="2514600" cy="1384995"/>
          </a:xfrm>
          <a:prstGeom prst="rect">
            <a:avLst/>
          </a:prstGeom>
          <a:noFill/>
        </p:spPr>
        <p:txBody>
          <a:bodyPr wrap="square" rtlCol="0">
            <a:spAutoFit/>
          </a:bodyPr>
          <a:lstStyle/>
          <a:p>
            <a:r>
              <a:rPr lang="hu-HU" b="1" dirty="0" err="1" smtClean="0">
                <a:cs typeface="Times New Roman" pitchFamily="18" charset="0"/>
              </a:rPr>
              <a:t>Units</a:t>
            </a:r>
            <a:r>
              <a:rPr lang="hu-HU" b="1" dirty="0" smtClean="0">
                <a:cs typeface="Times New Roman" pitchFamily="18" charset="0"/>
              </a:rPr>
              <a:t> of </a:t>
            </a:r>
            <a:r>
              <a:rPr lang="hu-HU" b="1" dirty="0" err="1" smtClean="0">
                <a:cs typeface="Times New Roman" pitchFamily="18" charset="0"/>
              </a:rPr>
              <a:t>organisational</a:t>
            </a:r>
            <a:r>
              <a:rPr lang="hu-HU" b="1" dirty="0" smtClean="0">
                <a:cs typeface="Times New Roman" pitchFamily="18" charset="0"/>
              </a:rPr>
              <a:t> service</a:t>
            </a:r>
            <a:endParaRPr lang="hu-HU" dirty="0" smtClean="0">
              <a:cs typeface="Times New Roman" pitchFamily="18" charset="0"/>
            </a:endParaRPr>
          </a:p>
          <a:p>
            <a:pPr marL="285750" indent="-285750">
              <a:buFont typeface="Arial" panose="020B0604020202020204" pitchFamily="34" charset="0"/>
              <a:buChar char="•"/>
            </a:pPr>
            <a:r>
              <a:rPr lang="hu-HU" sz="1600" dirty="0" err="1" smtClean="0">
                <a:cs typeface="Times New Roman" pitchFamily="18" charset="0"/>
              </a:rPr>
              <a:t>Dormitories</a:t>
            </a:r>
            <a:endParaRPr lang="hu-HU" sz="1600" dirty="0" smtClean="0">
              <a:cs typeface="Times New Roman" pitchFamily="18" charset="0"/>
            </a:endParaRPr>
          </a:p>
          <a:p>
            <a:pPr marL="285750" indent="-285750">
              <a:buFont typeface="Arial" panose="020B0604020202020204" pitchFamily="34" charset="0"/>
              <a:buChar char="•"/>
            </a:pPr>
            <a:r>
              <a:rPr lang="hu-HU" sz="1600" dirty="0" err="1" smtClean="0">
                <a:cs typeface="Times New Roman" pitchFamily="18" charset="0"/>
              </a:rPr>
              <a:t>Library</a:t>
            </a:r>
            <a:endParaRPr lang="hu-HU" sz="1600" dirty="0" smtClean="0">
              <a:cs typeface="Times New Roman" pitchFamily="18" charset="0"/>
            </a:endParaRPr>
          </a:p>
          <a:p>
            <a:pPr marL="285750" indent="-285750">
              <a:buFont typeface="Arial" panose="020B0604020202020204" pitchFamily="34" charset="0"/>
              <a:buChar char="•"/>
            </a:pPr>
            <a:r>
              <a:rPr lang="hu-HU" sz="1600" dirty="0" err="1" smtClean="0">
                <a:cs typeface="Times New Roman" pitchFamily="18" charset="0"/>
              </a:rPr>
              <a:t>Applications</a:t>
            </a:r>
            <a:r>
              <a:rPr lang="hu-HU" sz="1600" dirty="0" smtClean="0">
                <a:cs typeface="Times New Roman" pitchFamily="18" charset="0"/>
              </a:rPr>
              <a:t> etc.</a:t>
            </a:r>
            <a:endParaRPr lang="hu-HU" sz="1600" dirty="0">
              <a:cs typeface="Times New Roman" pitchFamily="18" charset="0"/>
            </a:endParaRPr>
          </a:p>
        </p:txBody>
      </p:sp>
      <p:sp>
        <p:nvSpPr>
          <p:cNvPr id="25" name="Szövegdoboz 24"/>
          <p:cNvSpPr txBox="1"/>
          <p:nvPr/>
        </p:nvSpPr>
        <p:spPr>
          <a:xfrm>
            <a:off x="3368742" y="2417497"/>
            <a:ext cx="1420958" cy="307777"/>
          </a:xfrm>
          <a:prstGeom prst="rect">
            <a:avLst/>
          </a:prstGeom>
          <a:noFill/>
        </p:spPr>
        <p:txBody>
          <a:bodyPr wrap="square" rtlCol="0">
            <a:spAutoFit/>
          </a:bodyPr>
          <a:lstStyle/>
          <a:p>
            <a:pPr algn="ctr"/>
            <a:r>
              <a:rPr lang="hu-HU" sz="1400" dirty="0" err="1" smtClean="0"/>
              <a:t>cooperation</a:t>
            </a:r>
            <a:endParaRPr lang="hu-HU" sz="1400" dirty="0"/>
          </a:p>
        </p:txBody>
      </p:sp>
      <p:cxnSp>
        <p:nvCxnSpPr>
          <p:cNvPr id="5" name="Szögletes összekötő 4"/>
          <p:cNvCxnSpPr>
            <a:stCxn id="10" idx="2"/>
            <a:endCxn id="27" idx="0"/>
          </p:cNvCxnSpPr>
          <p:nvPr/>
        </p:nvCxnSpPr>
        <p:spPr>
          <a:xfrm rot="5400000">
            <a:off x="5200872" y="2296536"/>
            <a:ext cx="599426" cy="1868044"/>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zögletes összekötő 10"/>
          <p:cNvCxnSpPr/>
          <p:nvPr/>
        </p:nvCxnSpPr>
        <p:spPr>
          <a:xfrm rot="16200000" flipH="1">
            <a:off x="6687292" y="2689045"/>
            <a:ext cx="584350" cy="1089721"/>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zögletes összekötő 14"/>
          <p:cNvCxnSpPr>
            <a:stCxn id="8" idx="2"/>
            <a:endCxn id="3" idx="0"/>
          </p:cNvCxnSpPr>
          <p:nvPr/>
        </p:nvCxnSpPr>
        <p:spPr>
          <a:xfrm rot="16200000" flipH="1">
            <a:off x="1390292" y="3227838"/>
            <a:ext cx="599430" cy="5443"/>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120" name="Egyenes összekötő 5119"/>
          <p:cNvCxnSpPr/>
          <p:nvPr/>
        </p:nvCxnSpPr>
        <p:spPr>
          <a:xfrm>
            <a:off x="3113315" y="3530276"/>
            <a:ext cx="0" cy="2532286"/>
          </a:xfrm>
          <a:prstGeom prst="line">
            <a:avLst/>
          </a:prstGeom>
        </p:spPr>
        <p:style>
          <a:lnRef idx="1">
            <a:schemeClr val="accent1"/>
          </a:lnRef>
          <a:fillRef idx="0">
            <a:schemeClr val="accent1"/>
          </a:fillRef>
          <a:effectRef idx="0">
            <a:schemeClr val="accent1"/>
          </a:effectRef>
          <a:fontRef idx="minor">
            <a:schemeClr val="tx1"/>
          </a:fontRef>
        </p:style>
      </p:cxnSp>
      <p:sp>
        <p:nvSpPr>
          <p:cNvPr id="5123" name="Jobbra nyíl 5122"/>
          <p:cNvSpPr/>
          <p:nvPr/>
        </p:nvSpPr>
        <p:spPr>
          <a:xfrm>
            <a:off x="3309263" y="5659791"/>
            <a:ext cx="370108"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Jobbra nyíl 35"/>
          <p:cNvSpPr/>
          <p:nvPr/>
        </p:nvSpPr>
        <p:spPr>
          <a:xfrm rot="10800000">
            <a:off x="2503720" y="5659790"/>
            <a:ext cx="370108"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zövegdoboz 5123"/>
          <p:cNvSpPr txBox="1"/>
          <p:nvPr/>
        </p:nvSpPr>
        <p:spPr>
          <a:xfrm>
            <a:off x="3690251" y="5605360"/>
            <a:ext cx="2300974" cy="369332"/>
          </a:xfrm>
          <a:prstGeom prst="rect">
            <a:avLst/>
          </a:prstGeom>
          <a:noFill/>
        </p:spPr>
        <p:txBody>
          <a:bodyPr wrap="square" rtlCol="0">
            <a:spAutoFit/>
          </a:bodyPr>
          <a:lstStyle/>
          <a:p>
            <a:r>
              <a:rPr lang="hu-HU" dirty="0" err="1" smtClean="0"/>
              <a:t>Operational</a:t>
            </a:r>
            <a:r>
              <a:rPr lang="hu-HU" dirty="0" smtClean="0"/>
              <a:t> </a:t>
            </a:r>
            <a:r>
              <a:rPr lang="en-US" dirty="0" smtClean="0"/>
              <a:t>control</a:t>
            </a:r>
            <a:endParaRPr lang="hu-HU" dirty="0"/>
          </a:p>
        </p:txBody>
      </p:sp>
      <p:sp>
        <p:nvSpPr>
          <p:cNvPr id="38" name="Szövegdoboz 37"/>
          <p:cNvSpPr txBox="1"/>
          <p:nvPr/>
        </p:nvSpPr>
        <p:spPr>
          <a:xfrm>
            <a:off x="413657" y="5605356"/>
            <a:ext cx="2090062" cy="369332"/>
          </a:xfrm>
          <a:prstGeom prst="rect">
            <a:avLst/>
          </a:prstGeom>
          <a:noFill/>
        </p:spPr>
        <p:txBody>
          <a:bodyPr wrap="square" rtlCol="0">
            <a:spAutoFit/>
          </a:bodyPr>
          <a:lstStyle/>
          <a:p>
            <a:r>
              <a:rPr lang="hu-HU" dirty="0" err="1" smtClean="0"/>
              <a:t>Strategic</a:t>
            </a:r>
            <a:r>
              <a:rPr lang="en-US" dirty="0" smtClean="0"/>
              <a:t> control</a:t>
            </a:r>
            <a:endParaRPr lang="hu-HU" dirty="0"/>
          </a:p>
        </p:txBody>
      </p:sp>
      <p:sp>
        <p:nvSpPr>
          <p:cNvPr id="40" name="Szövegdoboz 39"/>
          <p:cNvSpPr txBox="1"/>
          <p:nvPr/>
        </p:nvSpPr>
        <p:spPr>
          <a:xfrm>
            <a:off x="3385443" y="1571052"/>
            <a:ext cx="1404258" cy="369332"/>
          </a:xfrm>
          <a:prstGeom prst="rect">
            <a:avLst/>
          </a:prstGeom>
          <a:noFill/>
        </p:spPr>
        <p:txBody>
          <a:bodyPr wrap="square" rtlCol="0">
            <a:spAutoFit/>
          </a:bodyPr>
          <a:lstStyle/>
          <a:p>
            <a:pPr algn="ctr"/>
            <a:r>
              <a:rPr lang="en-US" b="1" dirty="0" smtClean="0">
                <a:cs typeface="Times New Roman" pitchFamily="18" charset="0"/>
              </a:rPr>
              <a:t>Maintainer</a:t>
            </a:r>
            <a:endParaRPr lang="hu-HU" b="1" dirty="0">
              <a:cs typeface="Times New Roman" pitchFamily="18" charset="0"/>
            </a:endParaRPr>
          </a:p>
        </p:txBody>
      </p:sp>
      <p:cxnSp>
        <p:nvCxnSpPr>
          <p:cNvPr id="5127" name="Szögletes összekötő 5126"/>
          <p:cNvCxnSpPr>
            <a:stCxn id="40" idx="3"/>
            <a:endCxn id="10" idx="0"/>
          </p:cNvCxnSpPr>
          <p:nvPr/>
        </p:nvCxnSpPr>
        <p:spPr>
          <a:xfrm>
            <a:off x="4789701" y="1755718"/>
            <a:ext cx="1644906" cy="805795"/>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132" name="Szögletes összekötő 5131"/>
          <p:cNvCxnSpPr>
            <a:stCxn id="40" idx="1"/>
            <a:endCxn id="8" idx="0"/>
          </p:cNvCxnSpPr>
          <p:nvPr/>
        </p:nvCxnSpPr>
        <p:spPr>
          <a:xfrm rot="10800000" flipV="1">
            <a:off x="1687287" y="1755717"/>
            <a:ext cx="1698157" cy="805795"/>
          </a:xfrm>
          <a:prstGeom prst="bentConnector2">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140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370118" y="872455"/>
            <a:ext cx="6955971" cy="631825"/>
          </a:xfrm>
        </p:spPr>
        <p:txBody>
          <a:bodyPr vert="horz" lIns="91440" tIns="45720" rIns="91440" bIns="45720" rtlCol="0" anchor="ctr">
            <a:noAutofit/>
          </a:bodyPr>
          <a:lstStyle/>
          <a:p>
            <a:r>
              <a:rPr lang="hu-HU" sz="2800" dirty="0" smtClean="0">
                <a:solidFill>
                  <a:schemeClr val="tx1"/>
                </a:solidFill>
                <a:latin typeface="+mj-lt"/>
                <a:cs typeface="+mj-cs"/>
              </a:rPr>
              <a:t>The most </a:t>
            </a:r>
            <a:r>
              <a:rPr lang="hu-HU" sz="2800" dirty="0" err="1" smtClean="0">
                <a:solidFill>
                  <a:schemeClr val="tx1"/>
                </a:solidFill>
                <a:latin typeface="+mj-lt"/>
                <a:cs typeface="+mj-cs"/>
              </a:rPr>
              <a:t>important</a:t>
            </a:r>
            <a:r>
              <a:rPr lang="hu-HU" sz="2800" dirty="0" smtClean="0">
                <a:solidFill>
                  <a:schemeClr val="tx1"/>
                </a:solidFill>
                <a:latin typeface="+mj-lt"/>
                <a:cs typeface="+mj-cs"/>
              </a:rPr>
              <a:t> </a:t>
            </a:r>
            <a:r>
              <a:rPr lang="hu-HU" sz="2800" dirty="0" err="1" smtClean="0">
                <a:solidFill>
                  <a:schemeClr val="tx1"/>
                </a:solidFill>
                <a:latin typeface="+mj-lt"/>
                <a:cs typeface="+mj-cs"/>
              </a:rPr>
              <a:t>expectations</a:t>
            </a:r>
            <a:r>
              <a:rPr lang="hu-HU" sz="2800" dirty="0" smtClean="0">
                <a:solidFill>
                  <a:schemeClr val="tx1"/>
                </a:solidFill>
                <a:latin typeface="+mj-lt"/>
                <a:cs typeface="+mj-cs"/>
              </a:rPr>
              <a:t> </a:t>
            </a:r>
            <a:r>
              <a:rPr lang="hu-HU" sz="2800" dirty="0" err="1" smtClean="0">
                <a:solidFill>
                  <a:schemeClr val="tx1"/>
                </a:solidFill>
                <a:latin typeface="+mj-lt"/>
                <a:cs typeface="+mj-cs"/>
              </a:rPr>
              <a:t>towards</a:t>
            </a:r>
            <a:r>
              <a:rPr lang="hu-HU" sz="2800" dirty="0" smtClean="0">
                <a:solidFill>
                  <a:schemeClr val="tx1"/>
                </a:solidFill>
                <a:latin typeface="+mj-lt"/>
                <a:cs typeface="+mj-cs"/>
              </a:rPr>
              <a:t> </a:t>
            </a:r>
            <a:r>
              <a:rPr lang="hu-HU" sz="2800" dirty="0" err="1" smtClean="0">
                <a:solidFill>
                  <a:schemeClr val="tx1"/>
                </a:solidFill>
                <a:latin typeface="+mj-lt"/>
                <a:cs typeface="+mj-cs"/>
              </a:rPr>
              <a:t>the</a:t>
            </a:r>
            <a:r>
              <a:rPr lang="hu-HU" sz="2800" dirty="0" smtClean="0">
                <a:solidFill>
                  <a:schemeClr val="tx1"/>
                </a:solidFill>
                <a:latin typeface="+mj-lt"/>
                <a:cs typeface="+mj-cs"/>
              </a:rPr>
              <a:t> </a:t>
            </a:r>
            <a:r>
              <a:rPr lang="hu-HU" sz="2800" dirty="0" err="1" smtClean="0">
                <a:solidFill>
                  <a:schemeClr val="tx1"/>
                </a:solidFill>
                <a:latin typeface="+mj-lt"/>
                <a:cs typeface="+mj-cs"/>
              </a:rPr>
              <a:t>chancellor</a:t>
            </a:r>
            <a:endParaRPr lang="hu-HU" sz="2800" dirty="0">
              <a:solidFill>
                <a:schemeClr val="tx1"/>
              </a:solidFill>
              <a:latin typeface="+mj-lt"/>
              <a:cs typeface="+mj-cs"/>
            </a:endParaRPr>
          </a:p>
        </p:txBody>
      </p:sp>
      <p:sp>
        <p:nvSpPr>
          <p:cNvPr id="10243" name="Content Placeholder 6"/>
          <p:cNvSpPr>
            <a:spLocks noGrp="1"/>
          </p:cNvSpPr>
          <p:nvPr>
            <p:ph idx="14"/>
          </p:nvPr>
        </p:nvSpPr>
        <p:spPr>
          <a:xfrm>
            <a:off x="533400" y="1821088"/>
            <a:ext cx="8369060" cy="4514397"/>
          </a:xfrm>
        </p:spPr>
        <p:txBody>
          <a:bodyPr>
            <a:normAutofit lnSpcReduction="10000"/>
          </a:bodyPr>
          <a:lstStyle/>
          <a:p>
            <a:pPr eaLnBrk="1" hangingPunct="1">
              <a:lnSpc>
                <a:spcPct val="120000"/>
              </a:lnSpc>
              <a:spcBef>
                <a:spcPts val="0"/>
              </a:spcBef>
              <a:buFont typeface="Arial" pitchFamily="34" charset="0"/>
              <a:buChar char="•"/>
              <a:defRPr/>
            </a:pPr>
            <a:r>
              <a:rPr lang="hu-HU" sz="2100" dirty="0" smtClean="0">
                <a:latin typeface="+mj-lt"/>
                <a:cs typeface="Times New Roman" pitchFamily="18" charset="0"/>
              </a:rPr>
              <a:t>The </a:t>
            </a:r>
            <a:r>
              <a:rPr lang="hu-HU" sz="2100" dirty="0" err="1" smtClean="0">
                <a:latin typeface="+mj-lt"/>
                <a:cs typeface="Times New Roman" pitchFamily="18" charset="0"/>
              </a:rPr>
              <a:t>subservience</a:t>
            </a:r>
            <a:r>
              <a:rPr lang="hu-HU" sz="2100" dirty="0" smtClean="0">
                <a:latin typeface="+mj-lt"/>
                <a:cs typeface="Times New Roman" pitchFamily="18" charset="0"/>
              </a:rPr>
              <a:t> of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smtClean="0">
                <a:latin typeface="+mj-lt"/>
                <a:cs typeface="Times New Roman" pitchFamily="18" charset="0"/>
              </a:rPr>
              <a:t>authonomy</a:t>
            </a:r>
            <a:r>
              <a:rPr lang="hu-HU" sz="2100" dirty="0" smtClean="0">
                <a:latin typeface="+mj-lt"/>
                <a:cs typeface="Times New Roman" pitchFamily="18" charset="0"/>
              </a:rPr>
              <a:t> </a:t>
            </a:r>
            <a:r>
              <a:rPr lang="hu-HU" sz="2100" dirty="0" err="1" smtClean="0">
                <a:latin typeface="+mj-lt"/>
                <a:cs typeface="Times New Roman" pitchFamily="18" charset="0"/>
              </a:rPr>
              <a:t>of</a:t>
            </a:r>
            <a:r>
              <a:rPr lang="hu-HU" sz="2100" dirty="0" smtClean="0">
                <a:latin typeface="+mj-lt"/>
                <a:cs typeface="Times New Roman" pitchFamily="18" charset="0"/>
              </a:rPr>
              <a:t>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smtClean="0">
                <a:latin typeface="+mj-lt"/>
                <a:cs typeface="Times New Roman" pitchFamily="18" charset="0"/>
              </a:rPr>
              <a:t>education-research</a:t>
            </a:r>
            <a:r>
              <a:rPr lang="hu-HU" sz="2100" dirty="0" smtClean="0">
                <a:latin typeface="+mj-lt"/>
                <a:cs typeface="Times New Roman" pitchFamily="18" charset="0"/>
              </a:rPr>
              <a:t>,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smtClean="0">
                <a:latin typeface="+mj-lt"/>
                <a:cs typeface="Times New Roman" pitchFamily="18" charset="0"/>
              </a:rPr>
              <a:t>operative</a:t>
            </a:r>
            <a:r>
              <a:rPr lang="hu-HU" sz="2100" dirty="0" smtClean="0">
                <a:latin typeface="+mj-lt"/>
                <a:cs typeface="Times New Roman" pitchFamily="18" charset="0"/>
              </a:rPr>
              <a:t> </a:t>
            </a:r>
            <a:r>
              <a:rPr lang="hu-HU" sz="2100" dirty="0" err="1" smtClean="0">
                <a:latin typeface="+mj-lt"/>
                <a:cs typeface="Times New Roman" pitchFamily="18" charset="0"/>
              </a:rPr>
              <a:t>guidance</a:t>
            </a:r>
            <a:r>
              <a:rPr lang="hu-HU" sz="2100" dirty="0" smtClean="0">
                <a:latin typeface="+mj-lt"/>
                <a:cs typeface="Times New Roman" pitchFamily="18" charset="0"/>
              </a:rPr>
              <a:t> – </a:t>
            </a:r>
            <a:r>
              <a:rPr lang="hu-HU" sz="2100" dirty="0" err="1">
                <a:solidFill>
                  <a:schemeClr val="accent1">
                    <a:lumMod val="75000"/>
                  </a:schemeClr>
                </a:solidFill>
                <a:latin typeface="+mj-lt"/>
                <a:cs typeface="Times New Roman" pitchFamily="18" charset="0"/>
              </a:rPr>
              <a:t>according</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to</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the</a:t>
            </a:r>
            <a:r>
              <a:rPr lang="hu-HU" sz="2100" dirty="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existing</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rules</a:t>
            </a:r>
            <a:r>
              <a:rPr lang="hu-HU" sz="2100" dirty="0" smtClean="0">
                <a:solidFill>
                  <a:schemeClr val="accent1">
                    <a:lumMod val="75000"/>
                  </a:schemeClr>
                </a:solidFill>
                <a:latin typeface="+mj-lt"/>
                <a:cs typeface="Times New Roman" pitchFamily="18" charset="0"/>
              </a:rPr>
              <a:t>.</a:t>
            </a:r>
          </a:p>
          <a:p>
            <a:pPr eaLnBrk="1" hangingPunct="1">
              <a:lnSpc>
                <a:spcPct val="120000"/>
              </a:lnSpc>
              <a:spcBef>
                <a:spcPts val="0"/>
              </a:spcBef>
              <a:buFont typeface="Arial" pitchFamily="34" charset="0"/>
              <a:buChar char="•"/>
              <a:defRPr/>
            </a:pPr>
            <a:r>
              <a:rPr lang="hu-HU" sz="2100" dirty="0" smtClean="0">
                <a:solidFill>
                  <a:schemeClr val="accent1">
                    <a:lumMod val="75000"/>
                  </a:schemeClr>
                </a:solidFill>
                <a:latin typeface="+mj-lt"/>
                <a:cs typeface="Times New Roman" pitchFamily="18" charset="0"/>
              </a:rPr>
              <a:t>The </a:t>
            </a:r>
            <a:r>
              <a:rPr lang="hu-HU" sz="2100" dirty="0" err="1" smtClean="0">
                <a:solidFill>
                  <a:schemeClr val="accent1">
                    <a:lumMod val="75000"/>
                  </a:schemeClr>
                </a:solidFill>
                <a:latin typeface="+mj-lt"/>
                <a:cs typeface="Times New Roman" pitchFamily="18" charset="0"/>
              </a:rPr>
              <a:t>insurance</a:t>
            </a:r>
            <a:r>
              <a:rPr lang="hu-HU" sz="2100" dirty="0" smtClean="0">
                <a:solidFill>
                  <a:schemeClr val="accent1">
                    <a:lumMod val="75000"/>
                  </a:schemeClr>
                </a:solidFill>
                <a:latin typeface="+mj-lt"/>
                <a:cs typeface="Times New Roman" pitchFamily="18" charset="0"/>
              </a:rPr>
              <a:t> of </a:t>
            </a:r>
            <a:r>
              <a:rPr lang="hu-HU" sz="2100" dirty="0" err="1" smtClean="0">
                <a:solidFill>
                  <a:schemeClr val="accent1">
                    <a:lumMod val="75000"/>
                  </a:schemeClr>
                </a:solidFill>
                <a:latin typeface="+mj-lt"/>
                <a:cs typeface="Times New Roman" pitchFamily="18" charset="0"/>
              </a:rPr>
              <a:t>the</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criterias</a:t>
            </a:r>
            <a:r>
              <a:rPr lang="hu-HU" sz="2100" dirty="0" smtClean="0">
                <a:solidFill>
                  <a:schemeClr val="accent1">
                    <a:lumMod val="75000"/>
                  </a:schemeClr>
                </a:solidFill>
                <a:latin typeface="+mj-lt"/>
                <a:cs typeface="Times New Roman" pitchFamily="18" charset="0"/>
              </a:rPr>
              <a:t> – </a:t>
            </a:r>
            <a:r>
              <a:rPr lang="hu-HU" sz="2100" dirty="0" err="1" smtClean="0">
                <a:solidFill>
                  <a:schemeClr val="accent1">
                    <a:lumMod val="75000"/>
                  </a:schemeClr>
                </a:solidFill>
                <a:latin typeface="+mj-lt"/>
                <a:cs typeface="Times New Roman" pitchFamily="18" charset="0"/>
              </a:rPr>
              <a:t>actions</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which</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are</a:t>
            </a:r>
            <a:r>
              <a:rPr lang="hu-HU" sz="2100" dirty="0" smtClean="0">
                <a:solidFill>
                  <a:schemeClr val="accent1">
                    <a:lumMod val="75000"/>
                  </a:schemeClr>
                </a:solidFill>
                <a:latin typeface="+mj-lt"/>
                <a:cs typeface="Times New Roman" pitchFamily="18" charset="0"/>
              </a:rPr>
              <a:t> </a:t>
            </a:r>
            <a:r>
              <a:rPr lang="hu-HU" sz="2100" dirty="0" err="1" smtClean="0">
                <a:latin typeface="+mj-lt"/>
                <a:cs typeface="Times New Roman" pitchFamily="18" charset="0"/>
              </a:rPr>
              <a:t>affected</a:t>
            </a:r>
            <a:r>
              <a:rPr lang="hu-HU" sz="2100" dirty="0" smtClean="0">
                <a:latin typeface="+mj-lt"/>
                <a:cs typeface="Times New Roman" pitchFamily="18" charset="0"/>
              </a:rPr>
              <a:t> </a:t>
            </a:r>
            <a:r>
              <a:rPr lang="hu-HU" sz="2100" dirty="0" err="1" smtClean="0">
                <a:latin typeface="+mj-lt"/>
                <a:cs typeface="Times New Roman" pitchFamily="18" charset="0"/>
              </a:rPr>
              <a:t>in</a:t>
            </a:r>
            <a:r>
              <a:rPr lang="hu-HU" sz="2100" dirty="0" smtClean="0">
                <a:latin typeface="+mj-lt"/>
                <a:cs typeface="Times New Roman" pitchFamily="18" charset="0"/>
              </a:rPr>
              <a:t>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smtClean="0">
                <a:latin typeface="+mj-lt"/>
                <a:cs typeface="Times New Roman" pitchFamily="18" charset="0"/>
              </a:rPr>
              <a:t>education-research</a:t>
            </a:r>
            <a:r>
              <a:rPr lang="hu-HU" sz="2100" dirty="0" smtClean="0">
                <a:latin typeface="+mj-lt"/>
                <a:cs typeface="Times New Roman" pitchFamily="18" charset="0"/>
              </a:rPr>
              <a:t>  </a:t>
            </a:r>
          </a:p>
          <a:p>
            <a:pPr eaLnBrk="1" hangingPunct="1">
              <a:lnSpc>
                <a:spcPct val="120000"/>
              </a:lnSpc>
              <a:spcBef>
                <a:spcPts val="0"/>
              </a:spcBef>
              <a:buFont typeface="Arial" pitchFamily="34" charset="0"/>
              <a:buChar char="•"/>
              <a:defRPr/>
            </a:pPr>
            <a:r>
              <a:rPr lang="hu-HU" sz="2100" dirty="0" err="1" smtClean="0">
                <a:latin typeface="+mj-lt"/>
                <a:cs typeface="Times New Roman" pitchFamily="18" charset="0"/>
              </a:rPr>
              <a:t>Organisational</a:t>
            </a:r>
            <a:r>
              <a:rPr lang="hu-HU" sz="2100" dirty="0" smtClean="0">
                <a:latin typeface="+mj-lt"/>
                <a:cs typeface="Times New Roman" pitchFamily="18" charset="0"/>
              </a:rPr>
              <a:t> </a:t>
            </a:r>
            <a:r>
              <a:rPr lang="hu-HU" sz="2100" dirty="0" err="1" smtClean="0">
                <a:latin typeface="+mj-lt"/>
                <a:cs typeface="Times New Roman" pitchFamily="18" charset="0"/>
              </a:rPr>
              <a:t>transformation</a:t>
            </a:r>
            <a:r>
              <a:rPr lang="hu-HU" sz="2100" dirty="0" smtClean="0">
                <a:latin typeface="+mj-lt"/>
                <a:cs typeface="Times New Roman" pitchFamily="18" charset="0"/>
              </a:rPr>
              <a:t> and </a:t>
            </a:r>
            <a:r>
              <a:rPr lang="hu-HU" sz="2100" dirty="0" err="1" smtClean="0">
                <a:latin typeface="+mj-lt"/>
                <a:cs typeface="Times New Roman" pitchFamily="18" charset="0"/>
              </a:rPr>
              <a:t>operation</a:t>
            </a:r>
            <a:r>
              <a:rPr lang="hu-HU" sz="2100" dirty="0" smtClean="0">
                <a:latin typeface="+mj-lt"/>
                <a:cs typeface="Times New Roman" pitchFamily="18" charset="0"/>
              </a:rPr>
              <a:t> </a:t>
            </a:r>
            <a:r>
              <a:rPr lang="hu-HU" sz="2100" dirty="0" err="1" smtClean="0">
                <a:latin typeface="+mj-lt"/>
                <a:cs typeface="Times New Roman" pitchFamily="18" charset="0"/>
              </a:rPr>
              <a:t>according</a:t>
            </a:r>
            <a:r>
              <a:rPr lang="hu-HU" sz="2100" dirty="0" smtClean="0">
                <a:latin typeface="+mj-lt"/>
                <a:cs typeface="Times New Roman" pitchFamily="18" charset="0"/>
              </a:rPr>
              <a:t> </a:t>
            </a:r>
            <a:r>
              <a:rPr lang="hu-HU" sz="2100" dirty="0" err="1" smtClean="0">
                <a:latin typeface="+mj-lt"/>
                <a:cs typeface="Times New Roman" pitchFamily="18" charset="0"/>
              </a:rPr>
              <a:t>to</a:t>
            </a:r>
            <a:r>
              <a:rPr lang="hu-HU" sz="2100" dirty="0" smtClean="0">
                <a:latin typeface="+mj-lt"/>
                <a:cs typeface="Times New Roman" pitchFamily="18" charset="0"/>
              </a:rPr>
              <a:t>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smtClean="0">
                <a:solidFill>
                  <a:schemeClr val="accent1"/>
                </a:solidFill>
                <a:latin typeface="+mj-lt"/>
                <a:cs typeface="Times New Roman" pitchFamily="18" charset="0"/>
              </a:rPr>
              <a:t>effectiveness</a:t>
            </a:r>
            <a:r>
              <a:rPr lang="hu-HU" sz="2100" dirty="0" smtClean="0">
                <a:solidFill>
                  <a:schemeClr val="accent1"/>
                </a:solidFill>
                <a:latin typeface="+mj-lt"/>
                <a:cs typeface="Times New Roman" pitchFamily="18" charset="0"/>
              </a:rPr>
              <a:t> </a:t>
            </a:r>
            <a:r>
              <a:rPr lang="hu-HU" sz="2100" dirty="0" err="1" smtClean="0">
                <a:latin typeface="+mj-lt"/>
                <a:cs typeface="Times New Roman" pitchFamily="18" charset="0"/>
              </a:rPr>
              <a:t>and</a:t>
            </a:r>
            <a:r>
              <a:rPr lang="hu-HU" sz="2100" dirty="0" smtClean="0">
                <a:latin typeface="+mj-lt"/>
                <a:cs typeface="Times New Roman" pitchFamily="18" charset="0"/>
              </a:rPr>
              <a:t> </a:t>
            </a:r>
            <a:r>
              <a:rPr lang="hu-HU" sz="2100" dirty="0" err="1" smtClean="0">
                <a:solidFill>
                  <a:schemeClr val="accent1"/>
                </a:solidFill>
                <a:latin typeface="+mj-lt"/>
                <a:cs typeface="Times New Roman" pitchFamily="18" charset="0"/>
              </a:rPr>
              <a:t>expediency</a:t>
            </a:r>
            <a:r>
              <a:rPr lang="hu-HU" sz="2100" dirty="0" smtClean="0">
                <a:solidFill>
                  <a:schemeClr val="accent1"/>
                </a:solidFill>
                <a:latin typeface="+mj-lt"/>
                <a:cs typeface="Times New Roman" pitchFamily="18" charset="0"/>
              </a:rPr>
              <a:t> </a:t>
            </a:r>
            <a:endParaRPr lang="hu-HU" sz="2100" dirty="0" smtClean="0">
              <a:latin typeface="+mj-lt"/>
              <a:cs typeface="Times New Roman" pitchFamily="18" charset="0"/>
            </a:endParaRPr>
          </a:p>
          <a:p>
            <a:pPr eaLnBrk="1" hangingPunct="1">
              <a:lnSpc>
                <a:spcPct val="120000"/>
              </a:lnSpc>
              <a:spcBef>
                <a:spcPts val="0"/>
              </a:spcBef>
              <a:buFont typeface="Arial" pitchFamily="34" charset="0"/>
              <a:buChar char="•"/>
              <a:defRPr/>
            </a:pPr>
            <a:r>
              <a:rPr lang="hu-HU" sz="2100" dirty="0" err="1" smtClean="0">
                <a:latin typeface="+mj-lt"/>
                <a:cs typeface="Times New Roman" pitchFamily="18" charset="0"/>
              </a:rPr>
              <a:t>Ensure</a:t>
            </a:r>
            <a:r>
              <a:rPr lang="hu-HU" sz="2100" dirty="0" smtClean="0">
                <a:latin typeface="+mj-lt"/>
                <a:cs typeface="Times New Roman" pitchFamily="18" charset="0"/>
              </a:rPr>
              <a:t>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a:solidFill>
                  <a:schemeClr val="accent1">
                    <a:lumMod val="75000"/>
                  </a:schemeClr>
                </a:solidFill>
                <a:latin typeface="+mj-lt"/>
                <a:cs typeface="Times New Roman" pitchFamily="18" charset="0"/>
              </a:rPr>
              <a:t>budgetary</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balance</a:t>
            </a:r>
            <a:r>
              <a:rPr lang="hu-HU" sz="2100" dirty="0">
                <a:solidFill>
                  <a:schemeClr val="accent1">
                    <a:lumMod val="75000"/>
                  </a:schemeClr>
                </a:solidFill>
                <a:latin typeface="+mj-lt"/>
                <a:cs typeface="Times New Roman" pitchFamily="18" charset="0"/>
              </a:rPr>
              <a:t> </a:t>
            </a:r>
            <a:r>
              <a:rPr lang="hu-HU" sz="2100" dirty="0" smtClean="0">
                <a:latin typeface="+mj-lt"/>
                <a:cs typeface="Times New Roman" pitchFamily="18" charset="0"/>
              </a:rPr>
              <a:t>(</a:t>
            </a:r>
            <a:r>
              <a:rPr lang="hu-HU" sz="2100" dirty="0" err="1" smtClean="0">
                <a:latin typeface="+mj-lt"/>
                <a:cs typeface="Times New Roman" pitchFamily="18" charset="0"/>
              </a:rPr>
              <a:t>budgetary</a:t>
            </a:r>
            <a:r>
              <a:rPr lang="hu-HU" sz="2100" dirty="0" smtClean="0">
                <a:latin typeface="+mj-lt"/>
                <a:cs typeface="Times New Roman" pitchFamily="18" charset="0"/>
              </a:rPr>
              <a:t> </a:t>
            </a:r>
            <a:r>
              <a:rPr lang="hu-HU" sz="2100" dirty="0" err="1" smtClean="0">
                <a:latin typeface="+mj-lt"/>
                <a:cs typeface="Times New Roman" pitchFamily="18" charset="0"/>
              </a:rPr>
              <a:t>planning</a:t>
            </a:r>
            <a:r>
              <a:rPr lang="hu-HU" sz="2100" dirty="0" smtClean="0">
                <a:latin typeface="+mj-lt"/>
                <a:cs typeface="Times New Roman" pitchFamily="18" charset="0"/>
              </a:rPr>
              <a:t>, </a:t>
            </a:r>
            <a:r>
              <a:rPr lang="hu-HU" sz="2100" dirty="0" err="1" smtClean="0">
                <a:latin typeface="+mj-lt"/>
                <a:cs typeface="Times New Roman" pitchFamily="18" charset="0"/>
              </a:rPr>
              <a:t>implementation</a:t>
            </a:r>
            <a:r>
              <a:rPr lang="hu-HU" sz="2100" dirty="0" smtClean="0">
                <a:latin typeface="+mj-lt"/>
                <a:cs typeface="Times New Roman" pitchFamily="18" charset="0"/>
              </a:rPr>
              <a:t>, </a:t>
            </a:r>
            <a:r>
              <a:rPr lang="hu-HU" sz="2100" dirty="0" err="1" smtClean="0">
                <a:latin typeface="+mj-lt"/>
                <a:cs typeface="Times New Roman" pitchFamily="18" charset="0"/>
              </a:rPr>
              <a:t>hazard</a:t>
            </a:r>
            <a:r>
              <a:rPr lang="hu-HU" sz="2100" dirty="0" smtClean="0">
                <a:latin typeface="+mj-lt"/>
                <a:cs typeface="Times New Roman" pitchFamily="18" charset="0"/>
              </a:rPr>
              <a:t> management) </a:t>
            </a:r>
          </a:p>
          <a:p>
            <a:pPr eaLnBrk="1" hangingPunct="1">
              <a:lnSpc>
                <a:spcPct val="120000"/>
              </a:lnSpc>
              <a:spcBef>
                <a:spcPts val="0"/>
              </a:spcBef>
              <a:buFont typeface="Arial" pitchFamily="34" charset="0"/>
              <a:buChar char="•"/>
              <a:defRPr/>
            </a:pPr>
            <a:r>
              <a:rPr lang="hu-HU" sz="2100" dirty="0" err="1" smtClean="0">
                <a:latin typeface="+mj-lt"/>
                <a:cs typeface="Times New Roman" pitchFamily="18" charset="0"/>
              </a:rPr>
              <a:t>Evolving</a:t>
            </a:r>
            <a:r>
              <a:rPr lang="hu-HU" sz="2100" dirty="0" smtClean="0">
                <a:latin typeface="+mj-lt"/>
                <a:cs typeface="Times New Roman" pitchFamily="18" charset="0"/>
              </a:rPr>
              <a:t> </a:t>
            </a:r>
            <a:r>
              <a:rPr lang="hu-HU" sz="2100" dirty="0">
                <a:latin typeface="+mj-lt"/>
                <a:cs typeface="Times New Roman" pitchFamily="18" charset="0"/>
              </a:rPr>
              <a:t>of</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institutional</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processes</a:t>
            </a:r>
            <a:r>
              <a:rPr lang="hu-HU" sz="2100" dirty="0">
                <a:solidFill>
                  <a:schemeClr val="accent1">
                    <a:lumMod val="75000"/>
                  </a:schemeClr>
                </a:solidFill>
                <a:latin typeface="+mj-lt"/>
                <a:cs typeface="Times New Roman" pitchFamily="18" charset="0"/>
              </a:rPr>
              <a:t> , </a:t>
            </a:r>
            <a:r>
              <a:rPr lang="hu-HU" sz="2100" dirty="0" err="1">
                <a:solidFill>
                  <a:schemeClr val="accent1">
                    <a:lumMod val="75000"/>
                  </a:schemeClr>
                </a:solidFill>
                <a:latin typeface="+mj-lt"/>
                <a:cs typeface="Times New Roman" pitchFamily="18" charset="0"/>
              </a:rPr>
              <a:t>implementation</a:t>
            </a:r>
            <a:r>
              <a:rPr lang="hu-HU" sz="2100" dirty="0">
                <a:solidFill>
                  <a:schemeClr val="accent1">
                    <a:lumMod val="75000"/>
                  </a:schemeClr>
                </a:solidFill>
                <a:latin typeface="+mj-lt"/>
                <a:cs typeface="Times New Roman" pitchFamily="18" charset="0"/>
              </a:rPr>
              <a:t> and </a:t>
            </a:r>
            <a:r>
              <a:rPr lang="hu-HU" sz="2100" dirty="0" err="1">
                <a:solidFill>
                  <a:schemeClr val="accent1">
                    <a:lumMod val="75000"/>
                  </a:schemeClr>
                </a:solidFill>
                <a:latin typeface="+mj-lt"/>
                <a:cs typeface="Times New Roman" pitchFamily="18" charset="0"/>
              </a:rPr>
              <a:t>operation</a:t>
            </a:r>
            <a:r>
              <a:rPr lang="hu-HU" sz="2100" dirty="0">
                <a:solidFill>
                  <a:schemeClr val="accent1">
                    <a:lumMod val="75000"/>
                  </a:schemeClr>
                </a:solidFill>
                <a:latin typeface="+mj-lt"/>
                <a:cs typeface="Times New Roman" pitchFamily="18" charset="0"/>
              </a:rPr>
              <a:t> of </a:t>
            </a:r>
            <a:r>
              <a:rPr lang="hu-HU" sz="2100" dirty="0" err="1">
                <a:solidFill>
                  <a:schemeClr val="accent1">
                    <a:lumMod val="75000"/>
                  </a:schemeClr>
                </a:solidFill>
                <a:latin typeface="+mj-lt"/>
                <a:cs typeface="Times New Roman" pitchFamily="18" charset="0"/>
              </a:rPr>
              <a:t>the</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needed</a:t>
            </a:r>
            <a:r>
              <a:rPr lang="hu-HU" sz="2100" dirty="0">
                <a:solidFill>
                  <a:schemeClr val="accent1">
                    <a:lumMod val="75000"/>
                  </a:schemeClr>
                </a:solidFill>
                <a:latin typeface="+mj-lt"/>
                <a:cs typeface="Times New Roman" pitchFamily="18" charset="0"/>
              </a:rPr>
              <a:t> </a:t>
            </a:r>
            <a:r>
              <a:rPr lang="hu-HU" sz="2100" dirty="0" err="1">
                <a:solidFill>
                  <a:schemeClr val="accent1">
                    <a:lumMod val="75000"/>
                  </a:schemeClr>
                </a:solidFill>
                <a:latin typeface="+mj-lt"/>
                <a:cs typeface="Times New Roman" pitchFamily="18" charset="0"/>
              </a:rPr>
              <a:t>tools</a:t>
            </a:r>
            <a:r>
              <a:rPr lang="hu-HU" sz="2100" dirty="0">
                <a:solidFill>
                  <a:schemeClr val="accent1">
                    <a:lumMod val="75000"/>
                  </a:schemeClr>
                </a:solidFill>
                <a:latin typeface="+mj-lt"/>
                <a:cs typeface="Times New Roman" pitchFamily="18" charset="0"/>
              </a:rPr>
              <a:t> </a:t>
            </a:r>
          </a:p>
          <a:p>
            <a:pPr eaLnBrk="1" hangingPunct="1">
              <a:lnSpc>
                <a:spcPct val="120000"/>
              </a:lnSpc>
              <a:spcBef>
                <a:spcPts val="0"/>
              </a:spcBef>
              <a:buFont typeface="Arial" pitchFamily="34" charset="0"/>
              <a:buChar char="•"/>
              <a:defRPr/>
            </a:pPr>
            <a:r>
              <a:rPr lang="hu-HU" sz="2100" dirty="0" err="1" smtClean="0">
                <a:solidFill>
                  <a:schemeClr val="accent1">
                    <a:lumMod val="75000"/>
                  </a:schemeClr>
                </a:solidFill>
                <a:latin typeface="+mj-lt"/>
                <a:cs typeface="Times New Roman" pitchFamily="18" charset="0"/>
              </a:rPr>
              <a:t>Functional</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transparency</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towards</a:t>
            </a:r>
            <a:r>
              <a:rPr lang="hu-HU" sz="2100" dirty="0" smtClean="0">
                <a:solidFill>
                  <a:schemeClr val="accent1">
                    <a:lumMod val="75000"/>
                  </a:schemeClr>
                </a:solidFill>
                <a:latin typeface="+mj-lt"/>
                <a:cs typeface="Times New Roman" pitchFamily="18" charset="0"/>
              </a:rPr>
              <a:t> </a:t>
            </a:r>
            <a:r>
              <a:rPr lang="hu-HU" sz="2100" dirty="0" err="1" smtClean="0">
                <a:latin typeface="+mj-lt"/>
                <a:cs typeface="Times New Roman" pitchFamily="18" charset="0"/>
              </a:rPr>
              <a:t>state-owner</a:t>
            </a:r>
            <a:r>
              <a:rPr lang="hu-HU" sz="2100" dirty="0" smtClean="0">
                <a:latin typeface="+mj-lt"/>
                <a:cs typeface="Times New Roman" pitchFamily="18" charset="0"/>
              </a:rPr>
              <a:t> and </a:t>
            </a:r>
            <a:r>
              <a:rPr lang="hu-HU" sz="2100" dirty="0" err="1" smtClean="0">
                <a:latin typeface="+mj-lt"/>
                <a:cs typeface="Times New Roman" pitchFamily="18" charset="0"/>
              </a:rPr>
              <a:t>consistorium</a:t>
            </a:r>
            <a:r>
              <a:rPr lang="hu-HU" sz="2100" dirty="0" smtClean="0">
                <a:latin typeface="+mj-lt"/>
                <a:cs typeface="Times New Roman" pitchFamily="18" charset="0"/>
              </a:rPr>
              <a:t> </a:t>
            </a:r>
          </a:p>
          <a:p>
            <a:pPr eaLnBrk="1" hangingPunct="1">
              <a:lnSpc>
                <a:spcPct val="120000"/>
              </a:lnSpc>
              <a:spcBef>
                <a:spcPts val="0"/>
              </a:spcBef>
              <a:buFont typeface="Arial" pitchFamily="34" charset="0"/>
              <a:buChar char="•"/>
              <a:defRPr/>
            </a:pPr>
            <a:r>
              <a:rPr lang="hu-HU" sz="2100" dirty="0" err="1" smtClean="0">
                <a:solidFill>
                  <a:schemeClr val="accent1">
                    <a:lumMod val="75000"/>
                  </a:schemeClr>
                </a:solidFill>
                <a:latin typeface="+mj-lt"/>
                <a:cs typeface="Times New Roman" pitchFamily="18" charset="0"/>
              </a:rPr>
              <a:t>Comprehensive</a:t>
            </a:r>
            <a:r>
              <a:rPr lang="hu-HU" sz="2100" dirty="0" smtClean="0">
                <a:solidFill>
                  <a:schemeClr val="accent1">
                    <a:lumMod val="75000"/>
                  </a:schemeClr>
                </a:solidFill>
                <a:latin typeface="+mj-lt"/>
                <a:cs typeface="Times New Roman" pitchFamily="18" charset="0"/>
              </a:rPr>
              <a:t> </a:t>
            </a:r>
            <a:r>
              <a:rPr lang="hu-HU" sz="2100" dirty="0" err="1" smtClean="0">
                <a:solidFill>
                  <a:schemeClr val="accent1">
                    <a:lumMod val="75000"/>
                  </a:schemeClr>
                </a:solidFill>
                <a:latin typeface="+mj-lt"/>
                <a:cs typeface="Times New Roman" pitchFamily="18" charset="0"/>
              </a:rPr>
              <a:t>responsibility</a:t>
            </a:r>
            <a:r>
              <a:rPr lang="hu-HU" sz="2100" dirty="0" smtClean="0">
                <a:solidFill>
                  <a:schemeClr val="accent1">
                    <a:lumMod val="75000"/>
                  </a:schemeClr>
                </a:solidFill>
                <a:latin typeface="+mj-lt"/>
                <a:cs typeface="Times New Roman" pitchFamily="18" charset="0"/>
              </a:rPr>
              <a:t> </a:t>
            </a:r>
            <a:r>
              <a:rPr lang="hu-HU" sz="2100" dirty="0" err="1" smtClean="0">
                <a:latin typeface="+mj-lt"/>
                <a:cs typeface="Times New Roman" pitchFamily="18" charset="0"/>
              </a:rPr>
              <a:t>for</a:t>
            </a:r>
            <a:r>
              <a:rPr lang="hu-HU" sz="2100" dirty="0" smtClean="0">
                <a:latin typeface="+mj-lt"/>
                <a:cs typeface="Times New Roman" pitchFamily="18" charset="0"/>
              </a:rPr>
              <a:t> </a:t>
            </a:r>
            <a:r>
              <a:rPr lang="hu-HU" sz="2100" dirty="0" err="1" smtClean="0">
                <a:latin typeface="+mj-lt"/>
                <a:cs typeface="Times New Roman" pitchFamily="18" charset="0"/>
              </a:rPr>
              <a:t>the</a:t>
            </a:r>
            <a:r>
              <a:rPr lang="hu-HU" sz="2100" dirty="0" smtClean="0">
                <a:latin typeface="+mj-lt"/>
                <a:cs typeface="Times New Roman" pitchFamily="18" charset="0"/>
              </a:rPr>
              <a:t> </a:t>
            </a:r>
            <a:r>
              <a:rPr lang="hu-HU" sz="2100" dirty="0" err="1" smtClean="0">
                <a:latin typeface="+mj-lt"/>
                <a:cs typeface="Times New Roman" pitchFamily="18" charset="0"/>
              </a:rPr>
              <a:t>decisions</a:t>
            </a:r>
            <a:r>
              <a:rPr lang="hu-HU" sz="2100" dirty="0" smtClean="0">
                <a:latin typeface="+mj-lt"/>
                <a:cs typeface="Times New Roman" pitchFamily="18" charset="0"/>
              </a:rPr>
              <a:t> and </a:t>
            </a:r>
            <a:r>
              <a:rPr lang="hu-HU" sz="2100" dirty="0" err="1" smtClean="0">
                <a:latin typeface="+mj-lt"/>
                <a:cs typeface="Times New Roman" pitchFamily="18" charset="0"/>
              </a:rPr>
              <a:t>its</a:t>
            </a:r>
            <a:r>
              <a:rPr lang="hu-HU" sz="2100" dirty="0" smtClean="0">
                <a:latin typeface="+mj-lt"/>
                <a:cs typeface="Times New Roman" pitchFamily="18" charset="0"/>
              </a:rPr>
              <a:t> </a:t>
            </a:r>
            <a:r>
              <a:rPr lang="hu-HU" sz="2100" dirty="0" err="1" smtClean="0">
                <a:latin typeface="+mj-lt"/>
                <a:cs typeface="Times New Roman" pitchFamily="18" charset="0"/>
              </a:rPr>
              <a:t>implementation</a:t>
            </a:r>
            <a:endParaRPr lang="hu-HU" sz="2100" dirty="0" smtClean="0">
              <a:latin typeface="+mj-lt"/>
              <a:cs typeface="Times New Roman" pitchFamily="18" charset="0"/>
            </a:endParaRPr>
          </a:p>
        </p:txBody>
      </p:sp>
    </p:spTree>
    <p:extLst>
      <p:ext uri="{BB962C8B-B14F-4D97-AF65-F5344CB8AC3E}">
        <p14:creationId xmlns:p14="http://schemas.microsoft.com/office/powerpoint/2010/main" val="579472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307073"/>
            <a:ext cx="8916988" cy="727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 name="Cím 4"/>
          <p:cNvSpPr>
            <a:spLocks noGrp="1"/>
          </p:cNvSpPr>
          <p:nvPr>
            <p:ph type="title"/>
          </p:nvPr>
        </p:nvSpPr>
        <p:spPr>
          <a:xfrm>
            <a:off x="318604" y="401289"/>
            <a:ext cx="7886700" cy="1325563"/>
          </a:xfrm>
        </p:spPr>
        <p:txBody>
          <a:bodyPr>
            <a:normAutofit/>
          </a:bodyPr>
          <a:lstStyle/>
          <a:p>
            <a:r>
              <a:rPr lang="en-US" altLang="en-US" sz="2400" dirty="0" smtClean="0"/>
              <a:t>Improvement of the financial situation of universities</a:t>
            </a:r>
            <a:endParaRPr lang="hu-HU" altLang="en-US" sz="2400" dirty="0" smtClean="0">
              <a:solidFill>
                <a:srgbClr val="FF0000"/>
              </a:solidFill>
            </a:endParaRPr>
          </a:p>
        </p:txBody>
      </p:sp>
      <p:sp>
        <p:nvSpPr>
          <p:cNvPr id="4" name="Dia számának helye 3"/>
          <p:cNvSpPr>
            <a:spLocks noGrp="1"/>
          </p:cNvSpPr>
          <p:nvPr>
            <p:ph type="sldNum" sz="quarter" idx="12"/>
          </p:nvPr>
        </p:nvSpPr>
        <p:spPr/>
        <p:txBody>
          <a:bodyPr/>
          <a:lstStyle/>
          <a:p>
            <a:pPr>
              <a:defRPr/>
            </a:pPr>
            <a:fld id="{AC7CA980-FEC9-429C-9148-D8C41743DFBD}" type="slidenum">
              <a:rPr lang="hu-HU" smtClean="0"/>
              <a:pPr>
                <a:defRPr/>
              </a:pPr>
              <a:t>45</a:t>
            </a:fld>
            <a:endParaRPr lang="hu-HU" dirty="0"/>
          </a:p>
        </p:txBody>
      </p:sp>
      <p:sp>
        <p:nvSpPr>
          <p:cNvPr id="47108" name="Szövegdoboz 1"/>
          <p:cNvSpPr txBox="1">
            <a:spLocks noChangeArrowheads="1"/>
          </p:cNvSpPr>
          <p:nvPr/>
        </p:nvSpPr>
        <p:spPr bwMode="auto">
          <a:xfrm>
            <a:off x="328613" y="6159488"/>
            <a:ext cx="4494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defRPr sz="1300">
                <a:solidFill>
                  <a:schemeClr val="tx1"/>
                </a:solidFill>
                <a:latin typeface="Calibri" pitchFamily="34" charset="0"/>
              </a:defRPr>
            </a:lvl6pPr>
            <a:lvl7pPr marL="2971800" indent="-228600" eaLnBrk="0" fontAlgn="base" hangingPunct="0">
              <a:spcAft>
                <a:spcPct val="0"/>
              </a:spcAft>
              <a:defRPr sz="1300">
                <a:solidFill>
                  <a:schemeClr val="tx1"/>
                </a:solidFill>
                <a:latin typeface="Calibri" pitchFamily="34" charset="0"/>
              </a:defRPr>
            </a:lvl7pPr>
            <a:lvl8pPr marL="3429000" indent="-228600" eaLnBrk="0" fontAlgn="base" hangingPunct="0">
              <a:spcAft>
                <a:spcPct val="0"/>
              </a:spcAft>
              <a:defRPr sz="1300">
                <a:solidFill>
                  <a:schemeClr val="tx1"/>
                </a:solidFill>
                <a:latin typeface="Calibri" pitchFamily="34" charset="0"/>
              </a:defRPr>
            </a:lvl8pPr>
            <a:lvl9pPr marL="3886200" indent="-228600" eaLnBrk="0" fontAlgn="base" hangingPunct="0">
              <a:spcAft>
                <a:spcPct val="0"/>
              </a:spcAft>
              <a:defRPr sz="1300">
                <a:solidFill>
                  <a:schemeClr val="tx1"/>
                </a:solidFill>
                <a:latin typeface="Calibri" pitchFamily="34" charset="0"/>
              </a:defRPr>
            </a:lvl9pPr>
          </a:lstStyle>
          <a:p>
            <a:r>
              <a:rPr lang="hu-HU" altLang="en-US" sz="1200" dirty="0" err="1" smtClean="0"/>
              <a:t>Source</a:t>
            </a:r>
            <a:r>
              <a:rPr lang="hu-HU" altLang="en-US" sz="1200" dirty="0" smtClean="0"/>
              <a:t>: </a:t>
            </a:r>
            <a:r>
              <a:rPr lang="hu-HU" altLang="en-US" sz="1200" dirty="0" err="1" smtClean="0"/>
              <a:t>Hungarian</a:t>
            </a:r>
            <a:r>
              <a:rPr lang="hu-HU" altLang="en-US" sz="1200" dirty="0" smtClean="0"/>
              <a:t> </a:t>
            </a:r>
            <a:r>
              <a:rPr lang="hu-HU" altLang="en-US" sz="1200" dirty="0" err="1" smtClean="0"/>
              <a:t>Treasury</a:t>
            </a:r>
            <a:endParaRPr lang="hu-HU" altLang="en-US" sz="1200" dirty="0"/>
          </a:p>
        </p:txBody>
      </p:sp>
      <p:sp>
        <p:nvSpPr>
          <p:cNvPr id="12" name="Szövegdoboz 11"/>
          <p:cNvSpPr txBox="1"/>
          <p:nvPr/>
        </p:nvSpPr>
        <p:spPr>
          <a:xfrm>
            <a:off x="0" y="5820934"/>
            <a:ext cx="9144000" cy="338554"/>
          </a:xfrm>
          <a:prstGeom prst="rect">
            <a:avLst/>
          </a:prstGeom>
          <a:noFill/>
        </p:spPr>
        <p:txBody>
          <a:bodyPr>
            <a:spAutoFit/>
          </a:bodyPr>
          <a:lstStyle/>
          <a:p>
            <a:pPr algn="ctr">
              <a:defRPr/>
            </a:pPr>
            <a:r>
              <a:rPr lang="hu-HU" sz="1600" b="1" dirty="0" err="1" smtClean="0">
                <a:solidFill>
                  <a:schemeClr val="accent1">
                    <a:lumMod val="75000"/>
                  </a:schemeClr>
                </a:solidFill>
              </a:rPr>
              <a:t>With</a:t>
            </a:r>
            <a:r>
              <a:rPr lang="hu-HU" sz="1600" b="1" dirty="0" smtClean="0">
                <a:solidFill>
                  <a:schemeClr val="accent1">
                    <a:lumMod val="75000"/>
                  </a:schemeClr>
                </a:solidFill>
              </a:rPr>
              <a:t> t</a:t>
            </a:r>
            <a:r>
              <a:rPr lang="en-US" sz="1600" b="1" dirty="0" smtClean="0">
                <a:solidFill>
                  <a:schemeClr val="accent1">
                    <a:lumMod val="75000"/>
                  </a:schemeClr>
                </a:solidFill>
              </a:rPr>
              <a:t>he entry of the </a:t>
            </a:r>
            <a:r>
              <a:rPr lang="hu-HU" sz="1600" b="1" dirty="0" smtClean="0">
                <a:solidFill>
                  <a:schemeClr val="accent1">
                    <a:lumMod val="75000"/>
                  </a:schemeClr>
                </a:solidFill>
              </a:rPr>
              <a:t>c</a:t>
            </a:r>
            <a:r>
              <a:rPr lang="en-US" sz="1600" b="1" dirty="0" err="1" smtClean="0">
                <a:solidFill>
                  <a:schemeClr val="accent1">
                    <a:lumMod val="75000"/>
                  </a:schemeClr>
                </a:solidFill>
              </a:rPr>
              <a:t>hancellors</a:t>
            </a:r>
            <a:r>
              <a:rPr lang="en-US" sz="1600" b="1" dirty="0" smtClean="0">
                <a:solidFill>
                  <a:schemeClr val="accent1">
                    <a:lumMod val="75000"/>
                  </a:schemeClr>
                </a:solidFill>
              </a:rPr>
              <a:t> </a:t>
            </a:r>
            <a:r>
              <a:rPr lang="hu-HU" sz="1600" b="1" dirty="0" err="1" smtClean="0">
                <a:solidFill>
                  <a:schemeClr val="accent1">
                    <a:lumMod val="75000"/>
                  </a:schemeClr>
                </a:solidFill>
              </a:rPr>
              <a:t>the</a:t>
            </a:r>
            <a:r>
              <a:rPr lang="en-US" sz="1600" b="1" dirty="0" smtClean="0">
                <a:solidFill>
                  <a:schemeClr val="accent1">
                    <a:lumMod val="75000"/>
                  </a:schemeClr>
                </a:solidFill>
              </a:rPr>
              <a:t> </a:t>
            </a:r>
            <a:r>
              <a:rPr lang="hu-HU" sz="1600" b="1" dirty="0" err="1" smtClean="0">
                <a:solidFill>
                  <a:schemeClr val="accent1">
                    <a:lumMod val="75000"/>
                  </a:schemeClr>
                </a:solidFill>
              </a:rPr>
              <a:t>debt</a:t>
            </a:r>
            <a:r>
              <a:rPr lang="hu-HU" sz="1600" b="1" dirty="0" smtClean="0">
                <a:solidFill>
                  <a:schemeClr val="accent1">
                    <a:lumMod val="75000"/>
                  </a:schemeClr>
                </a:solidFill>
              </a:rPr>
              <a:t> </a:t>
            </a:r>
            <a:r>
              <a:rPr lang="hu-HU" sz="1600" b="1" dirty="0" err="1" smtClean="0">
                <a:solidFill>
                  <a:schemeClr val="accent1">
                    <a:lumMod val="75000"/>
                  </a:schemeClr>
                </a:solidFill>
              </a:rPr>
              <a:t>portfolio</a:t>
            </a:r>
            <a:r>
              <a:rPr lang="en-US" sz="1600" b="1" dirty="0" smtClean="0">
                <a:solidFill>
                  <a:schemeClr val="accent1">
                    <a:lumMod val="75000"/>
                  </a:schemeClr>
                </a:solidFill>
              </a:rPr>
              <a:t> less than halved, the liquidity rate increases</a:t>
            </a:r>
            <a:endParaRPr lang="hu-HU" sz="1600" b="1" dirty="0">
              <a:solidFill>
                <a:schemeClr val="accent1">
                  <a:lumMod val="75000"/>
                </a:schemeClr>
              </a:solidFill>
            </a:endParaRPr>
          </a:p>
        </p:txBody>
      </p:sp>
    </p:spTree>
    <p:extLst>
      <p:ext uri="{BB962C8B-B14F-4D97-AF65-F5344CB8AC3E}">
        <p14:creationId xmlns:p14="http://schemas.microsoft.com/office/powerpoint/2010/main" val="1120450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0453" y="365126"/>
            <a:ext cx="7886700" cy="1325563"/>
          </a:xfrm>
        </p:spPr>
        <p:txBody>
          <a:bodyPr/>
          <a:lstStyle/>
          <a:p>
            <a:r>
              <a:rPr lang="hu-HU" dirty="0" err="1" smtClean="0"/>
              <a:t>Tipical</a:t>
            </a:r>
            <a:r>
              <a:rPr lang="hu-HU" dirty="0" smtClean="0"/>
              <a:t> </a:t>
            </a:r>
            <a:r>
              <a:rPr lang="hu-HU" dirty="0" err="1" smtClean="0"/>
              <a:t>actions</a:t>
            </a:r>
            <a:endParaRPr lang="hu-HU" dirty="0"/>
          </a:p>
        </p:txBody>
      </p:sp>
      <p:sp>
        <p:nvSpPr>
          <p:cNvPr id="3" name="Tartalom helye 2"/>
          <p:cNvSpPr>
            <a:spLocks noGrp="1"/>
          </p:cNvSpPr>
          <p:nvPr>
            <p:ph idx="1"/>
          </p:nvPr>
        </p:nvSpPr>
        <p:spPr>
          <a:xfrm>
            <a:off x="610902" y="1651188"/>
            <a:ext cx="8173269" cy="4833257"/>
          </a:xfrm>
        </p:spPr>
        <p:txBody>
          <a:bodyPr>
            <a:normAutofit/>
          </a:bodyPr>
          <a:lstStyle/>
          <a:p>
            <a:r>
              <a:rPr lang="hu-HU" sz="1800" dirty="0" err="1" smtClean="0">
                <a:solidFill>
                  <a:schemeClr val="accent1">
                    <a:lumMod val="75000"/>
                  </a:schemeClr>
                </a:solidFill>
                <a:latin typeface="+mj-lt"/>
              </a:rPr>
              <a:t>Responsible</a:t>
            </a:r>
            <a:r>
              <a:rPr lang="hu-HU" sz="1800" dirty="0" smtClean="0">
                <a:solidFill>
                  <a:schemeClr val="accent1">
                    <a:lumMod val="75000"/>
                  </a:schemeClr>
                </a:solidFill>
                <a:latin typeface="+mj-lt"/>
              </a:rPr>
              <a:t> management </a:t>
            </a:r>
            <a:r>
              <a:rPr lang="hu-HU" sz="1800" dirty="0" err="1" smtClean="0">
                <a:solidFill>
                  <a:schemeClr val="accent1">
                    <a:lumMod val="75000"/>
                  </a:schemeClr>
                </a:solidFill>
                <a:latin typeface="+mj-lt"/>
              </a:rPr>
              <a:t>with</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the</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proper</a:t>
            </a:r>
            <a:r>
              <a:rPr lang="en-US" sz="1800" dirty="0" smtClean="0">
                <a:solidFill>
                  <a:schemeClr val="accent1">
                    <a:lumMod val="75000"/>
                  </a:schemeClr>
                </a:solidFill>
                <a:latin typeface="+mj-lt"/>
              </a:rPr>
              <a:t>t</a:t>
            </a:r>
            <a:r>
              <a:rPr lang="hu-HU" sz="1800" dirty="0" smtClean="0">
                <a:solidFill>
                  <a:schemeClr val="accent1">
                    <a:lumMod val="75000"/>
                  </a:schemeClr>
                </a:solidFill>
                <a:latin typeface="+mj-lt"/>
              </a:rPr>
              <a:t>y </a:t>
            </a:r>
            <a:r>
              <a:rPr lang="hu-HU" sz="1800" dirty="0" err="1" smtClean="0">
                <a:solidFill>
                  <a:schemeClr val="accent1">
                    <a:lumMod val="75000"/>
                  </a:schemeClr>
                </a:solidFill>
                <a:latin typeface="+mj-lt"/>
              </a:rPr>
              <a:t>asset</a:t>
            </a:r>
            <a:r>
              <a:rPr lang="hu-HU" sz="1800" dirty="0" smtClean="0">
                <a:solidFill>
                  <a:schemeClr val="accent1">
                    <a:lumMod val="75000"/>
                  </a:schemeClr>
                </a:solidFill>
                <a:latin typeface="+mj-lt"/>
              </a:rPr>
              <a:t> </a:t>
            </a:r>
            <a:r>
              <a:rPr lang="hu-HU" sz="1800" dirty="0" smtClean="0">
                <a:latin typeface="+mj-lt"/>
              </a:rPr>
              <a:t>– </a:t>
            </a:r>
            <a:r>
              <a:rPr lang="hu-HU" sz="1800" dirty="0" err="1" smtClean="0">
                <a:latin typeface="+mj-lt"/>
              </a:rPr>
              <a:t>utilization</a:t>
            </a:r>
            <a:r>
              <a:rPr lang="hu-HU" sz="1800" dirty="0" smtClean="0">
                <a:latin typeface="+mj-lt"/>
              </a:rPr>
              <a:t> of </a:t>
            </a:r>
            <a:r>
              <a:rPr lang="hu-HU" sz="1800" dirty="0" err="1" smtClean="0">
                <a:latin typeface="+mj-lt"/>
              </a:rPr>
              <a:t>not</a:t>
            </a:r>
            <a:r>
              <a:rPr lang="hu-HU" sz="1800" dirty="0" smtClean="0">
                <a:latin typeface="+mj-lt"/>
              </a:rPr>
              <a:t> </a:t>
            </a:r>
            <a:r>
              <a:rPr lang="hu-HU" sz="1800" dirty="0" err="1" smtClean="0">
                <a:latin typeface="+mj-lt"/>
              </a:rPr>
              <a:t>used</a:t>
            </a:r>
            <a:r>
              <a:rPr lang="hu-HU" sz="1800" dirty="0" smtClean="0">
                <a:latin typeface="+mj-lt"/>
              </a:rPr>
              <a:t> </a:t>
            </a:r>
            <a:r>
              <a:rPr lang="hu-HU" sz="1800" dirty="0" err="1" smtClean="0">
                <a:latin typeface="+mj-lt"/>
              </a:rPr>
              <a:t>asset</a:t>
            </a:r>
            <a:r>
              <a:rPr lang="hu-HU" sz="1800" dirty="0" smtClean="0">
                <a:latin typeface="+mj-lt"/>
              </a:rPr>
              <a:t> </a:t>
            </a:r>
            <a:r>
              <a:rPr lang="hu-HU" sz="1800" dirty="0" err="1" smtClean="0">
                <a:latin typeface="+mj-lt"/>
              </a:rPr>
              <a:t>units</a:t>
            </a:r>
            <a:r>
              <a:rPr lang="hu-HU" sz="1800" dirty="0" smtClean="0">
                <a:latin typeface="+mj-lt"/>
              </a:rPr>
              <a:t> </a:t>
            </a:r>
            <a:r>
              <a:rPr lang="hu-HU" sz="1800" dirty="0" err="1" smtClean="0">
                <a:latin typeface="+mj-lt"/>
              </a:rPr>
              <a:t>targeting</a:t>
            </a:r>
            <a:r>
              <a:rPr lang="hu-HU" sz="1800" dirty="0" smtClean="0">
                <a:latin typeface="+mj-lt"/>
              </a:rPr>
              <a:t> </a:t>
            </a:r>
            <a:r>
              <a:rPr lang="hu-HU" sz="1800" dirty="0" err="1" smtClean="0">
                <a:latin typeface="+mj-lt"/>
              </a:rPr>
              <a:t>not</a:t>
            </a:r>
            <a:r>
              <a:rPr lang="hu-HU" sz="1800" dirty="0" smtClean="0">
                <a:latin typeface="+mj-lt"/>
              </a:rPr>
              <a:t> </a:t>
            </a:r>
            <a:r>
              <a:rPr lang="hu-HU" sz="1800" dirty="0" err="1" smtClean="0">
                <a:latin typeface="+mj-lt"/>
              </a:rPr>
              <a:t>education</a:t>
            </a:r>
            <a:r>
              <a:rPr lang="hu-HU" sz="1800" dirty="0" smtClean="0">
                <a:latin typeface="+mj-lt"/>
              </a:rPr>
              <a:t> </a:t>
            </a:r>
            <a:r>
              <a:rPr lang="hu-HU" sz="1800" dirty="0" err="1" smtClean="0">
                <a:latin typeface="+mj-lt"/>
              </a:rPr>
              <a:t>function</a:t>
            </a:r>
            <a:r>
              <a:rPr lang="hu-HU" sz="1800" dirty="0" smtClean="0">
                <a:latin typeface="+mj-lt"/>
              </a:rPr>
              <a:t> (</a:t>
            </a:r>
            <a:r>
              <a:rPr lang="hu-HU" sz="1800" dirty="0" err="1" smtClean="0">
                <a:latin typeface="+mj-lt"/>
              </a:rPr>
              <a:t>typical</a:t>
            </a:r>
            <a:r>
              <a:rPr lang="hu-HU" sz="1800" dirty="0" smtClean="0">
                <a:latin typeface="+mj-lt"/>
              </a:rPr>
              <a:t> PPP </a:t>
            </a:r>
            <a:r>
              <a:rPr lang="hu-HU" sz="1800" dirty="0" err="1" smtClean="0">
                <a:latin typeface="+mj-lt"/>
              </a:rPr>
              <a:t>buildings</a:t>
            </a:r>
            <a:r>
              <a:rPr lang="hu-HU" sz="1800" dirty="0" smtClean="0">
                <a:latin typeface="+mj-lt"/>
              </a:rPr>
              <a:t>) </a:t>
            </a:r>
          </a:p>
          <a:p>
            <a:r>
              <a:rPr lang="hu-HU" sz="1800" dirty="0" smtClean="0">
                <a:solidFill>
                  <a:schemeClr val="accent1">
                    <a:lumMod val="75000"/>
                  </a:schemeClr>
                </a:solidFill>
                <a:latin typeface="+mj-lt"/>
              </a:rPr>
              <a:t>Action </a:t>
            </a:r>
            <a:r>
              <a:rPr lang="hu-HU" sz="1800" dirty="0" err="1" smtClean="0">
                <a:solidFill>
                  <a:schemeClr val="accent1">
                    <a:lumMod val="75000"/>
                  </a:schemeClr>
                </a:solidFill>
                <a:latin typeface="+mj-lt"/>
              </a:rPr>
              <a:t>plans</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targeting</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cost</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reduction</a:t>
            </a:r>
            <a:r>
              <a:rPr lang="hu-HU" sz="1800" dirty="0" smtClean="0">
                <a:latin typeface="+mj-lt"/>
              </a:rPr>
              <a:t>, </a:t>
            </a:r>
            <a:r>
              <a:rPr lang="hu-HU" sz="1800" dirty="0" err="1" smtClean="0">
                <a:latin typeface="+mj-lt"/>
              </a:rPr>
              <a:t>its</a:t>
            </a:r>
            <a:r>
              <a:rPr lang="hu-HU" sz="1800" dirty="0" smtClean="0">
                <a:latin typeface="+mj-lt"/>
              </a:rPr>
              <a:t> </a:t>
            </a:r>
            <a:r>
              <a:rPr lang="hu-HU" sz="1800" dirty="0" err="1" smtClean="0">
                <a:latin typeface="+mj-lt"/>
              </a:rPr>
              <a:t>affect</a:t>
            </a:r>
            <a:r>
              <a:rPr lang="hu-HU" sz="1800" dirty="0" smtClean="0">
                <a:latin typeface="+mj-lt"/>
              </a:rPr>
              <a:t> </a:t>
            </a:r>
            <a:r>
              <a:rPr lang="hu-HU" sz="1800" dirty="0" err="1" smtClean="0">
                <a:latin typeface="+mj-lt"/>
              </a:rPr>
              <a:t>prevail</a:t>
            </a:r>
            <a:r>
              <a:rPr lang="hu-HU" sz="1800" dirty="0" smtClean="0">
                <a:latin typeface="+mj-lt"/>
              </a:rPr>
              <a:t> </a:t>
            </a:r>
            <a:r>
              <a:rPr lang="hu-HU" sz="1800" dirty="0" err="1" smtClean="0">
                <a:latin typeface="+mj-lt"/>
              </a:rPr>
              <a:t>in</a:t>
            </a:r>
            <a:r>
              <a:rPr lang="hu-HU" sz="1800" dirty="0" smtClean="0">
                <a:latin typeface="+mj-lt"/>
              </a:rPr>
              <a:t> </a:t>
            </a:r>
            <a:r>
              <a:rPr lang="hu-HU" sz="1800" dirty="0" err="1" smtClean="0">
                <a:latin typeface="+mj-lt"/>
              </a:rPr>
              <a:t>short</a:t>
            </a:r>
            <a:r>
              <a:rPr lang="hu-HU" sz="1800" dirty="0" smtClean="0">
                <a:latin typeface="+mj-lt"/>
              </a:rPr>
              <a:t> </a:t>
            </a:r>
            <a:r>
              <a:rPr lang="hu-HU" sz="1800" dirty="0" err="1" smtClean="0">
                <a:latin typeface="+mj-lt"/>
              </a:rPr>
              <a:t>time</a:t>
            </a:r>
            <a:r>
              <a:rPr lang="hu-HU" sz="1800" dirty="0" smtClean="0">
                <a:latin typeface="+mj-lt"/>
              </a:rPr>
              <a:t> </a:t>
            </a:r>
          </a:p>
          <a:p>
            <a:r>
              <a:rPr lang="hu-HU" sz="1800" dirty="0" err="1" smtClean="0">
                <a:solidFill>
                  <a:schemeClr val="accent1">
                    <a:lumMod val="75000"/>
                  </a:schemeClr>
                </a:solidFill>
                <a:latin typeface="+mj-lt"/>
              </a:rPr>
              <a:t>Overview</a:t>
            </a:r>
            <a:r>
              <a:rPr lang="hu-HU" sz="1800" dirty="0" smtClean="0">
                <a:solidFill>
                  <a:schemeClr val="accent1">
                    <a:lumMod val="75000"/>
                  </a:schemeClr>
                </a:solidFill>
                <a:latin typeface="+mj-lt"/>
              </a:rPr>
              <a:t> of </a:t>
            </a:r>
            <a:r>
              <a:rPr lang="hu-HU" sz="1800" dirty="0" err="1" smtClean="0">
                <a:solidFill>
                  <a:schemeClr val="accent1">
                    <a:lumMod val="75000"/>
                  </a:schemeClr>
                </a:solidFill>
                <a:latin typeface="+mj-lt"/>
              </a:rPr>
              <a:t>the</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external</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contracts</a:t>
            </a:r>
            <a:r>
              <a:rPr lang="hu-HU" sz="1800" dirty="0" smtClean="0">
                <a:solidFill>
                  <a:schemeClr val="accent1">
                    <a:lumMod val="75000"/>
                  </a:schemeClr>
                </a:solidFill>
                <a:latin typeface="+mj-lt"/>
              </a:rPr>
              <a:t> </a:t>
            </a:r>
            <a:r>
              <a:rPr lang="hu-HU" sz="1800" dirty="0" smtClean="0">
                <a:latin typeface="+mj-lt"/>
              </a:rPr>
              <a:t>: </a:t>
            </a:r>
            <a:r>
              <a:rPr lang="hu-HU" sz="1800" dirty="0" err="1" smtClean="0">
                <a:latin typeface="+mj-lt"/>
              </a:rPr>
              <a:t>respeaking</a:t>
            </a:r>
            <a:r>
              <a:rPr lang="hu-HU" sz="1800" dirty="0" smtClean="0">
                <a:latin typeface="+mj-lt"/>
              </a:rPr>
              <a:t> </a:t>
            </a:r>
            <a:r>
              <a:rPr lang="hu-HU" sz="1800" dirty="0" err="1" smtClean="0">
                <a:latin typeface="+mj-lt"/>
              </a:rPr>
              <a:t>contracts</a:t>
            </a:r>
            <a:r>
              <a:rPr lang="hu-HU" sz="1800" dirty="0" smtClean="0">
                <a:latin typeface="+mj-lt"/>
              </a:rPr>
              <a:t>, </a:t>
            </a:r>
            <a:r>
              <a:rPr lang="hu-HU" sz="1800" dirty="0" err="1" smtClean="0">
                <a:latin typeface="+mj-lt"/>
              </a:rPr>
              <a:t>dismission</a:t>
            </a:r>
            <a:r>
              <a:rPr lang="hu-HU" sz="1800" dirty="0" smtClean="0">
                <a:latin typeface="+mj-lt"/>
              </a:rPr>
              <a:t> </a:t>
            </a:r>
            <a:r>
              <a:rPr lang="hu-HU" sz="1800" dirty="0" err="1" smtClean="0">
                <a:latin typeface="+mj-lt"/>
              </a:rPr>
              <a:t>of</a:t>
            </a:r>
            <a:r>
              <a:rPr lang="hu-HU" sz="1800" dirty="0" smtClean="0">
                <a:latin typeface="+mj-lt"/>
              </a:rPr>
              <a:t> </a:t>
            </a:r>
            <a:r>
              <a:rPr lang="hu-HU" sz="1800" dirty="0" err="1" smtClean="0">
                <a:latin typeface="+mj-lt"/>
              </a:rPr>
              <a:t>bad</a:t>
            </a:r>
            <a:r>
              <a:rPr lang="hu-HU" sz="1800" dirty="0" smtClean="0">
                <a:latin typeface="+mj-lt"/>
              </a:rPr>
              <a:t> </a:t>
            </a:r>
            <a:r>
              <a:rPr lang="hu-HU" sz="1800" dirty="0" err="1" smtClean="0">
                <a:latin typeface="+mj-lt"/>
              </a:rPr>
              <a:t>conditioning</a:t>
            </a:r>
            <a:r>
              <a:rPr lang="hu-HU" sz="1800" dirty="0" smtClean="0">
                <a:latin typeface="+mj-lt"/>
              </a:rPr>
              <a:t> </a:t>
            </a:r>
            <a:r>
              <a:rPr lang="hu-HU" sz="1800" dirty="0" err="1" smtClean="0">
                <a:latin typeface="+mj-lt"/>
              </a:rPr>
              <a:t>contracts</a:t>
            </a:r>
            <a:r>
              <a:rPr lang="hu-HU" sz="1800" dirty="0" smtClean="0">
                <a:latin typeface="+mj-lt"/>
              </a:rPr>
              <a:t> etc. </a:t>
            </a:r>
          </a:p>
          <a:p>
            <a:r>
              <a:rPr lang="hu-HU" sz="1800" dirty="0" err="1" smtClean="0">
                <a:solidFill>
                  <a:schemeClr val="accent1">
                    <a:lumMod val="75000"/>
                  </a:schemeClr>
                </a:solidFill>
                <a:latin typeface="+mj-lt"/>
              </a:rPr>
              <a:t>Strenghtening</a:t>
            </a:r>
            <a:r>
              <a:rPr lang="hu-HU" sz="1800" dirty="0" smtClean="0">
                <a:solidFill>
                  <a:schemeClr val="accent1">
                    <a:lumMod val="75000"/>
                  </a:schemeClr>
                </a:solidFill>
                <a:latin typeface="+mj-lt"/>
              </a:rPr>
              <a:t> </a:t>
            </a:r>
            <a:r>
              <a:rPr lang="hu-HU" sz="1800" dirty="0" err="1">
                <a:solidFill>
                  <a:schemeClr val="accent1">
                    <a:lumMod val="75000"/>
                  </a:schemeClr>
                </a:solidFill>
                <a:latin typeface="+mj-lt"/>
              </a:rPr>
              <a:t>s</a:t>
            </a:r>
            <a:r>
              <a:rPr lang="hu-HU" sz="1800" dirty="0" err="1" smtClean="0">
                <a:solidFill>
                  <a:schemeClr val="accent1">
                    <a:lumMod val="75000"/>
                  </a:schemeClr>
                </a:solidFill>
                <a:latin typeface="+mj-lt"/>
              </a:rPr>
              <a:t>ources</a:t>
            </a:r>
            <a:r>
              <a:rPr lang="hu-HU" sz="1800" dirty="0" smtClean="0">
                <a:solidFill>
                  <a:schemeClr val="accent1">
                    <a:lumMod val="75000"/>
                  </a:schemeClr>
                </a:solidFill>
                <a:latin typeface="+mj-lt"/>
              </a:rPr>
              <a:t> of </a:t>
            </a:r>
            <a:r>
              <a:rPr lang="hu-HU" sz="1800" dirty="0" err="1" smtClean="0">
                <a:solidFill>
                  <a:schemeClr val="accent1">
                    <a:lumMod val="75000"/>
                  </a:schemeClr>
                </a:solidFill>
                <a:latin typeface="+mj-lt"/>
              </a:rPr>
              <a:t>application</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targeting</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institutional</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utilization</a:t>
            </a:r>
            <a:r>
              <a:rPr lang="hu-HU" sz="1800" dirty="0" smtClean="0">
                <a:solidFill>
                  <a:schemeClr val="accent1">
                    <a:lumMod val="75000"/>
                  </a:schemeClr>
                </a:solidFill>
                <a:latin typeface="+mj-lt"/>
              </a:rPr>
              <a:t>:</a:t>
            </a:r>
            <a:r>
              <a:rPr lang="hu-HU" sz="1800" dirty="0" smtClean="0">
                <a:latin typeface="+mj-lt"/>
              </a:rPr>
              <a:t> </a:t>
            </a:r>
            <a:r>
              <a:rPr lang="hu-HU" sz="1800" dirty="0" err="1" smtClean="0">
                <a:latin typeface="+mj-lt"/>
              </a:rPr>
              <a:t>stopping</a:t>
            </a:r>
            <a:r>
              <a:rPr lang="hu-HU" sz="1800" dirty="0" smtClean="0">
                <a:latin typeface="+mj-lt"/>
              </a:rPr>
              <a:t> </a:t>
            </a:r>
            <a:r>
              <a:rPr lang="hu-HU" sz="1800" dirty="0" err="1" smtClean="0">
                <a:latin typeface="+mj-lt"/>
              </a:rPr>
              <a:t>external</a:t>
            </a:r>
            <a:r>
              <a:rPr lang="hu-HU" sz="1800" dirty="0" smtClean="0">
                <a:latin typeface="+mj-lt"/>
              </a:rPr>
              <a:t> and </a:t>
            </a:r>
            <a:r>
              <a:rPr lang="hu-HU" sz="1800" dirty="0" err="1" smtClean="0">
                <a:latin typeface="+mj-lt"/>
              </a:rPr>
              <a:t>internal</a:t>
            </a:r>
            <a:r>
              <a:rPr lang="hu-HU" sz="1800" dirty="0" smtClean="0">
                <a:latin typeface="+mj-lt"/>
              </a:rPr>
              <a:t> , </a:t>
            </a:r>
            <a:r>
              <a:rPr lang="hu-HU" sz="1800" dirty="0" err="1" smtClean="0">
                <a:latin typeface="+mj-lt"/>
              </a:rPr>
              <a:t>contentless</a:t>
            </a:r>
            <a:r>
              <a:rPr lang="hu-HU" sz="1800" dirty="0" smtClean="0">
                <a:latin typeface="+mj-lt"/>
              </a:rPr>
              <a:t> </a:t>
            </a:r>
            <a:r>
              <a:rPr lang="hu-HU" sz="1800" dirty="0" err="1" smtClean="0">
                <a:latin typeface="+mj-lt"/>
              </a:rPr>
              <a:t>payments</a:t>
            </a:r>
            <a:r>
              <a:rPr lang="hu-HU" sz="1800" dirty="0" smtClean="0">
                <a:latin typeface="+mj-lt"/>
              </a:rPr>
              <a:t> , </a:t>
            </a:r>
            <a:r>
              <a:rPr lang="hu-HU" sz="1800" dirty="0" err="1" smtClean="0">
                <a:latin typeface="+mj-lt"/>
              </a:rPr>
              <a:t>ignoring</a:t>
            </a:r>
            <a:r>
              <a:rPr lang="hu-HU" sz="1800" dirty="0" smtClean="0">
                <a:latin typeface="+mj-lt"/>
              </a:rPr>
              <a:t> </a:t>
            </a:r>
            <a:r>
              <a:rPr lang="hu-HU" sz="1800" dirty="0" err="1" smtClean="0">
                <a:latin typeface="+mj-lt"/>
              </a:rPr>
              <a:t>companies</a:t>
            </a:r>
            <a:r>
              <a:rPr lang="hu-HU" sz="1800" dirty="0" smtClean="0">
                <a:latin typeface="+mj-lt"/>
              </a:rPr>
              <a:t> </a:t>
            </a:r>
            <a:r>
              <a:rPr lang="hu-HU" sz="1800" dirty="0" err="1" smtClean="0">
                <a:latin typeface="+mj-lt"/>
              </a:rPr>
              <a:t>responsible</a:t>
            </a:r>
            <a:r>
              <a:rPr lang="hu-HU" sz="1800" dirty="0" smtClean="0">
                <a:latin typeface="+mj-lt"/>
              </a:rPr>
              <a:t> </a:t>
            </a:r>
            <a:r>
              <a:rPr lang="hu-HU" sz="1800" dirty="0" err="1" smtClean="0">
                <a:latin typeface="+mj-lt"/>
              </a:rPr>
              <a:t>for</a:t>
            </a:r>
            <a:r>
              <a:rPr lang="hu-HU" sz="1800" dirty="0" smtClean="0">
                <a:latin typeface="+mj-lt"/>
              </a:rPr>
              <a:t> </a:t>
            </a:r>
            <a:r>
              <a:rPr lang="hu-HU" sz="1800" dirty="0" err="1" smtClean="0">
                <a:latin typeface="+mj-lt"/>
              </a:rPr>
              <a:t>wrinting</a:t>
            </a:r>
            <a:r>
              <a:rPr lang="hu-HU" sz="1800" dirty="0" smtClean="0">
                <a:latin typeface="+mj-lt"/>
              </a:rPr>
              <a:t> </a:t>
            </a:r>
            <a:r>
              <a:rPr lang="hu-HU" sz="1800" dirty="0" err="1" smtClean="0">
                <a:latin typeface="+mj-lt"/>
              </a:rPr>
              <a:t>applications</a:t>
            </a:r>
            <a:r>
              <a:rPr lang="hu-HU" sz="1800" dirty="0" smtClean="0">
                <a:latin typeface="+mj-lt"/>
              </a:rPr>
              <a:t> </a:t>
            </a:r>
            <a:r>
              <a:rPr lang="hu-HU" sz="1800" dirty="0" err="1" smtClean="0">
                <a:latin typeface="+mj-lt"/>
              </a:rPr>
              <a:t>for</a:t>
            </a:r>
            <a:r>
              <a:rPr lang="hu-HU" sz="1800" dirty="0" smtClean="0">
                <a:latin typeface="+mj-lt"/>
              </a:rPr>
              <a:t> </a:t>
            </a:r>
            <a:r>
              <a:rPr lang="hu-HU" sz="1800" dirty="0" err="1" smtClean="0">
                <a:latin typeface="+mj-lt"/>
              </a:rPr>
              <a:t>new</a:t>
            </a:r>
            <a:r>
              <a:rPr lang="hu-HU" sz="1800" dirty="0" smtClean="0">
                <a:latin typeface="+mj-lt"/>
              </a:rPr>
              <a:t> </a:t>
            </a:r>
            <a:r>
              <a:rPr lang="hu-HU" sz="1800" dirty="0" err="1" smtClean="0">
                <a:latin typeface="+mj-lt"/>
              </a:rPr>
              <a:t>contracts</a:t>
            </a:r>
            <a:r>
              <a:rPr lang="hu-HU" sz="1800" dirty="0" smtClean="0">
                <a:latin typeface="+mj-lt"/>
              </a:rPr>
              <a:t>, </a:t>
            </a:r>
            <a:r>
              <a:rPr lang="hu-HU" sz="1800" dirty="0" err="1" smtClean="0">
                <a:latin typeface="+mj-lt"/>
              </a:rPr>
              <a:t>loading</a:t>
            </a:r>
            <a:r>
              <a:rPr lang="hu-HU" sz="1800" dirty="0" smtClean="0">
                <a:latin typeface="+mj-lt"/>
              </a:rPr>
              <a:t> of </a:t>
            </a:r>
            <a:r>
              <a:rPr lang="hu-HU" sz="1800" dirty="0" err="1" smtClean="0">
                <a:latin typeface="+mj-lt"/>
              </a:rPr>
              <a:t>institutional</a:t>
            </a:r>
            <a:r>
              <a:rPr lang="hu-HU" sz="1800" dirty="0" smtClean="0">
                <a:latin typeface="+mj-lt"/>
              </a:rPr>
              <a:t> </a:t>
            </a:r>
            <a:r>
              <a:rPr lang="hu-HU" sz="1800" dirty="0" err="1" smtClean="0">
                <a:latin typeface="+mj-lt"/>
              </a:rPr>
              <a:t>costs</a:t>
            </a:r>
            <a:r>
              <a:rPr lang="hu-HU" sz="1800" dirty="0" smtClean="0">
                <a:latin typeface="+mj-lt"/>
              </a:rPr>
              <a:t> </a:t>
            </a:r>
            <a:r>
              <a:rPr lang="hu-HU" sz="1800" dirty="0" err="1" smtClean="0">
                <a:latin typeface="+mj-lt"/>
              </a:rPr>
              <a:t>belonging</a:t>
            </a:r>
            <a:r>
              <a:rPr lang="hu-HU" sz="1800" dirty="0" smtClean="0">
                <a:latin typeface="+mj-lt"/>
              </a:rPr>
              <a:t> </a:t>
            </a:r>
            <a:r>
              <a:rPr lang="hu-HU" sz="1800" dirty="0" err="1" smtClean="0">
                <a:latin typeface="+mj-lt"/>
              </a:rPr>
              <a:t>to</a:t>
            </a:r>
            <a:r>
              <a:rPr lang="hu-HU" sz="1800" dirty="0" smtClean="0">
                <a:latin typeface="+mj-lt"/>
              </a:rPr>
              <a:t> </a:t>
            </a:r>
            <a:r>
              <a:rPr lang="hu-HU" sz="1800" dirty="0" err="1" smtClean="0">
                <a:latin typeface="+mj-lt"/>
              </a:rPr>
              <a:t>the</a:t>
            </a:r>
            <a:r>
              <a:rPr lang="hu-HU" sz="1800" dirty="0" smtClean="0">
                <a:latin typeface="+mj-lt"/>
              </a:rPr>
              <a:t> </a:t>
            </a:r>
            <a:r>
              <a:rPr lang="hu-HU" sz="1800" dirty="0" err="1" smtClean="0">
                <a:latin typeface="+mj-lt"/>
              </a:rPr>
              <a:t>subject</a:t>
            </a:r>
            <a:r>
              <a:rPr lang="hu-HU" sz="1800" dirty="0" smtClean="0">
                <a:latin typeface="+mj-lt"/>
              </a:rPr>
              <a:t> </a:t>
            </a:r>
            <a:r>
              <a:rPr lang="hu-HU" sz="1800" dirty="0" err="1" smtClean="0">
                <a:latin typeface="+mj-lt"/>
              </a:rPr>
              <a:t>of</a:t>
            </a:r>
            <a:r>
              <a:rPr lang="hu-HU" sz="1800" dirty="0" smtClean="0">
                <a:latin typeface="+mj-lt"/>
              </a:rPr>
              <a:t> </a:t>
            </a:r>
            <a:r>
              <a:rPr lang="hu-HU" sz="1800" dirty="0" err="1" smtClean="0">
                <a:latin typeface="+mj-lt"/>
              </a:rPr>
              <a:t>the</a:t>
            </a:r>
            <a:r>
              <a:rPr lang="hu-HU" sz="1800" dirty="0" smtClean="0">
                <a:latin typeface="+mj-lt"/>
              </a:rPr>
              <a:t> </a:t>
            </a:r>
            <a:r>
              <a:rPr lang="hu-HU" sz="1800" dirty="0" err="1" smtClean="0">
                <a:latin typeface="+mj-lt"/>
              </a:rPr>
              <a:t>application</a:t>
            </a:r>
            <a:r>
              <a:rPr lang="hu-HU" sz="1800" dirty="0" smtClean="0">
                <a:latin typeface="+mj-lt"/>
              </a:rPr>
              <a:t> </a:t>
            </a:r>
          </a:p>
          <a:p>
            <a:r>
              <a:rPr lang="hu-HU" sz="1800" dirty="0" err="1" smtClean="0">
                <a:solidFill>
                  <a:schemeClr val="accent1">
                    <a:lumMod val="75000"/>
                  </a:schemeClr>
                </a:solidFill>
                <a:latin typeface="+mj-lt"/>
              </a:rPr>
              <a:t>Overview</a:t>
            </a:r>
            <a:r>
              <a:rPr lang="hu-HU" sz="1800" dirty="0" smtClean="0">
                <a:solidFill>
                  <a:schemeClr val="accent1">
                    <a:lumMod val="75000"/>
                  </a:schemeClr>
                </a:solidFill>
                <a:latin typeface="+mj-lt"/>
              </a:rPr>
              <a:t> of </a:t>
            </a:r>
            <a:r>
              <a:rPr lang="hu-HU" sz="1800" dirty="0" err="1" smtClean="0">
                <a:solidFill>
                  <a:schemeClr val="accent1">
                    <a:lumMod val="75000"/>
                  </a:schemeClr>
                </a:solidFill>
                <a:latin typeface="+mj-lt"/>
              </a:rPr>
              <a:t>income</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structure</a:t>
            </a:r>
            <a:r>
              <a:rPr lang="hu-HU" sz="1800" dirty="0" smtClean="0">
                <a:solidFill>
                  <a:schemeClr val="accent1">
                    <a:lumMod val="75000"/>
                  </a:schemeClr>
                </a:solidFill>
                <a:latin typeface="+mj-lt"/>
              </a:rPr>
              <a:t>: </a:t>
            </a:r>
            <a:r>
              <a:rPr lang="hu-HU" sz="1800" dirty="0" err="1" smtClean="0">
                <a:latin typeface="+mj-lt"/>
              </a:rPr>
              <a:t>reduction</a:t>
            </a:r>
            <a:r>
              <a:rPr lang="hu-HU" sz="1800" dirty="0" smtClean="0">
                <a:latin typeface="+mj-lt"/>
              </a:rPr>
              <a:t> </a:t>
            </a:r>
            <a:r>
              <a:rPr lang="hu-HU" sz="1800" dirty="0" err="1" smtClean="0">
                <a:latin typeface="+mj-lt"/>
              </a:rPr>
              <a:t>of</a:t>
            </a:r>
            <a:r>
              <a:rPr lang="hu-HU" sz="1800" dirty="0" smtClean="0">
                <a:latin typeface="+mj-lt"/>
              </a:rPr>
              <a:t> </a:t>
            </a:r>
            <a:r>
              <a:rPr lang="hu-HU" sz="1800" dirty="0" err="1" smtClean="0">
                <a:latin typeface="+mj-lt"/>
              </a:rPr>
              <a:t>payments</a:t>
            </a:r>
            <a:r>
              <a:rPr lang="hu-HU" sz="1800" dirty="0" smtClean="0">
                <a:latin typeface="+mj-lt"/>
              </a:rPr>
              <a:t> </a:t>
            </a:r>
            <a:r>
              <a:rPr lang="hu-HU" sz="1800" dirty="0" err="1" smtClean="0">
                <a:latin typeface="+mj-lt"/>
              </a:rPr>
              <a:t>without</a:t>
            </a:r>
            <a:r>
              <a:rPr lang="hu-HU" sz="1800" dirty="0" smtClean="0">
                <a:latin typeface="+mj-lt"/>
              </a:rPr>
              <a:t> performance, </a:t>
            </a:r>
            <a:r>
              <a:rPr lang="hu-HU" sz="1800" dirty="0" err="1" smtClean="0">
                <a:latin typeface="+mj-lt"/>
              </a:rPr>
              <a:t>reduction</a:t>
            </a:r>
            <a:r>
              <a:rPr lang="hu-HU" sz="1800" dirty="0" smtClean="0">
                <a:latin typeface="+mj-lt"/>
              </a:rPr>
              <a:t> of </a:t>
            </a:r>
            <a:r>
              <a:rPr lang="hu-HU" sz="1800" dirty="0" err="1" smtClean="0">
                <a:latin typeface="+mj-lt"/>
              </a:rPr>
              <a:t>income</a:t>
            </a:r>
            <a:r>
              <a:rPr lang="hu-HU" sz="1800" dirty="0" smtClean="0">
                <a:latin typeface="+mj-lt"/>
              </a:rPr>
              <a:t> </a:t>
            </a:r>
            <a:r>
              <a:rPr lang="hu-HU" sz="1800" dirty="0" err="1" smtClean="0">
                <a:latin typeface="+mj-lt"/>
              </a:rPr>
              <a:t>inequalities</a:t>
            </a:r>
            <a:r>
              <a:rPr lang="hu-HU" sz="1800" dirty="0" smtClean="0">
                <a:latin typeface="+mj-lt"/>
              </a:rPr>
              <a:t> , </a:t>
            </a:r>
            <a:r>
              <a:rPr lang="hu-HU" sz="1800" dirty="0" err="1" smtClean="0">
                <a:latin typeface="+mj-lt"/>
              </a:rPr>
              <a:t>wage</a:t>
            </a:r>
            <a:r>
              <a:rPr lang="hu-HU" sz="1800" dirty="0" smtClean="0">
                <a:latin typeface="+mj-lt"/>
              </a:rPr>
              <a:t> </a:t>
            </a:r>
            <a:r>
              <a:rPr lang="hu-HU" sz="1800" dirty="0" err="1" smtClean="0">
                <a:latin typeface="+mj-lt"/>
              </a:rPr>
              <a:t>ceiling</a:t>
            </a:r>
            <a:r>
              <a:rPr lang="hu-HU" sz="1800" dirty="0" smtClean="0">
                <a:latin typeface="+mj-lt"/>
              </a:rPr>
              <a:t>. </a:t>
            </a:r>
          </a:p>
          <a:p>
            <a:r>
              <a:rPr lang="hu-HU" sz="1800" dirty="0" err="1" smtClean="0">
                <a:solidFill>
                  <a:schemeClr val="accent1">
                    <a:lumMod val="75000"/>
                  </a:schemeClr>
                </a:solidFill>
                <a:latin typeface="+mj-lt"/>
              </a:rPr>
              <a:t>Reduction</a:t>
            </a:r>
            <a:r>
              <a:rPr lang="hu-HU" sz="1800" dirty="0" smtClean="0">
                <a:solidFill>
                  <a:schemeClr val="accent1">
                    <a:lumMod val="75000"/>
                  </a:schemeClr>
                </a:solidFill>
                <a:latin typeface="+mj-lt"/>
              </a:rPr>
              <a:t> of </a:t>
            </a:r>
            <a:r>
              <a:rPr lang="hu-HU" sz="1800" dirty="0" err="1">
                <a:solidFill>
                  <a:schemeClr val="accent1">
                    <a:lumMod val="75000"/>
                  </a:schemeClr>
                </a:solidFill>
                <a:latin typeface="+mj-lt"/>
              </a:rPr>
              <a:t>n</a:t>
            </a:r>
            <a:r>
              <a:rPr lang="hu-HU" sz="1800" dirty="0" err="1" smtClean="0">
                <a:solidFill>
                  <a:schemeClr val="accent1">
                    <a:lumMod val="75000"/>
                  </a:schemeClr>
                </a:solidFill>
                <a:latin typeface="+mj-lt"/>
              </a:rPr>
              <a:t>ot</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efficient</a:t>
            </a:r>
            <a:r>
              <a:rPr lang="hu-HU" sz="1800" dirty="0" smtClean="0">
                <a:solidFill>
                  <a:schemeClr val="accent1">
                    <a:lumMod val="75000"/>
                  </a:schemeClr>
                </a:solidFill>
                <a:latin typeface="+mj-lt"/>
              </a:rPr>
              <a:t> </a:t>
            </a:r>
            <a:r>
              <a:rPr lang="hu-HU" sz="1800" dirty="0" err="1" smtClean="0">
                <a:solidFill>
                  <a:schemeClr val="accent1">
                    <a:lumMod val="75000"/>
                  </a:schemeClr>
                </a:solidFill>
                <a:latin typeface="+mj-lt"/>
              </a:rPr>
              <a:t>activities</a:t>
            </a:r>
            <a:r>
              <a:rPr lang="hu-HU" sz="1800" dirty="0" smtClean="0">
                <a:solidFill>
                  <a:schemeClr val="accent1">
                    <a:lumMod val="75000"/>
                  </a:schemeClr>
                </a:solidFill>
                <a:latin typeface="+mj-lt"/>
              </a:rPr>
              <a:t> : </a:t>
            </a:r>
            <a:r>
              <a:rPr lang="hu-HU" sz="1800" dirty="0" err="1" smtClean="0">
                <a:latin typeface="+mj-lt"/>
              </a:rPr>
              <a:t>not</a:t>
            </a:r>
            <a:r>
              <a:rPr lang="hu-HU" sz="1800" dirty="0" smtClean="0">
                <a:solidFill>
                  <a:schemeClr val="accent1">
                    <a:lumMod val="75000"/>
                  </a:schemeClr>
                </a:solidFill>
                <a:latin typeface="+mj-lt"/>
              </a:rPr>
              <a:t> </a:t>
            </a:r>
            <a:r>
              <a:rPr lang="hu-HU" sz="1800" dirty="0" err="1" smtClean="0">
                <a:latin typeface="+mj-lt"/>
              </a:rPr>
              <a:t>allow</a:t>
            </a:r>
            <a:r>
              <a:rPr lang="hu-HU" sz="1800" dirty="0" smtClean="0">
                <a:latin typeface="+mj-lt"/>
              </a:rPr>
              <a:t> </a:t>
            </a:r>
            <a:r>
              <a:rPr lang="hu-HU" sz="1800" dirty="0" err="1" smtClean="0">
                <a:latin typeface="+mj-lt"/>
              </a:rPr>
              <a:t>little</a:t>
            </a:r>
            <a:r>
              <a:rPr lang="hu-HU" sz="1800" dirty="0" smtClean="0">
                <a:latin typeface="+mj-lt"/>
              </a:rPr>
              <a:t> </a:t>
            </a:r>
            <a:r>
              <a:rPr lang="hu-HU" sz="1800" dirty="0" err="1" smtClean="0">
                <a:latin typeface="+mj-lt"/>
              </a:rPr>
              <a:t>groups</a:t>
            </a:r>
            <a:r>
              <a:rPr lang="hu-HU" sz="1800" dirty="0" smtClean="0">
                <a:latin typeface="+mj-lt"/>
              </a:rPr>
              <a:t>, etc. </a:t>
            </a:r>
          </a:p>
          <a:p>
            <a:r>
              <a:rPr lang="hu-HU" sz="1800" dirty="0" err="1" smtClean="0">
                <a:solidFill>
                  <a:srgbClr val="0070C0"/>
                </a:solidFill>
                <a:latin typeface="+mj-lt"/>
              </a:rPr>
              <a:t>Coopeartion</a:t>
            </a:r>
            <a:r>
              <a:rPr lang="hu-HU" sz="1800" dirty="0" smtClean="0">
                <a:solidFill>
                  <a:srgbClr val="0070C0"/>
                </a:solidFill>
                <a:latin typeface="+mj-lt"/>
              </a:rPr>
              <a:t> </a:t>
            </a:r>
            <a:r>
              <a:rPr lang="hu-HU" sz="1800" dirty="0" err="1" smtClean="0">
                <a:solidFill>
                  <a:srgbClr val="0070C0"/>
                </a:solidFill>
                <a:latin typeface="+mj-lt"/>
              </a:rPr>
              <a:t>between</a:t>
            </a:r>
            <a:r>
              <a:rPr lang="hu-HU" sz="1800" dirty="0" smtClean="0">
                <a:solidFill>
                  <a:srgbClr val="0070C0"/>
                </a:solidFill>
                <a:latin typeface="+mj-lt"/>
              </a:rPr>
              <a:t> </a:t>
            </a:r>
            <a:r>
              <a:rPr lang="hu-HU" sz="1800" dirty="0" err="1" smtClean="0">
                <a:solidFill>
                  <a:srgbClr val="0070C0"/>
                </a:solidFill>
                <a:latin typeface="+mj-lt"/>
              </a:rPr>
              <a:t>the</a:t>
            </a:r>
            <a:r>
              <a:rPr lang="hu-HU" sz="1800" dirty="0" smtClean="0">
                <a:solidFill>
                  <a:srgbClr val="0070C0"/>
                </a:solidFill>
                <a:latin typeface="+mj-lt"/>
              </a:rPr>
              <a:t> </a:t>
            </a:r>
            <a:r>
              <a:rPr lang="hu-HU" sz="1800" dirty="0" err="1" smtClean="0">
                <a:solidFill>
                  <a:srgbClr val="0070C0"/>
                </a:solidFill>
                <a:latin typeface="+mj-lt"/>
              </a:rPr>
              <a:t>institutions</a:t>
            </a:r>
            <a:r>
              <a:rPr lang="hu-HU" sz="1800" dirty="0" smtClean="0">
                <a:solidFill>
                  <a:srgbClr val="0070C0"/>
                </a:solidFill>
                <a:latin typeface="+mj-lt"/>
              </a:rPr>
              <a:t> , </a:t>
            </a:r>
            <a:r>
              <a:rPr lang="hu-HU" sz="1800" dirty="0" err="1" smtClean="0">
                <a:solidFill>
                  <a:srgbClr val="0070C0"/>
                </a:solidFill>
                <a:latin typeface="+mj-lt"/>
              </a:rPr>
              <a:t>some</a:t>
            </a:r>
            <a:r>
              <a:rPr lang="hu-HU" sz="1800" dirty="0" smtClean="0">
                <a:solidFill>
                  <a:srgbClr val="0070C0"/>
                </a:solidFill>
                <a:latin typeface="+mj-lt"/>
              </a:rPr>
              <a:t> </a:t>
            </a:r>
            <a:r>
              <a:rPr lang="hu-HU" sz="1800" dirty="0" err="1" smtClean="0">
                <a:latin typeface="+mj-lt"/>
              </a:rPr>
              <a:t>cost</a:t>
            </a:r>
            <a:r>
              <a:rPr lang="hu-HU" sz="1800" dirty="0" smtClean="0">
                <a:latin typeface="+mj-lt"/>
              </a:rPr>
              <a:t> </a:t>
            </a:r>
            <a:r>
              <a:rPr lang="hu-HU" sz="1800" dirty="0" err="1" smtClean="0">
                <a:latin typeface="+mj-lt"/>
              </a:rPr>
              <a:t>items</a:t>
            </a:r>
            <a:r>
              <a:rPr lang="hu-HU" sz="1800" dirty="0" smtClean="0">
                <a:latin typeface="+mj-lt"/>
              </a:rPr>
              <a:t> holding </a:t>
            </a:r>
            <a:r>
              <a:rPr lang="hu-HU" sz="1800" dirty="0" err="1" smtClean="0">
                <a:latin typeface="+mj-lt"/>
              </a:rPr>
              <a:t>inside</a:t>
            </a:r>
            <a:r>
              <a:rPr lang="hu-HU" sz="1800" dirty="0" smtClean="0">
                <a:latin typeface="+mj-lt"/>
              </a:rPr>
              <a:t> </a:t>
            </a:r>
            <a:r>
              <a:rPr lang="hu-HU" sz="1800" dirty="0" err="1" smtClean="0">
                <a:latin typeface="+mj-lt"/>
              </a:rPr>
              <a:t>the</a:t>
            </a:r>
            <a:r>
              <a:rPr lang="hu-HU" sz="1800" dirty="0" smtClean="0">
                <a:latin typeface="+mj-lt"/>
              </a:rPr>
              <a:t> </a:t>
            </a:r>
            <a:r>
              <a:rPr lang="hu-HU" sz="1800" dirty="0" err="1" smtClean="0">
                <a:latin typeface="+mj-lt"/>
              </a:rPr>
              <a:t>institutional</a:t>
            </a:r>
            <a:r>
              <a:rPr lang="hu-HU" sz="1800" dirty="0" smtClean="0">
                <a:latin typeface="+mj-lt"/>
              </a:rPr>
              <a:t> </a:t>
            </a:r>
            <a:r>
              <a:rPr lang="hu-HU" sz="1800" dirty="0" err="1" smtClean="0">
                <a:latin typeface="+mj-lt"/>
              </a:rPr>
              <a:t>system</a:t>
            </a:r>
            <a:r>
              <a:rPr lang="hu-HU" sz="1800" dirty="0" smtClean="0">
                <a:latin typeface="+mj-lt"/>
              </a:rPr>
              <a:t> : </a:t>
            </a:r>
            <a:r>
              <a:rPr lang="hu-HU" sz="1800" dirty="0" err="1" smtClean="0">
                <a:latin typeface="+mj-lt"/>
              </a:rPr>
              <a:t>using</a:t>
            </a:r>
            <a:r>
              <a:rPr lang="hu-HU" sz="1800" dirty="0" smtClean="0">
                <a:latin typeface="+mj-lt"/>
              </a:rPr>
              <a:t> </a:t>
            </a:r>
            <a:r>
              <a:rPr lang="hu-HU" sz="1800" dirty="0" err="1" smtClean="0">
                <a:latin typeface="+mj-lt"/>
              </a:rPr>
              <a:t>properties</a:t>
            </a:r>
            <a:r>
              <a:rPr lang="hu-HU" sz="1800" dirty="0" smtClean="0">
                <a:latin typeface="+mj-lt"/>
              </a:rPr>
              <a:t> of </a:t>
            </a:r>
            <a:r>
              <a:rPr lang="hu-HU" sz="1800" dirty="0" err="1" smtClean="0">
                <a:latin typeface="+mj-lt"/>
              </a:rPr>
              <a:t>each</a:t>
            </a:r>
            <a:r>
              <a:rPr lang="hu-HU" sz="1800" dirty="0" smtClean="0">
                <a:latin typeface="+mj-lt"/>
              </a:rPr>
              <a:t> </a:t>
            </a:r>
            <a:r>
              <a:rPr lang="hu-HU" sz="1800" dirty="0" err="1" smtClean="0">
                <a:latin typeface="+mj-lt"/>
              </a:rPr>
              <a:t>other</a:t>
            </a:r>
            <a:r>
              <a:rPr lang="hu-HU" sz="1800" dirty="0" smtClean="0">
                <a:latin typeface="+mj-lt"/>
              </a:rPr>
              <a:t> </a:t>
            </a:r>
            <a:r>
              <a:rPr lang="hu-HU" sz="1800" dirty="0" err="1" smtClean="0">
                <a:latin typeface="+mj-lt"/>
              </a:rPr>
              <a:t>instead</a:t>
            </a:r>
            <a:r>
              <a:rPr lang="hu-HU" sz="1800" dirty="0" smtClean="0">
                <a:latin typeface="+mj-lt"/>
              </a:rPr>
              <a:t> </a:t>
            </a:r>
            <a:r>
              <a:rPr lang="hu-HU" sz="1800" dirty="0" err="1" smtClean="0">
                <a:latin typeface="+mj-lt"/>
              </a:rPr>
              <a:t>of</a:t>
            </a:r>
            <a:r>
              <a:rPr lang="hu-HU" sz="1800" dirty="0" smtClean="0">
                <a:latin typeface="+mj-lt"/>
              </a:rPr>
              <a:t> </a:t>
            </a:r>
            <a:r>
              <a:rPr lang="hu-HU" sz="1800" dirty="0" err="1" smtClean="0">
                <a:latin typeface="+mj-lt"/>
              </a:rPr>
              <a:t>renting</a:t>
            </a:r>
            <a:r>
              <a:rPr lang="hu-HU" sz="1800" dirty="0" smtClean="0">
                <a:latin typeface="+mj-lt"/>
              </a:rPr>
              <a:t> etc. </a:t>
            </a:r>
          </a:p>
          <a:p>
            <a:r>
              <a:rPr lang="en-US" sz="1800" dirty="0" smtClean="0">
                <a:solidFill>
                  <a:schemeClr val="accent1">
                    <a:lumMod val="75000"/>
                  </a:schemeClr>
                </a:solidFill>
                <a:latin typeface="+mj-lt"/>
              </a:rPr>
              <a:t>Run </a:t>
            </a:r>
            <a:r>
              <a:rPr lang="en-US" sz="1800" dirty="0" err="1" smtClean="0">
                <a:solidFill>
                  <a:schemeClr val="accent1">
                    <a:lumMod val="75000"/>
                  </a:schemeClr>
                </a:solidFill>
                <a:latin typeface="+mj-lt"/>
              </a:rPr>
              <a:t>rationalisation</a:t>
            </a:r>
            <a:r>
              <a:rPr lang="en-US" sz="1800" dirty="0" smtClean="0">
                <a:solidFill>
                  <a:schemeClr val="accent1">
                    <a:lumMod val="75000"/>
                  </a:schemeClr>
                </a:solidFill>
                <a:latin typeface="+mj-lt"/>
              </a:rPr>
              <a:t> and cost reduction projects</a:t>
            </a:r>
            <a:endParaRPr lang="en-US" sz="1800" dirty="0" smtClean="0">
              <a:latin typeface="+mj-lt"/>
            </a:endParaRPr>
          </a:p>
          <a:p>
            <a:endParaRPr lang="en-US" sz="1800" dirty="0" smtClean="0">
              <a:latin typeface="+mj-lt"/>
            </a:endParaRPr>
          </a:p>
          <a:p>
            <a:endParaRPr lang="en-US" sz="1800"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pPr/>
              <a:t>46</a:t>
            </a:fld>
            <a:endParaRPr lang="hu-HU"/>
          </a:p>
        </p:txBody>
      </p:sp>
    </p:spTree>
    <p:extLst>
      <p:ext uri="{BB962C8B-B14F-4D97-AF65-F5344CB8AC3E}">
        <p14:creationId xmlns:p14="http://schemas.microsoft.com/office/powerpoint/2010/main" val="1205864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ím 1"/>
          <p:cNvSpPr>
            <a:spLocks noGrp="1"/>
          </p:cNvSpPr>
          <p:nvPr>
            <p:ph type="title"/>
          </p:nvPr>
        </p:nvSpPr>
        <p:spPr>
          <a:xfrm>
            <a:off x="428772" y="410589"/>
            <a:ext cx="7886700" cy="1571007"/>
          </a:xfrm>
        </p:spPr>
        <p:txBody>
          <a:bodyPr/>
          <a:lstStyle/>
          <a:p>
            <a:r>
              <a:rPr lang="en-US" altLang="en-US" dirty="0" smtClean="0"/>
              <a:t>Some elements of the new financing rules</a:t>
            </a:r>
            <a:r>
              <a:rPr lang="hu-HU" altLang="en-US" dirty="0" smtClean="0"/>
              <a:t/>
            </a:r>
            <a:br>
              <a:rPr lang="hu-HU" altLang="en-US" dirty="0" smtClean="0"/>
            </a:br>
            <a:r>
              <a:rPr lang="hu-HU" altLang="en-US" sz="2400" dirty="0" err="1" smtClean="0"/>
              <a:t>Expected</a:t>
            </a:r>
            <a:r>
              <a:rPr lang="hu-HU" altLang="en-US" sz="2400" dirty="0" smtClean="0"/>
              <a:t> </a:t>
            </a:r>
            <a:r>
              <a:rPr lang="hu-HU" altLang="en-US" sz="2400" dirty="0" err="1" smtClean="0"/>
              <a:t>after</a:t>
            </a:r>
            <a:r>
              <a:rPr lang="hu-HU" altLang="en-US" sz="2400" dirty="0" smtClean="0"/>
              <a:t> 2018</a:t>
            </a:r>
            <a:endParaRPr lang="en-US" altLang="en-US" sz="2400" dirty="0" smtClean="0"/>
          </a:p>
        </p:txBody>
      </p:sp>
      <p:sp>
        <p:nvSpPr>
          <p:cNvPr id="4" name="Dia számának helye 3"/>
          <p:cNvSpPr>
            <a:spLocks noGrp="1"/>
          </p:cNvSpPr>
          <p:nvPr>
            <p:ph type="sldNum" sz="quarter" idx="12"/>
          </p:nvPr>
        </p:nvSpPr>
        <p:spPr/>
        <p:txBody>
          <a:bodyPr/>
          <a:lstStyle/>
          <a:p>
            <a:pPr>
              <a:defRPr/>
            </a:pPr>
            <a:fld id="{7F9EA79A-6F47-445F-956D-4E2B9E75F834}" type="slidenum">
              <a:rPr lang="hu-HU" smtClean="0"/>
              <a:pPr>
                <a:defRPr/>
              </a:pPr>
              <a:t>47</a:t>
            </a:fld>
            <a:endParaRPr lang="hu-HU"/>
          </a:p>
        </p:txBody>
      </p:sp>
      <p:sp>
        <p:nvSpPr>
          <p:cNvPr id="57349" name="Szövegdoboz 4"/>
          <p:cNvSpPr txBox="1">
            <a:spLocks noChangeArrowheads="1"/>
          </p:cNvSpPr>
          <p:nvPr/>
        </p:nvSpPr>
        <p:spPr bwMode="auto">
          <a:xfrm>
            <a:off x="4203865" y="2032192"/>
            <a:ext cx="461989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defRPr sz="1300">
                <a:solidFill>
                  <a:schemeClr val="tx1"/>
                </a:solidFill>
                <a:latin typeface="Calibri" pitchFamily="34" charset="0"/>
              </a:defRPr>
            </a:lvl6pPr>
            <a:lvl7pPr marL="2971800" indent="-228600" eaLnBrk="0" fontAlgn="base" hangingPunct="0">
              <a:spcAft>
                <a:spcPct val="0"/>
              </a:spcAft>
              <a:defRPr sz="1300">
                <a:solidFill>
                  <a:schemeClr val="tx1"/>
                </a:solidFill>
                <a:latin typeface="Calibri" pitchFamily="34" charset="0"/>
              </a:defRPr>
            </a:lvl7pPr>
            <a:lvl8pPr marL="3429000" indent="-228600" eaLnBrk="0" fontAlgn="base" hangingPunct="0">
              <a:spcAft>
                <a:spcPct val="0"/>
              </a:spcAft>
              <a:defRPr sz="1300">
                <a:solidFill>
                  <a:schemeClr val="tx1"/>
                </a:solidFill>
                <a:latin typeface="Calibri" pitchFamily="34" charset="0"/>
              </a:defRPr>
            </a:lvl8pPr>
            <a:lvl9pPr marL="3886200" indent="-228600" eaLnBrk="0" fontAlgn="base" hangingPunct="0">
              <a:spcAft>
                <a:spcPct val="0"/>
              </a:spcAft>
              <a:defRPr sz="1300">
                <a:solidFill>
                  <a:schemeClr val="tx1"/>
                </a:solidFill>
                <a:latin typeface="Calibri" pitchFamily="34" charset="0"/>
              </a:defRPr>
            </a:lvl9pPr>
          </a:lstStyle>
          <a:p>
            <a:pPr marL="342900" indent="-342900">
              <a:buAutoNum type="arabicPeriod"/>
            </a:pPr>
            <a:r>
              <a:rPr lang="en-US" altLang="en-US" sz="1600" dirty="0" smtClean="0">
                <a:latin typeface="+mj-lt"/>
              </a:rPr>
              <a:t>The </a:t>
            </a:r>
            <a:r>
              <a:rPr lang="en-US" altLang="en-US" sz="1600" dirty="0">
                <a:latin typeface="+mj-lt"/>
              </a:rPr>
              <a:t>new </a:t>
            </a:r>
            <a:r>
              <a:rPr lang="en-US" altLang="en-US" sz="1600" dirty="0" smtClean="0">
                <a:latin typeface="+mj-lt"/>
              </a:rPr>
              <a:t>funding</a:t>
            </a:r>
            <a:r>
              <a:rPr lang="hu-HU" altLang="en-US" sz="1600" dirty="0" smtClean="0">
                <a:latin typeface="+mj-lt"/>
              </a:rPr>
              <a:t> is output-</a:t>
            </a:r>
            <a:r>
              <a:rPr lang="hu-HU" altLang="en-US" sz="1600" dirty="0" err="1" smtClean="0">
                <a:latin typeface="+mj-lt"/>
              </a:rPr>
              <a:t>based</a:t>
            </a:r>
            <a:r>
              <a:rPr lang="en-US" altLang="en-US" sz="1600" dirty="0" smtClean="0">
                <a:latin typeface="+mj-lt"/>
              </a:rPr>
              <a:t>, </a:t>
            </a:r>
            <a:r>
              <a:rPr lang="hu-HU" altLang="en-US" sz="1600" dirty="0" smtClean="0">
                <a:latin typeface="+mj-lt"/>
              </a:rPr>
              <a:t>in </a:t>
            </a:r>
            <a:r>
              <a:rPr lang="en-US" altLang="en-US" sz="1600" dirty="0" smtClean="0">
                <a:latin typeface="+mj-lt"/>
              </a:rPr>
              <a:t>which </a:t>
            </a:r>
            <a:r>
              <a:rPr lang="en-US" altLang="en-US" sz="1600" dirty="0">
                <a:latin typeface="+mj-lt"/>
              </a:rPr>
              <a:t>will appear </a:t>
            </a:r>
            <a:r>
              <a:rPr lang="hu-HU" altLang="en-US" sz="1600" dirty="0" err="1" smtClean="0">
                <a:latin typeface="+mj-lt"/>
              </a:rPr>
              <a:t>the</a:t>
            </a:r>
            <a:r>
              <a:rPr lang="hu-HU" altLang="en-US" sz="1600" dirty="0" smtClean="0">
                <a:latin typeface="+mj-lt"/>
              </a:rPr>
              <a:t> </a:t>
            </a:r>
            <a:r>
              <a:rPr lang="en-US" altLang="en-US" sz="1600" dirty="0" err="1" smtClean="0">
                <a:latin typeface="+mj-lt"/>
              </a:rPr>
              <a:t>labour</a:t>
            </a:r>
            <a:r>
              <a:rPr lang="en-US" altLang="en-US" sz="1600" dirty="0" smtClean="0">
                <a:latin typeface="+mj-lt"/>
              </a:rPr>
              <a:t> market </a:t>
            </a:r>
            <a:r>
              <a:rPr lang="en-US" altLang="en-US" sz="1600" dirty="0">
                <a:latin typeface="+mj-lt"/>
              </a:rPr>
              <a:t>on the basis of objective metrics, so </a:t>
            </a:r>
            <a:r>
              <a:rPr lang="hu-HU" altLang="en-US" sz="1600" dirty="0" smtClean="0">
                <a:latin typeface="+mj-lt"/>
              </a:rPr>
              <a:t>it is </a:t>
            </a:r>
            <a:r>
              <a:rPr lang="en-US" altLang="en-US" sz="1600" dirty="0" smtClean="0">
                <a:solidFill>
                  <a:srgbClr val="0070C0"/>
                </a:solidFill>
                <a:latin typeface="+mj-lt"/>
              </a:rPr>
              <a:t>quality </a:t>
            </a:r>
            <a:r>
              <a:rPr lang="en-US" altLang="en-US" sz="1600" dirty="0">
                <a:solidFill>
                  <a:srgbClr val="0070C0"/>
                </a:solidFill>
                <a:latin typeface="+mj-lt"/>
              </a:rPr>
              <a:t>and performance-based</a:t>
            </a:r>
            <a:r>
              <a:rPr lang="en-US" altLang="en-US" sz="1600" dirty="0">
                <a:latin typeface="+mj-lt"/>
              </a:rPr>
              <a:t>.</a:t>
            </a:r>
            <a:endParaRPr lang="hu-HU" altLang="en-US" sz="1600" dirty="0" smtClean="0">
              <a:latin typeface="+mj-lt"/>
            </a:endParaRPr>
          </a:p>
          <a:p>
            <a:pPr marL="342900" indent="-342900">
              <a:buAutoNum type="arabicPeriod"/>
            </a:pPr>
            <a:r>
              <a:rPr lang="en-US" altLang="en-US" sz="1600" dirty="0" smtClean="0">
                <a:latin typeface="+mj-lt"/>
              </a:rPr>
              <a:t>The </a:t>
            </a:r>
            <a:r>
              <a:rPr lang="hu-HU" altLang="en-US" sz="1600" dirty="0" err="1" smtClean="0">
                <a:solidFill>
                  <a:srgbClr val="0070C0"/>
                </a:solidFill>
                <a:latin typeface="+mj-lt"/>
              </a:rPr>
              <a:t>core</a:t>
            </a:r>
            <a:r>
              <a:rPr lang="hu-HU" altLang="en-US" sz="1600" dirty="0" smtClean="0">
                <a:solidFill>
                  <a:srgbClr val="0070C0"/>
                </a:solidFill>
                <a:latin typeface="+mj-lt"/>
              </a:rPr>
              <a:t> </a:t>
            </a:r>
            <a:r>
              <a:rPr lang="hu-HU" altLang="en-US" sz="1600" dirty="0" err="1" smtClean="0">
                <a:solidFill>
                  <a:srgbClr val="0070C0"/>
                </a:solidFill>
                <a:latin typeface="+mj-lt"/>
              </a:rPr>
              <a:t>budget</a:t>
            </a:r>
            <a:r>
              <a:rPr lang="en-US" altLang="en-US" sz="1600" dirty="0" smtClean="0">
                <a:latin typeface="+mj-lt"/>
              </a:rPr>
              <a:t> </a:t>
            </a:r>
            <a:r>
              <a:rPr lang="en-US" altLang="en-US" sz="1600" dirty="0">
                <a:latin typeface="+mj-lt"/>
              </a:rPr>
              <a:t>component of the </a:t>
            </a:r>
            <a:r>
              <a:rPr lang="en-US" altLang="en-US" sz="1600" dirty="0" smtClean="0">
                <a:latin typeface="+mj-lt"/>
              </a:rPr>
              <a:t>system</a:t>
            </a:r>
            <a:r>
              <a:rPr lang="hu-HU" altLang="en-US" sz="1600" dirty="0" smtClean="0">
                <a:latin typeface="+mj-lt"/>
              </a:rPr>
              <a:t> is</a:t>
            </a:r>
            <a:r>
              <a:rPr lang="en-US" altLang="en-US" sz="1600" dirty="0" smtClean="0">
                <a:latin typeface="+mj-lt"/>
              </a:rPr>
              <a:t> </a:t>
            </a:r>
            <a:r>
              <a:rPr lang="en-US" altLang="en-US" sz="1600" dirty="0">
                <a:latin typeface="+mj-lt"/>
              </a:rPr>
              <a:t>based on </a:t>
            </a:r>
            <a:r>
              <a:rPr lang="hu-HU" altLang="en-US" sz="1600" dirty="0" err="1" smtClean="0">
                <a:solidFill>
                  <a:srgbClr val="0070C0"/>
                </a:solidFill>
                <a:latin typeface="+mj-lt"/>
              </a:rPr>
              <a:t>completed</a:t>
            </a:r>
            <a:r>
              <a:rPr lang="hu-HU" altLang="en-US" sz="1600" dirty="0" smtClean="0">
                <a:solidFill>
                  <a:srgbClr val="0070C0"/>
                </a:solidFill>
                <a:latin typeface="+mj-lt"/>
              </a:rPr>
              <a:t> </a:t>
            </a:r>
            <a:r>
              <a:rPr lang="hu-HU" altLang="en-US" sz="1600" dirty="0" err="1" smtClean="0">
                <a:solidFill>
                  <a:srgbClr val="0070C0"/>
                </a:solidFill>
                <a:latin typeface="+mj-lt"/>
              </a:rPr>
              <a:t>student</a:t>
            </a:r>
            <a:r>
              <a:rPr lang="hu-HU" altLang="en-US" sz="1600" dirty="0" smtClean="0">
                <a:solidFill>
                  <a:srgbClr val="0070C0"/>
                </a:solidFill>
                <a:latin typeface="+mj-lt"/>
              </a:rPr>
              <a:t> </a:t>
            </a:r>
            <a:r>
              <a:rPr lang="en-US" altLang="en-US" sz="1600" dirty="0" smtClean="0">
                <a:solidFill>
                  <a:srgbClr val="0070C0"/>
                </a:solidFill>
                <a:latin typeface="+mj-lt"/>
              </a:rPr>
              <a:t>performance afterward</a:t>
            </a:r>
            <a:r>
              <a:rPr lang="en-US" altLang="en-US" sz="1600" dirty="0">
                <a:latin typeface="+mj-lt"/>
              </a:rPr>
              <a:t>. Both the student and the institution </a:t>
            </a:r>
            <a:r>
              <a:rPr lang="hu-HU" altLang="en-US" sz="1600" dirty="0" smtClean="0">
                <a:latin typeface="+mj-lt"/>
              </a:rPr>
              <a:t>is </a:t>
            </a:r>
            <a:r>
              <a:rPr lang="hu-HU" altLang="en-US" sz="1600" dirty="0" err="1" smtClean="0">
                <a:latin typeface="+mj-lt"/>
              </a:rPr>
              <a:t>interested</a:t>
            </a:r>
            <a:r>
              <a:rPr lang="hu-HU" altLang="en-US" sz="1600" dirty="0" smtClean="0">
                <a:latin typeface="+mj-lt"/>
              </a:rPr>
              <a:t> in output performance.</a:t>
            </a:r>
          </a:p>
          <a:p>
            <a:pPr marL="342900" indent="-342900">
              <a:buAutoNum type="arabicPeriod"/>
            </a:pPr>
            <a:r>
              <a:rPr lang="en-US" altLang="en-US" sz="1600" dirty="0" smtClean="0">
                <a:latin typeface="+mj-lt"/>
              </a:rPr>
              <a:t>The </a:t>
            </a:r>
            <a:r>
              <a:rPr lang="en-US" altLang="en-US" sz="1600" dirty="0">
                <a:solidFill>
                  <a:srgbClr val="0070C0"/>
                </a:solidFill>
                <a:latin typeface="+mj-lt"/>
              </a:rPr>
              <a:t>research</a:t>
            </a:r>
            <a:r>
              <a:rPr lang="en-US" altLang="en-US" sz="1600" dirty="0">
                <a:latin typeface="+mj-lt"/>
              </a:rPr>
              <a:t> component of the system, </a:t>
            </a:r>
            <a:r>
              <a:rPr lang="en-US" altLang="en-US" sz="1600" dirty="0" smtClean="0">
                <a:latin typeface="+mj-lt"/>
              </a:rPr>
              <a:t>independent of the students’ number </a:t>
            </a:r>
            <a:endParaRPr lang="hu-HU" altLang="en-US" sz="1600" dirty="0" smtClean="0">
              <a:latin typeface="+mj-lt"/>
            </a:endParaRPr>
          </a:p>
          <a:p>
            <a:pPr marL="342900" indent="-342900">
              <a:buAutoNum type="arabicPeriod"/>
            </a:pPr>
            <a:r>
              <a:rPr lang="en-US" altLang="en-US" sz="1600" dirty="0" smtClean="0">
                <a:latin typeface="+mj-lt"/>
              </a:rPr>
              <a:t>The </a:t>
            </a:r>
            <a:r>
              <a:rPr lang="en-US" altLang="en-US" sz="1600" dirty="0" smtClean="0">
                <a:latin typeface="+mj-lt"/>
              </a:rPr>
              <a:t>third element of the system, the </a:t>
            </a:r>
            <a:r>
              <a:rPr lang="en-US" altLang="en-US" sz="1600" dirty="0" smtClean="0">
                <a:solidFill>
                  <a:srgbClr val="0070C0"/>
                </a:solidFill>
                <a:latin typeface="+mj-lt"/>
              </a:rPr>
              <a:t>special tasks </a:t>
            </a:r>
            <a:r>
              <a:rPr lang="hu-HU" altLang="en-US" sz="1600" dirty="0" err="1" smtClean="0">
                <a:latin typeface="+mj-lt"/>
              </a:rPr>
              <a:t>are</a:t>
            </a:r>
            <a:r>
              <a:rPr lang="hu-HU" altLang="en-US" sz="1600" dirty="0" smtClean="0">
                <a:latin typeface="+mj-lt"/>
              </a:rPr>
              <a:t> </a:t>
            </a:r>
            <a:r>
              <a:rPr lang="en-US" altLang="en-US" sz="1600" dirty="0" smtClean="0">
                <a:latin typeface="+mj-lt"/>
              </a:rPr>
              <a:t>to ensure the </a:t>
            </a:r>
            <a:r>
              <a:rPr lang="hu-HU" altLang="en-US" sz="1600" dirty="0" err="1" smtClean="0">
                <a:latin typeface="+mj-lt"/>
              </a:rPr>
              <a:t>funding</a:t>
            </a:r>
            <a:r>
              <a:rPr lang="hu-HU" altLang="en-US" sz="1600" dirty="0" smtClean="0">
                <a:latin typeface="+mj-lt"/>
              </a:rPr>
              <a:t> of </a:t>
            </a:r>
            <a:r>
              <a:rPr lang="hu-HU" altLang="en-US" sz="1600" dirty="0" err="1" smtClean="0">
                <a:latin typeface="+mj-lt"/>
              </a:rPr>
              <a:t>the</a:t>
            </a:r>
            <a:r>
              <a:rPr lang="hu-HU" altLang="en-US" sz="1600" dirty="0" smtClean="0">
                <a:latin typeface="+mj-lt"/>
              </a:rPr>
              <a:t> </a:t>
            </a:r>
            <a:r>
              <a:rPr lang="en-US" altLang="en-US" sz="1600" dirty="0" smtClean="0">
                <a:latin typeface="+mj-lt"/>
              </a:rPr>
              <a:t>national or domestic policy priority </a:t>
            </a:r>
            <a:r>
              <a:rPr lang="hu-HU" altLang="en-US" sz="1600" dirty="0" err="1" smtClean="0">
                <a:latin typeface="+mj-lt"/>
              </a:rPr>
              <a:t>training</a:t>
            </a:r>
            <a:r>
              <a:rPr lang="hu-HU" altLang="en-US" sz="1600" dirty="0" smtClean="0">
                <a:latin typeface="+mj-lt"/>
              </a:rPr>
              <a:t> </a:t>
            </a:r>
            <a:r>
              <a:rPr lang="hu-HU" altLang="en-US" sz="1600" dirty="0" err="1" smtClean="0">
                <a:latin typeface="+mj-lt"/>
              </a:rPr>
              <a:t>tasks</a:t>
            </a:r>
            <a:r>
              <a:rPr lang="hu-HU" altLang="en-US" sz="1600" dirty="0" smtClean="0">
                <a:latin typeface="+mj-lt"/>
              </a:rPr>
              <a:t>.</a:t>
            </a:r>
            <a:endParaRPr lang="hu-HU" altLang="en-US" sz="1600" dirty="0" smtClean="0">
              <a:latin typeface="+mj-lt"/>
            </a:endParaRPr>
          </a:p>
        </p:txBody>
      </p:sp>
      <p:graphicFrame>
        <p:nvGraphicFramePr>
          <p:cNvPr id="6" name="Diagram 5"/>
          <p:cNvGraphicFramePr>
            <a:graphicFrameLocks/>
          </p:cNvGraphicFramePr>
          <p:nvPr>
            <p:extLst>
              <p:ext uri="{D42A27DB-BD31-4B8C-83A1-F6EECF244321}">
                <p14:modId xmlns:p14="http://schemas.microsoft.com/office/powerpoint/2010/main" val="477437220"/>
              </p:ext>
            </p:extLst>
          </p:nvPr>
        </p:nvGraphicFramePr>
        <p:xfrm>
          <a:off x="106875" y="1948805"/>
          <a:ext cx="3999224" cy="2575684"/>
        </p:xfrm>
        <a:graphic>
          <a:graphicData uri="http://schemas.openxmlformats.org/drawingml/2006/chart">
            <c:chart xmlns:c="http://schemas.openxmlformats.org/drawingml/2006/chart" xmlns:r="http://schemas.openxmlformats.org/officeDocument/2006/relationships" r:id="rId2"/>
          </a:graphicData>
        </a:graphic>
      </p:graphicFrame>
      <p:sp>
        <p:nvSpPr>
          <p:cNvPr id="2" name="Szövegdoboz 1"/>
          <p:cNvSpPr txBox="1"/>
          <p:nvPr/>
        </p:nvSpPr>
        <p:spPr>
          <a:xfrm>
            <a:off x="1033153" y="5486396"/>
            <a:ext cx="6958941" cy="400110"/>
          </a:xfrm>
          <a:prstGeom prst="rect">
            <a:avLst/>
          </a:prstGeom>
          <a:noFill/>
        </p:spPr>
        <p:txBody>
          <a:bodyPr wrap="square" rtlCol="0">
            <a:spAutoFit/>
          </a:bodyPr>
          <a:lstStyle/>
          <a:p>
            <a:r>
              <a:rPr lang="en-US" sz="2000" dirty="0" smtClean="0">
                <a:solidFill>
                  <a:schemeClr val="accent1">
                    <a:lumMod val="75000"/>
                  </a:schemeClr>
                </a:solidFill>
              </a:rPr>
              <a:t>… and new model for university operation is being elaborated </a:t>
            </a:r>
            <a:endParaRPr lang="en-US" sz="2000" dirty="0">
              <a:solidFill>
                <a:schemeClr val="accent1">
                  <a:lumMod val="75000"/>
                </a:schemeClr>
              </a:solidFill>
            </a:endParaRPr>
          </a:p>
        </p:txBody>
      </p:sp>
    </p:spTree>
    <p:extLst>
      <p:ext uri="{BB962C8B-B14F-4D97-AF65-F5344CB8AC3E}">
        <p14:creationId xmlns:p14="http://schemas.microsoft.com/office/powerpoint/2010/main" val="2368478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normAutofit/>
          </a:bodyPr>
          <a:lstStyle/>
          <a:p>
            <a:pPr algn="ctr"/>
            <a:r>
              <a:rPr lang="en-US" sz="3600" dirty="0" smtClean="0"/>
              <a:t>Thank </a:t>
            </a:r>
            <a:r>
              <a:rPr lang="en-US" sz="3600" dirty="0"/>
              <a:t>y</a:t>
            </a:r>
            <a:r>
              <a:rPr lang="en-US" sz="3600" dirty="0" smtClean="0"/>
              <a:t>ou for attention!</a:t>
            </a:r>
            <a:endParaRPr lang="en-US" sz="3600" dirty="0"/>
          </a:p>
        </p:txBody>
      </p:sp>
      <p:sp>
        <p:nvSpPr>
          <p:cNvPr id="4" name="Dia számának helye 3"/>
          <p:cNvSpPr>
            <a:spLocks noGrp="1"/>
          </p:cNvSpPr>
          <p:nvPr>
            <p:ph type="sldNum" sz="quarter" idx="12"/>
          </p:nvPr>
        </p:nvSpPr>
        <p:spPr/>
        <p:txBody>
          <a:bodyPr/>
          <a:lstStyle/>
          <a:p>
            <a:fld id="{24ECCB2F-DC7A-4200-9D41-F237128CA327}" type="slidenum">
              <a:rPr lang="en-US" smtClean="0"/>
              <a:t>48</a:t>
            </a:fld>
            <a:endParaRPr lang="en-US" dirty="0"/>
          </a:p>
        </p:txBody>
      </p:sp>
    </p:spTree>
    <p:extLst>
      <p:ext uri="{BB962C8B-B14F-4D97-AF65-F5344CB8AC3E}">
        <p14:creationId xmlns:p14="http://schemas.microsoft.com/office/powerpoint/2010/main" val="3280196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en-US" dirty="0" smtClean="0"/>
              <a:t>Diagnosis</a:t>
            </a:r>
            <a:endParaRPr lang="en-US" dirty="0"/>
          </a:p>
        </p:txBody>
      </p:sp>
      <p:sp>
        <p:nvSpPr>
          <p:cNvPr id="6" name="Szöveg helye 5"/>
          <p:cNvSpPr>
            <a:spLocks noGrp="1"/>
          </p:cNvSpPr>
          <p:nvPr>
            <p:ph type="body" idx="1"/>
          </p:nvPr>
        </p:nvSpPr>
        <p:spPr/>
        <p:txBody>
          <a:bodyPr/>
          <a:lstStyle/>
          <a:p>
            <a:r>
              <a:rPr lang="en-US" dirty="0" smtClean="0"/>
              <a:t>Using data form </a:t>
            </a:r>
            <a:r>
              <a:rPr lang="en-US" dirty="0" smtClean="0"/>
              <a:t>OECD sources</a:t>
            </a:r>
            <a:endParaRPr lang="en-US" dirty="0"/>
          </a:p>
        </p:txBody>
      </p:sp>
      <p:sp>
        <p:nvSpPr>
          <p:cNvPr id="4" name="Dia számának helye 3"/>
          <p:cNvSpPr>
            <a:spLocks noGrp="1"/>
          </p:cNvSpPr>
          <p:nvPr>
            <p:ph type="sldNum" sz="quarter" idx="12"/>
          </p:nvPr>
        </p:nvSpPr>
        <p:spPr/>
        <p:txBody>
          <a:bodyPr/>
          <a:lstStyle/>
          <a:p>
            <a:fld id="{24ECCB2F-DC7A-4200-9D41-F237128CA327}" type="slidenum">
              <a:rPr lang="hu-HU" smtClean="0"/>
              <a:t>5</a:t>
            </a:fld>
            <a:endParaRPr lang="hu-HU"/>
          </a:p>
        </p:txBody>
      </p:sp>
    </p:spTree>
    <p:extLst>
      <p:ext uri="{BB962C8B-B14F-4D97-AF65-F5344CB8AC3E}">
        <p14:creationId xmlns:p14="http://schemas.microsoft.com/office/powerpoint/2010/main" val="134752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en-US" dirty="0" smtClean="0"/>
              <a:t>25 years of continuous development</a:t>
            </a:r>
            <a:endParaRPr lang="en-US" dirty="0"/>
          </a:p>
        </p:txBody>
      </p:sp>
      <p:sp>
        <p:nvSpPr>
          <p:cNvPr id="6" name="Tartalom helye 5"/>
          <p:cNvSpPr>
            <a:spLocks noGrp="1"/>
          </p:cNvSpPr>
          <p:nvPr>
            <p:ph idx="1"/>
          </p:nvPr>
        </p:nvSpPr>
        <p:spPr/>
        <p:txBody>
          <a:bodyPr>
            <a:normAutofit fontScale="92500" lnSpcReduction="20000"/>
          </a:bodyPr>
          <a:lstStyle/>
          <a:p>
            <a:r>
              <a:rPr lang="en-US" sz="2200" dirty="0">
                <a:latin typeface="+mj-lt"/>
              </a:rPr>
              <a:t>In the last 25 years Hungary has paid its long standing debt to the society regarding tertiary education. </a:t>
            </a:r>
            <a:endParaRPr lang="en-US" sz="2200" dirty="0" smtClean="0">
              <a:latin typeface="+mj-lt"/>
            </a:endParaRPr>
          </a:p>
          <a:p>
            <a:r>
              <a:rPr lang="en-US" sz="2200" dirty="0" smtClean="0">
                <a:latin typeface="+mj-lt"/>
              </a:rPr>
              <a:t>Higher </a:t>
            </a:r>
            <a:r>
              <a:rPr lang="en-US" sz="2200" dirty="0">
                <a:latin typeface="+mj-lt"/>
              </a:rPr>
              <a:t>education became more </a:t>
            </a:r>
            <a:r>
              <a:rPr lang="en-US" sz="2200" i="1" dirty="0">
                <a:solidFill>
                  <a:schemeClr val="accent1"/>
                </a:solidFill>
                <a:latin typeface="+mj-lt"/>
              </a:rPr>
              <a:t>accessible</a:t>
            </a:r>
            <a:r>
              <a:rPr lang="en-US" sz="2200" dirty="0">
                <a:latin typeface="+mj-lt"/>
              </a:rPr>
              <a:t>, groups that had been denied access to education could get the desired </a:t>
            </a:r>
            <a:r>
              <a:rPr lang="en-US" sz="2200" dirty="0" smtClean="0">
                <a:latin typeface="+mj-lt"/>
              </a:rPr>
              <a:t>degrees</a:t>
            </a:r>
          </a:p>
          <a:p>
            <a:r>
              <a:rPr lang="en-US" sz="2200" i="1" dirty="0" smtClean="0">
                <a:solidFill>
                  <a:schemeClr val="accent1"/>
                </a:solidFill>
                <a:latin typeface="+mj-lt"/>
              </a:rPr>
              <a:t>Freedom </a:t>
            </a:r>
            <a:r>
              <a:rPr lang="en-US" sz="2200" i="1" dirty="0">
                <a:solidFill>
                  <a:schemeClr val="accent1"/>
                </a:solidFill>
                <a:latin typeface="+mj-lt"/>
              </a:rPr>
              <a:t>of teaching </a:t>
            </a:r>
            <a:r>
              <a:rPr lang="en-US" sz="2200" dirty="0">
                <a:latin typeface="+mj-lt"/>
              </a:rPr>
              <a:t>was </a:t>
            </a:r>
            <a:r>
              <a:rPr lang="en-US" sz="2200" dirty="0" smtClean="0">
                <a:latin typeface="+mj-lt"/>
              </a:rPr>
              <a:t>realized</a:t>
            </a:r>
          </a:p>
          <a:p>
            <a:r>
              <a:rPr lang="en-US" sz="2200" dirty="0">
                <a:latin typeface="+mj-lt"/>
              </a:rPr>
              <a:t>T</a:t>
            </a:r>
            <a:r>
              <a:rPr lang="en-US" sz="2200" dirty="0" smtClean="0">
                <a:latin typeface="+mj-lt"/>
              </a:rPr>
              <a:t>he </a:t>
            </a:r>
            <a:r>
              <a:rPr lang="en-US" sz="2200" i="1" dirty="0">
                <a:solidFill>
                  <a:schemeClr val="accent1"/>
                </a:solidFill>
                <a:latin typeface="+mj-lt"/>
              </a:rPr>
              <a:t>institutional system </a:t>
            </a:r>
            <a:r>
              <a:rPr lang="en-US" sz="2200" dirty="0">
                <a:latin typeface="+mj-lt"/>
              </a:rPr>
              <a:t>and structure of the unified Hungarian tertiary education was </a:t>
            </a:r>
            <a:r>
              <a:rPr lang="en-US" sz="2200" dirty="0" smtClean="0">
                <a:latin typeface="+mj-lt"/>
              </a:rPr>
              <a:t>created</a:t>
            </a:r>
          </a:p>
          <a:p>
            <a:r>
              <a:rPr lang="en-US" sz="2200" dirty="0">
                <a:latin typeface="+mj-lt"/>
              </a:rPr>
              <a:t>T</a:t>
            </a:r>
            <a:r>
              <a:rPr lang="en-US" sz="2200" dirty="0" smtClean="0">
                <a:latin typeface="+mj-lt"/>
              </a:rPr>
              <a:t>he </a:t>
            </a:r>
            <a:r>
              <a:rPr lang="en-US" sz="2200" i="1" dirty="0">
                <a:solidFill>
                  <a:schemeClr val="accent1"/>
                </a:solidFill>
                <a:latin typeface="+mj-lt"/>
              </a:rPr>
              <a:t>unity of education and research </a:t>
            </a:r>
            <a:r>
              <a:rPr lang="en-US" sz="2200" dirty="0">
                <a:latin typeface="+mj-lt"/>
              </a:rPr>
              <a:t>was </a:t>
            </a:r>
            <a:r>
              <a:rPr lang="en-US" sz="2200" dirty="0" smtClean="0">
                <a:latin typeface="+mj-lt"/>
              </a:rPr>
              <a:t>re-established</a:t>
            </a:r>
          </a:p>
          <a:p>
            <a:r>
              <a:rPr lang="en-US" sz="2200" dirty="0" smtClean="0">
                <a:latin typeface="+mj-lt"/>
              </a:rPr>
              <a:t>D</a:t>
            </a:r>
            <a:r>
              <a:rPr lang="en-US" sz="2200" dirty="0" smtClean="0">
                <a:latin typeface="+mj-lt"/>
              </a:rPr>
              <a:t>emand </a:t>
            </a:r>
            <a:r>
              <a:rPr lang="en-US" sz="2200" dirty="0">
                <a:latin typeface="+mj-lt"/>
              </a:rPr>
              <a:t>for the </a:t>
            </a:r>
            <a:r>
              <a:rPr lang="en-US" sz="2200" i="1" dirty="0">
                <a:solidFill>
                  <a:schemeClr val="accent1"/>
                </a:solidFill>
                <a:latin typeface="+mj-lt"/>
              </a:rPr>
              <a:t>quality development </a:t>
            </a:r>
            <a:r>
              <a:rPr lang="en-US" sz="2200" dirty="0">
                <a:latin typeface="+mj-lt"/>
              </a:rPr>
              <a:t>of higher education appeared.</a:t>
            </a:r>
          </a:p>
          <a:p>
            <a:pPr marL="0" indent="0">
              <a:buNone/>
            </a:pPr>
            <a:endParaRPr lang="en-US" sz="2000" dirty="0" smtClean="0">
              <a:latin typeface="+mj-lt"/>
            </a:endParaRPr>
          </a:p>
          <a:p>
            <a:pPr marL="0" indent="0">
              <a:buNone/>
            </a:pPr>
            <a:endParaRPr lang="en-US" sz="2000" dirty="0">
              <a:latin typeface="+mj-lt"/>
            </a:endParaRPr>
          </a:p>
          <a:p>
            <a:pPr marL="0" indent="0">
              <a:buNone/>
            </a:pPr>
            <a:endParaRPr lang="en-US" sz="2200" dirty="0" smtClean="0">
              <a:latin typeface="+mj-lt"/>
            </a:endParaRPr>
          </a:p>
          <a:p>
            <a:pPr marL="0" indent="0">
              <a:buNone/>
            </a:pPr>
            <a:endParaRPr lang="en-US" sz="2200" dirty="0">
              <a:latin typeface="+mj-lt"/>
            </a:endParaRPr>
          </a:p>
          <a:p>
            <a:pPr marL="0" indent="0" algn="ctr">
              <a:buNone/>
            </a:pPr>
            <a:r>
              <a:rPr lang="en-US" sz="2200" dirty="0">
                <a:solidFill>
                  <a:schemeClr val="accent1">
                    <a:lumMod val="75000"/>
                  </a:schemeClr>
                </a:solidFill>
                <a:latin typeface="+mj-lt"/>
              </a:rPr>
              <a:t>In short: </a:t>
            </a:r>
            <a:r>
              <a:rPr lang="en-US" sz="2200" b="1" dirty="0">
                <a:solidFill>
                  <a:schemeClr val="accent1">
                    <a:lumMod val="75000"/>
                  </a:schemeClr>
                </a:solidFill>
                <a:latin typeface="+mj-lt"/>
              </a:rPr>
              <a:t>the change of the regime was finished </a:t>
            </a:r>
            <a:r>
              <a:rPr lang="en-US" sz="2200" dirty="0">
                <a:solidFill>
                  <a:schemeClr val="accent1">
                    <a:lumMod val="75000"/>
                  </a:schemeClr>
                </a:solidFill>
                <a:latin typeface="+mj-lt"/>
              </a:rPr>
              <a:t>in tertiary education</a:t>
            </a:r>
            <a:r>
              <a:rPr lang="en-US" sz="2200" dirty="0" smtClean="0">
                <a:latin typeface="+mj-lt"/>
              </a:rPr>
              <a:t>.</a:t>
            </a:r>
            <a:endParaRPr lang="en-US" sz="2200"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6</a:t>
            </a:fld>
            <a:endParaRPr lang="hu-HU"/>
          </a:p>
        </p:txBody>
      </p:sp>
    </p:spTree>
    <p:extLst>
      <p:ext uri="{BB962C8B-B14F-4D97-AF65-F5344CB8AC3E}">
        <p14:creationId xmlns:p14="http://schemas.microsoft.com/office/powerpoint/2010/main" val="270762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Broad access to higher education</a:t>
            </a:r>
            <a:endParaRPr lang="hu-HU" dirty="0"/>
          </a:p>
        </p:txBody>
      </p:sp>
      <p:sp>
        <p:nvSpPr>
          <p:cNvPr id="4" name="Dia számának helye 3"/>
          <p:cNvSpPr>
            <a:spLocks noGrp="1"/>
          </p:cNvSpPr>
          <p:nvPr>
            <p:ph type="sldNum" sz="quarter" idx="12"/>
          </p:nvPr>
        </p:nvSpPr>
        <p:spPr/>
        <p:txBody>
          <a:bodyPr/>
          <a:lstStyle/>
          <a:p>
            <a:fld id="{24ECCB2F-DC7A-4200-9D41-F237128CA327}" type="slidenum">
              <a:rPr lang="hu-HU" smtClean="0"/>
              <a:t>7</a:t>
            </a:fld>
            <a:endParaRPr lang="hu-HU"/>
          </a:p>
        </p:txBody>
      </p:sp>
      <p:graphicFrame>
        <p:nvGraphicFramePr>
          <p:cNvPr id="10" name="Tartalom helye 9"/>
          <p:cNvGraphicFramePr>
            <a:graphicFrameLocks noGrp="1"/>
          </p:cNvGraphicFramePr>
          <p:nvPr>
            <p:ph idx="1"/>
            <p:extLst>
              <p:ext uri="{D42A27DB-BD31-4B8C-83A1-F6EECF244321}">
                <p14:modId xmlns:p14="http://schemas.microsoft.com/office/powerpoint/2010/main" val="82909605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351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Internationally recognized quality</a:t>
            </a:r>
            <a:endParaRPr lang="en-US" dirty="0"/>
          </a:p>
        </p:txBody>
      </p:sp>
      <p:sp>
        <p:nvSpPr>
          <p:cNvPr id="3" name="Tartalom helye 2"/>
          <p:cNvSpPr>
            <a:spLocks noGrp="1"/>
          </p:cNvSpPr>
          <p:nvPr>
            <p:ph idx="1"/>
          </p:nvPr>
        </p:nvSpPr>
        <p:spPr>
          <a:xfrm>
            <a:off x="628650" y="1825625"/>
            <a:ext cx="7886700" cy="4470672"/>
          </a:xfrm>
        </p:spPr>
        <p:txBody>
          <a:bodyPr/>
          <a:lstStyle/>
          <a:p>
            <a:pPr marL="0" indent="0">
              <a:buNone/>
            </a:pPr>
            <a:endParaRPr lang="en-US" dirty="0" smtClean="0">
              <a:latin typeface="+mj-lt"/>
            </a:endParaRPr>
          </a:p>
          <a:p>
            <a:pPr marL="0" indent="0">
              <a:buNone/>
            </a:pPr>
            <a:endParaRPr lang="en-US" dirty="0">
              <a:latin typeface="+mj-lt"/>
            </a:endParaRPr>
          </a:p>
          <a:p>
            <a:pPr marL="0" indent="0">
              <a:buNone/>
            </a:pPr>
            <a:endParaRPr lang="en-US" dirty="0" smtClean="0">
              <a:latin typeface="+mj-lt"/>
            </a:endParaRPr>
          </a:p>
          <a:p>
            <a:pPr marL="0" indent="0">
              <a:buNone/>
            </a:pPr>
            <a:endParaRPr lang="en-US" dirty="0">
              <a:latin typeface="+mj-lt"/>
            </a:endParaRPr>
          </a:p>
          <a:p>
            <a:pPr marL="0" indent="0">
              <a:buNone/>
            </a:pPr>
            <a:endParaRPr lang="en-US" dirty="0" smtClean="0">
              <a:latin typeface="+mj-lt"/>
            </a:endParaRPr>
          </a:p>
          <a:p>
            <a:pPr marL="0" indent="0">
              <a:buNone/>
            </a:pPr>
            <a:endParaRPr lang="en-US" dirty="0">
              <a:latin typeface="+mj-lt"/>
            </a:endParaRPr>
          </a:p>
          <a:p>
            <a:pPr marL="0" indent="0">
              <a:buNone/>
            </a:pPr>
            <a:endParaRPr lang="en-US" dirty="0" smtClean="0">
              <a:latin typeface="+mj-lt"/>
            </a:endParaRPr>
          </a:p>
          <a:p>
            <a:pPr marL="0" indent="0">
              <a:buNone/>
            </a:pPr>
            <a:r>
              <a:rPr lang="en-US" dirty="0" smtClean="0">
                <a:latin typeface="+mj-lt"/>
              </a:rPr>
              <a:t>Hungarian diplomas (especially medical schools) </a:t>
            </a:r>
            <a:r>
              <a:rPr lang="en-US" dirty="0">
                <a:latin typeface="+mj-lt"/>
              </a:rPr>
              <a:t>have a </a:t>
            </a:r>
            <a:r>
              <a:rPr lang="en-US" i="1" dirty="0">
                <a:solidFill>
                  <a:schemeClr val="accent1"/>
                </a:solidFill>
                <a:latin typeface="+mj-lt"/>
              </a:rPr>
              <a:t>high prestige</a:t>
            </a:r>
            <a:r>
              <a:rPr lang="en-US" dirty="0">
                <a:latin typeface="+mj-lt"/>
              </a:rPr>
              <a:t> throughout the world. The foreign language </a:t>
            </a:r>
            <a:r>
              <a:rPr lang="en-US" dirty="0" smtClean="0">
                <a:latin typeface="+mj-lt"/>
              </a:rPr>
              <a:t>programs </a:t>
            </a:r>
            <a:r>
              <a:rPr lang="en-US" dirty="0">
                <a:latin typeface="+mj-lt"/>
              </a:rPr>
              <a:t>are of high standard with tuition fees quite </a:t>
            </a:r>
            <a:r>
              <a:rPr lang="en-US" dirty="0" smtClean="0">
                <a:latin typeface="+mj-lt"/>
              </a:rPr>
              <a:t>favorable </a:t>
            </a:r>
            <a:r>
              <a:rPr lang="en-US" dirty="0">
                <a:latin typeface="+mj-lt"/>
              </a:rPr>
              <a:t>in the international comparison. These combined with reasonably low living costs provide optimal conditions for students wishing to come to Hungary.</a:t>
            </a: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40000"/>
            <a:ext cx="7886700" cy="3053569"/>
          </a:xfrm>
          <a:prstGeom prst="rect">
            <a:avLst/>
          </a:prstGeom>
        </p:spPr>
      </p:pic>
      <p:sp>
        <p:nvSpPr>
          <p:cNvPr id="4" name="Dia számának helye 3"/>
          <p:cNvSpPr>
            <a:spLocks noGrp="1"/>
          </p:cNvSpPr>
          <p:nvPr>
            <p:ph type="sldNum" sz="quarter" idx="12"/>
          </p:nvPr>
        </p:nvSpPr>
        <p:spPr/>
        <p:txBody>
          <a:bodyPr/>
          <a:lstStyle/>
          <a:p>
            <a:fld id="{24ECCB2F-DC7A-4200-9D41-F237128CA327}" type="slidenum">
              <a:rPr lang="hu-HU" smtClean="0"/>
              <a:t>8</a:t>
            </a:fld>
            <a:endParaRPr lang="hu-HU"/>
          </a:p>
        </p:txBody>
      </p:sp>
    </p:spTree>
    <p:extLst>
      <p:ext uri="{BB962C8B-B14F-4D97-AF65-F5344CB8AC3E}">
        <p14:creationId xmlns:p14="http://schemas.microsoft.com/office/powerpoint/2010/main" val="150923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Gearshift – a new vision</a:t>
            </a:r>
            <a:endParaRPr lang="en-US" dirty="0"/>
          </a:p>
        </p:txBody>
      </p:sp>
      <p:sp>
        <p:nvSpPr>
          <p:cNvPr id="3" name="Tartalom helye 2"/>
          <p:cNvSpPr>
            <a:spLocks noGrp="1"/>
          </p:cNvSpPr>
          <p:nvPr>
            <p:ph idx="1"/>
          </p:nvPr>
        </p:nvSpPr>
        <p:spPr/>
        <p:txBody>
          <a:bodyPr>
            <a:normAutofit/>
          </a:bodyPr>
          <a:lstStyle/>
          <a:p>
            <a:pPr marL="0" indent="0">
              <a:buNone/>
            </a:pPr>
            <a:r>
              <a:rPr lang="en-GB" dirty="0">
                <a:latin typeface="+mj-lt"/>
              </a:rPr>
              <a:t>After 25 years, by 2014, we have reached </a:t>
            </a:r>
            <a:r>
              <a:rPr lang="en-GB" dirty="0" smtClean="0">
                <a:latin typeface="+mj-lt"/>
              </a:rPr>
              <a:t>a point </a:t>
            </a:r>
            <a:r>
              <a:rPr lang="en-GB" dirty="0">
                <a:latin typeface="+mj-lt"/>
              </a:rPr>
              <a:t>where tertiary education is one of the </a:t>
            </a:r>
            <a:r>
              <a:rPr lang="en-GB" i="1" dirty="0">
                <a:solidFill>
                  <a:schemeClr val="accent1"/>
                </a:solidFill>
                <a:latin typeface="+mj-lt"/>
              </a:rPr>
              <a:t>most successful and competitive branches of the </a:t>
            </a:r>
            <a:r>
              <a:rPr lang="en-GB" i="1" dirty="0" smtClean="0">
                <a:solidFill>
                  <a:schemeClr val="accent1"/>
                </a:solidFill>
                <a:latin typeface="+mj-lt"/>
              </a:rPr>
              <a:t>Hungarian economy</a:t>
            </a:r>
            <a:r>
              <a:rPr lang="en-GB" dirty="0" smtClean="0">
                <a:latin typeface="+mj-lt"/>
              </a:rPr>
              <a:t>, </a:t>
            </a:r>
            <a:r>
              <a:rPr lang="en-GB" dirty="0">
                <a:latin typeface="+mj-lt"/>
              </a:rPr>
              <a:t>and every possibility is given to </a:t>
            </a:r>
            <a:r>
              <a:rPr lang="en-GB" b="1" dirty="0">
                <a:latin typeface="+mj-lt"/>
              </a:rPr>
              <a:t>create the best tertiary education system of Central </a:t>
            </a:r>
            <a:r>
              <a:rPr lang="en-GB" b="1" dirty="0" smtClean="0">
                <a:latin typeface="+mj-lt"/>
              </a:rPr>
              <a:t>Europe</a:t>
            </a:r>
            <a:r>
              <a:rPr lang="en-GB" dirty="0" smtClean="0">
                <a:latin typeface="+mj-lt"/>
              </a:rPr>
              <a:t>.</a:t>
            </a:r>
          </a:p>
          <a:p>
            <a:pPr marL="0" indent="0">
              <a:buNone/>
            </a:pPr>
            <a:r>
              <a:rPr lang="en-GB" dirty="0" smtClean="0">
                <a:latin typeface="+mj-lt"/>
              </a:rPr>
              <a:t>Reforms </a:t>
            </a:r>
            <a:r>
              <a:rPr lang="en-GB" dirty="0">
                <a:latin typeface="+mj-lt"/>
              </a:rPr>
              <a:t>have been implemented, now a </a:t>
            </a:r>
            <a:r>
              <a:rPr lang="en-GB" dirty="0" smtClean="0">
                <a:latin typeface="+mj-lt"/>
              </a:rPr>
              <a:t>gearshift </a:t>
            </a:r>
            <a:r>
              <a:rPr lang="en-GB" dirty="0">
                <a:latin typeface="+mj-lt"/>
              </a:rPr>
              <a:t>is needed. </a:t>
            </a:r>
            <a:r>
              <a:rPr lang="en-GB" dirty="0" smtClean="0">
                <a:latin typeface="+mj-lt"/>
              </a:rPr>
              <a:t>We have </a:t>
            </a:r>
            <a:r>
              <a:rPr lang="en-GB" dirty="0">
                <a:latin typeface="+mj-lt"/>
              </a:rPr>
              <a:t>to </a:t>
            </a:r>
            <a:r>
              <a:rPr lang="en-GB" dirty="0" smtClean="0">
                <a:latin typeface="+mj-lt"/>
              </a:rPr>
              <a:t>adapt </a:t>
            </a:r>
            <a:r>
              <a:rPr lang="en-GB" dirty="0">
                <a:latin typeface="+mj-lt"/>
              </a:rPr>
              <a:t>to the speed of the </a:t>
            </a:r>
            <a:r>
              <a:rPr lang="en-GB" i="1" dirty="0">
                <a:solidFill>
                  <a:schemeClr val="accent1"/>
                </a:solidFill>
                <a:latin typeface="+mj-lt"/>
              </a:rPr>
              <a:t>global world </a:t>
            </a:r>
            <a:r>
              <a:rPr lang="en-GB" dirty="0">
                <a:latin typeface="+mj-lt"/>
              </a:rPr>
              <a:t>by creating a system </a:t>
            </a:r>
            <a:r>
              <a:rPr lang="en-GB" dirty="0" smtClean="0">
                <a:latin typeface="+mj-lt"/>
              </a:rPr>
              <a:t>that</a:t>
            </a:r>
            <a:br>
              <a:rPr lang="en-GB" dirty="0" smtClean="0">
                <a:latin typeface="+mj-lt"/>
              </a:rPr>
            </a:br>
            <a:r>
              <a:rPr lang="en-GB" dirty="0" smtClean="0">
                <a:latin typeface="+mj-lt"/>
              </a:rPr>
              <a:t>delivers </a:t>
            </a:r>
            <a:r>
              <a:rPr lang="en-GB" dirty="0">
                <a:latin typeface="+mj-lt"/>
              </a:rPr>
              <a:t>better </a:t>
            </a:r>
            <a:r>
              <a:rPr lang="en-GB" i="1" dirty="0" smtClean="0">
                <a:solidFill>
                  <a:schemeClr val="accent1"/>
                </a:solidFill>
                <a:latin typeface="+mj-lt"/>
              </a:rPr>
              <a:t>quality</a:t>
            </a:r>
            <a:r>
              <a:rPr lang="en-GB" dirty="0" smtClean="0">
                <a:latin typeface="+mj-lt"/>
              </a:rPr>
              <a:t>, that is</a:t>
            </a:r>
            <a:br>
              <a:rPr lang="en-GB" dirty="0" smtClean="0">
                <a:latin typeface="+mj-lt"/>
              </a:rPr>
            </a:br>
            <a:r>
              <a:rPr lang="en-GB" i="1" dirty="0" smtClean="0">
                <a:solidFill>
                  <a:schemeClr val="accent1"/>
                </a:solidFill>
                <a:latin typeface="+mj-lt"/>
              </a:rPr>
              <a:t>performance </a:t>
            </a:r>
            <a:r>
              <a:rPr lang="en-GB" i="1" dirty="0">
                <a:solidFill>
                  <a:schemeClr val="accent1"/>
                </a:solidFill>
                <a:latin typeface="+mj-lt"/>
              </a:rPr>
              <a:t>oriented </a:t>
            </a:r>
            <a:r>
              <a:rPr lang="en-GB" dirty="0" smtClean="0">
                <a:latin typeface="+mj-lt"/>
              </a:rPr>
              <a:t>and serves</a:t>
            </a:r>
            <a:br>
              <a:rPr lang="en-GB" dirty="0" smtClean="0">
                <a:latin typeface="+mj-lt"/>
              </a:rPr>
            </a:br>
            <a:r>
              <a:rPr lang="en-GB" dirty="0" smtClean="0">
                <a:latin typeface="+mj-lt"/>
              </a:rPr>
              <a:t>the </a:t>
            </a:r>
            <a:r>
              <a:rPr lang="en-GB" dirty="0">
                <a:latin typeface="+mj-lt"/>
              </a:rPr>
              <a:t>needs of the </a:t>
            </a:r>
            <a:r>
              <a:rPr lang="en-GB" i="1" dirty="0">
                <a:solidFill>
                  <a:schemeClr val="accent1"/>
                </a:solidFill>
                <a:latin typeface="+mj-lt"/>
              </a:rPr>
              <a:t>economy</a:t>
            </a:r>
            <a:r>
              <a:rPr lang="en-GB" dirty="0">
                <a:latin typeface="+mj-lt"/>
              </a:rPr>
              <a:t>, </a:t>
            </a:r>
            <a:r>
              <a:rPr lang="en-GB" dirty="0" smtClean="0">
                <a:latin typeface="+mj-lt"/>
              </a:rPr>
              <a:t>through</a:t>
            </a:r>
            <a:br>
              <a:rPr lang="en-GB" dirty="0" smtClean="0">
                <a:latin typeface="+mj-lt"/>
              </a:rPr>
            </a:br>
            <a:r>
              <a:rPr lang="en-GB" dirty="0" smtClean="0">
                <a:latin typeface="+mj-lt"/>
              </a:rPr>
              <a:t>using </a:t>
            </a:r>
            <a:r>
              <a:rPr lang="en-GB" dirty="0">
                <a:latin typeface="+mj-lt"/>
              </a:rPr>
              <a:t>the capabilities of the </a:t>
            </a:r>
            <a:r>
              <a:rPr lang="en-GB" dirty="0" smtClean="0">
                <a:latin typeface="+mj-lt"/>
              </a:rPr>
              <a:t>system</a:t>
            </a:r>
            <a:br>
              <a:rPr lang="en-GB" dirty="0" smtClean="0">
                <a:latin typeface="+mj-lt"/>
              </a:rPr>
            </a:br>
            <a:r>
              <a:rPr lang="en-GB" dirty="0" smtClean="0">
                <a:latin typeface="+mj-lt"/>
              </a:rPr>
              <a:t>to </a:t>
            </a:r>
            <a:r>
              <a:rPr lang="en-GB" dirty="0">
                <a:latin typeface="+mj-lt"/>
              </a:rPr>
              <a:t>a full </a:t>
            </a:r>
            <a:r>
              <a:rPr lang="en-GB" dirty="0" smtClean="0">
                <a:latin typeface="+mj-lt"/>
              </a:rPr>
              <a:t>extent by </a:t>
            </a:r>
            <a:r>
              <a:rPr lang="en-GB" i="1" dirty="0" smtClean="0">
                <a:solidFill>
                  <a:schemeClr val="accent1"/>
                </a:solidFill>
                <a:latin typeface="+mj-lt"/>
              </a:rPr>
              <a:t>focusing the</a:t>
            </a:r>
            <a:br>
              <a:rPr lang="en-GB" i="1" dirty="0" smtClean="0">
                <a:solidFill>
                  <a:schemeClr val="accent1"/>
                </a:solidFill>
                <a:latin typeface="+mj-lt"/>
              </a:rPr>
            </a:br>
            <a:r>
              <a:rPr lang="en-GB" i="1" dirty="0" smtClean="0">
                <a:solidFill>
                  <a:schemeClr val="accent1"/>
                </a:solidFill>
                <a:latin typeface="+mj-lt"/>
              </a:rPr>
              <a:t>efforts</a:t>
            </a:r>
            <a:r>
              <a:rPr lang="en-GB" dirty="0" smtClean="0">
                <a:latin typeface="+mj-lt"/>
              </a:rPr>
              <a:t>, </a:t>
            </a:r>
            <a:r>
              <a:rPr lang="en-GB" dirty="0">
                <a:latin typeface="+mj-lt"/>
              </a:rPr>
              <a:t>concentrating on </a:t>
            </a:r>
            <a:r>
              <a:rPr lang="en-GB" dirty="0" smtClean="0">
                <a:latin typeface="+mj-lt"/>
              </a:rPr>
              <a:t>value</a:t>
            </a:r>
            <a:br>
              <a:rPr lang="en-GB" dirty="0" smtClean="0">
                <a:latin typeface="+mj-lt"/>
              </a:rPr>
            </a:br>
            <a:r>
              <a:rPr lang="en-GB" dirty="0" smtClean="0">
                <a:latin typeface="+mj-lt"/>
              </a:rPr>
              <a:t>preservation </a:t>
            </a:r>
            <a:r>
              <a:rPr lang="en-GB" dirty="0">
                <a:latin typeface="+mj-lt"/>
              </a:rPr>
              <a:t>and creation </a:t>
            </a:r>
            <a:r>
              <a:rPr lang="en-GB" dirty="0" smtClean="0">
                <a:latin typeface="+mj-lt"/>
              </a:rPr>
              <a:t>and</a:t>
            </a:r>
            <a:br>
              <a:rPr lang="en-GB" dirty="0" smtClean="0">
                <a:latin typeface="+mj-lt"/>
              </a:rPr>
            </a:br>
            <a:r>
              <a:rPr lang="en-GB" dirty="0" smtClean="0">
                <a:latin typeface="+mj-lt"/>
              </a:rPr>
              <a:t>using </a:t>
            </a:r>
            <a:r>
              <a:rPr lang="en-GB" dirty="0">
                <a:latin typeface="+mj-lt"/>
              </a:rPr>
              <a:t>the resources </a:t>
            </a:r>
            <a:r>
              <a:rPr lang="en-GB" i="1" dirty="0">
                <a:solidFill>
                  <a:schemeClr val="accent1"/>
                </a:solidFill>
                <a:latin typeface="+mj-lt"/>
              </a:rPr>
              <a:t>effectively</a:t>
            </a:r>
            <a:r>
              <a:rPr lang="en-GB" dirty="0" smtClean="0">
                <a:latin typeface="+mj-lt"/>
              </a:rPr>
              <a:t>.</a:t>
            </a:r>
            <a:endParaRPr lang="en-US"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t>9</a:t>
            </a:fld>
            <a:endParaRPr lang="hu-HU"/>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4688" y="4000509"/>
            <a:ext cx="3659678" cy="2437707"/>
          </a:xfrm>
          <a:prstGeom prst="rect">
            <a:avLst/>
          </a:prstGeom>
        </p:spPr>
      </p:pic>
    </p:spTree>
    <p:extLst>
      <p:ext uri="{BB962C8B-B14F-4D97-AF65-F5344CB8AC3E}">
        <p14:creationId xmlns:p14="http://schemas.microsoft.com/office/powerpoint/2010/main" val="945916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CD_EA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2497</TotalTime>
  <Words>3913</Words>
  <Application>Microsoft Office PowerPoint</Application>
  <PresentationFormat>Diavetítés a képernyőre (4:3 oldalarány)</PresentationFormat>
  <Paragraphs>374</Paragraphs>
  <Slides>48</Slides>
  <Notes>21</Notes>
  <HiddenSlides>0</HiddenSlides>
  <MMClips>0</MMClips>
  <ScaleCrop>false</ScaleCrop>
  <HeadingPairs>
    <vt:vector size="6" baseType="variant">
      <vt:variant>
        <vt:lpstr>Téma</vt:lpstr>
      </vt:variant>
      <vt:variant>
        <vt:i4>2</vt:i4>
      </vt:variant>
      <vt:variant>
        <vt:lpstr>Beágyazott OLE kiszolgálók</vt:lpstr>
      </vt:variant>
      <vt:variant>
        <vt:i4>1</vt:i4>
      </vt:variant>
      <vt:variant>
        <vt:lpstr>Diacímek</vt:lpstr>
      </vt:variant>
      <vt:variant>
        <vt:i4>48</vt:i4>
      </vt:variant>
    </vt:vector>
  </HeadingPairs>
  <TitlesOfParts>
    <vt:vector size="51" baseType="lpstr">
      <vt:lpstr>Office-téma</vt:lpstr>
      <vt:lpstr>OECD_EAG_theme</vt:lpstr>
      <vt:lpstr>Slide</vt:lpstr>
      <vt:lpstr>Hungarian Tertiary Education – Vision, Strategy and Realization</vt:lpstr>
      <vt:lpstr>Hungarian Tertiary Education at a Glance</vt:lpstr>
      <vt:lpstr>PowerPoint bemutató</vt:lpstr>
      <vt:lpstr>PowerPoint bemutató</vt:lpstr>
      <vt:lpstr>Diagnosis</vt:lpstr>
      <vt:lpstr>25 years of continuous development</vt:lpstr>
      <vt:lpstr>Broad access to higher education</vt:lpstr>
      <vt:lpstr>Internationally recognized quality</vt:lpstr>
      <vt:lpstr>Gearshift – a new vision</vt:lpstr>
      <vt:lpstr>Education at a Glance - OECD</vt:lpstr>
      <vt:lpstr>Those with tertiary qualifications earn on average 55% more than those with upper secondary level attainment </vt:lpstr>
      <vt:lpstr>The public benefits for a man attaining a tertiary education are on average nearly 4 times greater than the public costs</vt:lpstr>
      <vt:lpstr>High unemployment among adults with low levels of educational attainment</vt:lpstr>
      <vt:lpstr>Strategy</vt:lpstr>
      <vt:lpstr>Challenge - example most of the jobs in 10-20 years do not exist today</vt:lpstr>
      <vt:lpstr>Challenge - Technologies in the pipeline</vt:lpstr>
      <vt:lpstr>What shall we do?</vt:lpstr>
      <vt:lpstr>Building blocks of the strategy</vt:lpstr>
      <vt:lpstr>Excellence in education</vt:lpstr>
      <vt:lpstr>Open, excellent research system</vt:lpstr>
      <vt:lpstr>Third mission</vt:lpstr>
      <vt:lpstr>Profiling and specialization</vt:lpstr>
      <vt:lpstr>Restructuring the network</vt:lpstr>
      <vt:lpstr>PowerPoint bemutató</vt:lpstr>
      <vt:lpstr>Innovation in education</vt:lpstr>
      <vt:lpstr>Effective governance</vt:lpstr>
      <vt:lpstr>New business models – vision </vt:lpstr>
      <vt:lpstr>Budget structure of universities Steadily increasing financial support since 2013</vt:lpstr>
      <vt:lpstr>Summary - Reflections in the strategy</vt:lpstr>
      <vt:lpstr>Strategy Deployment – Selected Actions</vt:lpstr>
      <vt:lpstr>PowerPoint bemutató</vt:lpstr>
      <vt:lpstr>PowerPoint bemutató</vt:lpstr>
      <vt:lpstr>PowerPoint bemutató</vt:lpstr>
      <vt:lpstr>Strategy Deployment – Selected Actions</vt:lpstr>
      <vt:lpstr>Opportunities – High Tech Production</vt:lpstr>
      <vt:lpstr>Value added for knowledge intensive services High-tech and medium-high-tech industries as % of total value added</vt:lpstr>
      <vt:lpstr>Where are We Standing? Innovation Union Scoreboard 2013</vt:lpstr>
      <vt:lpstr>What is in the Background?</vt:lpstr>
      <vt:lpstr>Linkages &amp; Entrepreneurship</vt:lpstr>
      <vt:lpstr>Intellectual Assets</vt:lpstr>
      <vt:lpstr>Innovators</vt:lpstr>
      <vt:lpstr>Strategy Deployment – Selected Actions</vt:lpstr>
      <vt:lpstr>Management model – rector and chancellor</vt:lpstr>
      <vt:lpstr>The most important expectations towards the chancellor</vt:lpstr>
      <vt:lpstr>Improvement of the financial situation of universities</vt:lpstr>
      <vt:lpstr>Tipical actions</vt:lpstr>
      <vt:lpstr>Some elements of the new financing rules Expected after 2018</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Sebességváltás a felsőoktatásban</dc:title>
  <dc:creator>Nádai László</dc:creator>
  <cp:lastModifiedBy>Palkovics László Dr.</cp:lastModifiedBy>
  <cp:revision>231</cp:revision>
  <dcterms:created xsi:type="dcterms:W3CDTF">2014-09-05T17:47:56Z</dcterms:created>
  <dcterms:modified xsi:type="dcterms:W3CDTF">2017-03-24T06:15:39Z</dcterms:modified>
</cp:coreProperties>
</file>