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drawings/drawing2.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6.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0" r:id="rId1"/>
  </p:sldMasterIdLst>
  <p:notesMasterIdLst>
    <p:notesMasterId r:id="rId46"/>
  </p:notesMasterIdLst>
  <p:handoutMasterIdLst>
    <p:handoutMasterId r:id="rId47"/>
  </p:handoutMasterIdLst>
  <p:sldIdLst>
    <p:sldId id="257" r:id="rId2"/>
    <p:sldId id="259" r:id="rId3"/>
    <p:sldId id="260" r:id="rId4"/>
    <p:sldId id="263" r:id="rId5"/>
    <p:sldId id="261" r:id="rId6"/>
    <p:sldId id="262" r:id="rId7"/>
    <p:sldId id="265" r:id="rId8"/>
    <p:sldId id="266" r:id="rId9"/>
    <p:sldId id="311" r:id="rId10"/>
    <p:sldId id="268" r:id="rId11"/>
    <p:sldId id="309" r:id="rId12"/>
    <p:sldId id="269" r:id="rId13"/>
    <p:sldId id="270" r:id="rId14"/>
    <p:sldId id="310" r:id="rId15"/>
    <p:sldId id="272" r:id="rId16"/>
    <p:sldId id="273" r:id="rId17"/>
    <p:sldId id="274" r:id="rId18"/>
    <p:sldId id="275" r:id="rId19"/>
    <p:sldId id="280" r:id="rId20"/>
    <p:sldId id="276" r:id="rId21"/>
    <p:sldId id="277" r:id="rId22"/>
    <p:sldId id="278" r:id="rId23"/>
    <p:sldId id="297" r:id="rId24"/>
    <p:sldId id="281" r:id="rId25"/>
    <p:sldId id="282" r:id="rId26"/>
    <p:sldId id="283" r:id="rId27"/>
    <p:sldId id="284" r:id="rId28"/>
    <p:sldId id="285" r:id="rId29"/>
    <p:sldId id="286" r:id="rId30"/>
    <p:sldId id="298" r:id="rId31"/>
    <p:sldId id="287" r:id="rId32"/>
    <p:sldId id="288" r:id="rId33"/>
    <p:sldId id="299" r:id="rId34"/>
    <p:sldId id="300" r:id="rId35"/>
    <p:sldId id="291" r:id="rId36"/>
    <p:sldId id="290" r:id="rId37"/>
    <p:sldId id="302" r:id="rId38"/>
    <p:sldId id="296" r:id="rId39"/>
    <p:sldId id="306" r:id="rId40"/>
    <p:sldId id="292" r:id="rId41"/>
    <p:sldId id="304" r:id="rId42"/>
    <p:sldId id="293" r:id="rId43"/>
    <p:sldId id="307" r:id="rId44"/>
    <p:sldId id="312" r:id="rId45"/>
  </p:sldIdLst>
  <p:sldSz cx="12192000" cy="6858000"/>
  <p:notesSz cx="6761163"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9C1"/>
    <a:srgbClr val="2EA7D4"/>
    <a:srgbClr val="2A74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68" d="100"/>
          <a:sy n="68" d="100"/>
        </p:scale>
        <p:origin x="108" y="52"/>
      </p:cViewPr>
      <p:guideLst>
        <p:guide orient="horz" pos="2160"/>
        <p:guide pos="3840"/>
      </p:guideLst>
    </p:cSldViewPr>
  </p:slideViewPr>
  <p:notesTextViewPr>
    <p:cViewPr>
      <p:scale>
        <a:sx n="1" d="1"/>
        <a:sy n="1" d="1"/>
      </p:scale>
      <p:origin x="0" y="0"/>
    </p:cViewPr>
  </p:notesTextViewPr>
  <p:sorterViewPr>
    <p:cViewPr>
      <p:scale>
        <a:sx n="90" d="100"/>
        <a:sy n="90" d="100"/>
      </p:scale>
      <p:origin x="0" y="-89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2.xml"/><Relationship Id="rId4" Type="http://schemas.openxmlformats.org/officeDocument/2006/relationships/oleObject" Target="file:///\\srv-fsk38\users\KPerme\DELO\DELOVNA%20SKUPINA-Ekspertno%20svetovanje%20PEER%20COUNSELLING\Gradivo%20za%20Stojana\OECD-financial_peer%20counselling_23mar17.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oleObject" Target="file:///D:\Users\ssorcan-lokalno\1_HIGHER%20EDUCATION\Peer%20Counselling\webinar_febr17\Podatki\Internet%20financiranje%20od%202011_ENG.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'Število študentov po letih'!$A$36</c:f>
              <c:strCache>
                <c:ptCount val="1"/>
                <c:pt idx="0">
                  <c:v>Pre-Bolognia undergraduate   </c:v>
                </c:pt>
              </c:strCache>
            </c:strRef>
          </c:tx>
          <c:spPr>
            <a:solidFill>
              <a:schemeClr val="accent1"/>
            </a:solidFill>
            <a:ln>
              <a:noFill/>
            </a:ln>
            <a:effectLst/>
          </c:spPr>
          <c:invertIfNegative val="0"/>
          <c:cat>
            <c:strRef>
              <c:f>'Število študentov po letih'!$B$35:$G$35</c:f>
              <c:strCache>
                <c:ptCount val="6"/>
                <c:pt idx="0">
                  <c:v>2011/2012</c:v>
                </c:pt>
                <c:pt idx="1">
                  <c:v>2012/2013</c:v>
                </c:pt>
                <c:pt idx="2">
                  <c:v>2013/2014</c:v>
                </c:pt>
                <c:pt idx="3">
                  <c:v>2014/2015</c:v>
                </c:pt>
                <c:pt idx="4">
                  <c:v>2015/2016</c:v>
                </c:pt>
                <c:pt idx="5">
                  <c:v>2016/2017</c:v>
                </c:pt>
              </c:strCache>
            </c:strRef>
          </c:cat>
          <c:val>
            <c:numRef>
              <c:f>'Število študentov po letih'!$B$36:$G$36</c:f>
              <c:numCache>
                <c:formatCode>_-* #,##0\ _€_-;\-* #,##0\ _€_-;_-* "-"??\ _€_-;_-@_-</c:formatCode>
                <c:ptCount val="6"/>
                <c:pt idx="0">
                  <c:v>15797.5</c:v>
                </c:pt>
                <c:pt idx="1">
                  <c:v>7991.5</c:v>
                </c:pt>
                <c:pt idx="2">
                  <c:v>2710.5</c:v>
                </c:pt>
                <c:pt idx="3">
                  <c:v>490</c:v>
                </c:pt>
                <c:pt idx="4">
                  <c:v>39</c:v>
                </c:pt>
              </c:numCache>
            </c:numRef>
          </c:val>
        </c:ser>
        <c:ser>
          <c:idx val="1"/>
          <c:order val="1"/>
          <c:tx>
            <c:strRef>
              <c:f>'Število študentov po letih'!$A$37</c:f>
              <c:strCache>
                <c:ptCount val="1"/>
                <c:pt idx="0">
                  <c:v>First cycle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'Število študentov po letih'!$B$35:$G$35</c:f>
              <c:strCache>
                <c:ptCount val="6"/>
                <c:pt idx="0">
                  <c:v>2011/2012</c:v>
                </c:pt>
                <c:pt idx="1">
                  <c:v>2012/2013</c:v>
                </c:pt>
                <c:pt idx="2">
                  <c:v>2013/2014</c:v>
                </c:pt>
                <c:pt idx="3">
                  <c:v>2014/2015</c:v>
                </c:pt>
                <c:pt idx="4">
                  <c:v>2015/2016</c:v>
                </c:pt>
                <c:pt idx="5">
                  <c:v>2016/2017</c:v>
                </c:pt>
              </c:strCache>
            </c:strRef>
          </c:cat>
          <c:val>
            <c:numRef>
              <c:f>'Število študentov po letih'!$B$37:$G$37</c:f>
              <c:numCache>
                <c:formatCode>_-* #,##0\ _€_-;\-* #,##0\ _€_-;_-* "-"??\ _€_-;_-@_-</c:formatCode>
                <c:ptCount val="6"/>
                <c:pt idx="0">
                  <c:v>55103</c:v>
                </c:pt>
                <c:pt idx="1">
                  <c:v>56179</c:v>
                </c:pt>
                <c:pt idx="2">
                  <c:v>52787</c:v>
                </c:pt>
                <c:pt idx="3">
                  <c:v>48834</c:v>
                </c:pt>
                <c:pt idx="4">
                  <c:v>45404</c:v>
                </c:pt>
                <c:pt idx="5">
                  <c:v>44269</c:v>
                </c:pt>
              </c:numCache>
            </c:numRef>
          </c:val>
        </c:ser>
        <c:ser>
          <c:idx val="2"/>
          <c:order val="2"/>
          <c:tx>
            <c:strRef>
              <c:f>'Število študentov po letih'!$A$38</c:f>
              <c:strCache>
                <c:ptCount val="1"/>
                <c:pt idx="0">
                  <c:v>Second cycle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'Število študentov po letih'!$B$35:$G$35</c:f>
              <c:strCache>
                <c:ptCount val="6"/>
                <c:pt idx="0">
                  <c:v>2011/2012</c:v>
                </c:pt>
                <c:pt idx="1">
                  <c:v>2012/2013</c:v>
                </c:pt>
                <c:pt idx="2">
                  <c:v>2013/2014</c:v>
                </c:pt>
                <c:pt idx="3">
                  <c:v>2014/2015</c:v>
                </c:pt>
                <c:pt idx="4">
                  <c:v>2015/2016</c:v>
                </c:pt>
                <c:pt idx="5">
                  <c:v>2016/2017</c:v>
                </c:pt>
              </c:strCache>
            </c:strRef>
          </c:cat>
          <c:val>
            <c:numRef>
              <c:f>'Število študentov po letih'!$B$38:$G$38</c:f>
              <c:numCache>
                <c:formatCode>_-* #,##0\ _€_-;\-* #,##0\ _€_-;_-* "-"??\ _€_-;_-@_-</c:formatCode>
                <c:ptCount val="6"/>
                <c:pt idx="0">
                  <c:v>15079</c:v>
                </c:pt>
                <c:pt idx="1">
                  <c:v>18330</c:v>
                </c:pt>
                <c:pt idx="2">
                  <c:v>20760.5</c:v>
                </c:pt>
                <c:pt idx="3">
                  <c:v>22116</c:v>
                </c:pt>
                <c:pt idx="4">
                  <c:v>22030</c:v>
                </c:pt>
                <c:pt idx="5">
                  <c:v>21865</c:v>
                </c:pt>
              </c:numCache>
            </c:numRef>
          </c:val>
        </c:ser>
        <c:ser>
          <c:idx val="3"/>
          <c:order val="3"/>
          <c:tx>
            <c:strRef>
              <c:f>'Število študentov po letih'!$A$39</c:f>
              <c:strCache>
                <c:ptCount val="1"/>
                <c:pt idx="0">
                  <c:v>Third cycle </c:v>
                </c:pt>
              </c:strCache>
            </c:strRef>
          </c:tx>
          <c:spPr>
            <a:solidFill>
              <a:schemeClr val="accent4"/>
            </a:solidFill>
            <a:ln>
              <a:noFill/>
            </a:ln>
            <a:effectLst/>
          </c:spPr>
          <c:invertIfNegative val="0"/>
          <c:cat>
            <c:strRef>
              <c:f>'Število študentov po letih'!$B$35:$G$35</c:f>
              <c:strCache>
                <c:ptCount val="6"/>
                <c:pt idx="0">
                  <c:v>2011/2012</c:v>
                </c:pt>
                <c:pt idx="1">
                  <c:v>2012/2013</c:v>
                </c:pt>
                <c:pt idx="2">
                  <c:v>2013/2014</c:v>
                </c:pt>
                <c:pt idx="3">
                  <c:v>2014/2015</c:v>
                </c:pt>
                <c:pt idx="4">
                  <c:v>2015/2016</c:v>
                </c:pt>
                <c:pt idx="5">
                  <c:v>2016/2017</c:v>
                </c:pt>
              </c:strCache>
            </c:strRef>
          </c:cat>
          <c:val>
            <c:numRef>
              <c:f>'Število študentov po letih'!$B$39:$G$39</c:f>
              <c:numCache>
                <c:formatCode>_-* #,##0\ _€_-;\-* #,##0\ _€_-;_-* "-"??\ _€_-;_-@_-</c:formatCode>
                <c:ptCount val="6"/>
                <c:pt idx="0">
                  <c:v>3446</c:v>
                </c:pt>
                <c:pt idx="1">
                  <c:v>3461</c:v>
                </c:pt>
                <c:pt idx="2">
                  <c:v>3009</c:v>
                </c:pt>
                <c:pt idx="3">
                  <c:v>2638</c:v>
                </c:pt>
                <c:pt idx="4">
                  <c:v>2331</c:v>
                </c:pt>
                <c:pt idx="5">
                  <c:v>2558</c:v>
                </c:pt>
              </c:numCache>
            </c:numRef>
          </c:val>
        </c:ser>
        <c:ser>
          <c:idx val="4"/>
          <c:order val="4"/>
          <c:tx>
            <c:strRef>
              <c:f>'Število študentov po letih'!$A$40</c:f>
              <c:strCache>
                <c:ptCount val="1"/>
                <c:pt idx="0">
                  <c:v>Pre-Bolognia post-graduate  </c:v>
                </c:pt>
              </c:strCache>
            </c:strRef>
          </c:tx>
          <c:spPr>
            <a:solidFill>
              <a:schemeClr val="accent5"/>
            </a:solidFill>
            <a:ln>
              <a:noFill/>
            </a:ln>
            <a:effectLst/>
          </c:spPr>
          <c:invertIfNegative val="0"/>
          <c:cat>
            <c:strRef>
              <c:f>'Število študentov po letih'!$B$35:$G$35</c:f>
              <c:strCache>
                <c:ptCount val="6"/>
                <c:pt idx="0">
                  <c:v>2011/2012</c:v>
                </c:pt>
                <c:pt idx="1">
                  <c:v>2012/2013</c:v>
                </c:pt>
                <c:pt idx="2">
                  <c:v>2013/2014</c:v>
                </c:pt>
                <c:pt idx="3">
                  <c:v>2014/2015</c:v>
                </c:pt>
                <c:pt idx="4">
                  <c:v>2015/2016</c:v>
                </c:pt>
                <c:pt idx="5">
                  <c:v>2016/2017</c:v>
                </c:pt>
              </c:strCache>
            </c:strRef>
          </c:cat>
          <c:val>
            <c:numRef>
              <c:f>'Število študentov po letih'!$B$40:$G$40</c:f>
              <c:numCache>
                <c:formatCode>_-* #,##0\ _€_-;\-* #,##0\ _€_-;_-* "-"??\ _€_-;_-@_-</c:formatCode>
                <c:ptCount val="6"/>
                <c:pt idx="0">
                  <c:v>821</c:v>
                </c:pt>
                <c:pt idx="1">
                  <c:v>185</c:v>
                </c:pt>
                <c:pt idx="2">
                  <c:v>7</c:v>
                </c:pt>
                <c:pt idx="3">
                  <c:v>1</c:v>
                </c:pt>
              </c:numCache>
            </c:numRef>
          </c:val>
        </c:ser>
        <c:dLbls>
          <c:showLegendKey val="0"/>
          <c:showVal val="0"/>
          <c:showCatName val="0"/>
          <c:showSerName val="0"/>
          <c:showPercent val="0"/>
          <c:showBubbleSize val="0"/>
        </c:dLbls>
        <c:gapWidth val="150"/>
        <c:overlap val="100"/>
        <c:axId val="-952391200"/>
        <c:axId val="-952390656"/>
      </c:barChart>
      <c:catAx>
        <c:axId val="-952391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952390656"/>
        <c:crosses val="autoZero"/>
        <c:auto val="1"/>
        <c:lblAlgn val="ctr"/>
        <c:lblOffset val="100"/>
        <c:noMultiLvlLbl val="0"/>
      </c:catAx>
      <c:valAx>
        <c:axId val="-952390656"/>
        <c:scaling>
          <c:orientation val="minMax"/>
        </c:scaling>
        <c:delete val="0"/>
        <c:axPos val="l"/>
        <c:majorGridlines>
          <c:spPr>
            <a:ln w="9525" cap="flat" cmpd="sng" algn="ctr">
              <a:solidFill>
                <a:schemeClr val="tx1">
                  <a:lumMod val="15000"/>
                  <a:lumOff val="85000"/>
                </a:schemeClr>
              </a:solidFill>
              <a:round/>
            </a:ln>
            <a:effectLst/>
          </c:spPr>
        </c:majorGridlines>
        <c:numFmt formatCode="_-* #,##0\ _€_-;\-* #,##0\ _€_-;_-* &quot;-&quot;??\ _€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9523912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noFill/>
    </a:ln>
    <a:effectLst/>
  </c:spPr>
  <c:txPr>
    <a:bodyPr/>
    <a:lstStyle/>
    <a:p>
      <a:pPr>
        <a:defRPr/>
      </a:pPr>
      <a:endParaRPr lang="sl-SI"/>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List2!$B$19</c:f>
              <c:strCache>
                <c:ptCount val="1"/>
                <c:pt idx="0">
                  <c:v>% of HE students </c:v>
                </c:pt>
              </c:strCache>
            </c:strRef>
          </c:tx>
          <c:dPt>
            <c:idx val="0"/>
            <c:bubble3D val="0"/>
            <c:spPr>
              <a:solidFill>
                <a:schemeClr val="accent1"/>
              </a:solidFill>
              <a:ln>
                <a:noFill/>
              </a:ln>
              <a:effectLst>
                <a:outerShdw blurRad="63500" sx="102000" sy="102000" algn="ctr" rotWithShape="0">
                  <a:prstClr val="black">
                    <a:alpha val="20000"/>
                  </a:prstClr>
                </a:outerShdw>
              </a:effectLst>
            </c:spPr>
          </c:dPt>
          <c:dPt>
            <c:idx val="1"/>
            <c:bubble3D val="0"/>
            <c:spPr>
              <a:solidFill>
                <a:schemeClr val="accent2"/>
              </a:solidFill>
              <a:ln>
                <a:noFill/>
              </a:ln>
              <a:effectLst>
                <a:outerShdw blurRad="63500" sx="102000" sy="102000" algn="ctr" rotWithShape="0">
                  <a:prstClr val="black">
                    <a:alpha val="20000"/>
                  </a:prstClr>
                </a:outerShdw>
              </a:effectLst>
            </c:spPr>
          </c:dPt>
          <c:dPt>
            <c:idx val="2"/>
            <c:bubble3D val="0"/>
            <c:spPr>
              <a:solidFill>
                <a:srgbClr val="FF0000"/>
              </a:solidFill>
              <a:ln>
                <a:noFill/>
              </a:ln>
              <a:effectLst>
                <a:outerShdw blurRad="63500" sx="102000" sy="102000" algn="ctr" rotWithShape="0">
                  <a:prstClr val="black">
                    <a:alpha val="20000"/>
                  </a:prstClr>
                </a:outerShdw>
              </a:effectLst>
            </c:spPr>
          </c:dPt>
          <c:dPt>
            <c:idx val="3"/>
            <c:bubble3D val="0"/>
            <c:spPr>
              <a:solidFill>
                <a:schemeClr val="accent4"/>
              </a:solidFill>
              <a:ln>
                <a:noFill/>
              </a:ln>
              <a:effectLst>
                <a:outerShdw blurRad="63500" sx="102000" sy="102000" algn="ctr" rotWithShape="0">
                  <a:prstClr val="black">
                    <a:alpha val="20000"/>
                  </a:prstClr>
                </a:outerShdw>
              </a:effectLst>
            </c:spPr>
          </c:dPt>
          <c:dPt>
            <c:idx val="4"/>
            <c:bubble3D val="0"/>
            <c:spPr>
              <a:solidFill>
                <a:schemeClr val="accent6">
                  <a:lumMod val="75000"/>
                </a:schemeClr>
              </a:solidFill>
              <a:ln>
                <a:noFill/>
              </a:ln>
              <a:effectLst>
                <a:outerShdw blurRad="63500" sx="102000" sy="102000" algn="ctr" rotWithShape="0">
                  <a:prstClr val="black">
                    <a:alpha val="20000"/>
                  </a:prstClr>
                </a:outerShdw>
              </a:effectLst>
            </c:spPr>
          </c:dPt>
          <c:dLbls>
            <c:dLbl>
              <c:idx val="0"/>
              <c:layout/>
              <c:tx>
                <c:rich>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fld id="{6858D9D6-BB1E-483A-9741-AA3470D71029}" type="CATEGORYNAME">
                      <a:rPr lang="en-US">
                        <a:solidFill>
                          <a:schemeClr val="accent1">
                            <a:lumMod val="50000"/>
                          </a:schemeClr>
                        </a:solidFill>
                      </a:rPr>
                      <a:pPr>
                        <a:defRPr sz="1400"/>
                      </a:pPr>
                      <a:t>[IME KATEGORIJE]</a:t>
                    </a:fld>
                    <a:r>
                      <a:rPr lang="en-US" baseline="0" dirty="0">
                        <a:solidFill>
                          <a:schemeClr val="accent1">
                            <a:lumMod val="50000"/>
                          </a:schemeClr>
                        </a:solidFill>
                      </a:rPr>
                      <a:t>; </a:t>
                    </a:r>
                    <a:fld id="{5030584A-3571-4D66-B6F1-A30C890444B7}" type="VALUE">
                      <a:rPr lang="en-US" baseline="0">
                        <a:solidFill>
                          <a:schemeClr val="accent1">
                            <a:lumMod val="50000"/>
                          </a:schemeClr>
                        </a:solidFill>
                      </a:rPr>
                      <a:pPr>
                        <a:defRPr sz="1400"/>
                      </a:pPr>
                      <a:t>[VREDNOST]</a:t>
                    </a:fld>
                    <a:endParaRPr lang="en-US" baseline="0" dirty="0">
                      <a:solidFill>
                        <a:schemeClr val="accent1">
                          <a:lumMod val="50000"/>
                        </a:schemeClr>
                      </a:solidFill>
                    </a:endParaRP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sl-SI"/>
                </a:p>
              </c:txPr>
              <c:dLblPos val="outEnd"/>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dLbl>
              <c:idx val="1"/>
              <c:layout>
                <c:manualLayout>
                  <c:x val="0.27704480750981048"/>
                  <c:y val="-1.3877787807814457E-17"/>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mn-lt"/>
                      <a:ea typeface="+mn-ea"/>
                      <a:cs typeface="+mn-cs"/>
                    </a:defRPr>
                  </a:pPr>
                  <a:endParaRPr lang="sl-SI"/>
                </a:p>
              </c:txPr>
              <c:dLblPos val="bestFit"/>
              <c:showLegendKey val="0"/>
              <c:showVal val="1"/>
              <c:showCatName val="1"/>
              <c:showSerName val="0"/>
              <c:showPercent val="0"/>
              <c:showBubbleSize val="0"/>
              <c:extLst>
                <c:ext xmlns:c15="http://schemas.microsoft.com/office/drawing/2012/chart" uri="{CE6537A1-D6FC-4f65-9D91-7224C49458BB}">
                  <c15:layout>
                    <c:manualLayout>
                      <c:w val="0.2514657980456026"/>
                      <c:h val="0.23702830188679241"/>
                    </c:manualLayout>
                  </c15:layout>
                </c:ext>
              </c:extLst>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rgbClr val="FF0000"/>
                      </a:solidFill>
                      <a:latin typeface="+mn-lt"/>
                      <a:ea typeface="+mn-ea"/>
                      <a:cs typeface="+mn-cs"/>
                    </a:defRPr>
                  </a:pPr>
                  <a:endParaRPr lang="sl-SI"/>
                </a:p>
              </c:txPr>
              <c:dLblPos val="outEnd"/>
              <c:showLegendKey val="0"/>
              <c:showVal val="1"/>
              <c:showCatName val="1"/>
              <c:showSerName val="0"/>
              <c:showPercent val="0"/>
              <c:showBubbleSize val="0"/>
            </c:dLbl>
            <c:dLbl>
              <c:idx val="3"/>
              <c:layout>
                <c:manualLayout>
                  <c:x val="-5.6944335083114597E-2"/>
                  <c:y val="-2.777777777777779E-2"/>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spc="0" baseline="0">
                      <a:solidFill>
                        <a:schemeClr val="accent4"/>
                      </a:solidFill>
                      <a:latin typeface="+mn-lt"/>
                      <a:ea typeface="+mn-ea"/>
                      <a:cs typeface="+mn-cs"/>
                    </a:defRPr>
                  </a:pPr>
                  <a:endParaRPr lang="sl-SI"/>
                </a:p>
              </c:txPr>
              <c:dLblPos val="bestFit"/>
              <c:showLegendKey val="0"/>
              <c:showVal val="1"/>
              <c:showCatName val="1"/>
              <c:showSerName val="0"/>
              <c:showPercent val="0"/>
              <c:showBubbleSize val="0"/>
              <c:extLst>
                <c:ext xmlns:c15="http://schemas.microsoft.com/office/drawing/2012/chart" uri="{CE6537A1-D6FC-4f65-9D91-7224C49458BB}">
                  <c15:layout>
                    <c:manualLayout>
                      <c:w val="0.30348622047244095"/>
                      <c:h val="0.27481481481481479"/>
                    </c:manualLayout>
                  </c15:layout>
                </c:ext>
              </c:extLst>
            </c:dLbl>
            <c:dLbl>
              <c:idx val="4"/>
              <c:layout>
                <c:manualLayout>
                  <c:x val="0.18913325980832202"/>
                  <c:y val="0"/>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6">
                          <a:lumMod val="75000"/>
                        </a:schemeClr>
                      </a:solidFill>
                      <a:latin typeface="+mn-lt"/>
                      <a:ea typeface="+mn-ea"/>
                      <a:cs typeface="+mn-cs"/>
                    </a:defRPr>
                  </a:pPr>
                  <a:endParaRPr lang="sl-SI"/>
                </a:p>
              </c:txPr>
              <c:dLblPos val="bestFit"/>
              <c:showLegendKey val="0"/>
              <c:showVal val="1"/>
              <c:showCatName val="1"/>
              <c:showSerName val="0"/>
              <c:showPercent val="0"/>
              <c:showBubbleSize val="0"/>
              <c:extLst>
                <c:ext xmlns:c15="http://schemas.microsoft.com/office/drawing/2012/chart" uri="{CE6537A1-D6FC-4f65-9D91-7224C49458BB}">
                  <c15:layout>
                    <c:manualLayout>
                      <c:w val="0.23895222584147666"/>
                      <c:h val="0.1623864430468204"/>
                    </c:manualLayout>
                  </c15:layout>
                </c:ext>
              </c:extLst>
            </c:dLbl>
            <c:spPr>
              <a:noFill/>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sl-SI"/>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List2!$A$20:$A$24</c:f>
              <c:strCache>
                <c:ptCount val="5"/>
                <c:pt idx="0">
                  <c:v>First cycle - academic </c:v>
                </c:pt>
                <c:pt idx="1">
                  <c:v>First cycle - professional</c:v>
                </c:pt>
                <c:pt idx="2">
                  <c:v>Second cycle </c:v>
                </c:pt>
                <c:pt idx="3">
                  <c:v>Second cycle (integrated)</c:v>
                </c:pt>
                <c:pt idx="4">
                  <c:v>Third cycle </c:v>
                </c:pt>
              </c:strCache>
            </c:strRef>
          </c:cat>
          <c:val>
            <c:numRef>
              <c:f>List2!$B$20:$B$24</c:f>
              <c:numCache>
                <c:formatCode>0</c:formatCode>
                <c:ptCount val="5"/>
                <c:pt idx="0">
                  <c:v>35.181680545041637</c:v>
                </c:pt>
                <c:pt idx="1">
                  <c:v>29.263960868805686</c:v>
                </c:pt>
                <c:pt idx="2">
                  <c:v>24.88644965934898</c:v>
                </c:pt>
                <c:pt idx="3">
                  <c:v>6.9440400628894201</c:v>
                </c:pt>
                <c:pt idx="4">
                  <c:v>3.7238688639142841</c:v>
                </c:pt>
              </c:numCache>
            </c:numRef>
          </c:val>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sl-SI"/>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'diplomanti-red. in izre.'!$C$21</c:f>
              <c:strCache>
                <c:ptCount val="1"/>
                <c:pt idx="0">
                  <c:v>2015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'diplomanti-red. in izre.'!$B$22:$B$26</c:f>
              <c:strCache>
                <c:ptCount val="5"/>
                <c:pt idx="0">
                  <c:v>University of Ljubljana</c:v>
                </c:pt>
                <c:pt idx="1">
                  <c:v>University of Maribor</c:v>
                </c:pt>
                <c:pt idx="2">
                  <c:v>Private HEI </c:v>
                </c:pt>
                <c:pt idx="3">
                  <c:v>University of Primorska </c:v>
                </c:pt>
                <c:pt idx="4">
                  <c:v>University of Nova Gorica </c:v>
                </c:pt>
              </c:strCache>
            </c:strRef>
          </c:cat>
          <c:val>
            <c:numRef>
              <c:f>'diplomanti-red. in izre.'!$C$22:$C$26</c:f>
              <c:numCache>
                <c:formatCode>_-* #,##0\ _€_-;\-* #,##0\ _€_-;_-* "-"??\ _€_-;_-@_-</c:formatCode>
                <c:ptCount val="5"/>
                <c:pt idx="0">
                  <c:v>9717</c:v>
                </c:pt>
                <c:pt idx="1">
                  <c:v>3827.5</c:v>
                </c:pt>
                <c:pt idx="2">
                  <c:v>2175</c:v>
                </c:pt>
                <c:pt idx="3">
                  <c:v>1020</c:v>
                </c:pt>
                <c:pt idx="4">
                  <c:v>79</c:v>
                </c:pt>
              </c:numCache>
            </c:numRef>
          </c:val>
        </c:ser>
        <c:dLbls>
          <c:showLegendKey val="0"/>
          <c:showVal val="0"/>
          <c:showCatName val="0"/>
          <c:showSerName val="0"/>
          <c:showPercent val="0"/>
          <c:showBubbleSize val="0"/>
        </c:dLbls>
        <c:gapWidth val="219"/>
        <c:overlap val="-27"/>
        <c:axId val="-952378688"/>
        <c:axId val="-812771248"/>
      </c:barChart>
      <c:catAx>
        <c:axId val="-952378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sl-SI"/>
          </a:p>
        </c:txPr>
        <c:crossAx val="-812771248"/>
        <c:crosses val="autoZero"/>
        <c:auto val="1"/>
        <c:lblAlgn val="ctr"/>
        <c:lblOffset val="100"/>
        <c:noMultiLvlLbl val="0"/>
      </c:catAx>
      <c:valAx>
        <c:axId val="-812771248"/>
        <c:scaling>
          <c:orientation val="minMax"/>
        </c:scaling>
        <c:delete val="0"/>
        <c:axPos val="l"/>
        <c:majorGridlines>
          <c:spPr>
            <a:ln w="9525" cap="flat" cmpd="sng" algn="ctr">
              <a:solidFill>
                <a:schemeClr val="tx1">
                  <a:lumMod val="15000"/>
                  <a:lumOff val="85000"/>
                </a:schemeClr>
              </a:solidFill>
              <a:round/>
            </a:ln>
            <a:effectLst/>
          </c:spPr>
        </c:majorGridlines>
        <c:numFmt formatCode="_-* #,##0\ _€_-;\-* #,##0\ _€_-;_-* &quot;-&quot;??\ _€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9523786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l-SI"/>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List2!$A$29</c:f>
              <c:strCache>
                <c:ptCount val="1"/>
                <c:pt idx="0">
                  <c:v>Direct expenditure for public institutions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List2!$B$28:$E$28</c:f>
              <c:strCache>
                <c:ptCount val="4"/>
                <c:pt idx="0">
                  <c:v>2012</c:v>
                </c:pt>
                <c:pt idx="1">
                  <c:v>2013</c:v>
                </c:pt>
                <c:pt idx="2">
                  <c:v>2014</c:v>
                </c:pt>
                <c:pt idx="3">
                  <c:v>2015</c:v>
                </c:pt>
              </c:strCache>
            </c:strRef>
          </c:cat>
          <c:val>
            <c:numRef>
              <c:f>List2!$B$29:$E$29</c:f>
              <c:numCache>
                <c:formatCode>_-* #,##0\ _€_-;\-* #,##0\ _€_-;_-* "-"??\ _€_-;_-@_-</c:formatCode>
                <c:ptCount val="4"/>
                <c:pt idx="0">
                  <c:v>335641</c:v>
                </c:pt>
                <c:pt idx="1">
                  <c:v>330083</c:v>
                </c:pt>
                <c:pt idx="2">
                  <c:v>326919</c:v>
                </c:pt>
                <c:pt idx="3">
                  <c:v>321284</c:v>
                </c:pt>
              </c:numCache>
            </c:numRef>
          </c:val>
        </c:ser>
        <c:ser>
          <c:idx val="1"/>
          <c:order val="1"/>
          <c:tx>
            <c:strRef>
              <c:f>List2!$A$30</c:f>
              <c:strCache>
                <c:ptCount val="1"/>
                <c:pt idx="0">
                  <c:v>Transfer and payments to households and other private entities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List2!$B$28:$E$28</c:f>
              <c:strCache>
                <c:ptCount val="4"/>
                <c:pt idx="0">
                  <c:v>2012</c:v>
                </c:pt>
                <c:pt idx="1">
                  <c:v>2013</c:v>
                </c:pt>
                <c:pt idx="2">
                  <c:v>2014</c:v>
                </c:pt>
                <c:pt idx="3">
                  <c:v>2015</c:v>
                </c:pt>
              </c:strCache>
            </c:strRef>
          </c:cat>
          <c:val>
            <c:numRef>
              <c:f>List2!$B$30:$E$30</c:f>
              <c:numCache>
                <c:formatCode>_-* #,##0\ _€_-;\-* #,##0\ _€_-;_-* "-"??\ _€_-;_-@_-</c:formatCode>
                <c:ptCount val="4"/>
                <c:pt idx="0">
                  <c:v>63496</c:v>
                </c:pt>
                <c:pt idx="1">
                  <c:v>53621</c:v>
                </c:pt>
                <c:pt idx="2">
                  <c:v>50431</c:v>
                </c:pt>
                <c:pt idx="3">
                  <c:v>43842</c:v>
                </c:pt>
              </c:numCache>
            </c:numRef>
          </c:val>
        </c:ser>
        <c:dLbls>
          <c:showLegendKey val="0"/>
          <c:showVal val="0"/>
          <c:showCatName val="0"/>
          <c:showSerName val="0"/>
          <c:showPercent val="0"/>
          <c:showBubbleSize val="0"/>
        </c:dLbls>
        <c:gapWidth val="150"/>
        <c:overlap val="100"/>
        <c:axId val="-820928032"/>
        <c:axId val="-820923136"/>
      </c:barChart>
      <c:catAx>
        <c:axId val="-820928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820923136"/>
        <c:crosses val="autoZero"/>
        <c:auto val="1"/>
        <c:lblAlgn val="ctr"/>
        <c:lblOffset val="100"/>
        <c:noMultiLvlLbl val="0"/>
      </c:catAx>
      <c:valAx>
        <c:axId val="-820923136"/>
        <c:scaling>
          <c:orientation val="minMax"/>
        </c:scaling>
        <c:delete val="0"/>
        <c:axPos val="l"/>
        <c:majorGridlines>
          <c:spPr>
            <a:ln w="9525" cap="flat" cmpd="sng" algn="ctr">
              <a:solidFill>
                <a:schemeClr val="tx1">
                  <a:lumMod val="15000"/>
                  <a:lumOff val="85000"/>
                </a:schemeClr>
              </a:solidFill>
              <a:round/>
            </a:ln>
            <a:effectLst/>
          </c:spPr>
        </c:majorGridlines>
        <c:numFmt formatCode="_-* #,##0\ _€_-;\-* #,##0\ _€_-;_-* &quot;-&quot;??\ _€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8209280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noFill/>
    </a:ln>
    <a:effectLst/>
  </c:spPr>
  <c:txPr>
    <a:bodyPr/>
    <a:lstStyle/>
    <a:p>
      <a:pPr>
        <a:defRPr/>
      </a:pPr>
      <a:endParaRPr lang="sl-SI"/>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6923393835029866E-2"/>
          <c:y val="9.2791384384940903E-2"/>
          <c:w val="0.84383554030407515"/>
          <c:h val="0.71796048970839921"/>
        </c:manualLayout>
      </c:layout>
      <c:barChart>
        <c:barDir val="col"/>
        <c:grouping val="percentStacked"/>
        <c:varyColors val="0"/>
        <c:ser>
          <c:idx val="0"/>
          <c:order val="0"/>
          <c:tx>
            <c:strRef>
              <c:f>'public-private'!$L$13</c:f>
              <c:strCache>
                <c:ptCount val="1"/>
                <c:pt idx="0">
                  <c:v>Public sources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('public-private'!$A$24,'public-private'!$A$17,'public-private'!$A$44,'public-private'!$A$26,'public-private'!$A$41,'public-private'!$A$35,'public-private'!$A$28,'public-private'!$A$49)</c:f>
              <c:strCache>
                <c:ptCount val="8"/>
                <c:pt idx="0">
                  <c:v>Finland</c:v>
                </c:pt>
                <c:pt idx="1">
                  <c:v>Austria</c:v>
                </c:pt>
                <c:pt idx="2">
                  <c:v>Slovenia</c:v>
                </c:pt>
                <c:pt idx="3">
                  <c:v>Germany</c:v>
                </c:pt>
                <c:pt idx="4">
                  <c:v>Poland</c:v>
                </c:pt>
                <c:pt idx="5">
                  <c:v>Latvia</c:v>
                </c:pt>
                <c:pt idx="6">
                  <c:v>Hungary</c:v>
                </c:pt>
                <c:pt idx="7">
                  <c:v>United Kingdom</c:v>
                </c:pt>
              </c:strCache>
            </c:strRef>
          </c:cat>
          <c:val>
            <c:numRef>
              <c:f>('public-private'!$L$24,'public-private'!$L$17,'public-private'!$L$44,'public-private'!$L$26,'public-private'!$L$41,'public-private'!$L$35,'public-private'!$L$28,'public-private'!$L$49)</c:f>
              <c:numCache>
                <c:formatCode>0</c:formatCode>
                <c:ptCount val="8"/>
                <c:pt idx="0">
                  <c:v>96.077725089848002</c:v>
                </c:pt>
                <c:pt idx="1">
                  <c:v>94.605421089212001</c:v>
                </c:pt>
                <c:pt idx="2">
                  <c:v>87.142875903927006</c:v>
                </c:pt>
                <c:pt idx="3">
                  <c:v>85.615602316310998</c:v>
                </c:pt>
                <c:pt idx="4">
                  <c:v>80.407421811112997</c:v>
                </c:pt>
                <c:pt idx="5">
                  <c:v>67.780917758201994</c:v>
                </c:pt>
                <c:pt idx="6">
                  <c:v>62.87641583309</c:v>
                </c:pt>
                <c:pt idx="7">
                  <c:v>57.316723484091</c:v>
                </c:pt>
              </c:numCache>
            </c:numRef>
          </c:val>
        </c:ser>
        <c:ser>
          <c:idx val="1"/>
          <c:order val="1"/>
          <c:tx>
            <c:strRef>
              <c:f>'public-private'!$R$13</c:f>
              <c:strCache>
                <c:ptCount val="1"/>
                <c:pt idx="0">
                  <c:v>All private sources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('public-private'!$A$24,'public-private'!$A$17,'public-private'!$A$44,'public-private'!$A$26,'public-private'!$A$41,'public-private'!$A$35,'public-private'!$A$28,'public-private'!$A$49)</c:f>
              <c:strCache>
                <c:ptCount val="8"/>
                <c:pt idx="0">
                  <c:v>Finland</c:v>
                </c:pt>
                <c:pt idx="1">
                  <c:v>Austria</c:v>
                </c:pt>
                <c:pt idx="2">
                  <c:v>Slovenia</c:v>
                </c:pt>
                <c:pt idx="3">
                  <c:v>Germany</c:v>
                </c:pt>
                <c:pt idx="4">
                  <c:v>Poland</c:v>
                </c:pt>
                <c:pt idx="5">
                  <c:v>Latvia</c:v>
                </c:pt>
                <c:pt idx="6">
                  <c:v>Hungary</c:v>
                </c:pt>
                <c:pt idx="7">
                  <c:v>United Kingdom</c:v>
                </c:pt>
              </c:strCache>
            </c:strRef>
          </c:cat>
          <c:val>
            <c:numRef>
              <c:f>('public-private'!$R$24,'public-private'!$R$17,'public-private'!$R$44,'public-private'!$R$26,'public-private'!$R$41,'public-private'!$R$35,'public-private'!$R$49,'public-private'!$R$28)</c:f>
              <c:numCache>
                <c:formatCode>0</c:formatCode>
                <c:ptCount val="8"/>
                <c:pt idx="0">
                  <c:v>3.9222749101521002</c:v>
                </c:pt>
                <c:pt idx="1">
                  <c:v>5.3945789107874997</c:v>
                </c:pt>
                <c:pt idx="2">
                  <c:v>12.857124096073001</c:v>
                </c:pt>
                <c:pt idx="3">
                  <c:v>14.384397683689</c:v>
                </c:pt>
                <c:pt idx="4">
                  <c:v>19.592578188887</c:v>
                </c:pt>
                <c:pt idx="5">
                  <c:v>32.219082241797999</c:v>
                </c:pt>
                <c:pt idx="6">
                  <c:v>42.683276515909</c:v>
                </c:pt>
                <c:pt idx="7">
                  <c:v>37.12358416691</c:v>
                </c:pt>
              </c:numCache>
            </c:numRef>
          </c:val>
        </c:ser>
        <c:dLbls>
          <c:dLblPos val="ctr"/>
          <c:showLegendKey val="0"/>
          <c:showVal val="1"/>
          <c:showCatName val="0"/>
          <c:showSerName val="0"/>
          <c:showPercent val="0"/>
          <c:showBubbleSize val="0"/>
        </c:dLbls>
        <c:gapWidth val="150"/>
        <c:overlap val="100"/>
        <c:axId val="-1326098576"/>
        <c:axId val="-1326101296"/>
      </c:barChart>
      <c:catAx>
        <c:axId val="-1326098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sl-SI"/>
          </a:p>
        </c:txPr>
        <c:crossAx val="-1326101296"/>
        <c:crosses val="autoZero"/>
        <c:auto val="1"/>
        <c:lblAlgn val="ctr"/>
        <c:lblOffset val="100"/>
        <c:noMultiLvlLbl val="0"/>
      </c:catAx>
      <c:valAx>
        <c:axId val="-13261012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13260985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noFill/>
    </a:ln>
    <a:effectLst/>
  </c:spPr>
  <c:txPr>
    <a:bodyPr/>
    <a:lstStyle/>
    <a:p>
      <a:pPr>
        <a:defRPr/>
      </a:pPr>
      <a:endParaRPr lang="sl-SI"/>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List3!$A$26</c:f>
              <c:strCache>
                <c:ptCount val="1"/>
                <c:pt idx="0">
                  <c:v>Public</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List3!$B$25:$E$25</c:f>
              <c:strCache>
                <c:ptCount val="4"/>
                <c:pt idx="0">
                  <c:v>2012</c:v>
                </c:pt>
                <c:pt idx="1">
                  <c:v>2013</c:v>
                </c:pt>
                <c:pt idx="2">
                  <c:v>2014</c:v>
                </c:pt>
                <c:pt idx="3">
                  <c:v>2015</c:v>
                </c:pt>
              </c:strCache>
            </c:strRef>
          </c:cat>
          <c:val>
            <c:numRef>
              <c:f>List3!$B$26:$E$26</c:f>
              <c:numCache>
                <c:formatCode>_-* #,##0\ _€_-;\-* #,##0\ _€_-;_-* "-"??\ _€_-;_-@_-</c:formatCode>
                <c:ptCount val="4"/>
                <c:pt idx="0">
                  <c:v>335641</c:v>
                </c:pt>
                <c:pt idx="1">
                  <c:v>330083</c:v>
                </c:pt>
                <c:pt idx="2">
                  <c:v>326919</c:v>
                </c:pt>
                <c:pt idx="3">
                  <c:v>321284</c:v>
                </c:pt>
              </c:numCache>
            </c:numRef>
          </c:val>
        </c:ser>
        <c:ser>
          <c:idx val="1"/>
          <c:order val="1"/>
          <c:tx>
            <c:strRef>
              <c:f>List3!$A$27</c:f>
              <c:strCache>
                <c:ptCount val="1"/>
                <c:pt idx="0">
                  <c:v>Private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List3!$B$25:$E$25</c:f>
              <c:strCache>
                <c:ptCount val="4"/>
                <c:pt idx="0">
                  <c:v>2012</c:v>
                </c:pt>
                <c:pt idx="1">
                  <c:v>2013</c:v>
                </c:pt>
                <c:pt idx="2">
                  <c:v>2014</c:v>
                </c:pt>
                <c:pt idx="3">
                  <c:v>2015</c:v>
                </c:pt>
              </c:strCache>
            </c:strRef>
          </c:cat>
          <c:val>
            <c:numRef>
              <c:f>List3!$B$27:$E$27</c:f>
              <c:numCache>
                <c:formatCode>_-* #,##0\ _€_-;\-* #,##0\ _€_-;_-* "-"??\ _€_-;_-@_-</c:formatCode>
                <c:ptCount val="4"/>
                <c:pt idx="0">
                  <c:v>53980</c:v>
                </c:pt>
                <c:pt idx="1">
                  <c:v>49596</c:v>
                </c:pt>
                <c:pt idx="2">
                  <c:v>55034</c:v>
                </c:pt>
                <c:pt idx="3">
                  <c:v>50751</c:v>
                </c:pt>
              </c:numCache>
            </c:numRef>
          </c:val>
        </c:ser>
        <c:ser>
          <c:idx val="2"/>
          <c:order val="2"/>
          <c:tx>
            <c:strRef>
              <c:f>List3!$A$28</c:f>
              <c:strCache>
                <c:ptCount val="1"/>
                <c:pt idx="0">
                  <c:v>International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List3!$B$25:$E$25</c:f>
              <c:strCache>
                <c:ptCount val="4"/>
                <c:pt idx="0">
                  <c:v>2012</c:v>
                </c:pt>
                <c:pt idx="1">
                  <c:v>2013</c:v>
                </c:pt>
                <c:pt idx="2">
                  <c:v>2014</c:v>
                </c:pt>
                <c:pt idx="3">
                  <c:v>2015</c:v>
                </c:pt>
              </c:strCache>
            </c:strRef>
          </c:cat>
          <c:val>
            <c:numRef>
              <c:f>List3!$B$28:$E$28</c:f>
              <c:numCache>
                <c:formatCode>_-* #,##0\ _€_-;\-* #,##0\ _€_-;_-* "-"??\ _€_-;_-@_-</c:formatCode>
                <c:ptCount val="4"/>
                <c:pt idx="0">
                  <c:v>13486</c:v>
                </c:pt>
                <c:pt idx="1">
                  <c:v>15841</c:v>
                </c:pt>
                <c:pt idx="2">
                  <c:v>15502</c:v>
                </c:pt>
                <c:pt idx="3">
                  <c:v>14585</c:v>
                </c:pt>
              </c:numCache>
            </c:numRef>
          </c:val>
        </c:ser>
        <c:dLbls>
          <c:showLegendKey val="0"/>
          <c:showVal val="0"/>
          <c:showCatName val="0"/>
          <c:showSerName val="0"/>
          <c:showPercent val="0"/>
          <c:showBubbleSize val="0"/>
        </c:dLbls>
        <c:gapWidth val="150"/>
        <c:overlap val="100"/>
        <c:axId val="-722131744"/>
        <c:axId val="-722130112"/>
      </c:barChart>
      <c:catAx>
        <c:axId val="-722131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722130112"/>
        <c:crosses val="autoZero"/>
        <c:auto val="1"/>
        <c:lblAlgn val="ctr"/>
        <c:lblOffset val="100"/>
        <c:noMultiLvlLbl val="0"/>
      </c:catAx>
      <c:valAx>
        <c:axId val="-722130112"/>
        <c:scaling>
          <c:orientation val="minMax"/>
        </c:scaling>
        <c:delete val="0"/>
        <c:axPos val="l"/>
        <c:majorGridlines>
          <c:spPr>
            <a:ln w="9525" cap="flat" cmpd="sng" algn="ctr">
              <a:solidFill>
                <a:schemeClr val="tx1">
                  <a:lumMod val="15000"/>
                  <a:lumOff val="85000"/>
                </a:schemeClr>
              </a:solidFill>
              <a:round/>
            </a:ln>
            <a:effectLst/>
          </c:spPr>
        </c:majorGridlines>
        <c:numFmt formatCode="_-* #,##0\ _€_-;\-* #,##0\ _€_-;_-* &quot;-&quot;??\ _€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7221317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noFill/>
    </a:ln>
    <a:effectLst/>
  </c:spPr>
  <c:txPr>
    <a:bodyPr/>
    <a:lstStyle/>
    <a:p>
      <a:pPr>
        <a:defRPr/>
      </a:pPr>
      <a:endParaRPr lang="sl-SI"/>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1"/>
          <c:order val="0"/>
          <c:tx>
            <c:strRef>
              <c:f>'Vir financiranja Univerze'!$B$3</c:f>
              <c:strCache>
                <c:ptCount val="1"/>
                <c:pt idx="0">
                  <c:v>National</c:v>
                </c:pt>
              </c:strCache>
            </c:strRef>
          </c:tx>
          <c:spPr>
            <a:solidFill>
              <a:schemeClr val="accent2"/>
            </a:solidFill>
            <a:ln>
              <a:noFill/>
            </a:ln>
            <a:effectLst/>
            <a:sp3d/>
          </c:spPr>
          <c:invertIfNegative val="0"/>
          <c:dLbls>
            <c:dLbl>
              <c:idx val="1"/>
              <c:layout>
                <c:manualLayout>
                  <c:x val="2.2792022792022793E-2"/>
                  <c:y val="-1.93939369259286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8.3569784832131234E-17"/>
                  <c:y val="-8.404039334569081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3675213675213758E-2"/>
                  <c:y val="-0.10666665309260757"/>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('Vir financiranja Univerze'!$A$5:$A$7,'Vir financiranja Univerze'!$A$10)</c:f>
              <c:strCache>
                <c:ptCount val="4"/>
                <c:pt idx="0">
                  <c:v>University of Ljubljana</c:v>
                </c:pt>
                <c:pt idx="1">
                  <c:v>University of Maribor</c:v>
                </c:pt>
                <c:pt idx="2">
                  <c:v>University of Primorska</c:v>
                </c:pt>
                <c:pt idx="3">
                  <c:v>University of Nova Gorica</c:v>
                </c:pt>
              </c:strCache>
            </c:strRef>
          </c:cat>
          <c:val>
            <c:numRef>
              <c:f>('Vir financiranja Univerze'!$B$5:$B$7,'Vir financiranja Univerze'!$B$10)</c:f>
              <c:numCache>
                <c:formatCode>_(* #,##0_);_(* \(#,##0\);_(* "-"_);_(@_)</c:formatCode>
                <c:ptCount val="4"/>
                <c:pt idx="0">
                  <c:v>177356204</c:v>
                </c:pt>
                <c:pt idx="1">
                  <c:v>59820539</c:v>
                </c:pt>
                <c:pt idx="2">
                  <c:v>14909206</c:v>
                </c:pt>
                <c:pt idx="3">
                  <c:v>2054056</c:v>
                </c:pt>
              </c:numCache>
            </c:numRef>
          </c:val>
        </c:ser>
        <c:ser>
          <c:idx val="2"/>
          <c:order val="1"/>
          <c:tx>
            <c:strRef>
              <c:f>'Vir financiranja Univerze'!$D$3</c:f>
              <c:strCache>
                <c:ptCount val="1"/>
                <c:pt idx="0">
                  <c:v>Research</c:v>
                </c:pt>
              </c:strCache>
            </c:strRef>
          </c:tx>
          <c:spPr>
            <a:solidFill>
              <a:schemeClr val="accent3"/>
            </a:solidFill>
            <a:ln>
              <a:noFill/>
            </a:ln>
            <a:effectLst/>
            <a:sp3d/>
          </c:spPr>
          <c:invertIfNegative val="0"/>
          <c:dLbls>
            <c:dLbl>
              <c:idx val="0"/>
              <c:layout>
                <c:manualLayout>
                  <c:x val="3.4990786822872808E-2"/>
                  <c:y val="-2.071771380843781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4188034188034101E-2"/>
                  <c:y val="-0.1292929128395243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9.1168091168091162E-3"/>
                  <c:y val="-7.757574770371460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5584045584045581E-3"/>
                  <c:y val="-6.7878779240750281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('Vir financiranja Univerze'!$A$5:$A$7,'Vir financiranja Univerze'!$A$10)</c:f>
              <c:strCache>
                <c:ptCount val="4"/>
                <c:pt idx="0">
                  <c:v>University of Ljubljana</c:v>
                </c:pt>
                <c:pt idx="1">
                  <c:v>University of Maribor</c:v>
                </c:pt>
                <c:pt idx="2">
                  <c:v>University of Primorska</c:v>
                </c:pt>
                <c:pt idx="3">
                  <c:v>University of Nova Gorica</c:v>
                </c:pt>
              </c:strCache>
            </c:strRef>
          </c:cat>
          <c:val>
            <c:numRef>
              <c:f>('Vir financiranja Univerze'!$D$5:$D$7,'Vir financiranja Univerze'!$D$10)</c:f>
              <c:numCache>
                <c:formatCode>_(* #,##0_);_(* \(#,##0\);_(* "-"_);_(@_)</c:formatCode>
                <c:ptCount val="4"/>
                <c:pt idx="0">
                  <c:v>38353247</c:v>
                </c:pt>
                <c:pt idx="1">
                  <c:v>7499983</c:v>
                </c:pt>
                <c:pt idx="2">
                  <c:v>3353468</c:v>
                </c:pt>
                <c:pt idx="3">
                  <c:v>1970740</c:v>
                </c:pt>
              </c:numCache>
            </c:numRef>
          </c:val>
        </c:ser>
        <c:ser>
          <c:idx val="3"/>
          <c:order val="2"/>
          <c:tx>
            <c:strRef>
              <c:f>'Vir financiranja Univerze'!$F$3</c:f>
              <c:strCache>
                <c:ptCount val="1"/>
                <c:pt idx="0">
                  <c:v>International</c:v>
                </c:pt>
              </c:strCache>
            </c:strRef>
          </c:tx>
          <c:spPr>
            <a:solidFill>
              <a:schemeClr val="accent4"/>
            </a:solidFill>
            <a:ln>
              <a:noFill/>
            </a:ln>
            <a:effectLst/>
            <a:sp3d/>
          </c:spPr>
          <c:invertIfNegative val="0"/>
          <c:dLbls>
            <c:dLbl>
              <c:idx val="0"/>
              <c:layout>
                <c:manualLayout>
                  <c:x val="2.9465925745577101E-2"/>
                  <c:y val="-1.479836700602701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735042735042735E-2"/>
                  <c:y val="-5.818181077778594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051282051282043E-2"/>
                  <c:y val="-3.232322820988120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507122507122507E-2"/>
                  <c:y val="-3.232322820988108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('Vir financiranja Univerze'!$A$5:$A$7,'Vir financiranja Univerze'!$A$10)</c:f>
              <c:strCache>
                <c:ptCount val="4"/>
                <c:pt idx="0">
                  <c:v>University of Ljubljana</c:v>
                </c:pt>
                <c:pt idx="1">
                  <c:v>University of Maribor</c:v>
                </c:pt>
                <c:pt idx="2">
                  <c:v>University of Primorska</c:v>
                </c:pt>
                <c:pt idx="3">
                  <c:v>University of Nova Gorica</c:v>
                </c:pt>
              </c:strCache>
            </c:strRef>
          </c:cat>
          <c:val>
            <c:numRef>
              <c:f>('Vir financiranja Univerze'!$F$5:$F$7,'Vir financiranja Univerze'!$F$10)</c:f>
              <c:numCache>
                <c:formatCode>_(* #,##0_);_(* \(#,##0\);_(* "-"_);_(@_)</c:formatCode>
                <c:ptCount val="4"/>
                <c:pt idx="0">
                  <c:v>15143748</c:v>
                </c:pt>
                <c:pt idx="1">
                  <c:v>12691558</c:v>
                </c:pt>
                <c:pt idx="2">
                  <c:v>5012607</c:v>
                </c:pt>
                <c:pt idx="3">
                  <c:v>2622662</c:v>
                </c:pt>
              </c:numCache>
            </c:numRef>
          </c:val>
        </c:ser>
        <c:ser>
          <c:idx val="4"/>
          <c:order val="3"/>
          <c:tx>
            <c:strRef>
              <c:f>'Vir financiranja Univerze'!$H$3</c:f>
              <c:strCache>
                <c:ptCount val="1"/>
                <c:pt idx="0">
                  <c:v>Market</c:v>
                </c:pt>
              </c:strCache>
            </c:strRef>
          </c:tx>
          <c:spPr>
            <a:solidFill>
              <a:schemeClr val="accent5"/>
            </a:solidFill>
            <a:ln>
              <a:noFill/>
            </a:ln>
            <a:effectLst/>
            <a:sp3d/>
          </c:spPr>
          <c:invertIfNegative val="0"/>
          <c:dLbls>
            <c:dLbl>
              <c:idx val="1"/>
              <c:layout>
                <c:manualLayout>
                  <c:x val="9.1168091168091162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0512820512820513E-2"/>
                  <c:y val="6.4646456419762167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7350427350427184E-2"/>
                  <c:y val="9.6969684629643251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('Vir financiranja Univerze'!$A$5:$A$7,'Vir financiranja Univerze'!$A$10)</c:f>
              <c:strCache>
                <c:ptCount val="4"/>
                <c:pt idx="0">
                  <c:v>University of Ljubljana</c:v>
                </c:pt>
                <c:pt idx="1">
                  <c:v>University of Maribor</c:v>
                </c:pt>
                <c:pt idx="2">
                  <c:v>University of Primorska</c:v>
                </c:pt>
                <c:pt idx="3">
                  <c:v>University of Nova Gorica</c:v>
                </c:pt>
              </c:strCache>
            </c:strRef>
          </c:cat>
          <c:val>
            <c:numRef>
              <c:f>('Vir financiranja Univerze'!$H$5:$H$7,'Vir financiranja Univerze'!$H$10)</c:f>
              <c:numCache>
                <c:formatCode>_(* #,##0_);_(* \(#,##0\);_(* "-"_);_(@_)</c:formatCode>
                <c:ptCount val="4"/>
                <c:pt idx="0">
                  <c:v>63304727</c:v>
                </c:pt>
                <c:pt idx="1">
                  <c:v>15229824</c:v>
                </c:pt>
                <c:pt idx="2">
                  <c:v>4441400</c:v>
                </c:pt>
                <c:pt idx="3">
                  <c:v>1480829</c:v>
                </c:pt>
              </c:numCache>
            </c:numRef>
          </c:val>
        </c:ser>
        <c:dLbls>
          <c:showLegendKey val="0"/>
          <c:showVal val="1"/>
          <c:showCatName val="0"/>
          <c:showSerName val="0"/>
          <c:showPercent val="0"/>
          <c:showBubbleSize val="0"/>
        </c:dLbls>
        <c:gapWidth val="150"/>
        <c:shape val="box"/>
        <c:axId val="-985578704"/>
        <c:axId val="-985580880"/>
        <c:axId val="0"/>
      </c:bar3DChart>
      <c:catAx>
        <c:axId val="-98557870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985580880"/>
        <c:crosses val="autoZero"/>
        <c:auto val="1"/>
        <c:lblAlgn val="ctr"/>
        <c:lblOffset val="100"/>
        <c:noMultiLvlLbl val="0"/>
      </c:catAx>
      <c:valAx>
        <c:axId val="-9855808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l-SI"/>
                  <a:t>EUR</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l-SI"/>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9855787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noFill/>
    </a:ln>
    <a:effectLst/>
  </c:spPr>
  <c:txPr>
    <a:bodyPr/>
    <a:lstStyle/>
    <a:p>
      <a:pPr>
        <a:defRPr/>
      </a:pPr>
      <a:endParaRPr lang="sl-SI"/>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'Study activity height 2010-2016'!$A$8</c:f>
              <c:strCache>
                <c:ptCount val="1"/>
                <c:pt idx="0">
                  <c:v>Public higher education institutions</c:v>
                </c:pt>
              </c:strCache>
            </c:strRef>
          </c:tx>
          <c:spPr>
            <a:solidFill>
              <a:schemeClr val="accent1"/>
            </a:solidFill>
            <a:ln>
              <a:noFill/>
            </a:ln>
            <a:effectLst/>
            <a:scene3d>
              <a:camera prst="orthographicFront"/>
              <a:lightRig rig="threePt" dir="t"/>
            </a:scene3d>
            <a:sp3d>
              <a:bevelT w="165100" prst="coolSlant"/>
            </a:sp3d>
          </c:spPr>
          <c:invertIfNegative val="0"/>
          <c:cat>
            <c:strRef>
              <c:f>'Study activity height 2010-2016'!$B$3:$H$3</c:f>
              <c:strCache>
                <c:ptCount val="7"/>
                <c:pt idx="0">
                  <c:v>Year 2010</c:v>
                </c:pt>
                <c:pt idx="1">
                  <c:v>Year 2011</c:v>
                </c:pt>
                <c:pt idx="2">
                  <c:v>Year 2012</c:v>
                </c:pt>
                <c:pt idx="3">
                  <c:v>Year 2013</c:v>
                </c:pt>
                <c:pt idx="4">
                  <c:v>Year 2014</c:v>
                </c:pt>
                <c:pt idx="5">
                  <c:v>Year 2015</c:v>
                </c:pt>
                <c:pt idx="6">
                  <c:v>Year 2016</c:v>
                </c:pt>
              </c:strCache>
            </c:strRef>
          </c:cat>
          <c:val>
            <c:numRef>
              <c:f>'Study activity height 2010-2016'!$B$8:$H$8</c:f>
              <c:numCache>
                <c:formatCode>#,##0.00</c:formatCode>
                <c:ptCount val="7"/>
                <c:pt idx="0">
                  <c:v>241007214.61000001</c:v>
                </c:pt>
                <c:pt idx="1">
                  <c:v>248795700.27999997</c:v>
                </c:pt>
                <c:pt idx="2">
                  <c:v>229958439.04999998</c:v>
                </c:pt>
                <c:pt idx="3">
                  <c:v>225587406.19000003</c:v>
                </c:pt>
                <c:pt idx="4">
                  <c:v>222517242.56</c:v>
                </c:pt>
                <c:pt idx="5">
                  <c:v>221382972.87000003</c:v>
                </c:pt>
                <c:pt idx="6">
                  <c:v>235055654.85999998</c:v>
                </c:pt>
              </c:numCache>
            </c:numRef>
          </c:val>
        </c:ser>
        <c:dLbls>
          <c:showLegendKey val="0"/>
          <c:showVal val="0"/>
          <c:showCatName val="0"/>
          <c:showSerName val="0"/>
          <c:showPercent val="0"/>
          <c:showBubbleSize val="0"/>
        </c:dLbls>
        <c:gapWidth val="269"/>
        <c:axId val="-1265299664"/>
        <c:axId val="-1265308368"/>
      </c:barChart>
      <c:lineChart>
        <c:grouping val="standard"/>
        <c:varyColors val="0"/>
        <c:ser>
          <c:idx val="1"/>
          <c:order val="1"/>
          <c:tx>
            <c:strRef>
              <c:f>'Study activity height 2010-2016'!$A$22</c:f>
              <c:strCache>
                <c:ptCount val="1"/>
                <c:pt idx="0">
                  <c:v>Private higher education institutions</c:v>
                </c:pt>
              </c:strCache>
            </c:strRef>
          </c:tx>
          <c:spPr>
            <a:ln w="38100" cap="rnd">
              <a:solidFill>
                <a:schemeClr val="accent2"/>
              </a:solidFill>
              <a:round/>
            </a:ln>
            <a:effectLst/>
          </c:spPr>
          <c:marker>
            <c:symbol val="none"/>
          </c:marker>
          <c:cat>
            <c:strRef>
              <c:f>'Study activity height 2010-2016'!$B$3:$H$3</c:f>
              <c:strCache>
                <c:ptCount val="7"/>
                <c:pt idx="0">
                  <c:v>Year 2010</c:v>
                </c:pt>
                <c:pt idx="1">
                  <c:v>Year 2011</c:v>
                </c:pt>
                <c:pt idx="2">
                  <c:v>Year 2012</c:v>
                </c:pt>
                <c:pt idx="3">
                  <c:v>Year 2013</c:v>
                </c:pt>
                <c:pt idx="4">
                  <c:v>Year 2014</c:v>
                </c:pt>
                <c:pt idx="5">
                  <c:v>Year 2015</c:v>
                </c:pt>
                <c:pt idx="6">
                  <c:v>Year 2016</c:v>
                </c:pt>
              </c:strCache>
            </c:strRef>
          </c:cat>
          <c:val>
            <c:numRef>
              <c:f>'Study activity height 2010-2016'!$B$22:$H$22</c:f>
              <c:numCache>
                <c:formatCode>#,##0.00</c:formatCode>
                <c:ptCount val="7"/>
                <c:pt idx="0">
                  <c:v>10397807</c:v>
                </c:pt>
                <c:pt idx="1">
                  <c:v>10747969.25</c:v>
                </c:pt>
                <c:pt idx="2">
                  <c:v>9934199.9499999993</c:v>
                </c:pt>
                <c:pt idx="3">
                  <c:v>9478487.0700000003</c:v>
                </c:pt>
                <c:pt idx="4">
                  <c:v>9342053.3000000007</c:v>
                </c:pt>
                <c:pt idx="5">
                  <c:v>9287966.709999999</c:v>
                </c:pt>
                <c:pt idx="6">
                  <c:v>9328917.1400000006</c:v>
                </c:pt>
              </c:numCache>
            </c:numRef>
          </c:val>
          <c:smooth val="0"/>
        </c:ser>
        <c:dLbls>
          <c:showLegendKey val="0"/>
          <c:showVal val="0"/>
          <c:showCatName val="0"/>
          <c:showSerName val="0"/>
          <c:showPercent val="0"/>
          <c:showBubbleSize val="0"/>
        </c:dLbls>
        <c:marker val="1"/>
        <c:smooth val="0"/>
        <c:axId val="-1265299664"/>
        <c:axId val="-1265308368"/>
      </c:lineChart>
      <c:catAx>
        <c:axId val="-12652996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cap="none" spc="0" normalizeH="0" baseline="0">
                <a:solidFill>
                  <a:schemeClr val="tx1">
                    <a:lumMod val="65000"/>
                    <a:lumOff val="35000"/>
                  </a:schemeClr>
                </a:solidFill>
                <a:latin typeface="+mn-lt"/>
                <a:ea typeface="+mn-ea"/>
                <a:cs typeface="+mn-cs"/>
              </a:defRPr>
            </a:pPr>
            <a:endParaRPr lang="sl-SI"/>
          </a:p>
        </c:txPr>
        <c:crossAx val="-1265308368"/>
        <c:crosses val="autoZero"/>
        <c:auto val="1"/>
        <c:lblAlgn val="ctr"/>
        <c:lblOffset val="100"/>
        <c:noMultiLvlLbl val="0"/>
      </c:catAx>
      <c:valAx>
        <c:axId val="-1265308368"/>
        <c:scaling>
          <c:orientation val="minMax"/>
          <c:max val="250000000"/>
        </c:scaling>
        <c:delete val="0"/>
        <c:axPos val="l"/>
        <c:majorGridlines>
          <c:spPr>
            <a:ln w="9525" cap="flat" cmpd="sng" algn="ctr">
              <a:solidFill>
                <a:schemeClr val="bg2">
                  <a:lumMod val="25000"/>
                </a:schemeClr>
              </a:solidFill>
              <a:round/>
            </a:ln>
            <a:effectLst/>
          </c:spPr>
        </c:majorGridlines>
        <c:minorGridlines>
          <c:spPr>
            <a:ln w="9525" cap="flat" cmpd="sng" algn="ctr">
              <a:solidFill>
                <a:schemeClr val="accent1">
                  <a:lumMod val="60000"/>
                  <a:lumOff val="40000"/>
                  <a:alpha val="99000"/>
                </a:schemeClr>
              </a:solidFill>
              <a:round/>
            </a:ln>
            <a:effectLst/>
          </c:spPr>
        </c:min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1265299664"/>
        <c:crosses val="autoZero"/>
        <c:crossBetween val="between"/>
      </c:valAx>
      <c:spPr>
        <a:noFill/>
        <a:ln>
          <a:solidFill>
            <a:schemeClr val="bg2">
              <a:lumMod val="25000"/>
            </a:schemeClr>
          </a:solid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noFill/>
    </a:ln>
    <a:effectLst/>
  </c:spPr>
  <c:txPr>
    <a:bodyPr/>
    <a:lstStyle/>
    <a:p>
      <a:pPr>
        <a:defRPr/>
      </a:pPr>
      <a:endParaRPr lang="sl-S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0.11963</cdr:x>
      <cdr:y>0.03595</cdr:y>
    </cdr:from>
    <cdr:to>
      <cdr:x>0.21504</cdr:x>
      <cdr:y>0.09667</cdr:y>
    </cdr:to>
    <cdr:sp macro="" textlink="">
      <cdr:nvSpPr>
        <cdr:cNvPr id="2" name="PoljeZBesedilom 1"/>
        <cdr:cNvSpPr txBox="1"/>
      </cdr:nvSpPr>
      <cdr:spPr>
        <a:xfrm xmlns:a="http://schemas.openxmlformats.org/drawingml/2006/main">
          <a:off x="1028389" y="139552"/>
          <a:ext cx="820132" cy="23567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l-SI" sz="1200" b="1" dirty="0" smtClean="0">
              <a:solidFill>
                <a:srgbClr val="FF0000"/>
              </a:solidFill>
            </a:rPr>
            <a:t>90.000</a:t>
          </a:r>
          <a:endParaRPr lang="sl-SI" sz="1200" b="1" dirty="0">
            <a:solidFill>
              <a:srgbClr val="FF0000"/>
            </a:solidFill>
          </a:endParaRPr>
        </a:p>
      </cdr:txBody>
    </cdr:sp>
  </cdr:relSizeAnchor>
  <cdr:relSizeAnchor xmlns:cdr="http://schemas.openxmlformats.org/drawingml/2006/chartDrawing">
    <cdr:from>
      <cdr:x>0.873</cdr:x>
      <cdr:y>0.19139</cdr:y>
    </cdr:from>
    <cdr:to>
      <cdr:x>0.95525</cdr:x>
      <cdr:y>0.26911</cdr:y>
    </cdr:to>
    <cdr:sp macro="" textlink="">
      <cdr:nvSpPr>
        <cdr:cNvPr id="3" name="PoljeZBesedilom 2"/>
        <cdr:cNvSpPr txBox="1"/>
      </cdr:nvSpPr>
      <cdr:spPr>
        <a:xfrm xmlns:a="http://schemas.openxmlformats.org/drawingml/2006/main">
          <a:off x="7504604" y="742868"/>
          <a:ext cx="707010" cy="30165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l-SI" sz="1200" b="1" dirty="0" smtClean="0">
              <a:solidFill>
                <a:srgbClr val="FF0000"/>
              </a:solidFill>
            </a:rPr>
            <a:t>70.000</a:t>
          </a:r>
          <a:endParaRPr lang="sl-SI" sz="1200" b="1" dirty="0">
            <a:solidFill>
              <a:srgbClr val="FF00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0.33264</cdr:x>
      <cdr:y>0.87854</cdr:y>
    </cdr:from>
    <cdr:to>
      <cdr:x>0.3624</cdr:x>
      <cdr:y>0.97878</cdr:y>
    </cdr:to>
    <cdr:sp macro="" textlink="">
      <cdr:nvSpPr>
        <cdr:cNvPr id="2" name="Puščica gor 1"/>
        <cdr:cNvSpPr/>
      </cdr:nvSpPr>
      <cdr:spPr>
        <a:xfrm xmlns:a="http://schemas.openxmlformats.org/drawingml/2006/main">
          <a:off x="3055151" y="4291697"/>
          <a:ext cx="273378" cy="489691"/>
        </a:xfrm>
        <a:prstGeom xmlns:a="http://schemas.openxmlformats.org/drawingml/2006/main" prst="upArrow">
          <a:avLst/>
        </a:prstGeom>
        <a:solidFill xmlns:a="http://schemas.openxmlformats.org/drawingml/2006/main">
          <a:srgbClr val="FF0000"/>
        </a:solidFill>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sl-SI"/>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29837" cy="498852"/>
          </a:xfrm>
          <a:prstGeom prst="rect">
            <a:avLst/>
          </a:prstGeom>
        </p:spPr>
        <p:txBody>
          <a:bodyPr vert="horz" lIns="91440" tIns="45720" rIns="91440" bIns="45720" rtlCol="0"/>
          <a:lstStyle>
            <a:lvl1pPr algn="l">
              <a:defRPr sz="1200"/>
            </a:lvl1pPr>
          </a:lstStyle>
          <a:p>
            <a:endParaRPr lang="en-GB"/>
          </a:p>
        </p:txBody>
      </p:sp>
      <p:sp>
        <p:nvSpPr>
          <p:cNvPr id="3" name="Označba mesta datuma 2"/>
          <p:cNvSpPr>
            <a:spLocks noGrp="1"/>
          </p:cNvSpPr>
          <p:nvPr>
            <p:ph type="dt" sz="quarter" idx="1"/>
          </p:nvPr>
        </p:nvSpPr>
        <p:spPr>
          <a:xfrm>
            <a:off x="3829761" y="0"/>
            <a:ext cx="2929837" cy="498852"/>
          </a:xfrm>
          <a:prstGeom prst="rect">
            <a:avLst/>
          </a:prstGeom>
        </p:spPr>
        <p:txBody>
          <a:bodyPr vert="horz" lIns="91440" tIns="45720" rIns="91440" bIns="45720" rtlCol="0"/>
          <a:lstStyle>
            <a:lvl1pPr algn="r">
              <a:defRPr sz="1200"/>
            </a:lvl1pPr>
          </a:lstStyle>
          <a:p>
            <a:fld id="{490EFEE3-DBA4-43E0-B873-0A5554A98A67}" type="datetimeFigureOut">
              <a:rPr lang="en-GB" smtClean="0"/>
              <a:t>23/03/2017</a:t>
            </a:fld>
            <a:endParaRPr lang="en-GB"/>
          </a:p>
        </p:txBody>
      </p:sp>
      <p:sp>
        <p:nvSpPr>
          <p:cNvPr id="4" name="Označba mesta noge 3"/>
          <p:cNvSpPr>
            <a:spLocks noGrp="1"/>
          </p:cNvSpPr>
          <p:nvPr>
            <p:ph type="ftr" sz="quarter" idx="2"/>
          </p:nvPr>
        </p:nvSpPr>
        <p:spPr>
          <a:xfrm>
            <a:off x="0" y="9443662"/>
            <a:ext cx="2929837" cy="498851"/>
          </a:xfrm>
          <a:prstGeom prst="rect">
            <a:avLst/>
          </a:prstGeom>
        </p:spPr>
        <p:txBody>
          <a:bodyPr vert="horz" lIns="91440" tIns="45720" rIns="91440" bIns="45720" rtlCol="0" anchor="b"/>
          <a:lstStyle>
            <a:lvl1pPr algn="l">
              <a:defRPr sz="1200"/>
            </a:lvl1pPr>
          </a:lstStyle>
          <a:p>
            <a:endParaRPr lang="en-GB"/>
          </a:p>
        </p:txBody>
      </p:sp>
      <p:sp>
        <p:nvSpPr>
          <p:cNvPr id="5" name="Označba mesta številke diapozitiva 4"/>
          <p:cNvSpPr>
            <a:spLocks noGrp="1"/>
          </p:cNvSpPr>
          <p:nvPr>
            <p:ph type="sldNum" sz="quarter" idx="3"/>
          </p:nvPr>
        </p:nvSpPr>
        <p:spPr>
          <a:xfrm>
            <a:off x="3829761" y="9443662"/>
            <a:ext cx="2929837" cy="498851"/>
          </a:xfrm>
          <a:prstGeom prst="rect">
            <a:avLst/>
          </a:prstGeom>
        </p:spPr>
        <p:txBody>
          <a:bodyPr vert="horz" lIns="91440" tIns="45720" rIns="91440" bIns="45720" rtlCol="0" anchor="b"/>
          <a:lstStyle>
            <a:lvl1pPr algn="r">
              <a:defRPr sz="1200"/>
            </a:lvl1pPr>
          </a:lstStyle>
          <a:p>
            <a:fld id="{9E2BFF94-9CE4-4A29-9581-94F5FBAEF60D}" type="slidenum">
              <a:rPr lang="en-GB" smtClean="0"/>
              <a:t>‹#›</a:t>
            </a:fld>
            <a:endParaRPr lang="en-GB"/>
          </a:p>
        </p:txBody>
      </p:sp>
    </p:spTree>
    <p:extLst>
      <p:ext uri="{BB962C8B-B14F-4D97-AF65-F5344CB8AC3E}">
        <p14:creationId xmlns:p14="http://schemas.microsoft.com/office/powerpoint/2010/main" val="41862959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29837" cy="498852"/>
          </a:xfrm>
          <a:prstGeom prst="rect">
            <a:avLst/>
          </a:prstGeom>
        </p:spPr>
        <p:txBody>
          <a:bodyPr vert="horz" lIns="91440" tIns="45720" rIns="91440" bIns="45720" rtlCol="0"/>
          <a:lstStyle>
            <a:lvl1pPr algn="l">
              <a:defRPr sz="1200"/>
            </a:lvl1pPr>
          </a:lstStyle>
          <a:p>
            <a:endParaRPr lang="en-GB"/>
          </a:p>
        </p:txBody>
      </p:sp>
      <p:sp>
        <p:nvSpPr>
          <p:cNvPr id="3" name="Označba mesta datuma 2"/>
          <p:cNvSpPr>
            <a:spLocks noGrp="1"/>
          </p:cNvSpPr>
          <p:nvPr>
            <p:ph type="dt" idx="1"/>
          </p:nvPr>
        </p:nvSpPr>
        <p:spPr>
          <a:xfrm>
            <a:off x="3829761" y="0"/>
            <a:ext cx="2929837" cy="498852"/>
          </a:xfrm>
          <a:prstGeom prst="rect">
            <a:avLst/>
          </a:prstGeom>
        </p:spPr>
        <p:txBody>
          <a:bodyPr vert="horz" lIns="91440" tIns="45720" rIns="91440" bIns="45720" rtlCol="0"/>
          <a:lstStyle>
            <a:lvl1pPr algn="r">
              <a:defRPr sz="1200"/>
            </a:lvl1pPr>
          </a:lstStyle>
          <a:p>
            <a:fld id="{53408731-BB7A-4737-8BE5-405646957306}" type="datetimeFigureOut">
              <a:rPr lang="en-GB" smtClean="0"/>
              <a:t>23/03/2017</a:t>
            </a:fld>
            <a:endParaRPr lang="en-GB"/>
          </a:p>
        </p:txBody>
      </p:sp>
      <p:sp>
        <p:nvSpPr>
          <p:cNvPr id="4" name="Označba mesta stranske slike 3"/>
          <p:cNvSpPr>
            <a:spLocks noGrp="1" noRot="1" noChangeAspect="1"/>
          </p:cNvSpPr>
          <p:nvPr>
            <p:ph type="sldImg" idx="2"/>
          </p:nvPr>
        </p:nvSpPr>
        <p:spPr>
          <a:xfrm>
            <a:off x="398463" y="1243013"/>
            <a:ext cx="5964237" cy="3355975"/>
          </a:xfrm>
          <a:prstGeom prst="rect">
            <a:avLst/>
          </a:prstGeom>
          <a:noFill/>
          <a:ln w="12700">
            <a:solidFill>
              <a:prstClr val="black"/>
            </a:solidFill>
          </a:ln>
        </p:spPr>
        <p:txBody>
          <a:bodyPr vert="horz" lIns="91440" tIns="45720" rIns="91440" bIns="45720" rtlCol="0" anchor="ctr"/>
          <a:lstStyle/>
          <a:p>
            <a:endParaRPr lang="en-GB"/>
          </a:p>
        </p:txBody>
      </p:sp>
      <p:sp>
        <p:nvSpPr>
          <p:cNvPr id="5" name="Označba mesta opomb 4"/>
          <p:cNvSpPr>
            <a:spLocks noGrp="1"/>
          </p:cNvSpPr>
          <p:nvPr>
            <p:ph type="body" sz="quarter" idx="3"/>
          </p:nvPr>
        </p:nvSpPr>
        <p:spPr>
          <a:xfrm>
            <a:off x="676117" y="4784835"/>
            <a:ext cx="5408930" cy="3914864"/>
          </a:xfrm>
          <a:prstGeom prst="rect">
            <a:avLst/>
          </a:prstGeom>
        </p:spPr>
        <p:txBody>
          <a:bodyPr vert="horz" lIns="91440" tIns="45720" rIns="91440" bIns="45720" rtlCol="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GB"/>
          </a:p>
        </p:txBody>
      </p:sp>
      <p:sp>
        <p:nvSpPr>
          <p:cNvPr id="6" name="Označba mesta noge 5"/>
          <p:cNvSpPr>
            <a:spLocks noGrp="1"/>
          </p:cNvSpPr>
          <p:nvPr>
            <p:ph type="ftr" sz="quarter" idx="4"/>
          </p:nvPr>
        </p:nvSpPr>
        <p:spPr>
          <a:xfrm>
            <a:off x="0" y="9443662"/>
            <a:ext cx="2929837" cy="498851"/>
          </a:xfrm>
          <a:prstGeom prst="rect">
            <a:avLst/>
          </a:prstGeom>
        </p:spPr>
        <p:txBody>
          <a:bodyPr vert="horz" lIns="91440" tIns="45720" rIns="91440" bIns="45720" rtlCol="0" anchor="b"/>
          <a:lstStyle>
            <a:lvl1pPr algn="l">
              <a:defRPr sz="1200"/>
            </a:lvl1pPr>
          </a:lstStyle>
          <a:p>
            <a:endParaRPr lang="en-GB"/>
          </a:p>
        </p:txBody>
      </p:sp>
      <p:sp>
        <p:nvSpPr>
          <p:cNvPr id="7" name="Označba mesta številke diapozitiva 6"/>
          <p:cNvSpPr>
            <a:spLocks noGrp="1"/>
          </p:cNvSpPr>
          <p:nvPr>
            <p:ph type="sldNum" sz="quarter" idx="5"/>
          </p:nvPr>
        </p:nvSpPr>
        <p:spPr>
          <a:xfrm>
            <a:off x="3829761" y="9443662"/>
            <a:ext cx="2929837" cy="498851"/>
          </a:xfrm>
          <a:prstGeom prst="rect">
            <a:avLst/>
          </a:prstGeom>
        </p:spPr>
        <p:txBody>
          <a:bodyPr vert="horz" lIns="91440" tIns="45720" rIns="91440" bIns="45720" rtlCol="0" anchor="b"/>
          <a:lstStyle>
            <a:lvl1pPr algn="r">
              <a:defRPr sz="1200"/>
            </a:lvl1pPr>
          </a:lstStyle>
          <a:p>
            <a:fld id="{F219F7A3-A507-41F8-9A9C-85BBF169F9AD}" type="slidenum">
              <a:rPr lang="en-GB" smtClean="0"/>
              <a:t>‹#›</a:t>
            </a:fld>
            <a:endParaRPr lang="en-GB"/>
          </a:p>
        </p:txBody>
      </p:sp>
    </p:spTree>
    <p:extLst>
      <p:ext uri="{BB962C8B-B14F-4D97-AF65-F5344CB8AC3E}">
        <p14:creationId xmlns:p14="http://schemas.microsoft.com/office/powerpoint/2010/main" val="3213905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76E01B95-9556-48A3-95E7-536927309B10}" type="slidenum">
              <a:rPr lang="sl-SI" smtClean="0"/>
              <a:t>30</a:t>
            </a:fld>
            <a:endParaRPr lang="sl-SI"/>
          </a:p>
        </p:txBody>
      </p:sp>
    </p:spTree>
    <p:extLst>
      <p:ext uri="{BB962C8B-B14F-4D97-AF65-F5344CB8AC3E}">
        <p14:creationId xmlns:p14="http://schemas.microsoft.com/office/powerpoint/2010/main" val="3628404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2879AA-B03E-904D-93AF-95B1AD66B445}" type="slidenum">
              <a:rPr lang="en-US" smtClean="0"/>
              <a:t>33</a:t>
            </a:fld>
            <a:endParaRPr lang="en-US"/>
          </a:p>
        </p:txBody>
      </p:sp>
    </p:spTree>
    <p:extLst>
      <p:ext uri="{BB962C8B-B14F-4D97-AF65-F5344CB8AC3E}">
        <p14:creationId xmlns:p14="http://schemas.microsoft.com/office/powerpoint/2010/main" val="4033833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2879AA-B03E-904D-93AF-95B1AD66B445}" type="slidenum">
              <a:rPr lang="en-US" smtClean="0"/>
              <a:t>34</a:t>
            </a:fld>
            <a:endParaRPr lang="en-US"/>
          </a:p>
        </p:txBody>
      </p:sp>
    </p:spTree>
    <p:extLst>
      <p:ext uri="{BB962C8B-B14F-4D97-AF65-F5344CB8AC3E}">
        <p14:creationId xmlns:p14="http://schemas.microsoft.com/office/powerpoint/2010/main" val="301968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sl-SI" smtClean="0"/>
              <a:t>Uredite slog naslova matrice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Uredite slog podnaslova matrice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54775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sl-SI" smtClean="0"/>
              <a:t>Uredite slog naslova matrice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53162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l-SI" smtClean="0"/>
              <a:t>Uredite slog naslova matrice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50708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sl-SI" smtClean="0"/>
              <a:t>Uredite slog naslova matrice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892034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t kartice z imeno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l-SI" smtClean="0"/>
              <a:t>Uredite slog naslova matrice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63962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esnično ali neresničn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sl-SI" smtClean="0"/>
              <a:t>Uredite slog naslova matrice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72042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778549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sl-SI" smtClean="0"/>
              <a:t>Uredite slog naslova matrice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70137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smtClean="0"/>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935393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sl-SI" smtClean="0"/>
              <a:t>Uredite slog naslova matrice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smtClean="0"/>
              <a:pPr/>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0367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t>3/23/2017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160438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l-SI" smtClean="0"/>
              <a:t>Uredite slog naslova matrice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3/23/2017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05902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sl-SI" smtClean="0"/>
              <a:t>Uredite slog naslova matrice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3/23/2017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25285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3/23/2017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21144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sl-SI" smtClean="0"/>
              <a:t>Uredite slog naslova matrice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B61BEF0D-F0BB-DE4B-95CE-6DB70DBA9567}" type="datetimeFigureOut">
              <a:rPr lang="en-US" smtClean="0"/>
              <a:pPr/>
              <a:t>3/23/2017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04461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3/23/2017</a:t>
            </a:fld>
            <a:endParaRPr lang="en-US" dirty="0"/>
          </a:p>
        </p:txBody>
      </p:sp>
    </p:spTree>
    <p:extLst>
      <p:ext uri="{BB962C8B-B14F-4D97-AF65-F5344CB8AC3E}">
        <p14:creationId xmlns:p14="http://schemas.microsoft.com/office/powerpoint/2010/main" val="4173990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sl-SI" smtClean="0"/>
              <a:t>Uredite slog naslova matrice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3/23/2017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61941238"/>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pPr algn="ctr"/>
            <a:r>
              <a:rPr lang="en-US" dirty="0" smtClean="0"/>
              <a:t>Slovenian </a:t>
            </a:r>
            <a:r>
              <a:rPr lang="sl-SI" dirty="0" smtClean="0"/>
              <a:t>HE </a:t>
            </a:r>
            <a:r>
              <a:rPr lang="en-US" dirty="0" smtClean="0"/>
              <a:t>Challenges </a:t>
            </a:r>
            <a:r>
              <a:rPr lang="en-US" dirty="0" smtClean="0"/>
              <a:t>– Systemic Perspective </a:t>
            </a:r>
            <a:endParaRPr lang="en-US" dirty="0"/>
          </a:p>
        </p:txBody>
      </p:sp>
      <p:sp>
        <p:nvSpPr>
          <p:cNvPr id="3" name="Podnaslov 2"/>
          <p:cNvSpPr>
            <a:spLocks noGrp="1"/>
          </p:cNvSpPr>
          <p:nvPr>
            <p:ph type="subTitle" idx="1"/>
          </p:nvPr>
        </p:nvSpPr>
        <p:spPr/>
        <p:txBody>
          <a:bodyPr>
            <a:normAutofit lnSpcReduction="10000"/>
          </a:bodyPr>
          <a:lstStyle/>
          <a:p>
            <a:r>
              <a:rPr lang="en-US" dirty="0" err="1" smtClean="0"/>
              <a:t>Stojan</a:t>
            </a:r>
            <a:r>
              <a:rPr lang="en-US" dirty="0" smtClean="0"/>
              <a:t> </a:t>
            </a:r>
            <a:r>
              <a:rPr lang="en-US" dirty="0" err="1" smtClean="0"/>
              <a:t>Sorčan</a:t>
            </a:r>
            <a:r>
              <a:rPr lang="en-US" dirty="0" smtClean="0"/>
              <a:t>, Director General for Higher Education</a:t>
            </a:r>
          </a:p>
          <a:p>
            <a:r>
              <a:rPr lang="en-US" dirty="0" smtClean="0"/>
              <a:t>Republic of Slovenia, Ministry of Education, Science and Sport</a:t>
            </a:r>
          </a:p>
          <a:p>
            <a:r>
              <a:rPr lang="sl-SI" dirty="0" smtClean="0"/>
              <a:t>24</a:t>
            </a:r>
            <a:r>
              <a:rPr lang="en-US" dirty="0" err="1" smtClean="0"/>
              <a:t>th</a:t>
            </a:r>
            <a:r>
              <a:rPr lang="en-US" dirty="0" smtClean="0"/>
              <a:t> </a:t>
            </a:r>
            <a:r>
              <a:rPr lang="en-US" dirty="0" smtClean="0"/>
              <a:t>March 2017 </a:t>
            </a:r>
            <a:endParaRPr lang="en-US" dirty="0"/>
          </a:p>
        </p:txBody>
      </p:sp>
      <p:pic>
        <p:nvPicPr>
          <p:cNvPr id="9" name="Slika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4187" y="244581"/>
            <a:ext cx="2807193" cy="550862"/>
          </a:xfrm>
          <a:prstGeom prst="rect">
            <a:avLst/>
          </a:prstGeom>
        </p:spPr>
      </p:pic>
      <p:pic>
        <p:nvPicPr>
          <p:cNvPr id="12" name="Picture 6" descr="if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9654" y="5809171"/>
            <a:ext cx="1439863" cy="72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744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downRight)">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dirty="0" smtClean="0"/>
              <a:t>Total </a:t>
            </a:r>
            <a:r>
              <a:rPr lang="sl-SI" dirty="0" err="1" smtClean="0"/>
              <a:t>public</a:t>
            </a:r>
            <a:r>
              <a:rPr lang="sl-SI" dirty="0" smtClean="0"/>
              <a:t> </a:t>
            </a:r>
            <a:r>
              <a:rPr lang="sl-SI" dirty="0" err="1" smtClean="0"/>
              <a:t>expenditure</a:t>
            </a:r>
            <a:r>
              <a:rPr lang="sl-SI" dirty="0" smtClean="0"/>
              <a:t> on </a:t>
            </a:r>
            <a:r>
              <a:rPr lang="sl-SI" dirty="0" err="1" smtClean="0"/>
              <a:t>education</a:t>
            </a:r>
            <a:r>
              <a:rPr lang="sl-SI" dirty="0" smtClean="0"/>
              <a:t> as a </a:t>
            </a:r>
            <a:r>
              <a:rPr lang="sl-SI" dirty="0" err="1" smtClean="0"/>
              <a:t>percentage</a:t>
            </a:r>
            <a:r>
              <a:rPr lang="sl-SI" dirty="0" smtClean="0"/>
              <a:t> </a:t>
            </a:r>
            <a:r>
              <a:rPr lang="sl-SI" dirty="0" err="1" smtClean="0"/>
              <a:t>of</a:t>
            </a:r>
            <a:r>
              <a:rPr lang="sl-SI" dirty="0" smtClean="0"/>
              <a:t> total </a:t>
            </a:r>
            <a:r>
              <a:rPr lang="sl-SI" dirty="0" err="1" smtClean="0"/>
              <a:t>public</a:t>
            </a:r>
            <a:r>
              <a:rPr lang="sl-SI" dirty="0" smtClean="0"/>
              <a:t> </a:t>
            </a:r>
            <a:r>
              <a:rPr lang="sl-SI" dirty="0" err="1" smtClean="0"/>
              <a:t>expenditure</a:t>
            </a:r>
            <a:endParaRPr lang="en-GB" dirty="0"/>
          </a:p>
        </p:txBody>
      </p:sp>
      <p:pic>
        <p:nvPicPr>
          <p:cNvPr id="5" name="Slika 4"/>
          <p:cNvPicPr>
            <a:picLocks noChangeAspect="1"/>
          </p:cNvPicPr>
          <p:nvPr/>
        </p:nvPicPr>
        <p:blipFill>
          <a:blip r:embed="rId2"/>
          <a:stretch>
            <a:fillRect/>
          </a:stretch>
        </p:blipFill>
        <p:spPr>
          <a:xfrm>
            <a:off x="570590" y="6650718"/>
            <a:ext cx="2176461" cy="207282"/>
          </a:xfrm>
          <a:prstGeom prst="rect">
            <a:avLst/>
          </a:prstGeom>
        </p:spPr>
      </p:pic>
      <p:pic>
        <p:nvPicPr>
          <p:cNvPr id="7" name="Označba mesta vsebine 6"/>
          <p:cNvPicPr>
            <a:picLocks noGrp="1" noChangeAspect="1"/>
          </p:cNvPicPr>
          <p:nvPr>
            <p:ph idx="1"/>
          </p:nvPr>
        </p:nvPicPr>
        <p:blipFill>
          <a:blip r:embed="rId3"/>
          <a:stretch>
            <a:fillRect/>
          </a:stretch>
        </p:blipFill>
        <p:spPr>
          <a:xfrm>
            <a:off x="570590" y="1777711"/>
            <a:ext cx="8120923" cy="4884573"/>
          </a:xfrm>
          <a:prstGeom prst="rect">
            <a:avLst/>
          </a:prstGeom>
        </p:spPr>
      </p:pic>
      <p:sp>
        <p:nvSpPr>
          <p:cNvPr id="3" name="Puščica dol 2"/>
          <p:cNvSpPr/>
          <p:nvPr/>
        </p:nvSpPr>
        <p:spPr>
          <a:xfrm>
            <a:off x="7635711" y="3619893"/>
            <a:ext cx="301658" cy="48076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51420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smtClean="0"/>
              <a:t>Public</a:t>
            </a:r>
            <a:r>
              <a:rPr lang="sl-SI" dirty="0" smtClean="0"/>
              <a:t> </a:t>
            </a:r>
            <a:r>
              <a:rPr lang="sl-SI" dirty="0" err="1" smtClean="0"/>
              <a:t>expenditure</a:t>
            </a:r>
            <a:r>
              <a:rPr lang="sl-SI" dirty="0" smtClean="0"/>
              <a:t> </a:t>
            </a:r>
            <a:r>
              <a:rPr lang="sl-SI" dirty="0" err="1" smtClean="0"/>
              <a:t>for</a:t>
            </a:r>
            <a:r>
              <a:rPr lang="sl-SI" dirty="0" smtClean="0"/>
              <a:t> HE, </a:t>
            </a:r>
            <a:r>
              <a:rPr lang="sl-SI" dirty="0" err="1" smtClean="0"/>
              <a:t>Slovenia</a:t>
            </a:r>
            <a:endParaRPr lang="en-GB" dirty="0"/>
          </a:p>
        </p:txBody>
      </p:sp>
      <p:graphicFrame>
        <p:nvGraphicFramePr>
          <p:cNvPr id="6" name="Označba mesta vsebine 5"/>
          <p:cNvGraphicFramePr>
            <a:graphicFrameLocks noGrp="1"/>
          </p:cNvGraphicFramePr>
          <p:nvPr>
            <p:ph idx="1"/>
            <p:extLst>
              <p:ext uri="{D42A27DB-BD31-4B8C-83A1-F6EECF244321}">
                <p14:modId xmlns:p14="http://schemas.microsoft.com/office/powerpoint/2010/main" val="4031853835"/>
              </p:ext>
            </p:extLst>
          </p:nvPr>
        </p:nvGraphicFramePr>
        <p:xfrm>
          <a:off x="677863" y="2160588"/>
          <a:ext cx="8596312" cy="38814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32986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značba mesta vsebine 5"/>
          <p:cNvPicPr>
            <a:picLocks noGrp="1" noChangeAspect="1"/>
          </p:cNvPicPr>
          <p:nvPr>
            <p:ph idx="1"/>
          </p:nvPr>
        </p:nvPicPr>
        <p:blipFill>
          <a:blip r:embed="rId2"/>
          <a:stretch>
            <a:fillRect/>
          </a:stretch>
        </p:blipFill>
        <p:spPr>
          <a:xfrm>
            <a:off x="950025" y="925686"/>
            <a:ext cx="9215253" cy="5507032"/>
          </a:xfrm>
          <a:prstGeom prst="rect">
            <a:avLst/>
          </a:prstGeom>
        </p:spPr>
      </p:pic>
      <p:pic>
        <p:nvPicPr>
          <p:cNvPr id="7" name="Slika 6"/>
          <p:cNvPicPr>
            <a:picLocks noChangeAspect="1"/>
          </p:cNvPicPr>
          <p:nvPr/>
        </p:nvPicPr>
        <p:blipFill>
          <a:blip r:embed="rId3"/>
          <a:stretch>
            <a:fillRect/>
          </a:stretch>
        </p:blipFill>
        <p:spPr>
          <a:xfrm>
            <a:off x="950025" y="6432718"/>
            <a:ext cx="2176461" cy="207282"/>
          </a:xfrm>
          <a:prstGeom prst="rect">
            <a:avLst/>
          </a:prstGeom>
        </p:spPr>
      </p:pic>
      <p:sp>
        <p:nvSpPr>
          <p:cNvPr id="2" name="PoljeZBesedilom 1"/>
          <p:cNvSpPr txBox="1"/>
          <p:nvPr/>
        </p:nvSpPr>
        <p:spPr>
          <a:xfrm>
            <a:off x="1027214" y="151614"/>
            <a:ext cx="9274629" cy="646331"/>
          </a:xfrm>
          <a:prstGeom prst="rect">
            <a:avLst/>
          </a:prstGeom>
          <a:noFill/>
        </p:spPr>
        <p:txBody>
          <a:bodyPr wrap="square" rtlCol="0">
            <a:spAutoFit/>
          </a:bodyPr>
          <a:lstStyle/>
          <a:p>
            <a:r>
              <a:rPr lang="en-US" dirty="0" smtClean="0">
                <a:solidFill>
                  <a:schemeClr val="accent2">
                    <a:lumMod val="75000"/>
                  </a:schemeClr>
                </a:solidFill>
              </a:rPr>
              <a:t>Changes in the number of students, expenditure on educational institutions and expenditure per student in tertiary education (2008, 2013)</a:t>
            </a:r>
            <a:endParaRPr lang="en-US" dirty="0">
              <a:solidFill>
                <a:schemeClr val="accent2">
                  <a:lumMod val="75000"/>
                </a:schemeClr>
              </a:solidFill>
            </a:endParaRPr>
          </a:p>
        </p:txBody>
      </p:sp>
      <p:sp>
        <p:nvSpPr>
          <p:cNvPr id="3" name="Puščica dol 2"/>
          <p:cNvSpPr/>
          <p:nvPr/>
        </p:nvSpPr>
        <p:spPr>
          <a:xfrm>
            <a:off x="4581427" y="3676454"/>
            <a:ext cx="245097" cy="39592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649697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značba mesta vsebine 3"/>
          <p:cNvGraphicFramePr>
            <a:graphicFrameLocks noGrp="1"/>
          </p:cNvGraphicFramePr>
          <p:nvPr>
            <p:ph idx="1"/>
            <p:extLst>
              <p:ext uri="{D42A27DB-BD31-4B8C-83A1-F6EECF244321}">
                <p14:modId xmlns:p14="http://schemas.microsoft.com/office/powerpoint/2010/main" val="4023126125"/>
              </p:ext>
            </p:extLst>
          </p:nvPr>
        </p:nvGraphicFramePr>
        <p:xfrm>
          <a:off x="677863" y="1156996"/>
          <a:ext cx="9184594" cy="4885029"/>
        </p:xfrm>
        <a:graphic>
          <a:graphicData uri="http://schemas.openxmlformats.org/drawingml/2006/chart">
            <c:chart xmlns:c="http://schemas.openxmlformats.org/drawingml/2006/chart" xmlns:r="http://schemas.openxmlformats.org/officeDocument/2006/relationships" r:id="rId2"/>
          </a:graphicData>
        </a:graphic>
      </p:graphicFrame>
      <p:sp>
        <p:nvSpPr>
          <p:cNvPr id="5" name="PoljeZBesedilom 4"/>
          <p:cNvSpPr txBox="1"/>
          <p:nvPr/>
        </p:nvSpPr>
        <p:spPr>
          <a:xfrm>
            <a:off x="1045029" y="833830"/>
            <a:ext cx="8640147" cy="646331"/>
          </a:xfrm>
          <a:prstGeom prst="rect">
            <a:avLst/>
          </a:prstGeom>
          <a:noFill/>
        </p:spPr>
        <p:txBody>
          <a:bodyPr wrap="square" rtlCol="0">
            <a:spAutoFit/>
          </a:bodyPr>
          <a:lstStyle/>
          <a:p>
            <a:r>
              <a:rPr lang="en-US" dirty="0">
                <a:solidFill>
                  <a:schemeClr val="accent1"/>
                </a:solidFill>
              </a:rPr>
              <a:t>Distribution of public and private </a:t>
            </a:r>
            <a:r>
              <a:rPr lang="en-US" b="1" dirty="0">
                <a:solidFill>
                  <a:schemeClr val="accent1"/>
                </a:solidFill>
              </a:rPr>
              <a:t>source of funds </a:t>
            </a:r>
            <a:r>
              <a:rPr lang="en-US" dirty="0">
                <a:solidFill>
                  <a:schemeClr val="accent1"/>
                </a:solidFill>
              </a:rPr>
              <a:t>for tertiary educational institutions after transfer from public sources</a:t>
            </a:r>
          </a:p>
        </p:txBody>
      </p:sp>
      <p:sp>
        <p:nvSpPr>
          <p:cNvPr id="6" name="Naslov 1"/>
          <p:cNvSpPr txBox="1">
            <a:spLocks/>
          </p:cNvSpPr>
          <p:nvPr/>
        </p:nvSpPr>
        <p:spPr>
          <a:xfrm>
            <a:off x="1094849" y="373543"/>
            <a:ext cx="8596668" cy="555721"/>
          </a:xfrm>
          <a:prstGeom prst="rect">
            <a:avLst/>
          </a:prstGeom>
        </p:spPr>
        <p:txBody>
          <a:bodyPr vert="horz" lIns="91440" tIns="45720" rIns="91440" bIns="45720" rtlCol="0" anchor="t">
            <a:normAutofit fontScale="70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smtClean="0">
                <a:solidFill>
                  <a:schemeClr val="accent2">
                    <a:lumMod val="75000"/>
                  </a:schemeClr>
                </a:solidFill>
              </a:rPr>
              <a:t>How much </a:t>
            </a:r>
            <a:r>
              <a:rPr lang="en-US" sz="2800" b="1" dirty="0" smtClean="0">
                <a:solidFill>
                  <a:schemeClr val="accent2">
                    <a:lumMod val="75000"/>
                  </a:schemeClr>
                </a:solidFill>
              </a:rPr>
              <a:t>public</a:t>
            </a:r>
            <a:r>
              <a:rPr lang="en-US" sz="2800" dirty="0" smtClean="0">
                <a:solidFill>
                  <a:schemeClr val="accent2">
                    <a:lumMod val="75000"/>
                  </a:schemeClr>
                </a:solidFill>
              </a:rPr>
              <a:t> and </a:t>
            </a:r>
            <a:r>
              <a:rPr lang="en-US" sz="2800" b="1" dirty="0" smtClean="0">
                <a:solidFill>
                  <a:schemeClr val="accent2">
                    <a:lumMod val="75000"/>
                  </a:schemeClr>
                </a:solidFill>
              </a:rPr>
              <a:t>private</a:t>
            </a:r>
            <a:r>
              <a:rPr lang="en-US" sz="2800" dirty="0" smtClean="0">
                <a:solidFill>
                  <a:schemeClr val="accent2">
                    <a:lumMod val="75000"/>
                  </a:schemeClr>
                </a:solidFill>
              </a:rPr>
              <a:t> investment in</a:t>
            </a:r>
            <a:r>
              <a:rPr lang="sl-SI" sz="2800" dirty="0" smtClean="0">
                <a:solidFill>
                  <a:schemeClr val="accent2">
                    <a:lumMod val="75000"/>
                  </a:schemeClr>
                </a:solidFill>
              </a:rPr>
              <a:t> </a:t>
            </a:r>
            <a:r>
              <a:rPr lang="en-US" sz="2800" dirty="0">
                <a:solidFill>
                  <a:schemeClr val="accent2">
                    <a:lumMod val="75000"/>
                  </a:schemeClr>
                </a:solidFill>
              </a:rPr>
              <a:t>tertiary</a:t>
            </a:r>
            <a:r>
              <a:rPr lang="en-US" sz="2800" dirty="0" smtClean="0">
                <a:solidFill>
                  <a:schemeClr val="accent2">
                    <a:lumMod val="75000"/>
                  </a:schemeClr>
                </a:solidFill>
              </a:rPr>
              <a:t> education is there?</a:t>
            </a:r>
            <a:endParaRPr lang="en-US" sz="2800" dirty="0">
              <a:solidFill>
                <a:schemeClr val="accent2">
                  <a:lumMod val="75000"/>
                </a:schemeClr>
              </a:solidFill>
            </a:endParaRPr>
          </a:p>
        </p:txBody>
      </p:sp>
      <p:pic>
        <p:nvPicPr>
          <p:cNvPr id="7" name="Slika 6"/>
          <p:cNvPicPr>
            <a:picLocks noChangeAspect="1"/>
          </p:cNvPicPr>
          <p:nvPr/>
        </p:nvPicPr>
        <p:blipFill>
          <a:blip r:embed="rId3"/>
          <a:stretch>
            <a:fillRect/>
          </a:stretch>
        </p:blipFill>
        <p:spPr>
          <a:xfrm>
            <a:off x="1045029" y="5938384"/>
            <a:ext cx="2176461" cy="207282"/>
          </a:xfrm>
          <a:prstGeom prst="rect">
            <a:avLst/>
          </a:prstGeom>
        </p:spPr>
      </p:pic>
    </p:spTree>
    <p:extLst>
      <p:ext uri="{BB962C8B-B14F-4D97-AF65-F5344CB8AC3E}">
        <p14:creationId xmlns:p14="http://schemas.microsoft.com/office/powerpoint/2010/main" val="1679109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smtClean="0"/>
              <a:t>Sources</a:t>
            </a:r>
            <a:r>
              <a:rPr lang="sl-SI" dirty="0" smtClean="0"/>
              <a:t> </a:t>
            </a:r>
            <a:r>
              <a:rPr lang="sl-SI" dirty="0" err="1" smtClean="0"/>
              <a:t>of</a:t>
            </a:r>
            <a:r>
              <a:rPr lang="sl-SI" dirty="0" smtClean="0"/>
              <a:t> </a:t>
            </a:r>
            <a:r>
              <a:rPr lang="sl-SI" dirty="0" err="1" smtClean="0"/>
              <a:t>funding</a:t>
            </a:r>
            <a:r>
              <a:rPr lang="sl-SI" dirty="0" smtClean="0"/>
              <a:t> </a:t>
            </a:r>
            <a:r>
              <a:rPr lang="sl-SI" dirty="0" err="1" smtClean="0"/>
              <a:t>of</a:t>
            </a:r>
            <a:r>
              <a:rPr lang="sl-SI" dirty="0" smtClean="0"/>
              <a:t> HEI, </a:t>
            </a:r>
            <a:r>
              <a:rPr lang="sl-SI" dirty="0" err="1" smtClean="0"/>
              <a:t>Slovenia</a:t>
            </a:r>
            <a:endParaRPr lang="en-GB" dirty="0"/>
          </a:p>
        </p:txBody>
      </p:sp>
      <p:graphicFrame>
        <p:nvGraphicFramePr>
          <p:cNvPr id="5" name="Označba mesta vsebine 4"/>
          <p:cNvGraphicFramePr>
            <a:graphicFrameLocks noGrp="1"/>
          </p:cNvGraphicFramePr>
          <p:nvPr>
            <p:ph idx="1"/>
            <p:extLst>
              <p:ext uri="{D42A27DB-BD31-4B8C-83A1-F6EECF244321}">
                <p14:modId xmlns:p14="http://schemas.microsoft.com/office/powerpoint/2010/main" val="424754046"/>
              </p:ext>
            </p:extLst>
          </p:nvPr>
        </p:nvGraphicFramePr>
        <p:xfrm>
          <a:off x="677863" y="2160588"/>
          <a:ext cx="8596312" cy="38814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46394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err="1" smtClean="0"/>
              <a:t>Sources</a:t>
            </a:r>
            <a:r>
              <a:rPr lang="sl-SI" b="1" dirty="0" smtClean="0"/>
              <a:t> </a:t>
            </a:r>
            <a:r>
              <a:rPr lang="sl-SI" b="1" dirty="0" err="1" smtClean="0"/>
              <a:t>of</a:t>
            </a:r>
            <a:r>
              <a:rPr lang="sl-SI" b="1" dirty="0" smtClean="0"/>
              <a:t> </a:t>
            </a:r>
            <a:r>
              <a:rPr lang="sl-SI" b="1" dirty="0" err="1" smtClean="0"/>
              <a:t>funding</a:t>
            </a:r>
            <a:r>
              <a:rPr lang="sl-SI" b="1" dirty="0" smtClean="0"/>
              <a:t> </a:t>
            </a:r>
            <a:r>
              <a:rPr lang="sl-SI" b="1" dirty="0" err="1" smtClean="0"/>
              <a:t>of</a:t>
            </a:r>
            <a:r>
              <a:rPr lang="sl-SI" b="1" dirty="0" smtClean="0"/>
              <a:t> </a:t>
            </a:r>
            <a:r>
              <a:rPr lang="sl-SI" b="1" dirty="0" err="1" smtClean="0"/>
              <a:t>universities</a:t>
            </a:r>
            <a:r>
              <a:rPr lang="sl-SI" b="1" dirty="0" smtClean="0"/>
              <a:t>, 2015</a:t>
            </a:r>
            <a:endParaRPr lang="sl-SI" b="1" dirty="0"/>
          </a:p>
        </p:txBody>
      </p:sp>
      <p:graphicFrame>
        <p:nvGraphicFramePr>
          <p:cNvPr id="4" name="Označba mesta vsebine 3"/>
          <p:cNvGraphicFramePr>
            <a:graphicFrameLocks noGrp="1"/>
          </p:cNvGraphicFramePr>
          <p:nvPr>
            <p:ph idx="1"/>
            <p:extLst/>
          </p:nvPr>
        </p:nvGraphicFramePr>
        <p:xfrm>
          <a:off x="677863" y="2160588"/>
          <a:ext cx="8596312" cy="38814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640456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b="1" dirty="0" err="1" smtClean="0"/>
              <a:t>Budget</a:t>
            </a:r>
            <a:r>
              <a:rPr lang="sl-SI" b="1" dirty="0" smtClean="0"/>
              <a:t> </a:t>
            </a:r>
            <a:r>
              <a:rPr lang="sl-SI" b="1" dirty="0" err="1" smtClean="0"/>
              <a:t>items</a:t>
            </a:r>
            <a:r>
              <a:rPr lang="sl-SI" b="1" dirty="0" smtClean="0"/>
              <a:t> </a:t>
            </a:r>
            <a:r>
              <a:rPr lang="sl-SI" b="1" dirty="0" err="1" smtClean="0"/>
              <a:t>of</a:t>
            </a:r>
            <a:r>
              <a:rPr lang="sl-SI" b="1" dirty="0"/>
              <a:t> </a:t>
            </a:r>
            <a:r>
              <a:rPr lang="sl-SI" b="1" dirty="0" err="1" smtClean="0"/>
              <a:t>the</a:t>
            </a:r>
            <a:r>
              <a:rPr lang="sl-SI" b="1" dirty="0" smtClean="0"/>
              <a:t> </a:t>
            </a:r>
            <a:r>
              <a:rPr lang="sl-SI" b="1" dirty="0" err="1" smtClean="0"/>
              <a:t>Ministry</a:t>
            </a:r>
            <a:r>
              <a:rPr lang="sl-SI" b="1" dirty="0" smtClean="0"/>
              <a:t> </a:t>
            </a:r>
            <a:r>
              <a:rPr lang="sl-SI" b="1" dirty="0" err="1" smtClean="0"/>
              <a:t>of</a:t>
            </a:r>
            <a:r>
              <a:rPr lang="sl-SI" b="1" dirty="0" smtClean="0"/>
              <a:t> </a:t>
            </a:r>
            <a:r>
              <a:rPr lang="sl-SI" b="1" dirty="0" err="1" smtClean="0"/>
              <a:t>education</a:t>
            </a:r>
            <a:r>
              <a:rPr lang="sl-SI" b="1" dirty="0" smtClean="0"/>
              <a:t>, science </a:t>
            </a:r>
            <a:r>
              <a:rPr lang="sl-SI" b="1" dirty="0" err="1" smtClean="0"/>
              <a:t>and</a:t>
            </a:r>
            <a:r>
              <a:rPr lang="sl-SI" b="1" dirty="0" smtClean="0"/>
              <a:t> </a:t>
            </a:r>
            <a:r>
              <a:rPr lang="sl-SI" b="1" dirty="0" err="1" smtClean="0"/>
              <a:t>sport</a:t>
            </a:r>
            <a:r>
              <a:rPr lang="sl-SI" b="1" dirty="0" smtClean="0"/>
              <a:t> </a:t>
            </a:r>
            <a:r>
              <a:rPr lang="sl-SI" b="1" dirty="0" err="1" smtClean="0"/>
              <a:t>for</a:t>
            </a:r>
            <a:r>
              <a:rPr lang="sl-SI" b="1" dirty="0" smtClean="0"/>
              <a:t> HE, 2015-2017</a:t>
            </a:r>
            <a:endParaRPr lang="sl-SI" b="1" dirty="0"/>
          </a:p>
        </p:txBody>
      </p:sp>
      <p:pic>
        <p:nvPicPr>
          <p:cNvPr id="4" name="Označba mesta vsebine 3"/>
          <p:cNvPicPr>
            <a:picLocks noGrp="1" noChangeAspect="1"/>
          </p:cNvPicPr>
          <p:nvPr>
            <p:ph idx="1"/>
          </p:nvPr>
        </p:nvPicPr>
        <p:blipFill>
          <a:blip r:embed="rId2"/>
          <a:stretch>
            <a:fillRect/>
          </a:stretch>
        </p:blipFill>
        <p:spPr>
          <a:xfrm>
            <a:off x="677863" y="2250287"/>
            <a:ext cx="8596312" cy="3702038"/>
          </a:xfrm>
          <a:prstGeom prst="rect">
            <a:avLst/>
          </a:prstGeom>
        </p:spPr>
      </p:pic>
    </p:spTree>
    <p:extLst>
      <p:ext uri="{BB962C8B-B14F-4D97-AF65-F5344CB8AC3E}">
        <p14:creationId xmlns:p14="http://schemas.microsoft.com/office/powerpoint/2010/main" val="35497902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err="1" smtClean="0"/>
              <a:t>Governmental</a:t>
            </a:r>
            <a:r>
              <a:rPr lang="sl-SI" b="1" dirty="0" smtClean="0"/>
              <a:t> (</a:t>
            </a:r>
            <a:r>
              <a:rPr lang="sl-SI" b="1" dirty="0" err="1" smtClean="0"/>
              <a:t>ministry</a:t>
            </a:r>
            <a:r>
              <a:rPr lang="sl-SI" b="1" dirty="0" smtClean="0"/>
              <a:t>) </a:t>
            </a:r>
            <a:r>
              <a:rPr lang="sl-SI" b="1" dirty="0" err="1" smtClean="0"/>
              <a:t>funding</a:t>
            </a:r>
            <a:r>
              <a:rPr lang="sl-SI" b="1" dirty="0" smtClean="0"/>
              <a:t> </a:t>
            </a:r>
            <a:r>
              <a:rPr lang="sl-SI" b="1" dirty="0" err="1" smtClean="0"/>
              <a:t>of</a:t>
            </a:r>
            <a:r>
              <a:rPr lang="sl-SI" b="1" dirty="0" smtClean="0"/>
              <a:t> HEI </a:t>
            </a:r>
            <a:r>
              <a:rPr lang="sl-SI" b="1" dirty="0" err="1" smtClean="0"/>
              <a:t>for</a:t>
            </a:r>
            <a:r>
              <a:rPr lang="sl-SI" b="1" dirty="0" smtClean="0"/>
              <a:t> </a:t>
            </a:r>
            <a:r>
              <a:rPr lang="sl-SI" b="1" dirty="0" err="1" smtClean="0"/>
              <a:t>study</a:t>
            </a:r>
            <a:r>
              <a:rPr lang="sl-SI" b="1" dirty="0" smtClean="0"/>
              <a:t> </a:t>
            </a:r>
            <a:r>
              <a:rPr lang="sl-SI" b="1" dirty="0" err="1" smtClean="0"/>
              <a:t>activities</a:t>
            </a:r>
            <a:r>
              <a:rPr lang="sl-SI" b="1" dirty="0" smtClean="0"/>
              <a:t>, 2010-2016</a:t>
            </a:r>
            <a:endParaRPr lang="sl-SI" b="1" dirty="0"/>
          </a:p>
        </p:txBody>
      </p:sp>
      <p:graphicFrame>
        <p:nvGraphicFramePr>
          <p:cNvPr id="4" name="Označba mesta vsebine 3"/>
          <p:cNvGraphicFramePr>
            <a:graphicFrameLocks noGrp="1"/>
          </p:cNvGraphicFramePr>
          <p:nvPr>
            <p:ph idx="1"/>
            <p:extLst/>
          </p:nvPr>
        </p:nvGraphicFramePr>
        <p:xfrm>
          <a:off x="677863" y="2160588"/>
          <a:ext cx="8596312" cy="38814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569817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750486" y="143256"/>
            <a:ext cx="8596668" cy="1320800"/>
          </a:xfrm>
        </p:spPr>
        <p:txBody>
          <a:bodyPr/>
          <a:lstStyle/>
          <a:p>
            <a:pPr algn="ctr"/>
            <a:r>
              <a:rPr lang="sl-SI" b="1" dirty="0" err="1" smtClean="0"/>
              <a:t>Key</a:t>
            </a:r>
            <a:r>
              <a:rPr lang="sl-SI" b="1" dirty="0" smtClean="0"/>
              <a:t> </a:t>
            </a:r>
            <a:r>
              <a:rPr lang="sl-SI" b="1" u="sng" dirty="0" err="1"/>
              <a:t>F</a:t>
            </a:r>
            <a:r>
              <a:rPr lang="sl-SI" b="1" u="sng" dirty="0" err="1" smtClean="0"/>
              <a:t>eatures</a:t>
            </a:r>
            <a:r>
              <a:rPr lang="sl-SI" b="1" dirty="0" smtClean="0"/>
              <a:t> </a:t>
            </a:r>
            <a:br>
              <a:rPr lang="sl-SI" b="1" dirty="0" smtClean="0"/>
            </a:br>
            <a:r>
              <a:rPr lang="sl-SI" b="1" dirty="0" err="1" smtClean="0"/>
              <a:t>of</a:t>
            </a:r>
            <a:r>
              <a:rPr lang="sl-SI" b="1" dirty="0" smtClean="0"/>
              <a:t> HEI </a:t>
            </a:r>
            <a:r>
              <a:rPr lang="sl-SI" b="1" dirty="0" err="1"/>
              <a:t>F</a:t>
            </a:r>
            <a:r>
              <a:rPr lang="sl-SI" b="1" dirty="0" err="1" smtClean="0"/>
              <a:t>unding</a:t>
            </a:r>
            <a:r>
              <a:rPr lang="sl-SI" b="1" dirty="0" smtClean="0"/>
              <a:t> in </a:t>
            </a:r>
            <a:r>
              <a:rPr lang="sl-SI" b="1" dirty="0" err="1" smtClean="0"/>
              <a:t>Slovenia</a:t>
            </a:r>
            <a:endParaRPr lang="en-GB" dirty="0"/>
          </a:p>
        </p:txBody>
      </p:sp>
      <p:sp>
        <p:nvSpPr>
          <p:cNvPr id="3" name="Označba mesta vsebine 2"/>
          <p:cNvSpPr>
            <a:spLocks noGrp="1"/>
          </p:cNvSpPr>
          <p:nvPr>
            <p:ph idx="1"/>
          </p:nvPr>
        </p:nvSpPr>
        <p:spPr>
          <a:xfrm>
            <a:off x="429768" y="1820386"/>
            <a:ext cx="8917386" cy="4680998"/>
          </a:xfrm>
        </p:spPr>
        <p:txBody>
          <a:bodyPr>
            <a:normAutofit fontScale="92500" lnSpcReduction="10000"/>
          </a:bodyPr>
          <a:lstStyle/>
          <a:p>
            <a:r>
              <a:rPr lang="sl-SI" u="sng" dirty="0" err="1" smtClean="0"/>
              <a:t>Governmental</a:t>
            </a:r>
            <a:r>
              <a:rPr lang="sl-SI" u="sng" dirty="0" smtClean="0"/>
              <a:t> </a:t>
            </a:r>
            <a:r>
              <a:rPr lang="sl-SI" u="sng" dirty="0" err="1" smtClean="0"/>
              <a:t>funding</a:t>
            </a:r>
            <a:r>
              <a:rPr lang="sl-SI" u="sng" dirty="0" smtClean="0"/>
              <a:t> </a:t>
            </a:r>
            <a:r>
              <a:rPr lang="sl-SI" dirty="0" err="1" smtClean="0"/>
              <a:t>of</a:t>
            </a:r>
            <a:r>
              <a:rPr lang="sl-SI" dirty="0" smtClean="0"/>
              <a:t> HEI </a:t>
            </a:r>
            <a:r>
              <a:rPr lang="sl-SI" dirty="0" err="1" smtClean="0"/>
              <a:t>comprises</a:t>
            </a:r>
            <a:r>
              <a:rPr lang="sl-SI" dirty="0" smtClean="0"/>
              <a:t> </a:t>
            </a:r>
            <a:r>
              <a:rPr lang="sl-SI" dirty="0" err="1" smtClean="0"/>
              <a:t>of</a:t>
            </a:r>
            <a:r>
              <a:rPr lang="sl-SI" dirty="0" smtClean="0"/>
              <a:t> :</a:t>
            </a:r>
          </a:p>
          <a:p>
            <a:pPr lvl="1"/>
            <a:r>
              <a:rPr lang="sl-SI" dirty="0" err="1"/>
              <a:t>Funding</a:t>
            </a:r>
            <a:r>
              <a:rPr lang="sl-SI" dirty="0"/>
              <a:t> </a:t>
            </a:r>
            <a:r>
              <a:rPr lang="sl-SI" dirty="0" err="1" smtClean="0"/>
              <a:t>of</a:t>
            </a:r>
            <a:r>
              <a:rPr lang="sl-SI" dirty="0" smtClean="0"/>
              <a:t> </a:t>
            </a:r>
            <a:r>
              <a:rPr lang="sl-SI" dirty="0" err="1" smtClean="0"/>
              <a:t>study</a:t>
            </a:r>
            <a:r>
              <a:rPr lang="sl-SI" dirty="0"/>
              <a:t> </a:t>
            </a:r>
            <a:r>
              <a:rPr lang="sl-SI" b="1" dirty="0" err="1" smtClean="0"/>
              <a:t>activities</a:t>
            </a:r>
            <a:r>
              <a:rPr lang="sl-SI" b="1" dirty="0" smtClean="0"/>
              <a:t> </a:t>
            </a:r>
            <a:r>
              <a:rPr lang="sl-SI" dirty="0"/>
              <a:t>– </a:t>
            </a:r>
            <a:r>
              <a:rPr lang="sl-SI" dirty="0" err="1"/>
              <a:t>Ministry</a:t>
            </a:r>
            <a:r>
              <a:rPr lang="sl-SI" dirty="0"/>
              <a:t> </a:t>
            </a:r>
            <a:r>
              <a:rPr lang="sl-SI" dirty="0" err="1"/>
              <a:t>of</a:t>
            </a:r>
            <a:r>
              <a:rPr lang="sl-SI" dirty="0"/>
              <a:t> </a:t>
            </a:r>
            <a:r>
              <a:rPr lang="sl-SI" dirty="0" err="1"/>
              <a:t>education</a:t>
            </a:r>
            <a:r>
              <a:rPr lang="sl-SI" dirty="0"/>
              <a:t>, science </a:t>
            </a:r>
            <a:r>
              <a:rPr lang="sl-SI" dirty="0" err="1"/>
              <a:t>and</a:t>
            </a:r>
            <a:r>
              <a:rPr lang="sl-SI" dirty="0"/>
              <a:t> </a:t>
            </a:r>
            <a:r>
              <a:rPr lang="sl-SI" dirty="0" err="1"/>
              <a:t>sport</a:t>
            </a:r>
            <a:r>
              <a:rPr lang="sl-SI" dirty="0"/>
              <a:t> (MESS)</a:t>
            </a:r>
          </a:p>
          <a:p>
            <a:pPr lvl="1"/>
            <a:r>
              <a:rPr lang="sl-SI" dirty="0" err="1"/>
              <a:t>Funding</a:t>
            </a:r>
            <a:r>
              <a:rPr lang="sl-SI" dirty="0"/>
              <a:t> </a:t>
            </a:r>
            <a:r>
              <a:rPr lang="sl-SI" dirty="0" err="1" smtClean="0"/>
              <a:t>of</a:t>
            </a:r>
            <a:r>
              <a:rPr lang="sl-SI" dirty="0" smtClean="0"/>
              <a:t> </a:t>
            </a:r>
            <a:r>
              <a:rPr lang="sl-SI" b="1" dirty="0" err="1"/>
              <a:t>investment</a:t>
            </a:r>
            <a:r>
              <a:rPr lang="sl-SI" dirty="0"/>
              <a:t>  -  MESS</a:t>
            </a:r>
          </a:p>
          <a:p>
            <a:pPr lvl="1"/>
            <a:r>
              <a:rPr lang="sl-SI" dirty="0" err="1"/>
              <a:t>Funding</a:t>
            </a:r>
            <a:r>
              <a:rPr lang="sl-SI" dirty="0"/>
              <a:t> </a:t>
            </a:r>
            <a:r>
              <a:rPr lang="sl-SI" dirty="0" err="1" smtClean="0"/>
              <a:t>of</a:t>
            </a:r>
            <a:r>
              <a:rPr lang="sl-SI" dirty="0" smtClean="0"/>
              <a:t> </a:t>
            </a:r>
            <a:r>
              <a:rPr lang="sl-SI" b="1" dirty="0" err="1"/>
              <a:t>research</a:t>
            </a:r>
            <a:r>
              <a:rPr lang="sl-SI" dirty="0"/>
              <a:t> – </a:t>
            </a:r>
            <a:r>
              <a:rPr lang="sl-SI" dirty="0" err="1"/>
              <a:t>Slovenian</a:t>
            </a:r>
            <a:r>
              <a:rPr lang="sl-SI" dirty="0"/>
              <a:t> </a:t>
            </a:r>
            <a:r>
              <a:rPr lang="sl-SI" dirty="0" err="1"/>
              <a:t>Research</a:t>
            </a:r>
            <a:r>
              <a:rPr lang="sl-SI" dirty="0"/>
              <a:t> </a:t>
            </a:r>
            <a:r>
              <a:rPr lang="sl-SI" dirty="0" err="1" smtClean="0"/>
              <a:t>Agency</a:t>
            </a:r>
            <a:endParaRPr lang="sl-SI" dirty="0" smtClean="0"/>
          </a:p>
          <a:p>
            <a:pPr marL="457200" lvl="1" indent="0">
              <a:buNone/>
            </a:pPr>
            <a:endParaRPr lang="sl-SI" dirty="0"/>
          </a:p>
          <a:p>
            <a:pPr lvl="1"/>
            <a:r>
              <a:rPr lang="sl-SI" dirty="0" err="1" smtClean="0"/>
              <a:t>The</a:t>
            </a:r>
            <a:r>
              <a:rPr lang="sl-SI" dirty="0" smtClean="0"/>
              <a:t> </a:t>
            </a:r>
            <a:r>
              <a:rPr lang="sl-SI" dirty="0" err="1" smtClean="0"/>
              <a:t>funds</a:t>
            </a:r>
            <a:r>
              <a:rPr lang="sl-SI" dirty="0" smtClean="0"/>
              <a:t> </a:t>
            </a:r>
            <a:r>
              <a:rPr lang="sl-SI" dirty="0" err="1"/>
              <a:t>for</a:t>
            </a:r>
            <a:r>
              <a:rPr lang="sl-SI" dirty="0"/>
              <a:t> </a:t>
            </a:r>
            <a:r>
              <a:rPr lang="sl-SI" dirty="0" err="1"/>
              <a:t>study</a:t>
            </a:r>
            <a:r>
              <a:rPr lang="sl-SI" dirty="0"/>
              <a:t> </a:t>
            </a:r>
            <a:r>
              <a:rPr lang="sl-SI" dirty="0" err="1"/>
              <a:t>activities</a:t>
            </a:r>
            <a:r>
              <a:rPr lang="sl-SI" dirty="0"/>
              <a:t> are </a:t>
            </a:r>
            <a:r>
              <a:rPr lang="sl-SI" dirty="0" err="1" smtClean="0"/>
              <a:t>allocated</a:t>
            </a:r>
            <a:r>
              <a:rPr lang="sl-SI" dirty="0" smtClean="0"/>
              <a:t> </a:t>
            </a:r>
            <a:r>
              <a:rPr lang="sl-SI" dirty="0" err="1" smtClean="0"/>
              <a:t>through</a:t>
            </a:r>
            <a:r>
              <a:rPr lang="sl-SI" dirty="0" smtClean="0"/>
              <a:t> „lump sum“ </a:t>
            </a:r>
            <a:r>
              <a:rPr lang="sl-SI" dirty="0" err="1" smtClean="0"/>
              <a:t>system</a:t>
            </a:r>
            <a:r>
              <a:rPr lang="sl-SI" dirty="0" smtClean="0"/>
              <a:t> </a:t>
            </a:r>
            <a:r>
              <a:rPr lang="sl-SI" dirty="0" err="1" smtClean="0"/>
              <a:t>annualy</a:t>
            </a:r>
            <a:r>
              <a:rPr lang="sl-SI" dirty="0" smtClean="0"/>
              <a:t> </a:t>
            </a:r>
            <a:r>
              <a:rPr lang="sl-SI" dirty="0" err="1" smtClean="0"/>
              <a:t>by</a:t>
            </a:r>
            <a:r>
              <a:rPr lang="sl-SI" dirty="0" smtClean="0"/>
              <a:t> </a:t>
            </a:r>
            <a:r>
              <a:rPr lang="sl-SI" dirty="0" err="1" smtClean="0"/>
              <a:t>contract</a:t>
            </a:r>
            <a:r>
              <a:rPr lang="sl-SI" dirty="0" smtClean="0"/>
              <a:t>. </a:t>
            </a:r>
          </a:p>
          <a:p>
            <a:pPr marL="457200" lvl="1" indent="0">
              <a:buNone/>
            </a:pPr>
            <a:endParaRPr lang="sl-SI" dirty="0"/>
          </a:p>
          <a:p>
            <a:r>
              <a:rPr lang="sl-SI" b="1" u="sng" dirty="0" err="1" smtClean="0"/>
              <a:t>Undergraduate</a:t>
            </a:r>
            <a:r>
              <a:rPr lang="sl-SI" b="1" dirty="0" smtClean="0"/>
              <a:t> </a:t>
            </a:r>
            <a:r>
              <a:rPr lang="sl-SI" b="1" dirty="0" err="1" smtClean="0"/>
              <a:t>study</a:t>
            </a:r>
            <a:r>
              <a:rPr lang="sl-SI" b="1" dirty="0" smtClean="0"/>
              <a:t> </a:t>
            </a:r>
            <a:r>
              <a:rPr lang="sl-SI" dirty="0" err="1" smtClean="0"/>
              <a:t>activities</a:t>
            </a:r>
            <a:r>
              <a:rPr lang="sl-SI" dirty="0" smtClean="0"/>
              <a:t> are </a:t>
            </a:r>
            <a:r>
              <a:rPr lang="sl-SI" dirty="0" err="1" smtClean="0"/>
              <a:t>publicly</a:t>
            </a:r>
            <a:r>
              <a:rPr lang="sl-SI" dirty="0" smtClean="0"/>
              <a:t> </a:t>
            </a:r>
            <a:r>
              <a:rPr lang="sl-SI" dirty="0" err="1" smtClean="0"/>
              <a:t>financed</a:t>
            </a:r>
            <a:r>
              <a:rPr lang="sl-SI" dirty="0" smtClean="0"/>
              <a:t> </a:t>
            </a:r>
            <a:r>
              <a:rPr lang="sl-SI" dirty="0" err="1" smtClean="0"/>
              <a:t>for</a:t>
            </a:r>
            <a:r>
              <a:rPr lang="sl-SI" dirty="0" smtClean="0"/>
              <a:t> </a:t>
            </a:r>
            <a:r>
              <a:rPr lang="sl-SI" dirty="0" err="1" smtClean="0"/>
              <a:t>all</a:t>
            </a:r>
            <a:r>
              <a:rPr lang="sl-SI" dirty="0" smtClean="0"/>
              <a:t> </a:t>
            </a:r>
            <a:r>
              <a:rPr lang="sl-SI" u="sng" dirty="0" err="1" smtClean="0"/>
              <a:t>full</a:t>
            </a:r>
            <a:r>
              <a:rPr lang="sl-SI" u="sng" dirty="0" smtClean="0"/>
              <a:t>-time </a:t>
            </a:r>
            <a:r>
              <a:rPr lang="sl-SI" u="sng" dirty="0" err="1" smtClean="0"/>
              <a:t>students</a:t>
            </a:r>
            <a:r>
              <a:rPr lang="sl-SI" u="sng" dirty="0" smtClean="0"/>
              <a:t> </a:t>
            </a:r>
            <a:r>
              <a:rPr lang="sl-SI" dirty="0" smtClean="0"/>
              <a:t>in </a:t>
            </a:r>
            <a:r>
              <a:rPr lang="sl-SI" dirty="0" err="1" smtClean="0"/>
              <a:t>the</a:t>
            </a:r>
            <a:r>
              <a:rPr lang="sl-SI" dirty="0" smtClean="0"/>
              <a:t> </a:t>
            </a:r>
            <a:r>
              <a:rPr lang="sl-SI" dirty="0" err="1" smtClean="0"/>
              <a:t>public</a:t>
            </a:r>
            <a:r>
              <a:rPr lang="sl-SI" dirty="0" smtClean="0"/>
              <a:t> HEI.</a:t>
            </a:r>
          </a:p>
          <a:p>
            <a:r>
              <a:rPr lang="sl-SI" u="sng" dirty="0" err="1" smtClean="0"/>
              <a:t>Private</a:t>
            </a:r>
            <a:r>
              <a:rPr lang="sl-SI" u="sng" dirty="0" smtClean="0"/>
              <a:t> HEI </a:t>
            </a:r>
            <a:r>
              <a:rPr lang="sl-SI" dirty="0" err="1" smtClean="0"/>
              <a:t>may</a:t>
            </a:r>
            <a:r>
              <a:rPr lang="sl-SI" dirty="0" smtClean="0"/>
              <a:t> be </a:t>
            </a:r>
            <a:r>
              <a:rPr lang="sl-SI" dirty="0" err="1" smtClean="0"/>
              <a:t>granted</a:t>
            </a:r>
            <a:r>
              <a:rPr lang="sl-SI" dirty="0" smtClean="0"/>
              <a:t> a </a:t>
            </a:r>
            <a:r>
              <a:rPr lang="sl-SI" dirty="0" err="1" smtClean="0"/>
              <a:t>concession</a:t>
            </a:r>
            <a:r>
              <a:rPr lang="sl-SI" dirty="0" smtClean="0"/>
              <a:t> </a:t>
            </a:r>
            <a:r>
              <a:rPr lang="sl-SI" dirty="0" err="1" smtClean="0"/>
              <a:t>for</a:t>
            </a:r>
            <a:r>
              <a:rPr lang="sl-SI" dirty="0" smtClean="0"/>
              <a:t> a </a:t>
            </a:r>
            <a:r>
              <a:rPr lang="sl-SI" dirty="0" err="1" smtClean="0"/>
              <a:t>certain</a:t>
            </a:r>
            <a:r>
              <a:rPr lang="sl-SI" dirty="0" smtClean="0"/>
              <a:t> </a:t>
            </a:r>
            <a:r>
              <a:rPr lang="sl-SI" dirty="0" err="1" smtClean="0"/>
              <a:t>study</a:t>
            </a:r>
            <a:r>
              <a:rPr lang="sl-SI" dirty="0" smtClean="0"/>
              <a:t> </a:t>
            </a:r>
            <a:r>
              <a:rPr lang="sl-SI" dirty="0" err="1" smtClean="0"/>
              <a:t>programme</a:t>
            </a:r>
            <a:r>
              <a:rPr lang="sl-SI" dirty="0" smtClean="0"/>
              <a:t> on </a:t>
            </a:r>
            <a:r>
              <a:rPr lang="sl-SI" dirty="0" err="1" smtClean="0"/>
              <a:t>the</a:t>
            </a:r>
            <a:r>
              <a:rPr lang="sl-SI" dirty="0" smtClean="0"/>
              <a:t> </a:t>
            </a:r>
            <a:r>
              <a:rPr lang="sl-SI" dirty="0" err="1" smtClean="0"/>
              <a:t>basis</a:t>
            </a:r>
            <a:r>
              <a:rPr lang="sl-SI" dirty="0" smtClean="0"/>
              <a:t> </a:t>
            </a:r>
            <a:r>
              <a:rPr lang="sl-SI" dirty="0" err="1" smtClean="0"/>
              <a:t>of</a:t>
            </a:r>
            <a:r>
              <a:rPr lang="sl-SI" dirty="0" smtClean="0"/>
              <a:t> </a:t>
            </a:r>
            <a:r>
              <a:rPr lang="sl-SI" dirty="0" err="1" smtClean="0"/>
              <a:t>public</a:t>
            </a:r>
            <a:r>
              <a:rPr lang="sl-SI" dirty="0" smtClean="0"/>
              <a:t> </a:t>
            </a:r>
            <a:r>
              <a:rPr lang="sl-SI" dirty="0" err="1" smtClean="0"/>
              <a:t>tenders</a:t>
            </a:r>
            <a:r>
              <a:rPr lang="sl-SI" dirty="0" smtClean="0"/>
              <a:t>.</a:t>
            </a:r>
          </a:p>
          <a:p>
            <a:r>
              <a:rPr lang="sl-SI" u="sng" dirty="0" smtClean="0"/>
              <a:t>Part-time</a:t>
            </a:r>
            <a:r>
              <a:rPr lang="sl-SI" dirty="0" smtClean="0"/>
              <a:t> </a:t>
            </a:r>
            <a:r>
              <a:rPr lang="sl-SI" dirty="0" err="1" smtClean="0"/>
              <a:t>students</a:t>
            </a:r>
            <a:r>
              <a:rPr lang="sl-SI" dirty="0" smtClean="0"/>
              <a:t> </a:t>
            </a:r>
            <a:r>
              <a:rPr lang="sl-SI" dirty="0" err="1" smtClean="0"/>
              <a:t>pay</a:t>
            </a:r>
            <a:r>
              <a:rPr lang="sl-SI" dirty="0" smtClean="0"/>
              <a:t> </a:t>
            </a:r>
            <a:r>
              <a:rPr lang="sl-SI" dirty="0" err="1" smtClean="0"/>
              <a:t>tuition</a:t>
            </a:r>
            <a:r>
              <a:rPr lang="sl-SI" dirty="0" smtClean="0"/>
              <a:t> </a:t>
            </a:r>
            <a:r>
              <a:rPr lang="sl-SI" dirty="0" err="1" smtClean="0"/>
              <a:t>fees</a:t>
            </a:r>
            <a:r>
              <a:rPr lang="sl-SI" dirty="0" smtClean="0"/>
              <a:t>.  </a:t>
            </a:r>
          </a:p>
          <a:p>
            <a:r>
              <a:rPr lang="sl-SI" b="1" u="sng" dirty="0" err="1" smtClean="0"/>
              <a:t>Postgraduate</a:t>
            </a:r>
            <a:r>
              <a:rPr lang="sl-SI" b="1" dirty="0" smtClean="0"/>
              <a:t> </a:t>
            </a:r>
            <a:r>
              <a:rPr lang="sl-SI" dirty="0" err="1" smtClean="0"/>
              <a:t>students</a:t>
            </a:r>
            <a:r>
              <a:rPr lang="sl-SI" dirty="0" smtClean="0"/>
              <a:t> </a:t>
            </a:r>
            <a:r>
              <a:rPr lang="sl-SI" dirty="0" err="1" smtClean="0"/>
              <a:t>pay</a:t>
            </a:r>
            <a:r>
              <a:rPr lang="sl-SI" dirty="0" smtClean="0"/>
              <a:t> </a:t>
            </a:r>
            <a:r>
              <a:rPr lang="sl-SI" dirty="0" err="1" smtClean="0"/>
              <a:t>tuition</a:t>
            </a:r>
            <a:r>
              <a:rPr lang="sl-SI" dirty="0" smtClean="0"/>
              <a:t> </a:t>
            </a:r>
            <a:r>
              <a:rPr lang="sl-SI" dirty="0" err="1" smtClean="0"/>
              <a:t>fees</a:t>
            </a:r>
            <a:r>
              <a:rPr lang="sl-SI" dirty="0" smtClean="0"/>
              <a:t>, </a:t>
            </a:r>
            <a:r>
              <a:rPr lang="sl-SI" dirty="0" err="1" smtClean="0"/>
              <a:t>but</a:t>
            </a:r>
            <a:r>
              <a:rPr lang="sl-SI" dirty="0" smtClean="0"/>
              <a:t> </a:t>
            </a:r>
            <a:r>
              <a:rPr lang="sl-SI" dirty="0" err="1" smtClean="0"/>
              <a:t>the</a:t>
            </a:r>
            <a:r>
              <a:rPr lang="sl-SI" dirty="0" smtClean="0"/>
              <a:t> </a:t>
            </a:r>
            <a:r>
              <a:rPr lang="sl-SI" dirty="0" err="1" smtClean="0"/>
              <a:t>government</a:t>
            </a:r>
            <a:r>
              <a:rPr lang="sl-SI" dirty="0" smtClean="0"/>
              <a:t> is </a:t>
            </a:r>
            <a:r>
              <a:rPr lang="sl-SI" dirty="0" err="1" smtClean="0"/>
              <a:t>co-financing</a:t>
            </a:r>
            <a:r>
              <a:rPr lang="sl-SI" dirty="0" smtClean="0"/>
              <a:t> </a:t>
            </a:r>
            <a:r>
              <a:rPr lang="sl-SI" dirty="0" err="1" smtClean="0"/>
              <a:t>tuition</a:t>
            </a:r>
            <a:r>
              <a:rPr lang="sl-SI" dirty="0" smtClean="0"/>
              <a:t> </a:t>
            </a:r>
            <a:r>
              <a:rPr lang="sl-SI" dirty="0" err="1" smtClean="0"/>
              <a:t>fees</a:t>
            </a:r>
            <a:r>
              <a:rPr lang="sl-SI" dirty="0" smtClean="0"/>
              <a:t> </a:t>
            </a:r>
            <a:r>
              <a:rPr lang="sl-SI" dirty="0" err="1" smtClean="0"/>
              <a:t>through</a:t>
            </a:r>
            <a:r>
              <a:rPr lang="sl-SI" dirty="0" smtClean="0"/>
              <a:t> </a:t>
            </a:r>
            <a:r>
              <a:rPr lang="sl-SI" dirty="0" err="1" smtClean="0"/>
              <a:t>different</a:t>
            </a:r>
            <a:r>
              <a:rPr lang="sl-SI" dirty="0" smtClean="0"/>
              <a:t> </a:t>
            </a:r>
            <a:r>
              <a:rPr lang="sl-SI" dirty="0" err="1" smtClean="0"/>
              <a:t>instruments</a:t>
            </a:r>
            <a:r>
              <a:rPr lang="sl-SI" dirty="0" smtClean="0"/>
              <a:t>. </a:t>
            </a:r>
          </a:p>
          <a:p>
            <a:pPr lvl="1"/>
            <a:endParaRPr lang="sl-SI" dirty="0" smtClean="0"/>
          </a:p>
          <a:p>
            <a:pPr lvl="1"/>
            <a:endParaRPr lang="sl-SI" dirty="0"/>
          </a:p>
        </p:txBody>
      </p:sp>
      <p:pic>
        <p:nvPicPr>
          <p:cNvPr id="4" name="Picture 2" descr="Rezultat iskanja slik za higher education a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7360"/>
            <a:ext cx="1307592" cy="1677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5983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smtClean="0"/>
              <a:t>Content</a:t>
            </a:r>
            <a:r>
              <a:rPr lang="sl-SI" dirty="0" smtClean="0"/>
              <a:t> </a:t>
            </a:r>
            <a:endParaRPr lang="sl-SI" dirty="0"/>
          </a:p>
        </p:txBody>
      </p:sp>
      <p:sp>
        <p:nvSpPr>
          <p:cNvPr id="3" name="Označba mesta vsebine 2"/>
          <p:cNvSpPr>
            <a:spLocks noGrp="1"/>
          </p:cNvSpPr>
          <p:nvPr>
            <p:ph idx="1"/>
          </p:nvPr>
        </p:nvSpPr>
        <p:spPr>
          <a:xfrm>
            <a:off x="677334" y="1453896"/>
            <a:ext cx="8596668" cy="5202935"/>
          </a:xfrm>
        </p:spPr>
        <p:txBody>
          <a:bodyPr>
            <a:normAutofit fontScale="92500" lnSpcReduction="10000"/>
          </a:bodyPr>
          <a:lstStyle/>
          <a:p>
            <a:r>
              <a:rPr lang="sl-SI" sz="2000" b="1" dirty="0" err="1" smtClean="0"/>
              <a:t>Facts</a:t>
            </a:r>
            <a:r>
              <a:rPr lang="sl-SI" sz="2000" dirty="0" smtClean="0"/>
              <a:t> </a:t>
            </a:r>
            <a:r>
              <a:rPr lang="sl-SI" sz="2000" dirty="0" err="1" smtClean="0"/>
              <a:t>about</a:t>
            </a:r>
            <a:r>
              <a:rPr lang="sl-SI" sz="2000" dirty="0" smtClean="0"/>
              <a:t> </a:t>
            </a:r>
            <a:r>
              <a:rPr lang="sl-SI" sz="2000" dirty="0" err="1" smtClean="0"/>
              <a:t>the</a:t>
            </a:r>
            <a:r>
              <a:rPr lang="sl-SI" sz="2000" dirty="0" smtClean="0"/>
              <a:t> HE </a:t>
            </a:r>
            <a:r>
              <a:rPr lang="sl-SI" sz="2000" dirty="0" err="1" smtClean="0"/>
              <a:t>system</a:t>
            </a:r>
            <a:r>
              <a:rPr lang="sl-SI" sz="2000" dirty="0" smtClean="0"/>
              <a:t> in </a:t>
            </a:r>
            <a:r>
              <a:rPr lang="sl-SI" sz="2000" dirty="0" err="1"/>
              <a:t>Slovenia</a:t>
            </a:r>
            <a:r>
              <a:rPr lang="sl-SI" sz="2000" dirty="0"/>
              <a:t> </a:t>
            </a:r>
            <a:endParaRPr lang="sl-SI" sz="2000" dirty="0" smtClean="0"/>
          </a:p>
          <a:p>
            <a:pPr lvl="1"/>
            <a:r>
              <a:rPr lang="sl-SI" sz="1400" dirty="0" err="1"/>
              <a:t>S</a:t>
            </a:r>
            <a:r>
              <a:rPr lang="sl-SI" sz="1400" b="1" dirty="0" err="1" smtClean="0"/>
              <a:t>tudents</a:t>
            </a:r>
            <a:r>
              <a:rPr lang="sl-SI" sz="1400" b="1" dirty="0" smtClean="0"/>
              <a:t> </a:t>
            </a:r>
            <a:r>
              <a:rPr lang="sl-SI" sz="1400" dirty="0" err="1" smtClean="0"/>
              <a:t>and</a:t>
            </a:r>
            <a:r>
              <a:rPr lang="sl-SI" sz="1400" b="1" dirty="0" smtClean="0"/>
              <a:t> </a:t>
            </a:r>
            <a:r>
              <a:rPr lang="sl-SI" sz="1400" b="1" dirty="0" err="1" smtClean="0"/>
              <a:t>graduates</a:t>
            </a:r>
            <a:r>
              <a:rPr lang="sl-SI" sz="1400" b="1" dirty="0" smtClean="0"/>
              <a:t> </a:t>
            </a:r>
            <a:endParaRPr lang="sl-SI" sz="1400" b="1" dirty="0"/>
          </a:p>
          <a:p>
            <a:pPr lvl="1"/>
            <a:r>
              <a:rPr lang="sl-SI" sz="1400" dirty="0" err="1" smtClean="0"/>
              <a:t>Public</a:t>
            </a:r>
            <a:r>
              <a:rPr lang="sl-SI" sz="1400" dirty="0" smtClean="0"/>
              <a:t> </a:t>
            </a:r>
            <a:r>
              <a:rPr lang="sl-SI" sz="1400" dirty="0" err="1" smtClean="0"/>
              <a:t>and</a:t>
            </a:r>
            <a:r>
              <a:rPr lang="sl-SI" sz="1400" dirty="0" smtClean="0"/>
              <a:t> </a:t>
            </a:r>
            <a:r>
              <a:rPr lang="sl-SI" sz="1400" dirty="0" err="1" smtClean="0"/>
              <a:t>private</a:t>
            </a:r>
            <a:r>
              <a:rPr lang="sl-SI" sz="1400" dirty="0" smtClean="0"/>
              <a:t> </a:t>
            </a:r>
            <a:r>
              <a:rPr lang="sl-SI" sz="1400" b="1" dirty="0" smtClean="0"/>
              <a:t>HE </a:t>
            </a:r>
            <a:r>
              <a:rPr lang="sl-SI" sz="1400" b="1" dirty="0" err="1" smtClean="0"/>
              <a:t>institutions</a:t>
            </a:r>
            <a:endParaRPr lang="sl-SI" sz="1400" b="1" dirty="0" smtClean="0"/>
          </a:p>
          <a:p>
            <a:pPr lvl="1"/>
            <a:r>
              <a:rPr lang="sl-SI" sz="1400" b="1" dirty="0" err="1" smtClean="0"/>
              <a:t>Public</a:t>
            </a:r>
            <a:r>
              <a:rPr lang="sl-SI" sz="1400" b="1" dirty="0" smtClean="0"/>
              <a:t> </a:t>
            </a:r>
            <a:r>
              <a:rPr lang="sl-SI" sz="1400" b="1" dirty="0" err="1" smtClean="0"/>
              <a:t>expenditure</a:t>
            </a:r>
            <a:r>
              <a:rPr lang="sl-SI" sz="1400" b="1" dirty="0" smtClean="0"/>
              <a:t> </a:t>
            </a:r>
            <a:r>
              <a:rPr lang="sl-SI" sz="1400" dirty="0" err="1" smtClean="0"/>
              <a:t>for</a:t>
            </a:r>
            <a:r>
              <a:rPr lang="sl-SI" sz="1400" dirty="0" smtClean="0"/>
              <a:t> </a:t>
            </a:r>
            <a:r>
              <a:rPr lang="sl-SI" sz="1400" dirty="0" smtClean="0"/>
              <a:t>HE </a:t>
            </a:r>
            <a:r>
              <a:rPr lang="sl-SI" sz="1400" dirty="0" err="1" smtClean="0"/>
              <a:t>and</a:t>
            </a:r>
            <a:r>
              <a:rPr lang="sl-SI" sz="1400" dirty="0" smtClean="0"/>
              <a:t> </a:t>
            </a:r>
            <a:r>
              <a:rPr lang="sl-SI" sz="1400" b="1" dirty="0" err="1" smtClean="0"/>
              <a:t>f</a:t>
            </a:r>
            <a:r>
              <a:rPr lang="sl-SI" sz="1400" b="1" dirty="0" err="1" smtClean="0"/>
              <a:t>unding</a:t>
            </a:r>
            <a:r>
              <a:rPr lang="sl-SI" sz="1400" b="1" dirty="0" smtClean="0"/>
              <a:t> </a:t>
            </a:r>
            <a:r>
              <a:rPr lang="sl-SI" sz="1400" b="1" dirty="0" err="1" smtClean="0"/>
              <a:t>structure</a:t>
            </a:r>
            <a:r>
              <a:rPr lang="sl-SI" sz="1400" b="1" dirty="0" smtClean="0"/>
              <a:t> </a:t>
            </a:r>
            <a:r>
              <a:rPr lang="sl-SI" sz="1400" dirty="0" err="1"/>
              <a:t>of</a:t>
            </a:r>
            <a:r>
              <a:rPr lang="sl-SI" sz="1400" dirty="0"/>
              <a:t> HE </a:t>
            </a:r>
            <a:r>
              <a:rPr lang="sl-SI" sz="1400" dirty="0" err="1"/>
              <a:t>institutions</a:t>
            </a:r>
            <a:r>
              <a:rPr lang="sl-SI" sz="1400" dirty="0"/>
              <a:t> </a:t>
            </a:r>
            <a:endParaRPr lang="sl-SI" sz="1400" dirty="0" smtClean="0"/>
          </a:p>
          <a:p>
            <a:pPr lvl="1"/>
            <a:r>
              <a:rPr lang="sl-SI" sz="1400" b="1" dirty="0" err="1" smtClean="0"/>
              <a:t>Governmental</a:t>
            </a:r>
            <a:r>
              <a:rPr lang="sl-SI" sz="1400" b="1" dirty="0" smtClean="0"/>
              <a:t> </a:t>
            </a:r>
            <a:r>
              <a:rPr lang="sl-SI" sz="1400" b="1" dirty="0" err="1" smtClean="0"/>
              <a:t>funding</a:t>
            </a:r>
            <a:r>
              <a:rPr lang="sl-SI" sz="1400" dirty="0" smtClean="0"/>
              <a:t> </a:t>
            </a:r>
            <a:r>
              <a:rPr lang="sl-SI" sz="1400" dirty="0" err="1" smtClean="0"/>
              <a:t>of</a:t>
            </a:r>
            <a:r>
              <a:rPr lang="sl-SI" sz="1400" dirty="0" smtClean="0"/>
              <a:t> </a:t>
            </a:r>
            <a:r>
              <a:rPr lang="sl-SI" sz="1400" dirty="0" err="1" smtClean="0"/>
              <a:t>study</a:t>
            </a:r>
            <a:r>
              <a:rPr lang="sl-SI" sz="1400" dirty="0" smtClean="0"/>
              <a:t> </a:t>
            </a:r>
            <a:r>
              <a:rPr lang="sl-SI" sz="1400" dirty="0" err="1" smtClean="0"/>
              <a:t>activities</a:t>
            </a:r>
            <a:r>
              <a:rPr lang="sl-SI" sz="1400" dirty="0" smtClean="0"/>
              <a:t> </a:t>
            </a:r>
            <a:r>
              <a:rPr lang="sl-SI" sz="1400" dirty="0" err="1" smtClean="0"/>
              <a:t>of</a:t>
            </a:r>
            <a:r>
              <a:rPr lang="sl-SI" sz="1400" dirty="0" smtClean="0"/>
              <a:t> HE </a:t>
            </a:r>
            <a:r>
              <a:rPr lang="sl-SI" sz="1400" dirty="0" err="1" smtClean="0"/>
              <a:t>institutions</a:t>
            </a:r>
            <a:endParaRPr lang="sl-SI" sz="1400" dirty="0" smtClean="0"/>
          </a:p>
          <a:p>
            <a:pPr lvl="1"/>
            <a:endParaRPr lang="sl-SI" sz="2000" dirty="0" smtClean="0"/>
          </a:p>
          <a:p>
            <a:r>
              <a:rPr lang="sl-SI" sz="2000" dirty="0" err="1">
                <a:solidFill>
                  <a:srgbClr val="FF0000"/>
                </a:solidFill>
              </a:rPr>
              <a:t>Key</a:t>
            </a:r>
            <a:r>
              <a:rPr lang="sl-SI" sz="2000" dirty="0">
                <a:solidFill>
                  <a:srgbClr val="FF0000"/>
                </a:solidFill>
              </a:rPr>
              <a:t> </a:t>
            </a:r>
            <a:r>
              <a:rPr lang="sl-SI" sz="2000" b="1" dirty="0" err="1">
                <a:solidFill>
                  <a:srgbClr val="FF0000"/>
                </a:solidFill>
              </a:rPr>
              <a:t>challenges</a:t>
            </a:r>
            <a:r>
              <a:rPr lang="sl-SI" sz="2000" dirty="0">
                <a:solidFill>
                  <a:srgbClr val="FF0000"/>
                </a:solidFill>
              </a:rPr>
              <a:t> </a:t>
            </a:r>
            <a:r>
              <a:rPr lang="sl-SI" sz="2000" dirty="0" err="1">
                <a:solidFill>
                  <a:srgbClr val="FF0000"/>
                </a:solidFill>
              </a:rPr>
              <a:t>of</a:t>
            </a:r>
            <a:r>
              <a:rPr lang="sl-SI" sz="2000" dirty="0">
                <a:solidFill>
                  <a:srgbClr val="FF0000"/>
                </a:solidFill>
              </a:rPr>
              <a:t> HE in </a:t>
            </a:r>
            <a:r>
              <a:rPr lang="sl-SI" sz="2000" dirty="0" err="1">
                <a:solidFill>
                  <a:srgbClr val="FF0000"/>
                </a:solidFill>
              </a:rPr>
              <a:t>Slovenia</a:t>
            </a:r>
            <a:r>
              <a:rPr lang="sl-SI" sz="2000" dirty="0">
                <a:solidFill>
                  <a:srgbClr val="FF0000"/>
                </a:solidFill>
              </a:rPr>
              <a:t> </a:t>
            </a:r>
          </a:p>
          <a:p>
            <a:pPr lvl="1"/>
            <a:r>
              <a:rPr lang="sl-SI" sz="1400" b="1" dirty="0" err="1">
                <a:solidFill>
                  <a:srgbClr val="FF0000"/>
                </a:solidFill>
              </a:rPr>
              <a:t>National</a:t>
            </a:r>
            <a:r>
              <a:rPr lang="sl-SI" sz="1400" b="1" dirty="0">
                <a:solidFill>
                  <a:srgbClr val="FF0000"/>
                </a:solidFill>
              </a:rPr>
              <a:t> HE </a:t>
            </a:r>
            <a:r>
              <a:rPr lang="sl-SI" sz="1400" b="1" dirty="0" err="1">
                <a:solidFill>
                  <a:srgbClr val="FF0000"/>
                </a:solidFill>
              </a:rPr>
              <a:t>Programme</a:t>
            </a:r>
            <a:r>
              <a:rPr lang="sl-SI" sz="1400" b="1" dirty="0">
                <a:solidFill>
                  <a:srgbClr val="FF0000"/>
                </a:solidFill>
              </a:rPr>
              <a:t> </a:t>
            </a:r>
            <a:r>
              <a:rPr lang="sl-SI" sz="1400" b="1" dirty="0" smtClean="0">
                <a:solidFill>
                  <a:srgbClr val="FF0000"/>
                </a:solidFill>
              </a:rPr>
              <a:t>2011-2020</a:t>
            </a:r>
          </a:p>
          <a:p>
            <a:pPr lvl="1"/>
            <a:endParaRPr lang="sl-SI" sz="2000" dirty="0" smtClean="0"/>
          </a:p>
          <a:p>
            <a:r>
              <a:rPr lang="sl-SI" sz="2000" b="1" dirty="0" err="1" smtClean="0"/>
              <a:t>Funding</a:t>
            </a:r>
            <a:r>
              <a:rPr lang="sl-SI" sz="2000" dirty="0" smtClean="0"/>
              <a:t> </a:t>
            </a:r>
            <a:r>
              <a:rPr lang="sl-SI" sz="2000" dirty="0" err="1" smtClean="0"/>
              <a:t>system</a:t>
            </a:r>
            <a:r>
              <a:rPr lang="sl-SI" sz="2000" dirty="0" smtClean="0"/>
              <a:t> </a:t>
            </a:r>
            <a:r>
              <a:rPr lang="sl-SI" sz="2000" dirty="0" err="1" smtClean="0"/>
              <a:t>of</a:t>
            </a:r>
            <a:r>
              <a:rPr lang="sl-SI" sz="2000" dirty="0" smtClean="0"/>
              <a:t> HE in </a:t>
            </a:r>
            <a:r>
              <a:rPr lang="sl-SI" sz="2000" dirty="0" err="1" smtClean="0"/>
              <a:t>Slovenia</a:t>
            </a:r>
            <a:r>
              <a:rPr lang="sl-SI" sz="2000" dirty="0" smtClean="0"/>
              <a:t> </a:t>
            </a:r>
          </a:p>
          <a:p>
            <a:pPr lvl="1"/>
            <a:r>
              <a:rPr lang="sl-SI" dirty="0" smtClean="0"/>
              <a:t>(</a:t>
            </a:r>
            <a:r>
              <a:rPr lang="sl-SI" dirty="0" err="1" smtClean="0"/>
              <a:t>Pre</a:t>
            </a:r>
            <a:r>
              <a:rPr lang="sl-SI" dirty="0" smtClean="0"/>
              <a:t>)reform model (december 2016)</a:t>
            </a:r>
          </a:p>
          <a:p>
            <a:pPr lvl="1"/>
            <a:r>
              <a:rPr lang="sl-SI" dirty="0" err="1" smtClean="0"/>
              <a:t>Systemic</a:t>
            </a:r>
            <a:r>
              <a:rPr lang="sl-SI" dirty="0" smtClean="0"/>
              <a:t> </a:t>
            </a:r>
            <a:r>
              <a:rPr lang="sl-SI" dirty="0" err="1" smtClean="0"/>
              <a:t>and</a:t>
            </a:r>
            <a:r>
              <a:rPr lang="sl-SI" dirty="0" smtClean="0"/>
              <a:t> </a:t>
            </a:r>
            <a:r>
              <a:rPr lang="sl-SI" dirty="0" err="1" smtClean="0"/>
              <a:t>institutional</a:t>
            </a:r>
            <a:r>
              <a:rPr lang="sl-SI" dirty="0" smtClean="0"/>
              <a:t> </a:t>
            </a:r>
            <a:r>
              <a:rPr lang="sl-SI" dirty="0" err="1" smtClean="0"/>
              <a:t>perspectives</a:t>
            </a:r>
            <a:endParaRPr lang="sl-SI" dirty="0"/>
          </a:p>
          <a:p>
            <a:pPr lvl="1"/>
            <a:endParaRPr lang="sl-SI" dirty="0" smtClean="0"/>
          </a:p>
          <a:p>
            <a:r>
              <a:rPr lang="sl-SI" sz="2000" b="1" dirty="0" err="1" smtClean="0"/>
              <a:t>Autonomy</a:t>
            </a:r>
            <a:r>
              <a:rPr lang="sl-SI" sz="2000" dirty="0" smtClean="0"/>
              <a:t> </a:t>
            </a:r>
            <a:r>
              <a:rPr lang="sl-SI" sz="2000" dirty="0" err="1" smtClean="0"/>
              <a:t>of</a:t>
            </a:r>
            <a:r>
              <a:rPr lang="sl-SI" sz="2000" dirty="0" smtClean="0"/>
              <a:t> </a:t>
            </a:r>
            <a:r>
              <a:rPr lang="sl-SI" sz="2000" dirty="0" err="1" smtClean="0"/>
              <a:t>public</a:t>
            </a:r>
            <a:r>
              <a:rPr lang="sl-SI" sz="2000" dirty="0" smtClean="0"/>
              <a:t> </a:t>
            </a:r>
            <a:r>
              <a:rPr lang="sl-SI" sz="2000" dirty="0" err="1" smtClean="0"/>
              <a:t>HEI‘s</a:t>
            </a:r>
            <a:r>
              <a:rPr lang="sl-SI" sz="2000" dirty="0" smtClean="0"/>
              <a:t> in </a:t>
            </a:r>
            <a:r>
              <a:rPr lang="sl-SI" sz="2000" dirty="0" err="1" smtClean="0"/>
              <a:t>Slovenia</a:t>
            </a:r>
            <a:r>
              <a:rPr lang="sl-SI" sz="2000" dirty="0" smtClean="0"/>
              <a:t> </a:t>
            </a:r>
          </a:p>
          <a:p>
            <a:pPr lvl="1"/>
            <a:r>
              <a:rPr lang="sl-SI" dirty="0" smtClean="0"/>
              <a:t>Reform step 2: New </a:t>
            </a:r>
            <a:r>
              <a:rPr lang="sl-SI" dirty="0" err="1" smtClean="0"/>
              <a:t>systemic</a:t>
            </a:r>
            <a:r>
              <a:rPr lang="sl-SI" dirty="0" smtClean="0"/>
              <a:t> HE </a:t>
            </a:r>
            <a:r>
              <a:rPr lang="sl-SI" dirty="0" err="1" smtClean="0"/>
              <a:t>Act</a:t>
            </a:r>
            <a:r>
              <a:rPr lang="sl-SI" dirty="0" smtClean="0"/>
              <a:t> (december 2017) </a:t>
            </a:r>
          </a:p>
          <a:p>
            <a:endParaRPr lang="sl-SI" dirty="0" smtClean="0"/>
          </a:p>
          <a:p>
            <a:endParaRPr lang="sl-SI" dirty="0" smtClean="0"/>
          </a:p>
        </p:txBody>
      </p:sp>
    </p:spTree>
    <p:extLst>
      <p:ext uri="{BB962C8B-B14F-4D97-AF65-F5344CB8AC3E}">
        <p14:creationId xmlns:p14="http://schemas.microsoft.com/office/powerpoint/2010/main" val="28005527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smtClean="0"/>
              <a:t>Content</a:t>
            </a:r>
            <a:r>
              <a:rPr lang="sl-SI" dirty="0" smtClean="0"/>
              <a:t> </a:t>
            </a:r>
            <a:endParaRPr lang="sl-SI" dirty="0"/>
          </a:p>
        </p:txBody>
      </p:sp>
      <p:sp>
        <p:nvSpPr>
          <p:cNvPr id="3" name="Označba mesta vsebine 2"/>
          <p:cNvSpPr>
            <a:spLocks noGrp="1"/>
          </p:cNvSpPr>
          <p:nvPr>
            <p:ph idx="1"/>
          </p:nvPr>
        </p:nvSpPr>
        <p:spPr>
          <a:xfrm>
            <a:off x="677334" y="1453896"/>
            <a:ext cx="8596668" cy="5202935"/>
          </a:xfrm>
        </p:spPr>
        <p:txBody>
          <a:bodyPr>
            <a:normAutofit fontScale="92500" lnSpcReduction="10000"/>
          </a:bodyPr>
          <a:lstStyle/>
          <a:p>
            <a:r>
              <a:rPr lang="sl-SI" sz="2000" b="1" dirty="0" err="1" smtClean="0">
                <a:solidFill>
                  <a:srgbClr val="FF0000"/>
                </a:solidFill>
              </a:rPr>
              <a:t>Facts</a:t>
            </a:r>
            <a:r>
              <a:rPr lang="sl-SI" sz="2000" dirty="0" smtClean="0">
                <a:solidFill>
                  <a:srgbClr val="FF0000"/>
                </a:solidFill>
              </a:rPr>
              <a:t> </a:t>
            </a:r>
            <a:r>
              <a:rPr lang="sl-SI" sz="2000" dirty="0" err="1" smtClean="0">
                <a:solidFill>
                  <a:srgbClr val="FF0000"/>
                </a:solidFill>
              </a:rPr>
              <a:t>about</a:t>
            </a:r>
            <a:r>
              <a:rPr lang="sl-SI" sz="2000" dirty="0" smtClean="0">
                <a:solidFill>
                  <a:srgbClr val="FF0000"/>
                </a:solidFill>
              </a:rPr>
              <a:t> </a:t>
            </a:r>
            <a:r>
              <a:rPr lang="sl-SI" sz="2000" dirty="0" err="1" smtClean="0">
                <a:solidFill>
                  <a:srgbClr val="FF0000"/>
                </a:solidFill>
              </a:rPr>
              <a:t>the</a:t>
            </a:r>
            <a:r>
              <a:rPr lang="sl-SI" sz="2000" dirty="0" smtClean="0">
                <a:solidFill>
                  <a:srgbClr val="FF0000"/>
                </a:solidFill>
              </a:rPr>
              <a:t> HE </a:t>
            </a:r>
            <a:r>
              <a:rPr lang="sl-SI" sz="2000" dirty="0" err="1" smtClean="0">
                <a:solidFill>
                  <a:srgbClr val="FF0000"/>
                </a:solidFill>
              </a:rPr>
              <a:t>system</a:t>
            </a:r>
            <a:r>
              <a:rPr lang="sl-SI" sz="2000" dirty="0" smtClean="0">
                <a:solidFill>
                  <a:srgbClr val="FF0000"/>
                </a:solidFill>
              </a:rPr>
              <a:t> in </a:t>
            </a:r>
            <a:r>
              <a:rPr lang="sl-SI" sz="2000" dirty="0" err="1">
                <a:solidFill>
                  <a:srgbClr val="FF0000"/>
                </a:solidFill>
              </a:rPr>
              <a:t>Slovenia</a:t>
            </a:r>
            <a:r>
              <a:rPr lang="sl-SI" sz="2000" dirty="0">
                <a:solidFill>
                  <a:srgbClr val="FF0000"/>
                </a:solidFill>
              </a:rPr>
              <a:t> </a:t>
            </a:r>
            <a:endParaRPr lang="sl-SI" sz="2000" dirty="0" smtClean="0">
              <a:solidFill>
                <a:srgbClr val="FF0000"/>
              </a:solidFill>
            </a:endParaRPr>
          </a:p>
          <a:p>
            <a:pPr lvl="1"/>
            <a:r>
              <a:rPr lang="sl-SI" sz="1400" dirty="0" err="1">
                <a:solidFill>
                  <a:srgbClr val="FF0000"/>
                </a:solidFill>
              </a:rPr>
              <a:t>S</a:t>
            </a:r>
            <a:r>
              <a:rPr lang="sl-SI" sz="1400" b="1" dirty="0" err="1" smtClean="0">
                <a:solidFill>
                  <a:srgbClr val="FF0000"/>
                </a:solidFill>
              </a:rPr>
              <a:t>tudents</a:t>
            </a:r>
            <a:r>
              <a:rPr lang="sl-SI" sz="1400" b="1" dirty="0" smtClean="0">
                <a:solidFill>
                  <a:srgbClr val="FF0000"/>
                </a:solidFill>
              </a:rPr>
              <a:t> </a:t>
            </a:r>
            <a:r>
              <a:rPr lang="sl-SI" sz="1400" dirty="0" err="1" smtClean="0">
                <a:solidFill>
                  <a:srgbClr val="FF0000"/>
                </a:solidFill>
              </a:rPr>
              <a:t>and</a:t>
            </a:r>
            <a:r>
              <a:rPr lang="sl-SI" sz="1400" b="1" dirty="0" smtClean="0">
                <a:solidFill>
                  <a:srgbClr val="FF0000"/>
                </a:solidFill>
              </a:rPr>
              <a:t> </a:t>
            </a:r>
            <a:r>
              <a:rPr lang="sl-SI" sz="1400" b="1" dirty="0" err="1" smtClean="0">
                <a:solidFill>
                  <a:srgbClr val="FF0000"/>
                </a:solidFill>
              </a:rPr>
              <a:t>graduates</a:t>
            </a:r>
            <a:r>
              <a:rPr lang="sl-SI" sz="1400" b="1" dirty="0" smtClean="0">
                <a:solidFill>
                  <a:srgbClr val="FF0000"/>
                </a:solidFill>
              </a:rPr>
              <a:t> </a:t>
            </a:r>
            <a:endParaRPr lang="sl-SI" sz="1400" b="1" dirty="0">
              <a:solidFill>
                <a:srgbClr val="FF0000"/>
              </a:solidFill>
            </a:endParaRPr>
          </a:p>
          <a:p>
            <a:pPr lvl="1"/>
            <a:r>
              <a:rPr lang="sl-SI" sz="1400" dirty="0" err="1" smtClean="0">
                <a:solidFill>
                  <a:srgbClr val="FF0000"/>
                </a:solidFill>
              </a:rPr>
              <a:t>Public</a:t>
            </a:r>
            <a:r>
              <a:rPr lang="sl-SI" sz="1400" dirty="0" smtClean="0">
                <a:solidFill>
                  <a:srgbClr val="FF0000"/>
                </a:solidFill>
              </a:rPr>
              <a:t> </a:t>
            </a:r>
            <a:r>
              <a:rPr lang="sl-SI" sz="1400" dirty="0" err="1" smtClean="0">
                <a:solidFill>
                  <a:srgbClr val="FF0000"/>
                </a:solidFill>
              </a:rPr>
              <a:t>and</a:t>
            </a:r>
            <a:r>
              <a:rPr lang="sl-SI" sz="1400" dirty="0" smtClean="0">
                <a:solidFill>
                  <a:srgbClr val="FF0000"/>
                </a:solidFill>
              </a:rPr>
              <a:t> </a:t>
            </a:r>
            <a:r>
              <a:rPr lang="sl-SI" sz="1400" dirty="0" err="1" smtClean="0">
                <a:solidFill>
                  <a:srgbClr val="FF0000"/>
                </a:solidFill>
              </a:rPr>
              <a:t>private</a:t>
            </a:r>
            <a:r>
              <a:rPr lang="sl-SI" sz="1400" dirty="0" smtClean="0">
                <a:solidFill>
                  <a:srgbClr val="FF0000"/>
                </a:solidFill>
              </a:rPr>
              <a:t> </a:t>
            </a:r>
            <a:r>
              <a:rPr lang="sl-SI" sz="1400" b="1" dirty="0" smtClean="0">
                <a:solidFill>
                  <a:srgbClr val="FF0000"/>
                </a:solidFill>
              </a:rPr>
              <a:t>HE </a:t>
            </a:r>
            <a:r>
              <a:rPr lang="sl-SI" sz="1400" b="1" dirty="0" err="1" smtClean="0">
                <a:solidFill>
                  <a:srgbClr val="FF0000"/>
                </a:solidFill>
              </a:rPr>
              <a:t>institutions</a:t>
            </a:r>
            <a:endParaRPr lang="sl-SI" sz="1400" b="1" dirty="0" smtClean="0">
              <a:solidFill>
                <a:srgbClr val="FF0000"/>
              </a:solidFill>
            </a:endParaRPr>
          </a:p>
          <a:p>
            <a:pPr lvl="1"/>
            <a:r>
              <a:rPr lang="sl-SI" sz="1400" b="1" dirty="0" err="1" smtClean="0">
                <a:solidFill>
                  <a:srgbClr val="FF0000"/>
                </a:solidFill>
              </a:rPr>
              <a:t>Public</a:t>
            </a:r>
            <a:r>
              <a:rPr lang="sl-SI" sz="1400" b="1" dirty="0" smtClean="0">
                <a:solidFill>
                  <a:srgbClr val="FF0000"/>
                </a:solidFill>
              </a:rPr>
              <a:t> </a:t>
            </a:r>
            <a:r>
              <a:rPr lang="sl-SI" sz="1400" b="1" dirty="0" err="1" smtClean="0">
                <a:solidFill>
                  <a:srgbClr val="FF0000"/>
                </a:solidFill>
              </a:rPr>
              <a:t>expenditure</a:t>
            </a:r>
            <a:r>
              <a:rPr lang="sl-SI" sz="1400" b="1" dirty="0" smtClean="0">
                <a:solidFill>
                  <a:srgbClr val="FF0000"/>
                </a:solidFill>
              </a:rPr>
              <a:t> </a:t>
            </a:r>
            <a:r>
              <a:rPr lang="sl-SI" sz="1400" dirty="0" err="1" smtClean="0">
                <a:solidFill>
                  <a:srgbClr val="FF0000"/>
                </a:solidFill>
              </a:rPr>
              <a:t>for</a:t>
            </a:r>
            <a:r>
              <a:rPr lang="sl-SI" sz="1400" dirty="0" smtClean="0">
                <a:solidFill>
                  <a:srgbClr val="FF0000"/>
                </a:solidFill>
              </a:rPr>
              <a:t> </a:t>
            </a:r>
            <a:r>
              <a:rPr lang="sl-SI" sz="1400" dirty="0" smtClean="0">
                <a:solidFill>
                  <a:srgbClr val="FF0000"/>
                </a:solidFill>
              </a:rPr>
              <a:t>HE </a:t>
            </a:r>
            <a:r>
              <a:rPr lang="sl-SI" sz="1400" dirty="0" err="1" smtClean="0">
                <a:solidFill>
                  <a:srgbClr val="FF0000"/>
                </a:solidFill>
              </a:rPr>
              <a:t>and</a:t>
            </a:r>
            <a:r>
              <a:rPr lang="sl-SI" sz="1400" dirty="0" smtClean="0">
                <a:solidFill>
                  <a:srgbClr val="FF0000"/>
                </a:solidFill>
              </a:rPr>
              <a:t> </a:t>
            </a:r>
            <a:r>
              <a:rPr lang="sl-SI" sz="1400" b="1" dirty="0" err="1" smtClean="0">
                <a:solidFill>
                  <a:srgbClr val="FF0000"/>
                </a:solidFill>
              </a:rPr>
              <a:t>f</a:t>
            </a:r>
            <a:r>
              <a:rPr lang="sl-SI" sz="1400" b="1" dirty="0" err="1" smtClean="0">
                <a:solidFill>
                  <a:srgbClr val="FF0000"/>
                </a:solidFill>
              </a:rPr>
              <a:t>unding</a:t>
            </a:r>
            <a:r>
              <a:rPr lang="sl-SI" sz="1400" b="1" dirty="0" smtClean="0">
                <a:solidFill>
                  <a:srgbClr val="FF0000"/>
                </a:solidFill>
              </a:rPr>
              <a:t> </a:t>
            </a:r>
            <a:r>
              <a:rPr lang="sl-SI" sz="1400" b="1" dirty="0" err="1" smtClean="0">
                <a:solidFill>
                  <a:srgbClr val="FF0000"/>
                </a:solidFill>
              </a:rPr>
              <a:t>structure</a:t>
            </a:r>
            <a:r>
              <a:rPr lang="sl-SI" sz="1400" b="1" dirty="0" smtClean="0">
                <a:solidFill>
                  <a:srgbClr val="FF0000"/>
                </a:solidFill>
              </a:rPr>
              <a:t> </a:t>
            </a:r>
            <a:r>
              <a:rPr lang="sl-SI" sz="1400" dirty="0" err="1">
                <a:solidFill>
                  <a:srgbClr val="FF0000"/>
                </a:solidFill>
              </a:rPr>
              <a:t>of</a:t>
            </a:r>
            <a:r>
              <a:rPr lang="sl-SI" sz="1400" dirty="0">
                <a:solidFill>
                  <a:srgbClr val="FF0000"/>
                </a:solidFill>
              </a:rPr>
              <a:t> HE </a:t>
            </a:r>
            <a:r>
              <a:rPr lang="sl-SI" sz="1400" dirty="0" err="1">
                <a:solidFill>
                  <a:srgbClr val="FF0000"/>
                </a:solidFill>
              </a:rPr>
              <a:t>institutions</a:t>
            </a:r>
            <a:r>
              <a:rPr lang="sl-SI" sz="1400" dirty="0">
                <a:solidFill>
                  <a:srgbClr val="FF0000"/>
                </a:solidFill>
              </a:rPr>
              <a:t> </a:t>
            </a:r>
            <a:endParaRPr lang="sl-SI" sz="1400" dirty="0" smtClean="0">
              <a:solidFill>
                <a:srgbClr val="FF0000"/>
              </a:solidFill>
            </a:endParaRPr>
          </a:p>
          <a:p>
            <a:pPr lvl="1"/>
            <a:r>
              <a:rPr lang="sl-SI" sz="1400" b="1" dirty="0" err="1" smtClean="0">
                <a:solidFill>
                  <a:srgbClr val="FF0000"/>
                </a:solidFill>
              </a:rPr>
              <a:t>Governmental</a:t>
            </a:r>
            <a:r>
              <a:rPr lang="sl-SI" sz="1400" b="1" dirty="0" smtClean="0">
                <a:solidFill>
                  <a:srgbClr val="FF0000"/>
                </a:solidFill>
              </a:rPr>
              <a:t> </a:t>
            </a:r>
            <a:r>
              <a:rPr lang="sl-SI" sz="1400" b="1" dirty="0" err="1" smtClean="0">
                <a:solidFill>
                  <a:srgbClr val="FF0000"/>
                </a:solidFill>
              </a:rPr>
              <a:t>funding</a:t>
            </a:r>
            <a:r>
              <a:rPr lang="sl-SI" sz="1400" dirty="0" smtClean="0">
                <a:solidFill>
                  <a:srgbClr val="FF0000"/>
                </a:solidFill>
              </a:rPr>
              <a:t> </a:t>
            </a:r>
            <a:r>
              <a:rPr lang="sl-SI" sz="1400" dirty="0" err="1" smtClean="0">
                <a:solidFill>
                  <a:srgbClr val="FF0000"/>
                </a:solidFill>
              </a:rPr>
              <a:t>of</a:t>
            </a:r>
            <a:r>
              <a:rPr lang="sl-SI" sz="1400" dirty="0" smtClean="0">
                <a:solidFill>
                  <a:srgbClr val="FF0000"/>
                </a:solidFill>
              </a:rPr>
              <a:t> </a:t>
            </a:r>
            <a:r>
              <a:rPr lang="sl-SI" sz="1400" dirty="0" err="1" smtClean="0">
                <a:solidFill>
                  <a:srgbClr val="FF0000"/>
                </a:solidFill>
              </a:rPr>
              <a:t>study</a:t>
            </a:r>
            <a:r>
              <a:rPr lang="sl-SI" sz="1400" dirty="0" smtClean="0">
                <a:solidFill>
                  <a:srgbClr val="FF0000"/>
                </a:solidFill>
              </a:rPr>
              <a:t> </a:t>
            </a:r>
            <a:r>
              <a:rPr lang="sl-SI" sz="1400" dirty="0" err="1" smtClean="0">
                <a:solidFill>
                  <a:srgbClr val="FF0000"/>
                </a:solidFill>
              </a:rPr>
              <a:t>activities</a:t>
            </a:r>
            <a:r>
              <a:rPr lang="sl-SI" sz="1400" dirty="0" smtClean="0">
                <a:solidFill>
                  <a:srgbClr val="FF0000"/>
                </a:solidFill>
              </a:rPr>
              <a:t> </a:t>
            </a:r>
            <a:r>
              <a:rPr lang="sl-SI" sz="1400" dirty="0" err="1" smtClean="0">
                <a:solidFill>
                  <a:srgbClr val="FF0000"/>
                </a:solidFill>
              </a:rPr>
              <a:t>of</a:t>
            </a:r>
            <a:r>
              <a:rPr lang="sl-SI" sz="1400" dirty="0" smtClean="0">
                <a:solidFill>
                  <a:srgbClr val="FF0000"/>
                </a:solidFill>
              </a:rPr>
              <a:t> HE </a:t>
            </a:r>
            <a:r>
              <a:rPr lang="sl-SI" sz="1400" dirty="0" err="1" smtClean="0">
                <a:solidFill>
                  <a:srgbClr val="FF0000"/>
                </a:solidFill>
              </a:rPr>
              <a:t>institutions</a:t>
            </a:r>
            <a:endParaRPr lang="sl-SI" sz="1400" dirty="0" smtClean="0">
              <a:solidFill>
                <a:srgbClr val="FF0000"/>
              </a:solidFill>
            </a:endParaRPr>
          </a:p>
          <a:p>
            <a:pPr lvl="1"/>
            <a:endParaRPr lang="sl-SI" sz="2000" dirty="0" smtClean="0"/>
          </a:p>
          <a:p>
            <a:r>
              <a:rPr lang="sl-SI" sz="2000" dirty="0" err="1"/>
              <a:t>Key</a:t>
            </a:r>
            <a:r>
              <a:rPr lang="sl-SI" sz="2000" dirty="0"/>
              <a:t> </a:t>
            </a:r>
            <a:r>
              <a:rPr lang="sl-SI" sz="2000" b="1" dirty="0" err="1"/>
              <a:t>challenges</a:t>
            </a:r>
            <a:r>
              <a:rPr lang="sl-SI" sz="2000" dirty="0"/>
              <a:t> </a:t>
            </a:r>
            <a:r>
              <a:rPr lang="sl-SI" sz="2000" dirty="0" err="1"/>
              <a:t>of</a:t>
            </a:r>
            <a:r>
              <a:rPr lang="sl-SI" sz="2000" dirty="0"/>
              <a:t> HE in </a:t>
            </a:r>
            <a:r>
              <a:rPr lang="sl-SI" sz="2000" dirty="0" err="1"/>
              <a:t>Slovenia</a:t>
            </a:r>
            <a:r>
              <a:rPr lang="sl-SI" sz="2000" dirty="0"/>
              <a:t> </a:t>
            </a:r>
          </a:p>
          <a:p>
            <a:pPr lvl="1"/>
            <a:r>
              <a:rPr lang="sl-SI" sz="1400" b="1" dirty="0" err="1"/>
              <a:t>National</a:t>
            </a:r>
            <a:r>
              <a:rPr lang="sl-SI" sz="1400" b="1" dirty="0"/>
              <a:t> HE </a:t>
            </a:r>
            <a:r>
              <a:rPr lang="sl-SI" sz="1400" b="1" dirty="0" err="1"/>
              <a:t>Programme</a:t>
            </a:r>
            <a:r>
              <a:rPr lang="sl-SI" sz="1400" b="1" dirty="0"/>
              <a:t> </a:t>
            </a:r>
            <a:r>
              <a:rPr lang="sl-SI" sz="1400" b="1" dirty="0" smtClean="0"/>
              <a:t>2011-2020</a:t>
            </a:r>
          </a:p>
          <a:p>
            <a:pPr lvl="1"/>
            <a:endParaRPr lang="sl-SI" sz="2000" dirty="0" smtClean="0"/>
          </a:p>
          <a:p>
            <a:r>
              <a:rPr lang="sl-SI" sz="2000" b="1" dirty="0" err="1" smtClean="0"/>
              <a:t>Funding</a:t>
            </a:r>
            <a:r>
              <a:rPr lang="sl-SI" sz="2000" dirty="0" smtClean="0"/>
              <a:t> </a:t>
            </a:r>
            <a:r>
              <a:rPr lang="sl-SI" sz="2000" dirty="0" err="1" smtClean="0"/>
              <a:t>system</a:t>
            </a:r>
            <a:r>
              <a:rPr lang="sl-SI" sz="2000" dirty="0" smtClean="0"/>
              <a:t> </a:t>
            </a:r>
            <a:r>
              <a:rPr lang="sl-SI" sz="2000" dirty="0" err="1" smtClean="0"/>
              <a:t>of</a:t>
            </a:r>
            <a:r>
              <a:rPr lang="sl-SI" sz="2000" dirty="0" smtClean="0"/>
              <a:t> HE in </a:t>
            </a:r>
            <a:r>
              <a:rPr lang="sl-SI" sz="2000" dirty="0" err="1" smtClean="0"/>
              <a:t>Slovenia</a:t>
            </a:r>
            <a:r>
              <a:rPr lang="sl-SI" sz="2000" dirty="0" smtClean="0"/>
              <a:t> </a:t>
            </a:r>
          </a:p>
          <a:p>
            <a:pPr lvl="1"/>
            <a:r>
              <a:rPr lang="sl-SI" dirty="0" smtClean="0"/>
              <a:t>(</a:t>
            </a:r>
            <a:r>
              <a:rPr lang="sl-SI" dirty="0" err="1" smtClean="0"/>
              <a:t>Pre</a:t>
            </a:r>
            <a:r>
              <a:rPr lang="sl-SI" dirty="0" smtClean="0"/>
              <a:t>)reform model (december 2016)</a:t>
            </a:r>
          </a:p>
          <a:p>
            <a:pPr lvl="1"/>
            <a:r>
              <a:rPr lang="sl-SI" dirty="0" err="1" smtClean="0"/>
              <a:t>Systemic</a:t>
            </a:r>
            <a:r>
              <a:rPr lang="sl-SI" dirty="0" smtClean="0"/>
              <a:t> </a:t>
            </a:r>
            <a:r>
              <a:rPr lang="sl-SI" dirty="0" err="1" smtClean="0"/>
              <a:t>and</a:t>
            </a:r>
            <a:r>
              <a:rPr lang="sl-SI" dirty="0" smtClean="0"/>
              <a:t> </a:t>
            </a:r>
            <a:r>
              <a:rPr lang="sl-SI" dirty="0" err="1" smtClean="0"/>
              <a:t>institutional</a:t>
            </a:r>
            <a:r>
              <a:rPr lang="sl-SI" dirty="0" smtClean="0"/>
              <a:t> </a:t>
            </a:r>
            <a:r>
              <a:rPr lang="sl-SI" dirty="0" err="1" smtClean="0"/>
              <a:t>perspectives</a:t>
            </a:r>
            <a:endParaRPr lang="sl-SI" dirty="0"/>
          </a:p>
          <a:p>
            <a:pPr lvl="1"/>
            <a:endParaRPr lang="sl-SI" dirty="0" smtClean="0"/>
          </a:p>
          <a:p>
            <a:r>
              <a:rPr lang="sl-SI" sz="2000" b="1" dirty="0" err="1" smtClean="0"/>
              <a:t>Autonomy</a:t>
            </a:r>
            <a:r>
              <a:rPr lang="sl-SI" sz="2000" dirty="0" smtClean="0"/>
              <a:t> </a:t>
            </a:r>
            <a:r>
              <a:rPr lang="sl-SI" sz="2000" dirty="0" err="1" smtClean="0"/>
              <a:t>of</a:t>
            </a:r>
            <a:r>
              <a:rPr lang="sl-SI" sz="2000" dirty="0" smtClean="0"/>
              <a:t> </a:t>
            </a:r>
            <a:r>
              <a:rPr lang="sl-SI" sz="2000" dirty="0" err="1" smtClean="0"/>
              <a:t>public</a:t>
            </a:r>
            <a:r>
              <a:rPr lang="sl-SI" sz="2000" dirty="0" smtClean="0"/>
              <a:t> </a:t>
            </a:r>
            <a:r>
              <a:rPr lang="sl-SI" sz="2000" dirty="0" err="1" smtClean="0"/>
              <a:t>HEI‘s</a:t>
            </a:r>
            <a:r>
              <a:rPr lang="sl-SI" sz="2000" dirty="0" smtClean="0"/>
              <a:t> in </a:t>
            </a:r>
            <a:r>
              <a:rPr lang="sl-SI" sz="2000" dirty="0" err="1" smtClean="0"/>
              <a:t>Slovenia</a:t>
            </a:r>
            <a:r>
              <a:rPr lang="sl-SI" sz="2000" dirty="0" smtClean="0"/>
              <a:t> </a:t>
            </a:r>
          </a:p>
          <a:p>
            <a:pPr lvl="1"/>
            <a:r>
              <a:rPr lang="sl-SI" dirty="0" smtClean="0"/>
              <a:t>Reform step 2: New </a:t>
            </a:r>
            <a:r>
              <a:rPr lang="sl-SI" dirty="0" err="1" smtClean="0"/>
              <a:t>systemic</a:t>
            </a:r>
            <a:r>
              <a:rPr lang="sl-SI" dirty="0" smtClean="0"/>
              <a:t> HE </a:t>
            </a:r>
            <a:r>
              <a:rPr lang="sl-SI" dirty="0" err="1" smtClean="0"/>
              <a:t>Act</a:t>
            </a:r>
            <a:r>
              <a:rPr lang="sl-SI" dirty="0" smtClean="0"/>
              <a:t> (december 2017) </a:t>
            </a:r>
          </a:p>
          <a:p>
            <a:endParaRPr lang="sl-SI" dirty="0" smtClean="0"/>
          </a:p>
          <a:p>
            <a:endParaRPr lang="sl-SI" dirty="0" smtClean="0"/>
          </a:p>
        </p:txBody>
      </p:sp>
    </p:spTree>
    <p:extLst>
      <p:ext uri="{BB962C8B-B14F-4D97-AF65-F5344CB8AC3E}">
        <p14:creationId xmlns:p14="http://schemas.microsoft.com/office/powerpoint/2010/main" val="13550785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r"/>
            <a:r>
              <a:rPr lang="sl-SI" dirty="0" err="1" smtClean="0"/>
              <a:t>Key</a:t>
            </a:r>
            <a:r>
              <a:rPr lang="sl-SI" dirty="0" smtClean="0"/>
              <a:t> </a:t>
            </a:r>
            <a:r>
              <a:rPr lang="sl-SI" dirty="0" err="1" smtClean="0"/>
              <a:t>Challenges</a:t>
            </a:r>
            <a:r>
              <a:rPr lang="sl-SI" dirty="0" smtClean="0"/>
              <a:t> </a:t>
            </a:r>
            <a:r>
              <a:rPr lang="sl-SI" dirty="0" err="1" smtClean="0"/>
              <a:t>of</a:t>
            </a:r>
            <a:r>
              <a:rPr lang="sl-SI" dirty="0" smtClean="0"/>
              <a:t> HE in </a:t>
            </a:r>
            <a:r>
              <a:rPr lang="sl-SI" dirty="0" err="1" smtClean="0"/>
              <a:t>Slovenia</a:t>
            </a:r>
            <a:r>
              <a:rPr lang="sl-SI" dirty="0" smtClean="0"/>
              <a:t> </a:t>
            </a:r>
            <a:endParaRPr lang="en-GB" dirty="0"/>
          </a:p>
        </p:txBody>
      </p:sp>
      <p:sp>
        <p:nvSpPr>
          <p:cNvPr id="3" name="Označba mesta vsebine 2"/>
          <p:cNvSpPr>
            <a:spLocks noGrp="1"/>
          </p:cNvSpPr>
          <p:nvPr>
            <p:ph idx="1"/>
          </p:nvPr>
        </p:nvSpPr>
        <p:spPr>
          <a:xfrm>
            <a:off x="818736" y="2914733"/>
            <a:ext cx="7985899" cy="3514347"/>
          </a:xfrm>
        </p:spPr>
        <p:txBody>
          <a:bodyPr>
            <a:normAutofit fontScale="92500" lnSpcReduction="10000"/>
          </a:bodyPr>
          <a:lstStyle/>
          <a:p>
            <a:pPr marL="0" indent="0">
              <a:buNone/>
            </a:pPr>
            <a:endParaRPr lang="sl-SI" sz="2400" b="1" dirty="0" smtClean="0"/>
          </a:p>
          <a:p>
            <a:pPr>
              <a:buFont typeface="+mj-lt"/>
              <a:buAutoNum type="arabicPeriod"/>
            </a:pPr>
            <a:r>
              <a:rPr lang="en-US" sz="2400" b="1" dirty="0" smtClean="0"/>
              <a:t>Funding system </a:t>
            </a:r>
            <a:r>
              <a:rPr lang="en-US" sz="2400" dirty="0" smtClean="0"/>
              <a:t>of HE and R</a:t>
            </a:r>
            <a:r>
              <a:rPr lang="en-US" sz="2400" dirty="0" smtClean="0">
                <a:latin typeface="Arial" panose="020B0604020202020204" pitchFamily="34" charset="0"/>
                <a:cs typeface="Arial" panose="020B0604020202020204" pitchFamily="34" charset="0"/>
              </a:rPr>
              <a:t>&amp;</a:t>
            </a:r>
            <a:r>
              <a:rPr lang="en-US" sz="2400" dirty="0" smtClean="0"/>
              <a:t>D</a:t>
            </a:r>
          </a:p>
          <a:p>
            <a:pPr>
              <a:buFont typeface="+mj-lt"/>
              <a:buAutoNum type="arabicPeriod"/>
            </a:pPr>
            <a:r>
              <a:rPr lang="en-US" sz="2400" b="1" dirty="0" smtClean="0"/>
              <a:t>Public service </a:t>
            </a:r>
            <a:r>
              <a:rPr lang="en-US" sz="2400" dirty="0" smtClean="0"/>
              <a:t>in HE </a:t>
            </a:r>
          </a:p>
          <a:p>
            <a:pPr>
              <a:buFont typeface="+mj-lt"/>
              <a:buAutoNum type="arabicPeriod"/>
            </a:pPr>
            <a:r>
              <a:rPr lang="en-US" sz="2400" dirty="0" smtClean="0"/>
              <a:t>Institutional</a:t>
            </a:r>
            <a:r>
              <a:rPr lang="en-US" sz="2400" b="1" dirty="0" smtClean="0"/>
              <a:t> autonomy</a:t>
            </a:r>
          </a:p>
          <a:p>
            <a:pPr>
              <a:buFont typeface="+mj-lt"/>
              <a:buAutoNum type="arabicPeriod"/>
            </a:pPr>
            <a:r>
              <a:rPr lang="en-US" sz="2400" b="1" dirty="0" smtClean="0"/>
              <a:t>Cooperation </a:t>
            </a:r>
            <a:r>
              <a:rPr lang="en-US" sz="2400" dirty="0" smtClean="0"/>
              <a:t>of HEI </a:t>
            </a:r>
          </a:p>
          <a:p>
            <a:pPr>
              <a:buFont typeface="+mj-lt"/>
              <a:buAutoNum type="arabicPeriod"/>
            </a:pPr>
            <a:r>
              <a:rPr lang="en-US" sz="2400" b="1" dirty="0" smtClean="0"/>
              <a:t>Quality</a:t>
            </a:r>
            <a:r>
              <a:rPr lang="en-US" sz="2400" dirty="0" smtClean="0"/>
              <a:t> assurance system  </a:t>
            </a:r>
          </a:p>
          <a:p>
            <a:pPr>
              <a:buFont typeface="+mj-lt"/>
              <a:buAutoNum type="arabicPeriod"/>
            </a:pPr>
            <a:r>
              <a:rPr lang="en-US" sz="2400" b="1" dirty="0" err="1" smtClean="0"/>
              <a:t>Internationalisation</a:t>
            </a:r>
            <a:r>
              <a:rPr lang="en-US" sz="2400" b="1" dirty="0" smtClean="0"/>
              <a:t> </a:t>
            </a:r>
          </a:p>
          <a:p>
            <a:pPr>
              <a:buFont typeface="+mj-lt"/>
              <a:buAutoNum type="arabicPeriod"/>
            </a:pPr>
            <a:r>
              <a:rPr lang="en-US" sz="2400" b="1" dirty="0" smtClean="0"/>
              <a:t>Social</a:t>
            </a:r>
            <a:r>
              <a:rPr lang="en-US" sz="2400" dirty="0" smtClean="0"/>
              <a:t> dimension </a:t>
            </a:r>
          </a:p>
        </p:txBody>
      </p:sp>
      <p:pic>
        <p:nvPicPr>
          <p:cNvPr id="5" name="Označba mesta vsebine 3"/>
          <p:cNvPicPr>
            <a:picLocks noChangeAspect="1"/>
          </p:cNvPicPr>
          <p:nvPr/>
        </p:nvPicPr>
        <p:blipFill>
          <a:blip r:embed="rId2"/>
          <a:stretch>
            <a:fillRect/>
          </a:stretch>
        </p:blipFill>
        <p:spPr>
          <a:xfrm>
            <a:off x="0" y="-28281"/>
            <a:ext cx="2414016" cy="3083543"/>
          </a:xfrm>
          <a:prstGeom prst="rect">
            <a:avLst/>
          </a:prstGeom>
        </p:spPr>
      </p:pic>
    </p:spTree>
    <p:extLst>
      <p:ext uri="{BB962C8B-B14F-4D97-AF65-F5344CB8AC3E}">
        <p14:creationId xmlns:p14="http://schemas.microsoft.com/office/powerpoint/2010/main" val="2436541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pPr algn="ctr"/>
            <a:r>
              <a:rPr lang="en-US" b="1" dirty="0" smtClean="0"/>
              <a:t>Policy background</a:t>
            </a:r>
            <a:r>
              <a:rPr lang="en-US" dirty="0" smtClean="0"/>
              <a:t/>
            </a:r>
            <a:br>
              <a:rPr lang="en-US" dirty="0" smtClean="0"/>
            </a:br>
            <a:r>
              <a:rPr lang="en-US" dirty="0" smtClean="0"/>
              <a:t/>
            </a:r>
            <a:br>
              <a:rPr lang="en-US" dirty="0" smtClean="0"/>
            </a:br>
            <a:r>
              <a:rPr lang="en-US" i="1" u="sng" dirty="0" smtClean="0"/>
              <a:t>The Constitution </a:t>
            </a:r>
            <a:r>
              <a:rPr lang="en-US" i="1" dirty="0" smtClean="0"/>
              <a:t>of </a:t>
            </a:r>
            <a:br>
              <a:rPr lang="en-US" i="1" dirty="0" smtClean="0"/>
            </a:br>
            <a:r>
              <a:rPr lang="en-US" i="1" dirty="0" smtClean="0"/>
              <a:t>the Republic of Slovenia </a:t>
            </a:r>
            <a:endParaRPr lang="en-US" i="1" dirty="0"/>
          </a:p>
        </p:txBody>
      </p:sp>
      <p:pic>
        <p:nvPicPr>
          <p:cNvPr id="5" name="Označba mesta vsebine 4"/>
          <p:cNvPicPr>
            <a:picLocks noGrp="1" noChangeAspect="1"/>
          </p:cNvPicPr>
          <p:nvPr>
            <p:ph idx="1"/>
          </p:nvPr>
        </p:nvPicPr>
        <p:blipFill>
          <a:blip r:embed="rId2"/>
          <a:stretch>
            <a:fillRect/>
          </a:stretch>
        </p:blipFill>
        <p:spPr>
          <a:xfrm>
            <a:off x="0" y="0"/>
            <a:ext cx="2128500" cy="3017234"/>
          </a:xfrm>
          <a:prstGeom prst="rect">
            <a:avLst/>
          </a:prstGeom>
        </p:spPr>
      </p:pic>
      <p:pic>
        <p:nvPicPr>
          <p:cNvPr id="7" name="Slika 6"/>
          <p:cNvPicPr>
            <a:picLocks noChangeAspect="1"/>
          </p:cNvPicPr>
          <p:nvPr/>
        </p:nvPicPr>
        <p:blipFill>
          <a:blip r:embed="rId3"/>
          <a:stretch>
            <a:fillRect/>
          </a:stretch>
        </p:blipFill>
        <p:spPr>
          <a:xfrm>
            <a:off x="460849" y="3544587"/>
            <a:ext cx="8573423" cy="2210336"/>
          </a:xfrm>
          <a:prstGeom prst="rect">
            <a:avLst/>
          </a:prstGeom>
        </p:spPr>
      </p:pic>
    </p:spTree>
    <p:extLst>
      <p:ext uri="{BB962C8B-B14F-4D97-AF65-F5344CB8AC3E}">
        <p14:creationId xmlns:p14="http://schemas.microsoft.com/office/powerpoint/2010/main" val="17836573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77334" y="609600"/>
            <a:ext cx="8740986" cy="2023872"/>
          </a:xfrm>
        </p:spPr>
        <p:txBody>
          <a:bodyPr>
            <a:normAutofit/>
          </a:bodyPr>
          <a:lstStyle/>
          <a:p>
            <a:pPr algn="r"/>
            <a:r>
              <a:rPr lang="en-US" u="sng" dirty="0" smtClean="0"/>
              <a:t>Discrepancies</a:t>
            </a:r>
            <a:r>
              <a:rPr lang="en-US" dirty="0" smtClean="0"/>
              <a:t> between </a:t>
            </a:r>
            <a:br>
              <a:rPr lang="en-US" dirty="0" smtClean="0"/>
            </a:br>
            <a:r>
              <a:rPr lang="en-US" dirty="0" smtClean="0"/>
              <a:t>the </a:t>
            </a:r>
            <a:r>
              <a:rPr lang="en-US" b="1" dirty="0" smtClean="0"/>
              <a:t>Constitution</a:t>
            </a:r>
            <a:r>
              <a:rPr lang="en-US" dirty="0" smtClean="0"/>
              <a:t> and</a:t>
            </a:r>
            <a:br>
              <a:rPr lang="en-US" dirty="0" smtClean="0"/>
            </a:br>
            <a:r>
              <a:rPr lang="en-US" dirty="0" smtClean="0"/>
              <a:t>the </a:t>
            </a:r>
            <a:r>
              <a:rPr lang="en-US" b="1" dirty="0" smtClean="0"/>
              <a:t>Higher Education Act </a:t>
            </a:r>
            <a:endParaRPr lang="en-US" b="1" dirty="0"/>
          </a:p>
        </p:txBody>
      </p:sp>
      <p:pic>
        <p:nvPicPr>
          <p:cNvPr id="4" name="Označba mesta vsebine 3"/>
          <p:cNvPicPr>
            <a:picLocks noGrp="1" noChangeAspect="1"/>
          </p:cNvPicPr>
          <p:nvPr>
            <p:ph idx="1"/>
          </p:nvPr>
        </p:nvPicPr>
        <p:blipFill>
          <a:blip r:embed="rId2"/>
          <a:stretch>
            <a:fillRect/>
          </a:stretch>
        </p:blipFill>
        <p:spPr>
          <a:xfrm>
            <a:off x="0" y="0"/>
            <a:ext cx="2679192" cy="2854877"/>
          </a:xfrm>
          <a:prstGeom prst="rect">
            <a:avLst/>
          </a:prstGeom>
        </p:spPr>
      </p:pic>
      <p:sp>
        <p:nvSpPr>
          <p:cNvPr id="3" name="PoljeZBesedilom 2"/>
          <p:cNvSpPr txBox="1"/>
          <p:nvPr/>
        </p:nvSpPr>
        <p:spPr>
          <a:xfrm>
            <a:off x="2816352" y="2854877"/>
            <a:ext cx="6601968" cy="4247317"/>
          </a:xfrm>
          <a:prstGeom prst="rect">
            <a:avLst/>
          </a:prstGeom>
          <a:noFill/>
        </p:spPr>
        <p:txBody>
          <a:bodyPr wrap="square" rtlCol="0">
            <a:spAutoFit/>
          </a:bodyPr>
          <a:lstStyle/>
          <a:p>
            <a:pPr marL="342900" indent="-342900">
              <a:buAutoNum type="arabicPeriod"/>
            </a:pPr>
            <a:r>
              <a:rPr lang="en-US" dirty="0" smtClean="0"/>
              <a:t>The Act shall define </a:t>
            </a:r>
            <a:r>
              <a:rPr lang="en-US" b="1" dirty="0" smtClean="0"/>
              <a:t>funding of public service</a:t>
            </a:r>
            <a:r>
              <a:rPr lang="en-US" dirty="0" smtClean="0"/>
              <a:t> in HE</a:t>
            </a:r>
          </a:p>
          <a:p>
            <a:pPr marL="742950" lvl="1" indent="-285750">
              <a:buFontTx/>
              <a:buChar char="-"/>
            </a:pPr>
            <a:r>
              <a:rPr lang="en-US" dirty="0" smtClean="0"/>
              <a:t>definition of public service </a:t>
            </a:r>
          </a:p>
          <a:p>
            <a:pPr marL="742950" lvl="1" indent="-285750">
              <a:buFontTx/>
              <a:buChar char="-"/>
            </a:pPr>
            <a:r>
              <a:rPr lang="en-US" dirty="0" smtClean="0"/>
              <a:t>relation between public service and market activities</a:t>
            </a:r>
          </a:p>
          <a:p>
            <a:pPr marL="742950" lvl="1" indent="-285750">
              <a:buFontTx/>
              <a:buChar char="-"/>
            </a:pPr>
            <a:r>
              <a:rPr lang="en-US" dirty="0" smtClean="0"/>
              <a:t>relation between public and private sources</a:t>
            </a:r>
          </a:p>
          <a:p>
            <a:pPr marL="742950" lvl="1" indent="-285750">
              <a:buFontTx/>
              <a:buChar char="-"/>
            </a:pPr>
            <a:r>
              <a:rPr lang="en-US" dirty="0" smtClean="0"/>
              <a:t>public funding of private HEI holding concessions</a:t>
            </a:r>
          </a:p>
          <a:p>
            <a:endParaRPr lang="en-US" dirty="0" smtClean="0"/>
          </a:p>
          <a:p>
            <a:endParaRPr lang="en-US" dirty="0" smtClean="0"/>
          </a:p>
          <a:p>
            <a:r>
              <a:rPr lang="en-US" dirty="0" smtClean="0"/>
              <a:t>2. The Act shall define the </a:t>
            </a:r>
            <a:r>
              <a:rPr lang="en-US" b="1" dirty="0" smtClean="0"/>
              <a:t>system of public funding </a:t>
            </a:r>
            <a:r>
              <a:rPr lang="en-US" dirty="0" smtClean="0"/>
              <a:t>of HEI </a:t>
            </a:r>
          </a:p>
          <a:p>
            <a:r>
              <a:rPr lang="en-US" dirty="0" smtClean="0"/>
              <a:t>	- level of funding </a:t>
            </a:r>
          </a:p>
          <a:p>
            <a:r>
              <a:rPr lang="en-US" dirty="0" smtClean="0"/>
              <a:t>	- long-term stability of public funding</a:t>
            </a:r>
          </a:p>
          <a:p>
            <a:r>
              <a:rPr lang="en-US" dirty="0" smtClean="0"/>
              <a:t>	- transparent mechanism of allocation</a:t>
            </a:r>
          </a:p>
          <a:p>
            <a:endParaRPr lang="sl-SI" dirty="0" smtClean="0"/>
          </a:p>
          <a:p>
            <a:endParaRPr lang="sl-SI" dirty="0" smtClean="0"/>
          </a:p>
          <a:p>
            <a:r>
              <a:rPr lang="sl-SI" dirty="0" smtClean="0"/>
              <a:t> </a:t>
            </a:r>
          </a:p>
          <a:p>
            <a:r>
              <a:rPr lang="sl-SI" dirty="0"/>
              <a:t>		</a:t>
            </a:r>
            <a:r>
              <a:rPr lang="sl-SI" dirty="0" smtClean="0"/>
              <a:t> </a:t>
            </a:r>
            <a:endParaRPr lang="en-GB" dirty="0"/>
          </a:p>
        </p:txBody>
      </p:sp>
    </p:spTree>
    <p:extLst>
      <p:ext uri="{BB962C8B-B14F-4D97-AF65-F5344CB8AC3E}">
        <p14:creationId xmlns:p14="http://schemas.microsoft.com/office/powerpoint/2010/main" val="28439824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smtClean="0"/>
              <a:t>Content</a:t>
            </a:r>
            <a:r>
              <a:rPr lang="sl-SI" dirty="0" smtClean="0"/>
              <a:t> </a:t>
            </a:r>
            <a:endParaRPr lang="sl-SI" dirty="0"/>
          </a:p>
        </p:txBody>
      </p:sp>
      <p:sp>
        <p:nvSpPr>
          <p:cNvPr id="3" name="Označba mesta vsebine 2"/>
          <p:cNvSpPr>
            <a:spLocks noGrp="1"/>
          </p:cNvSpPr>
          <p:nvPr>
            <p:ph idx="1"/>
          </p:nvPr>
        </p:nvSpPr>
        <p:spPr>
          <a:xfrm>
            <a:off x="677334" y="1453896"/>
            <a:ext cx="8596668" cy="5202935"/>
          </a:xfrm>
        </p:spPr>
        <p:txBody>
          <a:bodyPr>
            <a:normAutofit fontScale="92500" lnSpcReduction="10000"/>
          </a:bodyPr>
          <a:lstStyle/>
          <a:p>
            <a:r>
              <a:rPr lang="sl-SI" sz="2000" b="1" dirty="0" err="1" smtClean="0"/>
              <a:t>Facts</a:t>
            </a:r>
            <a:r>
              <a:rPr lang="sl-SI" sz="2000" dirty="0" smtClean="0"/>
              <a:t> </a:t>
            </a:r>
            <a:r>
              <a:rPr lang="sl-SI" sz="2000" dirty="0" err="1" smtClean="0"/>
              <a:t>about</a:t>
            </a:r>
            <a:r>
              <a:rPr lang="sl-SI" sz="2000" dirty="0" smtClean="0"/>
              <a:t> </a:t>
            </a:r>
            <a:r>
              <a:rPr lang="sl-SI" sz="2000" dirty="0" err="1" smtClean="0"/>
              <a:t>the</a:t>
            </a:r>
            <a:r>
              <a:rPr lang="sl-SI" sz="2000" dirty="0" smtClean="0"/>
              <a:t> HE </a:t>
            </a:r>
            <a:r>
              <a:rPr lang="sl-SI" sz="2000" dirty="0" err="1" smtClean="0"/>
              <a:t>system</a:t>
            </a:r>
            <a:r>
              <a:rPr lang="sl-SI" sz="2000" dirty="0" smtClean="0"/>
              <a:t> in </a:t>
            </a:r>
            <a:r>
              <a:rPr lang="sl-SI" sz="2000" dirty="0" err="1"/>
              <a:t>Slovenia</a:t>
            </a:r>
            <a:r>
              <a:rPr lang="sl-SI" sz="2000" dirty="0"/>
              <a:t> </a:t>
            </a:r>
            <a:endParaRPr lang="sl-SI" sz="2000" dirty="0" smtClean="0"/>
          </a:p>
          <a:p>
            <a:pPr lvl="1"/>
            <a:r>
              <a:rPr lang="sl-SI" sz="1400" dirty="0" err="1"/>
              <a:t>S</a:t>
            </a:r>
            <a:r>
              <a:rPr lang="sl-SI" sz="1400" b="1" dirty="0" err="1" smtClean="0"/>
              <a:t>tudents</a:t>
            </a:r>
            <a:r>
              <a:rPr lang="sl-SI" sz="1400" b="1" dirty="0" smtClean="0"/>
              <a:t> </a:t>
            </a:r>
            <a:r>
              <a:rPr lang="sl-SI" sz="1400" dirty="0" err="1" smtClean="0"/>
              <a:t>and</a:t>
            </a:r>
            <a:r>
              <a:rPr lang="sl-SI" sz="1400" b="1" dirty="0" smtClean="0"/>
              <a:t> </a:t>
            </a:r>
            <a:r>
              <a:rPr lang="sl-SI" sz="1400" b="1" dirty="0" err="1" smtClean="0"/>
              <a:t>graduates</a:t>
            </a:r>
            <a:r>
              <a:rPr lang="sl-SI" sz="1400" b="1" dirty="0" smtClean="0"/>
              <a:t> </a:t>
            </a:r>
            <a:endParaRPr lang="sl-SI" sz="1400" b="1" dirty="0"/>
          </a:p>
          <a:p>
            <a:pPr lvl="1"/>
            <a:r>
              <a:rPr lang="sl-SI" sz="1400" dirty="0" err="1" smtClean="0"/>
              <a:t>Public</a:t>
            </a:r>
            <a:r>
              <a:rPr lang="sl-SI" sz="1400" dirty="0" smtClean="0"/>
              <a:t> </a:t>
            </a:r>
            <a:r>
              <a:rPr lang="sl-SI" sz="1400" dirty="0" err="1" smtClean="0"/>
              <a:t>and</a:t>
            </a:r>
            <a:r>
              <a:rPr lang="sl-SI" sz="1400" dirty="0" smtClean="0"/>
              <a:t> </a:t>
            </a:r>
            <a:r>
              <a:rPr lang="sl-SI" sz="1400" dirty="0" err="1" smtClean="0"/>
              <a:t>private</a:t>
            </a:r>
            <a:r>
              <a:rPr lang="sl-SI" sz="1400" dirty="0" smtClean="0"/>
              <a:t> </a:t>
            </a:r>
            <a:r>
              <a:rPr lang="sl-SI" sz="1400" b="1" dirty="0" smtClean="0"/>
              <a:t>HE </a:t>
            </a:r>
            <a:r>
              <a:rPr lang="sl-SI" sz="1400" b="1" dirty="0" err="1" smtClean="0"/>
              <a:t>institutions</a:t>
            </a:r>
            <a:endParaRPr lang="sl-SI" sz="1400" b="1" dirty="0" smtClean="0"/>
          </a:p>
          <a:p>
            <a:pPr lvl="1"/>
            <a:r>
              <a:rPr lang="sl-SI" sz="1400" b="1" dirty="0" err="1" smtClean="0"/>
              <a:t>Public</a:t>
            </a:r>
            <a:r>
              <a:rPr lang="sl-SI" sz="1400" b="1" dirty="0" smtClean="0"/>
              <a:t> </a:t>
            </a:r>
            <a:r>
              <a:rPr lang="sl-SI" sz="1400" b="1" dirty="0" err="1" smtClean="0"/>
              <a:t>expenditure</a:t>
            </a:r>
            <a:r>
              <a:rPr lang="sl-SI" sz="1400" b="1" dirty="0" smtClean="0"/>
              <a:t> </a:t>
            </a:r>
            <a:r>
              <a:rPr lang="sl-SI" sz="1400" dirty="0" err="1" smtClean="0"/>
              <a:t>for</a:t>
            </a:r>
            <a:r>
              <a:rPr lang="sl-SI" sz="1400" dirty="0" smtClean="0"/>
              <a:t> </a:t>
            </a:r>
            <a:r>
              <a:rPr lang="sl-SI" sz="1400" dirty="0" smtClean="0"/>
              <a:t>HE </a:t>
            </a:r>
            <a:r>
              <a:rPr lang="sl-SI" sz="1400" dirty="0" err="1" smtClean="0"/>
              <a:t>and</a:t>
            </a:r>
            <a:r>
              <a:rPr lang="sl-SI" sz="1400" dirty="0" smtClean="0"/>
              <a:t> </a:t>
            </a:r>
            <a:r>
              <a:rPr lang="sl-SI" sz="1400" b="1" dirty="0" err="1" smtClean="0"/>
              <a:t>f</a:t>
            </a:r>
            <a:r>
              <a:rPr lang="sl-SI" sz="1400" b="1" dirty="0" err="1" smtClean="0"/>
              <a:t>unding</a:t>
            </a:r>
            <a:r>
              <a:rPr lang="sl-SI" sz="1400" b="1" dirty="0" smtClean="0"/>
              <a:t> </a:t>
            </a:r>
            <a:r>
              <a:rPr lang="sl-SI" sz="1400" b="1" dirty="0" err="1" smtClean="0"/>
              <a:t>structure</a:t>
            </a:r>
            <a:r>
              <a:rPr lang="sl-SI" sz="1400" b="1" dirty="0" smtClean="0"/>
              <a:t> </a:t>
            </a:r>
            <a:r>
              <a:rPr lang="sl-SI" sz="1400" dirty="0" err="1"/>
              <a:t>of</a:t>
            </a:r>
            <a:r>
              <a:rPr lang="sl-SI" sz="1400" dirty="0"/>
              <a:t> HE </a:t>
            </a:r>
            <a:r>
              <a:rPr lang="sl-SI" sz="1400" dirty="0" err="1"/>
              <a:t>institutions</a:t>
            </a:r>
            <a:r>
              <a:rPr lang="sl-SI" sz="1400" dirty="0"/>
              <a:t> </a:t>
            </a:r>
            <a:endParaRPr lang="sl-SI" sz="1400" dirty="0" smtClean="0"/>
          </a:p>
          <a:p>
            <a:pPr lvl="1"/>
            <a:r>
              <a:rPr lang="sl-SI" sz="1400" b="1" dirty="0" err="1" smtClean="0"/>
              <a:t>Governmental</a:t>
            </a:r>
            <a:r>
              <a:rPr lang="sl-SI" sz="1400" b="1" dirty="0" smtClean="0"/>
              <a:t> </a:t>
            </a:r>
            <a:r>
              <a:rPr lang="sl-SI" sz="1400" b="1" dirty="0" err="1" smtClean="0"/>
              <a:t>funding</a:t>
            </a:r>
            <a:r>
              <a:rPr lang="sl-SI" sz="1400" dirty="0" smtClean="0"/>
              <a:t> </a:t>
            </a:r>
            <a:r>
              <a:rPr lang="sl-SI" sz="1400" dirty="0" err="1" smtClean="0"/>
              <a:t>of</a:t>
            </a:r>
            <a:r>
              <a:rPr lang="sl-SI" sz="1400" dirty="0" smtClean="0"/>
              <a:t> </a:t>
            </a:r>
            <a:r>
              <a:rPr lang="sl-SI" sz="1400" dirty="0" err="1" smtClean="0"/>
              <a:t>study</a:t>
            </a:r>
            <a:r>
              <a:rPr lang="sl-SI" sz="1400" dirty="0" smtClean="0"/>
              <a:t> </a:t>
            </a:r>
            <a:r>
              <a:rPr lang="sl-SI" sz="1400" dirty="0" err="1" smtClean="0"/>
              <a:t>activities</a:t>
            </a:r>
            <a:r>
              <a:rPr lang="sl-SI" sz="1400" dirty="0" smtClean="0"/>
              <a:t> </a:t>
            </a:r>
            <a:r>
              <a:rPr lang="sl-SI" sz="1400" dirty="0" err="1" smtClean="0"/>
              <a:t>of</a:t>
            </a:r>
            <a:r>
              <a:rPr lang="sl-SI" sz="1400" dirty="0" smtClean="0"/>
              <a:t> HE </a:t>
            </a:r>
            <a:r>
              <a:rPr lang="sl-SI" sz="1400" dirty="0" err="1" smtClean="0"/>
              <a:t>institutions</a:t>
            </a:r>
            <a:endParaRPr lang="sl-SI" sz="1400" dirty="0" smtClean="0"/>
          </a:p>
          <a:p>
            <a:pPr lvl="1"/>
            <a:endParaRPr lang="sl-SI" sz="2000" dirty="0" smtClean="0"/>
          </a:p>
          <a:p>
            <a:r>
              <a:rPr lang="sl-SI" sz="2000" dirty="0" err="1"/>
              <a:t>Key</a:t>
            </a:r>
            <a:r>
              <a:rPr lang="sl-SI" sz="2000" dirty="0"/>
              <a:t> </a:t>
            </a:r>
            <a:r>
              <a:rPr lang="sl-SI" sz="2000" b="1" dirty="0" err="1"/>
              <a:t>challenges</a:t>
            </a:r>
            <a:r>
              <a:rPr lang="sl-SI" sz="2000" dirty="0"/>
              <a:t> </a:t>
            </a:r>
            <a:r>
              <a:rPr lang="sl-SI" sz="2000" dirty="0" err="1"/>
              <a:t>of</a:t>
            </a:r>
            <a:r>
              <a:rPr lang="sl-SI" sz="2000" dirty="0"/>
              <a:t> HE in </a:t>
            </a:r>
            <a:r>
              <a:rPr lang="sl-SI" sz="2000" dirty="0" err="1"/>
              <a:t>Slovenia</a:t>
            </a:r>
            <a:r>
              <a:rPr lang="sl-SI" sz="2000" dirty="0"/>
              <a:t> </a:t>
            </a:r>
          </a:p>
          <a:p>
            <a:pPr lvl="1"/>
            <a:r>
              <a:rPr lang="sl-SI" sz="1400" b="1" dirty="0" err="1"/>
              <a:t>National</a:t>
            </a:r>
            <a:r>
              <a:rPr lang="sl-SI" sz="1400" b="1" dirty="0"/>
              <a:t> HE </a:t>
            </a:r>
            <a:r>
              <a:rPr lang="sl-SI" sz="1400" b="1" dirty="0" err="1"/>
              <a:t>Programme</a:t>
            </a:r>
            <a:r>
              <a:rPr lang="sl-SI" sz="1400" b="1" dirty="0"/>
              <a:t> </a:t>
            </a:r>
            <a:r>
              <a:rPr lang="sl-SI" sz="1400" b="1" dirty="0" smtClean="0"/>
              <a:t>2011-2020</a:t>
            </a:r>
          </a:p>
          <a:p>
            <a:pPr lvl="1"/>
            <a:endParaRPr lang="sl-SI" sz="2000" dirty="0" smtClean="0"/>
          </a:p>
          <a:p>
            <a:r>
              <a:rPr lang="sl-SI" sz="2000" b="1" dirty="0" err="1" smtClean="0">
                <a:solidFill>
                  <a:srgbClr val="FF0000"/>
                </a:solidFill>
              </a:rPr>
              <a:t>Funding</a:t>
            </a:r>
            <a:r>
              <a:rPr lang="sl-SI" sz="2000" dirty="0" smtClean="0">
                <a:solidFill>
                  <a:srgbClr val="FF0000"/>
                </a:solidFill>
              </a:rPr>
              <a:t> </a:t>
            </a:r>
            <a:r>
              <a:rPr lang="sl-SI" sz="2000" dirty="0" err="1" smtClean="0">
                <a:solidFill>
                  <a:srgbClr val="FF0000"/>
                </a:solidFill>
              </a:rPr>
              <a:t>system</a:t>
            </a:r>
            <a:r>
              <a:rPr lang="sl-SI" sz="2000" dirty="0" smtClean="0">
                <a:solidFill>
                  <a:srgbClr val="FF0000"/>
                </a:solidFill>
              </a:rPr>
              <a:t> </a:t>
            </a:r>
            <a:r>
              <a:rPr lang="sl-SI" sz="2000" dirty="0" err="1" smtClean="0">
                <a:solidFill>
                  <a:srgbClr val="FF0000"/>
                </a:solidFill>
              </a:rPr>
              <a:t>of</a:t>
            </a:r>
            <a:r>
              <a:rPr lang="sl-SI" sz="2000" dirty="0" smtClean="0">
                <a:solidFill>
                  <a:srgbClr val="FF0000"/>
                </a:solidFill>
              </a:rPr>
              <a:t> HE in </a:t>
            </a:r>
            <a:r>
              <a:rPr lang="sl-SI" sz="2000" dirty="0" err="1" smtClean="0">
                <a:solidFill>
                  <a:srgbClr val="FF0000"/>
                </a:solidFill>
              </a:rPr>
              <a:t>Slovenia</a:t>
            </a:r>
            <a:r>
              <a:rPr lang="sl-SI" sz="2000" dirty="0" smtClean="0">
                <a:solidFill>
                  <a:srgbClr val="FF0000"/>
                </a:solidFill>
              </a:rPr>
              <a:t> </a:t>
            </a:r>
          </a:p>
          <a:p>
            <a:pPr lvl="1"/>
            <a:r>
              <a:rPr lang="sl-SI" dirty="0" smtClean="0">
                <a:solidFill>
                  <a:srgbClr val="FF0000"/>
                </a:solidFill>
              </a:rPr>
              <a:t>(</a:t>
            </a:r>
            <a:r>
              <a:rPr lang="sl-SI" dirty="0" err="1" smtClean="0">
                <a:solidFill>
                  <a:srgbClr val="FF0000"/>
                </a:solidFill>
              </a:rPr>
              <a:t>Pre</a:t>
            </a:r>
            <a:r>
              <a:rPr lang="sl-SI" dirty="0" smtClean="0">
                <a:solidFill>
                  <a:srgbClr val="FF0000"/>
                </a:solidFill>
              </a:rPr>
              <a:t>)reform model (december 2016)</a:t>
            </a:r>
          </a:p>
          <a:p>
            <a:pPr lvl="1"/>
            <a:r>
              <a:rPr lang="sl-SI" dirty="0" err="1" smtClean="0">
                <a:solidFill>
                  <a:srgbClr val="FF0000"/>
                </a:solidFill>
              </a:rPr>
              <a:t>Systemic</a:t>
            </a:r>
            <a:r>
              <a:rPr lang="sl-SI" dirty="0" smtClean="0">
                <a:solidFill>
                  <a:srgbClr val="FF0000"/>
                </a:solidFill>
              </a:rPr>
              <a:t> </a:t>
            </a:r>
            <a:r>
              <a:rPr lang="sl-SI" dirty="0" err="1" smtClean="0">
                <a:solidFill>
                  <a:srgbClr val="FF0000"/>
                </a:solidFill>
              </a:rPr>
              <a:t>and</a:t>
            </a:r>
            <a:r>
              <a:rPr lang="sl-SI" dirty="0" smtClean="0">
                <a:solidFill>
                  <a:srgbClr val="FF0000"/>
                </a:solidFill>
              </a:rPr>
              <a:t> </a:t>
            </a:r>
            <a:r>
              <a:rPr lang="sl-SI" dirty="0" err="1" smtClean="0">
                <a:solidFill>
                  <a:srgbClr val="FF0000"/>
                </a:solidFill>
              </a:rPr>
              <a:t>institutional</a:t>
            </a:r>
            <a:r>
              <a:rPr lang="sl-SI" dirty="0" smtClean="0">
                <a:solidFill>
                  <a:srgbClr val="FF0000"/>
                </a:solidFill>
              </a:rPr>
              <a:t> </a:t>
            </a:r>
            <a:r>
              <a:rPr lang="sl-SI" dirty="0" err="1" smtClean="0">
                <a:solidFill>
                  <a:srgbClr val="FF0000"/>
                </a:solidFill>
              </a:rPr>
              <a:t>perspectives</a:t>
            </a:r>
            <a:endParaRPr lang="sl-SI" dirty="0">
              <a:solidFill>
                <a:srgbClr val="FF0000"/>
              </a:solidFill>
            </a:endParaRPr>
          </a:p>
          <a:p>
            <a:pPr lvl="1"/>
            <a:endParaRPr lang="sl-SI" dirty="0" smtClean="0"/>
          </a:p>
          <a:p>
            <a:r>
              <a:rPr lang="sl-SI" sz="2000" b="1" dirty="0" err="1" smtClean="0"/>
              <a:t>Autonomy</a:t>
            </a:r>
            <a:r>
              <a:rPr lang="sl-SI" sz="2000" dirty="0" smtClean="0"/>
              <a:t> </a:t>
            </a:r>
            <a:r>
              <a:rPr lang="sl-SI" sz="2000" dirty="0" err="1" smtClean="0"/>
              <a:t>of</a:t>
            </a:r>
            <a:r>
              <a:rPr lang="sl-SI" sz="2000" dirty="0" smtClean="0"/>
              <a:t> </a:t>
            </a:r>
            <a:r>
              <a:rPr lang="sl-SI" sz="2000" dirty="0" err="1" smtClean="0"/>
              <a:t>public</a:t>
            </a:r>
            <a:r>
              <a:rPr lang="sl-SI" sz="2000" dirty="0" smtClean="0"/>
              <a:t> </a:t>
            </a:r>
            <a:r>
              <a:rPr lang="sl-SI" sz="2000" dirty="0" err="1" smtClean="0"/>
              <a:t>HEI‘s</a:t>
            </a:r>
            <a:r>
              <a:rPr lang="sl-SI" sz="2000" dirty="0" smtClean="0"/>
              <a:t> in </a:t>
            </a:r>
            <a:r>
              <a:rPr lang="sl-SI" sz="2000" dirty="0" err="1" smtClean="0"/>
              <a:t>Slovenia</a:t>
            </a:r>
            <a:r>
              <a:rPr lang="sl-SI" sz="2000" dirty="0" smtClean="0"/>
              <a:t> </a:t>
            </a:r>
          </a:p>
          <a:p>
            <a:pPr lvl="1"/>
            <a:r>
              <a:rPr lang="sl-SI" dirty="0" smtClean="0"/>
              <a:t>Reform step 2: New </a:t>
            </a:r>
            <a:r>
              <a:rPr lang="sl-SI" dirty="0" err="1" smtClean="0"/>
              <a:t>systemic</a:t>
            </a:r>
            <a:r>
              <a:rPr lang="sl-SI" dirty="0" smtClean="0"/>
              <a:t> HE </a:t>
            </a:r>
            <a:r>
              <a:rPr lang="sl-SI" dirty="0" err="1" smtClean="0"/>
              <a:t>Act</a:t>
            </a:r>
            <a:r>
              <a:rPr lang="sl-SI" dirty="0" smtClean="0"/>
              <a:t> (december 2017) </a:t>
            </a:r>
          </a:p>
          <a:p>
            <a:endParaRPr lang="sl-SI" dirty="0" smtClean="0"/>
          </a:p>
          <a:p>
            <a:endParaRPr lang="sl-SI" dirty="0" smtClean="0"/>
          </a:p>
        </p:txBody>
      </p:sp>
    </p:spTree>
    <p:extLst>
      <p:ext uri="{BB962C8B-B14F-4D97-AF65-F5344CB8AC3E}">
        <p14:creationId xmlns:p14="http://schemas.microsoft.com/office/powerpoint/2010/main" val="22072467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p:cNvPicPr>
            <a:picLocks noChangeAspect="1"/>
          </p:cNvPicPr>
          <p:nvPr/>
        </p:nvPicPr>
        <p:blipFill>
          <a:blip r:embed="rId2"/>
          <a:stretch>
            <a:fillRect/>
          </a:stretch>
        </p:blipFill>
        <p:spPr>
          <a:xfrm>
            <a:off x="2478024" y="1812566"/>
            <a:ext cx="7075215" cy="3637258"/>
          </a:xfrm>
          <a:prstGeom prst="rect">
            <a:avLst/>
          </a:prstGeom>
        </p:spPr>
      </p:pic>
      <p:sp>
        <p:nvSpPr>
          <p:cNvPr id="2" name="Naslov 1"/>
          <p:cNvSpPr>
            <a:spLocks noGrp="1"/>
          </p:cNvSpPr>
          <p:nvPr>
            <p:ph type="title"/>
          </p:nvPr>
        </p:nvSpPr>
        <p:spPr/>
        <p:txBody>
          <a:bodyPr/>
          <a:lstStyle/>
          <a:p>
            <a:pPr algn="r"/>
            <a:r>
              <a:rPr lang="sl-SI" b="1" u="sng" dirty="0" err="1" smtClean="0"/>
              <a:t>National</a:t>
            </a:r>
            <a:r>
              <a:rPr lang="sl-SI" b="1" u="sng" dirty="0" smtClean="0"/>
              <a:t> HE </a:t>
            </a:r>
            <a:r>
              <a:rPr lang="sl-SI" b="1" u="sng" dirty="0" err="1" smtClean="0"/>
              <a:t>Programme</a:t>
            </a:r>
            <a:r>
              <a:rPr lang="sl-SI" b="1" u="sng" dirty="0" smtClean="0"/>
              <a:t> </a:t>
            </a:r>
            <a:r>
              <a:rPr lang="sl-SI" b="1" dirty="0" smtClean="0"/>
              <a:t/>
            </a:r>
            <a:br>
              <a:rPr lang="sl-SI" b="1" dirty="0" smtClean="0"/>
            </a:br>
            <a:r>
              <a:rPr lang="sl-SI" b="1" dirty="0" smtClean="0"/>
              <a:t>2011-2020 </a:t>
            </a:r>
            <a:endParaRPr lang="en-GB" b="1" dirty="0"/>
          </a:p>
        </p:txBody>
      </p:sp>
      <p:pic>
        <p:nvPicPr>
          <p:cNvPr id="4" name="Označba mesta vsebine 3"/>
          <p:cNvPicPr>
            <a:picLocks noGrp="1" noChangeAspect="1"/>
          </p:cNvPicPr>
          <p:nvPr>
            <p:ph idx="1"/>
          </p:nvPr>
        </p:nvPicPr>
        <p:blipFill>
          <a:blip r:embed="rId3"/>
          <a:stretch>
            <a:fillRect/>
          </a:stretch>
        </p:blipFill>
        <p:spPr>
          <a:xfrm>
            <a:off x="0" y="-1"/>
            <a:ext cx="2414016" cy="3083543"/>
          </a:xfrm>
          <a:prstGeom prst="rect">
            <a:avLst/>
          </a:prstGeom>
        </p:spPr>
      </p:pic>
      <p:sp>
        <p:nvSpPr>
          <p:cNvPr id="3" name="PoljeZBesedilom 2"/>
          <p:cNvSpPr txBox="1"/>
          <p:nvPr/>
        </p:nvSpPr>
        <p:spPr>
          <a:xfrm>
            <a:off x="677334" y="5449824"/>
            <a:ext cx="8357616" cy="1200329"/>
          </a:xfrm>
          <a:prstGeom prst="rect">
            <a:avLst/>
          </a:prstGeom>
          <a:noFill/>
        </p:spPr>
        <p:txBody>
          <a:bodyPr wrap="square" rtlCol="0">
            <a:spAutoFit/>
          </a:bodyPr>
          <a:lstStyle/>
          <a:p>
            <a:r>
              <a:rPr lang="sl-SI" dirty="0" err="1" smtClean="0"/>
              <a:t>Public</a:t>
            </a:r>
            <a:r>
              <a:rPr lang="sl-SI" dirty="0" smtClean="0"/>
              <a:t> </a:t>
            </a:r>
            <a:r>
              <a:rPr lang="sl-SI" dirty="0" err="1" smtClean="0"/>
              <a:t>funds</a:t>
            </a:r>
            <a:r>
              <a:rPr lang="sl-SI" dirty="0" smtClean="0"/>
              <a:t> </a:t>
            </a:r>
            <a:r>
              <a:rPr lang="sl-SI" dirty="0" err="1" smtClean="0"/>
              <a:t>should</a:t>
            </a:r>
            <a:r>
              <a:rPr lang="sl-SI" dirty="0" smtClean="0"/>
              <a:t> be </a:t>
            </a:r>
            <a:r>
              <a:rPr lang="sl-SI" dirty="0" err="1" smtClean="0"/>
              <a:t>granted</a:t>
            </a:r>
            <a:r>
              <a:rPr lang="sl-SI" dirty="0" smtClean="0"/>
              <a:t> to HEI in </a:t>
            </a:r>
            <a:r>
              <a:rPr lang="sl-SI" dirty="0" err="1" smtClean="0"/>
              <a:t>such</a:t>
            </a:r>
            <a:r>
              <a:rPr lang="sl-SI" dirty="0" smtClean="0"/>
              <a:t> a </a:t>
            </a:r>
            <a:r>
              <a:rPr lang="sl-SI" dirty="0" err="1" smtClean="0"/>
              <a:t>way</a:t>
            </a:r>
            <a:r>
              <a:rPr lang="sl-SI" dirty="0" smtClean="0"/>
              <a:t> </a:t>
            </a:r>
            <a:r>
              <a:rPr lang="sl-SI" dirty="0" err="1" smtClean="0"/>
              <a:t>that</a:t>
            </a:r>
            <a:r>
              <a:rPr lang="sl-SI" dirty="0" smtClean="0"/>
              <a:t> </a:t>
            </a:r>
            <a:r>
              <a:rPr lang="sl-SI" b="1" dirty="0" err="1" smtClean="0"/>
              <a:t>quality</a:t>
            </a:r>
            <a:r>
              <a:rPr lang="sl-SI" b="1" dirty="0" smtClean="0"/>
              <a:t>, </a:t>
            </a:r>
            <a:r>
              <a:rPr lang="sl-SI" b="1" dirty="0" err="1" smtClean="0"/>
              <a:t>autonomy</a:t>
            </a:r>
            <a:r>
              <a:rPr lang="sl-SI" b="1" dirty="0" smtClean="0"/>
              <a:t>, </a:t>
            </a:r>
            <a:r>
              <a:rPr lang="sl-SI" b="1" dirty="0" err="1" smtClean="0"/>
              <a:t>diversification</a:t>
            </a:r>
            <a:r>
              <a:rPr lang="sl-SI" b="1" dirty="0" smtClean="0"/>
              <a:t>, </a:t>
            </a:r>
            <a:r>
              <a:rPr lang="sl-SI" b="1" dirty="0" err="1" smtClean="0"/>
              <a:t>effectiveness</a:t>
            </a:r>
            <a:r>
              <a:rPr lang="sl-SI" b="1" dirty="0" smtClean="0"/>
              <a:t> </a:t>
            </a:r>
            <a:r>
              <a:rPr lang="sl-SI" b="1" dirty="0" err="1" smtClean="0"/>
              <a:t>and</a:t>
            </a:r>
            <a:r>
              <a:rPr lang="sl-SI" b="1" dirty="0" smtClean="0"/>
              <a:t> </a:t>
            </a:r>
            <a:r>
              <a:rPr lang="sl-SI" b="1" dirty="0" err="1" smtClean="0"/>
              <a:t>efficiency</a:t>
            </a:r>
            <a:r>
              <a:rPr lang="sl-SI" dirty="0" smtClean="0"/>
              <a:t> are </a:t>
            </a:r>
            <a:r>
              <a:rPr lang="sl-SI" dirty="0" err="1" smtClean="0"/>
              <a:t>promoted</a:t>
            </a:r>
            <a:r>
              <a:rPr lang="sl-SI" dirty="0" smtClean="0"/>
              <a:t>. </a:t>
            </a:r>
          </a:p>
          <a:p>
            <a:endParaRPr lang="sl-SI" dirty="0"/>
          </a:p>
          <a:p>
            <a:r>
              <a:rPr lang="sl-SI" dirty="0" err="1" smtClean="0"/>
              <a:t>Funding</a:t>
            </a:r>
            <a:r>
              <a:rPr lang="sl-SI" dirty="0" smtClean="0"/>
              <a:t> </a:t>
            </a:r>
            <a:r>
              <a:rPr lang="sl-SI" dirty="0" err="1" smtClean="0"/>
              <a:t>mechanisms</a:t>
            </a:r>
            <a:r>
              <a:rPr lang="sl-SI" dirty="0" smtClean="0"/>
              <a:t> </a:t>
            </a:r>
            <a:r>
              <a:rPr lang="sl-SI" dirty="0" err="1" smtClean="0"/>
              <a:t>should</a:t>
            </a:r>
            <a:r>
              <a:rPr lang="sl-SI" dirty="0" smtClean="0"/>
              <a:t> </a:t>
            </a:r>
            <a:r>
              <a:rPr lang="sl-SI" dirty="0" err="1" smtClean="0"/>
              <a:t>provide</a:t>
            </a:r>
            <a:r>
              <a:rPr lang="sl-SI" dirty="0" smtClean="0"/>
              <a:t> </a:t>
            </a:r>
            <a:r>
              <a:rPr lang="sl-SI" dirty="0" err="1" smtClean="0"/>
              <a:t>incentives</a:t>
            </a:r>
            <a:r>
              <a:rPr lang="sl-SI" dirty="0" smtClean="0"/>
              <a:t> </a:t>
            </a:r>
            <a:r>
              <a:rPr lang="sl-SI" dirty="0" err="1" smtClean="0"/>
              <a:t>for</a:t>
            </a:r>
            <a:r>
              <a:rPr lang="sl-SI" dirty="0" smtClean="0"/>
              <a:t> </a:t>
            </a:r>
            <a:r>
              <a:rPr lang="sl-SI" b="1" dirty="0" err="1" smtClean="0"/>
              <a:t>change</a:t>
            </a:r>
            <a:r>
              <a:rPr lang="sl-SI" b="1" dirty="0" smtClean="0"/>
              <a:t> </a:t>
            </a:r>
            <a:r>
              <a:rPr lang="sl-SI" b="1" dirty="0" err="1" smtClean="0"/>
              <a:t>and</a:t>
            </a:r>
            <a:r>
              <a:rPr lang="sl-SI" b="1" dirty="0" smtClean="0"/>
              <a:t> </a:t>
            </a:r>
            <a:r>
              <a:rPr lang="sl-SI" b="1" dirty="0" err="1" smtClean="0"/>
              <a:t>innovation</a:t>
            </a:r>
            <a:r>
              <a:rPr lang="sl-SI" dirty="0" smtClean="0"/>
              <a:t>.</a:t>
            </a:r>
            <a:endParaRPr lang="en-GB" dirty="0"/>
          </a:p>
        </p:txBody>
      </p:sp>
    </p:spTree>
    <p:extLst>
      <p:ext uri="{BB962C8B-B14F-4D97-AF65-F5344CB8AC3E}">
        <p14:creationId xmlns:p14="http://schemas.microsoft.com/office/powerpoint/2010/main" val="2837462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77334" y="507783"/>
            <a:ext cx="8596668" cy="1320800"/>
          </a:xfrm>
        </p:spPr>
        <p:txBody>
          <a:bodyPr/>
          <a:lstStyle/>
          <a:p>
            <a:r>
              <a:rPr lang="sl-SI" b="1" u="sng" dirty="0" err="1" smtClean="0"/>
              <a:t>Pre</a:t>
            </a:r>
            <a:r>
              <a:rPr lang="sl-SI" b="1" u="sng" dirty="0" smtClean="0"/>
              <a:t>-reform </a:t>
            </a:r>
            <a:r>
              <a:rPr lang="sl-SI" b="1" u="sng" dirty="0" smtClean="0"/>
              <a:t>Model </a:t>
            </a:r>
            <a:r>
              <a:rPr lang="sl-SI" b="1" dirty="0" err="1"/>
              <a:t>of</a:t>
            </a:r>
            <a:r>
              <a:rPr lang="sl-SI" b="1" dirty="0"/>
              <a:t> HE </a:t>
            </a:r>
            <a:r>
              <a:rPr lang="sl-SI" b="1" dirty="0" err="1"/>
              <a:t>F</a:t>
            </a:r>
            <a:r>
              <a:rPr lang="sl-SI" b="1" dirty="0" err="1" smtClean="0"/>
              <a:t>unding</a:t>
            </a:r>
            <a:endParaRPr lang="en-GB" b="1" dirty="0"/>
          </a:p>
        </p:txBody>
      </p:sp>
      <p:sp>
        <p:nvSpPr>
          <p:cNvPr id="3" name="Označba mesta vsebine 2"/>
          <p:cNvSpPr>
            <a:spLocks noGrp="1"/>
          </p:cNvSpPr>
          <p:nvPr>
            <p:ph idx="1"/>
          </p:nvPr>
        </p:nvSpPr>
        <p:spPr/>
        <p:txBody>
          <a:bodyPr>
            <a:normAutofit/>
          </a:bodyPr>
          <a:lstStyle/>
          <a:p>
            <a:r>
              <a:rPr lang="sl-SI" dirty="0" smtClean="0"/>
              <a:t>Lump sum </a:t>
            </a:r>
            <a:r>
              <a:rPr lang="sl-SI" dirty="0" err="1" smtClean="0"/>
              <a:t>was</a:t>
            </a:r>
            <a:r>
              <a:rPr lang="sl-SI" dirty="0" smtClean="0"/>
              <a:t> </a:t>
            </a:r>
            <a:r>
              <a:rPr lang="sl-SI" u="sng" dirty="0" err="1" smtClean="0"/>
              <a:t>introduced</a:t>
            </a:r>
            <a:r>
              <a:rPr lang="sl-SI" u="sng" dirty="0" smtClean="0"/>
              <a:t> </a:t>
            </a:r>
            <a:r>
              <a:rPr lang="sl-SI" u="sng" dirty="0"/>
              <a:t>in </a:t>
            </a:r>
            <a:r>
              <a:rPr lang="sl-SI" u="sng" dirty="0" smtClean="0"/>
              <a:t>2003*</a:t>
            </a:r>
            <a:r>
              <a:rPr lang="sl-SI" dirty="0" smtClean="0"/>
              <a:t>. </a:t>
            </a:r>
          </a:p>
          <a:p>
            <a:r>
              <a:rPr lang="sl-SI" dirty="0"/>
              <a:t>It </a:t>
            </a:r>
            <a:r>
              <a:rPr lang="sl-SI" dirty="0" err="1"/>
              <a:t>was</a:t>
            </a:r>
            <a:r>
              <a:rPr lang="sl-SI" dirty="0"/>
              <a:t> </a:t>
            </a:r>
            <a:r>
              <a:rPr lang="sl-SI" dirty="0" err="1"/>
              <a:t>chosen</a:t>
            </a:r>
            <a:r>
              <a:rPr lang="sl-SI" dirty="0"/>
              <a:t> to </a:t>
            </a:r>
            <a:r>
              <a:rPr lang="sl-SI" u="sng" dirty="0" err="1"/>
              <a:t>replace</a:t>
            </a:r>
            <a:r>
              <a:rPr lang="sl-SI" u="sng" dirty="0"/>
              <a:t> </a:t>
            </a:r>
            <a:r>
              <a:rPr lang="sl-SI" u="sng" dirty="0" err="1"/>
              <a:t>direct</a:t>
            </a:r>
            <a:r>
              <a:rPr lang="sl-SI" u="sng" dirty="0"/>
              <a:t> </a:t>
            </a:r>
            <a:r>
              <a:rPr lang="sl-SI" u="sng" dirty="0" err="1"/>
              <a:t>payments</a:t>
            </a:r>
            <a:r>
              <a:rPr lang="sl-SI" u="sng" dirty="0"/>
              <a:t> </a:t>
            </a:r>
            <a:r>
              <a:rPr lang="sl-SI" dirty="0" err="1"/>
              <a:t>for</a:t>
            </a:r>
            <a:r>
              <a:rPr lang="sl-SI" dirty="0"/>
              <a:t> </a:t>
            </a:r>
            <a:r>
              <a:rPr lang="sl-SI" dirty="0" err="1"/>
              <a:t>individual</a:t>
            </a:r>
            <a:r>
              <a:rPr lang="sl-SI" dirty="0"/>
              <a:t> HEI </a:t>
            </a:r>
            <a:r>
              <a:rPr lang="sl-SI" dirty="0" err="1"/>
              <a:t>activities</a:t>
            </a:r>
            <a:r>
              <a:rPr lang="sl-SI" dirty="0"/>
              <a:t>/</a:t>
            </a:r>
            <a:r>
              <a:rPr lang="sl-SI" dirty="0" err="1"/>
              <a:t>costs</a:t>
            </a:r>
            <a:r>
              <a:rPr lang="sl-SI" dirty="0" smtClean="0"/>
              <a:t>.</a:t>
            </a:r>
          </a:p>
          <a:p>
            <a:r>
              <a:rPr lang="sl-SI" dirty="0" smtClean="0"/>
              <a:t>Lump </a:t>
            </a:r>
            <a:r>
              <a:rPr lang="sl-SI" dirty="0"/>
              <a:t>sum instrument </a:t>
            </a:r>
            <a:r>
              <a:rPr lang="sl-SI" u="sng" dirty="0" err="1"/>
              <a:t>define</a:t>
            </a:r>
            <a:r>
              <a:rPr lang="sl-SI" dirty="0"/>
              <a:t> </a:t>
            </a:r>
            <a:r>
              <a:rPr lang="sl-SI" dirty="0" err="1"/>
              <a:t>the</a:t>
            </a:r>
            <a:r>
              <a:rPr lang="sl-SI" dirty="0"/>
              <a:t> </a:t>
            </a:r>
            <a:r>
              <a:rPr lang="sl-SI" dirty="0" err="1"/>
              <a:t>allocation</a:t>
            </a:r>
            <a:r>
              <a:rPr lang="sl-SI" dirty="0"/>
              <a:t> </a:t>
            </a:r>
            <a:r>
              <a:rPr lang="sl-SI" dirty="0" err="1"/>
              <a:t>of</a:t>
            </a:r>
            <a:r>
              <a:rPr lang="sl-SI" dirty="0"/>
              <a:t> </a:t>
            </a:r>
            <a:r>
              <a:rPr lang="sl-SI" dirty="0" err="1"/>
              <a:t>public</a:t>
            </a:r>
            <a:r>
              <a:rPr lang="sl-SI" dirty="0"/>
              <a:t> </a:t>
            </a:r>
            <a:r>
              <a:rPr lang="sl-SI" dirty="0" err="1"/>
              <a:t>funds</a:t>
            </a:r>
            <a:r>
              <a:rPr lang="sl-SI" dirty="0"/>
              <a:t> </a:t>
            </a:r>
            <a:r>
              <a:rPr lang="sl-SI" dirty="0" err="1"/>
              <a:t>among</a:t>
            </a:r>
            <a:r>
              <a:rPr lang="sl-SI" dirty="0"/>
              <a:t> HEI in </a:t>
            </a:r>
            <a:r>
              <a:rPr lang="sl-SI" dirty="0" err="1"/>
              <a:t>relation</a:t>
            </a:r>
            <a:r>
              <a:rPr lang="sl-SI" dirty="0"/>
              <a:t> to </a:t>
            </a:r>
            <a:r>
              <a:rPr lang="sl-SI" dirty="0" err="1"/>
              <a:t>their</a:t>
            </a:r>
            <a:r>
              <a:rPr lang="sl-SI" dirty="0"/>
              <a:t> </a:t>
            </a:r>
            <a:r>
              <a:rPr lang="sl-SI" dirty="0" err="1" smtClean="0"/>
              <a:t>outcome</a:t>
            </a:r>
            <a:r>
              <a:rPr lang="sl-SI" dirty="0"/>
              <a:t>. </a:t>
            </a:r>
            <a:endParaRPr lang="sl-SI" dirty="0" smtClean="0"/>
          </a:p>
          <a:p>
            <a:r>
              <a:rPr lang="sl-SI" dirty="0" smtClean="0"/>
              <a:t>Long term </a:t>
            </a:r>
            <a:r>
              <a:rPr lang="sl-SI" u="sng" dirty="0" err="1" smtClean="0"/>
              <a:t>objectives</a:t>
            </a:r>
            <a:r>
              <a:rPr lang="sl-SI" dirty="0"/>
              <a:t> </a:t>
            </a:r>
            <a:r>
              <a:rPr lang="sl-SI" dirty="0" err="1" smtClean="0"/>
              <a:t>were</a:t>
            </a:r>
            <a:r>
              <a:rPr lang="sl-SI" dirty="0" smtClean="0"/>
              <a:t>: </a:t>
            </a:r>
          </a:p>
          <a:p>
            <a:pPr lvl="1"/>
            <a:r>
              <a:rPr lang="sl-SI" dirty="0" smtClean="0"/>
              <a:t>to </a:t>
            </a:r>
            <a:r>
              <a:rPr lang="sl-SI" dirty="0" err="1" smtClean="0"/>
              <a:t>increase</a:t>
            </a:r>
            <a:r>
              <a:rPr lang="sl-SI" dirty="0" smtClean="0"/>
              <a:t> </a:t>
            </a:r>
            <a:r>
              <a:rPr lang="sl-SI" dirty="0" err="1" smtClean="0"/>
              <a:t>the</a:t>
            </a:r>
            <a:r>
              <a:rPr lang="sl-SI" dirty="0" smtClean="0"/>
              <a:t> </a:t>
            </a:r>
            <a:r>
              <a:rPr lang="sl-SI" dirty="0" err="1" smtClean="0"/>
              <a:t>autonomy</a:t>
            </a:r>
            <a:r>
              <a:rPr lang="sl-SI" dirty="0" smtClean="0"/>
              <a:t>, </a:t>
            </a:r>
            <a:r>
              <a:rPr lang="sl-SI" dirty="0" err="1" smtClean="0"/>
              <a:t>flexibility</a:t>
            </a:r>
            <a:r>
              <a:rPr lang="sl-SI" dirty="0" smtClean="0"/>
              <a:t> </a:t>
            </a:r>
            <a:r>
              <a:rPr lang="sl-SI" dirty="0" err="1" smtClean="0"/>
              <a:t>and</a:t>
            </a:r>
            <a:r>
              <a:rPr lang="sl-SI" dirty="0" smtClean="0"/>
              <a:t> </a:t>
            </a:r>
            <a:r>
              <a:rPr lang="sl-SI" dirty="0" err="1" smtClean="0"/>
              <a:t>responsiveness</a:t>
            </a:r>
            <a:r>
              <a:rPr lang="sl-SI" dirty="0" smtClean="0"/>
              <a:t> </a:t>
            </a:r>
            <a:r>
              <a:rPr lang="sl-SI" dirty="0" err="1" smtClean="0"/>
              <a:t>of</a:t>
            </a:r>
            <a:r>
              <a:rPr lang="sl-SI" dirty="0" smtClean="0"/>
              <a:t> HEI,</a:t>
            </a:r>
          </a:p>
          <a:p>
            <a:pPr lvl="1"/>
            <a:r>
              <a:rPr lang="sl-SI" dirty="0" smtClean="0"/>
              <a:t>to </a:t>
            </a:r>
            <a:r>
              <a:rPr lang="sl-SI" dirty="0" err="1" smtClean="0"/>
              <a:t>maintain</a:t>
            </a:r>
            <a:r>
              <a:rPr lang="sl-SI" dirty="0" smtClean="0"/>
              <a:t> a </a:t>
            </a:r>
            <a:r>
              <a:rPr lang="sl-SI" dirty="0" err="1" smtClean="0"/>
              <a:t>diverse</a:t>
            </a:r>
            <a:r>
              <a:rPr lang="sl-SI" dirty="0" smtClean="0"/>
              <a:t> HE </a:t>
            </a:r>
            <a:r>
              <a:rPr lang="sl-SI" dirty="0" err="1" smtClean="0"/>
              <a:t>system</a:t>
            </a:r>
            <a:r>
              <a:rPr lang="sl-SI" dirty="0" smtClean="0"/>
              <a:t>, </a:t>
            </a:r>
          </a:p>
          <a:p>
            <a:pPr lvl="1"/>
            <a:r>
              <a:rPr lang="sl-SI" dirty="0" smtClean="0"/>
              <a:t>to </a:t>
            </a:r>
            <a:r>
              <a:rPr lang="sl-SI" dirty="0" err="1" smtClean="0"/>
              <a:t>promote</a:t>
            </a:r>
            <a:r>
              <a:rPr lang="sl-SI" dirty="0" smtClean="0"/>
              <a:t> </a:t>
            </a:r>
            <a:r>
              <a:rPr lang="sl-SI" dirty="0" err="1" smtClean="0"/>
              <a:t>the</a:t>
            </a:r>
            <a:r>
              <a:rPr lang="sl-SI" dirty="0" smtClean="0"/>
              <a:t> more </a:t>
            </a:r>
            <a:r>
              <a:rPr lang="sl-SI" dirty="0" err="1" smtClean="0"/>
              <a:t>efficient</a:t>
            </a:r>
            <a:r>
              <a:rPr lang="sl-SI" dirty="0" smtClean="0"/>
              <a:t> </a:t>
            </a:r>
            <a:r>
              <a:rPr lang="sl-SI" dirty="0" err="1" smtClean="0"/>
              <a:t>use</a:t>
            </a:r>
            <a:r>
              <a:rPr lang="sl-SI" dirty="0" smtClean="0"/>
              <a:t> </a:t>
            </a:r>
            <a:r>
              <a:rPr lang="sl-SI" dirty="0" err="1" smtClean="0"/>
              <a:t>of</a:t>
            </a:r>
            <a:r>
              <a:rPr lang="sl-SI" dirty="0" smtClean="0"/>
              <a:t> </a:t>
            </a:r>
            <a:r>
              <a:rPr lang="sl-SI" dirty="0" err="1" smtClean="0"/>
              <a:t>funds</a:t>
            </a:r>
            <a:r>
              <a:rPr lang="sl-SI" dirty="0" smtClean="0"/>
              <a:t> </a:t>
            </a:r>
            <a:r>
              <a:rPr lang="sl-SI" dirty="0" err="1" smtClean="0"/>
              <a:t>and</a:t>
            </a:r>
            <a:r>
              <a:rPr lang="sl-SI" dirty="0" smtClean="0"/>
              <a:t> </a:t>
            </a:r>
            <a:r>
              <a:rPr lang="sl-SI" dirty="0" err="1" smtClean="0"/>
              <a:t>transparency</a:t>
            </a:r>
            <a:r>
              <a:rPr lang="sl-SI" dirty="0" smtClean="0"/>
              <a:t>. </a:t>
            </a:r>
          </a:p>
          <a:p>
            <a:pPr marL="457200" lvl="1" indent="0">
              <a:buNone/>
            </a:pPr>
            <a:endParaRPr lang="sl-SI" dirty="0"/>
          </a:p>
          <a:p>
            <a:endParaRPr lang="sl-SI" dirty="0" smtClean="0"/>
          </a:p>
          <a:p>
            <a:endParaRPr lang="sl-SI" dirty="0" smtClean="0"/>
          </a:p>
        </p:txBody>
      </p:sp>
      <p:sp>
        <p:nvSpPr>
          <p:cNvPr id="4" name="PoljeZBesedilom 3"/>
          <p:cNvSpPr txBox="1"/>
          <p:nvPr/>
        </p:nvSpPr>
        <p:spPr>
          <a:xfrm>
            <a:off x="530352" y="6373368"/>
            <a:ext cx="8330184" cy="230832"/>
          </a:xfrm>
          <a:prstGeom prst="rect">
            <a:avLst/>
          </a:prstGeom>
          <a:noFill/>
        </p:spPr>
        <p:txBody>
          <a:bodyPr wrap="square" rtlCol="0">
            <a:spAutoFit/>
          </a:bodyPr>
          <a:lstStyle/>
          <a:p>
            <a:r>
              <a:rPr lang="sl-SI" sz="900" dirty="0" smtClean="0"/>
              <a:t>*Borut Kodrič, Nada Trunk Širca, Rok Strašek: </a:t>
            </a:r>
            <a:r>
              <a:rPr lang="sl-SI" sz="900" dirty="0" err="1" smtClean="0"/>
              <a:t>Funding</a:t>
            </a:r>
            <a:r>
              <a:rPr lang="sl-SI" sz="900" dirty="0" smtClean="0"/>
              <a:t> </a:t>
            </a:r>
            <a:r>
              <a:rPr lang="sl-SI" sz="900" dirty="0" err="1" smtClean="0"/>
              <a:t>higher</a:t>
            </a:r>
            <a:r>
              <a:rPr lang="sl-SI" sz="900" dirty="0" smtClean="0"/>
              <a:t> </a:t>
            </a:r>
            <a:r>
              <a:rPr lang="sl-SI" sz="900" dirty="0" err="1" smtClean="0"/>
              <a:t>education</a:t>
            </a:r>
            <a:r>
              <a:rPr lang="sl-SI" sz="900" dirty="0" smtClean="0"/>
              <a:t> in </a:t>
            </a:r>
            <a:r>
              <a:rPr lang="sl-SI" sz="900" dirty="0" err="1" smtClean="0"/>
              <a:t>Slovenia</a:t>
            </a:r>
            <a:r>
              <a:rPr lang="sl-SI" sz="900" dirty="0" smtClean="0"/>
              <a:t>, </a:t>
            </a:r>
            <a:r>
              <a:rPr lang="sl-SI" sz="900" dirty="0" err="1" smtClean="0"/>
              <a:t>the</a:t>
            </a:r>
            <a:r>
              <a:rPr lang="sl-SI" sz="900" dirty="0" smtClean="0"/>
              <a:t> </a:t>
            </a:r>
            <a:r>
              <a:rPr lang="sl-SI" sz="900" dirty="0" err="1" smtClean="0"/>
              <a:t>introduction</a:t>
            </a:r>
            <a:r>
              <a:rPr lang="sl-SI" sz="900" dirty="0" smtClean="0"/>
              <a:t> </a:t>
            </a:r>
            <a:r>
              <a:rPr lang="sl-SI" sz="900" dirty="0" err="1" smtClean="0"/>
              <a:t>of</a:t>
            </a:r>
            <a:r>
              <a:rPr lang="sl-SI" sz="900" dirty="0" smtClean="0"/>
              <a:t> a lump-sum instrument, UMAR, IB revija, 1/2008 </a:t>
            </a:r>
            <a:endParaRPr lang="en-GB" sz="900" dirty="0"/>
          </a:p>
        </p:txBody>
      </p:sp>
    </p:spTree>
    <p:extLst>
      <p:ext uri="{BB962C8B-B14F-4D97-AF65-F5344CB8AC3E}">
        <p14:creationId xmlns:p14="http://schemas.microsoft.com/office/powerpoint/2010/main" val="32669753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40758" y="0"/>
            <a:ext cx="8596668" cy="1320800"/>
          </a:xfrm>
        </p:spPr>
        <p:txBody>
          <a:bodyPr>
            <a:normAutofit fontScale="90000"/>
          </a:bodyPr>
          <a:lstStyle/>
          <a:p>
            <a:r>
              <a:rPr lang="sl-SI" dirty="0" smtClean="0"/>
              <a:t/>
            </a:r>
            <a:br>
              <a:rPr lang="sl-SI" dirty="0" smtClean="0"/>
            </a:br>
            <a:r>
              <a:rPr lang="sl-SI" sz="3100" b="1" i="1" dirty="0" err="1" smtClean="0"/>
              <a:t>Higher</a:t>
            </a:r>
            <a:r>
              <a:rPr lang="sl-SI" sz="3100" b="1" i="1" dirty="0" smtClean="0"/>
              <a:t> </a:t>
            </a:r>
            <a:r>
              <a:rPr lang="sl-SI" sz="3100" b="1" i="1" dirty="0" err="1" smtClean="0"/>
              <a:t>Education</a:t>
            </a:r>
            <a:r>
              <a:rPr lang="sl-SI" sz="3100" b="1" i="1" dirty="0" smtClean="0"/>
              <a:t> </a:t>
            </a:r>
            <a:r>
              <a:rPr lang="sl-SI" sz="3100" b="1" i="1" u="sng" dirty="0" err="1" smtClean="0"/>
              <a:t>Act</a:t>
            </a:r>
            <a:r>
              <a:rPr lang="sl-SI" sz="3100" b="1" i="1" dirty="0" smtClean="0"/>
              <a:t> </a:t>
            </a:r>
            <a:r>
              <a:rPr lang="sl-SI" sz="3100" dirty="0" smtClean="0"/>
              <a:t>(</a:t>
            </a:r>
            <a:r>
              <a:rPr lang="sl-SI" sz="3100" dirty="0" err="1" smtClean="0"/>
              <a:t>changed</a:t>
            </a:r>
            <a:r>
              <a:rPr lang="sl-SI" sz="3100" dirty="0" smtClean="0"/>
              <a:t> in December 2016)</a:t>
            </a:r>
            <a:endParaRPr lang="en-GB" sz="3100" dirty="0"/>
          </a:p>
        </p:txBody>
      </p:sp>
      <p:pic>
        <p:nvPicPr>
          <p:cNvPr id="4" name="Označba mesta vsebine 3"/>
          <p:cNvPicPr>
            <a:picLocks noGrp="1" noChangeAspect="1"/>
          </p:cNvPicPr>
          <p:nvPr>
            <p:ph idx="1"/>
          </p:nvPr>
        </p:nvPicPr>
        <p:blipFill>
          <a:blip r:embed="rId2"/>
          <a:stretch>
            <a:fillRect/>
          </a:stretch>
        </p:blipFill>
        <p:spPr>
          <a:xfrm>
            <a:off x="777240" y="1440284"/>
            <a:ext cx="7261003" cy="4601741"/>
          </a:xfrm>
          <a:prstGeom prst="rect">
            <a:avLst/>
          </a:prstGeom>
        </p:spPr>
      </p:pic>
    </p:spTree>
    <p:extLst>
      <p:ext uri="{BB962C8B-B14F-4D97-AF65-F5344CB8AC3E}">
        <p14:creationId xmlns:p14="http://schemas.microsoft.com/office/powerpoint/2010/main" val="13326133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i="1" u="sng" dirty="0" err="1" smtClean="0"/>
              <a:t>Decree</a:t>
            </a:r>
            <a:r>
              <a:rPr lang="sl-SI" b="1" i="1" dirty="0" smtClean="0"/>
              <a:t> on </a:t>
            </a:r>
            <a:r>
              <a:rPr lang="sl-SI" b="1" i="1" dirty="0" err="1" smtClean="0"/>
              <a:t>budgetary</a:t>
            </a:r>
            <a:r>
              <a:rPr lang="sl-SI" b="1" i="1" dirty="0" smtClean="0"/>
              <a:t> </a:t>
            </a:r>
            <a:r>
              <a:rPr lang="sl-SI" b="1" i="1" dirty="0" err="1" smtClean="0"/>
              <a:t>funding</a:t>
            </a:r>
            <a:r>
              <a:rPr lang="sl-SI" b="1" i="1" dirty="0" smtClean="0"/>
              <a:t> </a:t>
            </a:r>
            <a:r>
              <a:rPr lang="sl-SI" b="1" i="1" dirty="0" err="1" smtClean="0"/>
              <a:t>of</a:t>
            </a:r>
            <a:r>
              <a:rPr lang="sl-SI" b="1" i="1" dirty="0" smtClean="0"/>
              <a:t> HEI</a:t>
            </a:r>
            <a:endParaRPr lang="en-GB" b="1" i="1" dirty="0"/>
          </a:p>
        </p:txBody>
      </p:sp>
      <p:pic>
        <p:nvPicPr>
          <p:cNvPr id="4" name="Označba mesta vsebine 3"/>
          <p:cNvPicPr>
            <a:picLocks noGrp="1" noChangeAspect="1"/>
          </p:cNvPicPr>
          <p:nvPr>
            <p:ph idx="1"/>
          </p:nvPr>
        </p:nvPicPr>
        <p:blipFill>
          <a:blip r:embed="rId2"/>
          <a:stretch>
            <a:fillRect/>
          </a:stretch>
        </p:blipFill>
        <p:spPr>
          <a:xfrm>
            <a:off x="613326" y="1553082"/>
            <a:ext cx="8382000" cy="1304925"/>
          </a:xfrm>
          <a:prstGeom prst="rect">
            <a:avLst/>
          </a:prstGeom>
        </p:spPr>
      </p:pic>
      <p:sp>
        <p:nvSpPr>
          <p:cNvPr id="7" name="PoljeZBesedilom 6"/>
          <p:cNvSpPr txBox="1"/>
          <p:nvPr/>
        </p:nvSpPr>
        <p:spPr>
          <a:xfrm>
            <a:off x="521208" y="2999232"/>
            <a:ext cx="9144000" cy="3785652"/>
          </a:xfrm>
          <a:prstGeom prst="rect">
            <a:avLst/>
          </a:prstGeom>
          <a:noFill/>
        </p:spPr>
        <p:txBody>
          <a:bodyPr wrap="square" rtlCol="0">
            <a:spAutoFit/>
          </a:bodyPr>
          <a:lstStyle/>
          <a:p>
            <a:r>
              <a:rPr lang="sl-SI" sz="2000" dirty="0" err="1" smtClean="0"/>
              <a:t>The</a:t>
            </a:r>
            <a:r>
              <a:rPr lang="sl-SI" sz="2000" dirty="0" smtClean="0"/>
              <a:t> </a:t>
            </a:r>
            <a:r>
              <a:rPr lang="sl-SI" sz="2000" dirty="0" err="1" smtClean="0"/>
              <a:t>funding</a:t>
            </a:r>
            <a:r>
              <a:rPr lang="sl-SI" sz="2000" dirty="0" smtClean="0"/>
              <a:t> </a:t>
            </a:r>
            <a:r>
              <a:rPr lang="sl-SI" sz="2000" dirty="0" err="1" smtClean="0"/>
              <a:t>structure</a:t>
            </a:r>
            <a:r>
              <a:rPr lang="sl-SI" sz="2000" dirty="0" smtClean="0"/>
              <a:t> is </a:t>
            </a:r>
            <a:r>
              <a:rPr lang="sl-SI" sz="2000" dirty="0" err="1" smtClean="0"/>
              <a:t>based</a:t>
            </a:r>
            <a:r>
              <a:rPr lang="sl-SI" sz="2000" dirty="0" smtClean="0"/>
              <a:t> on </a:t>
            </a:r>
            <a:r>
              <a:rPr lang="sl-SI" sz="2000" u="sng" dirty="0" err="1" smtClean="0"/>
              <a:t>two</a:t>
            </a:r>
            <a:r>
              <a:rPr lang="sl-SI" sz="2000" u="sng" dirty="0" smtClean="0"/>
              <a:t> </a:t>
            </a:r>
            <a:r>
              <a:rPr lang="sl-SI" sz="2000" u="sng" dirty="0" err="1" smtClean="0"/>
              <a:t>pillars</a:t>
            </a:r>
            <a:r>
              <a:rPr lang="sl-SI" sz="2000" dirty="0" smtClean="0"/>
              <a:t>: </a:t>
            </a:r>
          </a:p>
          <a:p>
            <a:endParaRPr lang="sl-SI" sz="2000" dirty="0" smtClean="0"/>
          </a:p>
          <a:p>
            <a:pPr marL="342900" indent="-342900">
              <a:buAutoNum type="arabicPeriod"/>
            </a:pPr>
            <a:r>
              <a:rPr lang="sl-SI" sz="2000" b="1" dirty="0" err="1" smtClean="0"/>
              <a:t>Basic</a:t>
            </a:r>
            <a:r>
              <a:rPr lang="sl-SI" sz="2000" b="1" dirty="0" smtClean="0"/>
              <a:t> </a:t>
            </a:r>
            <a:r>
              <a:rPr lang="sl-SI" sz="2000" b="1" dirty="0" err="1" smtClean="0"/>
              <a:t>pillar</a:t>
            </a:r>
            <a:r>
              <a:rPr lang="sl-SI" sz="2000" b="1" dirty="0" smtClean="0"/>
              <a:t>: </a:t>
            </a:r>
            <a:r>
              <a:rPr lang="sl-SI" sz="2000" dirty="0" err="1" smtClean="0"/>
              <a:t>stable</a:t>
            </a:r>
            <a:r>
              <a:rPr lang="sl-SI" sz="2000" dirty="0" smtClean="0"/>
              <a:t> </a:t>
            </a:r>
            <a:r>
              <a:rPr lang="sl-SI" sz="2000" dirty="0" err="1" smtClean="0"/>
              <a:t>funding</a:t>
            </a:r>
            <a:r>
              <a:rPr lang="sl-SI" sz="2000" dirty="0" smtClean="0"/>
              <a:t>. </a:t>
            </a:r>
            <a:r>
              <a:rPr lang="sl-SI" sz="2000" dirty="0" err="1" smtClean="0"/>
              <a:t>Variability</a:t>
            </a:r>
            <a:r>
              <a:rPr lang="sl-SI" sz="2000" dirty="0" smtClean="0"/>
              <a:t> </a:t>
            </a:r>
            <a:r>
              <a:rPr lang="sl-SI" sz="2000" dirty="0" err="1" smtClean="0"/>
              <a:t>of</a:t>
            </a:r>
            <a:r>
              <a:rPr lang="sl-SI" sz="2000" dirty="0" smtClean="0"/>
              <a:t> </a:t>
            </a:r>
            <a:r>
              <a:rPr lang="sl-SI" sz="2000" dirty="0" err="1" smtClean="0"/>
              <a:t>the</a:t>
            </a:r>
            <a:r>
              <a:rPr lang="sl-SI" sz="2000" dirty="0" smtClean="0"/>
              <a:t> </a:t>
            </a:r>
            <a:r>
              <a:rPr lang="sl-SI" sz="2000" dirty="0" err="1" smtClean="0"/>
              <a:t>basic</a:t>
            </a:r>
            <a:r>
              <a:rPr lang="sl-SI" sz="2000" dirty="0" smtClean="0"/>
              <a:t> </a:t>
            </a:r>
            <a:r>
              <a:rPr lang="sl-SI" sz="2000" dirty="0" err="1" smtClean="0"/>
              <a:t>pillar</a:t>
            </a:r>
            <a:r>
              <a:rPr lang="sl-SI" sz="2000" dirty="0" smtClean="0"/>
              <a:t> </a:t>
            </a:r>
            <a:r>
              <a:rPr lang="sl-SI" sz="2000" dirty="0" err="1" smtClean="0"/>
              <a:t>was</a:t>
            </a:r>
            <a:r>
              <a:rPr lang="sl-SI" sz="2000" dirty="0" smtClean="0"/>
              <a:t> </a:t>
            </a:r>
            <a:r>
              <a:rPr lang="sl-SI" sz="2000" dirty="0" err="1" smtClean="0"/>
              <a:t>limited</a:t>
            </a:r>
            <a:r>
              <a:rPr lang="sl-SI" sz="2000" dirty="0" smtClean="0"/>
              <a:t> (+/-3%) </a:t>
            </a:r>
            <a:r>
              <a:rPr lang="sl-SI" sz="2000" dirty="0" err="1" smtClean="0"/>
              <a:t>and</a:t>
            </a:r>
            <a:r>
              <a:rPr lang="sl-SI" sz="2000" dirty="0" smtClean="0"/>
              <a:t> it </a:t>
            </a:r>
            <a:r>
              <a:rPr lang="sl-SI" sz="2000" dirty="0" err="1" smtClean="0"/>
              <a:t>was</a:t>
            </a:r>
            <a:r>
              <a:rPr lang="sl-SI" sz="2000" dirty="0" smtClean="0"/>
              <a:t> </a:t>
            </a:r>
            <a:r>
              <a:rPr lang="sl-SI" sz="2000" dirty="0" err="1" smtClean="0"/>
              <a:t>dependent</a:t>
            </a:r>
            <a:r>
              <a:rPr lang="sl-SI" sz="2000" dirty="0" smtClean="0"/>
              <a:t> on </a:t>
            </a:r>
            <a:r>
              <a:rPr lang="sl-SI" sz="2000" u="sng" dirty="0" err="1" smtClean="0"/>
              <a:t>output</a:t>
            </a:r>
            <a:r>
              <a:rPr lang="sl-SI" sz="2000" u="sng" dirty="0" smtClean="0"/>
              <a:t> </a:t>
            </a:r>
            <a:r>
              <a:rPr lang="sl-SI" sz="2000" u="sng" dirty="0" err="1" smtClean="0"/>
              <a:t>criterias</a:t>
            </a:r>
            <a:r>
              <a:rPr lang="sl-SI" sz="2000" dirty="0" smtClean="0"/>
              <a:t>: </a:t>
            </a:r>
          </a:p>
          <a:p>
            <a:pPr marL="800100" lvl="1" indent="-342900">
              <a:buAutoNum type="alphaLcPeriod"/>
            </a:pPr>
            <a:r>
              <a:rPr lang="sl-SI" sz="2000" dirty="0" err="1" smtClean="0"/>
              <a:t>number</a:t>
            </a:r>
            <a:r>
              <a:rPr lang="sl-SI" sz="2000" dirty="0" smtClean="0"/>
              <a:t> </a:t>
            </a:r>
            <a:r>
              <a:rPr lang="sl-SI" sz="2000" dirty="0" err="1" smtClean="0"/>
              <a:t>of</a:t>
            </a:r>
            <a:r>
              <a:rPr lang="sl-SI" sz="2000" dirty="0" smtClean="0"/>
              <a:t> </a:t>
            </a:r>
            <a:r>
              <a:rPr lang="sl-SI" sz="2000" b="1" dirty="0" err="1" smtClean="0"/>
              <a:t>enrolled</a:t>
            </a:r>
            <a:r>
              <a:rPr lang="sl-SI" sz="2000" b="1" dirty="0" smtClean="0"/>
              <a:t> </a:t>
            </a:r>
            <a:r>
              <a:rPr lang="sl-SI" sz="2000" b="1" dirty="0" err="1" smtClean="0"/>
              <a:t>first</a:t>
            </a:r>
            <a:r>
              <a:rPr lang="sl-SI" sz="2000" b="1" dirty="0" smtClean="0"/>
              <a:t> </a:t>
            </a:r>
            <a:r>
              <a:rPr lang="sl-SI" sz="2000" b="1" dirty="0" err="1" smtClean="0"/>
              <a:t>year</a:t>
            </a:r>
            <a:r>
              <a:rPr lang="sl-SI" sz="2000" b="1" dirty="0" smtClean="0"/>
              <a:t> </a:t>
            </a:r>
            <a:r>
              <a:rPr lang="sl-SI" sz="2000" b="1" dirty="0" err="1" smtClean="0"/>
              <a:t>students</a:t>
            </a:r>
            <a:r>
              <a:rPr lang="sl-SI" sz="2000" b="1" dirty="0" smtClean="0"/>
              <a:t> </a:t>
            </a:r>
            <a:r>
              <a:rPr lang="sl-SI" sz="2000" dirty="0" err="1" smtClean="0"/>
              <a:t>and</a:t>
            </a:r>
            <a:r>
              <a:rPr lang="sl-SI" sz="2000" dirty="0" smtClean="0"/>
              <a:t> </a:t>
            </a:r>
            <a:r>
              <a:rPr lang="sl-SI" sz="2000" dirty="0" err="1" smtClean="0"/>
              <a:t>students</a:t>
            </a:r>
            <a:r>
              <a:rPr lang="sl-SI" sz="2000" dirty="0" smtClean="0"/>
              <a:t> </a:t>
            </a:r>
            <a:r>
              <a:rPr lang="sl-SI" sz="2000" dirty="0" err="1" smtClean="0"/>
              <a:t>of</a:t>
            </a:r>
            <a:r>
              <a:rPr lang="sl-SI" sz="2000" dirty="0" smtClean="0"/>
              <a:t> </a:t>
            </a:r>
            <a:r>
              <a:rPr lang="sl-SI" sz="2000" dirty="0" err="1" smtClean="0"/>
              <a:t>the</a:t>
            </a:r>
            <a:r>
              <a:rPr lang="sl-SI" sz="2000" dirty="0" smtClean="0"/>
              <a:t> </a:t>
            </a:r>
            <a:r>
              <a:rPr lang="sl-SI" sz="2000" b="1" dirty="0" err="1" smtClean="0"/>
              <a:t>second</a:t>
            </a:r>
            <a:r>
              <a:rPr lang="sl-SI" sz="2000" b="1" dirty="0" smtClean="0"/>
              <a:t> </a:t>
            </a:r>
            <a:r>
              <a:rPr lang="sl-SI" sz="2000" b="1" dirty="0" err="1" smtClean="0"/>
              <a:t>year</a:t>
            </a:r>
            <a:r>
              <a:rPr lang="sl-SI" sz="2000" dirty="0" smtClean="0"/>
              <a:t> </a:t>
            </a:r>
            <a:r>
              <a:rPr lang="sl-SI" sz="2000" dirty="0" err="1" smtClean="0"/>
              <a:t>of</a:t>
            </a:r>
            <a:r>
              <a:rPr lang="sl-SI" sz="2000" dirty="0" smtClean="0"/>
              <a:t> </a:t>
            </a:r>
            <a:r>
              <a:rPr lang="sl-SI" sz="2000" dirty="0" err="1" smtClean="0"/>
              <a:t>study</a:t>
            </a:r>
            <a:r>
              <a:rPr lang="sl-SI" sz="2000" dirty="0" smtClean="0"/>
              <a:t>, </a:t>
            </a:r>
          </a:p>
          <a:p>
            <a:pPr marL="800100" lvl="1" indent="-342900">
              <a:buAutoNum type="alphaLcPeriod"/>
            </a:pPr>
            <a:r>
              <a:rPr lang="sl-SI" sz="2000" dirty="0" smtClean="0"/>
              <a:t>ratio </a:t>
            </a:r>
            <a:r>
              <a:rPr lang="sl-SI" sz="2000" b="1" dirty="0" err="1" smtClean="0"/>
              <a:t>first</a:t>
            </a:r>
            <a:r>
              <a:rPr lang="sl-SI" sz="2000" b="1" dirty="0" smtClean="0"/>
              <a:t> </a:t>
            </a:r>
            <a:r>
              <a:rPr lang="sl-SI" sz="2000" b="1" dirty="0" err="1" smtClean="0"/>
              <a:t>year</a:t>
            </a:r>
            <a:r>
              <a:rPr lang="sl-SI" sz="2000" b="1" dirty="0" smtClean="0"/>
              <a:t> </a:t>
            </a:r>
            <a:r>
              <a:rPr lang="sl-SI" sz="2000" b="1" dirty="0" err="1" smtClean="0"/>
              <a:t>enrolled</a:t>
            </a:r>
            <a:r>
              <a:rPr lang="sl-SI" sz="2000" b="1" dirty="0" smtClean="0"/>
              <a:t>/</a:t>
            </a:r>
            <a:r>
              <a:rPr lang="sl-SI" sz="2000" b="1" dirty="0" err="1" smtClean="0"/>
              <a:t>graduated</a:t>
            </a:r>
            <a:r>
              <a:rPr lang="sl-SI" sz="2000" dirty="0" smtClean="0"/>
              <a:t> </a:t>
            </a:r>
            <a:r>
              <a:rPr lang="sl-SI" sz="2000" dirty="0" err="1" smtClean="0"/>
              <a:t>students</a:t>
            </a:r>
            <a:r>
              <a:rPr lang="sl-SI" sz="2000" dirty="0" smtClean="0"/>
              <a:t>, </a:t>
            </a:r>
          </a:p>
          <a:p>
            <a:pPr marL="800100" lvl="1" indent="-342900">
              <a:buAutoNum type="alphaLcPeriod"/>
            </a:pPr>
            <a:r>
              <a:rPr lang="sl-SI" sz="2000" b="1" dirty="0" err="1" smtClean="0"/>
              <a:t>international</a:t>
            </a:r>
            <a:r>
              <a:rPr lang="sl-SI" sz="2000" b="1" dirty="0" smtClean="0"/>
              <a:t> </a:t>
            </a:r>
            <a:r>
              <a:rPr lang="sl-SI" sz="2000" b="1" dirty="0" err="1" smtClean="0"/>
              <a:t>mobility</a:t>
            </a:r>
            <a:r>
              <a:rPr lang="sl-SI" sz="2000" b="1" dirty="0" smtClean="0"/>
              <a:t> </a:t>
            </a:r>
            <a:r>
              <a:rPr lang="sl-SI" sz="2000" b="1" dirty="0" err="1" smtClean="0"/>
              <a:t>flow</a:t>
            </a:r>
            <a:r>
              <a:rPr lang="sl-SI" sz="2000" b="1" dirty="0" smtClean="0"/>
              <a:t> </a:t>
            </a:r>
            <a:r>
              <a:rPr lang="sl-SI" sz="2000" dirty="0" err="1" smtClean="0"/>
              <a:t>of</a:t>
            </a:r>
            <a:r>
              <a:rPr lang="sl-SI" sz="2000" dirty="0" smtClean="0"/>
              <a:t> </a:t>
            </a:r>
            <a:r>
              <a:rPr lang="sl-SI" sz="2000" dirty="0" err="1" smtClean="0"/>
              <a:t>students</a:t>
            </a:r>
            <a:r>
              <a:rPr lang="sl-SI" sz="2000" dirty="0" smtClean="0"/>
              <a:t>.</a:t>
            </a:r>
          </a:p>
          <a:p>
            <a:endParaRPr lang="sl-SI" sz="2000" dirty="0"/>
          </a:p>
          <a:p>
            <a:r>
              <a:rPr lang="sl-SI" sz="2000" dirty="0" smtClean="0"/>
              <a:t>2. </a:t>
            </a:r>
            <a:r>
              <a:rPr lang="sl-SI" sz="2000" b="1" dirty="0" err="1" smtClean="0"/>
              <a:t>Development</a:t>
            </a:r>
            <a:r>
              <a:rPr lang="sl-SI" sz="2000" b="1" dirty="0" smtClean="0"/>
              <a:t> </a:t>
            </a:r>
            <a:r>
              <a:rPr lang="sl-SI" sz="2000" b="1" dirty="0" err="1" smtClean="0"/>
              <a:t>pillar</a:t>
            </a:r>
            <a:r>
              <a:rPr lang="sl-SI" sz="2000" dirty="0" smtClean="0"/>
              <a:t>: </a:t>
            </a:r>
            <a:r>
              <a:rPr lang="sl-SI" sz="2000" dirty="0" err="1" smtClean="0"/>
              <a:t>additional</a:t>
            </a:r>
            <a:r>
              <a:rPr lang="sl-SI" sz="2000" dirty="0" smtClean="0"/>
              <a:t> </a:t>
            </a:r>
            <a:r>
              <a:rPr lang="sl-SI" sz="2000" dirty="0" err="1" smtClean="0"/>
              <a:t>funding</a:t>
            </a:r>
            <a:r>
              <a:rPr lang="sl-SI" sz="2000" dirty="0" smtClean="0"/>
              <a:t> to </a:t>
            </a:r>
            <a:r>
              <a:rPr lang="sl-SI" sz="2000" dirty="0" err="1" smtClean="0"/>
              <a:t>support</a:t>
            </a:r>
            <a:r>
              <a:rPr lang="sl-SI" sz="2000" dirty="0" smtClean="0"/>
              <a:t> HEI </a:t>
            </a:r>
            <a:r>
              <a:rPr lang="sl-SI" sz="2000" dirty="0" err="1" smtClean="0"/>
              <a:t>development</a:t>
            </a:r>
            <a:r>
              <a:rPr lang="sl-SI" sz="2000" dirty="0" smtClean="0"/>
              <a:t> </a:t>
            </a:r>
            <a:r>
              <a:rPr lang="sl-SI" sz="2000" dirty="0" err="1" smtClean="0"/>
              <a:t>and</a:t>
            </a:r>
            <a:r>
              <a:rPr lang="sl-SI" sz="2000" dirty="0" smtClean="0"/>
              <a:t> </a:t>
            </a:r>
            <a:r>
              <a:rPr lang="sl-SI" sz="2000" dirty="0" err="1" smtClean="0"/>
              <a:t>competitiveness</a:t>
            </a:r>
            <a:r>
              <a:rPr lang="sl-SI" sz="2000" dirty="0" smtClean="0"/>
              <a:t> in </a:t>
            </a:r>
            <a:r>
              <a:rPr lang="sl-SI" sz="2000" dirty="0" err="1" smtClean="0"/>
              <a:t>the</a:t>
            </a:r>
            <a:r>
              <a:rPr lang="sl-SI" sz="2000" dirty="0" smtClean="0"/>
              <a:t> </a:t>
            </a:r>
            <a:r>
              <a:rPr lang="sl-SI" sz="2000" dirty="0" err="1" smtClean="0"/>
              <a:t>fields</a:t>
            </a:r>
            <a:r>
              <a:rPr lang="sl-SI" sz="2000" dirty="0" smtClean="0"/>
              <a:t> </a:t>
            </a:r>
            <a:r>
              <a:rPr lang="sl-SI" sz="2000" dirty="0" err="1" smtClean="0"/>
              <a:t>of</a:t>
            </a:r>
            <a:r>
              <a:rPr lang="sl-SI" sz="2000" dirty="0" smtClean="0"/>
              <a:t> </a:t>
            </a:r>
            <a:r>
              <a:rPr lang="sl-SI" sz="2000" dirty="0" err="1" smtClean="0"/>
              <a:t>diversification</a:t>
            </a:r>
            <a:r>
              <a:rPr lang="sl-SI" sz="2000" dirty="0" smtClean="0"/>
              <a:t>, </a:t>
            </a:r>
            <a:r>
              <a:rPr lang="sl-SI" sz="2000" dirty="0" err="1" smtClean="0"/>
              <a:t>internationalisation</a:t>
            </a:r>
            <a:r>
              <a:rPr lang="sl-SI" sz="2000" dirty="0" smtClean="0"/>
              <a:t>, </a:t>
            </a:r>
            <a:r>
              <a:rPr lang="sl-SI" sz="2000" dirty="0" err="1" smtClean="0"/>
              <a:t>quality</a:t>
            </a:r>
            <a:r>
              <a:rPr lang="sl-SI" sz="2000" dirty="0"/>
              <a:t> </a:t>
            </a:r>
            <a:r>
              <a:rPr lang="sl-SI" sz="2000" dirty="0" err="1" smtClean="0"/>
              <a:t>and</a:t>
            </a:r>
            <a:r>
              <a:rPr lang="sl-SI" sz="2000" dirty="0" smtClean="0"/>
              <a:t> social </a:t>
            </a:r>
            <a:r>
              <a:rPr lang="sl-SI" sz="2000" dirty="0" err="1" smtClean="0"/>
              <a:t>dimensions</a:t>
            </a:r>
            <a:r>
              <a:rPr lang="sl-SI" sz="2000" dirty="0" smtClean="0"/>
              <a:t>.</a:t>
            </a:r>
            <a:endParaRPr lang="en-GB" sz="2000" dirty="0"/>
          </a:p>
        </p:txBody>
      </p:sp>
    </p:spTree>
    <p:extLst>
      <p:ext uri="{BB962C8B-B14F-4D97-AF65-F5344CB8AC3E}">
        <p14:creationId xmlns:p14="http://schemas.microsoft.com/office/powerpoint/2010/main" val="30343952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r"/>
            <a:r>
              <a:rPr lang="sl-SI" b="1" dirty="0" err="1" smtClean="0"/>
              <a:t>Decree</a:t>
            </a:r>
            <a:r>
              <a:rPr lang="sl-SI" b="1" dirty="0" smtClean="0"/>
              <a:t>: </a:t>
            </a:r>
            <a:r>
              <a:rPr lang="sl-SI" b="1" u="sng" dirty="0" err="1" smtClean="0"/>
              <a:t>planing</a:t>
            </a:r>
            <a:r>
              <a:rPr lang="sl-SI" b="1" u="sng" dirty="0" smtClean="0"/>
              <a:t> </a:t>
            </a:r>
            <a:r>
              <a:rPr lang="sl-SI" b="1" u="sng" dirty="0" err="1" smtClean="0"/>
              <a:t>the</a:t>
            </a:r>
            <a:r>
              <a:rPr lang="sl-SI" b="1" u="sng" dirty="0" smtClean="0"/>
              <a:t> </a:t>
            </a:r>
            <a:r>
              <a:rPr lang="sl-SI" b="1" u="sng" dirty="0" err="1" smtClean="0"/>
              <a:t>budget</a:t>
            </a:r>
            <a:r>
              <a:rPr lang="sl-SI" b="1" u="sng" dirty="0" smtClean="0"/>
              <a:t> </a:t>
            </a:r>
            <a:br>
              <a:rPr lang="sl-SI" b="1" u="sng" dirty="0" smtClean="0"/>
            </a:br>
            <a:r>
              <a:rPr lang="sl-SI" b="1" dirty="0" smtClean="0"/>
              <a:t>at </a:t>
            </a:r>
            <a:r>
              <a:rPr lang="sl-SI" b="1" dirty="0" err="1" smtClean="0"/>
              <a:t>the</a:t>
            </a:r>
            <a:r>
              <a:rPr lang="sl-SI" b="1" dirty="0" smtClean="0"/>
              <a:t> </a:t>
            </a:r>
            <a:r>
              <a:rPr lang="sl-SI" b="1" dirty="0" err="1" smtClean="0"/>
              <a:t>governmental</a:t>
            </a:r>
            <a:r>
              <a:rPr lang="sl-SI" b="1" dirty="0" smtClean="0"/>
              <a:t> </a:t>
            </a:r>
            <a:r>
              <a:rPr lang="sl-SI" b="1" dirty="0" err="1" smtClean="0"/>
              <a:t>level</a:t>
            </a:r>
            <a:r>
              <a:rPr lang="sl-SI" b="1" dirty="0" smtClean="0"/>
              <a:t> </a:t>
            </a:r>
            <a:endParaRPr lang="en-GB" b="1" dirty="0"/>
          </a:p>
        </p:txBody>
      </p:sp>
      <p:sp>
        <p:nvSpPr>
          <p:cNvPr id="3" name="Označba mesta vsebine 2"/>
          <p:cNvSpPr>
            <a:spLocks noGrp="1"/>
          </p:cNvSpPr>
          <p:nvPr>
            <p:ph idx="1"/>
          </p:nvPr>
        </p:nvSpPr>
        <p:spPr/>
        <p:txBody>
          <a:bodyPr>
            <a:normAutofit/>
          </a:bodyPr>
          <a:lstStyle/>
          <a:p>
            <a:r>
              <a:rPr lang="sl-SI" sz="2400" dirty="0" err="1" smtClean="0"/>
              <a:t>The</a:t>
            </a:r>
            <a:r>
              <a:rPr lang="sl-SI" sz="2400" dirty="0" smtClean="0"/>
              <a:t> </a:t>
            </a:r>
            <a:r>
              <a:rPr lang="sl-SI" sz="2400" dirty="0" err="1" smtClean="0"/>
              <a:t>budget</a:t>
            </a:r>
            <a:r>
              <a:rPr lang="sl-SI" sz="2400" dirty="0" smtClean="0"/>
              <a:t> is </a:t>
            </a:r>
            <a:r>
              <a:rPr lang="sl-SI" sz="2400" dirty="0" err="1" smtClean="0"/>
              <a:t>planned</a:t>
            </a:r>
            <a:r>
              <a:rPr lang="sl-SI" sz="2400" dirty="0" smtClean="0"/>
              <a:t> so </a:t>
            </a:r>
            <a:r>
              <a:rPr lang="sl-SI" sz="2400" dirty="0" err="1" smtClean="0"/>
              <a:t>that</a:t>
            </a:r>
            <a:r>
              <a:rPr lang="sl-SI" sz="2400" dirty="0" smtClean="0"/>
              <a:t> </a:t>
            </a:r>
            <a:r>
              <a:rPr lang="sl-SI" sz="2400" dirty="0" err="1" smtClean="0"/>
              <a:t>the</a:t>
            </a:r>
            <a:r>
              <a:rPr lang="sl-SI" sz="2400" dirty="0" smtClean="0"/>
              <a:t> </a:t>
            </a:r>
            <a:r>
              <a:rPr lang="sl-SI" sz="2400" b="1" dirty="0" err="1" smtClean="0"/>
              <a:t>annual</a:t>
            </a:r>
            <a:r>
              <a:rPr lang="sl-SI" sz="2400" b="1" dirty="0" smtClean="0"/>
              <a:t> </a:t>
            </a:r>
            <a:r>
              <a:rPr lang="sl-SI" sz="2400" b="1" dirty="0" err="1" smtClean="0"/>
              <a:t>budgetary</a:t>
            </a:r>
            <a:r>
              <a:rPr lang="sl-SI" sz="2400" b="1" dirty="0" smtClean="0"/>
              <a:t> </a:t>
            </a:r>
            <a:r>
              <a:rPr lang="sl-SI" sz="2400" b="1" dirty="0" err="1" smtClean="0"/>
              <a:t>funds</a:t>
            </a:r>
            <a:r>
              <a:rPr lang="sl-SI" sz="2400" b="1" dirty="0" smtClean="0"/>
              <a:t> </a:t>
            </a:r>
            <a:r>
              <a:rPr lang="sl-SI" sz="2400" dirty="0" err="1" smtClean="0"/>
              <a:t>for</a:t>
            </a:r>
            <a:r>
              <a:rPr lang="sl-SI" sz="2400" dirty="0" smtClean="0"/>
              <a:t> </a:t>
            </a:r>
            <a:r>
              <a:rPr lang="sl-SI" sz="2400" dirty="0" err="1" smtClean="0"/>
              <a:t>study</a:t>
            </a:r>
            <a:r>
              <a:rPr lang="sl-SI" sz="2400" dirty="0" smtClean="0"/>
              <a:t> </a:t>
            </a:r>
            <a:r>
              <a:rPr lang="sl-SI" sz="2400" dirty="0" err="1" smtClean="0"/>
              <a:t>activities</a:t>
            </a:r>
            <a:r>
              <a:rPr lang="sl-SI" sz="2400" dirty="0" smtClean="0"/>
              <a:t> </a:t>
            </a:r>
            <a:r>
              <a:rPr lang="sl-SI" sz="2400" dirty="0" err="1" smtClean="0"/>
              <a:t>from</a:t>
            </a:r>
            <a:r>
              <a:rPr lang="sl-SI" sz="2400" dirty="0" smtClean="0"/>
              <a:t> </a:t>
            </a:r>
            <a:r>
              <a:rPr lang="sl-SI" sz="2400" dirty="0" err="1" smtClean="0"/>
              <a:t>the</a:t>
            </a:r>
            <a:r>
              <a:rPr lang="sl-SI" sz="2400" dirty="0" smtClean="0"/>
              <a:t> </a:t>
            </a:r>
            <a:r>
              <a:rPr lang="sl-SI" sz="2400" dirty="0" err="1" smtClean="0"/>
              <a:t>previous</a:t>
            </a:r>
            <a:r>
              <a:rPr lang="sl-SI" sz="2400" dirty="0" smtClean="0"/>
              <a:t> </a:t>
            </a:r>
            <a:r>
              <a:rPr lang="sl-SI" sz="2400" dirty="0" err="1" smtClean="0"/>
              <a:t>fiscal</a:t>
            </a:r>
            <a:r>
              <a:rPr lang="sl-SI" sz="2400" dirty="0" smtClean="0"/>
              <a:t> </a:t>
            </a:r>
            <a:r>
              <a:rPr lang="sl-SI" sz="2400" dirty="0" err="1" smtClean="0"/>
              <a:t>year</a:t>
            </a:r>
            <a:r>
              <a:rPr lang="sl-SI" sz="2400" dirty="0" smtClean="0"/>
              <a:t> are </a:t>
            </a:r>
            <a:r>
              <a:rPr lang="sl-SI" sz="2400" b="1" dirty="0" err="1" smtClean="0"/>
              <a:t>increased</a:t>
            </a:r>
            <a:r>
              <a:rPr lang="sl-SI" sz="2400" b="1" dirty="0" smtClean="0"/>
              <a:t> </a:t>
            </a:r>
            <a:r>
              <a:rPr lang="sl-SI" sz="2400" b="1" dirty="0" err="1" smtClean="0"/>
              <a:t>each</a:t>
            </a:r>
            <a:r>
              <a:rPr lang="sl-SI" sz="2400" b="1" dirty="0" smtClean="0"/>
              <a:t> </a:t>
            </a:r>
            <a:r>
              <a:rPr lang="sl-SI" sz="2400" b="1" dirty="0" err="1" smtClean="0"/>
              <a:t>year</a:t>
            </a:r>
            <a:r>
              <a:rPr lang="sl-SI" sz="2400" b="1" dirty="0" smtClean="0"/>
              <a:t> </a:t>
            </a:r>
            <a:r>
              <a:rPr lang="sl-SI" sz="2400" dirty="0" smtClean="0"/>
              <a:t>in real </a:t>
            </a:r>
            <a:r>
              <a:rPr lang="sl-SI" sz="2400" dirty="0" err="1" smtClean="0"/>
              <a:t>terms</a:t>
            </a:r>
            <a:r>
              <a:rPr lang="sl-SI" sz="2400" dirty="0" smtClean="0"/>
              <a:t> </a:t>
            </a:r>
            <a:r>
              <a:rPr lang="sl-SI" sz="2400" dirty="0" err="1" smtClean="0"/>
              <a:t>by</a:t>
            </a:r>
            <a:r>
              <a:rPr lang="sl-SI" sz="2400" dirty="0" smtClean="0"/>
              <a:t> at </a:t>
            </a:r>
            <a:r>
              <a:rPr lang="sl-SI" sz="2400" dirty="0" err="1" smtClean="0"/>
              <a:t>least</a:t>
            </a:r>
            <a:r>
              <a:rPr lang="sl-SI" sz="2400" dirty="0" smtClean="0"/>
              <a:t> </a:t>
            </a:r>
            <a:r>
              <a:rPr lang="sl-SI" sz="2400" dirty="0" err="1" smtClean="0"/>
              <a:t>the</a:t>
            </a:r>
            <a:r>
              <a:rPr lang="sl-SI" sz="2400" dirty="0" smtClean="0"/>
              <a:t> </a:t>
            </a:r>
            <a:r>
              <a:rPr lang="sl-SI" sz="2400" b="1" dirty="0" err="1" smtClean="0"/>
              <a:t>growth</a:t>
            </a:r>
            <a:r>
              <a:rPr lang="sl-SI" sz="2400" b="1" dirty="0" smtClean="0"/>
              <a:t> </a:t>
            </a:r>
            <a:r>
              <a:rPr lang="sl-SI" sz="2400" b="1" dirty="0" err="1" smtClean="0"/>
              <a:t>of</a:t>
            </a:r>
            <a:r>
              <a:rPr lang="sl-SI" sz="2400" b="1" dirty="0" smtClean="0"/>
              <a:t> GDP</a:t>
            </a:r>
            <a:r>
              <a:rPr lang="sl-SI" sz="2400" dirty="0" smtClean="0"/>
              <a:t>, </a:t>
            </a:r>
            <a:r>
              <a:rPr lang="sl-SI" sz="2400" dirty="0" err="1" smtClean="0"/>
              <a:t>but</a:t>
            </a:r>
            <a:r>
              <a:rPr lang="sl-SI" sz="2400" dirty="0" smtClean="0"/>
              <a:t> </a:t>
            </a:r>
            <a:r>
              <a:rPr lang="sl-SI" sz="2400" dirty="0" err="1" smtClean="0"/>
              <a:t>by</a:t>
            </a:r>
            <a:r>
              <a:rPr lang="sl-SI" sz="2400" dirty="0" smtClean="0"/>
              <a:t> </a:t>
            </a:r>
            <a:r>
              <a:rPr lang="sl-SI" sz="2400" b="1" dirty="0" smtClean="0"/>
              <a:t>not </a:t>
            </a:r>
            <a:r>
              <a:rPr lang="sl-SI" sz="2400" b="1" dirty="0" err="1" smtClean="0"/>
              <a:t>less</a:t>
            </a:r>
            <a:r>
              <a:rPr lang="sl-SI" sz="2400" b="1" dirty="0" smtClean="0"/>
              <a:t> </a:t>
            </a:r>
            <a:r>
              <a:rPr lang="sl-SI" sz="2400" b="1" dirty="0" err="1" smtClean="0"/>
              <a:t>than</a:t>
            </a:r>
            <a:r>
              <a:rPr lang="sl-SI" sz="2400" b="1" dirty="0" smtClean="0"/>
              <a:t> 2,5% </a:t>
            </a:r>
            <a:r>
              <a:rPr lang="sl-SI" sz="2400" dirty="0" err="1" smtClean="0"/>
              <a:t>with</a:t>
            </a:r>
            <a:r>
              <a:rPr lang="sl-SI" sz="2400" dirty="0" smtClean="0"/>
              <a:t> </a:t>
            </a:r>
            <a:r>
              <a:rPr lang="sl-SI" sz="2400" dirty="0" err="1" smtClean="0"/>
              <a:t>regard</a:t>
            </a:r>
            <a:r>
              <a:rPr lang="sl-SI" sz="2400" dirty="0" smtClean="0"/>
              <a:t> to </a:t>
            </a:r>
            <a:r>
              <a:rPr lang="sl-SI" sz="2400" dirty="0" err="1" smtClean="0"/>
              <a:t>the</a:t>
            </a:r>
            <a:r>
              <a:rPr lang="sl-SI" sz="2400" dirty="0" smtClean="0"/>
              <a:t> </a:t>
            </a:r>
            <a:r>
              <a:rPr lang="sl-SI" sz="2400" dirty="0" err="1" smtClean="0"/>
              <a:t>realisation</a:t>
            </a:r>
            <a:r>
              <a:rPr lang="sl-SI" sz="2400" dirty="0" smtClean="0"/>
              <a:t> </a:t>
            </a:r>
            <a:r>
              <a:rPr lang="sl-SI" sz="2400" dirty="0" err="1" smtClean="0"/>
              <a:t>for</a:t>
            </a:r>
            <a:r>
              <a:rPr lang="sl-SI" sz="2400" dirty="0" smtClean="0"/>
              <a:t> </a:t>
            </a:r>
            <a:r>
              <a:rPr lang="sl-SI" sz="2400" dirty="0" err="1" smtClean="0"/>
              <a:t>the</a:t>
            </a:r>
            <a:r>
              <a:rPr lang="sl-SI" sz="2400" dirty="0" smtClean="0"/>
              <a:t> </a:t>
            </a:r>
            <a:r>
              <a:rPr lang="sl-SI" sz="2400" dirty="0" err="1" smtClean="0"/>
              <a:t>previous</a:t>
            </a:r>
            <a:r>
              <a:rPr lang="sl-SI" sz="2400" dirty="0" smtClean="0"/>
              <a:t> </a:t>
            </a:r>
            <a:r>
              <a:rPr lang="sl-SI" sz="2400" dirty="0" err="1" smtClean="0"/>
              <a:t>year</a:t>
            </a:r>
            <a:r>
              <a:rPr lang="sl-SI" sz="2400" dirty="0" smtClean="0"/>
              <a:t> </a:t>
            </a:r>
            <a:r>
              <a:rPr lang="sl-SI" sz="2400" dirty="0" err="1" smtClean="0"/>
              <a:t>for</a:t>
            </a:r>
            <a:r>
              <a:rPr lang="sl-SI" sz="2400" dirty="0" smtClean="0"/>
              <a:t> </a:t>
            </a:r>
            <a:r>
              <a:rPr lang="sl-SI" sz="2400" dirty="0" err="1" smtClean="0"/>
              <a:t>study</a:t>
            </a:r>
            <a:r>
              <a:rPr lang="sl-SI" sz="2400" dirty="0" smtClean="0"/>
              <a:t> </a:t>
            </a:r>
            <a:r>
              <a:rPr lang="sl-SI" sz="2400" dirty="0" err="1" smtClean="0"/>
              <a:t>activities</a:t>
            </a:r>
            <a:r>
              <a:rPr lang="sl-SI" sz="2400" dirty="0" smtClean="0"/>
              <a:t>. </a:t>
            </a:r>
          </a:p>
          <a:p>
            <a:pPr marL="0" indent="0">
              <a:buNone/>
            </a:pPr>
            <a:endParaRPr lang="sl-SI" sz="2400" dirty="0" smtClean="0"/>
          </a:p>
          <a:p>
            <a:r>
              <a:rPr lang="sl-SI" sz="2400" dirty="0" err="1" smtClean="0"/>
              <a:t>The</a:t>
            </a:r>
            <a:r>
              <a:rPr lang="sl-SI" sz="2400" dirty="0" smtClean="0"/>
              <a:t> </a:t>
            </a:r>
            <a:r>
              <a:rPr lang="sl-SI" sz="2400" dirty="0" err="1" smtClean="0"/>
              <a:t>additional</a:t>
            </a:r>
            <a:r>
              <a:rPr lang="sl-SI" sz="2400" dirty="0" smtClean="0"/>
              <a:t> </a:t>
            </a:r>
            <a:r>
              <a:rPr lang="sl-SI" sz="2400" dirty="0" err="1" smtClean="0"/>
              <a:t>funds</a:t>
            </a:r>
            <a:r>
              <a:rPr lang="sl-SI" sz="2400" dirty="0" smtClean="0"/>
              <a:t> are </a:t>
            </a:r>
            <a:r>
              <a:rPr lang="sl-SI" sz="2400" dirty="0" err="1" smtClean="0"/>
              <a:t>delivered</a:t>
            </a:r>
            <a:r>
              <a:rPr lang="sl-SI" sz="2400" dirty="0" smtClean="0"/>
              <a:t> </a:t>
            </a:r>
            <a:r>
              <a:rPr lang="sl-SI" sz="2400" dirty="0" err="1" smtClean="0"/>
              <a:t>through</a:t>
            </a:r>
            <a:r>
              <a:rPr lang="sl-SI" sz="2400" dirty="0" smtClean="0"/>
              <a:t> </a:t>
            </a:r>
            <a:r>
              <a:rPr lang="sl-SI" sz="2400" b="1" dirty="0" err="1" smtClean="0"/>
              <a:t>public</a:t>
            </a:r>
            <a:r>
              <a:rPr lang="sl-SI" sz="2400" b="1" dirty="0" smtClean="0"/>
              <a:t> </a:t>
            </a:r>
            <a:r>
              <a:rPr lang="sl-SI" sz="2400" b="1" dirty="0" err="1" smtClean="0"/>
              <a:t>tenders</a:t>
            </a:r>
            <a:r>
              <a:rPr lang="sl-SI" sz="2400" b="1" dirty="0" smtClean="0"/>
              <a:t> </a:t>
            </a:r>
            <a:r>
              <a:rPr lang="sl-SI" sz="2400" dirty="0" err="1" smtClean="0"/>
              <a:t>for</a:t>
            </a:r>
            <a:r>
              <a:rPr lang="sl-SI" sz="2400" dirty="0" smtClean="0"/>
              <a:t> </a:t>
            </a:r>
            <a:r>
              <a:rPr lang="sl-SI" sz="2400" dirty="0" err="1" smtClean="0"/>
              <a:t>specific</a:t>
            </a:r>
            <a:r>
              <a:rPr lang="sl-SI" sz="2400" dirty="0" smtClean="0"/>
              <a:t> </a:t>
            </a:r>
            <a:r>
              <a:rPr lang="sl-SI" sz="2400" b="1" dirty="0" err="1" smtClean="0"/>
              <a:t>development</a:t>
            </a:r>
            <a:r>
              <a:rPr lang="sl-SI" sz="2400" b="1" dirty="0" smtClean="0"/>
              <a:t> </a:t>
            </a:r>
            <a:r>
              <a:rPr lang="sl-SI" sz="2400" b="1" dirty="0" err="1" smtClean="0"/>
              <a:t>activities</a:t>
            </a:r>
            <a:r>
              <a:rPr lang="sl-SI" sz="2400" b="1" dirty="0"/>
              <a:t> </a:t>
            </a:r>
            <a:r>
              <a:rPr lang="sl-SI" sz="2400" dirty="0" smtClean="0"/>
              <a:t>– </a:t>
            </a:r>
            <a:r>
              <a:rPr lang="sl-SI" sz="2400" dirty="0" err="1" smtClean="0"/>
              <a:t>development</a:t>
            </a:r>
            <a:r>
              <a:rPr lang="sl-SI" sz="2400" dirty="0" smtClean="0"/>
              <a:t> </a:t>
            </a:r>
            <a:r>
              <a:rPr lang="sl-SI" sz="2400" dirty="0" err="1" smtClean="0"/>
              <a:t>pillar</a:t>
            </a:r>
            <a:r>
              <a:rPr lang="sl-SI" sz="2400" dirty="0" smtClean="0"/>
              <a:t>.</a:t>
            </a:r>
            <a:endParaRPr lang="en-GB" sz="2400" dirty="0"/>
          </a:p>
        </p:txBody>
      </p:sp>
      <p:pic>
        <p:nvPicPr>
          <p:cNvPr id="4" name="Slika 3"/>
          <p:cNvPicPr>
            <a:picLocks noChangeAspect="1"/>
          </p:cNvPicPr>
          <p:nvPr/>
        </p:nvPicPr>
        <p:blipFill>
          <a:blip r:embed="rId2"/>
          <a:stretch>
            <a:fillRect/>
          </a:stretch>
        </p:blipFill>
        <p:spPr>
          <a:xfrm>
            <a:off x="214503" y="86228"/>
            <a:ext cx="2053209" cy="1844172"/>
          </a:xfrm>
          <a:prstGeom prst="rect">
            <a:avLst/>
          </a:prstGeom>
        </p:spPr>
      </p:pic>
    </p:spTree>
    <p:extLst>
      <p:ext uri="{BB962C8B-B14F-4D97-AF65-F5344CB8AC3E}">
        <p14:creationId xmlns:p14="http://schemas.microsoft.com/office/powerpoint/2010/main" val="38726836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smtClean="0"/>
              <a:t>Some </a:t>
            </a:r>
            <a:r>
              <a:rPr lang="sl-SI" b="1" u="sng" dirty="0" err="1"/>
              <a:t>D</a:t>
            </a:r>
            <a:r>
              <a:rPr lang="sl-SI" b="1" u="sng" dirty="0" err="1" smtClean="0"/>
              <a:t>rawbacks</a:t>
            </a:r>
            <a:r>
              <a:rPr lang="sl-SI" b="1" dirty="0" smtClean="0"/>
              <a:t> </a:t>
            </a:r>
            <a:r>
              <a:rPr lang="sl-SI" b="1" dirty="0" err="1" smtClean="0"/>
              <a:t>of</a:t>
            </a:r>
            <a:r>
              <a:rPr lang="sl-SI" b="1" dirty="0" smtClean="0"/>
              <a:t> </a:t>
            </a:r>
            <a:r>
              <a:rPr lang="sl-SI" b="1" dirty="0" err="1" smtClean="0"/>
              <a:t>the</a:t>
            </a:r>
            <a:r>
              <a:rPr lang="sl-SI" b="1" dirty="0" smtClean="0"/>
              <a:t> </a:t>
            </a:r>
            <a:r>
              <a:rPr lang="sl-SI" b="1" dirty="0" err="1"/>
              <a:t>F</a:t>
            </a:r>
            <a:r>
              <a:rPr lang="sl-SI" b="1" dirty="0" err="1" smtClean="0"/>
              <a:t>ormer</a:t>
            </a:r>
            <a:r>
              <a:rPr lang="sl-SI" b="1" dirty="0" smtClean="0"/>
              <a:t> </a:t>
            </a:r>
            <a:r>
              <a:rPr lang="sl-SI" b="1" dirty="0" err="1"/>
              <a:t>F</a:t>
            </a:r>
            <a:r>
              <a:rPr lang="sl-SI" b="1" dirty="0" err="1" smtClean="0"/>
              <a:t>unding</a:t>
            </a:r>
            <a:r>
              <a:rPr lang="sl-SI" b="1" dirty="0" smtClean="0"/>
              <a:t> </a:t>
            </a:r>
            <a:r>
              <a:rPr lang="sl-SI" b="1" dirty="0"/>
              <a:t>M</a:t>
            </a:r>
            <a:r>
              <a:rPr lang="sl-SI" b="1" dirty="0" smtClean="0"/>
              <a:t>odel</a:t>
            </a:r>
            <a:endParaRPr lang="en-GB" b="1" dirty="0"/>
          </a:p>
        </p:txBody>
      </p:sp>
      <p:sp>
        <p:nvSpPr>
          <p:cNvPr id="3" name="Označba mesta vsebine 2"/>
          <p:cNvSpPr>
            <a:spLocks noGrp="1"/>
          </p:cNvSpPr>
          <p:nvPr>
            <p:ph idx="1"/>
          </p:nvPr>
        </p:nvSpPr>
        <p:spPr/>
        <p:txBody>
          <a:bodyPr>
            <a:normAutofit/>
          </a:bodyPr>
          <a:lstStyle/>
          <a:p>
            <a:r>
              <a:rPr lang="sl-SI" dirty="0" err="1"/>
              <a:t>The</a:t>
            </a:r>
            <a:r>
              <a:rPr lang="sl-SI" dirty="0"/>
              <a:t> </a:t>
            </a:r>
            <a:r>
              <a:rPr lang="sl-SI" b="1" dirty="0" err="1"/>
              <a:t>distribution</a:t>
            </a:r>
            <a:r>
              <a:rPr lang="sl-SI" b="1" dirty="0"/>
              <a:t> </a:t>
            </a:r>
            <a:r>
              <a:rPr lang="sl-SI" b="1" dirty="0" err="1"/>
              <a:t>of</a:t>
            </a:r>
            <a:r>
              <a:rPr lang="sl-SI" b="1" dirty="0"/>
              <a:t> </a:t>
            </a:r>
            <a:r>
              <a:rPr lang="sl-SI" b="1" dirty="0" err="1"/>
              <a:t>funds</a:t>
            </a:r>
            <a:r>
              <a:rPr lang="sl-SI" b="1" dirty="0"/>
              <a:t> </a:t>
            </a:r>
            <a:r>
              <a:rPr lang="sl-SI" dirty="0" err="1"/>
              <a:t>for</a:t>
            </a:r>
            <a:r>
              <a:rPr lang="sl-SI" dirty="0"/>
              <a:t> </a:t>
            </a:r>
            <a:r>
              <a:rPr lang="sl-SI" dirty="0" err="1"/>
              <a:t>study</a:t>
            </a:r>
            <a:r>
              <a:rPr lang="sl-SI" dirty="0"/>
              <a:t> </a:t>
            </a:r>
            <a:r>
              <a:rPr lang="sl-SI" dirty="0" err="1"/>
              <a:t>activities</a:t>
            </a:r>
            <a:r>
              <a:rPr lang="sl-SI" dirty="0"/>
              <a:t> </a:t>
            </a:r>
            <a:r>
              <a:rPr lang="sl-SI" dirty="0" err="1"/>
              <a:t>among</a:t>
            </a:r>
            <a:r>
              <a:rPr lang="sl-SI" dirty="0"/>
              <a:t> HEI </a:t>
            </a:r>
            <a:r>
              <a:rPr lang="sl-SI" dirty="0" err="1"/>
              <a:t>was</a:t>
            </a:r>
            <a:r>
              <a:rPr lang="sl-SI" dirty="0"/>
              <a:t> </a:t>
            </a:r>
            <a:r>
              <a:rPr lang="sl-SI" dirty="0" err="1"/>
              <a:t>mainly</a:t>
            </a:r>
            <a:r>
              <a:rPr lang="sl-SI" dirty="0"/>
              <a:t> </a:t>
            </a:r>
            <a:r>
              <a:rPr lang="sl-SI" dirty="0" err="1" smtClean="0"/>
              <a:t>the</a:t>
            </a:r>
            <a:r>
              <a:rPr lang="sl-SI" dirty="0" smtClean="0"/>
              <a:t> </a:t>
            </a:r>
            <a:r>
              <a:rPr lang="sl-SI" dirty="0" err="1" smtClean="0"/>
              <a:t>responsibility</a:t>
            </a:r>
            <a:r>
              <a:rPr lang="sl-SI" dirty="0" smtClean="0"/>
              <a:t> </a:t>
            </a:r>
            <a:r>
              <a:rPr lang="sl-SI" dirty="0" err="1"/>
              <a:t>of</a:t>
            </a:r>
            <a:r>
              <a:rPr lang="sl-SI" dirty="0"/>
              <a:t> </a:t>
            </a:r>
            <a:r>
              <a:rPr lang="sl-SI" dirty="0" err="1"/>
              <a:t>the</a:t>
            </a:r>
            <a:r>
              <a:rPr lang="sl-SI" dirty="0"/>
              <a:t> </a:t>
            </a:r>
            <a:r>
              <a:rPr lang="sl-SI" b="1" dirty="0" err="1"/>
              <a:t>ministry</a:t>
            </a:r>
            <a:r>
              <a:rPr lang="sl-SI" dirty="0"/>
              <a:t> </a:t>
            </a:r>
            <a:r>
              <a:rPr lang="sl-SI" dirty="0" err="1"/>
              <a:t>and</a:t>
            </a:r>
            <a:r>
              <a:rPr lang="sl-SI" dirty="0"/>
              <a:t> </a:t>
            </a:r>
            <a:r>
              <a:rPr lang="sl-SI" dirty="0" err="1" smtClean="0"/>
              <a:t>depends</a:t>
            </a:r>
            <a:r>
              <a:rPr lang="sl-SI" dirty="0" smtClean="0"/>
              <a:t> </a:t>
            </a:r>
            <a:r>
              <a:rPr lang="sl-SI" dirty="0" err="1" smtClean="0"/>
              <a:t>mostly</a:t>
            </a:r>
            <a:r>
              <a:rPr lang="sl-SI" dirty="0" smtClean="0"/>
              <a:t> </a:t>
            </a:r>
            <a:r>
              <a:rPr lang="sl-SI" dirty="0"/>
              <a:t>on </a:t>
            </a:r>
            <a:r>
              <a:rPr lang="sl-SI" dirty="0" err="1"/>
              <a:t>the</a:t>
            </a:r>
            <a:r>
              <a:rPr lang="sl-SI" dirty="0"/>
              <a:t> </a:t>
            </a:r>
            <a:r>
              <a:rPr lang="sl-SI" dirty="0" err="1"/>
              <a:t>level</a:t>
            </a:r>
            <a:r>
              <a:rPr lang="sl-SI" dirty="0"/>
              <a:t> </a:t>
            </a:r>
            <a:r>
              <a:rPr lang="sl-SI" dirty="0" err="1"/>
              <a:t>of</a:t>
            </a:r>
            <a:r>
              <a:rPr lang="sl-SI" dirty="0"/>
              <a:t> </a:t>
            </a:r>
            <a:r>
              <a:rPr lang="sl-SI" dirty="0" err="1"/>
              <a:t>funds</a:t>
            </a:r>
            <a:r>
              <a:rPr lang="sl-SI" dirty="0"/>
              <a:t> </a:t>
            </a:r>
            <a:r>
              <a:rPr lang="sl-SI" dirty="0" err="1"/>
              <a:t>from</a:t>
            </a:r>
            <a:r>
              <a:rPr lang="sl-SI" dirty="0"/>
              <a:t> </a:t>
            </a:r>
            <a:r>
              <a:rPr lang="sl-SI" dirty="0" err="1"/>
              <a:t>the</a:t>
            </a:r>
            <a:r>
              <a:rPr lang="sl-SI" dirty="0"/>
              <a:t> </a:t>
            </a:r>
            <a:r>
              <a:rPr lang="sl-SI" b="1" dirty="0" err="1"/>
              <a:t>previous</a:t>
            </a:r>
            <a:r>
              <a:rPr lang="sl-SI" b="1" dirty="0"/>
              <a:t> </a:t>
            </a:r>
            <a:r>
              <a:rPr lang="sl-SI" b="1" dirty="0" err="1"/>
              <a:t>fiscal</a:t>
            </a:r>
            <a:r>
              <a:rPr lang="sl-SI" b="1" dirty="0"/>
              <a:t> </a:t>
            </a:r>
            <a:r>
              <a:rPr lang="sl-SI" b="1" dirty="0" err="1" smtClean="0"/>
              <a:t>year</a:t>
            </a:r>
            <a:r>
              <a:rPr lang="sl-SI" b="1" dirty="0" smtClean="0"/>
              <a:t>.</a:t>
            </a:r>
          </a:p>
          <a:p>
            <a:r>
              <a:rPr lang="sl-SI" dirty="0" err="1" smtClean="0"/>
              <a:t>Definition</a:t>
            </a:r>
            <a:r>
              <a:rPr lang="sl-SI" dirty="0" smtClean="0"/>
              <a:t> </a:t>
            </a:r>
            <a:r>
              <a:rPr lang="sl-SI" dirty="0" err="1" smtClean="0"/>
              <a:t>of</a:t>
            </a:r>
            <a:r>
              <a:rPr lang="sl-SI" dirty="0" smtClean="0"/>
              <a:t> </a:t>
            </a:r>
            <a:r>
              <a:rPr lang="sl-SI" b="1" dirty="0" err="1" smtClean="0"/>
              <a:t>outcome</a:t>
            </a:r>
            <a:r>
              <a:rPr lang="sl-SI" b="1" dirty="0" smtClean="0"/>
              <a:t> </a:t>
            </a:r>
            <a:r>
              <a:rPr lang="sl-SI" b="1" dirty="0" err="1" smtClean="0"/>
              <a:t>indicators</a:t>
            </a:r>
            <a:r>
              <a:rPr lang="sl-SI" dirty="0" smtClean="0"/>
              <a:t>: </a:t>
            </a:r>
          </a:p>
          <a:p>
            <a:pPr lvl="1"/>
            <a:r>
              <a:rPr lang="sl-SI" dirty="0" err="1"/>
              <a:t>The</a:t>
            </a:r>
            <a:r>
              <a:rPr lang="sl-SI" dirty="0"/>
              <a:t> formula </a:t>
            </a:r>
            <a:r>
              <a:rPr lang="sl-SI" dirty="0" err="1"/>
              <a:t>includes</a:t>
            </a:r>
            <a:r>
              <a:rPr lang="sl-SI" dirty="0"/>
              <a:t> </a:t>
            </a:r>
            <a:r>
              <a:rPr lang="sl-SI" dirty="0" err="1"/>
              <a:t>only</a:t>
            </a:r>
            <a:r>
              <a:rPr lang="sl-SI" dirty="0"/>
              <a:t> </a:t>
            </a:r>
            <a:r>
              <a:rPr lang="sl-SI" dirty="0" err="1"/>
              <a:t>the</a:t>
            </a:r>
            <a:r>
              <a:rPr lang="sl-SI" dirty="0"/>
              <a:t> </a:t>
            </a:r>
            <a:r>
              <a:rPr lang="sl-SI" b="1" dirty="0" err="1"/>
              <a:t>number</a:t>
            </a:r>
            <a:r>
              <a:rPr lang="sl-SI" b="1" dirty="0"/>
              <a:t> </a:t>
            </a:r>
            <a:r>
              <a:rPr lang="sl-SI" b="1" dirty="0" err="1"/>
              <a:t>of</a:t>
            </a:r>
            <a:r>
              <a:rPr lang="sl-SI" b="1" dirty="0"/>
              <a:t> </a:t>
            </a:r>
            <a:r>
              <a:rPr lang="sl-SI" b="1" dirty="0" err="1"/>
              <a:t>students</a:t>
            </a:r>
            <a:r>
              <a:rPr lang="sl-SI" b="1" dirty="0"/>
              <a:t> </a:t>
            </a:r>
            <a:r>
              <a:rPr lang="sl-SI" b="1" dirty="0" err="1"/>
              <a:t>and</a:t>
            </a:r>
            <a:r>
              <a:rPr lang="sl-SI" b="1" dirty="0"/>
              <a:t> </a:t>
            </a:r>
            <a:r>
              <a:rPr lang="sl-SI" b="1" dirty="0" err="1"/>
              <a:t>graduates</a:t>
            </a:r>
            <a:r>
              <a:rPr lang="sl-SI" dirty="0"/>
              <a:t>, </a:t>
            </a:r>
            <a:r>
              <a:rPr lang="sl-SI" dirty="0" err="1"/>
              <a:t>which</a:t>
            </a:r>
            <a:r>
              <a:rPr lang="sl-SI" dirty="0"/>
              <a:t> </a:t>
            </a:r>
            <a:r>
              <a:rPr lang="sl-SI" dirty="0" err="1"/>
              <a:t>does</a:t>
            </a:r>
            <a:r>
              <a:rPr lang="sl-SI" dirty="0"/>
              <a:t> not </a:t>
            </a:r>
            <a:r>
              <a:rPr lang="sl-SI" dirty="0" err="1"/>
              <a:t>give</a:t>
            </a:r>
            <a:r>
              <a:rPr lang="sl-SI" dirty="0"/>
              <a:t> </a:t>
            </a:r>
            <a:r>
              <a:rPr lang="sl-SI" dirty="0" err="1"/>
              <a:t>strong</a:t>
            </a:r>
            <a:r>
              <a:rPr lang="sl-SI" dirty="0"/>
              <a:t> </a:t>
            </a:r>
            <a:r>
              <a:rPr lang="sl-SI" dirty="0" err="1"/>
              <a:t>incentives</a:t>
            </a:r>
            <a:r>
              <a:rPr lang="sl-SI" dirty="0"/>
              <a:t> to </a:t>
            </a:r>
            <a:r>
              <a:rPr lang="sl-SI" dirty="0" err="1"/>
              <a:t>improve</a:t>
            </a:r>
            <a:r>
              <a:rPr lang="sl-SI" dirty="0"/>
              <a:t> </a:t>
            </a:r>
            <a:r>
              <a:rPr lang="sl-SI" dirty="0" err="1"/>
              <a:t>educational</a:t>
            </a:r>
            <a:r>
              <a:rPr lang="sl-SI" dirty="0"/>
              <a:t> </a:t>
            </a:r>
            <a:r>
              <a:rPr lang="sl-SI" dirty="0" err="1"/>
              <a:t>quality</a:t>
            </a:r>
            <a:r>
              <a:rPr lang="sl-SI" dirty="0"/>
              <a:t>. </a:t>
            </a:r>
          </a:p>
          <a:p>
            <a:pPr lvl="1"/>
            <a:r>
              <a:rPr lang="sl-SI" dirty="0" err="1"/>
              <a:t>There</a:t>
            </a:r>
            <a:r>
              <a:rPr lang="sl-SI" dirty="0"/>
              <a:t> is a </a:t>
            </a:r>
            <a:r>
              <a:rPr lang="sl-SI" dirty="0" err="1"/>
              <a:t>need</a:t>
            </a:r>
            <a:r>
              <a:rPr lang="sl-SI" dirty="0"/>
              <a:t> to </a:t>
            </a:r>
            <a:r>
              <a:rPr lang="sl-SI" dirty="0" err="1"/>
              <a:t>establish</a:t>
            </a:r>
            <a:r>
              <a:rPr lang="sl-SI" dirty="0"/>
              <a:t> a </a:t>
            </a:r>
            <a:r>
              <a:rPr lang="sl-SI" dirty="0" err="1"/>
              <a:t>quality</a:t>
            </a:r>
            <a:r>
              <a:rPr lang="sl-SI" dirty="0"/>
              <a:t> </a:t>
            </a:r>
            <a:r>
              <a:rPr lang="sl-SI" dirty="0" err="1"/>
              <a:t>evaluation</a:t>
            </a:r>
            <a:r>
              <a:rPr lang="sl-SI" dirty="0"/>
              <a:t> </a:t>
            </a:r>
            <a:r>
              <a:rPr lang="sl-SI" dirty="0" err="1"/>
              <a:t>system</a:t>
            </a:r>
            <a:r>
              <a:rPr lang="sl-SI" dirty="0"/>
              <a:t> </a:t>
            </a:r>
            <a:r>
              <a:rPr lang="sl-SI" dirty="0" err="1"/>
              <a:t>based</a:t>
            </a:r>
            <a:r>
              <a:rPr lang="sl-SI" dirty="0"/>
              <a:t> </a:t>
            </a:r>
            <a:r>
              <a:rPr lang="sl-SI" b="1" dirty="0"/>
              <a:t>on </a:t>
            </a:r>
            <a:r>
              <a:rPr lang="sl-SI" b="1" dirty="0" err="1"/>
              <a:t>performance</a:t>
            </a:r>
            <a:r>
              <a:rPr lang="sl-SI" b="1" dirty="0"/>
              <a:t> </a:t>
            </a:r>
            <a:r>
              <a:rPr lang="sl-SI" b="1" dirty="0" err="1"/>
              <a:t>indicators</a:t>
            </a:r>
            <a:r>
              <a:rPr lang="sl-SI" b="1" dirty="0"/>
              <a:t> </a:t>
            </a:r>
            <a:r>
              <a:rPr lang="sl-SI" dirty="0" err="1"/>
              <a:t>and</a:t>
            </a:r>
            <a:r>
              <a:rPr lang="sl-SI" dirty="0"/>
              <a:t> </a:t>
            </a:r>
            <a:r>
              <a:rPr lang="sl-SI" dirty="0" err="1"/>
              <a:t>clearly</a:t>
            </a:r>
            <a:r>
              <a:rPr lang="sl-SI" dirty="0"/>
              <a:t> set </a:t>
            </a:r>
            <a:r>
              <a:rPr lang="sl-SI" dirty="0" err="1"/>
              <a:t>targets</a:t>
            </a:r>
            <a:r>
              <a:rPr lang="sl-SI" dirty="0"/>
              <a:t>; </a:t>
            </a:r>
            <a:r>
              <a:rPr lang="sl-SI" dirty="0" err="1"/>
              <a:t>otherwise</a:t>
            </a:r>
            <a:r>
              <a:rPr lang="sl-SI" dirty="0"/>
              <a:t> </a:t>
            </a:r>
            <a:r>
              <a:rPr lang="sl-SI" dirty="0" err="1"/>
              <a:t>there</a:t>
            </a:r>
            <a:r>
              <a:rPr lang="sl-SI" dirty="0"/>
              <a:t> is a </a:t>
            </a:r>
            <a:r>
              <a:rPr lang="sl-SI" dirty="0" err="1"/>
              <a:t>risk</a:t>
            </a:r>
            <a:r>
              <a:rPr lang="sl-SI" dirty="0"/>
              <a:t> </a:t>
            </a:r>
            <a:r>
              <a:rPr lang="sl-SI" dirty="0" err="1"/>
              <a:t>of</a:t>
            </a:r>
            <a:r>
              <a:rPr lang="sl-SI" dirty="0"/>
              <a:t> grade </a:t>
            </a:r>
            <a:r>
              <a:rPr lang="sl-SI" dirty="0" err="1"/>
              <a:t>inflation</a:t>
            </a:r>
            <a:r>
              <a:rPr lang="sl-SI" dirty="0"/>
              <a:t>*. </a:t>
            </a:r>
            <a:endParaRPr lang="en-GB" dirty="0"/>
          </a:p>
          <a:p>
            <a:r>
              <a:rPr lang="sl-SI" b="1" dirty="0" err="1" smtClean="0"/>
              <a:t>Financial</a:t>
            </a:r>
            <a:r>
              <a:rPr lang="sl-SI" b="1" dirty="0" smtClean="0"/>
              <a:t> monitoring </a:t>
            </a:r>
            <a:r>
              <a:rPr lang="sl-SI" dirty="0" err="1" smtClean="0"/>
              <a:t>was</a:t>
            </a:r>
            <a:r>
              <a:rPr lang="sl-SI" dirty="0" smtClean="0"/>
              <a:t> </a:t>
            </a:r>
            <a:r>
              <a:rPr lang="sl-SI" dirty="0" err="1" smtClean="0"/>
              <a:t>mainly</a:t>
            </a:r>
            <a:r>
              <a:rPr lang="sl-SI" dirty="0" smtClean="0"/>
              <a:t> </a:t>
            </a:r>
            <a:r>
              <a:rPr lang="sl-SI" dirty="0" err="1" smtClean="0"/>
              <a:t>focused</a:t>
            </a:r>
            <a:r>
              <a:rPr lang="sl-SI" dirty="0" smtClean="0"/>
              <a:t> on </a:t>
            </a:r>
            <a:r>
              <a:rPr lang="sl-SI" dirty="0" err="1" smtClean="0"/>
              <a:t>the</a:t>
            </a:r>
            <a:r>
              <a:rPr lang="sl-SI" dirty="0" smtClean="0"/>
              <a:t> </a:t>
            </a:r>
            <a:r>
              <a:rPr lang="sl-SI" dirty="0" err="1" smtClean="0"/>
              <a:t>cash</a:t>
            </a:r>
            <a:r>
              <a:rPr lang="sl-SI" dirty="0" smtClean="0"/>
              <a:t> </a:t>
            </a:r>
            <a:r>
              <a:rPr lang="sl-SI" dirty="0" err="1" smtClean="0"/>
              <a:t>flow</a:t>
            </a:r>
            <a:r>
              <a:rPr lang="sl-SI" dirty="0" smtClean="0"/>
              <a:t> </a:t>
            </a:r>
            <a:r>
              <a:rPr lang="sl-SI" dirty="0" err="1" smtClean="0"/>
              <a:t>rather</a:t>
            </a:r>
            <a:r>
              <a:rPr lang="sl-SI" dirty="0" smtClean="0"/>
              <a:t> </a:t>
            </a:r>
            <a:r>
              <a:rPr lang="sl-SI" dirty="0" err="1" smtClean="0"/>
              <a:t>than</a:t>
            </a:r>
            <a:r>
              <a:rPr lang="sl-SI" dirty="0" smtClean="0"/>
              <a:t> on </a:t>
            </a:r>
            <a:r>
              <a:rPr lang="sl-SI" dirty="0" err="1" smtClean="0"/>
              <a:t>the</a:t>
            </a:r>
            <a:r>
              <a:rPr lang="sl-SI" dirty="0" smtClean="0"/>
              <a:t> </a:t>
            </a:r>
            <a:r>
              <a:rPr lang="sl-SI" dirty="0" err="1" smtClean="0"/>
              <a:t>realisation</a:t>
            </a:r>
            <a:r>
              <a:rPr lang="sl-SI" dirty="0" smtClean="0"/>
              <a:t> </a:t>
            </a:r>
            <a:r>
              <a:rPr lang="sl-SI" dirty="0" err="1" smtClean="0"/>
              <a:t>of</a:t>
            </a:r>
            <a:r>
              <a:rPr lang="sl-SI" dirty="0" smtClean="0"/>
              <a:t> </a:t>
            </a:r>
            <a:r>
              <a:rPr lang="sl-SI" dirty="0" err="1" smtClean="0"/>
              <a:t>the</a:t>
            </a:r>
            <a:r>
              <a:rPr lang="sl-SI" dirty="0" smtClean="0"/>
              <a:t> set </a:t>
            </a:r>
            <a:r>
              <a:rPr lang="sl-SI" dirty="0" err="1" smtClean="0"/>
              <a:t>long</a:t>
            </a:r>
            <a:r>
              <a:rPr lang="sl-SI" dirty="0" smtClean="0"/>
              <a:t>-term </a:t>
            </a:r>
            <a:r>
              <a:rPr lang="sl-SI" dirty="0" err="1" smtClean="0"/>
              <a:t>goals</a:t>
            </a:r>
            <a:r>
              <a:rPr lang="sl-SI" dirty="0" smtClean="0"/>
              <a:t> </a:t>
            </a:r>
            <a:r>
              <a:rPr lang="sl-SI" dirty="0" err="1" smtClean="0"/>
              <a:t>and</a:t>
            </a:r>
            <a:r>
              <a:rPr lang="sl-SI" dirty="0" smtClean="0"/>
              <a:t> </a:t>
            </a:r>
            <a:r>
              <a:rPr lang="sl-SI" dirty="0" err="1" smtClean="0"/>
              <a:t>performance</a:t>
            </a:r>
            <a:r>
              <a:rPr lang="sl-SI" dirty="0" smtClean="0"/>
              <a:t> </a:t>
            </a:r>
            <a:r>
              <a:rPr lang="sl-SI" dirty="0" err="1" smtClean="0"/>
              <a:t>and</a:t>
            </a:r>
            <a:r>
              <a:rPr lang="sl-SI" dirty="0" smtClean="0"/>
              <a:t> </a:t>
            </a:r>
            <a:r>
              <a:rPr lang="sl-SI" dirty="0" err="1" smtClean="0"/>
              <a:t>quality</a:t>
            </a:r>
            <a:r>
              <a:rPr lang="sl-SI" dirty="0" smtClean="0"/>
              <a:t> </a:t>
            </a:r>
            <a:r>
              <a:rPr lang="sl-SI" dirty="0" err="1" smtClean="0"/>
              <a:t>indicators</a:t>
            </a:r>
            <a:r>
              <a:rPr lang="sl-SI" dirty="0" smtClean="0"/>
              <a:t> </a:t>
            </a:r>
            <a:r>
              <a:rPr lang="sl-SI" dirty="0" err="1" smtClean="0"/>
              <a:t>of</a:t>
            </a:r>
            <a:r>
              <a:rPr lang="sl-SI" dirty="0" smtClean="0"/>
              <a:t> </a:t>
            </a:r>
            <a:r>
              <a:rPr lang="sl-SI" dirty="0" err="1" smtClean="0"/>
              <a:t>HEIs</a:t>
            </a:r>
            <a:r>
              <a:rPr lang="sl-SI" dirty="0" smtClean="0"/>
              <a:t>. </a:t>
            </a:r>
          </a:p>
          <a:p>
            <a:endParaRPr lang="sl-SI" dirty="0" smtClean="0"/>
          </a:p>
          <a:p>
            <a:endParaRPr lang="sl-SI" dirty="0"/>
          </a:p>
        </p:txBody>
      </p:sp>
      <p:sp>
        <p:nvSpPr>
          <p:cNvPr id="4" name="PoljeZBesedilom 3"/>
          <p:cNvSpPr txBox="1"/>
          <p:nvPr/>
        </p:nvSpPr>
        <p:spPr>
          <a:xfrm>
            <a:off x="530352" y="6373368"/>
            <a:ext cx="8330184" cy="230832"/>
          </a:xfrm>
          <a:prstGeom prst="rect">
            <a:avLst/>
          </a:prstGeom>
          <a:noFill/>
        </p:spPr>
        <p:txBody>
          <a:bodyPr wrap="square" rtlCol="0">
            <a:spAutoFit/>
          </a:bodyPr>
          <a:lstStyle/>
          <a:p>
            <a:r>
              <a:rPr lang="sl-SI" sz="900" dirty="0" smtClean="0"/>
              <a:t>*Borut Kodrič, Nada Trunk Širca, Rok Strašek: </a:t>
            </a:r>
            <a:r>
              <a:rPr lang="sl-SI" sz="900" dirty="0" err="1" smtClean="0"/>
              <a:t>Funding</a:t>
            </a:r>
            <a:r>
              <a:rPr lang="sl-SI" sz="900" dirty="0" smtClean="0"/>
              <a:t> </a:t>
            </a:r>
            <a:r>
              <a:rPr lang="sl-SI" sz="900" dirty="0" err="1" smtClean="0"/>
              <a:t>higher</a:t>
            </a:r>
            <a:r>
              <a:rPr lang="sl-SI" sz="900" dirty="0" smtClean="0"/>
              <a:t> </a:t>
            </a:r>
            <a:r>
              <a:rPr lang="sl-SI" sz="900" dirty="0" err="1" smtClean="0"/>
              <a:t>education</a:t>
            </a:r>
            <a:r>
              <a:rPr lang="sl-SI" sz="900" dirty="0" smtClean="0"/>
              <a:t> in </a:t>
            </a:r>
            <a:r>
              <a:rPr lang="sl-SI" sz="900" dirty="0" err="1" smtClean="0"/>
              <a:t>Slovenia</a:t>
            </a:r>
            <a:r>
              <a:rPr lang="sl-SI" sz="900" dirty="0" smtClean="0"/>
              <a:t>, </a:t>
            </a:r>
            <a:r>
              <a:rPr lang="sl-SI" sz="900" dirty="0" err="1" smtClean="0"/>
              <a:t>the</a:t>
            </a:r>
            <a:r>
              <a:rPr lang="sl-SI" sz="900" dirty="0" smtClean="0"/>
              <a:t> </a:t>
            </a:r>
            <a:r>
              <a:rPr lang="sl-SI" sz="900" dirty="0" err="1" smtClean="0"/>
              <a:t>introduction</a:t>
            </a:r>
            <a:r>
              <a:rPr lang="sl-SI" sz="900" dirty="0" smtClean="0"/>
              <a:t> </a:t>
            </a:r>
            <a:r>
              <a:rPr lang="sl-SI" sz="900" dirty="0" err="1" smtClean="0"/>
              <a:t>of</a:t>
            </a:r>
            <a:r>
              <a:rPr lang="sl-SI" sz="900" dirty="0" smtClean="0"/>
              <a:t> a lump-sum instrument, UMAR, IB revija, 1/2008 </a:t>
            </a:r>
            <a:endParaRPr lang="en-GB" sz="900" dirty="0"/>
          </a:p>
        </p:txBody>
      </p:sp>
    </p:spTree>
    <p:extLst>
      <p:ext uri="{BB962C8B-B14F-4D97-AF65-F5344CB8AC3E}">
        <p14:creationId xmlns:p14="http://schemas.microsoft.com/office/powerpoint/2010/main" val="26313130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err="1" smtClean="0"/>
              <a:t>Structure</a:t>
            </a:r>
            <a:r>
              <a:rPr lang="sl-SI" b="1" dirty="0" smtClean="0"/>
              <a:t> </a:t>
            </a:r>
            <a:r>
              <a:rPr lang="sl-SI" b="1" dirty="0" err="1" smtClean="0"/>
              <a:t>of</a:t>
            </a:r>
            <a:r>
              <a:rPr lang="sl-SI" b="1" dirty="0" smtClean="0"/>
              <a:t> </a:t>
            </a:r>
            <a:r>
              <a:rPr lang="sl-SI" b="1" dirty="0" err="1" smtClean="0"/>
              <a:t>the</a:t>
            </a:r>
            <a:r>
              <a:rPr lang="sl-SI" b="1" dirty="0" smtClean="0"/>
              <a:t> HE </a:t>
            </a:r>
            <a:r>
              <a:rPr lang="sl-SI" b="1" dirty="0" err="1"/>
              <a:t>S</a:t>
            </a:r>
            <a:r>
              <a:rPr lang="sl-SI" b="1" dirty="0" err="1" smtClean="0"/>
              <a:t>ystem</a:t>
            </a:r>
            <a:r>
              <a:rPr lang="sl-SI" b="1" dirty="0" smtClean="0"/>
              <a:t> in </a:t>
            </a:r>
            <a:r>
              <a:rPr lang="sl-SI" b="1" dirty="0" err="1" smtClean="0"/>
              <a:t>Slovenia</a:t>
            </a:r>
            <a:endParaRPr lang="sl-SI" b="1" dirty="0"/>
          </a:p>
        </p:txBody>
      </p:sp>
      <p:pic>
        <p:nvPicPr>
          <p:cNvPr id="4" name="Označba mesta vsebine 3"/>
          <p:cNvPicPr>
            <a:picLocks noGrp="1" noChangeAspect="1"/>
          </p:cNvPicPr>
          <p:nvPr>
            <p:ph idx="1"/>
          </p:nvPr>
        </p:nvPicPr>
        <p:blipFill>
          <a:blip r:embed="rId2"/>
          <a:stretch>
            <a:fillRect/>
          </a:stretch>
        </p:blipFill>
        <p:spPr>
          <a:xfrm>
            <a:off x="601506" y="1444752"/>
            <a:ext cx="8069105" cy="4615561"/>
          </a:xfrm>
          <a:prstGeom prst="rect">
            <a:avLst/>
          </a:prstGeom>
        </p:spPr>
      </p:pic>
    </p:spTree>
    <p:extLst>
      <p:ext uri="{BB962C8B-B14F-4D97-AF65-F5344CB8AC3E}">
        <p14:creationId xmlns:p14="http://schemas.microsoft.com/office/powerpoint/2010/main" val="20527564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3000" b="1" dirty="0" err="1" smtClean="0">
                <a:latin typeface="+mn-lt"/>
              </a:rPr>
              <a:t>Key</a:t>
            </a:r>
            <a:r>
              <a:rPr lang="sl-SI" sz="3000" b="1" dirty="0" smtClean="0">
                <a:latin typeface="+mn-lt"/>
              </a:rPr>
              <a:t> </a:t>
            </a:r>
            <a:r>
              <a:rPr lang="sl-SI" sz="3000" b="1" dirty="0" err="1" smtClean="0">
                <a:latin typeface="+mn-lt"/>
              </a:rPr>
              <a:t>challanges</a:t>
            </a:r>
            <a:r>
              <a:rPr lang="sl-SI" sz="3000" b="1" dirty="0" smtClean="0">
                <a:latin typeface="+mn-lt"/>
              </a:rPr>
              <a:t> </a:t>
            </a:r>
            <a:r>
              <a:rPr lang="sl-SI" sz="3000" b="1" dirty="0" err="1" smtClean="0">
                <a:latin typeface="+mn-lt"/>
              </a:rPr>
              <a:t>from</a:t>
            </a:r>
            <a:r>
              <a:rPr lang="sl-SI" sz="3000" b="1" dirty="0" smtClean="0">
                <a:latin typeface="+mn-lt"/>
              </a:rPr>
              <a:t> </a:t>
            </a:r>
            <a:r>
              <a:rPr lang="sl-SI" sz="3000" b="1" dirty="0" err="1" smtClean="0">
                <a:latin typeface="+mn-lt"/>
              </a:rPr>
              <a:t>institutional</a:t>
            </a:r>
            <a:r>
              <a:rPr lang="sl-SI" sz="3000" b="1" dirty="0" smtClean="0">
                <a:latin typeface="+mn-lt"/>
              </a:rPr>
              <a:t> </a:t>
            </a:r>
            <a:r>
              <a:rPr lang="sl-SI" sz="3000" b="1" dirty="0" err="1" smtClean="0">
                <a:latin typeface="+mn-lt"/>
              </a:rPr>
              <a:t>perspective</a:t>
            </a:r>
            <a:r>
              <a:rPr lang="sl-SI" sz="3000" b="1" dirty="0" smtClean="0">
                <a:solidFill>
                  <a:srgbClr val="002060"/>
                </a:solidFill>
                <a:latin typeface="+mn-lt"/>
              </a:rPr>
              <a:t>:</a:t>
            </a:r>
            <a:endParaRPr lang="sl-SI" sz="3000" b="1" dirty="0">
              <a:solidFill>
                <a:srgbClr val="002060"/>
              </a:solidFill>
              <a:latin typeface="+mn-lt"/>
            </a:endParaRPr>
          </a:p>
        </p:txBody>
      </p:sp>
      <p:sp>
        <p:nvSpPr>
          <p:cNvPr id="3" name="Označba mesta vsebine 2"/>
          <p:cNvSpPr>
            <a:spLocks noGrp="1"/>
          </p:cNvSpPr>
          <p:nvPr>
            <p:ph idx="1"/>
          </p:nvPr>
        </p:nvSpPr>
        <p:spPr>
          <a:xfrm>
            <a:off x="742950" y="1539875"/>
            <a:ext cx="10515600" cy="475961"/>
          </a:xfrm>
        </p:spPr>
        <p:txBody>
          <a:bodyPr>
            <a:noAutofit/>
          </a:bodyPr>
          <a:lstStyle/>
          <a:p>
            <a:r>
              <a:rPr lang="en-GB" sz="2800" dirty="0" smtClean="0">
                <a:solidFill>
                  <a:schemeClr val="tx1"/>
                </a:solidFill>
              </a:rPr>
              <a:t>Stable financing of public service</a:t>
            </a:r>
          </a:p>
        </p:txBody>
      </p:sp>
      <p:sp>
        <p:nvSpPr>
          <p:cNvPr id="5" name="Pravokotnik 4"/>
          <p:cNvSpPr/>
          <p:nvPr/>
        </p:nvSpPr>
        <p:spPr>
          <a:xfrm>
            <a:off x="705612" y="3353159"/>
            <a:ext cx="10734675" cy="480131"/>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pPr>
            <a:r>
              <a:rPr lang="en-GB" sz="2800" dirty="0" smtClean="0"/>
              <a:t>Evaluation indicators that will foster quality instead of quantity</a:t>
            </a:r>
            <a:endParaRPr lang="en-GB" sz="2800" dirty="0"/>
          </a:p>
        </p:txBody>
      </p:sp>
      <p:sp>
        <p:nvSpPr>
          <p:cNvPr id="7" name="Pravokotnik 6"/>
          <p:cNvSpPr/>
          <p:nvPr/>
        </p:nvSpPr>
        <p:spPr>
          <a:xfrm>
            <a:off x="705610" y="4173308"/>
            <a:ext cx="10734675" cy="867930"/>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pPr>
            <a:r>
              <a:rPr lang="en-GB" sz="2800" dirty="0" smtClean="0"/>
              <a:t>Mechanisms that will allow efficient internationalization in education and research </a:t>
            </a:r>
            <a:endParaRPr lang="en-GB" sz="2800" dirty="0"/>
          </a:p>
        </p:txBody>
      </p:sp>
      <p:sp>
        <p:nvSpPr>
          <p:cNvPr id="9" name="Pravokotnik 8"/>
          <p:cNvSpPr/>
          <p:nvPr/>
        </p:nvSpPr>
        <p:spPr>
          <a:xfrm>
            <a:off x="705612" y="2373627"/>
            <a:ext cx="11010900" cy="480131"/>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pPr>
            <a:r>
              <a:rPr lang="en-GB" sz="2800" dirty="0" smtClean="0"/>
              <a:t>Public service: education and research. </a:t>
            </a:r>
            <a:endParaRPr lang="en-GB" sz="2800" dirty="0"/>
          </a:p>
        </p:txBody>
      </p:sp>
      <p:sp>
        <p:nvSpPr>
          <p:cNvPr id="8" name="Pravokotnik 7"/>
          <p:cNvSpPr/>
          <p:nvPr/>
        </p:nvSpPr>
        <p:spPr>
          <a:xfrm>
            <a:off x="705610" y="5381256"/>
            <a:ext cx="10734675" cy="867930"/>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pPr>
            <a:r>
              <a:rPr lang="en-GB" sz="2800" dirty="0" smtClean="0"/>
              <a:t>Search for solutions </a:t>
            </a:r>
            <a:r>
              <a:rPr lang="sl-SI" sz="2800" dirty="0" err="1" smtClean="0"/>
              <a:t>that</a:t>
            </a:r>
            <a:r>
              <a:rPr lang="sl-SI" sz="2800" dirty="0" smtClean="0"/>
              <a:t> </a:t>
            </a:r>
            <a:r>
              <a:rPr lang="sl-SI" sz="2800" dirty="0" err="1" smtClean="0"/>
              <a:t>will</a:t>
            </a:r>
            <a:r>
              <a:rPr lang="en-GB" sz="2800" dirty="0" smtClean="0"/>
              <a:t> increase attractiveness</a:t>
            </a:r>
            <a:r>
              <a:rPr lang="sl-SI" sz="2800" dirty="0" smtClean="0"/>
              <a:t> </a:t>
            </a:r>
            <a:r>
              <a:rPr lang="en-GB" sz="2800" dirty="0" smtClean="0"/>
              <a:t>of</a:t>
            </a:r>
            <a:r>
              <a:rPr lang="sl-SI" sz="2800" dirty="0" smtClean="0"/>
              <a:t> </a:t>
            </a:r>
            <a:r>
              <a:rPr lang="en-GB" sz="2800" dirty="0" smtClean="0"/>
              <a:t>education</a:t>
            </a:r>
            <a:r>
              <a:rPr lang="sl-SI" sz="2800" dirty="0" smtClean="0"/>
              <a:t> </a:t>
            </a:r>
            <a:r>
              <a:rPr lang="en-GB" sz="2800" dirty="0" smtClean="0"/>
              <a:t>and</a:t>
            </a:r>
            <a:r>
              <a:rPr lang="sl-SI" sz="2800" dirty="0" smtClean="0"/>
              <a:t>  </a:t>
            </a:r>
            <a:r>
              <a:rPr lang="en-GB" sz="2800" dirty="0" smtClean="0"/>
              <a:t>competitiveness </a:t>
            </a:r>
            <a:r>
              <a:rPr lang="en-GB" sz="2800" dirty="0"/>
              <a:t>in </a:t>
            </a:r>
            <a:r>
              <a:rPr lang="en-GB" sz="2800" dirty="0" smtClean="0"/>
              <a:t>research</a:t>
            </a:r>
            <a:endParaRPr lang="en-GB" sz="2800" dirty="0"/>
          </a:p>
        </p:txBody>
      </p:sp>
    </p:spTree>
    <p:extLst>
      <p:ext uri="{BB962C8B-B14F-4D97-AF65-F5344CB8AC3E}">
        <p14:creationId xmlns:p14="http://schemas.microsoft.com/office/powerpoint/2010/main" val="189165412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250"/>
                                        <p:tgtEl>
                                          <p:spTgt spid="2"/>
                                        </p:tgtEl>
                                      </p:cBhvr>
                                    </p:animEffect>
                                  </p:childTnLst>
                                </p:cTn>
                              </p:par>
                            </p:childTnLst>
                          </p:cTn>
                        </p:par>
                        <p:par>
                          <p:cTn id="8" fill="hold">
                            <p:stCondLst>
                              <p:cond delay="3250"/>
                            </p:stCondLst>
                            <p:childTnLst>
                              <p:par>
                                <p:cTn id="9" presetID="22" presetClass="entr" presetSubtype="8" fill="hold" grpId="0"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2250"/>
                                        <p:tgtEl>
                                          <p:spTgt spid="3">
                                            <p:txEl>
                                              <p:pRg st="0" end="0"/>
                                            </p:txEl>
                                          </p:spTgt>
                                        </p:tgtEl>
                                      </p:cBhvr>
                                    </p:animEffect>
                                  </p:childTnLst>
                                </p:cTn>
                              </p:par>
                            </p:childTnLst>
                          </p:cTn>
                        </p:par>
                        <p:par>
                          <p:cTn id="12" fill="hold">
                            <p:stCondLst>
                              <p:cond delay="6000"/>
                            </p:stCondLst>
                            <p:childTnLst>
                              <p:par>
                                <p:cTn id="13" presetID="22" presetClass="entr" presetSubtype="8" fill="hold" grpId="0" nodeType="afterEffect">
                                  <p:stCondLst>
                                    <p:cond delay="50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2250"/>
                                        <p:tgtEl>
                                          <p:spTgt spid="9"/>
                                        </p:tgtEl>
                                      </p:cBhvr>
                                    </p:animEffect>
                                  </p:childTnLst>
                                </p:cTn>
                              </p:par>
                            </p:childTnLst>
                          </p:cTn>
                        </p:par>
                        <p:par>
                          <p:cTn id="16" fill="hold">
                            <p:stCondLst>
                              <p:cond delay="8750"/>
                            </p:stCondLst>
                            <p:childTnLst>
                              <p:par>
                                <p:cTn id="17" presetID="22" presetClass="entr" presetSubtype="8" fill="hold" grpId="0" nodeType="afterEffect">
                                  <p:stCondLst>
                                    <p:cond delay="25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2250"/>
                                        <p:tgtEl>
                                          <p:spTgt spid="5"/>
                                        </p:tgtEl>
                                      </p:cBhvr>
                                    </p:animEffect>
                                  </p:childTnLst>
                                </p:cTn>
                              </p:par>
                            </p:childTnLst>
                          </p:cTn>
                        </p:par>
                        <p:par>
                          <p:cTn id="20" fill="hold">
                            <p:stCondLst>
                              <p:cond delay="11250"/>
                            </p:stCondLst>
                            <p:childTnLst>
                              <p:par>
                                <p:cTn id="21" presetID="22" presetClass="entr" presetSubtype="8" fill="hold" grpId="0" nodeType="afterEffect">
                                  <p:stCondLst>
                                    <p:cond delay="200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2250"/>
                                        <p:tgtEl>
                                          <p:spTgt spid="7"/>
                                        </p:tgtEl>
                                      </p:cBhvr>
                                    </p:animEffect>
                                  </p:childTnLst>
                                </p:cTn>
                              </p:par>
                            </p:childTnLst>
                          </p:cTn>
                        </p:par>
                        <p:par>
                          <p:cTn id="24" fill="hold">
                            <p:stCondLst>
                              <p:cond delay="15500"/>
                            </p:stCondLst>
                            <p:childTnLst>
                              <p:par>
                                <p:cTn id="25" presetID="22" presetClass="entr" presetSubtype="8" fill="hold" grpId="0" nodeType="afterEffect">
                                  <p:stCondLst>
                                    <p:cond delay="200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2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7" grpId="0"/>
      <p:bldP spid="9"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b="1" dirty="0" smtClean="0"/>
              <a:t>Reform </a:t>
            </a:r>
            <a:r>
              <a:rPr lang="sl-SI" b="1" dirty="0"/>
              <a:t>step 1: </a:t>
            </a:r>
            <a:r>
              <a:rPr lang="sl-SI" b="1" u="sng" dirty="0" err="1"/>
              <a:t>Act</a:t>
            </a:r>
            <a:r>
              <a:rPr lang="sl-SI" b="1" u="sng" dirty="0"/>
              <a:t> </a:t>
            </a:r>
            <a:r>
              <a:rPr lang="sl-SI" b="1" u="sng" dirty="0" err="1"/>
              <a:t>Amending</a:t>
            </a:r>
            <a:r>
              <a:rPr lang="sl-SI" b="1" u="sng" dirty="0"/>
              <a:t> </a:t>
            </a:r>
            <a:r>
              <a:rPr lang="sl-SI" b="1" dirty="0" err="1"/>
              <a:t>the</a:t>
            </a:r>
            <a:r>
              <a:rPr lang="sl-SI" b="1" dirty="0"/>
              <a:t> HE </a:t>
            </a:r>
            <a:r>
              <a:rPr lang="sl-SI" b="1" dirty="0" err="1"/>
              <a:t>Act</a:t>
            </a:r>
            <a:r>
              <a:rPr lang="sl-SI" b="1" dirty="0"/>
              <a:t>, </a:t>
            </a:r>
            <a:br>
              <a:rPr lang="sl-SI" b="1" dirty="0"/>
            </a:br>
            <a:r>
              <a:rPr lang="sl-SI" b="1" dirty="0" smtClean="0"/>
              <a:t>December 2016</a:t>
            </a:r>
            <a:endParaRPr lang="en-GB" dirty="0"/>
          </a:p>
        </p:txBody>
      </p:sp>
      <p:pic>
        <p:nvPicPr>
          <p:cNvPr id="5" name="Slika 4"/>
          <p:cNvPicPr>
            <a:picLocks noChangeAspect="1"/>
          </p:cNvPicPr>
          <p:nvPr/>
        </p:nvPicPr>
        <p:blipFill>
          <a:blip r:embed="rId2"/>
          <a:stretch>
            <a:fillRect/>
          </a:stretch>
        </p:blipFill>
        <p:spPr>
          <a:xfrm>
            <a:off x="456918" y="2232173"/>
            <a:ext cx="8668512" cy="2804519"/>
          </a:xfrm>
          <a:prstGeom prst="rect">
            <a:avLst/>
          </a:prstGeom>
        </p:spPr>
      </p:pic>
      <p:sp>
        <p:nvSpPr>
          <p:cNvPr id="3" name="Označba mesta vsebine 2"/>
          <p:cNvSpPr>
            <a:spLocks noGrp="1"/>
          </p:cNvSpPr>
          <p:nvPr>
            <p:ph idx="1"/>
          </p:nvPr>
        </p:nvSpPr>
        <p:spPr/>
        <p:txBody>
          <a:bodyPr/>
          <a:lstStyle/>
          <a:p>
            <a:endParaRPr lang="en-GB" dirty="0"/>
          </a:p>
        </p:txBody>
      </p:sp>
    </p:spTree>
    <p:extLst>
      <p:ext uri="{BB962C8B-B14F-4D97-AF65-F5344CB8AC3E}">
        <p14:creationId xmlns:p14="http://schemas.microsoft.com/office/powerpoint/2010/main" val="13868255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pPr algn="r"/>
            <a:r>
              <a:rPr lang="sl-SI" b="1" dirty="0" smtClean="0"/>
              <a:t>Reform step 1: </a:t>
            </a:r>
            <a:r>
              <a:rPr lang="sl-SI" b="1" u="sng" dirty="0" err="1" smtClean="0"/>
              <a:t>Act</a:t>
            </a:r>
            <a:r>
              <a:rPr lang="sl-SI" b="1" u="sng" dirty="0" smtClean="0"/>
              <a:t> </a:t>
            </a:r>
            <a:r>
              <a:rPr lang="sl-SI" b="1" u="sng" dirty="0" err="1" smtClean="0"/>
              <a:t>Amending</a:t>
            </a:r>
            <a:r>
              <a:rPr lang="sl-SI" b="1" u="sng" dirty="0" smtClean="0"/>
              <a:t> </a:t>
            </a:r>
            <a:r>
              <a:rPr lang="sl-SI" b="1" dirty="0" err="1" smtClean="0"/>
              <a:t>the</a:t>
            </a:r>
            <a:r>
              <a:rPr lang="sl-SI" b="1" dirty="0" smtClean="0"/>
              <a:t> HE </a:t>
            </a:r>
            <a:r>
              <a:rPr lang="sl-SI" b="1" dirty="0" err="1" smtClean="0"/>
              <a:t>Act</a:t>
            </a:r>
            <a:r>
              <a:rPr lang="sl-SI" b="1" dirty="0" smtClean="0"/>
              <a:t>, </a:t>
            </a:r>
            <a:br>
              <a:rPr lang="sl-SI" b="1" dirty="0" smtClean="0"/>
            </a:br>
            <a:r>
              <a:rPr lang="sl-SI" b="1" dirty="0" smtClean="0"/>
              <a:t>December 2016</a:t>
            </a:r>
            <a:endParaRPr lang="en-GB" b="1" dirty="0"/>
          </a:p>
        </p:txBody>
      </p:sp>
      <p:pic>
        <p:nvPicPr>
          <p:cNvPr id="4" name="Označba mesta vsebine 3"/>
          <p:cNvPicPr>
            <a:picLocks noGrp="1" noChangeAspect="1"/>
          </p:cNvPicPr>
          <p:nvPr>
            <p:ph idx="1"/>
          </p:nvPr>
        </p:nvPicPr>
        <p:blipFill>
          <a:blip r:embed="rId2"/>
          <a:stretch>
            <a:fillRect/>
          </a:stretch>
        </p:blipFill>
        <p:spPr>
          <a:xfrm>
            <a:off x="677334" y="1930400"/>
            <a:ext cx="8404644" cy="4482477"/>
          </a:xfrm>
          <a:prstGeom prst="rect">
            <a:avLst/>
          </a:prstGeom>
        </p:spPr>
      </p:pic>
    </p:spTree>
    <p:extLst>
      <p:ext uri="{BB962C8B-B14F-4D97-AF65-F5344CB8AC3E}">
        <p14:creationId xmlns:p14="http://schemas.microsoft.com/office/powerpoint/2010/main" val="29719801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0883"/>
            <a:ext cx="10866408" cy="665275"/>
          </a:xfrm>
        </p:spPr>
        <p:txBody>
          <a:bodyPr>
            <a:normAutofit fontScale="90000"/>
          </a:bodyPr>
          <a:lstStyle/>
          <a:p>
            <a:pPr algn="ctr"/>
            <a:r>
              <a:rPr lang="en-US" sz="2800" dirty="0">
                <a:solidFill>
                  <a:schemeClr val="tx1"/>
                </a:solidFill>
              </a:rPr>
              <a:t>Budgetary funds distribution within </a:t>
            </a:r>
            <a:r>
              <a:rPr lang="en-GB" sz="2800" dirty="0"/>
              <a:t>contract period </a:t>
            </a:r>
            <a:r>
              <a:rPr lang="en-US" sz="2800" dirty="0" smtClean="0"/>
              <a:t/>
            </a:r>
            <a:br>
              <a:rPr lang="en-US" sz="2800" dirty="0" smtClean="0"/>
            </a:br>
            <a:endParaRPr lang="en-US" sz="2800" dirty="0"/>
          </a:p>
        </p:txBody>
      </p:sp>
      <p:sp>
        <p:nvSpPr>
          <p:cNvPr id="5" name="TextBox 4"/>
          <p:cNvSpPr txBox="1"/>
          <p:nvPr/>
        </p:nvSpPr>
        <p:spPr>
          <a:xfrm>
            <a:off x="1160253" y="966158"/>
            <a:ext cx="2242867" cy="369332"/>
          </a:xfrm>
          <a:prstGeom prst="rect">
            <a:avLst/>
          </a:prstGeom>
          <a:ln/>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dirty="0" smtClean="0">
                <a:latin typeface="+mj-lt"/>
              </a:rPr>
              <a:t>Year 1</a:t>
            </a:r>
            <a:endParaRPr lang="en-US" dirty="0">
              <a:latin typeface="+mj-lt"/>
            </a:endParaRPr>
          </a:p>
        </p:txBody>
      </p:sp>
      <p:sp>
        <p:nvSpPr>
          <p:cNvPr id="6" name="TextBox 5"/>
          <p:cNvSpPr txBox="1"/>
          <p:nvPr/>
        </p:nvSpPr>
        <p:spPr>
          <a:xfrm>
            <a:off x="5922029" y="966158"/>
            <a:ext cx="2242867" cy="369332"/>
          </a:xfrm>
          <a:prstGeom prst="rect">
            <a:avLst/>
          </a:prstGeom>
          <a:ln/>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dirty="0" smtClean="0">
                <a:latin typeface="+mj-lt"/>
              </a:rPr>
              <a:t>Year 3</a:t>
            </a:r>
            <a:endParaRPr lang="en-US" dirty="0">
              <a:latin typeface="+mj-lt"/>
            </a:endParaRPr>
          </a:p>
        </p:txBody>
      </p:sp>
      <p:sp>
        <p:nvSpPr>
          <p:cNvPr id="7" name="TextBox 6"/>
          <p:cNvSpPr txBox="1"/>
          <p:nvPr/>
        </p:nvSpPr>
        <p:spPr>
          <a:xfrm>
            <a:off x="3541141" y="974503"/>
            <a:ext cx="2242867" cy="369332"/>
          </a:xfrm>
          <a:prstGeom prst="rect">
            <a:avLst/>
          </a:prstGeom>
          <a:ln/>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dirty="0" smtClean="0">
                <a:latin typeface="+mj-lt"/>
              </a:rPr>
              <a:t>Year 2</a:t>
            </a:r>
            <a:endParaRPr lang="en-US" dirty="0">
              <a:latin typeface="+mj-lt"/>
            </a:endParaRPr>
          </a:p>
        </p:txBody>
      </p:sp>
      <p:sp>
        <p:nvSpPr>
          <p:cNvPr id="8" name="TextBox 7"/>
          <p:cNvSpPr txBox="1"/>
          <p:nvPr/>
        </p:nvSpPr>
        <p:spPr>
          <a:xfrm>
            <a:off x="8302917" y="974503"/>
            <a:ext cx="2242867" cy="369332"/>
          </a:xfrm>
          <a:prstGeom prst="rect">
            <a:avLst/>
          </a:prstGeom>
          <a:ln/>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dirty="0" smtClean="0">
                <a:latin typeface="+mj-lt"/>
              </a:rPr>
              <a:t>Year 4</a:t>
            </a:r>
            <a:endParaRPr lang="en-US" dirty="0">
              <a:latin typeface="+mj-lt"/>
            </a:endParaRPr>
          </a:p>
        </p:txBody>
      </p:sp>
      <p:sp>
        <p:nvSpPr>
          <p:cNvPr id="10" name="Rectangle 9"/>
          <p:cNvSpPr/>
          <p:nvPr/>
        </p:nvSpPr>
        <p:spPr>
          <a:xfrm>
            <a:off x="1160244" y="5059716"/>
            <a:ext cx="2242867" cy="461665"/>
          </a:xfrm>
          <a:prstGeom prst="rect">
            <a:avLst/>
          </a:prstGeom>
          <a:solidFill>
            <a:schemeClr val="bg1">
              <a:lumMod val="50000"/>
            </a:schemeClr>
          </a:solidFill>
          <a:ln/>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sz="1600" dirty="0" smtClean="0">
                <a:latin typeface="+mj-lt"/>
              </a:rPr>
              <a:t>v-</a:t>
            </a:r>
            <a:r>
              <a:rPr lang="is-IS" sz="1600" dirty="0" smtClean="0">
                <a:latin typeface="+mj-lt"/>
              </a:rPr>
              <a:t>BPF(year 1)</a:t>
            </a:r>
          </a:p>
          <a:p>
            <a:pPr algn="ctr"/>
            <a:endParaRPr lang="en-US" sz="800" dirty="0">
              <a:latin typeface="+mj-lt"/>
            </a:endParaRPr>
          </a:p>
        </p:txBody>
      </p:sp>
      <p:sp>
        <p:nvSpPr>
          <p:cNvPr id="11" name="Rectangle 10"/>
          <p:cNvSpPr/>
          <p:nvPr/>
        </p:nvSpPr>
        <p:spPr>
          <a:xfrm>
            <a:off x="1160251" y="1942582"/>
            <a:ext cx="2242867" cy="2031325"/>
          </a:xfrm>
          <a:prstGeom prst="rect">
            <a:avLst/>
          </a:prstGeom>
          <a:solidFill>
            <a:schemeClr val="tx1">
              <a:lumMod val="65000"/>
              <a:lumOff val="35000"/>
            </a:schemeClr>
          </a:solidFill>
          <a:ln/>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sl-SI" dirty="0" smtClean="0">
                <a:latin typeface="+mj-lt"/>
              </a:rPr>
              <a:t>f-BPF (year 1)</a:t>
            </a:r>
            <a:endParaRPr lang="is-IS" dirty="0" smtClean="0">
              <a:latin typeface="+mj-lt"/>
            </a:endParaRPr>
          </a:p>
          <a:p>
            <a:pPr algn="ctr"/>
            <a:endParaRPr lang="is-IS" dirty="0">
              <a:latin typeface="+mj-lt"/>
            </a:endParaRPr>
          </a:p>
          <a:p>
            <a:pPr algn="ctr"/>
            <a:endParaRPr lang="is-IS" dirty="0" smtClean="0">
              <a:latin typeface="+mj-lt"/>
            </a:endParaRPr>
          </a:p>
          <a:p>
            <a:pPr algn="ctr"/>
            <a:endParaRPr lang="is-IS" dirty="0" smtClean="0">
              <a:latin typeface="+mj-lt"/>
            </a:endParaRPr>
          </a:p>
          <a:p>
            <a:pPr algn="ctr"/>
            <a:endParaRPr lang="is-IS" dirty="0">
              <a:latin typeface="+mj-lt"/>
            </a:endParaRPr>
          </a:p>
          <a:p>
            <a:pPr algn="ctr"/>
            <a:endParaRPr lang="is-IS" dirty="0" smtClean="0">
              <a:latin typeface="+mj-lt"/>
            </a:endParaRPr>
          </a:p>
          <a:p>
            <a:pPr algn="ctr"/>
            <a:endParaRPr lang="sl-SI" dirty="0">
              <a:latin typeface="+mj-lt"/>
            </a:endParaRPr>
          </a:p>
        </p:txBody>
      </p:sp>
      <p:sp>
        <p:nvSpPr>
          <p:cNvPr id="21" name="TextBox 20"/>
          <p:cNvSpPr txBox="1"/>
          <p:nvPr/>
        </p:nvSpPr>
        <p:spPr>
          <a:xfrm>
            <a:off x="1160251" y="1446767"/>
            <a:ext cx="2242859" cy="307777"/>
          </a:xfrm>
          <a:prstGeom prst="rect">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1400" dirty="0" smtClean="0">
                <a:latin typeface="+mj-lt"/>
              </a:rPr>
              <a:t>DPF(year </a:t>
            </a:r>
            <a:r>
              <a:rPr lang="en-US" sz="1400" dirty="0">
                <a:latin typeface="+mj-lt"/>
              </a:rPr>
              <a:t>1)</a:t>
            </a:r>
          </a:p>
        </p:txBody>
      </p:sp>
      <p:sp>
        <p:nvSpPr>
          <p:cNvPr id="18" name="TextBox 17"/>
          <p:cNvSpPr txBox="1"/>
          <p:nvPr/>
        </p:nvSpPr>
        <p:spPr>
          <a:xfrm>
            <a:off x="3541141" y="1446767"/>
            <a:ext cx="2242859" cy="276999"/>
          </a:xfrm>
          <a:prstGeom prst="rect">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1200" dirty="0" smtClean="0">
                <a:latin typeface="+mj-lt"/>
              </a:rPr>
              <a:t>DPF(year 2) = DPF(year 1)</a:t>
            </a:r>
            <a:endParaRPr lang="en-US" sz="1200" dirty="0">
              <a:latin typeface="+mj-lt"/>
            </a:endParaRPr>
          </a:p>
        </p:txBody>
      </p:sp>
      <p:sp>
        <p:nvSpPr>
          <p:cNvPr id="26" name="TextBox 25"/>
          <p:cNvSpPr txBox="1"/>
          <p:nvPr/>
        </p:nvSpPr>
        <p:spPr>
          <a:xfrm>
            <a:off x="8302925" y="1446767"/>
            <a:ext cx="2242859" cy="276999"/>
          </a:xfrm>
          <a:prstGeom prst="rect">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1200" dirty="0" smtClean="0">
                <a:latin typeface="+mj-lt"/>
              </a:rPr>
              <a:t>DPF(year 4) = DPF(year 1)</a:t>
            </a:r>
            <a:endParaRPr lang="en-US" sz="1200" dirty="0">
              <a:latin typeface="+mj-lt"/>
            </a:endParaRPr>
          </a:p>
        </p:txBody>
      </p:sp>
      <p:sp>
        <p:nvSpPr>
          <p:cNvPr id="27" name="TextBox 26"/>
          <p:cNvSpPr txBox="1"/>
          <p:nvPr/>
        </p:nvSpPr>
        <p:spPr>
          <a:xfrm>
            <a:off x="5922029" y="1446767"/>
            <a:ext cx="2242859" cy="276999"/>
          </a:xfrm>
          <a:prstGeom prst="rect">
            <a:avLst/>
          </a:prstGeom>
          <a:solidFill>
            <a:schemeClr val="bg1">
              <a:lumMod val="75000"/>
            </a:schemeClr>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1200" dirty="0" smtClean="0">
                <a:latin typeface="+mj-lt"/>
              </a:rPr>
              <a:t>DPF(year 3) = DPF(year 1)</a:t>
            </a:r>
            <a:endParaRPr lang="en-US" sz="1200" dirty="0">
              <a:latin typeface="+mj-lt"/>
            </a:endParaRPr>
          </a:p>
        </p:txBody>
      </p:sp>
      <p:sp>
        <p:nvSpPr>
          <p:cNvPr id="28" name="Rectangle 27"/>
          <p:cNvSpPr/>
          <p:nvPr/>
        </p:nvSpPr>
        <p:spPr>
          <a:xfrm>
            <a:off x="3541133" y="1926930"/>
            <a:ext cx="2242867" cy="2308324"/>
          </a:xfrm>
          <a:prstGeom prst="rect">
            <a:avLst/>
          </a:prstGeom>
          <a:solidFill>
            <a:schemeClr val="tx1">
              <a:lumMod val="65000"/>
              <a:lumOff val="35000"/>
            </a:schemeClr>
          </a:solidFill>
          <a:ln/>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sl-SI" dirty="0" smtClean="0">
                <a:latin typeface="+mj-lt"/>
              </a:rPr>
              <a:t>f-BPF(year 2)</a:t>
            </a:r>
          </a:p>
          <a:p>
            <a:pPr algn="ctr"/>
            <a:r>
              <a:rPr lang="sl-SI" dirty="0" smtClean="0">
                <a:latin typeface="+mj-lt"/>
              </a:rPr>
              <a:t>=</a:t>
            </a:r>
          </a:p>
          <a:p>
            <a:pPr algn="ctr"/>
            <a:r>
              <a:rPr lang="sl-SI" dirty="0" smtClean="0">
                <a:latin typeface="+mj-lt"/>
              </a:rPr>
              <a:t>f-BPF (leto 1) </a:t>
            </a:r>
            <a:endParaRPr lang="is-IS" dirty="0" smtClean="0">
              <a:latin typeface="+mj-lt"/>
            </a:endParaRPr>
          </a:p>
          <a:p>
            <a:pPr algn="ctr"/>
            <a:r>
              <a:rPr lang="en-US" dirty="0" smtClean="0">
                <a:latin typeface="+mj-lt"/>
              </a:rPr>
              <a:t>+</a:t>
            </a:r>
            <a:endParaRPr lang="is-IS" dirty="0" smtClean="0">
              <a:latin typeface="+mj-lt"/>
            </a:endParaRPr>
          </a:p>
          <a:p>
            <a:pPr algn="ctr"/>
            <a:r>
              <a:rPr lang="is-IS" dirty="0" smtClean="0">
                <a:latin typeface="+mj-lt"/>
              </a:rPr>
              <a:t>I(year 2)</a:t>
            </a:r>
            <a:endParaRPr lang="is-IS" dirty="0">
              <a:latin typeface="+mj-lt"/>
            </a:endParaRPr>
          </a:p>
          <a:p>
            <a:pPr algn="ctr"/>
            <a:endParaRPr lang="is-IS" dirty="0">
              <a:latin typeface="+mj-lt"/>
            </a:endParaRPr>
          </a:p>
          <a:p>
            <a:pPr algn="ctr"/>
            <a:endParaRPr lang="is-IS" dirty="0" smtClean="0">
              <a:latin typeface="+mj-lt"/>
            </a:endParaRPr>
          </a:p>
          <a:p>
            <a:pPr algn="ctr"/>
            <a:endParaRPr lang="sl-SI" dirty="0">
              <a:latin typeface="+mj-lt"/>
            </a:endParaRPr>
          </a:p>
        </p:txBody>
      </p:sp>
      <p:sp>
        <p:nvSpPr>
          <p:cNvPr id="29" name="Rectangle 28"/>
          <p:cNvSpPr/>
          <p:nvPr/>
        </p:nvSpPr>
        <p:spPr>
          <a:xfrm>
            <a:off x="3541133" y="5059715"/>
            <a:ext cx="2242867" cy="784830"/>
          </a:xfrm>
          <a:prstGeom prst="rect">
            <a:avLst/>
          </a:prstGeom>
          <a:solidFill>
            <a:schemeClr val="bg1">
              <a:lumMod val="50000"/>
            </a:schemeClr>
          </a:solidFill>
          <a:ln/>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sz="1500" dirty="0" smtClean="0">
                <a:latin typeface="+mj-lt"/>
              </a:rPr>
              <a:t>v-BPF(year 2)=</a:t>
            </a:r>
          </a:p>
          <a:p>
            <a:pPr algn="ctr"/>
            <a:r>
              <a:rPr lang="en-US" sz="1500" dirty="0" smtClean="0">
                <a:latin typeface="+mj-lt"/>
              </a:rPr>
              <a:t>v-</a:t>
            </a:r>
            <a:r>
              <a:rPr lang="is-IS" sz="1500" dirty="0" smtClean="0">
                <a:latin typeface="+mj-lt"/>
              </a:rPr>
              <a:t>BPF(year 1) + additional unall. funds </a:t>
            </a:r>
          </a:p>
        </p:txBody>
      </p:sp>
      <p:sp>
        <p:nvSpPr>
          <p:cNvPr id="30" name="Rectangle 29"/>
          <p:cNvSpPr/>
          <p:nvPr/>
        </p:nvSpPr>
        <p:spPr>
          <a:xfrm>
            <a:off x="5922015" y="1942582"/>
            <a:ext cx="2242867" cy="2585323"/>
          </a:xfrm>
          <a:prstGeom prst="rect">
            <a:avLst/>
          </a:prstGeom>
          <a:solidFill>
            <a:schemeClr val="tx1">
              <a:lumMod val="65000"/>
              <a:lumOff val="35000"/>
            </a:schemeClr>
          </a:solidFill>
          <a:ln/>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sl-SI" dirty="0" smtClean="0">
                <a:latin typeface="+mj-lt"/>
              </a:rPr>
              <a:t>f-BPF(year 3)</a:t>
            </a:r>
          </a:p>
          <a:p>
            <a:pPr algn="ctr"/>
            <a:r>
              <a:rPr lang="sl-SI" dirty="0" smtClean="0">
                <a:latin typeface="+mj-lt"/>
              </a:rPr>
              <a:t>=</a:t>
            </a:r>
          </a:p>
          <a:p>
            <a:pPr algn="ctr"/>
            <a:r>
              <a:rPr lang="sl-SI" dirty="0" smtClean="0">
                <a:latin typeface="+mj-lt"/>
              </a:rPr>
              <a:t>f-BPF (year 2) </a:t>
            </a:r>
            <a:endParaRPr lang="is-IS" dirty="0" smtClean="0">
              <a:latin typeface="+mj-lt"/>
            </a:endParaRPr>
          </a:p>
          <a:p>
            <a:pPr algn="ctr"/>
            <a:r>
              <a:rPr lang="en-US" dirty="0" smtClean="0">
                <a:latin typeface="+mj-lt"/>
              </a:rPr>
              <a:t>+</a:t>
            </a:r>
            <a:endParaRPr lang="is-IS" dirty="0" smtClean="0">
              <a:latin typeface="+mj-lt"/>
            </a:endParaRPr>
          </a:p>
          <a:p>
            <a:pPr algn="ctr"/>
            <a:r>
              <a:rPr lang="is-IS" dirty="0" smtClean="0">
                <a:latin typeface="+mj-lt"/>
              </a:rPr>
              <a:t>I(year 3)</a:t>
            </a:r>
            <a:endParaRPr lang="is-IS" dirty="0">
              <a:latin typeface="+mj-lt"/>
            </a:endParaRPr>
          </a:p>
          <a:p>
            <a:pPr algn="ctr"/>
            <a:endParaRPr lang="is-IS" dirty="0">
              <a:latin typeface="+mj-lt"/>
            </a:endParaRPr>
          </a:p>
          <a:p>
            <a:pPr algn="ctr"/>
            <a:endParaRPr lang="is-IS" dirty="0" smtClean="0">
              <a:latin typeface="+mj-lt"/>
            </a:endParaRPr>
          </a:p>
          <a:p>
            <a:pPr algn="ctr"/>
            <a:endParaRPr lang="sl-SI" dirty="0" smtClean="0">
              <a:latin typeface="+mj-lt"/>
            </a:endParaRPr>
          </a:p>
          <a:p>
            <a:pPr algn="ctr"/>
            <a:endParaRPr lang="sl-SI" dirty="0">
              <a:latin typeface="+mj-lt"/>
            </a:endParaRPr>
          </a:p>
        </p:txBody>
      </p:sp>
      <p:sp>
        <p:nvSpPr>
          <p:cNvPr id="31" name="Rectangle 30"/>
          <p:cNvSpPr/>
          <p:nvPr/>
        </p:nvSpPr>
        <p:spPr>
          <a:xfrm>
            <a:off x="5922015" y="5059715"/>
            <a:ext cx="2242867" cy="1138773"/>
          </a:xfrm>
          <a:prstGeom prst="rect">
            <a:avLst/>
          </a:prstGeom>
          <a:solidFill>
            <a:schemeClr val="bg1">
              <a:lumMod val="50000"/>
            </a:schemeClr>
          </a:solidFill>
          <a:ln/>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sz="1500" dirty="0" smtClean="0">
                <a:latin typeface="+mj-lt"/>
              </a:rPr>
              <a:t>v-BPF(</a:t>
            </a:r>
            <a:r>
              <a:rPr lang="en-US" sz="1500" dirty="0" err="1" smtClean="0">
                <a:latin typeface="+mj-lt"/>
              </a:rPr>
              <a:t>leto</a:t>
            </a:r>
            <a:r>
              <a:rPr lang="en-US" sz="1500" dirty="0" smtClean="0">
                <a:latin typeface="+mj-lt"/>
              </a:rPr>
              <a:t> 3)</a:t>
            </a:r>
          </a:p>
          <a:p>
            <a:pPr algn="ctr"/>
            <a:r>
              <a:rPr lang="en-US" sz="1500" dirty="0" smtClean="0">
                <a:latin typeface="+mj-lt"/>
              </a:rPr>
              <a:t>= v-</a:t>
            </a:r>
            <a:r>
              <a:rPr lang="is-IS" sz="1500" dirty="0" smtClean="0">
                <a:latin typeface="+mj-lt"/>
              </a:rPr>
              <a:t>BPF(leto 2) </a:t>
            </a:r>
          </a:p>
          <a:p>
            <a:pPr algn="ctr"/>
            <a:r>
              <a:rPr lang="is-IS" sz="1500" dirty="0" smtClean="0">
                <a:latin typeface="+mj-lt"/>
              </a:rPr>
              <a:t>+ </a:t>
            </a:r>
            <a:r>
              <a:rPr lang="is-IS" sz="1500" dirty="0">
                <a:latin typeface="+mj-lt"/>
              </a:rPr>
              <a:t>additional unall. funds </a:t>
            </a:r>
            <a:r>
              <a:rPr lang="is-IS" sz="800" dirty="0">
                <a:latin typeface="+mj-lt"/>
              </a:rPr>
              <a:t/>
            </a:r>
            <a:br>
              <a:rPr lang="is-IS" sz="800" dirty="0">
                <a:latin typeface="+mj-lt"/>
              </a:rPr>
            </a:br>
            <a:endParaRPr lang="is-IS" sz="800" dirty="0" smtClean="0">
              <a:latin typeface="+mj-lt"/>
            </a:endParaRPr>
          </a:p>
        </p:txBody>
      </p:sp>
      <p:sp>
        <p:nvSpPr>
          <p:cNvPr id="32" name="TextBox 31"/>
          <p:cNvSpPr txBox="1"/>
          <p:nvPr/>
        </p:nvSpPr>
        <p:spPr>
          <a:xfrm>
            <a:off x="6219411" y="3515840"/>
            <a:ext cx="1648074" cy="276999"/>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200" dirty="0">
                <a:latin typeface="+mj-lt"/>
              </a:rPr>
              <a:t>Performance</a:t>
            </a:r>
            <a:r>
              <a:rPr lang="en-US" sz="1200" dirty="0" smtClean="0">
                <a:latin typeface="+mj-lt"/>
              </a:rPr>
              <a:t>?</a:t>
            </a:r>
            <a:endParaRPr lang="en-US" sz="1200" dirty="0">
              <a:latin typeface="+mj-lt"/>
            </a:endParaRPr>
          </a:p>
        </p:txBody>
      </p:sp>
      <p:sp>
        <p:nvSpPr>
          <p:cNvPr id="33" name="Rectangle 32"/>
          <p:cNvSpPr/>
          <p:nvPr/>
        </p:nvSpPr>
        <p:spPr>
          <a:xfrm>
            <a:off x="7302500" y="4235255"/>
            <a:ext cx="862382" cy="3183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4" name="Rectangle 33"/>
          <p:cNvSpPr/>
          <p:nvPr/>
        </p:nvSpPr>
        <p:spPr>
          <a:xfrm>
            <a:off x="7302500" y="6167195"/>
            <a:ext cx="862381" cy="32765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5" name="Rectangle 34"/>
          <p:cNvSpPr/>
          <p:nvPr/>
        </p:nvSpPr>
        <p:spPr>
          <a:xfrm>
            <a:off x="8302917" y="1942581"/>
            <a:ext cx="2242867" cy="2893100"/>
          </a:xfrm>
          <a:prstGeom prst="rect">
            <a:avLst/>
          </a:prstGeom>
          <a:solidFill>
            <a:schemeClr val="tx1">
              <a:lumMod val="65000"/>
              <a:lumOff val="35000"/>
            </a:schemeClr>
          </a:solidFill>
          <a:ln/>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sl-SI" dirty="0" smtClean="0">
                <a:latin typeface="+mj-lt"/>
              </a:rPr>
              <a:t>f-BPF(year 4)</a:t>
            </a:r>
          </a:p>
          <a:p>
            <a:pPr algn="ctr"/>
            <a:r>
              <a:rPr lang="sl-SI" dirty="0" smtClean="0">
                <a:latin typeface="+mj-lt"/>
              </a:rPr>
              <a:t>=</a:t>
            </a:r>
          </a:p>
          <a:p>
            <a:pPr algn="ctr"/>
            <a:r>
              <a:rPr lang="sl-SI" dirty="0" smtClean="0">
                <a:latin typeface="+mj-lt"/>
              </a:rPr>
              <a:t>f-BPF(year 3) </a:t>
            </a:r>
            <a:endParaRPr lang="is-IS" dirty="0" smtClean="0">
              <a:latin typeface="+mj-lt"/>
            </a:endParaRPr>
          </a:p>
          <a:p>
            <a:pPr algn="ctr"/>
            <a:r>
              <a:rPr lang="en-US" dirty="0" smtClean="0">
                <a:latin typeface="+mj-lt"/>
              </a:rPr>
              <a:t>+</a:t>
            </a:r>
            <a:endParaRPr lang="is-IS" dirty="0" smtClean="0">
              <a:latin typeface="+mj-lt"/>
            </a:endParaRPr>
          </a:p>
          <a:p>
            <a:pPr algn="ctr"/>
            <a:r>
              <a:rPr lang="is-IS" dirty="0" smtClean="0">
                <a:latin typeface="+mj-lt"/>
              </a:rPr>
              <a:t>I(year 4)</a:t>
            </a:r>
            <a:endParaRPr lang="is-IS" dirty="0">
              <a:latin typeface="+mj-lt"/>
            </a:endParaRPr>
          </a:p>
          <a:p>
            <a:pPr algn="ctr"/>
            <a:endParaRPr lang="is-IS" dirty="0">
              <a:latin typeface="+mj-lt"/>
            </a:endParaRPr>
          </a:p>
          <a:p>
            <a:pPr algn="ctr"/>
            <a:endParaRPr lang="is-IS" dirty="0" smtClean="0">
              <a:latin typeface="+mj-lt"/>
            </a:endParaRPr>
          </a:p>
          <a:p>
            <a:pPr algn="ctr"/>
            <a:endParaRPr lang="sl-SI" dirty="0" smtClean="0">
              <a:latin typeface="+mj-lt"/>
            </a:endParaRPr>
          </a:p>
          <a:p>
            <a:pPr algn="ctr"/>
            <a:endParaRPr lang="sl-SI" dirty="0" smtClean="0">
              <a:latin typeface="+mj-lt"/>
            </a:endParaRPr>
          </a:p>
          <a:p>
            <a:pPr algn="ctr"/>
            <a:endParaRPr lang="sl-SI" sz="1200" dirty="0">
              <a:latin typeface="+mj-lt"/>
            </a:endParaRPr>
          </a:p>
          <a:p>
            <a:pPr algn="ctr"/>
            <a:endParaRPr lang="sl-SI" sz="800" dirty="0" smtClean="0">
              <a:latin typeface="+mj-lt"/>
            </a:endParaRPr>
          </a:p>
        </p:txBody>
      </p:sp>
      <p:sp>
        <p:nvSpPr>
          <p:cNvPr id="36" name="Rectangle 35"/>
          <p:cNvSpPr/>
          <p:nvPr/>
        </p:nvSpPr>
        <p:spPr>
          <a:xfrm>
            <a:off x="8302896" y="5062583"/>
            <a:ext cx="2242867" cy="1354217"/>
          </a:xfrm>
          <a:prstGeom prst="rect">
            <a:avLst/>
          </a:prstGeom>
          <a:solidFill>
            <a:schemeClr val="bg1">
              <a:lumMod val="50000"/>
            </a:schemeClr>
          </a:solidFill>
          <a:ln/>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sz="1500" dirty="0" smtClean="0">
                <a:latin typeface="+mj-lt"/>
              </a:rPr>
              <a:t>V-BPF(year 4)</a:t>
            </a:r>
          </a:p>
          <a:p>
            <a:pPr algn="ctr"/>
            <a:r>
              <a:rPr lang="en-US" sz="1500" dirty="0" smtClean="0">
                <a:latin typeface="+mj-lt"/>
              </a:rPr>
              <a:t>=v-</a:t>
            </a:r>
            <a:r>
              <a:rPr lang="is-IS" sz="1500" dirty="0" smtClean="0">
                <a:latin typeface="+mj-lt"/>
              </a:rPr>
              <a:t>BPF(year 3) </a:t>
            </a:r>
          </a:p>
          <a:p>
            <a:pPr algn="ctr"/>
            <a:r>
              <a:rPr lang="is-IS" sz="1500" dirty="0" smtClean="0">
                <a:latin typeface="+mj-lt"/>
              </a:rPr>
              <a:t>+ additional unall. funds</a:t>
            </a:r>
            <a:r>
              <a:rPr lang="is-IS" sz="800" dirty="0">
                <a:latin typeface="+mj-lt"/>
              </a:rPr>
              <a:t/>
            </a:r>
            <a:br>
              <a:rPr lang="is-IS" sz="800" dirty="0">
                <a:latin typeface="+mj-lt"/>
              </a:rPr>
            </a:br>
            <a:endParaRPr lang="is-IS" sz="1400" dirty="0">
              <a:latin typeface="+mj-lt"/>
            </a:endParaRPr>
          </a:p>
          <a:p>
            <a:pPr algn="ctr"/>
            <a:endParaRPr lang="is-IS" sz="800" dirty="0" smtClean="0">
              <a:latin typeface="+mj-lt"/>
            </a:endParaRPr>
          </a:p>
        </p:txBody>
      </p:sp>
      <p:sp>
        <p:nvSpPr>
          <p:cNvPr id="23" name="TextBox 22"/>
          <p:cNvSpPr txBox="1"/>
          <p:nvPr/>
        </p:nvSpPr>
        <p:spPr>
          <a:xfrm>
            <a:off x="1457638" y="3064580"/>
            <a:ext cx="1648074" cy="276999"/>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200" dirty="0" smtClean="0">
                <a:latin typeface="+mj-lt"/>
              </a:rPr>
              <a:t>Performance?</a:t>
            </a:r>
            <a:endParaRPr lang="en-US" sz="1200" dirty="0">
              <a:latin typeface="+mj-lt"/>
            </a:endParaRPr>
          </a:p>
        </p:txBody>
      </p:sp>
    </p:spTree>
    <p:extLst>
      <p:ext uri="{BB962C8B-B14F-4D97-AF65-F5344CB8AC3E}">
        <p14:creationId xmlns:p14="http://schemas.microsoft.com/office/powerpoint/2010/main" val="4088786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0883"/>
            <a:ext cx="10866408" cy="665275"/>
          </a:xfrm>
        </p:spPr>
        <p:txBody>
          <a:bodyPr>
            <a:normAutofit/>
          </a:bodyPr>
          <a:lstStyle/>
          <a:p>
            <a:pPr algn="ctr"/>
            <a:r>
              <a:rPr lang="en-US" sz="2800" dirty="0" smtClean="0"/>
              <a:t>Indicators </a:t>
            </a:r>
            <a:endParaRPr lang="en-US" sz="2800" dirty="0"/>
          </a:p>
        </p:txBody>
      </p:sp>
      <p:sp>
        <p:nvSpPr>
          <p:cNvPr id="9" name="TextBox 8"/>
          <p:cNvSpPr txBox="1"/>
          <p:nvPr/>
        </p:nvSpPr>
        <p:spPr>
          <a:xfrm>
            <a:off x="648928" y="966158"/>
            <a:ext cx="10874477" cy="5016758"/>
          </a:xfrm>
          <a:prstGeom prst="rect">
            <a:avLst/>
          </a:prstGeom>
          <a:noFill/>
        </p:spPr>
        <p:txBody>
          <a:bodyPr wrap="square" rtlCol="0">
            <a:spAutoFit/>
          </a:bodyPr>
          <a:lstStyle/>
          <a:p>
            <a:pPr marL="342900" lvl="0" indent="-342900">
              <a:buFont typeface="Arial" charset="0"/>
              <a:buChar char="•"/>
            </a:pPr>
            <a:r>
              <a:rPr lang="en-GB" sz="2000" b="1" dirty="0">
                <a:latin typeface="+mj-lt"/>
              </a:rPr>
              <a:t>the number of first-time enrolled students </a:t>
            </a:r>
            <a:r>
              <a:rPr lang="en-GB" sz="2000" dirty="0">
                <a:latin typeface="+mj-lt"/>
              </a:rPr>
              <a:t>to regular studies in </a:t>
            </a:r>
            <a:r>
              <a:rPr lang="en-GB" sz="2000" dirty="0" smtClean="0">
                <a:latin typeface="+mj-lt"/>
              </a:rPr>
              <a:t>first</a:t>
            </a:r>
            <a:r>
              <a:rPr lang="sl-SI" sz="2000" dirty="0" smtClean="0">
                <a:latin typeface="+mj-lt"/>
              </a:rPr>
              <a:t>,</a:t>
            </a:r>
            <a:r>
              <a:rPr lang="en-GB" sz="2000" dirty="0" smtClean="0">
                <a:latin typeface="+mj-lt"/>
              </a:rPr>
              <a:t>second </a:t>
            </a:r>
            <a:r>
              <a:rPr lang="sl-SI" sz="2000" dirty="0" err="1" smtClean="0">
                <a:latin typeface="+mj-lt"/>
              </a:rPr>
              <a:t>and</a:t>
            </a:r>
            <a:r>
              <a:rPr lang="sl-SI" sz="2000" dirty="0" smtClean="0">
                <a:latin typeface="+mj-lt"/>
              </a:rPr>
              <a:t> </a:t>
            </a:r>
            <a:r>
              <a:rPr lang="sl-SI" sz="2000" dirty="0" err="1" smtClean="0">
                <a:latin typeface="+mj-lt"/>
              </a:rPr>
              <a:t>third</a:t>
            </a:r>
            <a:r>
              <a:rPr lang="sl-SI" sz="2000" dirty="0" smtClean="0">
                <a:latin typeface="+mj-lt"/>
              </a:rPr>
              <a:t> </a:t>
            </a:r>
            <a:r>
              <a:rPr lang="en-GB" sz="2000" dirty="0" smtClean="0">
                <a:latin typeface="+mj-lt"/>
              </a:rPr>
              <a:t>cycle </a:t>
            </a:r>
            <a:r>
              <a:rPr lang="en-GB" sz="2000" dirty="0">
                <a:latin typeface="+mj-lt"/>
              </a:rPr>
              <a:t>study programmes, without the number of weighted students enrolled in the first year of the study programmes of the first cycle, weighted according to the corresponding factor of study groups of the study programmes, </a:t>
            </a:r>
            <a:endParaRPr lang="en-US" sz="2000" dirty="0">
              <a:latin typeface="+mj-lt"/>
            </a:endParaRPr>
          </a:p>
          <a:p>
            <a:pPr marL="342900" lvl="0" indent="-342900">
              <a:buFont typeface="Arial" charset="0"/>
              <a:buChar char="•"/>
            </a:pPr>
            <a:r>
              <a:rPr lang="en-GB" sz="2000" b="1" dirty="0" smtClean="0">
                <a:latin typeface="+mj-lt"/>
              </a:rPr>
              <a:t>the number of weighted graduates </a:t>
            </a:r>
            <a:r>
              <a:rPr lang="en-GB" sz="2000" dirty="0" smtClean="0">
                <a:latin typeface="+mj-lt"/>
              </a:rPr>
              <a:t>of </a:t>
            </a:r>
            <a:r>
              <a:rPr lang="en-GB" sz="2000" dirty="0">
                <a:latin typeface="+mj-lt"/>
              </a:rPr>
              <a:t>regular studies of first and second cycle, multiplied by the number of years of the study </a:t>
            </a:r>
            <a:r>
              <a:rPr lang="sl-SI" sz="2000" dirty="0">
                <a:latin typeface="+mj-lt"/>
              </a:rPr>
              <a:t> </a:t>
            </a:r>
            <a:r>
              <a:rPr lang="en-GB" sz="2000" dirty="0">
                <a:latin typeface="+mj-lt"/>
              </a:rPr>
              <a:t>programme, without the graduates of the study programmes accepted before the 11 June </a:t>
            </a:r>
            <a:r>
              <a:rPr lang="en-GB" sz="2000" dirty="0" smtClean="0">
                <a:latin typeface="+mj-lt"/>
              </a:rPr>
              <a:t>2004</a:t>
            </a:r>
            <a:r>
              <a:rPr lang="en-GB" sz="2000" dirty="0" smtClean="0">
                <a:latin typeface="+mj-lt"/>
              </a:rPr>
              <a:t>,</a:t>
            </a:r>
            <a:endParaRPr lang="sl-SI" sz="2000" dirty="0" smtClean="0">
              <a:latin typeface="+mj-lt"/>
            </a:endParaRPr>
          </a:p>
          <a:p>
            <a:pPr marL="342900" lvl="0" indent="-342900">
              <a:buFont typeface="Arial" charset="0"/>
              <a:buChar char="•"/>
            </a:pPr>
            <a:r>
              <a:rPr lang="sl-SI" sz="2000" dirty="0" err="1" smtClean="0">
                <a:latin typeface="+mj-lt"/>
              </a:rPr>
              <a:t>level</a:t>
            </a:r>
            <a:r>
              <a:rPr lang="sl-SI" sz="2000" dirty="0" smtClean="0">
                <a:latin typeface="+mj-lt"/>
              </a:rPr>
              <a:t> </a:t>
            </a:r>
            <a:r>
              <a:rPr lang="sl-SI" sz="2000" dirty="0" err="1" smtClean="0">
                <a:latin typeface="+mj-lt"/>
              </a:rPr>
              <a:t>of</a:t>
            </a:r>
            <a:r>
              <a:rPr lang="sl-SI" sz="2000" dirty="0" smtClean="0">
                <a:latin typeface="+mj-lt"/>
              </a:rPr>
              <a:t> </a:t>
            </a:r>
            <a:r>
              <a:rPr lang="sl-SI" sz="2000" dirty="0" err="1" smtClean="0">
                <a:latin typeface="+mj-lt"/>
              </a:rPr>
              <a:t>graduates</a:t>
            </a:r>
            <a:r>
              <a:rPr lang="sl-SI" sz="2000" dirty="0" smtClean="0">
                <a:latin typeface="+mj-lt"/>
              </a:rPr>
              <a:t> </a:t>
            </a:r>
            <a:r>
              <a:rPr lang="sl-SI" sz="2000" b="1" dirty="0" err="1" smtClean="0">
                <a:latin typeface="+mj-lt"/>
              </a:rPr>
              <a:t>employment</a:t>
            </a:r>
            <a:endParaRPr lang="en-US" sz="2000" b="1" dirty="0">
              <a:latin typeface="+mj-lt"/>
            </a:endParaRPr>
          </a:p>
          <a:p>
            <a:pPr marL="342900" lvl="0" indent="-342900">
              <a:buFont typeface="Arial" charset="0"/>
              <a:buChar char="•"/>
            </a:pPr>
            <a:r>
              <a:rPr lang="en-US" sz="2000" b="1" dirty="0" smtClean="0">
                <a:latin typeface="+mj-lt"/>
              </a:rPr>
              <a:t>the number of scientific publications</a:t>
            </a:r>
            <a:r>
              <a:rPr lang="en-GB" sz="2000" dirty="0" smtClean="0">
                <a:latin typeface="+mj-lt"/>
              </a:rPr>
              <a:t>, </a:t>
            </a:r>
            <a:endParaRPr lang="en-US" sz="2000" dirty="0">
              <a:latin typeface="+mj-lt"/>
            </a:endParaRPr>
          </a:p>
          <a:p>
            <a:pPr marL="342900" lvl="0" indent="-342900">
              <a:buFont typeface="Arial" charset="0"/>
              <a:buChar char="•"/>
            </a:pPr>
            <a:r>
              <a:rPr lang="en-GB" sz="2000" b="1" dirty="0" smtClean="0">
                <a:latin typeface="+mj-lt"/>
              </a:rPr>
              <a:t>relative share </a:t>
            </a:r>
            <a:r>
              <a:rPr lang="en-GB" sz="2000" dirty="0" smtClean="0">
                <a:latin typeface="+mj-lt"/>
              </a:rPr>
              <a:t>of </a:t>
            </a:r>
            <a:r>
              <a:rPr lang="en-GB" sz="2000" dirty="0">
                <a:latin typeface="+mj-lt"/>
              </a:rPr>
              <a:t>the research, development and market funding, </a:t>
            </a:r>
            <a:endParaRPr lang="en-US" sz="2000" dirty="0">
              <a:latin typeface="+mj-lt"/>
            </a:endParaRPr>
          </a:p>
          <a:p>
            <a:pPr marL="342900" lvl="0" indent="-342900">
              <a:buFont typeface="Arial" charset="0"/>
              <a:buChar char="•"/>
            </a:pPr>
            <a:r>
              <a:rPr lang="en-GB" sz="2000" b="1" dirty="0" smtClean="0">
                <a:latin typeface="+mj-lt"/>
              </a:rPr>
              <a:t>the </a:t>
            </a:r>
            <a:r>
              <a:rPr lang="en-GB" sz="2000" b="1" dirty="0">
                <a:latin typeface="+mj-lt"/>
              </a:rPr>
              <a:t>number of all habilitated teachers </a:t>
            </a:r>
            <a:r>
              <a:rPr lang="en-GB" sz="2000" b="1" dirty="0" smtClean="0">
                <a:latin typeface="+mj-lt"/>
              </a:rPr>
              <a:t>/ researchers </a:t>
            </a:r>
            <a:r>
              <a:rPr lang="en-GB" sz="2000" dirty="0" smtClean="0">
                <a:latin typeface="+mj-lt"/>
              </a:rPr>
              <a:t>in </a:t>
            </a:r>
            <a:r>
              <a:rPr lang="en-GB" sz="2000" dirty="0">
                <a:latin typeface="+mj-lt"/>
              </a:rPr>
              <a:t>line with the arts criteria, employed at the university or independent higher educational institution.</a:t>
            </a:r>
            <a:r>
              <a:rPr lang="en-US" sz="2000" dirty="0">
                <a:latin typeface="+mj-lt"/>
              </a:rPr>
              <a:t> </a:t>
            </a:r>
            <a:r>
              <a:rPr lang="sl-SI" sz="2000" dirty="0">
                <a:latin typeface="+mj-lt"/>
              </a:rPr>
              <a:t> </a:t>
            </a:r>
            <a:r>
              <a:rPr lang="en-US" sz="2000" dirty="0" smtClean="0">
                <a:latin typeface="+mj-lt"/>
              </a:rPr>
              <a:t> </a:t>
            </a:r>
            <a:endParaRPr lang="en-US" sz="2000" dirty="0">
              <a:latin typeface="+mj-lt"/>
            </a:endParaRPr>
          </a:p>
          <a:p>
            <a:endParaRPr lang="en-US" sz="2000" dirty="0" smtClean="0">
              <a:latin typeface="+mj-lt"/>
            </a:endParaRPr>
          </a:p>
          <a:p>
            <a:r>
              <a:rPr lang="en-GB" sz="2000" dirty="0">
                <a:latin typeface="+mj-lt"/>
              </a:rPr>
              <a:t>The indicators, weights of specific indicators and the study groups of the study </a:t>
            </a:r>
            <a:r>
              <a:rPr lang="en-GB" sz="2000" dirty="0" smtClean="0">
                <a:latin typeface="+mj-lt"/>
              </a:rPr>
              <a:t>programmes are </a:t>
            </a:r>
            <a:r>
              <a:rPr lang="en-GB" sz="2000" dirty="0">
                <a:latin typeface="+mj-lt"/>
              </a:rPr>
              <a:t>specifically defined in the regulation prepared in line with Article 75 of this act</a:t>
            </a:r>
            <a:r>
              <a:rPr lang="en-GB" sz="2000" dirty="0" smtClean="0">
                <a:latin typeface="+mj-lt"/>
              </a:rPr>
              <a:t>.</a:t>
            </a:r>
            <a:endParaRPr lang="en-US" sz="2000" b="1" dirty="0">
              <a:latin typeface="+mj-lt"/>
            </a:endParaRPr>
          </a:p>
          <a:p>
            <a:endParaRPr lang="en-US" sz="2000" dirty="0">
              <a:latin typeface="+mj-lt"/>
            </a:endParaRPr>
          </a:p>
        </p:txBody>
      </p:sp>
    </p:spTree>
    <p:extLst>
      <p:ext uri="{BB962C8B-B14F-4D97-AF65-F5344CB8AC3E}">
        <p14:creationId xmlns:p14="http://schemas.microsoft.com/office/powerpoint/2010/main" val="30859602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u="sng" dirty="0" err="1" smtClean="0"/>
              <a:t>Development</a:t>
            </a:r>
            <a:r>
              <a:rPr lang="sl-SI" b="1" u="sng" dirty="0" smtClean="0"/>
              <a:t> </a:t>
            </a:r>
            <a:r>
              <a:rPr lang="sl-SI" b="1" u="sng" dirty="0" err="1"/>
              <a:t>P</a:t>
            </a:r>
            <a:r>
              <a:rPr lang="sl-SI" b="1" u="sng" dirty="0" err="1" smtClean="0"/>
              <a:t>illar</a:t>
            </a:r>
            <a:r>
              <a:rPr lang="sl-SI" b="1" u="sng" dirty="0" smtClean="0"/>
              <a:t> </a:t>
            </a:r>
            <a:r>
              <a:rPr lang="sl-SI" b="1" dirty="0" err="1" smtClean="0"/>
              <a:t>of</a:t>
            </a:r>
            <a:r>
              <a:rPr lang="sl-SI" b="1" dirty="0" smtClean="0"/>
              <a:t> </a:t>
            </a:r>
            <a:r>
              <a:rPr lang="sl-SI" b="1" dirty="0" err="1"/>
              <a:t>F</a:t>
            </a:r>
            <a:r>
              <a:rPr lang="sl-SI" b="1" dirty="0" err="1" smtClean="0"/>
              <a:t>inancing</a:t>
            </a:r>
            <a:r>
              <a:rPr lang="sl-SI" b="1" dirty="0" smtClean="0"/>
              <a:t> – </a:t>
            </a:r>
            <a:r>
              <a:rPr lang="sl-SI" b="1" dirty="0" err="1"/>
              <a:t>P</a:t>
            </a:r>
            <a:r>
              <a:rPr lang="sl-SI" b="1" dirty="0" err="1" smtClean="0"/>
              <a:t>erformance</a:t>
            </a:r>
            <a:r>
              <a:rPr lang="sl-SI" b="1" dirty="0" smtClean="0"/>
              <a:t> </a:t>
            </a:r>
            <a:r>
              <a:rPr lang="sl-SI" b="1" dirty="0" err="1" smtClean="0"/>
              <a:t>Agreements</a:t>
            </a:r>
            <a:r>
              <a:rPr lang="sl-SI" b="1" dirty="0" smtClean="0"/>
              <a:t>  </a:t>
            </a:r>
            <a:endParaRPr lang="en-GB" b="1" dirty="0"/>
          </a:p>
        </p:txBody>
      </p:sp>
      <p:pic>
        <p:nvPicPr>
          <p:cNvPr id="4" name="Označba mesta vsebine 3"/>
          <p:cNvPicPr>
            <a:picLocks noGrp="1" noChangeAspect="1"/>
          </p:cNvPicPr>
          <p:nvPr>
            <p:ph idx="1"/>
          </p:nvPr>
        </p:nvPicPr>
        <p:blipFill>
          <a:blip r:embed="rId2"/>
          <a:stretch>
            <a:fillRect/>
          </a:stretch>
        </p:blipFill>
        <p:spPr>
          <a:xfrm>
            <a:off x="379214" y="2160588"/>
            <a:ext cx="8746498" cy="4288332"/>
          </a:xfrm>
          <a:prstGeom prst="rect">
            <a:avLst/>
          </a:prstGeom>
        </p:spPr>
      </p:pic>
    </p:spTree>
    <p:extLst>
      <p:ext uri="{BB962C8B-B14F-4D97-AF65-F5344CB8AC3E}">
        <p14:creationId xmlns:p14="http://schemas.microsoft.com/office/powerpoint/2010/main" val="21222348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68190" y="280416"/>
            <a:ext cx="8596668" cy="1320800"/>
          </a:xfrm>
        </p:spPr>
        <p:txBody>
          <a:bodyPr/>
          <a:lstStyle/>
          <a:p>
            <a:r>
              <a:rPr lang="sl-SI" b="1" dirty="0" smtClean="0"/>
              <a:t>New </a:t>
            </a:r>
            <a:r>
              <a:rPr lang="sl-SI" b="1" u="sng" dirty="0" err="1"/>
              <a:t>F</a:t>
            </a:r>
            <a:r>
              <a:rPr lang="sl-SI" b="1" u="sng" dirty="0" err="1" smtClean="0"/>
              <a:t>unding</a:t>
            </a:r>
            <a:r>
              <a:rPr lang="sl-SI" b="1" u="sng" dirty="0" smtClean="0"/>
              <a:t> </a:t>
            </a:r>
            <a:r>
              <a:rPr lang="sl-SI" b="1" u="sng" dirty="0" err="1"/>
              <a:t>A</a:t>
            </a:r>
            <a:r>
              <a:rPr lang="sl-SI" b="1" u="sng" dirty="0" err="1" smtClean="0"/>
              <a:t>greements</a:t>
            </a:r>
            <a:r>
              <a:rPr lang="sl-SI" b="1" u="sng" dirty="0" smtClean="0"/>
              <a:t> </a:t>
            </a:r>
            <a:r>
              <a:rPr lang="sl-SI" b="1" dirty="0" smtClean="0"/>
              <a:t>– </a:t>
            </a:r>
            <a:r>
              <a:rPr lang="sl-SI" b="1" dirty="0" err="1" smtClean="0"/>
              <a:t>Contracts</a:t>
            </a:r>
            <a:endParaRPr lang="en-GB" b="1" dirty="0"/>
          </a:p>
        </p:txBody>
      </p:sp>
      <p:pic>
        <p:nvPicPr>
          <p:cNvPr id="4" name="Označba mesta vsebine 3"/>
          <p:cNvPicPr>
            <a:picLocks noGrp="1" noChangeAspect="1"/>
          </p:cNvPicPr>
          <p:nvPr>
            <p:ph idx="1"/>
          </p:nvPr>
        </p:nvPicPr>
        <p:blipFill>
          <a:blip r:embed="rId2"/>
          <a:stretch>
            <a:fillRect/>
          </a:stretch>
        </p:blipFill>
        <p:spPr>
          <a:xfrm>
            <a:off x="594360" y="1698364"/>
            <a:ext cx="8284464" cy="5040981"/>
          </a:xfrm>
          <a:prstGeom prst="rect">
            <a:avLst/>
          </a:prstGeom>
        </p:spPr>
      </p:pic>
    </p:spTree>
    <p:extLst>
      <p:ext uri="{BB962C8B-B14F-4D97-AF65-F5344CB8AC3E}">
        <p14:creationId xmlns:p14="http://schemas.microsoft.com/office/powerpoint/2010/main" val="28186746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smtClean="0"/>
              <a:t>Challenge</a:t>
            </a:r>
            <a:r>
              <a:rPr lang="en-US" dirty="0" smtClean="0"/>
              <a:t>: </a:t>
            </a:r>
            <a:r>
              <a:rPr lang="en-US" dirty="0" smtClean="0"/>
              <a:t/>
            </a:r>
            <a:br>
              <a:rPr lang="en-US" dirty="0" smtClean="0"/>
            </a:br>
            <a:r>
              <a:rPr lang="en-US" dirty="0" smtClean="0"/>
              <a:t>Funding agreement</a:t>
            </a:r>
            <a:endParaRPr lang="en-US" dirty="0"/>
          </a:p>
        </p:txBody>
      </p:sp>
      <p:sp>
        <p:nvSpPr>
          <p:cNvPr id="3" name="Označba mesta vsebine 2"/>
          <p:cNvSpPr>
            <a:spLocks noGrp="1"/>
          </p:cNvSpPr>
          <p:nvPr>
            <p:ph idx="1"/>
          </p:nvPr>
        </p:nvSpPr>
        <p:spPr/>
        <p:txBody>
          <a:bodyPr/>
          <a:lstStyle/>
          <a:p>
            <a:r>
              <a:rPr lang="en-US" dirty="0" smtClean="0"/>
              <a:t>Transformation </a:t>
            </a:r>
            <a:r>
              <a:rPr lang="en-US" b="1" dirty="0" smtClean="0"/>
              <a:t>from 1 to 4-year financing contracts </a:t>
            </a:r>
          </a:p>
          <a:p>
            <a:r>
              <a:rPr lang="en-US" dirty="0" smtClean="0"/>
              <a:t>To </a:t>
            </a:r>
            <a:r>
              <a:rPr lang="en-US" b="1" dirty="0" smtClean="0"/>
              <a:t>conceptualize</a:t>
            </a:r>
            <a:r>
              <a:rPr lang="en-US" dirty="0" smtClean="0"/>
              <a:t> the process and instrument! </a:t>
            </a:r>
          </a:p>
          <a:p>
            <a:r>
              <a:rPr lang="en-US" dirty="0" smtClean="0"/>
              <a:t>Importance of the national strategic </a:t>
            </a:r>
            <a:r>
              <a:rPr lang="en-US" b="1" dirty="0" smtClean="0"/>
              <a:t>objectives</a:t>
            </a:r>
            <a:r>
              <a:rPr lang="en-US" dirty="0" smtClean="0"/>
              <a:t> and long-term goals of HEI</a:t>
            </a:r>
          </a:p>
          <a:p>
            <a:r>
              <a:rPr lang="en-US" dirty="0" smtClean="0"/>
              <a:t>How to regulate the process of </a:t>
            </a:r>
            <a:r>
              <a:rPr lang="en-US" b="1" dirty="0" smtClean="0"/>
              <a:t>negotiations</a:t>
            </a:r>
            <a:r>
              <a:rPr lang="en-US" dirty="0" smtClean="0"/>
              <a:t> between the ministry and HEI?</a:t>
            </a:r>
          </a:p>
          <a:p>
            <a:r>
              <a:rPr lang="en-US" dirty="0" smtClean="0"/>
              <a:t>How could the system be developed and implemented in a </a:t>
            </a:r>
            <a:r>
              <a:rPr lang="en-US" b="1" dirty="0" smtClean="0"/>
              <a:t>participatory process with the stakeholders</a:t>
            </a:r>
            <a:r>
              <a:rPr lang="en-US" dirty="0" smtClean="0"/>
              <a:t>? </a:t>
            </a:r>
          </a:p>
          <a:p>
            <a:endParaRPr lang="en-GB" dirty="0"/>
          </a:p>
        </p:txBody>
      </p:sp>
    </p:spTree>
    <p:extLst>
      <p:ext uri="{BB962C8B-B14F-4D97-AF65-F5344CB8AC3E}">
        <p14:creationId xmlns:p14="http://schemas.microsoft.com/office/powerpoint/2010/main" val="40062629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smtClean="0"/>
              <a:t>Content</a:t>
            </a:r>
            <a:r>
              <a:rPr lang="sl-SI" dirty="0" smtClean="0"/>
              <a:t> </a:t>
            </a:r>
            <a:endParaRPr lang="sl-SI" dirty="0"/>
          </a:p>
        </p:txBody>
      </p:sp>
      <p:sp>
        <p:nvSpPr>
          <p:cNvPr id="3" name="Označba mesta vsebine 2"/>
          <p:cNvSpPr>
            <a:spLocks noGrp="1"/>
          </p:cNvSpPr>
          <p:nvPr>
            <p:ph idx="1"/>
          </p:nvPr>
        </p:nvSpPr>
        <p:spPr>
          <a:xfrm>
            <a:off x="677334" y="1453896"/>
            <a:ext cx="8596668" cy="5202935"/>
          </a:xfrm>
        </p:spPr>
        <p:txBody>
          <a:bodyPr>
            <a:normAutofit fontScale="92500" lnSpcReduction="10000"/>
          </a:bodyPr>
          <a:lstStyle/>
          <a:p>
            <a:r>
              <a:rPr lang="sl-SI" sz="2000" b="1" dirty="0" err="1" smtClean="0"/>
              <a:t>Facts</a:t>
            </a:r>
            <a:r>
              <a:rPr lang="sl-SI" sz="2000" dirty="0" smtClean="0"/>
              <a:t> </a:t>
            </a:r>
            <a:r>
              <a:rPr lang="sl-SI" sz="2000" dirty="0" err="1" smtClean="0"/>
              <a:t>about</a:t>
            </a:r>
            <a:r>
              <a:rPr lang="sl-SI" sz="2000" dirty="0" smtClean="0"/>
              <a:t> </a:t>
            </a:r>
            <a:r>
              <a:rPr lang="sl-SI" sz="2000" dirty="0" err="1" smtClean="0"/>
              <a:t>the</a:t>
            </a:r>
            <a:r>
              <a:rPr lang="sl-SI" sz="2000" dirty="0" smtClean="0"/>
              <a:t> HE </a:t>
            </a:r>
            <a:r>
              <a:rPr lang="sl-SI" sz="2000" dirty="0" err="1" smtClean="0"/>
              <a:t>system</a:t>
            </a:r>
            <a:r>
              <a:rPr lang="sl-SI" sz="2000" dirty="0" smtClean="0"/>
              <a:t> in </a:t>
            </a:r>
            <a:r>
              <a:rPr lang="sl-SI" sz="2000" dirty="0" err="1"/>
              <a:t>Slovenia</a:t>
            </a:r>
            <a:r>
              <a:rPr lang="sl-SI" sz="2000" dirty="0"/>
              <a:t> </a:t>
            </a:r>
            <a:endParaRPr lang="sl-SI" sz="2000" dirty="0" smtClean="0"/>
          </a:p>
          <a:p>
            <a:pPr lvl="1"/>
            <a:r>
              <a:rPr lang="sl-SI" sz="1400" dirty="0" err="1"/>
              <a:t>S</a:t>
            </a:r>
            <a:r>
              <a:rPr lang="sl-SI" sz="1400" b="1" dirty="0" err="1" smtClean="0"/>
              <a:t>tudents</a:t>
            </a:r>
            <a:r>
              <a:rPr lang="sl-SI" sz="1400" b="1" dirty="0" smtClean="0"/>
              <a:t> </a:t>
            </a:r>
            <a:r>
              <a:rPr lang="sl-SI" sz="1400" dirty="0" err="1" smtClean="0"/>
              <a:t>and</a:t>
            </a:r>
            <a:r>
              <a:rPr lang="sl-SI" sz="1400" b="1" dirty="0" smtClean="0"/>
              <a:t> </a:t>
            </a:r>
            <a:r>
              <a:rPr lang="sl-SI" sz="1400" b="1" dirty="0" err="1" smtClean="0"/>
              <a:t>graduates</a:t>
            </a:r>
            <a:r>
              <a:rPr lang="sl-SI" sz="1400" b="1" dirty="0" smtClean="0"/>
              <a:t> </a:t>
            </a:r>
            <a:endParaRPr lang="sl-SI" sz="1400" b="1" dirty="0"/>
          </a:p>
          <a:p>
            <a:pPr lvl="1"/>
            <a:r>
              <a:rPr lang="sl-SI" sz="1400" dirty="0" err="1" smtClean="0"/>
              <a:t>Public</a:t>
            </a:r>
            <a:r>
              <a:rPr lang="sl-SI" sz="1400" dirty="0" smtClean="0"/>
              <a:t> </a:t>
            </a:r>
            <a:r>
              <a:rPr lang="sl-SI" sz="1400" dirty="0" err="1" smtClean="0"/>
              <a:t>and</a:t>
            </a:r>
            <a:r>
              <a:rPr lang="sl-SI" sz="1400" dirty="0" smtClean="0"/>
              <a:t> </a:t>
            </a:r>
            <a:r>
              <a:rPr lang="sl-SI" sz="1400" dirty="0" err="1" smtClean="0"/>
              <a:t>private</a:t>
            </a:r>
            <a:r>
              <a:rPr lang="sl-SI" sz="1400" dirty="0" smtClean="0"/>
              <a:t> </a:t>
            </a:r>
            <a:r>
              <a:rPr lang="sl-SI" sz="1400" b="1" dirty="0" smtClean="0"/>
              <a:t>HE </a:t>
            </a:r>
            <a:r>
              <a:rPr lang="sl-SI" sz="1400" b="1" dirty="0" err="1" smtClean="0"/>
              <a:t>institutions</a:t>
            </a:r>
            <a:endParaRPr lang="sl-SI" sz="1400" b="1" dirty="0" smtClean="0"/>
          </a:p>
          <a:p>
            <a:pPr lvl="1"/>
            <a:r>
              <a:rPr lang="sl-SI" sz="1400" b="1" dirty="0" err="1" smtClean="0"/>
              <a:t>Public</a:t>
            </a:r>
            <a:r>
              <a:rPr lang="sl-SI" sz="1400" b="1" dirty="0" smtClean="0"/>
              <a:t> </a:t>
            </a:r>
            <a:r>
              <a:rPr lang="sl-SI" sz="1400" b="1" dirty="0" err="1" smtClean="0"/>
              <a:t>expenditure</a:t>
            </a:r>
            <a:r>
              <a:rPr lang="sl-SI" sz="1400" b="1" dirty="0" smtClean="0"/>
              <a:t> </a:t>
            </a:r>
            <a:r>
              <a:rPr lang="sl-SI" sz="1400" dirty="0" err="1" smtClean="0"/>
              <a:t>for</a:t>
            </a:r>
            <a:r>
              <a:rPr lang="sl-SI" sz="1400" dirty="0" smtClean="0"/>
              <a:t> </a:t>
            </a:r>
            <a:r>
              <a:rPr lang="sl-SI" sz="1400" dirty="0" smtClean="0"/>
              <a:t>HE </a:t>
            </a:r>
            <a:r>
              <a:rPr lang="sl-SI" sz="1400" dirty="0" err="1" smtClean="0"/>
              <a:t>and</a:t>
            </a:r>
            <a:r>
              <a:rPr lang="sl-SI" sz="1400" dirty="0" smtClean="0"/>
              <a:t> </a:t>
            </a:r>
            <a:r>
              <a:rPr lang="sl-SI" sz="1400" b="1" dirty="0" err="1" smtClean="0"/>
              <a:t>f</a:t>
            </a:r>
            <a:r>
              <a:rPr lang="sl-SI" sz="1400" b="1" dirty="0" err="1" smtClean="0"/>
              <a:t>unding</a:t>
            </a:r>
            <a:r>
              <a:rPr lang="sl-SI" sz="1400" b="1" dirty="0" smtClean="0"/>
              <a:t> </a:t>
            </a:r>
            <a:r>
              <a:rPr lang="sl-SI" sz="1400" b="1" dirty="0" err="1" smtClean="0"/>
              <a:t>structure</a:t>
            </a:r>
            <a:r>
              <a:rPr lang="sl-SI" sz="1400" b="1" dirty="0" smtClean="0"/>
              <a:t> </a:t>
            </a:r>
            <a:r>
              <a:rPr lang="sl-SI" sz="1400" dirty="0" err="1"/>
              <a:t>of</a:t>
            </a:r>
            <a:r>
              <a:rPr lang="sl-SI" sz="1400" dirty="0"/>
              <a:t> HE </a:t>
            </a:r>
            <a:r>
              <a:rPr lang="sl-SI" sz="1400" dirty="0" err="1"/>
              <a:t>institutions</a:t>
            </a:r>
            <a:r>
              <a:rPr lang="sl-SI" sz="1400" dirty="0"/>
              <a:t> </a:t>
            </a:r>
            <a:endParaRPr lang="sl-SI" sz="1400" dirty="0" smtClean="0"/>
          </a:p>
          <a:p>
            <a:pPr lvl="1"/>
            <a:r>
              <a:rPr lang="sl-SI" sz="1400" b="1" dirty="0" err="1" smtClean="0"/>
              <a:t>Governmental</a:t>
            </a:r>
            <a:r>
              <a:rPr lang="sl-SI" sz="1400" b="1" dirty="0" smtClean="0"/>
              <a:t> </a:t>
            </a:r>
            <a:r>
              <a:rPr lang="sl-SI" sz="1400" b="1" dirty="0" err="1" smtClean="0"/>
              <a:t>funding</a:t>
            </a:r>
            <a:r>
              <a:rPr lang="sl-SI" sz="1400" dirty="0" smtClean="0"/>
              <a:t> </a:t>
            </a:r>
            <a:r>
              <a:rPr lang="sl-SI" sz="1400" dirty="0" err="1" smtClean="0"/>
              <a:t>of</a:t>
            </a:r>
            <a:r>
              <a:rPr lang="sl-SI" sz="1400" dirty="0" smtClean="0"/>
              <a:t> </a:t>
            </a:r>
            <a:r>
              <a:rPr lang="sl-SI" sz="1400" dirty="0" err="1" smtClean="0"/>
              <a:t>study</a:t>
            </a:r>
            <a:r>
              <a:rPr lang="sl-SI" sz="1400" dirty="0" smtClean="0"/>
              <a:t> </a:t>
            </a:r>
            <a:r>
              <a:rPr lang="sl-SI" sz="1400" dirty="0" err="1" smtClean="0"/>
              <a:t>activities</a:t>
            </a:r>
            <a:r>
              <a:rPr lang="sl-SI" sz="1400" dirty="0" smtClean="0"/>
              <a:t> </a:t>
            </a:r>
            <a:r>
              <a:rPr lang="sl-SI" sz="1400" dirty="0" err="1" smtClean="0"/>
              <a:t>of</a:t>
            </a:r>
            <a:r>
              <a:rPr lang="sl-SI" sz="1400" dirty="0" smtClean="0"/>
              <a:t> HE </a:t>
            </a:r>
            <a:r>
              <a:rPr lang="sl-SI" sz="1400" dirty="0" err="1" smtClean="0"/>
              <a:t>institutions</a:t>
            </a:r>
            <a:endParaRPr lang="sl-SI" sz="1400" dirty="0" smtClean="0"/>
          </a:p>
          <a:p>
            <a:pPr lvl="1"/>
            <a:endParaRPr lang="sl-SI" sz="2000" dirty="0" smtClean="0"/>
          </a:p>
          <a:p>
            <a:r>
              <a:rPr lang="sl-SI" sz="2000" dirty="0" err="1"/>
              <a:t>Key</a:t>
            </a:r>
            <a:r>
              <a:rPr lang="sl-SI" sz="2000" dirty="0"/>
              <a:t> </a:t>
            </a:r>
            <a:r>
              <a:rPr lang="sl-SI" sz="2000" b="1" dirty="0" err="1"/>
              <a:t>challenges</a:t>
            </a:r>
            <a:r>
              <a:rPr lang="sl-SI" sz="2000" dirty="0"/>
              <a:t> </a:t>
            </a:r>
            <a:r>
              <a:rPr lang="sl-SI" sz="2000" dirty="0" err="1"/>
              <a:t>of</a:t>
            </a:r>
            <a:r>
              <a:rPr lang="sl-SI" sz="2000" dirty="0"/>
              <a:t> HE in </a:t>
            </a:r>
            <a:r>
              <a:rPr lang="sl-SI" sz="2000" dirty="0" err="1"/>
              <a:t>Slovenia</a:t>
            </a:r>
            <a:r>
              <a:rPr lang="sl-SI" sz="2000" dirty="0"/>
              <a:t> </a:t>
            </a:r>
          </a:p>
          <a:p>
            <a:pPr lvl="1"/>
            <a:r>
              <a:rPr lang="sl-SI" sz="1400" b="1" dirty="0" err="1"/>
              <a:t>National</a:t>
            </a:r>
            <a:r>
              <a:rPr lang="sl-SI" sz="1400" b="1" dirty="0"/>
              <a:t> HE </a:t>
            </a:r>
            <a:r>
              <a:rPr lang="sl-SI" sz="1400" b="1" dirty="0" err="1"/>
              <a:t>Programme</a:t>
            </a:r>
            <a:r>
              <a:rPr lang="sl-SI" sz="1400" b="1" dirty="0"/>
              <a:t> </a:t>
            </a:r>
            <a:r>
              <a:rPr lang="sl-SI" sz="1400" b="1" dirty="0" smtClean="0"/>
              <a:t>2011-2020</a:t>
            </a:r>
          </a:p>
          <a:p>
            <a:pPr lvl="1"/>
            <a:endParaRPr lang="sl-SI" sz="2000" dirty="0" smtClean="0"/>
          </a:p>
          <a:p>
            <a:r>
              <a:rPr lang="sl-SI" sz="2000" b="1" dirty="0" err="1" smtClean="0"/>
              <a:t>Funding</a:t>
            </a:r>
            <a:r>
              <a:rPr lang="sl-SI" sz="2000" dirty="0" smtClean="0"/>
              <a:t> </a:t>
            </a:r>
            <a:r>
              <a:rPr lang="sl-SI" sz="2000" dirty="0" err="1" smtClean="0"/>
              <a:t>system</a:t>
            </a:r>
            <a:r>
              <a:rPr lang="sl-SI" sz="2000" dirty="0" smtClean="0"/>
              <a:t> </a:t>
            </a:r>
            <a:r>
              <a:rPr lang="sl-SI" sz="2000" dirty="0" err="1" smtClean="0"/>
              <a:t>of</a:t>
            </a:r>
            <a:r>
              <a:rPr lang="sl-SI" sz="2000" dirty="0" smtClean="0"/>
              <a:t> HE in </a:t>
            </a:r>
            <a:r>
              <a:rPr lang="sl-SI" sz="2000" dirty="0" err="1" smtClean="0"/>
              <a:t>Slovenia</a:t>
            </a:r>
            <a:r>
              <a:rPr lang="sl-SI" sz="2000" dirty="0" smtClean="0"/>
              <a:t> </a:t>
            </a:r>
          </a:p>
          <a:p>
            <a:pPr lvl="1"/>
            <a:r>
              <a:rPr lang="sl-SI" dirty="0" smtClean="0"/>
              <a:t>(</a:t>
            </a:r>
            <a:r>
              <a:rPr lang="sl-SI" dirty="0" err="1" smtClean="0"/>
              <a:t>Pre</a:t>
            </a:r>
            <a:r>
              <a:rPr lang="sl-SI" dirty="0" smtClean="0"/>
              <a:t>)reform model (december 2016)</a:t>
            </a:r>
          </a:p>
          <a:p>
            <a:pPr lvl="1"/>
            <a:r>
              <a:rPr lang="sl-SI" dirty="0" err="1" smtClean="0"/>
              <a:t>Systemic</a:t>
            </a:r>
            <a:r>
              <a:rPr lang="sl-SI" dirty="0" smtClean="0"/>
              <a:t> </a:t>
            </a:r>
            <a:r>
              <a:rPr lang="sl-SI" dirty="0" err="1" smtClean="0"/>
              <a:t>and</a:t>
            </a:r>
            <a:r>
              <a:rPr lang="sl-SI" dirty="0" smtClean="0"/>
              <a:t> </a:t>
            </a:r>
            <a:r>
              <a:rPr lang="sl-SI" dirty="0" err="1" smtClean="0"/>
              <a:t>institutional</a:t>
            </a:r>
            <a:r>
              <a:rPr lang="sl-SI" dirty="0" smtClean="0"/>
              <a:t> </a:t>
            </a:r>
            <a:r>
              <a:rPr lang="sl-SI" dirty="0" err="1" smtClean="0"/>
              <a:t>perspectives</a:t>
            </a:r>
            <a:endParaRPr lang="sl-SI" dirty="0"/>
          </a:p>
          <a:p>
            <a:pPr lvl="1"/>
            <a:endParaRPr lang="sl-SI" dirty="0" smtClean="0"/>
          </a:p>
          <a:p>
            <a:r>
              <a:rPr lang="sl-SI" sz="2000" b="1" dirty="0" err="1" smtClean="0">
                <a:solidFill>
                  <a:srgbClr val="FF0000"/>
                </a:solidFill>
              </a:rPr>
              <a:t>Autonomy</a:t>
            </a:r>
            <a:r>
              <a:rPr lang="sl-SI" sz="2000" dirty="0" smtClean="0">
                <a:solidFill>
                  <a:srgbClr val="FF0000"/>
                </a:solidFill>
              </a:rPr>
              <a:t> </a:t>
            </a:r>
            <a:r>
              <a:rPr lang="sl-SI" sz="2000" dirty="0" err="1" smtClean="0">
                <a:solidFill>
                  <a:srgbClr val="FF0000"/>
                </a:solidFill>
              </a:rPr>
              <a:t>of</a:t>
            </a:r>
            <a:r>
              <a:rPr lang="sl-SI" sz="2000" dirty="0" smtClean="0">
                <a:solidFill>
                  <a:srgbClr val="FF0000"/>
                </a:solidFill>
              </a:rPr>
              <a:t> </a:t>
            </a:r>
            <a:r>
              <a:rPr lang="sl-SI" sz="2000" dirty="0" err="1" smtClean="0">
                <a:solidFill>
                  <a:srgbClr val="FF0000"/>
                </a:solidFill>
              </a:rPr>
              <a:t>public</a:t>
            </a:r>
            <a:r>
              <a:rPr lang="sl-SI" sz="2000" dirty="0" smtClean="0">
                <a:solidFill>
                  <a:srgbClr val="FF0000"/>
                </a:solidFill>
              </a:rPr>
              <a:t> </a:t>
            </a:r>
            <a:r>
              <a:rPr lang="sl-SI" sz="2000" dirty="0" err="1" smtClean="0">
                <a:solidFill>
                  <a:srgbClr val="FF0000"/>
                </a:solidFill>
              </a:rPr>
              <a:t>HEI‘s</a:t>
            </a:r>
            <a:r>
              <a:rPr lang="sl-SI" sz="2000" dirty="0" smtClean="0">
                <a:solidFill>
                  <a:srgbClr val="FF0000"/>
                </a:solidFill>
              </a:rPr>
              <a:t> in </a:t>
            </a:r>
            <a:r>
              <a:rPr lang="sl-SI" sz="2000" dirty="0" err="1" smtClean="0">
                <a:solidFill>
                  <a:srgbClr val="FF0000"/>
                </a:solidFill>
              </a:rPr>
              <a:t>Slovenia</a:t>
            </a:r>
            <a:r>
              <a:rPr lang="sl-SI" sz="2000" dirty="0" smtClean="0">
                <a:solidFill>
                  <a:srgbClr val="FF0000"/>
                </a:solidFill>
              </a:rPr>
              <a:t> </a:t>
            </a:r>
          </a:p>
          <a:p>
            <a:pPr lvl="1"/>
            <a:r>
              <a:rPr lang="sl-SI" dirty="0" smtClean="0">
                <a:solidFill>
                  <a:srgbClr val="FF0000"/>
                </a:solidFill>
              </a:rPr>
              <a:t>Reform step 2: New </a:t>
            </a:r>
            <a:r>
              <a:rPr lang="sl-SI" dirty="0" err="1" smtClean="0">
                <a:solidFill>
                  <a:srgbClr val="FF0000"/>
                </a:solidFill>
              </a:rPr>
              <a:t>systemic</a:t>
            </a:r>
            <a:r>
              <a:rPr lang="sl-SI" dirty="0" smtClean="0">
                <a:solidFill>
                  <a:srgbClr val="FF0000"/>
                </a:solidFill>
              </a:rPr>
              <a:t> HE </a:t>
            </a:r>
            <a:r>
              <a:rPr lang="sl-SI" dirty="0" err="1" smtClean="0">
                <a:solidFill>
                  <a:srgbClr val="FF0000"/>
                </a:solidFill>
              </a:rPr>
              <a:t>Act</a:t>
            </a:r>
            <a:r>
              <a:rPr lang="sl-SI" dirty="0" smtClean="0">
                <a:solidFill>
                  <a:srgbClr val="FF0000"/>
                </a:solidFill>
              </a:rPr>
              <a:t> (december 2017) </a:t>
            </a:r>
          </a:p>
          <a:p>
            <a:endParaRPr lang="sl-SI" dirty="0" smtClean="0"/>
          </a:p>
          <a:p>
            <a:endParaRPr lang="sl-SI" dirty="0" smtClean="0"/>
          </a:p>
        </p:txBody>
      </p:sp>
    </p:spTree>
    <p:extLst>
      <p:ext uri="{BB962C8B-B14F-4D97-AF65-F5344CB8AC3E}">
        <p14:creationId xmlns:p14="http://schemas.microsoft.com/office/powerpoint/2010/main" val="28027360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4" name="Označba mesta vsebine 3"/>
          <p:cNvPicPr>
            <a:picLocks noGrp="1" noChangeAspect="1"/>
          </p:cNvPicPr>
          <p:nvPr>
            <p:ph idx="1"/>
          </p:nvPr>
        </p:nvPicPr>
        <p:blipFill>
          <a:blip r:embed="rId2"/>
          <a:stretch>
            <a:fillRect/>
          </a:stretch>
        </p:blipFill>
        <p:spPr>
          <a:xfrm>
            <a:off x="2058158" y="609600"/>
            <a:ext cx="10043672" cy="6217511"/>
          </a:xfrm>
          <a:prstGeom prst="rect">
            <a:avLst/>
          </a:prstGeom>
        </p:spPr>
      </p:pic>
      <p:pic>
        <p:nvPicPr>
          <p:cNvPr id="3" name="Slika 2"/>
          <p:cNvPicPr>
            <a:picLocks noChangeAspect="1"/>
          </p:cNvPicPr>
          <p:nvPr/>
        </p:nvPicPr>
        <p:blipFill>
          <a:blip r:embed="rId3"/>
          <a:stretch>
            <a:fillRect/>
          </a:stretch>
        </p:blipFill>
        <p:spPr>
          <a:xfrm>
            <a:off x="0" y="0"/>
            <a:ext cx="2058158" cy="774127"/>
          </a:xfrm>
          <a:prstGeom prst="rect">
            <a:avLst/>
          </a:prstGeom>
        </p:spPr>
      </p:pic>
    </p:spTree>
    <p:extLst>
      <p:ext uri="{BB962C8B-B14F-4D97-AF65-F5344CB8AC3E}">
        <p14:creationId xmlns:p14="http://schemas.microsoft.com/office/powerpoint/2010/main" val="1188268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77334" y="590746"/>
            <a:ext cx="8596668" cy="1320800"/>
          </a:xfrm>
        </p:spPr>
        <p:txBody>
          <a:bodyPr/>
          <a:lstStyle/>
          <a:p>
            <a:r>
              <a:rPr lang="sl-SI" b="1" dirty="0" err="1" smtClean="0"/>
              <a:t>Public</a:t>
            </a:r>
            <a:r>
              <a:rPr lang="sl-SI" dirty="0" smtClean="0"/>
              <a:t> HE </a:t>
            </a:r>
            <a:r>
              <a:rPr lang="sl-SI" dirty="0" err="1"/>
              <a:t>I</a:t>
            </a:r>
            <a:r>
              <a:rPr lang="sl-SI" dirty="0" err="1" smtClean="0"/>
              <a:t>nstitutions</a:t>
            </a:r>
            <a:endParaRPr lang="sl-SI" dirty="0"/>
          </a:p>
        </p:txBody>
      </p:sp>
      <p:pic>
        <p:nvPicPr>
          <p:cNvPr id="4" name="Označba mesta vsebine 3"/>
          <p:cNvPicPr>
            <a:picLocks noGrp="1" noChangeAspect="1"/>
          </p:cNvPicPr>
          <p:nvPr>
            <p:ph idx="1"/>
          </p:nvPr>
        </p:nvPicPr>
        <p:blipFill>
          <a:blip r:embed="rId2"/>
          <a:stretch>
            <a:fillRect/>
          </a:stretch>
        </p:blipFill>
        <p:spPr>
          <a:xfrm>
            <a:off x="402336" y="1222847"/>
            <a:ext cx="8801570" cy="5729242"/>
          </a:xfrm>
          <a:prstGeom prst="rect">
            <a:avLst/>
          </a:prstGeom>
        </p:spPr>
      </p:pic>
      <p:pic>
        <p:nvPicPr>
          <p:cNvPr id="5" name="Slika 4"/>
          <p:cNvPicPr>
            <a:picLocks noChangeAspect="1"/>
          </p:cNvPicPr>
          <p:nvPr/>
        </p:nvPicPr>
        <p:blipFill>
          <a:blip r:embed="rId3"/>
          <a:stretch>
            <a:fillRect/>
          </a:stretch>
        </p:blipFill>
        <p:spPr>
          <a:xfrm>
            <a:off x="3127248" y="3296155"/>
            <a:ext cx="1978625" cy="1850861"/>
          </a:xfrm>
          <a:prstGeom prst="rect">
            <a:avLst/>
          </a:prstGeom>
        </p:spPr>
      </p:pic>
      <p:pic>
        <p:nvPicPr>
          <p:cNvPr id="6" name="Slika 5"/>
          <p:cNvPicPr>
            <a:picLocks noChangeAspect="1"/>
          </p:cNvPicPr>
          <p:nvPr/>
        </p:nvPicPr>
        <p:blipFill>
          <a:blip r:embed="rId4"/>
          <a:stretch>
            <a:fillRect/>
          </a:stretch>
        </p:blipFill>
        <p:spPr>
          <a:xfrm>
            <a:off x="5532882" y="2297811"/>
            <a:ext cx="2095500" cy="1238250"/>
          </a:xfrm>
          <a:prstGeom prst="rect">
            <a:avLst/>
          </a:prstGeom>
        </p:spPr>
      </p:pic>
      <p:pic>
        <p:nvPicPr>
          <p:cNvPr id="7" name="Slika 6"/>
          <p:cNvPicPr>
            <a:picLocks noChangeAspect="1"/>
          </p:cNvPicPr>
          <p:nvPr/>
        </p:nvPicPr>
        <p:blipFill>
          <a:blip r:embed="rId5"/>
          <a:stretch>
            <a:fillRect/>
          </a:stretch>
        </p:blipFill>
        <p:spPr>
          <a:xfrm>
            <a:off x="1319337" y="4873752"/>
            <a:ext cx="1627487" cy="1665160"/>
          </a:xfrm>
          <a:prstGeom prst="rect">
            <a:avLst/>
          </a:prstGeom>
        </p:spPr>
      </p:pic>
      <p:pic>
        <p:nvPicPr>
          <p:cNvPr id="8" name="Slika 7"/>
          <p:cNvPicPr>
            <a:picLocks noChangeAspect="1"/>
          </p:cNvPicPr>
          <p:nvPr/>
        </p:nvPicPr>
        <p:blipFill>
          <a:blip r:embed="rId6"/>
          <a:stretch>
            <a:fillRect/>
          </a:stretch>
        </p:blipFill>
        <p:spPr>
          <a:xfrm>
            <a:off x="3924470" y="5426057"/>
            <a:ext cx="1757302" cy="710709"/>
          </a:xfrm>
          <a:prstGeom prst="rect">
            <a:avLst/>
          </a:prstGeom>
        </p:spPr>
      </p:pic>
      <p:sp>
        <p:nvSpPr>
          <p:cNvPr id="3" name="PoljeZBesedilom 2"/>
          <p:cNvSpPr txBox="1"/>
          <p:nvPr/>
        </p:nvSpPr>
        <p:spPr>
          <a:xfrm>
            <a:off x="677334" y="1830535"/>
            <a:ext cx="3770722" cy="707886"/>
          </a:xfrm>
          <a:prstGeom prst="rect">
            <a:avLst/>
          </a:prstGeom>
          <a:noFill/>
        </p:spPr>
        <p:txBody>
          <a:bodyPr wrap="square" rtlCol="0">
            <a:spAutoFit/>
          </a:bodyPr>
          <a:lstStyle/>
          <a:p>
            <a:r>
              <a:rPr lang="sl-SI" sz="2000" dirty="0" smtClean="0">
                <a:solidFill>
                  <a:schemeClr val="accent2"/>
                </a:solidFill>
              </a:rPr>
              <a:t>87% </a:t>
            </a:r>
            <a:r>
              <a:rPr lang="sl-SI" sz="2000" dirty="0" err="1" smtClean="0">
                <a:solidFill>
                  <a:schemeClr val="accent2"/>
                </a:solidFill>
              </a:rPr>
              <a:t>of</a:t>
            </a:r>
            <a:r>
              <a:rPr lang="sl-SI" sz="2000" dirty="0" smtClean="0">
                <a:solidFill>
                  <a:schemeClr val="accent2"/>
                </a:solidFill>
              </a:rPr>
              <a:t> </a:t>
            </a:r>
            <a:r>
              <a:rPr lang="sl-SI" sz="2000" dirty="0" err="1" smtClean="0">
                <a:solidFill>
                  <a:schemeClr val="accent2"/>
                </a:solidFill>
              </a:rPr>
              <a:t>all</a:t>
            </a:r>
            <a:r>
              <a:rPr lang="sl-SI" sz="2000" dirty="0" smtClean="0">
                <a:solidFill>
                  <a:schemeClr val="accent2"/>
                </a:solidFill>
              </a:rPr>
              <a:t> </a:t>
            </a:r>
            <a:r>
              <a:rPr lang="sl-SI" sz="2000" dirty="0" err="1" smtClean="0">
                <a:solidFill>
                  <a:schemeClr val="accent2"/>
                </a:solidFill>
              </a:rPr>
              <a:t>students</a:t>
            </a:r>
            <a:endParaRPr lang="sl-SI" sz="2000" dirty="0" smtClean="0">
              <a:solidFill>
                <a:schemeClr val="accent2"/>
              </a:solidFill>
            </a:endParaRPr>
          </a:p>
          <a:p>
            <a:r>
              <a:rPr lang="sl-SI" sz="2000" dirty="0" smtClean="0">
                <a:solidFill>
                  <a:schemeClr val="accent2"/>
                </a:solidFill>
              </a:rPr>
              <a:t>96% </a:t>
            </a:r>
            <a:r>
              <a:rPr lang="sl-SI" sz="2000" dirty="0" err="1" smtClean="0">
                <a:solidFill>
                  <a:schemeClr val="accent2"/>
                </a:solidFill>
              </a:rPr>
              <a:t>of</a:t>
            </a:r>
            <a:r>
              <a:rPr lang="sl-SI" sz="2000" dirty="0" smtClean="0">
                <a:solidFill>
                  <a:schemeClr val="accent2"/>
                </a:solidFill>
              </a:rPr>
              <a:t> </a:t>
            </a:r>
            <a:r>
              <a:rPr lang="sl-SI" sz="2000" dirty="0" err="1" smtClean="0">
                <a:solidFill>
                  <a:schemeClr val="accent2"/>
                </a:solidFill>
              </a:rPr>
              <a:t>state</a:t>
            </a:r>
            <a:r>
              <a:rPr lang="sl-SI" sz="2000" dirty="0" smtClean="0">
                <a:solidFill>
                  <a:schemeClr val="accent2"/>
                </a:solidFill>
              </a:rPr>
              <a:t> </a:t>
            </a:r>
            <a:r>
              <a:rPr lang="sl-SI" sz="2000" dirty="0" err="1" smtClean="0">
                <a:solidFill>
                  <a:schemeClr val="accent2"/>
                </a:solidFill>
              </a:rPr>
              <a:t>funding</a:t>
            </a:r>
            <a:r>
              <a:rPr lang="sl-SI" sz="2000" dirty="0" smtClean="0">
                <a:solidFill>
                  <a:schemeClr val="accent2"/>
                </a:solidFill>
              </a:rPr>
              <a:t> </a:t>
            </a:r>
            <a:r>
              <a:rPr lang="sl-SI" sz="2000" dirty="0" err="1" smtClean="0">
                <a:solidFill>
                  <a:schemeClr val="accent2"/>
                </a:solidFill>
              </a:rPr>
              <a:t>for</a:t>
            </a:r>
            <a:r>
              <a:rPr lang="sl-SI" sz="2000" dirty="0" smtClean="0">
                <a:solidFill>
                  <a:schemeClr val="accent2"/>
                </a:solidFill>
              </a:rPr>
              <a:t> HEI</a:t>
            </a:r>
            <a:endParaRPr lang="sl-SI" sz="2000" dirty="0">
              <a:solidFill>
                <a:schemeClr val="accent2"/>
              </a:solidFill>
            </a:endParaRPr>
          </a:p>
        </p:txBody>
      </p:sp>
      <p:pic>
        <p:nvPicPr>
          <p:cNvPr id="9" name="Slika 8"/>
          <p:cNvPicPr>
            <a:picLocks noChangeAspect="1"/>
          </p:cNvPicPr>
          <p:nvPr/>
        </p:nvPicPr>
        <p:blipFill>
          <a:blip r:embed="rId7"/>
          <a:stretch>
            <a:fillRect/>
          </a:stretch>
        </p:blipFill>
        <p:spPr>
          <a:xfrm>
            <a:off x="865072" y="3431119"/>
            <a:ext cx="1268008" cy="1000698"/>
          </a:xfrm>
          <a:prstGeom prst="rect">
            <a:avLst/>
          </a:prstGeom>
        </p:spPr>
      </p:pic>
    </p:spTree>
    <p:extLst>
      <p:ext uri="{BB962C8B-B14F-4D97-AF65-F5344CB8AC3E}">
        <p14:creationId xmlns:p14="http://schemas.microsoft.com/office/powerpoint/2010/main" val="31967511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smtClean="0"/>
              <a:t>The</a:t>
            </a:r>
            <a:r>
              <a:rPr lang="sl-SI" dirty="0" smtClean="0"/>
              <a:t> </a:t>
            </a:r>
            <a:r>
              <a:rPr lang="sl-SI" dirty="0" err="1" smtClean="0"/>
              <a:t>objective</a:t>
            </a:r>
            <a:r>
              <a:rPr lang="sl-SI" dirty="0" smtClean="0"/>
              <a:t> </a:t>
            </a:r>
            <a:r>
              <a:rPr lang="sl-SI" dirty="0" err="1" smtClean="0"/>
              <a:t>of</a:t>
            </a:r>
            <a:r>
              <a:rPr lang="sl-SI" dirty="0" smtClean="0"/>
              <a:t> </a:t>
            </a:r>
            <a:r>
              <a:rPr lang="sl-SI" dirty="0" err="1" smtClean="0"/>
              <a:t>the</a:t>
            </a:r>
            <a:r>
              <a:rPr lang="sl-SI" dirty="0" smtClean="0"/>
              <a:t> </a:t>
            </a:r>
            <a:r>
              <a:rPr lang="sl-SI" u="sng" dirty="0" err="1" smtClean="0"/>
              <a:t>new</a:t>
            </a:r>
            <a:r>
              <a:rPr lang="sl-SI" u="sng" dirty="0" smtClean="0"/>
              <a:t> HEA </a:t>
            </a:r>
            <a:r>
              <a:rPr lang="sl-SI" dirty="0" err="1" smtClean="0"/>
              <a:t>shall</a:t>
            </a:r>
            <a:r>
              <a:rPr lang="sl-SI" dirty="0" smtClean="0"/>
              <a:t> be: </a:t>
            </a:r>
            <a:endParaRPr lang="en-GB" dirty="0"/>
          </a:p>
        </p:txBody>
      </p:sp>
      <p:pic>
        <p:nvPicPr>
          <p:cNvPr id="6" name="Označba mesta vsebine 5"/>
          <p:cNvPicPr>
            <a:picLocks noGrp="1" noChangeAspect="1"/>
          </p:cNvPicPr>
          <p:nvPr>
            <p:ph idx="1"/>
          </p:nvPr>
        </p:nvPicPr>
        <p:blipFill>
          <a:blip r:embed="rId2"/>
          <a:stretch>
            <a:fillRect/>
          </a:stretch>
        </p:blipFill>
        <p:spPr>
          <a:xfrm>
            <a:off x="677334" y="1303967"/>
            <a:ext cx="8237940" cy="5360783"/>
          </a:xfrm>
          <a:prstGeom prst="rect">
            <a:avLst/>
          </a:prstGeom>
        </p:spPr>
      </p:pic>
    </p:spTree>
    <p:extLst>
      <p:ext uri="{BB962C8B-B14F-4D97-AF65-F5344CB8AC3E}">
        <p14:creationId xmlns:p14="http://schemas.microsoft.com/office/powerpoint/2010/main" val="9950998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u="sng" dirty="0" smtClean="0"/>
              <a:t>Legal Status</a:t>
            </a:r>
            <a:r>
              <a:rPr lang="sl-SI" dirty="0" smtClean="0"/>
              <a:t> </a:t>
            </a:r>
            <a:r>
              <a:rPr lang="sl-SI" dirty="0" err="1" smtClean="0"/>
              <a:t>of</a:t>
            </a:r>
            <a:r>
              <a:rPr lang="sl-SI" dirty="0" smtClean="0"/>
              <a:t> </a:t>
            </a:r>
            <a:r>
              <a:rPr lang="sl-SI" dirty="0" err="1" smtClean="0"/>
              <a:t>public</a:t>
            </a:r>
            <a:r>
              <a:rPr lang="sl-SI" dirty="0" smtClean="0"/>
              <a:t> HE </a:t>
            </a:r>
            <a:r>
              <a:rPr lang="sl-SI" dirty="0" err="1" smtClean="0"/>
              <a:t>institutions</a:t>
            </a:r>
            <a:endParaRPr lang="en-GB" dirty="0"/>
          </a:p>
        </p:txBody>
      </p:sp>
      <p:pic>
        <p:nvPicPr>
          <p:cNvPr id="4" name="Označba mesta vsebine 3"/>
          <p:cNvPicPr>
            <a:picLocks noGrp="1" noChangeAspect="1"/>
          </p:cNvPicPr>
          <p:nvPr>
            <p:ph idx="1"/>
          </p:nvPr>
        </p:nvPicPr>
        <p:blipFill>
          <a:blip r:embed="rId2"/>
          <a:stretch>
            <a:fillRect/>
          </a:stretch>
        </p:blipFill>
        <p:spPr>
          <a:xfrm>
            <a:off x="307906" y="1640264"/>
            <a:ext cx="9560157" cy="2142037"/>
          </a:xfrm>
          <a:prstGeom prst="rect">
            <a:avLst/>
          </a:prstGeom>
        </p:spPr>
      </p:pic>
      <p:pic>
        <p:nvPicPr>
          <p:cNvPr id="5" name="Slika 4"/>
          <p:cNvPicPr>
            <a:picLocks noChangeAspect="1"/>
          </p:cNvPicPr>
          <p:nvPr/>
        </p:nvPicPr>
        <p:blipFill>
          <a:blip r:embed="rId3"/>
          <a:stretch>
            <a:fillRect/>
          </a:stretch>
        </p:blipFill>
        <p:spPr>
          <a:xfrm>
            <a:off x="441393" y="4526035"/>
            <a:ext cx="9426670" cy="1309501"/>
          </a:xfrm>
          <a:prstGeom prst="rect">
            <a:avLst/>
          </a:prstGeom>
        </p:spPr>
      </p:pic>
    </p:spTree>
    <p:extLst>
      <p:ext uri="{BB962C8B-B14F-4D97-AF65-F5344CB8AC3E}">
        <p14:creationId xmlns:p14="http://schemas.microsoft.com/office/powerpoint/2010/main" val="309802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u="sng" dirty="0" err="1" smtClean="0"/>
              <a:t>Public</a:t>
            </a:r>
            <a:r>
              <a:rPr lang="sl-SI" u="sng" dirty="0" smtClean="0"/>
              <a:t> </a:t>
            </a:r>
            <a:r>
              <a:rPr lang="sl-SI" u="sng" dirty="0" err="1"/>
              <a:t>S</a:t>
            </a:r>
            <a:r>
              <a:rPr lang="sl-SI" u="sng" dirty="0" err="1" smtClean="0"/>
              <a:t>ervice</a:t>
            </a:r>
            <a:r>
              <a:rPr lang="sl-SI" u="sng" dirty="0" smtClean="0"/>
              <a:t> </a:t>
            </a:r>
            <a:r>
              <a:rPr lang="sl-SI" dirty="0" smtClean="0"/>
              <a:t>in HE: </a:t>
            </a:r>
            <a:endParaRPr lang="en-GB" dirty="0"/>
          </a:p>
        </p:txBody>
      </p:sp>
      <p:pic>
        <p:nvPicPr>
          <p:cNvPr id="4" name="Označba mesta vsebine 3"/>
          <p:cNvPicPr>
            <a:picLocks noGrp="1" noChangeAspect="1"/>
          </p:cNvPicPr>
          <p:nvPr>
            <p:ph idx="1"/>
          </p:nvPr>
        </p:nvPicPr>
        <p:blipFill>
          <a:blip r:embed="rId2"/>
          <a:stretch>
            <a:fillRect/>
          </a:stretch>
        </p:blipFill>
        <p:spPr>
          <a:xfrm>
            <a:off x="592493" y="1640502"/>
            <a:ext cx="8494945" cy="4656047"/>
          </a:xfrm>
          <a:prstGeom prst="rect">
            <a:avLst/>
          </a:prstGeom>
        </p:spPr>
      </p:pic>
    </p:spTree>
    <p:extLst>
      <p:ext uri="{BB962C8B-B14F-4D97-AF65-F5344CB8AC3E}">
        <p14:creationId xmlns:p14="http://schemas.microsoft.com/office/powerpoint/2010/main" val="9980584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smtClean="0"/>
              <a:t>Challenge</a:t>
            </a:r>
            <a:r>
              <a:rPr lang="sl-SI" dirty="0" smtClean="0"/>
              <a:t>:</a:t>
            </a:r>
            <a:r>
              <a:rPr lang="en-US" dirty="0" smtClean="0"/>
              <a:t/>
            </a:r>
            <a:br>
              <a:rPr lang="en-US" dirty="0" smtClean="0"/>
            </a:br>
            <a:r>
              <a:rPr lang="en-US" dirty="0" smtClean="0"/>
              <a:t>Public Service in HE </a:t>
            </a:r>
            <a:endParaRPr lang="en-US" dirty="0"/>
          </a:p>
        </p:txBody>
      </p:sp>
      <p:sp>
        <p:nvSpPr>
          <p:cNvPr id="3" name="Označba mesta vsebine 2"/>
          <p:cNvSpPr>
            <a:spLocks noGrp="1"/>
          </p:cNvSpPr>
          <p:nvPr>
            <p:ph idx="1"/>
          </p:nvPr>
        </p:nvSpPr>
        <p:spPr>
          <a:xfrm>
            <a:off x="677334" y="2092751"/>
            <a:ext cx="8596668" cy="3948611"/>
          </a:xfrm>
        </p:spPr>
        <p:txBody>
          <a:bodyPr>
            <a:normAutofit lnSpcReduction="10000"/>
          </a:bodyPr>
          <a:lstStyle/>
          <a:p>
            <a:r>
              <a:rPr lang="en-US" dirty="0" smtClean="0"/>
              <a:t>Defining the </a:t>
            </a:r>
            <a:r>
              <a:rPr lang="en-US" b="1" dirty="0" smtClean="0"/>
              <a:t>general framework of HE funding </a:t>
            </a:r>
            <a:r>
              <a:rPr lang="en-US" dirty="0" smtClean="0"/>
              <a:t>in HEI!</a:t>
            </a:r>
          </a:p>
          <a:p>
            <a:r>
              <a:rPr lang="en-US" dirty="0" smtClean="0"/>
              <a:t>Public service: education, research, transfer of knowledge, public vs private sources.</a:t>
            </a:r>
          </a:p>
          <a:p>
            <a:r>
              <a:rPr lang="en-US" b="1" dirty="0" smtClean="0"/>
              <a:t>Responsibility</a:t>
            </a:r>
            <a:r>
              <a:rPr lang="en-US" dirty="0" smtClean="0"/>
              <a:t> and </a:t>
            </a:r>
            <a:r>
              <a:rPr lang="en-US" b="1" dirty="0" smtClean="0"/>
              <a:t>autonomy</a:t>
            </a:r>
            <a:r>
              <a:rPr lang="en-US" dirty="0" smtClean="0"/>
              <a:t> of HE in providing high quality HEI. </a:t>
            </a:r>
          </a:p>
          <a:p>
            <a:r>
              <a:rPr lang="en-US" dirty="0" smtClean="0"/>
              <a:t>Public funding of </a:t>
            </a:r>
            <a:r>
              <a:rPr lang="en-US" b="1" dirty="0" smtClean="0"/>
              <a:t>private HEI</a:t>
            </a:r>
            <a:r>
              <a:rPr lang="en-US" dirty="0" smtClean="0"/>
              <a:t>: which HEI are needed and on which criteria should it be based? </a:t>
            </a:r>
          </a:p>
          <a:p>
            <a:r>
              <a:rPr lang="en-US" dirty="0" smtClean="0"/>
              <a:t>Diversification of </a:t>
            </a:r>
            <a:r>
              <a:rPr lang="en-US" b="1" dirty="0" smtClean="0"/>
              <a:t>funding sources</a:t>
            </a:r>
            <a:r>
              <a:rPr lang="en-US" dirty="0" smtClean="0"/>
              <a:t>: HE as a public good vs commercialization.  </a:t>
            </a:r>
          </a:p>
          <a:p>
            <a:r>
              <a:rPr lang="en-US" dirty="0" smtClean="0"/>
              <a:t>Flexibility of HEI regarding to </a:t>
            </a:r>
            <a:r>
              <a:rPr lang="en-US" b="1" dirty="0" smtClean="0"/>
              <a:t>public and private </a:t>
            </a:r>
            <a:r>
              <a:rPr lang="en-US" dirty="0" smtClean="0"/>
              <a:t>funding sources!</a:t>
            </a:r>
          </a:p>
          <a:p>
            <a:r>
              <a:rPr lang="en-US" dirty="0" smtClean="0"/>
              <a:t>Separate or integrated funding schemes for </a:t>
            </a:r>
            <a:r>
              <a:rPr lang="en-US" b="1" dirty="0" smtClean="0"/>
              <a:t>teaching and research</a:t>
            </a:r>
            <a:r>
              <a:rPr lang="en-US" dirty="0" smtClean="0"/>
              <a:t>? </a:t>
            </a:r>
          </a:p>
          <a:p>
            <a:r>
              <a:rPr lang="en-US" dirty="0" smtClean="0"/>
              <a:t>Teaching, research and transfers tasks should be fulfilled by </a:t>
            </a:r>
            <a:r>
              <a:rPr lang="en-US" b="1" dirty="0" smtClean="0"/>
              <a:t>university staff in a flexible way</a:t>
            </a:r>
            <a:r>
              <a:rPr lang="en-US" dirty="0" smtClean="0"/>
              <a:t>….how to regulate it? </a:t>
            </a:r>
          </a:p>
        </p:txBody>
      </p:sp>
    </p:spTree>
    <p:extLst>
      <p:ext uri="{BB962C8B-B14F-4D97-AF65-F5344CB8AC3E}">
        <p14:creationId xmlns:p14="http://schemas.microsoft.com/office/powerpoint/2010/main" val="4703980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dirty="0"/>
          </a:p>
        </p:txBody>
      </p:sp>
      <p:pic>
        <p:nvPicPr>
          <p:cNvPr id="4" name="Označba mesta vsebine 3"/>
          <p:cNvPicPr>
            <a:picLocks noGrp="1" noChangeAspect="1"/>
          </p:cNvPicPr>
          <p:nvPr>
            <p:ph idx="1"/>
          </p:nvPr>
        </p:nvPicPr>
        <p:blipFill>
          <a:blip r:embed="rId2"/>
          <a:stretch>
            <a:fillRect/>
          </a:stretch>
        </p:blipFill>
        <p:spPr>
          <a:xfrm>
            <a:off x="754145" y="403263"/>
            <a:ext cx="8597246" cy="5621276"/>
          </a:xfrm>
          <a:prstGeom prst="rect">
            <a:avLst/>
          </a:prstGeom>
        </p:spPr>
      </p:pic>
      <p:sp>
        <p:nvSpPr>
          <p:cNvPr id="3" name="PoljeZBesedilom 2"/>
          <p:cNvSpPr txBox="1"/>
          <p:nvPr/>
        </p:nvSpPr>
        <p:spPr>
          <a:xfrm>
            <a:off x="2422689" y="3129699"/>
            <a:ext cx="3403076" cy="769441"/>
          </a:xfrm>
          <a:prstGeom prst="rect">
            <a:avLst/>
          </a:prstGeom>
          <a:noFill/>
        </p:spPr>
        <p:txBody>
          <a:bodyPr wrap="square" rtlCol="0">
            <a:spAutoFit/>
          </a:bodyPr>
          <a:lstStyle/>
          <a:p>
            <a:r>
              <a:rPr lang="sl-SI" sz="4400" dirty="0" smtClean="0">
                <a:solidFill>
                  <a:schemeClr val="accent1"/>
                </a:solidFill>
              </a:rPr>
              <a:t>THANK YOU!</a:t>
            </a:r>
            <a:endParaRPr lang="en-GB" sz="4400" dirty="0">
              <a:solidFill>
                <a:schemeClr val="accent1"/>
              </a:solidFill>
            </a:endParaRPr>
          </a:p>
        </p:txBody>
      </p:sp>
    </p:spTree>
    <p:extLst>
      <p:ext uri="{BB962C8B-B14F-4D97-AF65-F5344CB8AC3E}">
        <p14:creationId xmlns:p14="http://schemas.microsoft.com/office/powerpoint/2010/main" val="8789309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b="1" dirty="0" smtClean="0"/>
              <a:t>Total </a:t>
            </a:r>
            <a:r>
              <a:rPr lang="sl-SI" b="1" dirty="0" err="1" smtClean="0"/>
              <a:t>number</a:t>
            </a:r>
            <a:r>
              <a:rPr lang="sl-SI" b="1" dirty="0" smtClean="0"/>
              <a:t> </a:t>
            </a:r>
            <a:r>
              <a:rPr lang="sl-SI" b="1" dirty="0" err="1" smtClean="0"/>
              <a:t>of</a:t>
            </a:r>
            <a:r>
              <a:rPr lang="sl-SI" b="1" dirty="0" smtClean="0"/>
              <a:t> </a:t>
            </a:r>
            <a:r>
              <a:rPr lang="sl-SI" b="1" dirty="0" err="1" smtClean="0"/>
              <a:t>students</a:t>
            </a:r>
            <a:r>
              <a:rPr lang="sl-SI" b="1" dirty="0" smtClean="0"/>
              <a:t>, 2011 – 2016</a:t>
            </a:r>
            <a:br>
              <a:rPr lang="sl-SI" b="1" dirty="0" smtClean="0"/>
            </a:br>
            <a:endParaRPr lang="sl-SI" b="1" dirty="0"/>
          </a:p>
        </p:txBody>
      </p:sp>
      <p:graphicFrame>
        <p:nvGraphicFramePr>
          <p:cNvPr id="4" name="Označba mesta vsebine 3"/>
          <p:cNvGraphicFramePr>
            <a:graphicFrameLocks noGrp="1"/>
          </p:cNvGraphicFramePr>
          <p:nvPr>
            <p:ph idx="1"/>
            <p:extLst/>
          </p:nvPr>
        </p:nvGraphicFramePr>
        <p:xfrm>
          <a:off x="677334" y="1745809"/>
          <a:ext cx="8596312" cy="3881437"/>
        </p:xfrm>
        <a:graphic>
          <a:graphicData uri="http://schemas.openxmlformats.org/drawingml/2006/chart">
            <c:chart xmlns:c="http://schemas.openxmlformats.org/drawingml/2006/chart" xmlns:r="http://schemas.openxmlformats.org/officeDocument/2006/relationships" r:id="rId2"/>
          </a:graphicData>
        </a:graphic>
      </p:graphicFrame>
      <p:sp>
        <p:nvSpPr>
          <p:cNvPr id="5" name="PoljeZBesedilom 4"/>
          <p:cNvSpPr txBox="1"/>
          <p:nvPr/>
        </p:nvSpPr>
        <p:spPr>
          <a:xfrm>
            <a:off x="2845116" y="6042025"/>
            <a:ext cx="4261104" cy="523220"/>
          </a:xfrm>
          <a:prstGeom prst="rect">
            <a:avLst/>
          </a:prstGeom>
          <a:noFill/>
        </p:spPr>
        <p:txBody>
          <a:bodyPr wrap="square" rtlCol="0">
            <a:spAutoFit/>
          </a:bodyPr>
          <a:lstStyle/>
          <a:p>
            <a:r>
              <a:rPr lang="sl-SI" sz="2800" b="1" dirty="0" err="1" smtClean="0">
                <a:solidFill>
                  <a:schemeClr val="accent2"/>
                </a:solidFill>
              </a:rPr>
              <a:t>Newly</a:t>
            </a:r>
            <a:r>
              <a:rPr lang="sl-SI" sz="2800" b="1" dirty="0" smtClean="0">
                <a:solidFill>
                  <a:schemeClr val="accent2"/>
                </a:solidFill>
              </a:rPr>
              <a:t> </a:t>
            </a:r>
            <a:r>
              <a:rPr lang="sl-SI" sz="2800" b="1" dirty="0" err="1" smtClean="0">
                <a:solidFill>
                  <a:schemeClr val="accent2"/>
                </a:solidFill>
              </a:rPr>
              <a:t>enrolled</a:t>
            </a:r>
            <a:r>
              <a:rPr lang="sl-SI" sz="2800" b="1" dirty="0" smtClean="0">
                <a:solidFill>
                  <a:schemeClr val="accent2"/>
                </a:solidFill>
              </a:rPr>
              <a:t>: 26.000</a:t>
            </a:r>
            <a:endParaRPr lang="sl-SI" sz="2800" b="1" dirty="0">
              <a:solidFill>
                <a:schemeClr val="accent2"/>
              </a:solidFill>
            </a:endParaRPr>
          </a:p>
        </p:txBody>
      </p:sp>
    </p:spTree>
    <p:extLst>
      <p:ext uri="{BB962C8B-B14F-4D97-AF65-F5344CB8AC3E}">
        <p14:creationId xmlns:p14="http://schemas.microsoft.com/office/powerpoint/2010/main" val="28017769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95622" y="143256"/>
            <a:ext cx="8923866" cy="1320800"/>
          </a:xfrm>
        </p:spPr>
        <p:txBody>
          <a:bodyPr/>
          <a:lstStyle/>
          <a:p>
            <a:r>
              <a:rPr lang="sl-SI" b="1" dirty="0" err="1" smtClean="0"/>
              <a:t>Students</a:t>
            </a:r>
            <a:r>
              <a:rPr lang="sl-SI" b="1" dirty="0" smtClean="0"/>
              <a:t> (%) </a:t>
            </a:r>
            <a:r>
              <a:rPr lang="sl-SI" b="1" dirty="0" err="1" smtClean="0"/>
              <a:t>by</a:t>
            </a:r>
            <a:r>
              <a:rPr lang="sl-SI" b="1" dirty="0" smtClean="0"/>
              <a:t> </a:t>
            </a:r>
            <a:r>
              <a:rPr lang="sl-SI" b="1" dirty="0" err="1" smtClean="0"/>
              <a:t>level</a:t>
            </a:r>
            <a:r>
              <a:rPr lang="sl-SI" b="1" dirty="0" smtClean="0"/>
              <a:t> </a:t>
            </a:r>
            <a:r>
              <a:rPr lang="sl-SI" b="1" dirty="0" err="1" smtClean="0"/>
              <a:t>of</a:t>
            </a:r>
            <a:r>
              <a:rPr lang="sl-SI" b="1" dirty="0" smtClean="0"/>
              <a:t> </a:t>
            </a:r>
            <a:r>
              <a:rPr lang="sl-SI" b="1" dirty="0" err="1" smtClean="0"/>
              <a:t>study</a:t>
            </a:r>
            <a:r>
              <a:rPr lang="sl-SI" b="1" dirty="0" smtClean="0"/>
              <a:t>, 2016/17 </a:t>
            </a:r>
            <a:endParaRPr lang="sl-SI" b="1" dirty="0"/>
          </a:p>
        </p:txBody>
      </p:sp>
      <p:pic>
        <p:nvPicPr>
          <p:cNvPr id="4" name="Označba mesta vsebine 3"/>
          <p:cNvPicPr>
            <a:picLocks noGrp="1" noChangeAspect="1"/>
          </p:cNvPicPr>
          <p:nvPr>
            <p:ph idx="1"/>
          </p:nvPr>
        </p:nvPicPr>
        <p:blipFill>
          <a:blip r:embed="rId2"/>
          <a:stretch>
            <a:fillRect/>
          </a:stretch>
        </p:blipFill>
        <p:spPr>
          <a:xfrm>
            <a:off x="893328" y="1367724"/>
            <a:ext cx="8105959" cy="5344822"/>
          </a:xfrm>
          <a:prstGeom prst="rect">
            <a:avLst/>
          </a:prstGeom>
        </p:spPr>
      </p:pic>
      <p:graphicFrame>
        <p:nvGraphicFramePr>
          <p:cNvPr id="9" name="Grafikon 8"/>
          <p:cNvGraphicFramePr>
            <a:graphicFrameLocks/>
          </p:cNvGraphicFramePr>
          <p:nvPr>
            <p:extLst/>
          </p:nvPr>
        </p:nvGraphicFramePr>
        <p:xfrm>
          <a:off x="1591056" y="3118104"/>
          <a:ext cx="4678680" cy="29077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671851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smtClean="0"/>
              <a:t>Number</a:t>
            </a:r>
            <a:r>
              <a:rPr lang="sl-SI" dirty="0" smtClean="0"/>
              <a:t> </a:t>
            </a:r>
            <a:r>
              <a:rPr lang="sl-SI" dirty="0" err="1" smtClean="0"/>
              <a:t>of</a:t>
            </a:r>
            <a:r>
              <a:rPr lang="sl-SI" dirty="0" smtClean="0"/>
              <a:t> </a:t>
            </a:r>
            <a:r>
              <a:rPr lang="sl-SI" b="1" dirty="0" err="1" smtClean="0"/>
              <a:t>graduates</a:t>
            </a:r>
            <a:r>
              <a:rPr lang="sl-SI" dirty="0" smtClean="0"/>
              <a:t> </a:t>
            </a:r>
            <a:r>
              <a:rPr lang="sl-SI" dirty="0" err="1" smtClean="0"/>
              <a:t>by</a:t>
            </a:r>
            <a:r>
              <a:rPr lang="sl-SI" dirty="0" smtClean="0"/>
              <a:t> HEI, 2015</a:t>
            </a:r>
            <a:endParaRPr lang="sl-SI" dirty="0"/>
          </a:p>
        </p:txBody>
      </p:sp>
      <p:pic>
        <p:nvPicPr>
          <p:cNvPr id="4" name="Označba mesta vsebine 3"/>
          <p:cNvPicPr>
            <a:picLocks noGrp="1" noChangeAspect="1"/>
          </p:cNvPicPr>
          <p:nvPr>
            <p:ph idx="1"/>
          </p:nvPr>
        </p:nvPicPr>
        <p:blipFill>
          <a:blip r:embed="rId2"/>
          <a:stretch>
            <a:fillRect/>
          </a:stretch>
        </p:blipFill>
        <p:spPr>
          <a:xfrm>
            <a:off x="480768" y="1540265"/>
            <a:ext cx="7784224" cy="5089684"/>
          </a:xfrm>
          <a:prstGeom prst="rect">
            <a:avLst/>
          </a:prstGeom>
        </p:spPr>
      </p:pic>
      <p:graphicFrame>
        <p:nvGraphicFramePr>
          <p:cNvPr id="5" name="Grafikon 4"/>
          <p:cNvGraphicFramePr>
            <a:graphicFrameLocks/>
          </p:cNvGraphicFramePr>
          <p:nvPr>
            <p:extLst/>
          </p:nvPr>
        </p:nvGraphicFramePr>
        <p:xfrm>
          <a:off x="1338607" y="3280528"/>
          <a:ext cx="4355183" cy="23967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319895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22375" y="1142209"/>
            <a:ext cx="10821923" cy="388776"/>
          </a:xfrm>
        </p:spPr>
        <p:txBody>
          <a:bodyPr>
            <a:noAutofit/>
          </a:bodyPr>
          <a:lstStyle/>
          <a:p>
            <a:r>
              <a:rPr lang="en-US" sz="1800" dirty="0"/>
              <a:t>Public and private expenditure on </a:t>
            </a:r>
            <a:r>
              <a:rPr lang="en-US" sz="1800" dirty="0" smtClean="0"/>
              <a:t>tertiary</a:t>
            </a:r>
            <a:r>
              <a:rPr lang="sl-SI" sz="1800" dirty="0" smtClean="0"/>
              <a:t> </a:t>
            </a:r>
            <a:r>
              <a:rPr lang="en-US" sz="1800" dirty="0" smtClean="0"/>
              <a:t>education </a:t>
            </a:r>
            <a:r>
              <a:rPr lang="en-US" sz="1800" dirty="0"/>
              <a:t>institutions as a percentage </a:t>
            </a:r>
            <a:r>
              <a:rPr lang="en-US" sz="1800" b="1" dirty="0"/>
              <a:t>of GDP </a:t>
            </a:r>
            <a:r>
              <a:rPr lang="en-US" sz="1800" dirty="0" smtClean="0"/>
              <a:t>(</a:t>
            </a:r>
            <a:r>
              <a:rPr lang="en-US" sz="1800" dirty="0"/>
              <a:t>2013)</a:t>
            </a:r>
            <a:endParaRPr lang="sl-SI" sz="1800" dirty="0"/>
          </a:p>
        </p:txBody>
      </p:sp>
      <p:pic>
        <p:nvPicPr>
          <p:cNvPr id="4" name="Označba mesta vsebine 3"/>
          <p:cNvPicPr>
            <a:picLocks noGrp="1" noChangeAspect="1"/>
          </p:cNvPicPr>
          <p:nvPr>
            <p:ph idx="1"/>
          </p:nvPr>
        </p:nvPicPr>
        <p:blipFill>
          <a:blip r:embed="rId2"/>
          <a:stretch>
            <a:fillRect/>
          </a:stretch>
        </p:blipFill>
        <p:spPr>
          <a:xfrm>
            <a:off x="580017" y="1762424"/>
            <a:ext cx="10919768" cy="4455424"/>
          </a:xfrm>
          <a:prstGeom prst="rect">
            <a:avLst/>
          </a:prstGeom>
        </p:spPr>
      </p:pic>
      <p:pic>
        <p:nvPicPr>
          <p:cNvPr id="5" name="Slika 4"/>
          <p:cNvPicPr>
            <a:picLocks noChangeAspect="1"/>
          </p:cNvPicPr>
          <p:nvPr/>
        </p:nvPicPr>
        <p:blipFill>
          <a:blip r:embed="rId3"/>
          <a:stretch>
            <a:fillRect/>
          </a:stretch>
        </p:blipFill>
        <p:spPr>
          <a:xfrm>
            <a:off x="580017" y="6171195"/>
            <a:ext cx="2176461" cy="207282"/>
          </a:xfrm>
          <a:prstGeom prst="rect">
            <a:avLst/>
          </a:prstGeom>
        </p:spPr>
      </p:pic>
      <p:sp>
        <p:nvSpPr>
          <p:cNvPr id="6" name="Naslov 1"/>
          <p:cNvSpPr txBox="1">
            <a:spLocks/>
          </p:cNvSpPr>
          <p:nvPr/>
        </p:nvSpPr>
        <p:spPr>
          <a:xfrm>
            <a:off x="422375" y="472874"/>
            <a:ext cx="8587437" cy="553615"/>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smtClean="0">
                <a:solidFill>
                  <a:schemeClr val="accent2">
                    <a:lumMod val="75000"/>
                  </a:schemeClr>
                </a:solidFill>
              </a:rPr>
              <a:t>What proportion of </a:t>
            </a:r>
            <a:r>
              <a:rPr lang="en-US" sz="2000" b="1" dirty="0" smtClean="0">
                <a:solidFill>
                  <a:schemeClr val="accent2">
                    <a:lumMod val="75000"/>
                  </a:schemeClr>
                </a:solidFill>
              </a:rPr>
              <a:t>national wealth </a:t>
            </a:r>
            <a:r>
              <a:rPr lang="en-US" sz="2000" dirty="0" smtClean="0">
                <a:solidFill>
                  <a:schemeClr val="accent2">
                    <a:lumMod val="75000"/>
                  </a:schemeClr>
                </a:solidFill>
              </a:rPr>
              <a:t>is spent for tertiary education</a:t>
            </a:r>
            <a:r>
              <a:rPr lang="sl-SI" sz="2000" dirty="0" smtClean="0">
                <a:solidFill>
                  <a:schemeClr val="accent2">
                    <a:lumMod val="75000"/>
                  </a:schemeClr>
                </a:solidFill>
              </a:rPr>
              <a:t>?</a:t>
            </a:r>
            <a:endParaRPr lang="sl-SI" sz="2000" dirty="0">
              <a:solidFill>
                <a:schemeClr val="accent2">
                  <a:lumMod val="75000"/>
                </a:schemeClr>
              </a:solidFill>
            </a:endParaRPr>
          </a:p>
        </p:txBody>
      </p:sp>
      <p:sp>
        <p:nvSpPr>
          <p:cNvPr id="7" name="Puščica dol 6"/>
          <p:cNvSpPr/>
          <p:nvPr/>
        </p:nvSpPr>
        <p:spPr>
          <a:xfrm>
            <a:off x="10378911" y="3667027"/>
            <a:ext cx="169683" cy="41477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76630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smtClean="0"/>
              <a:t>Total </a:t>
            </a:r>
            <a:r>
              <a:rPr lang="sl-SI" b="1" dirty="0" err="1" smtClean="0"/>
              <a:t>public</a:t>
            </a:r>
            <a:r>
              <a:rPr lang="sl-SI" b="1" dirty="0" smtClean="0"/>
              <a:t> </a:t>
            </a:r>
            <a:r>
              <a:rPr lang="sl-SI" b="1" dirty="0" err="1" smtClean="0"/>
              <a:t>expenditure</a:t>
            </a:r>
            <a:r>
              <a:rPr lang="sl-SI" b="1" dirty="0" smtClean="0"/>
              <a:t> on </a:t>
            </a:r>
            <a:r>
              <a:rPr lang="sl-SI" b="1" dirty="0" err="1" smtClean="0"/>
              <a:t>education</a:t>
            </a:r>
            <a:r>
              <a:rPr lang="sl-SI" b="1" dirty="0" smtClean="0"/>
              <a:t> as % </a:t>
            </a:r>
            <a:r>
              <a:rPr lang="sl-SI" b="1" dirty="0" err="1" smtClean="0"/>
              <a:t>of</a:t>
            </a:r>
            <a:r>
              <a:rPr lang="sl-SI" b="1" dirty="0" smtClean="0"/>
              <a:t> GDP</a:t>
            </a:r>
            <a:endParaRPr lang="sl-SI" b="1" dirty="0"/>
          </a:p>
        </p:txBody>
      </p:sp>
      <p:pic>
        <p:nvPicPr>
          <p:cNvPr id="5" name="Označba mesta vsebine 4"/>
          <p:cNvPicPr>
            <a:picLocks noGrp="1" noChangeAspect="1"/>
          </p:cNvPicPr>
          <p:nvPr>
            <p:ph idx="1"/>
          </p:nvPr>
        </p:nvPicPr>
        <p:blipFill>
          <a:blip r:embed="rId2"/>
          <a:stretch>
            <a:fillRect/>
          </a:stretch>
        </p:blipFill>
        <p:spPr>
          <a:xfrm>
            <a:off x="677863" y="3061899"/>
            <a:ext cx="8596312" cy="2078815"/>
          </a:xfrm>
          <a:prstGeom prst="rect">
            <a:avLst/>
          </a:prstGeom>
        </p:spPr>
      </p:pic>
    </p:spTree>
    <p:extLst>
      <p:ext uri="{BB962C8B-B14F-4D97-AF65-F5344CB8AC3E}">
        <p14:creationId xmlns:p14="http://schemas.microsoft.com/office/powerpoint/2010/main" val="164946144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1">
  <a:themeElements>
    <a:clrScheme name="Po meri 14">
      <a:dk1>
        <a:sysClr val="windowText" lastClr="000000"/>
      </a:dk1>
      <a:lt1>
        <a:sysClr val="window" lastClr="FFFFFF"/>
      </a:lt1>
      <a:dk2>
        <a:srgbClr val="2C3C43"/>
      </a:dk2>
      <a:lt2>
        <a:srgbClr val="EBEBEB"/>
      </a:lt2>
      <a:accent1>
        <a:srgbClr val="0079C1"/>
      </a:accent1>
      <a:accent2>
        <a:srgbClr val="78A22F"/>
      </a:accent2>
      <a:accent3>
        <a:srgbClr val="FFFFFF"/>
      </a:accent3>
      <a:accent4>
        <a:srgbClr val="FFFFFF"/>
      </a:accent4>
      <a:accent5>
        <a:srgbClr val="FFFFFF"/>
      </a:accent5>
      <a:accent6>
        <a:srgbClr val="FFFFFF"/>
      </a:accent6>
      <a:hlink>
        <a:srgbClr val="FFFFFF"/>
      </a:hlink>
      <a:folHlink>
        <a:srgbClr val="FFFFFF"/>
      </a:folHlink>
    </a:clrScheme>
    <a:fontScheme name="Gladko">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adko">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1036</TotalTime>
  <Words>1699</Words>
  <Application>Microsoft Office PowerPoint</Application>
  <PresentationFormat>Širokozaslonsko</PresentationFormat>
  <Paragraphs>271</Paragraphs>
  <Slides>44</Slides>
  <Notes>3</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44</vt:i4>
      </vt:variant>
    </vt:vector>
  </HeadingPairs>
  <TitlesOfParts>
    <vt:vector size="49" baseType="lpstr">
      <vt:lpstr>Arial</vt:lpstr>
      <vt:lpstr>Calibri</vt:lpstr>
      <vt:lpstr>Trebuchet MS</vt:lpstr>
      <vt:lpstr>Wingdings 3</vt:lpstr>
      <vt:lpstr>Tema1</vt:lpstr>
      <vt:lpstr>Slovenian HE Challenges – Systemic Perspective </vt:lpstr>
      <vt:lpstr>Content </vt:lpstr>
      <vt:lpstr>Structure of the HE System in Slovenia</vt:lpstr>
      <vt:lpstr>Public HE Institutions</vt:lpstr>
      <vt:lpstr>Total number of students, 2011 – 2016 </vt:lpstr>
      <vt:lpstr>Students (%) by level of study, 2016/17 </vt:lpstr>
      <vt:lpstr>Number of graduates by HEI, 2015</vt:lpstr>
      <vt:lpstr>Public and private expenditure on tertiary education institutions as a percentage of GDP (2013)</vt:lpstr>
      <vt:lpstr>Total public expenditure on education as % of GDP</vt:lpstr>
      <vt:lpstr>Total public expenditure on education as a percentage of total public expenditure</vt:lpstr>
      <vt:lpstr>Public expenditure for HE, Slovenia</vt:lpstr>
      <vt:lpstr>PowerPointova predstavitev</vt:lpstr>
      <vt:lpstr>PowerPointova predstavitev</vt:lpstr>
      <vt:lpstr>Sources of funding of HEI, Slovenia</vt:lpstr>
      <vt:lpstr>Sources of funding of universities, 2015</vt:lpstr>
      <vt:lpstr>Budget items of the Ministry of education, science and sport for HE, 2015-2017</vt:lpstr>
      <vt:lpstr>Governmental (ministry) funding of HEI for study activities, 2010-2016</vt:lpstr>
      <vt:lpstr>Key Features  of HEI Funding in Slovenia</vt:lpstr>
      <vt:lpstr>Content </vt:lpstr>
      <vt:lpstr>Key Challenges of HE in Slovenia </vt:lpstr>
      <vt:lpstr>Policy background  The Constitution of  the Republic of Slovenia </vt:lpstr>
      <vt:lpstr>Discrepancies between  the Constitution and the Higher Education Act </vt:lpstr>
      <vt:lpstr>Content </vt:lpstr>
      <vt:lpstr>National HE Programme  2011-2020 </vt:lpstr>
      <vt:lpstr>Pre-reform Model of HE Funding</vt:lpstr>
      <vt:lpstr> Higher Education Act (changed in December 2016)</vt:lpstr>
      <vt:lpstr>Decree on budgetary funding of HEI</vt:lpstr>
      <vt:lpstr>Decree: planing the budget  at the governmental level </vt:lpstr>
      <vt:lpstr>Some Drawbacks of the Former Funding Model</vt:lpstr>
      <vt:lpstr>Key challanges from institutional perspective:</vt:lpstr>
      <vt:lpstr>Reform step 1: Act Amending the HE Act,  December 2016</vt:lpstr>
      <vt:lpstr>Reform step 1: Act Amending the HE Act,  December 2016</vt:lpstr>
      <vt:lpstr>Budgetary funds distribution within contract period  </vt:lpstr>
      <vt:lpstr>Indicators </vt:lpstr>
      <vt:lpstr>Development Pillar of Financing – Performance Agreements  </vt:lpstr>
      <vt:lpstr>New Funding Agreements – Contracts</vt:lpstr>
      <vt:lpstr>Challenge:  Funding agreement</vt:lpstr>
      <vt:lpstr>Content </vt:lpstr>
      <vt:lpstr>PowerPointova predstavitev</vt:lpstr>
      <vt:lpstr>The objective of the new HEA shall be: </vt:lpstr>
      <vt:lpstr>Legal Status of public HE institutions</vt:lpstr>
      <vt:lpstr>Public Service in HE: </vt:lpstr>
      <vt:lpstr>Challenge: Public Service in HE </vt:lpstr>
      <vt:lpstr>PowerPointova predstavitev</vt:lpstr>
    </vt:vector>
  </TitlesOfParts>
  <Company>MIZKŠ</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Tit Neubauer</dc:creator>
  <cp:lastModifiedBy>Stojan Sorčan</cp:lastModifiedBy>
  <cp:revision>33</cp:revision>
  <cp:lastPrinted>2017-03-23T15:18:43Z</cp:lastPrinted>
  <dcterms:created xsi:type="dcterms:W3CDTF">2016-07-20T09:58:37Z</dcterms:created>
  <dcterms:modified xsi:type="dcterms:W3CDTF">2017-03-23T15:31:25Z</dcterms:modified>
</cp:coreProperties>
</file>