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6" r:id="rId5"/>
    <p:sldId id="263" r:id="rId6"/>
    <p:sldId id="258" r:id="rId7"/>
    <p:sldId id="264" r:id="rId8"/>
    <p:sldId id="265" r:id="rId9"/>
    <p:sldId id="261" r:id="rId10"/>
    <p:sldId id="262" r:id="rId11"/>
    <p:sldId id="268" r:id="rId12"/>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9"/>
    <p:restoredTop sz="94650"/>
  </p:normalViewPr>
  <p:slideViewPr>
    <p:cSldViewPr>
      <p:cViewPr varScale="1">
        <p:scale>
          <a:sx n="130" d="100"/>
          <a:sy n="130" d="100"/>
        </p:scale>
        <p:origin x="800"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sp>
        <p:nvSpPr>
          <p:cNvPr id="10" name="Pravokotni trikotni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Naslov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sl-SI" smtClean="0"/>
              <a:t>Uredite slog naslova matrice</a:t>
            </a:r>
            <a:endParaRPr kumimoji="0" lang="en-US"/>
          </a:p>
        </p:txBody>
      </p:sp>
      <p:sp>
        <p:nvSpPr>
          <p:cNvPr id="17" name="Podnaslov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sl-SI" smtClean="0"/>
              <a:t>Uredite slog podnaslova matrice</a:t>
            </a:r>
            <a:endParaRPr kumimoji="0" lang="en-US"/>
          </a:p>
        </p:txBody>
      </p:sp>
      <p:grpSp>
        <p:nvGrpSpPr>
          <p:cNvPr id="2" name="Skupina 1"/>
          <p:cNvGrpSpPr/>
          <p:nvPr/>
        </p:nvGrpSpPr>
        <p:grpSpPr>
          <a:xfrm>
            <a:off x="-3765" y="4953000"/>
            <a:ext cx="9147765" cy="1912088"/>
            <a:chOff x="-3765" y="4832896"/>
            <a:chExt cx="9147765" cy="2032192"/>
          </a:xfrm>
        </p:grpSpPr>
        <p:sp>
          <p:nvSpPr>
            <p:cNvPr id="7" name="Prostoročno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Prostoročno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Prostoročno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Raven povezovalnik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Ograda datuma 29"/>
          <p:cNvSpPr>
            <a:spLocks noGrp="1"/>
          </p:cNvSpPr>
          <p:nvPr>
            <p:ph type="dt" sz="half" idx="10"/>
          </p:nvPr>
        </p:nvSpPr>
        <p:spPr/>
        <p:txBody>
          <a:bodyPr/>
          <a:lstStyle>
            <a:lvl1pPr>
              <a:defRPr>
                <a:solidFill>
                  <a:srgbClr val="FFFFFF"/>
                </a:solidFill>
              </a:defRPr>
            </a:lvl1pPr>
            <a:extLst/>
          </a:lstStyle>
          <a:p>
            <a:fld id="{3C2AC53E-23FE-4EAB-859C-50BB4735CD6D}" type="datetimeFigureOut">
              <a:rPr lang="sl-SI" smtClean="0"/>
              <a:t>22. 03. 17</a:t>
            </a:fld>
            <a:endParaRPr lang="sl-SI"/>
          </a:p>
        </p:txBody>
      </p:sp>
      <p:sp>
        <p:nvSpPr>
          <p:cNvPr id="19" name="Ograda noge 18"/>
          <p:cNvSpPr>
            <a:spLocks noGrp="1"/>
          </p:cNvSpPr>
          <p:nvPr>
            <p:ph type="ftr" sz="quarter" idx="11"/>
          </p:nvPr>
        </p:nvSpPr>
        <p:spPr/>
        <p:txBody>
          <a:bodyPr/>
          <a:lstStyle>
            <a:lvl1pPr>
              <a:defRPr>
                <a:solidFill>
                  <a:schemeClr val="accent1">
                    <a:tint val="20000"/>
                  </a:schemeClr>
                </a:solidFill>
              </a:defRPr>
            </a:lvl1pPr>
            <a:extLst/>
          </a:lstStyle>
          <a:p>
            <a:endParaRPr lang="sl-SI"/>
          </a:p>
        </p:txBody>
      </p:sp>
      <p:sp>
        <p:nvSpPr>
          <p:cNvPr id="27" name="Ograda številke diapozitiva 26"/>
          <p:cNvSpPr>
            <a:spLocks noGrp="1"/>
          </p:cNvSpPr>
          <p:nvPr>
            <p:ph type="sldNum" sz="quarter" idx="12"/>
          </p:nvPr>
        </p:nvSpPr>
        <p:spPr/>
        <p:txBody>
          <a:bodyPr/>
          <a:lstStyle>
            <a:lvl1pPr>
              <a:defRPr>
                <a:solidFill>
                  <a:srgbClr val="FFFFFF"/>
                </a:solidFill>
              </a:defRPr>
            </a:lvl1pPr>
            <a:extLst/>
          </a:lstStyle>
          <a:p>
            <a:fld id="{B5993298-8D6B-4753-9014-1AA3BEBF87B9}" type="slidenum">
              <a:rPr lang="sl-SI" smtClean="0"/>
              <a:t>‹#›</a:t>
            </a:fld>
            <a:endParaRPr lang="sl-S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extLst/>
          </a:lstStyle>
          <a:p>
            <a:r>
              <a:rPr kumimoji="0" lang="sl-SI" smtClean="0"/>
              <a:t>Uredite slog naslova matrice</a:t>
            </a:r>
            <a:endParaRPr kumimoji="0" lang="en-US"/>
          </a:p>
        </p:txBody>
      </p:sp>
      <p:sp>
        <p:nvSpPr>
          <p:cNvPr id="3" name="Ograda navpičnega besedila 2"/>
          <p:cNvSpPr>
            <a:spLocks noGrp="1"/>
          </p:cNvSpPr>
          <p:nvPr>
            <p:ph type="body" orient="vert" idx="1"/>
          </p:nvPr>
        </p:nvSpPr>
        <p:spPr>
          <a:xfrm>
            <a:off x="457200" y="1481329"/>
            <a:ext cx="8229600" cy="4386071"/>
          </a:xfrm>
        </p:spPr>
        <p:txBody>
          <a:bodyPr vert="eaVert"/>
          <a:lstStyle>
            <a:extLst/>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extLst/>
          </a:lstStyle>
          <a:p>
            <a:fld id="{3C2AC53E-23FE-4EAB-859C-50BB4735CD6D}" type="datetimeFigureOut">
              <a:rPr lang="sl-SI" smtClean="0"/>
              <a:t>22. 03. 17</a:t>
            </a:fld>
            <a:endParaRPr lang="sl-SI"/>
          </a:p>
        </p:txBody>
      </p:sp>
      <p:sp>
        <p:nvSpPr>
          <p:cNvPr id="5" name="Ograda noge 4"/>
          <p:cNvSpPr>
            <a:spLocks noGrp="1"/>
          </p:cNvSpPr>
          <p:nvPr>
            <p:ph type="ftr" sz="quarter" idx="11"/>
          </p:nvPr>
        </p:nvSpPr>
        <p:spPr/>
        <p:txBody>
          <a:bodyPr/>
          <a:lstStyle>
            <a:extLst/>
          </a:lstStyle>
          <a:p>
            <a:endParaRPr lang="sl-SI"/>
          </a:p>
        </p:txBody>
      </p:sp>
      <p:sp>
        <p:nvSpPr>
          <p:cNvPr id="6" name="Ograda številke diapozitiva 5"/>
          <p:cNvSpPr>
            <a:spLocks noGrp="1"/>
          </p:cNvSpPr>
          <p:nvPr>
            <p:ph type="sldNum" sz="quarter" idx="12"/>
          </p:nvPr>
        </p:nvSpPr>
        <p:spPr/>
        <p:txBody>
          <a:bodyPr/>
          <a:lstStyle>
            <a:extLst/>
          </a:lstStyle>
          <a:p>
            <a:fld id="{B5993298-8D6B-4753-9014-1AA3BEBF87B9}" type="slidenum">
              <a:rPr lang="sl-SI" smtClean="0"/>
              <a:t>‹#›</a:t>
            </a:fld>
            <a:endParaRPr lang="sl-S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844013" y="274640"/>
            <a:ext cx="1777470" cy="5592761"/>
          </a:xfrm>
        </p:spPr>
        <p:txBody>
          <a:bodyPr vert="eaVert"/>
          <a:lstStyle>
            <a:extLst/>
          </a:lstStyle>
          <a:p>
            <a:r>
              <a:rPr kumimoji="0" lang="sl-SI" smtClean="0"/>
              <a:t>Uredite slog naslova matrice</a:t>
            </a:r>
            <a:endParaRPr kumimoji="0" lang="en-US"/>
          </a:p>
        </p:txBody>
      </p:sp>
      <p:sp>
        <p:nvSpPr>
          <p:cNvPr id="3" name="Ograda navpičnega besedila 2"/>
          <p:cNvSpPr>
            <a:spLocks noGrp="1"/>
          </p:cNvSpPr>
          <p:nvPr>
            <p:ph type="body" orient="vert" idx="1"/>
          </p:nvPr>
        </p:nvSpPr>
        <p:spPr>
          <a:xfrm>
            <a:off x="457200" y="274641"/>
            <a:ext cx="6324600" cy="5592760"/>
          </a:xfrm>
        </p:spPr>
        <p:txBody>
          <a:bodyPr vert="eaVert"/>
          <a:lstStyle>
            <a:extLst/>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extLst/>
          </a:lstStyle>
          <a:p>
            <a:fld id="{3C2AC53E-23FE-4EAB-859C-50BB4735CD6D}" type="datetimeFigureOut">
              <a:rPr lang="sl-SI" smtClean="0"/>
              <a:t>22. 03. 17</a:t>
            </a:fld>
            <a:endParaRPr lang="sl-SI"/>
          </a:p>
        </p:txBody>
      </p:sp>
      <p:sp>
        <p:nvSpPr>
          <p:cNvPr id="5" name="Ograda noge 4"/>
          <p:cNvSpPr>
            <a:spLocks noGrp="1"/>
          </p:cNvSpPr>
          <p:nvPr>
            <p:ph type="ftr" sz="quarter" idx="11"/>
          </p:nvPr>
        </p:nvSpPr>
        <p:spPr/>
        <p:txBody>
          <a:bodyPr/>
          <a:lstStyle>
            <a:extLst/>
          </a:lstStyle>
          <a:p>
            <a:endParaRPr lang="sl-SI"/>
          </a:p>
        </p:txBody>
      </p:sp>
      <p:sp>
        <p:nvSpPr>
          <p:cNvPr id="6" name="Ograda številke diapozitiva 5"/>
          <p:cNvSpPr>
            <a:spLocks noGrp="1"/>
          </p:cNvSpPr>
          <p:nvPr>
            <p:ph type="sldNum" sz="quarter" idx="12"/>
          </p:nvPr>
        </p:nvSpPr>
        <p:spPr/>
        <p:txBody>
          <a:bodyPr/>
          <a:lstStyle>
            <a:extLst/>
          </a:lstStyle>
          <a:p>
            <a:fld id="{B5993298-8D6B-4753-9014-1AA3BEBF87B9}" type="slidenum">
              <a:rPr lang="sl-SI" smtClean="0"/>
              <a:t>‹#›</a:t>
            </a:fld>
            <a:endParaRPr lang="sl-S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3" name="Ograda vsebine 2"/>
          <p:cNvSpPr>
            <a:spLocks noGrp="1"/>
          </p:cNvSpPr>
          <p:nvPr>
            <p:ph idx="1"/>
          </p:nvPr>
        </p:nvSpPr>
        <p:spPr/>
        <p:txBody>
          <a:bodyPr/>
          <a:lstStyle>
            <a:extLst/>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extLst/>
          </a:lstStyle>
          <a:p>
            <a:fld id="{3C2AC53E-23FE-4EAB-859C-50BB4735CD6D}" type="datetimeFigureOut">
              <a:rPr lang="sl-SI" smtClean="0"/>
              <a:t>22. 03. 17</a:t>
            </a:fld>
            <a:endParaRPr lang="sl-SI"/>
          </a:p>
        </p:txBody>
      </p:sp>
      <p:sp>
        <p:nvSpPr>
          <p:cNvPr id="5" name="Ograda noge 4"/>
          <p:cNvSpPr>
            <a:spLocks noGrp="1"/>
          </p:cNvSpPr>
          <p:nvPr>
            <p:ph type="ftr" sz="quarter" idx="11"/>
          </p:nvPr>
        </p:nvSpPr>
        <p:spPr/>
        <p:txBody>
          <a:bodyPr/>
          <a:lstStyle>
            <a:extLst/>
          </a:lstStyle>
          <a:p>
            <a:endParaRPr lang="sl-SI"/>
          </a:p>
        </p:txBody>
      </p:sp>
      <p:sp>
        <p:nvSpPr>
          <p:cNvPr id="6" name="Ograda številke diapozitiva 5"/>
          <p:cNvSpPr>
            <a:spLocks noGrp="1"/>
          </p:cNvSpPr>
          <p:nvPr>
            <p:ph type="sldNum" sz="quarter" idx="12"/>
          </p:nvPr>
        </p:nvSpPr>
        <p:spPr/>
        <p:txBody>
          <a:bodyPr/>
          <a:lstStyle>
            <a:extLst/>
          </a:lstStyle>
          <a:p>
            <a:fld id="{B5993298-8D6B-4753-9014-1AA3BEBF87B9}" type="slidenum">
              <a:rPr lang="sl-SI" smtClean="0"/>
              <a:t>‹#›</a:t>
            </a:fld>
            <a:endParaRPr lang="sl-SI"/>
          </a:p>
        </p:txBody>
      </p:sp>
      <p:sp>
        <p:nvSpPr>
          <p:cNvPr id="7" name="Naslov 6"/>
          <p:cNvSpPr>
            <a:spLocks noGrp="1"/>
          </p:cNvSpPr>
          <p:nvPr>
            <p:ph type="title"/>
          </p:nvPr>
        </p:nvSpPr>
        <p:spPr/>
        <p:txBody>
          <a:bodyPr rtlCol="0"/>
          <a:lstStyle>
            <a:extLst/>
          </a:lstStyle>
          <a:p>
            <a:r>
              <a:rPr kumimoji="0" lang="sl-SI" smtClean="0"/>
              <a:t>Uredite slog naslova matrice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bg>
      <p:bgRef idx="1002">
        <a:schemeClr val="bg1"/>
      </p:bgRef>
    </p:bg>
    <p:spTree>
      <p:nvGrpSpPr>
        <p:cNvPr id="1" name=""/>
        <p:cNvGrpSpPr/>
        <p:nvPr/>
      </p:nvGrpSpPr>
      <p:grpSpPr>
        <a:xfrm>
          <a:off x="0" y="0"/>
          <a:ext cx="0" cy="0"/>
          <a:chOff x="0" y="0"/>
          <a:chExt cx="0" cy="0"/>
        </a:xfrm>
      </p:grpSpPr>
      <p:sp>
        <p:nvSpPr>
          <p:cNvPr id="2" name="Naslov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sl-SI" smtClean="0"/>
              <a:t>Uredite slog naslova matrice</a:t>
            </a:r>
            <a:endParaRPr kumimoji="0" lang="en-US"/>
          </a:p>
        </p:txBody>
      </p:sp>
      <p:sp>
        <p:nvSpPr>
          <p:cNvPr id="3" name="Ograda besedila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sl-SI" smtClean="0"/>
              <a:t>Uredite sloge besedila matrice</a:t>
            </a:r>
          </a:p>
        </p:txBody>
      </p:sp>
      <p:sp>
        <p:nvSpPr>
          <p:cNvPr id="4" name="Ograda datuma 3"/>
          <p:cNvSpPr>
            <a:spLocks noGrp="1"/>
          </p:cNvSpPr>
          <p:nvPr>
            <p:ph type="dt" sz="half" idx="10"/>
          </p:nvPr>
        </p:nvSpPr>
        <p:spPr/>
        <p:txBody>
          <a:bodyPr/>
          <a:lstStyle>
            <a:extLst/>
          </a:lstStyle>
          <a:p>
            <a:fld id="{3C2AC53E-23FE-4EAB-859C-50BB4735CD6D}" type="datetimeFigureOut">
              <a:rPr lang="sl-SI" smtClean="0"/>
              <a:t>22. 03. 17</a:t>
            </a:fld>
            <a:endParaRPr lang="sl-SI"/>
          </a:p>
        </p:txBody>
      </p:sp>
      <p:sp>
        <p:nvSpPr>
          <p:cNvPr id="5" name="Ograda noge 4"/>
          <p:cNvSpPr>
            <a:spLocks noGrp="1"/>
          </p:cNvSpPr>
          <p:nvPr>
            <p:ph type="ftr" sz="quarter" idx="11"/>
          </p:nvPr>
        </p:nvSpPr>
        <p:spPr/>
        <p:txBody>
          <a:bodyPr/>
          <a:lstStyle>
            <a:extLst/>
          </a:lstStyle>
          <a:p>
            <a:endParaRPr lang="sl-SI"/>
          </a:p>
        </p:txBody>
      </p:sp>
      <p:sp>
        <p:nvSpPr>
          <p:cNvPr id="6" name="Ograda številke diapozitiva 5"/>
          <p:cNvSpPr>
            <a:spLocks noGrp="1"/>
          </p:cNvSpPr>
          <p:nvPr>
            <p:ph type="sldNum" sz="quarter" idx="12"/>
          </p:nvPr>
        </p:nvSpPr>
        <p:spPr/>
        <p:txBody>
          <a:bodyPr/>
          <a:lstStyle>
            <a:extLst/>
          </a:lstStyle>
          <a:p>
            <a:fld id="{B5993298-8D6B-4753-9014-1AA3BEBF87B9}" type="slidenum">
              <a:rPr lang="sl-SI" smtClean="0"/>
              <a:t>‹#›</a:t>
            </a:fld>
            <a:endParaRPr lang="sl-SI"/>
          </a:p>
        </p:txBody>
      </p:sp>
      <p:sp>
        <p:nvSpPr>
          <p:cNvPr id="7" name="Škarnice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Škarnice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bg>
      <p:bgRef idx="1002">
        <a:schemeClr val="bg1"/>
      </p:bgRef>
    </p:bg>
    <p:spTree>
      <p:nvGrpSpPr>
        <p:cNvPr id="1" name=""/>
        <p:cNvGrpSpPr/>
        <p:nvPr/>
      </p:nvGrpSpPr>
      <p:grpSpPr>
        <a:xfrm>
          <a:off x="0" y="0"/>
          <a:ext cx="0" cy="0"/>
          <a:chOff x="0" y="0"/>
          <a:chExt cx="0" cy="0"/>
        </a:xfrm>
      </p:grpSpPr>
      <p:sp>
        <p:nvSpPr>
          <p:cNvPr id="3" name="Ograda vsebine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vsebine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5" name="Ograda datuma 4"/>
          <p:cNvSpPr>
            <a:spLocks noGrp="1"/>
          </p:cNvSpPr>
          <p:nvPr>
            <p:ph type="dt" sz="half" idx="10"/>
          </p:nvPr>
        </p:nvSpPr>
        <p:spPr/>
        <p:txBody>
          <a:bodyPr/>
          <a:lstStyle>
            <a:extLst/>
          </a:lstStyle>
          <a:p>
            <a:fld id="{3C2AC53E-23FE-4EAB-859C-50BB4735CD6D}" type="datetimeFigureOut">
              <a:rPr lang="sl-SI" smtClean="0"/>
              <a:t>22. 03. 17</a:t>
            </a:fld>
            <a:endParaRPr lang="sl-SI"/>
          </a:p>
        </p:txBody>
      </p:sp>
      <p:sp>
        <p:nvSpPr>
          <p:cNvPr id="6" name="Ograda noge 5"/>
          <p:cNvSpPr>
            <a:spLocks noGrp="1"/>
          </p:cNvSpPr>
          <p:nvPr>
            <p:ph type="ftr" sz="quarter" idx="11"/>
          </p:nvPr>
        </p:nvSpPr>
        <p:spPr/>
        <p:txBody>
          <a:bodyPr/>
          <a:lstStyle>
            <a:extLst/>
          </a:lstStyle>
          <a:p>
            <a:endParaRPr lang="sl-SI"/>
          </a:p>
        </p:txBody>
      </p:sp>
      <p:sp>
        <p:nvSpPr>
          <p:cNvPr id="7" name="Ograda številke diapozitiva 6"/>
          <p:cNvSpPr>
            <a:spLocks noGrp="1"/>
          </p:cNvSpPr>
          <p:nvPr>
            <p:ph type="sldNum" sz="quarter" idx="12"/>
          </p:nvPr>
        </p:nvSpPr>
        <p:spPr/>
        <p:txBody>
          <a:bodyPr/>
          <a:lstStyle>
            <a:extLst/>
          </a:lstStyle>
          <a:p>
            <a:fld id="{B5993298-8D6B-4753-9014-1AA3BEBF87B9}" type="slidenum">
              <a:rPr lang="sl-SI" smtClean="0"/>
              <a:t>‹#›</a:t>
            </a:fld>
            <a:endParaRPr lang="sl-SI"/>
          </a:p>
        </p:txBody>
      </p:sp>
      <p:sp>
        <p:nvSpPr>
          <p:cNvPr id="8" name="Naslov 7"/>
          <p:cNvSpPr>
            <a:spLocks noGrp="1"/>
          </p:cNvSpPr>
          <p:nvPr>
            <p:ph type="title"/>
          </p:nvPr>
        </p:nvSpPr>
        <p:spPr/>
        <p:txBody>
          <a:bodyPr rtlCol="0"/>
          <a:lstStyle>
            <a:extLst/>
          </a:lstStyle>
          <a:p>
            <a:r>
              <a:rPr kumimoji="0" lang="sl-SI" smtClean="0"/>
              <a:t>Uredite slog naslova matrice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rimerjava">
    <p:bg>
      <p:bgRef idx="1003">
        <a:schemeClr val="bg1"/>
      </p:bgRef>
    </p:bg>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8229600" cy="1143000"/>
          </a:xfrm>
        </p:spPr>
        <p:txBody>
          <a:bodyPr anchor="ctr"/>
          <a:lstStyle>
            <a:lvl1pPr>
              <a:defRPr/>
            </a:lvl1pPr>
            <a:extLst/>
          </a:lstStyle>
          <a:p>
            <a:r>
              <a:rPr kumimoji="0" lang="sl-SI" smtClean="0"/>
              <a:t>Uredite slog naslova matrice</a:t>
            </a:r>
            <a:endParaRPr kumimoji="0" lang="en-US"/>
          </a:p>
        </p:txBody>
      </p:sp>
      <p:sp>
        <p:nvSpPr>
          <p:cNvPr id="3" name="Ograda besedila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sl-SI" smtClean="0"/>
              <a:t>Uredite sloge besedila matrice</a:t>
            </a:r>
          </a:p>
        </p:txBody>
      </p:sp>
      <p:sp>
        <p:nvSpPr>
          <p:cNvPr id="4" name="Ograda besedila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sl-SI" smtClean="0"/>
              <a:t>Uredite sloge besedila matrice</a:t>
            </a:r>
          </a:p>
        </p:txBody>
      </p:sp>
      <p:sp>
        <p:nvSpPr>
          <p:cNvPr id="5" name="Ograda vsebine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6" name="Ograda vsebine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7" name="Ograda datuma 6"/>
          <p:cNvSpPr>
            <a:spLocks noGrp="1"/>
          </p:cNvSpPr>
          <p:nvPr>
            <p:ph type="dt" sz="half" idx="10"/>
          </p:nvPr>
        </p:nvSpPr>
        <p:spPr/>
        <p:txBody>
          <a:bodyPr/>
          <a:lstStyle>
            <a:extLst/>
          </a:lstStyle>
          <a:p>
            <a:fld id="{3C2AC53E-23FE-4EAB-859C-50BB4735CD6D}" type="datetimeFigureOut">
              <a:rPr lang="sl-SI" smtClean="0"/>
              <a:t>22. 03. 17</a:t>
            </a:fld>
            <a:endParaRPr lang="sl-SI"/>
          </a:p>
        </p:txBody>
      </p:sp>
      <p:sp>
        <p:nvSpPr>
          <p:cNvPr id="8" name="Ograda noge 7"/>
          <p:cNvSpPr>
            <a:spLocks noGrp="1"/>
          </p:cNvSpPr>
          <p:nvPr>
            <p:ph type="ftr" sz="quarter" idx="11"/>
          </p:nvPr>
        </p:nvSpPr>
        <p:spPr/>
        <p:txBody>
          <a:bodyPr/>
          <a:lstStyle>
            <a:extLst/>
          </a:lstStyle>
          <a:p>
            <a:endParaRPr lang="sl-SI"/>
          </a:p>
        </p:txBody>
      </p:sp>
      <p:sp>
        <p:nvSpPr>
          <p:cNvPr id="9" name="Ograda številke diapozitiva 8"/>
          <p:cNvSpPr>
            <a:spLocks noGrp="1"/>
          </p:cNvSpPr>
          <p:nvPr>
            <p:ph type="sldNum" sz="quarter" idx="12"/>
          </p:nvPr>
        </p:nvSpPr>
        <p:spPr/>
        <p:txBody>
          <a:bodyPr/>
          <a:lstStyle>
            <a:extLst/>
          </a:lstStyle>
          <a:p>
            <a:fld id="{B5993298-8D6B-4753-9014-1AA3BEBF87B9}" type="slidenum">
              <a:rPr lang="sl-SI" smtClean="0"/>
              <a:t>‹#›</a:t>
            </a:fld>
            <a:endParaRPr lang="sl-SI"/>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bg>
      <p:bgRef idx="1002">
        <a:schemeClr val="bg1"/>
      </p:bgRef>
    </p:bg>
    <p:spTree>
      <p:nvGrpSpPr>
        <p:cNvPr id="1" name=""/>
        <p:cNvGrpSpPr/>
        <p:nvPr/>
      </p:nvGrpSpPr>
      <p:grpSpPr>
        <a:xfrm>
          <a:off x="0" y="0"/>
          <a:ext cx="0" cy="0"/>
          <a:chOff x="0" y="0"/>
          <a:chExt cx="0" cy="0"/>
        </a:xfrm>
      </p:grpSpPr>
      <p:sp>
        <p:nvSpPr>
          <p:cNvPr id="3" name="Ograda datuma 2"/>
          <p:cNvSpPr>
            <a:spLocks noGrp="1"/>
          </p:cNvSpPr>
          <p:nvPr>
            <p:ph type="dt" sz="half" idx="10"/>
          </p:nvPr>
        </p:nvSpPr>
        <p:spPr/>
        <p:txBody>
          <a:bodyPr/>
          <a:lstStyle>
            <a:extLst/>
          </a:lstStyle>
          <a:p>
            <a:fld id="{3C2AC53E-23FE-4EAB-859C-50BB4735CD6D}" type="datetimeFigureOut">
              <a:rPr lang="sl-SI" smtClean="0"/>
              <a:t>22. 03. 17</a:t>
            </a:fld>
            <a:endParaRPr lang="sl-SI"/>
          </a:p>
        </p:txBody>
      </p:sp>
      <p:sp>
        <p:nvSpPr>
          <p:cNvPr id="4" name="Ograda noge 3"/>
          <p:cNvSpPr>
            <a:spLocks noGrp="1"/>
          </p:cNvSpPr>
          <p:nvPr>
            <p:ph type="ftr" sz="quarter" idx="11"/>
          </p:nvPr>
        </p:nvSpPr>
        <p:spPr/>
        <p:txBody>
          <a:bodyPr/>
          <a:lstStyle>
            <a:extLst/>
          </a:lstStyle>
          <a:p>
            <a:endParaRPr lang="sl-SI"/>
          </a:p>
        </p:txBody>
      </p:sp>
      <p:sp>
        <p:nvSpPr>
          <p:cNvPr id="5" name="Ograda številke diapozitiva 4"/>
          <p:cNvSpPr>
            <a:spLocks noGrp="1"/>
          </p:cNvSpPr>
          <p:nvPr>
            <p:ph type="sldNum" sz="quarter" idx="12"/>
          </p:nvPr>
        </p:nvSpPr>
        <p:spPr/>
        <p:txBody>
          <a:bodyPr/>
          <a:lstStyle>
            <a:extLst/>
          </a:lstStyle>
          <a:p>
            <a:fld id="{B5993298-8D6B-4753-9014-1AA3BEBF87B9}" type="slidenum">
              <a:rPr lang="sl-SI" smtClean="0"/>
              <a:t>‹#›</a:t>
            </a:fld>
            <a:endParaRPr lang="sl-SI"/>
          </a:p>
        </p:txBody>
      </p:sp>
      <p:sp>
        <p:nvSpPr>
          <p:cNvPr id="6" name="Naslov 5"/>
          <p:cNvSpPr>
            <a:spLocks noGrp="1"/>
          </p:cNvSpPr>
          <p:nvPr>
            <p:ph type="title"/>
          </p:nvPr>
        </p:nvSpPr>
        <p:spPr/>
        <p:txBody>
          <a:bodyPr rtlCol="0"/>
          <a:lstStyle>
            <a:extLst/>
          </a:lstStyle>
          <a:p>
            <a:r>
              <a:rPr kumimoji="0" lang="sl-SI" smtClean="0"/>
              <a:t>Uredite slog naslova matrice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grada datuma 1"/>
          <p:cNvSpPr>
            <a:spLocks noGrp="1"/>
          </p:cNvSpPr>
          <p:nvPr>
            <p:ph type="dt" sz="half" idx="10"/>
          </p:nvPr>
        </p:nvSpPr>
        <p:spPr/>
        <p:txBody>
          <a:bodyPr/>
          <a:lstStyle>
            <a:extLst/>
          </a:lstStyle>
          <a:p>
            <a:fld id="{3C2AC53E-23FE-4EAB-859C-50BB4735CD6D}" type="datetimeFigureOut">
              <a:rPr lang="sl-SI" smtClean="0"/>
              <a:t>22. 03. 17</a:t>
            </a:fld>
            <a:endParaRPr lang="sl-SI"/>
          </a:p>
        </p:txBody>
      </p:sp>
      <p:sp>
        <p:nvSpPr>
          <p:cNvPr id="3" name="Ograda noge 2"/>
          <p:cNvSpPr>
            <a:spLocks noGrp="1"/>
          </p:cNvSpPr>
          <p:nvPr>
            <p:ph type="ftr" sz="quarter" idx="11"/>
          </p:nvPr>
        </p:nvSpPr>
        <p:spPr/>
        <p:txBody>
          <a:bodyPr/>
          <a:lstStyle>
            <a:extLst/>
          </a:lstStyle>
          <a:p>
            <a:endParaRPr lang="sl-SI"/>
          </a:p>
        </p:txBody>
      </p:sp>
      <p:sp>
        <p:nvSpPr>
          <p:cNvPr id="4" name="Ograda številke diapozitiva 3"/>
          <p:cNvSpPr>
            <a:spLocks noGrp="1"/>
          </p:cNvSpPr>
          <p:nvPr>
            <p:ph type="sldNum" sz="quarter" idx="12"/>
          </p:nvPr>
        </p:nvSpPr>
        <p:spPr/>
        <p:txBody>
          <a:bodyPr/>
          <a:lstStyle>
            <a:extLst/>
          </a:lstStyle>
          <a:p>
            <a:fld id="{B5993298-8D6B-4753-9014-1AA3BEBF87B9}" type="slidenum">
              <a:rPr lang="sl-SI" smtClean="0"/>
              <a:t>‹#›</a:t>
            </a:fld>
            <a:endParaRPr lang="sl-S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1_Naslov in vsebina">
    <p:bg>
      <p:bgRef idx="1003">
        <a:schemeClr val="bg1"/>
      </p:bgRef>
    </p:bg>
    <p:spTree>
      <p:nvGrpSpPr>
        <p:cNvPr id="1" name=""/>
        <p:cNvGrpSpPr/>
        <p:nvPr/>
      </p:nvGrpSpPr>
      <p:grpSpPr>
        <a:xfrm>
          <a:off x="0" y="0"/>
          <a:ext cx="0" cy="0"/>
          <a:chOff x="0" y="0"/>
          <a:chExt cx="0" cy="0"/>
        </a:xfrm>
      </p:grpSpPr>
      <p:sp>
        <p:nvSpPr>
          <p:cNvPr id="2" name="Naslov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sl-SI" smtClean="0"/>
              <a:t>Uredite slog naslova matrice</a:t>
            </a:r>
            <a:endParaRPr kumimoji="0" lang="en-US"/>
          </a:p>
        </p:txBody>
      </p:sp>
      <p:sp>
        <p:nvSpPr>
          <p:cNvPr id="3" name="Ograda besedila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sl-SI" smtClean="0"/>
              <a:t>Uredite sloge besedila matrice</a:t>
            </a:r>
          </a:p>
        </p:txBody>
      </p:sp>
      <p:sp>
        <p:nvSpPr>
          <p:cNvPr id="4" name="Ograda vsebine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5" name="Ograda datuma 4"/>
          <p:cNvSpPr>
            <a:spLocks noGrp="1"/>
          </p:cNvSpPr>
          <p:nvPr>
            <p:ph type="dt" sz="half" idx="10"/>
          </p:nvPr>
        </p:nvSpPr>
        <p:spPr>
          <a:xfrm>
            <a:off x="6727032" y="6407944"/>
            <a:ext cx="1920240" cy="365760"/>
          </a:xfrm>
        </p:spPr>
        <p:txBody>
          <a:bodyPr/>
          <a:lstStyle>
            <a:extLst/>
          </a:lstStyle>
          <a:p>
            <a:fld id="{3C2AC53E-23FE-4EAB-859C-50BB4735CD6D}" type="datetimeFigureOut">
              <a:rPr lang="sl-SI" smtClean="0"/>
              <a:t>22. 03. 17</a:t>
            </a:fld>
            <a:endParaRPr lang="sl-SI"/>
          </a:p>
        </p:txBody>
      </p:sp>
      <p:sp>
        <p:nvSpPr>
          <p:cNvPr id="6" name="Ograda noge 5"/>
          <p:cNvSpPr>
            <a:spLocks noGrp="1"/>
          </p:cNvSpPr>
          <p:nvPr>
            <p:ph type="ftr" sz="quarter" idx="11"/>
          </p:nvPr>
        </p:nvSpPr>
        <p:spPr/>
        <p:txBody>
          <a:bodyPr/>
          <a:lstStyle>
            <a:extLst/>
          </a:lstStyle>
          <a:p>
            <a:endParaRPr lang="sl-SI"/>
          </a:p>
        </p:txBody>
      </p:sp>
      <p:sp>
        <p:nvSpPr>
          <p:cNvPr id="7" name="Ograda številke diapozitiva 6"/>
          <p:cNvSpPr>
            <a:spLocks noGrp="1"/>
          </p:cNvSpPr>
          <p:nvPr>
            <p:ph type="sldNum" sz="quarter" idx="12"/>
          </p:nvPr>
        </p:nvSpPr>
        <p:spPr/>
        <p:txBody>
          <a:bodyPr/>
          <a:lstStyle>
            <a:extLst/>
          </a:lstStyle>
          <a:p>
            <a:fld id="{B5993298-8D6B-4753-9014-1AA3BEBF87B9}" type="slidenum">
              <a:rPr lang="sl-SI" smtClean="0"/>
              <a:t>‹#›</a:t>
            </a:fld>
            <a:endParaRPr lang="sl-SI"/>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bg>
      <p:bgRef idx="1002">
        <a:schemeClr val="bg1"/>
      </p:bgRef>
    </p:bg>
    <p:spTree>
      <p:nvGrpSpPr>
        <p:cNvPr id="1" name=""/>
        <p:cNvGrpSpPr/>
        <p:nvPr/>
      </p:nvGrpSpPr>
      <p:grpSpPr>
        <a:xfrm>
          <a:off x="0" y="0"/>
          <a:ext cx="0" cy="0"/>
          <a:chOff x="0" y="0"/>
          <a:chExt cx="0" cy="0"/>
        </a:xfrm>
      </p:grpSpPr>
      <p:sp>
        <p:nvSpPr>
          <p:cNvPr id="4" name="Ograda besedila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sl-SI" smtClean="0"/>
              <a:t>Uredite sloge besedila matrice</a:t>
            </a:r>
          </a:p>
        </p:txBody>
      </p:sp>
      <p:sp>
        <p:nvSpPr>
          <p:cNvPr id="3" name="Ograda slik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sl-SI" smtClean="0"/>
              <a:t>Kliknite ikono, če želite dodati sliko</a:t>
            </a:r>
            <a:endParaRPr kumimoji="0" lang="en-US" dirty="0"/>
          </a:p>
        </p:txBody>
      </p:sp>
      <p:sp>
        <p:nvSpPr>
          <p:cNvPr id="5" name="Ograda datuma 4"/>
          <p:cNvSpPr>
            <a:spLocks noGrp="1"/>
          </p:cNvSpPr>
          <p:nvPr>
            <p:ph type="dt" sz="half" idx="10"/>
          </p:nvPr>
        </p:nvSpPr>
        <p:spPr/>
        <p:txBody>
          <a:bodyPr/>
          <a:lstStyle>
            <a:lvl1pPr>
              <a:defRPr>
                <a:solidFill>
                  <a:schemeClr val="tx1"/>
                </a:solidFill>
              </a:defRPr>
            </a:lvl1pPr>
            <a:extLst/>
          </a:lstStyle>
          <a:p>
            <a:fld id="{3C2AC53E-23FE-4EAB-859C-50BB4735CD6D}" type="datetimeFigureOut">
              <a:rPr lang="sl-SI" smtClean="0"/>
              <a:t>22. 03. 17</a:t>
            </a:fld>
            <a:endParaRPr lang="sl-SI"/>
          </a:p>
        </p:txBody>
      </p:sp>
      <p:sp>
        <p:nvSpPr>
          <p:cNvPr id="6" name="Ograda no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sl-SI"/>
          </a:p>
        </p:txBody>
      </p:sp>
      <p:sp>
        <p:nvSpPr>
          <p:cNvPr id="7" name="Ograda številke diapozitiva 6"/>
          <p:cNvSpPr>
            <a:spLocks noGrp="1"/>
          </p:cNvSpPr>
          <p:nvPr>
            <p:ph type="sldNum" sz="quarter" idx="12"/>
          </p:nvPr>
        </p:nvSpPr>
        <p:spPr/>
        <p:txBody>
          <a:bodyPr/>
          <a:lstStyle>
            <a:lvl1pPr>
              <a:defRPr>
                <a:solidFill>
                  <a:schemeClr val="tx1"/>
                </a:solidFill>
              </a:defRPr>
            </a:lvl1pPr>
            <a:extLst/>
          </a:lstStyle>
          <a:p>
            <a:fld id="{B5993298-8D6B-4753-9014-1AA3BEBF87B9}" type="slidenum">
              <a:rPr lang="sl-SI" smtClean="0"/>
              <a:t>‹#›</a:t>
            </a:fld>
            <a:endParaRPr lang="sl-SI"/>
          </a:p>
        </p:txBody>
      </p:sp>
      <p:sp>
        <p:nvSpPr>
          <p:cNvPr id="2" name="Naslov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sl-SI" smtClean="0"/>
              <a:t>Uredite slog naslova matrice</a:t>
            </a:r>
            <a:endParaRPr kumimoji="0" lang="en-US"/>
          </a:p>
        </p:txBody>
      </p:sp>
      <p:sp>
        <p:nvSpPr>
          <p:cNvPr id="8" name="Prostoročno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Prostoročno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Pravokotni trikotnik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Raven povezovalnik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Škarnice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Škarnice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Prostoročno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Prostoročno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Pravokotni trikotnik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Raven povezovalnik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Ograda naslova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sl-SI" smtClean="0"/>
              <a:t>Uredite slog naslova matrice</a:t>
            </a:r>
            <a:endParaRPr kumimoji="0" lang="en-US"/>
          </a:p>
        </p:txBody>
      </p:sp>
      <p:sp>
        <p:nvSpPr>
          <p:cNvPr id="30" name="Ograda besedila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sl-SI" smtClean="0"/>
              <a:t>Uredite sloge besedila matrice</a:t>
            </a:r>
          </a:p>
          <a:p>
            <a:pPr lvl="1" eaLnBrk="1" latinLnBrk="0" hangingPunct="1"/>
            <a:r>
              <a:rPr kumimoji="0" lang="sl-SI" smtClean="0"/>
              <a:t>Druga raven</a:t>
            </a:r>
          </a:p>
          <a:p>
            <a:pPr lvl="2" eaLnBrk="1" latinLnBrk="0" hangingPunct="1"/>
            <a:r>
              <a:rPr kumimoji="0" lang="sl-SI" smtClean="0"/>
              <a:t>Tretja raven</a:t>
            </a:r>
          </a:p>
          <a:p>
            <a:pPr lvl="3" eaLnBrk="1" latinLnBrk="0" hangingPunct="1"/>
            <a:r>
              <a:rPr kumimoji="0" lang="sl-SI" smtClean="0"/>
              <a:t>Četrta raven</a:t>
            </a:r>
          </a:p>
          <a:p>
            <a:pPr lvl="4" eaLnBrk="1" latinLnBrk="0" hangingPunct="1"/>
            <a:r>
              <a:rPr kumimoji="0" lang="sl-SI" smtClean="0"/>
              <a:t>Peta raven</a:t>
            </a:r>
            <a:endParaRPr kumimoji="0" lang="en-US"/>
          </a:p>
        </p:txBody>
      </p:sp>
      <p:sp>
        <p:nvSpPr>
          <p:cNvPr id="10" name="Ograda datuma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C2AC53E-23FE-4EAB-859C-50BB4735CD6D}" type="datetimeFigureOut">
              <a:rPr lang="sl-SI" smtClean="0"/>
              <a:t>22. 03. 17</a:t>
            </a:fld>
            <a:endParaRPr lang="sl-SI"/>
          </a:p>
        </p:txBody>
      </p:sp>
      <p:sp>
        <p:nvSpPr>
          <p:cNvPr id="22" name="Ograda no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sl-SI"/>
          </a:p>
        </p:txBody>
      </p:sp>
      <p:sp>
        <p:nvSpPr>
          <p:cNvPr id="18" name="Ograda številke diapozitiva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5993298-8D6B-4753-9014-1AA3BEBF87B9}" type="slidenum">
              <a:rPr lang="sl-SI" smtClean="0"/>
              <a:t>‹#›</a:t>
            </a:fld>
            <a:endParaRPr lang="sl-SI"/>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tif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tif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tif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ung.si/si/" TargetMode="External"/><Relationship Id="rId4" Type="http://schemas.openxmlformats.org/officeDocument/2006/relationships/image" Target="../media/image3.jpe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hyperlink" Target="http://www.upr.si/" TargetMode="External"/><Relationship Id="rId8" Type="http://schemas.openxmlformats.org/officeDocument/2006/relationships/image" Target="../media/image6.jpeg"/><Relationship Id="rId9" Type="http://schemas.openxmlformats.org/officeDocument/2006/relationships/hyperlink" Target="http://www.uni-mb.si/" TargetMode="External"/><Relationship Id="rId1" Type="http://schemas.openxmlformats.org/officeDocument/2006/relationships/slideLayout" Target="../slideLayouts/slideLayout2.xml"/><Relationship Id="rId2" Type="http://schemas.openxmlformats.org/officeDocument/2006/relationships/hyperlink" Target="http://www.uni-lj.si/"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4" Type="http://schemas.openxmlformats.org/officeDocument/2006/relationships/image" Target="../media/image9.jpeg"/><Relationship Id="rId5" Type="http://schemas.openxmlformats.org/officeDocument/2006/relationships/hyperlink" Target="http://www.ung.si/si/" TargetMode="External"/><Relationship Id="rId6" Type="http://schemas.openxmlformats.org/officeDocument/2006/relationships/image" Target="../media/image10.jpeg"/><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upr.si/"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61039" y="116632"/>
            <a:ext cx="2703858" cy="307266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Naslov 1"/>
          <p:cNvSpPr>
            <a:spLocks noGrp="1"/>
          </p:cNvSpPr>
          <p:nvPr>
            <p:ph type="ctrTitle"/>
          </p:nvPr>
        </p:nvSpPr>
        <p:spPr>
          <a:xfrm>
            <a:off x="683568" y="692696"/>
            <a:ext cx="5598368" cy="2664296"/>
          </a:xfrm>
          <a:noFill/>
          <a:ln>
            <a:noFill/>
          </a:ln>
          <a:effectLst/>
        </p:spPr>
        <p:style>
          <a:lnRef idx="1">
            <a:schemeClr val="accent1"/>
          </a:lnRef>
          <a:fillRef idx="2">
            <a:schemeClr val="accent1"/>
          </a:fillRef>
          <a:effectRef idx="1">
            <a:schemeClr val="accent1"/>
          </a:effectRef>
          <a:fontRef idx="minor">
            <a:schemeClr val="dk1"/>
          </a:fontRef>
        </p:style>
        <p:txBody>
          <a:bodyPr>
            <a:normAutofit/>
          </a:bodyPr>
          <a:lstStyle/>
          <a:p>
            <a:pPr algn="l"/>
            <a:r>
              <a:rPr lang="sl-SI" sz="3000" dirty="0" err="1" smtClean="0">
                <a:solidFill>
                  <a:srgbClr val="0070C0"/>
                </a:solidFill>
                <a:effectLst/>
                <a:latin typeface="Arial" panose="020B0604020202020204" pitchFamily="34" charset="0"/>
                <a:cs typeface="Arial" panose="020B0604020202020204" pitchFamily="34" charset="0"/>
              </a:rPr>
              <a:t>The</a:t>
            </a:r>
            <a:r>
              <a:rPr lang="sl-SI" sz="3000" dirty="0" smtClean="0">
                <a:solidFill>
                  <a:srgbClr val="0070C0"/>
                </a:solidFill>
                <a:effectLst/>
                <a:latin typeface="Arial" panose="020B0604020202020204" pitchFamily="34" charset="0"/>
                <a:cs typeface="Arial" panose="020B0604020202020204" pitchFamily="34" charset="0"/>
              </a:rPr>
              <a:t> </a:t>
            </a:r>
            <a:r>
              <a:rPr lang="sl-SI" sz="3000" dirty="0" err="1" smtClean="0">
                <a:solidFill>
                  <a:srgbClr val="0070C0"/>
                </a:solidFill>
                <a:effectLst/>
                <a:latin typeface="Arial" panose="020B0604020202020204" pitchFamily="34" charset="0"/>
                <a:cs typeface="Arial" panose="020B0604020202020204" pitchFamily="34" charset="0"/>
              </a:rPr>
              <a:t>Slovenian</a:t>
            </a:r>
            <a:r>
              <a:rPr lang="sl-SI" sz="3000" dirty="0" smtClean="0">
                <a:solidFill>
                  <a:srgbClr val="0070C0"/>
                </a:solidFill>
                <a:effectLst/>
                <a:latin typeface="Arial" panose="020B0604020202020204" pitchFamily="34" charset="0"/>
                <a:cs typeface="Arial" panose="020B0604020202020204" pitchFamily="34" charset="0"/>
              </a:rPr>
              <a:t> </a:t>
            </a:r>
            <a:r>
              <a:rPr lang="sl-SI" sz="3000" dirty="0" err="1" smtClean="0">
                <a:solidFill>
                  <a:srgbClr val="0070C0"/>
                </a:solidFill>
                <a:effectLst/>
                <a:latin typeface="Arial" panose="020B0604020202020204" pitchFamily="34" charset="0"/>
                <a:cs typeface="Arial" panose="020B0604020202020204" pitchFamily="34" charset="0"/>
              </a:rPr>
              <a:t>Rectors</a:t>
            </a:r>
            <a:r>
              <a:rPr lang="sl-SI" sz="3000" dirty="0">
                <a:solidFill>
                  <a:srgbClr val="0070C0"/>
                </a:solidFill>
                <a:effectLst/>
                <a:latin typeface="Arial" panose="020B0604020202020204" pitchFamily="34" charset="0"/>
                <a:cs typeface="Arial" panose="020B0604020202020204" pitchFamily="34" charset="0"/>
              </a:rPr>
              <a:t>′</a:t>
            </a:r>
            <a:r>
              <a:rPr lang="sl-SI" sz="3000" dirty="0" smtClean="0">
                <a:solidFill>
                  <a:srgbClr val="0070C0"/>
                </a:solidFill>
                <a:effectLst/>
                <a:latin typeface="Arial" panose="020B0604020202020204" pitchFamily="34" charset="0"/>
                <a:cs typeface="Arial" panose="020B0604020202020204" pitchFamily="34" charset="0"/>
              </a:rPr>
              <a:t> </a:t>
            </a:r>
            <a:br>
              <a:rPr lang="sl-SI" sz="3000" dirty="0" smtClean="0">
                <a:solidFill>
                  <a:srgbClr val="0070C0"/>
                </a:solidFill>
                <a:effectLst/>
                <a:latin typeface="Arial" panose="020B0604020202020204" pitchFamily="34" charset="0"/>
                <a:cs typeface="Arial" panose="020B0604020202020204" pitchFamily="34" charset="0"/>
              </a:rPr>
            </a:br>
            <a:r>
              <a:rPr lang="sl-SI" sz="3000" dirty="0" err="1" smtClean="0">
                <a:solidFill>
                  <a:srgbClr val="0070C0"/>
                </a:solidFill>
                <a:effectLst/>
                <a:latin typeface="Arial" panose="020B0604020202020204" pitchFamily="34" charset="0"/>
                <a:cs typeface="Arial" panose="020B0604020202020204" pitchFamily="34" charset="0"/>
              </a:rPr>
              <a:t>Conference</a:t>
            </a:r>
            <a:r>
              <a:rPr lang="sl-SI" sz="3000" dirty="0">
                <a:solidFill>
                  <a:srgbClr val="0070C0"/>
                </a:solidFill>
                <a:effectLst/>
                <a:latin typeface="Arial" panose="020B0604020202020204" pitchFamily="34" charset="0"/>
                <a:cs typeface="Arial" panose="020B0604020202020204" pitchFamily="34" charset="0"/>
              </a:rPr>
              <a:t> </a:t>
            </a:r>
            <a:r>
              <a:rPr lang="sl-SI" sz="3000" dirty="0" smtClean="0">
                <a:solidFill>
                  <a:srgbClr val="0070C0"/>
                </a:solidFill>
                <a:effectLst/>
                <a:latin typeface="Arial" panose="020B0604020202020204" pitchFamily="34" charset="0"/>
                <a:cs typeface="Arial" panose="020B0604020202020204" pitchFamily="34" charset="0"/>
              </a:rPr>
              <a:t>(SRC)</a:t>
            </a:r>
            <a:br>
              <a:rPr lang="sl-SI" sz="3000" dirty="0" smtClean="0">
                <a:solidFill>
                  <a:srgbClr val="0070C0"/>
                </a:solidFill>
                <a:effectLst/>
                <a:latin typeface="Arial" panose="020B0604020202020204" pitchFamily="34" charset="0"/>
                <a:cs typeface="Arial" panose="020B0604020202020204" pitchFamily="34" charset="0"/>
              </a:rPr>
            </a:br>
            <a:r>
              <a:rPr lang="sl-SI" sz="3000" dirty="0" smtClean="0">
                <a:solidFill>
                  <a:srgbClr val="0070C0"/>
                </a:solidFill>
                <a:effectLst/>
                <a:latin typeface="Arial" panose="020B0604020202020204" pitchFamily="34" charset="0"/>
                <a:cs typeface="Arial" panose="020B0604020202020204" pitchFamily="34" charset="0"/>
              </a:rPr>
              <a:t/>
            </a:r>
            <a:br>
              <a:rPr lang="sl-SI" sz="3000" dirty="0" smtClean="0">
                <a:solidFill>
                  <a:srgbClr val="0070C0"/>
                </a:solidFill>
                <a:effectLst/>
                <a:latin typeface="Arial" panose="020B0604020202020204" pitchFamily="34" charset="0"/>
                <a:cs typeface="Arial" panose="020B0604020202020204" pitchFamily="34" charset="0"/>
              </a:rPr>
            </a:br>
            <a:r>
              <a:rPr lang="sl-SI" sz="3000" dirty="0" smtClean="0">
                <a:solidFill>
                  <a:srgbClr val="0070C0"/>
                </a:solidFill>
                <a:effectLst/>
                <a:latin typeface="Arial" panose="020B0604020202020204" pitchFamily="34" charset="0"/>
                <a:cs typeface="Arial" panose="020B0604020202020204" pitchFamily="34" charset="0"/>
              </a:rPr>
              <a:t/>
            </a:r>
            <a:br>
              <a:rPr lang="sl-SI" sz="3000" dirty="0" smtClean="0">
                <a:solidFill>
                  <a:srgbClr val="0070C0"/>
                </a:solidFill>
                <a:effectLst/>
                <a:latin typeface="Arial" panose="020B0604020202020204" pitchFamily="34" charset="0"/>
                <a:cs typeface="Arial" panose="020B0604020202020204" pitchFamily="34" charset="0"/>
              </a:rPr>
            </a:br>
            <a:r>
              <a:rPr lang="sl-SI" sz="3000" dirty="0" smtClean="0">
                <a:solidFill>
                  <a:srgbClr val="0070C0"/>
                </a:solidFill>
                <a:effectLst/>
                <a:latin typeface="Arial" panose="020B0604020202020204" pitchFamily="34" charset="0"/>
                <a:cs typeface="Arial" panose="020B0604020202020204" pitchFamily="34" charset="0"/>
              </a:rPr>
              <a:t> </a:t>
            </a:r>
            <a:endParaRPr lang="sl-SI" sz="3000" dirty="0">
              <a:solidFill>
                <a:srgbClr val="0070C0"/>
              </a:solidFill>
              <a:effectLst/>
              <a:latin typeface="Arial" panose="020B0604020202020204" pitchFamily="34" charset="0"/>
              <a:cs typeface="Arial" panose="020B0604020202020204" pitchFamily="34" charset="0"/>
            </a:endParaRPr>
          </a:p>
        </p:txBody>
      </p:sp>
      <p:sp>
        <p:nvSpPr>
          <p:cNvPr id="3" name="Podnaslov 2"/>
          <p:cNvSpPr>
            <a:spLocks noGrp="1"/>
          </p:cNvSpPr>
          <p:nvPr>
            <p:ph type="subTitle" idx="1"/>
          </p:nvPr>
        </p:nvSpPr>
        <p:spPr>
          <a:xfrm>
            <a:off x="683568" y="2498695"/>
            <a:ext cx="7054552" cy="1147936"/>
          </a:xfrm>
        </p:spPr>
        <p:txBody>
          <a:bodyPr>
            <a:noAutofit/>
          </a:bodyPr>
          <a:lstStyle/>
          <a:p>
            <a:pPr algn="l"/>
            <a:endParaRPr lang="sl-SI" sz="3000" b="1" dirty="0" smtClean="0">
              <a:solidFill>
                <a:srgbClr val="0070C0"/>
              </a:solidFill>
              <a:latin typeface="Arial" panose="020B0604020202020204" pitchFamily="34" charset="0"/>
              <a:cs typeface="Arial" panose="020B0604020202020204" pitchFamily="34" charset="0"/>
            </a:endParaRPr>
          </a:p>
          <a:p>
            <a:pPr algn="l"/>
            <a:r>
              <a:rPr lang="sl-SI" sz="3000" b="1" dirty="0" err="1" smtClean="0">
                <a:solidFill>
                  <a:srgbClr val="0070C0"/>
                </a:solidFill>
                <a:latin typeface="Arial" panose="020B0604020202020204" pitchFamily="34" charset="0"/>
                <a:cs typeface="Arial" panose="020B0604020202020204" pitchFamily="34" charset="0"/>
              </a:rPr>
              <a:t>The</a:t>
            </a:r>
            <a:r>
              <a:rPr lang="sl-SI" sz="3000" b="1" dirty="0" smtClean="0">
                <a:solidFill>
                  <a:srgbClr val="0070C0"/>
                </a:solidFill>
                <a:latin typeface="Arial" panose="020B0604020202020204" pitchFamily="34" charset="0"/>
                <a:cs typeface="Arial" panose="020B0604020202020204" pitchFamily="34" charset="0"/>
              </a:rPr>
              <a:t> </a:t>
            </a:r>
            <a:r>
              <a:rPr lang="sl-SI" sz="3000" b="1" dirty="0" err="1">
                <a:solidFill>
                  <a:srgbClr val="0070C0"/>
                </a:solidFill>
                <a:latin typeface="Arial" panose="020B0604020202020204" pitchFamily="34" charset="0"/>
                <a:cs typeface="Arial" panose="020B0604020202020204" pitchFamily="34" charset="0"/>
              </a:rPr>
              <a:t>V</a:t>
            </a:r>
            <a:r>
              <a:rPr lang="sl-SI" sz="3000" b="1" dirty="0" err="1" smtClean="0">
                <a:solidFill>
                  <a:srgbClr val="0070C0"/>
                </a:solidFill>
                <a:latin typeface="Arial" panose="020B0604020202020204" pitchFamily="34" charset="0"/>
                <a:cs typeface="Arial" panose="020B0604020202020204" pitchFamily="34" charset="0"/>
              </a:rPr>
              <a:t>oice</a:t>
            </a:r>
            <a:r>
              <a:rPr lang="sl-SI" sz="3000" b="1" dirty="0" smtClean="0">
                <a:solidFill>
                  <a:srgbClr val="0070C0"/>
                </a:solidFill>
                <a:latin typeface="Arial" panose="020B0604020202020204" pitchFamily="34" charset="0"/>
                <a:cs typeface="Arial" panose="020B0604020202020204" pitchFamily="34" charset="0"/>
              </a:rPr>
              <a:t> of </a:t>
            </a:r>
            <a:r>
              <a:rPr lang="sl-SI" sz="3000" b="1" dirty="0" err="1" smtClean="0">
                <a:solidFill>
                  <a:srgbClr val="0070C0"/>
                </a:solidFill>
                <a:latin typeface="Arial" panose="020B0604020202020204" pitchFamily="34" charset="0"/>
                <a:cs typeface="Arial" panose="020B0604020202020204" pitchFamily="34" charset="0"/>
              </a:rPr>
              <a:t>Slovenian</a:t>
            </a:r>
            <a:r>
              <a:rPr lang="sl-SI" sz="3000" b="1" dirty="0" smtClean="0">
                <a:solidFill>
                  <a:srgbClr val="0070C0"/>
                </a:solidFill>
                <a:latin typeface="Arial" panose="020B0604020202020204" pitchFamily="34" charset="0"/>
                <a:cs typeface="Arial" panose="020B0604020202020204" pitchFamily="34" charset="0"/>
              </a:rPr>
              <a:t> Universities</a:t>
            </a:r>
            <a:endParaRPr lang="sl-SI" sz="3000" b="1" dirty="0">
              <a:solidFill>
                <a:srgbClr val="0070C0"/>
              </a:solidFill>
              <a:latin typeface="Arial" panose="020B0604020202020204" pitchFamily="34" charset="0"/>
              <a:cs typeface="Arial" panose="020B0604020202020204" pitchFamily="34" charset="0"/>
            </a:endParaRPr>
          </a:p>
          <a:p>
            <a:endParaRPr lang="sl-SI" sz="3000" b="1" dirty="0" smtClean="0">
              <a:solidFill>
                <a:srgbClr val="0070C0"/>
              </a:solidFill>
              <a:latin typeface="Arial" panose="020B0604020202020204" pitchFamily="34" charset="0"/>
              <a:cs typeface="Arial" panose="020B0604020202020204" pitchFamily="34" charset="0"/>
            </a:endParaRPr>
          </a:p>
          <a:p>
            <a:endParaRPr lang="sl-SI" sz="3000" b="1" dirty="0" smtClean="0">
              <a:solidFill>
                <a:srgbClr val="0070C0"/>
              </a:solidFill>
              <a:latin typeface="Arial" panose="020B0604020202020204" pitchFamily="34" charset="0"/>
              <a:cs typeface="Arial" panose="020B0604020202020204" pitchFamily="34" charset="0"/>
            </a:endParaRPr>
          </a:p>
          <a:p>
            <a:endParaRPr lang="sl-SI" sz="3000" b="1" dirty="0">
              <a:solidFill>
                <a:srgbClr val="0070C0"/>
              </a:solidFill>
              <a:latin typeface="Arial" panose="020B0604020202020204" pitchFamily="34" charset="0"/>
              <a:cs typeface="Arial" panose="020B0604020202020204" pitchFamily="34" charset="0"/>
            </a:endParaRPr>
          </a:p>
        </p:txBody>
      </p:sp>
      <p:sp>
        <p:nvSpPr>
          <p:cNvPr id="4" name="Pravokotnik 3"/>
          <p:cNvSpPr/>
          <p:nvPr/>
        </p:nvSpPr>
        <p:spPr>
          <a:xfrm>
            <a:off x="6252828" y="4005064"/>
            <a:ext cx="2520280" cy="646331"/>
          </a:xfrm>
          <a:prstGeom prst="rect">
            <a:avLst/>
          </a:prstGeom>
        </p:spPr>
        <p:txBody>
          <a:bodyPr wrap="square">
            <a:spAutoFit/>
          </a:bodyPr>
          <a:lstStyle/>
          <a:p>
            <a:r>
              <a:rPr lang="sl-SI" dirty="0" smtClean="0">
                <a:solidFill>
                  <a:srgbClr val="0070C0"/>
                </a:solidFill>
                <a:latin typeface="Arial" panose="020B0604020202020204" pitchFamily="34" charset="0"/>
                <a:cs typeface="Arial" panose="020B0604020202020204" pitchFamily="34" charset="0"/>
              </a:rPr>
              <a:t>Prof. Dragan Marušič</a:t>
            </a:r>
          </a:p>
          <a:p>
            <a:r>
              <a:rPr lang="sl-SI" dirty="0" smtClean="0">
                <a:solidFill>
                  <a:srgbClr val="0070C0"/>
                </a:solidFill>
                <a:latin typeface="Arial" panose="020B0604020202020204" pitchFamily="34" charset="0"/>
                <a:cs typeface="Arial" panose="020B0604020202020204" pitchFamily="34" charset="0"/>
              </a:rPr>
              <a:t>SRC </a:t>
            </a:r>
            <a:r>
              <a:rPr lang="sl-SI" dirty="0" err="1" smtClean="0">
                <a:solidFill>
                  <a:srgbClr val="0070C0"/>
                </a:solidFill>
                <a:latin typeface="Arial" panose="020B0604020202020204" pitchFamily="34" charset="0"/>
                <a:cs typeface="Arial" panose="020B0604020202020204" pitchFamily="34" charset="0"/>
              </a:rPr>
              <a:t>President</a:t>
            </a:r>
            <a:endParaRPr lang="sl-SI"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139851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1700808"/>
            <a:ext cx="8229600" cy="4900000"/>
          </a:xfrm>
        </p:spPr>
        <p:txBody>
          <a:bodyPr>
            <a:normAutofit fontScale="77500" lnSpcReduction="20000"/>
          </a:bodyPr>
          <a:lstStyle/>
          <a:p>
            <a:pPr algn="ctr"/>
            <a:endParaRPr lang="sl-SI" dirty="0" smtClean="0">
              <a:solidFill>
                <a:srgbClr val="0070C0"/>
              </a:solidFill>
              <a:latin typeface="Arial" panose="020B0604020202020204" pitchFamily="34" charset="0"/>
              <a:cs typeface="Arial" panose="020B0604020202020204" pitchFamily="34" charset="0"/>
            </a:endParaRPr>
          </a:p>
          <a:p>
            <a:pPr algn="ctr"/>
            <a:endParaRPr lang="sl-SI" dirty="0">
              <a:solidFill>
                <a:srgbClr val="0070C0"/>
              </a:solidFill>
              <a:latin typeface="Arial" panose="020B0604020202020204" pitchFamily="34" charset="0"/>
              <a:cs typeface="Arial" panose="020B0604020202020204" pitchFamily="34" charset="0"/>
            </a:endParaRPr>
          </a:p>
          <a:p>
            <a:pPr algn="ctr"/>
            <a:endParaRPr lang="sl-SI" dirty="0" smtClean="0">
              <a:solidFill>
                <a:srgbClr val="0070C0"/>
              </a:solidFill>
              <a:latin typeface="Arial" panose="020B0604020202020204" pitchFamily="34" charset="0"/>
              <a:cs typeface="Arial" panose="020B0604020202020204" pitchFamily="34" charset="0"/>
            </a:endParaRPr>
          </a:p>
          <a:p>
            <a:pPr algn="ctr"/>
            <a:endParaRPr lang="sl-SI" dirty="0">
              <a:solidFill>
                <a:srgbClr val="0070C0"/>
              </a:solidFill>
              <a:latin typeface="Arial" panose="020B0604020202020204" pitchFamily="34" charset="0"/>
              <a:cs typeface="Arial" panose="020B0604020202020204" pitchFamily="34" charset="0"/>
            </a:endParaRPr>
          </a:p>
          <a:p>
            <a:pPr algn="ctr"/>
            <a:endParaRPr lang="sl-SI" sz="2600" dirty="0" smtClean="0">
              <a:solidFill>
                <a:srgbClr val="0070C0"/>
              </a:solidFill>
              <a:latin typeface="Arial" panose="020B0604020202020204" pitchFamily="34" charset="0"/>
              <a:cs typeface="Arial" panose="020B0604020202020204" pitchFamily="34" charset="0"/>
            </a:endParaRPr>
          </a:p>
          <a:p>
            <a:pPr marL="109728" indent="0" algn="ctr">
              <a:buNone/>
            </a:pPr>
            <a:endParaRPr lang="sl-SI" sz="2600" dirty="0" smtClean="0">
              <a:solidFill>
                <a:srgbClr val="0070C0"/>
              </a:solidFill>
              <a:latin typeface="Arial" panose="020B0604020202020204" pitchFamily="34" charset="0"/>
              <a:cs typeface="Arial" panose="020B0604020202020204" pitchFamily="34" charset="0"/>
            </a:endParaRPr>
          </a:p>
          <a:p>
            <a:pPr marL="109728" indent="0" algn="ctr">
              <a:buNone/>
            </a:pPr>
            <a:endParaRPr lang="sl-SI" sz="2600" dirty="0">
              <a:solidFill>
                <a:srgbClr val="0070C0"/>
              </a:solidFill>
              <a:latin typeface="Arial" panose="020B0604020202020204" pitchFamily="34" charset="0"/>
              <a:cs typeface="Arial" panose="020B0604020202020204" pitchFamily="34" charset="0"/>
            </a:endParaRPr>
          </a:p>
          <a:p>
            <a:pPr marL="109728" indent="0" algn="ctr">
              <a:buNone/>
            </a:pPr>
            <a:endParaRPr lang="sl-SI" sz="2600" dirty="0" smtClean="0">
              <a:solidFill>
                <a:srgbClr val="0070C0"/>
              </a:solidFill>
              <a:latin typeface="Arial" panose="020B0604020202020204" pitchFamily="34" charset="0"/>
              <a:cs typeface="Arial" panose="020B0604020202020204" pitchFamily="34" charset="0"/>
            </a:endParaRPr>
          </a:p>
          <a:p>
            <a:pPr marL="109728" indent="0" algn="ctr">
              <a:buNone/>
            </a:pPr>
            <a:r>
              <a:rPr lang="sl-SI" sz="2600" dirty="0" err="1" smtClean="0">
                <a:solidFill>
                  <a:srgbClr val="0070C0"/>
                </a:solidFill>
                <a:latin typeface="Arial" panose="020B0604020202020204" pitchFamily="34" charset="0"/>
                <a:cs typeface="Arial" panose="020B0604020202020204" pitchFamily="34" charset="0"/>
              </a:rPr>
              <a:t>Contact</a:t>
            </a:r>
            <a:r>
              <a:rPr lang="sl-SI" sz="2600" dirty="0" smtClean="0">
                <a:solidFill>
                  <a:srgbClr val="0070C0"/>
                </a:solidFill>
                <a:latin typeface="Arial" panose="020B0604020202020204" pitchFamily="34" charset="0"/>
                <a:cs typeface="Arial" panose="020B0604020202020204" pitchFamily="34" charset="0"/>
              </a:rPr>
              <a:t>: </a:t>
            </a:r>
          </a:p>
          <a:p>
            <a:pPr marL="109728" indent="0" algn="ctr">
              <a:buNone/>
            </a:pPr>
            <a:endParaRPr lang="sl-SI" sz="2600" dirty="0" smtClean="0">
              <a:solidFill>
                <a:srgbClr val="0070C0"/>
              </a:solidFill>
              <a:latin typeface="Arial" panose="020B0604020202020204" pitchFamily="34" charset="0"/>
              <a:cs typeface="Arial" panose="020B0604020202020204" pitchFamily="34" charset="0"/>
            </a:endParaRPr>
          </a:p>
          <a:p>
            <a:pPr marL="109728" indent="0" algn="ctr">
              <a:buNone/>
            </a:pPr>
            <a:r>
              <a:rPr lang="sl-SI" sz="2600" b="1" dirty="0" smtClean="0">
                <a:solidFill>
                  <a:srgbClr val="0070C0"/>
                </a:solidFill>
                <a:latin typeface="Arial" panose="020B0604020202020204" pitchFamily="34" charset="0"/>
                <a:cs typeface="Arial" panose="020B0604020202020204" pitchFamily="34" charset="0"/>
              </a:rPr>
              <a:t>SRC </a:t>
            </a:r>
            <a:r>
              <a:rPr lang="sl-SI" sz="2600" b="1" dirty="0" err="1" smtClean="0">
                <a:solidFill>
                  <a:srgbClr val="0070C0"/>
                </a:solidFill>
                <a:latin typeface="Arial" panose="020B0604020202020204" pitchFamily="34" charset="0"/>
                <a:cs typeface="Arial" panose="020B0604020202020204" pitchFamily="34" charset="0"/>
              </a:rPr>
              <a:t>Secretariat</a:t>
            </a:r>
            <a:endParaRPr lang="sl-SI" sz="2600" b="1" dirty="0" smtClean="0">
              <a:solidFill>
                <a:srgbClr val="0070C0"/>
              </a:solidFill>
              <a:latin typeface="Arial" panose="020B0604020202020204" pitchFamily="34" charset="0"/>
              <a:cs typeface="Arial" panose="020B0604020202020204" pitchFamily="34" charset="0"/>
            </a:endParaRPr>
          </a:p>
          <a:p>
            <a:pPr marL="0" indent="0" algn="ctr">
              <a:buNone/>
            </a:pPr>
            <a:r>
              <a:rPr lang="sl-SI" sz="2600" dirty="0" smtClean="0">
                <a:solidFill>
                  <a:srgbClr val="0070C0"/>
                </a:solidFill>
                <a:latin typeface="Arial" panose="020B0604020202020204" pitchFamily="34" charset="0"/>
                <a:cs typeface="Arial" panose="020B0604020202020204" pitchFamily="34" charset="0"/>
              </a:rPr>
              <a:t>University of Primorska</a:t>
            </a:r>
          </a:p>
          <a:p>
            <a:pPr marL="0" indent="0" algn="ctr">
              <a:buNone/>
            </a:pPr>
            <a:r>
              <a:rPr lang="sl-SI" sz="2600" dirty="0" smtClean="0">
                <a:solidFill>
                  <a:srgbClr val="0070C0"/>
                </a:solidFill>
                <a:latin typeface="Arial" panose="020B0604020202020204" pitchFamily="34" charset="0"/>
                <a:cs typeface="Arial" panose="020B0604020202020204" pitchFamily="34" charset="0"/>
              </a:rPr>
              <a:t>Titov </a:t>
            </a:r>
            <a:r>
              <a:rPr lang="sl-SI" sz="2600" dirty="0">
                <a:solidFill>
                  <a:srgbClr val="0070C0"/>
                </a:solidFill>
                <a:latin typeface="Arial" panose="020B0604020202020204" pitchFamily="34" charset="0"/>
                <a:cs typeface="Arial" panose="020B0604020202020204" pitchFamily="34" charset="0"/>
              </a:rPr>
              <a:t>trg 4 • 6000 Koper • </a:t>
            </a:r>
            <a:r>
              <a:rPr lang="sl-SI" sz="2600" dirty="0" err="1" smtClean="0">
                <a:solidFill>
                  <a:srgbClr val="0070C0"/>
                </a:solidFill>
                <a:latin typeface="Arial" panose="020B0604020202020204" pitchFamily="34" charset="0"/>
                <a:cs typeface="Arial" panose="020B0604020202020204" pitchFamily="34" charset="0"/>
              </a:rPr>
              <a:t>Slovenia</a:t>
            </a:r>
            <a:endParaRPr lang="sl-SI" sz="2600" dirty="0" smtClean="0">
              <a:solidFill>
                <a:srgbClr val="0070C0"/>
              </a:solidFill>
              <a:latin typeface="Arial" panose="020B0604020202020204" pitchFamily="34" charset="0"/>
              <a:cs typeface="Arial" panose="020B0604020202020204" pitchFamily="34" charset="0"/>
            </a:endParaRPr>
          </a:p>
          <a:p>
            <a:pPr marL="0" indent="0" algn="ctr">
              <a:buNone/>
            </a:pPr>
            <a:r>
              <a:rPr lang="pt-BR" sz="2600" dirty="0">
                <a:solidFill>
                  <a:srgbClr val="0070C0"/>
                </a:solidFill>
                <a:latin typeface="Arial" panose="020B0604020202020204" pitchFamily="34" charset="0"/>
                <a:cs typeface="Arial" panose="020B0604020202020204" pitchFamily="34" charset="0"/>
              </a:rPr>
              <a:t>Tel: +386 </a:t>
            </a:r>
            <a:r>
              <a:rPr lang="pt-BR" sz="2600" dirty="0" smtClean="0">
                <a:solidFill>
                  <a:srgbClr val="0070C0"/>
                </a:solidFill>
                <a:latin typeface="Arial" panose="020B0604020202020204" pitchFamily="34" charset="0"/>
                <a:cs typeface="Arial" panose="020B0604020202020204" pitchFamily="34" charset="0"/>
              </a:rPr>
              <a:t>56</a:t>
            </a:r>
            <a:r>
              <a:rPr lang="sl-SI" sz="2600" dirty="0" smtClean="0">
                <a:solidFill>
                  <a:srgbClr val="0070C0"/>
                </a:solidFill>
                <a:latin typeface="Arial" panose="020B0604020202020204" pitchFamily="34" charset="0"/>
                <a:cs typeface="Arial" panose="020B0604020202020204" pitchFamily="34" charset="0"/>
              </a:rPr>
              <a:t> </a:t>
            </a:r>
            <a:r>
              <a:rPr lang="pt-BR" sz="2600" dirty="0" smtClean="0">
                <a:solidFill>
                  <a:srgbClr val="0070C0"/>
                </a:solidFill>
                <a:latin typeface="Arial" panose="020B0604020202020204" pitchFamily="34" charset="0"/>
                <a:cs typeface="Arial" panose="020B0604020202020204" pitchFamily="34" charset="0"/>
              </a:rPr>
              <a:t>11</a:t>
            </a:r>
            <a:r>
              <a:rPr lang="sl-SI" sz="2600" dirty="0" smtClean="0">
                <a:solidFill>
                  <a:srgbClr val="0070C0"/>
                </a:solidFill>
                <a:latin typeface="Arial" panose="020B0604020202020204" pitchFamily="34" charset="0"/>
                <a:cs typeface="Arial" panose="020B0604020202020204" pitchFamily="34" charset="0"/>
              </a:rPr>
              <a:t> </a:t>
            </a:r>
            <a:r>
              <a:rPr lang="pt-BR" sz="2600" dirty="0" smtClean="0">
                <a:solidFill>
                  <a:srgbClr val="0070C0"/>
                </a:solidFill>
                <a:latin typeface="Arial" panose="020B0604020202020204" pitchFamily="34" charset="0"/>
                <a:cs typeface="Arial" panose="020B0604020202020204" pitchFamily="34" charset="0"/>
              </a:rPr>
              <a:t>75</a:t>
            </a:r>
            <a:r>
              <a:rPr lang="sl-SI" sz="2600" dirty="0" smtClean="0">
                <a:solidFill>
                  <a:srgbClr val="0070C0"/>
                </a:solidFill>
                <a:latin typeface="Arial" panose="020B0604020202020204" pitchFamily="34" charset="0"/>
                <a:cs typeface="Arial" panose="020B0604020202020204" pitchFamily="34" charset="0"/>
              </a:rPr>
              <a:t> </a:t>
            </a:r>
            <a:r>
              <a:rPr lang="pt-BR" sz="2600" dirty="0" smtClean="0">
                <a:solidFill>
                  <a:srgbClr val="0070C0"/>
                </a:solidFill>
                <a:latin typeface="Arial" panose="020B0604020202020204" pitchFamily="34" charset="0"/>
                <a:cs typeface="Arial" panose="020B0604020202020204" pitchFamily="34" charset="0"/>
              </a:rPr>
              <a:t>50</a:t>
            </a:r>
            <a:r>
              <a:rPr lang="pt-BR" sz="2600" dirty="0">
                <a:solidFill>
                  <a:srgbClr val="0070C0"/>
                </a:solidFill>
                <a:latin typeface="Arial" panose="020B0604020202020204" pitchFamily="34" charset="0"/>
                <a:cs typeface="Arial" panose="020B0604020202020204" pitchFamily="34" charset="0"/>
              </a:rPr>
              <a:t/>
            </a:r>
            <a:br>
              <a:rPr lang="pt-BR" sz="2600" dirty="0">
                <a:solidFill>
                  <a:srgbClr val="0070C0"/>
                </a:solidFill>
                <a:latin typeface="Arial" panose="020B0604020202020204" pitchFamily="34" charset="0"/>
                <a:cs typeface="Arial" panose="020B0604020202020204" pitchFamily="34" charset="0"/>
              </a:rPr>
            </a:br>
            <a:r>
              <a:rPr lang="pt-BR" sz="2600" dirty="0">
                <a:solidFill>
                  <a:srgbClr val="0070C0"/>
                </a:solidFill>
                <a:latin typeface="Arial" panose="020B0604020202020204" pitchFamily="34" charset="0"/>
                <a:cs typeface="Arial" panose="020B0604020202020204" pitchFamily="34" charset="0"/>
              </a:rPr>
              <a:t>E-mail: </a:t>
            </a:r>
            <a:r>
              <a:rPr lang="pt-BR" sz="2600" dirty="0" smtClean="0">
                <a:solidFill>
                  <a:srgbClr val="0070C0"/>
                </a:solidFill>
                <a:latin typeface="Arial" panose="020B0604020202020204" pitchFamily="34" charset="0"/>
                <a:cs typeface="Arial" panose="020B0604020202020204" pitchFamily="34" charset="0"/>
              </a:rPr>
              <a:t>frenk.mavric@upr.si</a:t>
            </a:r>
            <a:endParaRPr lang="sl-SI" sz="2600" dirty="0" smtClean="0">
              <a:solidFill>
                <a:srgbClr val="0070C0"/>
              </a:solidFill>
              <a:latin typeface="Arial" panose="020B0604020202020204" pitchFamily="34" charset="0"/>
              <a:cs typeface="Arial" panose="020B0604020202020204" pitchFamily="34" charset="0"/>
            </a:endParaRPr>
          </a:p>
          <a:p>
            <a:pPr marL="0" indent="0" algn="ctr">
              <a:buNone/>
            </a:pPr>
            <a:r>
              <a:rPr lang="sl-SI" sz="2600" dirty="0" smtClean="0">
                <a:solidFill>
                  <a:srgbClr val="0070C0"/>
                </a:solidFill>
                <a:latin typeface="Arial" panose="020B0604020202020204" pitchFamily="34" charset="0"/>
                <a:cs typeface="Arial" panose="020B0604020202020204" pitchFamily="34" charset="0"/>
              </a:rPr>
              <a:t>    </a:t>
            </a:r>
            <a:r>
              <a:rPr lang="sl-SI" sz="2600" dirty="0" err="1" smtClean="0">
                <a:solidFill>
                  <a:srgbClr val="0070C0"/>
                </a:solidFill>
                <a:latin typeface="Arial" panose="020B0604020202020204" pitchFamily="34" charset="0"/>
                <a:cs typeface="Arial" panose="020B0604020202020204" pitchFamily="34" charset="0"/>
              </a:rPr>
              <a:t>www.rkrs.si/en</a:t>
            </a:r>
            <a:endParaRPr lang="sl-SI" sz="2600" dirty="0">
              <a:solidFill>
                <a:srgbClr val="0070C0"/>
              </a:solidFill>
              <a:latin typeface="Arial" panose="020B0604020202020204" pitchFamily="34" charset="0"/>
              <a:cs typeface="Arial" panose="020B0604020202020204" pitchFamily="34" charset="0"/>
            </a:endParaRPr>
          </a:p>
          <a:p>
            <a:pPr marL="0" indent="0" algn="ctr">
              <a:buNone/>
            </a:pPr>
            <a:endParaRPr lang="sl-SI" sz="2800" dirty="0">
              <a:solidFill>
                <a:srgbClr val="0070C0"/>
              </a:solidFill>
              <a:latin typeface="Arial" panose="020B0604020202020204" pitchFamily="34" charset="0"/>
              <a:cs typeface="Arial" panose="020B0604020202020204" pitchFamily="34" charset="0"/>
            </a:endParaRPr>
          </a:p>
          <a:p>
            <a:pPr marL="0" indent="0">
              <a:buNone/>
            </a:pPr>
            <a:endParaRPr lang="sl-SI" sz="2800" dirty="0" smtClean="0">
              <a:solidFill>
                <a:srgbClr val="0070C0"/>
              </a:solidFill>
              <a:latin typeface="Arial" panose="020B0604020202020204" pitchFamily="34" charset="0"/>
              <a:cs typeface="Arial" panose="020B0604020202020204" pitchFamily="34" charset="0"/>
            </a:endParaRPr>
          </a:p>
          <a:p>
            <a:pPr marL="0" indent="0">
              <a:buNone/>
            </a:pPr>
            <a:endParaRPr lang="sl-SI" sz="2800" dirty="0">
              <a:solidFill>
                <a:srgbClr val="0070C0"/>
              </a:solidFill>
              <a:latin typeface="Arial" panose="020B0604020202020204" pitchFamily="34" charset="0"/>
              <a:cs typeface="Arial" panose="020B0604020202020204" pitchFamily="34" charset="0"/>
            </a:endParaRPr>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14604" y="476672"/>
            <a:ext cx="2914792" cy="331236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993745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avokotnik 4"/>
          <p:cNvSpPr/>
          <p:nvPr/>
        </p:nvSpPr>
        <p:spPr>
          <a:xfrm>
            <a:off x="3347864" y="3924617"/>
            <a:ext cx="2443292" cy="1384995"/>
          </a:xfrm>
          <a:prstGeom prst="rect">
            <a:avLst/>
          </a:prstGeom>
        </p:spPr>
        <p:txBody>
          <a:bodyPr wrap="square">
            <a:spAutoFit/>
          </a:bodyPr>
          <a:lstStyle/>
          <a:p>
            <a:pPr algn="ctr"/>
            <a:endParaRPr lang="sl-SI" sz="2100" dirty="0" smtClean="0">
              <a:solidFill>
                <a:srgbClr val="0070C0"/>
              </a:solidFill>
              <a:latin typeface="Arial" panose="020B0604020202020204" pitchFamily="34" charset="0"/>
              <a:cs typeface="Arial" panose="020B0604020202020204" pitchFamily="34" charset="0"/>
            </a:endParaRPr>
          </a:p>
          <a:p>
            <a:pPr algn="ctr"/>
            <a:r>
              <a:rPr lang="sl-SI" sz="2100" dirty="0" smtClean="0">
                <a:solidFill>
                  <a:srgbClr val="0070C0"/>
                </a:solidFill>
                <a:latin typeface="Arial" panose="020B0604020202020204" pitchFamily="34" charset="0"/>
                <a:cs typeface="Arial" panose="020B0604020202020204" pitchFamily="34" charset="0"/>
              </a:rPr>
              <a:t>Najlepša hvala. </a:t>
            </a:r>
            <a:r>
              <a:rPr lang="sl-SI" sz="2100" dirty="0" err="1" smtClean="0">
                <a:solidFill>
                  <a:srgbClr val="0070C0"/>
                </a:solidFill>
                <a:latin typeface="Arial" panose="020B0604020202020204" pitchFamily="34" charset="0"/>
                <a:cs typeface="Arial" panose="020B0604020202020204" pitchFamily="34" charset="0"/>
              </a:rPr>
              <a:t>Thank</a:t>
            </a:r>
            <a:r>
              <a:rPr lang="sl-SI" sz="2100" dirty="0" smtClean="0">
                <a:solidFill>
                  <a:srgbClr val="0070C0"/>
                </a:solidFill>
                <a:latin typeface="Arial" panose="020B0604020202020204" pitchFamily="34" charset="0"/>
                <a:cs typeface="Arial" panose="020B0604020202020204" pitchFamily="34" charset="0"/>
              </a:rPr>
              <a:t> </a:t>
            </a:r>
            <a:r>
              <a:rPr lang="sl-SI" sz="2100" dirty="0" err="1">
                <a:solidFill>
                  <a:srgbClr val="0070C0"/>
                </a:solidFill>
                <a:latin typeface="Arial" panose="020B0604020202020204" pitchFamily="34" charset="0"/>
                <a:cs typeface="Arial" panose="020B0604020202020204" pitchFamily="34" charset="0"/>
              </a:rPr>
              <a:t>you</a:t>
            </a:r>
            <a:r>
              <a:rPr lang="sl-SI" sz="2100" dirty="0" smtClean="0">
                <a:solidFill>
                  <a:srgbClr val="0070C0"/>
                </a:solidFill>
                <a:latin typeface="Arial" panose="020B0604020202020204" pitchFamily="34" charset="0"/>
                <a:cs typeface="Arial" panose="020B0604020202020204" pitchFamily="34" charset="0"/>
              </a:rPr>
              <a:t>.</a:t>
            </a:r>
          </a:p>
          <a:p>
            <a:pPr algn="ctr"/>
            <a:endParaRPr lang="sl-SI" sz="2100" dirty="0">
              <a:solidFill>
                <a:srgbClr val="0070C0"/>
              </a:solidFill>
              <a:latin typeface="Arial" panose="020B0604020202020204" pitchFamily="34" charset="0"/>
              <a:cs typeface="Arial" panose="020B0604020202020204" pitchFamily="34" charset="0"/>
            </a:endParaRPr>
          </a:p>
        </p:txBody>
      </p:sp>
      <p:pic>
        <p:nvPicPr>
          <p:cNvPr id="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12114" y="476672"/>
            <a:ext cx="2914792" cy="331236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515685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p:txBody>
          <a:bodyPr>
            <a:noAutofit/>
          </a:bodyPr>
          <a:lstStyle/>
          <a:p>
            <a:pPr lvl="0">
              <a:buClr>
                <a:srgbClr val="2DA2BF"/>
              </a:buClr>
            </a:pPr>
            <a:r>
              <a:rPr lang="en-GB" sz="2100" dirty="0" smtClean="0">
                <a:latin typeface="Arial" panose="020B0604020202020204" pitchFamily="34" charset="0"/>
                <a:cs typeface="Arial" panose="020B0604020202020204" pitchFamily="34" charset="0"/>
              </a:rPr>
              <a:t>Formed in 2005, the Slovenian Rectors' Conference </a:t>
            </a:r>
            <a:r>
              <a:rPr lang="sl-SI" sz="2100" dirty="0" smtClean="0">
                <a:latin typeface="Arial" panose="020B0604020202020204" pitchFamily="34" charset="0"/>
                <a:cs typeface="Arial" panose="020B0604020202020204" pitchFamily="34" charset="0"/>
              </a:rPr>
              <a:t>(SRC) </a:t>
            </a:r>
            <a:r>
              <a:rPr lang="en-GB" sz="2100" dirty="0" smtClean="0">
                <a:latin typeface="Arial" panose="020B0604020202020204" pitchFamily="34" charset="0"/>
                <a:cs typeface="Arial" panose="020B0604020202020204" pitchFamily="34" charset="0"/>
              </a:rPr>
              <a:t>is a collective association </a:t>
            </a:r>
            <a:r>
              <a:rPr lang="en-US" sz="2100" dirty="0" smtClean="0">
                <a:latin typeface="Arial" panose="020B0604020202020204" pitchFamily="34" charset="0"/>
                <a:cs typeface="Arial" panose="020B0604020202020204" pitchFamily="34" charset="0"/>
              </a:rPr>
              <a:t>representing </a:t>
            </a:r>
            <a:r>
              <a:rPr lang="en-GB" sz="2100" dirty="0" smtClean="0">
                <a:latin typeface="Arial" panose="020B0604020202020204" pitchFamily="34" charset="0"/>
                <a:cs typeface="Arial" panose="020B0604020202020204" pitchFamily="34" charset="0"/>
              </a:rPr>
              <a:t>Slovenian </a:t>
            </a:r>
            <a:r>
              <a:rPr lang="en-GB" sz="2100" dirty="0" smtClean="0">
                <a:latin typeface="Arial" panose="020B0604020202020204" pitchFamily="34" charset="0"/>
                <a:cs typeface="Arial" panose="020B0604020202020204" pitchFamily="34" charset="0"/>
              </a:rPr>
              <a:t>universities.</a:t>
            </a:r>
            <a:endParaRPr lang="sl-SI" sz="2100" dirty="0" smtClean="0">
              <a:latin typeface="Arial" panose="020B0604020202020204" pitchFamily="34" charset="0"/>
              <a:cs typeface="Arial" panose="020B0604020202020204" pitchFamily="34" charset="0"/>
            </a:endParaRPr>
          </a:p>
          <a:p>
            <a:pPr lvl="0">
              <a:buClr>
                <a:srgbClr val="2DA2BF"/>
              </a:buClr>
            </a:pPr>
            <a:endParaRPr lang="sl-SI" sz="2100" dirty="0" smtClean="0">
              <a:latin typeface="Arial" panose="020B0604020202020204" pitchFamily="34" charset="0"/>
              <a:cs typeface="Arial" panose="020B0604020202020204" pitchFamily="34" charset="0"/>
            </a:endParaRPr>
          </a:p>
          <a:p>
            <a:pPr lvl="0">
              <a:buClr>
                <a:srgbClr val="2DA2BF"/>
              </a:buClr>
            </a:pPr>
            <a:r>
              <a:rPr lang="en-GB" sz="2100" dirty="0" smtClean="0">
                <a:latin typeface="Arial" panose="020B0604020202020204" pitchFamily="34" charset="0"/>
                <a:cs typeface="Arial" panose="020B0604020202020204" pitchFamily="34" charset="0"/>
              </a:rPr>
              <a:t>It aims to support </a:t>
            </a:r>
            <a:r>
              <a:rPr lang="en-GB" sz="2100" dirty="0" smtClean="0">
                <a:latin typeface="Arial" panose="020B0604020202020204" pitchFamily="34" charset="0"/>
                <a:cs typeface="Arial" panose="020B0604020202020204" pitchFamily="34" charset="0"/>
              </a:rPr>
              <a:t>continued </a:t>
            </a:r>
            <a:r>
              <a:rPr lang="en-GB" sz="2100" dirty="0" smtClean="0">
                <a:latin typeface="Arial" panose="020B0604020202020204" pitchFamily="34" charset="0"/>
                <a:cs typeface="Arial" panose="020B0604020202020204" pitchFamily="34" charset="0"/>
              </a:rPr>
              <a:t>development of HE and R&amp;D in Slovenia and internationally.</a:t>
            </a:r>
            <a:endParaRPr lang="sl-SI" sz="2100" dirty="0" smtClean="0">
              <a:latin typeface="Arial" panose="020B0604020202020204" pitchFamily="34" charset="0"/>
              <a:cs typeface="Arial" panose="020B0604020202020204" pitchFamily="34" charset="0"/>
            </a:endParaRPr>
          </a:p>
          <a:p>
            <a:pPr lvl="0">
              <a:buClr>
                <a:srgbClr val="2DA2BF"/>
              </a:buClr>
            </a:pPr>
            <a:endParaRPr lang="sl-SI" sz="2100" dirty="0">
              <a:latin typeface="Arial" panose="020B0604020202020204" pitchFamily="34" charset="0"/>
              <a:cs typeface="Arial" panose="020B0604020202020204" pitchFamily="34" charset="0"/>
            </a:endParaRPr>
          </a:p>
          <a:p>
            <a:pPr lvl="0">
              <a:buClr>
                <a:srgbClr val="2DA2BF"/>
              </a:buClr>
            </a:pPr>
            <a:r>
              <a:rPr lang="en-GB" sz="2100" dirty="0" smtClean="0">
                <a:latin typeface="Arial" panose="020B0604020202020204" pitchFamily="34" charset="0"/>
                <a:cs typeface="Arial" panose="020B0604020202020204" pitchFamily="34" charset="0"/>
              </a:rPr>
              <a:t>Our vision of Slovenian HE development is </a:t>
            </a:r>
            <a:r>
              <a:rPr lang="en-GB" sz="2100" dirty="0" smtClean="0">
                <a:latin typeface="Arial" panose="020B0604020202020204" pitchFamily="34" charset="0"/>
                <a:cs typeface="Arial" panose="020B0604020202020204" pitchFamily="34" charset="0"/>
              </a:rPr>
              <a:t>a </a:t>
            </a:r>
            <a:r>
              <a:rPr lang="en-GB" sz="2100" dirty="0" smtClean="0">
                <a:latin typeface="Arial" panose="020B0604020202020204" pitchFamily="34" charset="0"/>
                <a:cs typeface="Arial" panose="020B0604020202020204" pitchFamily="34" charset="0"/>
              </a:rPr>
              <a:t>system of academic institutions with highly diversified profiles, providing a wide spectrum of graduate qualifications and facilitating </a:t>
            </a:r>
            <a:r>
              <a:rPr lang="en-GB" sz="2100" dirty="0" smtClean="0">
                <a:latin typeface="Arial" panose="020B0604020202020204" pitchFamily="34" charset="0"/>
                <a:cs typeface="Arial" panose="020B0604020202020204" pitchFamily="34" charset="0"/>
              </a:rPr>
              <a:t>mobility </a:t>
            </a:r>
            <a:r>
              <a:rPr lang="en-GB" sz="2100" dirty="0" smtClean="0">
                <a:latin typeface="Arial" panose="020B0604020202020204" pitchFamily="34" charset="0"/>
                <a:cs typeface="Arial" panose="020B0604020202020204" pitchFamily="34" charset="0"/>
              </a:rPr>
              <a:t>of staff and students. </a:t>
            </a:r>
          </a:p>
          <a:p>
            <a:pPr marL="0" indent="0">
              <a:buNone/>
            </a:pPr>
            <a:endParaRPr lang="en-GB" sz="2100" dirty="0" smtClean="0">
              <a:latin typeface="Arial" panose="020B0604020202020204" pitchFamily="34" charset="0"/>
              <a:cs typeface="Arial" panose="020B0604020202020204" pitchFamily="34" charset="0"/>
            </a:endParaRPr>
          </a:p>
        </p:txBody>
      </p:sp>
      <p:sp>
        <p:nvSpPr>
          <p:cNvPr id="2" name="Naslov 1"/>
          <p:cNvSpPr>
            <a:spLocks noGrp="1"/>
          </p:cNvSpPr>
          <p:nvPr>
            <p:ph type="title"/>
          </p:nvPr>
        </p:nvSpPr>
        <p:spPr/>
        <p:txBody>
          <a:bodyPr/>
          <a:lstStyle/>
          <a:p>
            <a:r>
              <a:rPr lang="sl-SI" dirty="0" err="1" smtClean="0">
                <a:solidFill>
                  <a:srgbClr val="0070C0"/>
                </a:solidFill>
                <a:effectLst/>
                <a:latin typeface="Arial" panose="020B0604020202020204" pitchFamily="34" charset="0"/>
                <a:cs typeface="Arial" panose="020B0604020202020204" pitchFamily="34" charset="0"/>
              </a:rPr>
              <a:t>Who</a:t>
            </a:r>
            <a:r>
              <a:rPr lang="sl-SI" dirty="0" smtClean="0">
                <a:solidFill>
                  <a:srgbClr val="0070C0"/>
                </a:solidFill>
                <a:effectLst/>
                <a:latin typeface="Arial" panose="020B0604020202020204" pitchFamily="34" charset="0"/>
                <a:cs typeface="Arial" panose="020B0604020202020204" pitchFamily="34" charset="0"/>
              </a:rPr>
              <a:t> </a:t>
            </a:r>
            <a:r>
              <a:rPr lang="sl-SI" dirty="0" err="1" smtClean="0">
                <a:solidFill>
                  <a:srgbClr val="0070C0"/>
                </a:solidFill>
                <a:effectLst/>
                <a:latin typeface="Arial" panose="020B0604020202020204" pitchFamily="34" charset="0"/>
                <a:cs typeface="Arial" panose="020B0604020202020204" pitchFamily="34" charset="0"/>
              </a:rPr>
              <a:t>we</a:t>
            </a:r>
            <a:r>
              <a:rPr lang="sl-SI" dirty="0" smtClean="0">
                <a:solidFill>
                  <a:srgbClr val="0070C0"/>
                </a:solidFill>
                <a:effectLst/>
                <a:latin typeface="Arial" panose="020B0604020202020204" pitchFamily="34" charset="0"/>
                <a:cs typeface="Arial" panose="020B0604020202020204" pitchFamily="34" charset="0"/>
              </a:rPr>
              <a:t> are</a:t>
            </a:r>
            <a:endParaRPr lang="sl-SI" dirty="0">
              <a:solidFill>
                <a:srgbClr val="0070C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9732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9876" y="1360918"/>
            <a:ext cx="4176464" cy="1224136"/>
          </a:xfrm>
        </p:spPr>
        <p:txBody>
          <a:bodyPr>
            <a:noAutofit/>
          </a:bodyPr>
          <a:lstStyle/>
          <a:p>
            <a:pPr marL="0" indent="0">
              <a:buNone/>
            </a:pPr>
            <a:r>
              <a:rPr lang="sl-SI" sz="2000" b="1" dirty="0" err="1" smtClean="0">
                <a:latin typeface="Arial" panose="020B0604020202020204" pitchFamily="34" charset="0"/>
                <a:cs typeface="Arial" panose="020B0604020202020204" pitchFamily="34" charset="0"/>
              </a:rPr>
              <a:t>The</a:t>
            </a:r>
            <a:r>
              <a:rPr lang="sl-SI" sz="2000" b="1" dirty="0" smtClean="0">
                <a:latin typeface="Arial" panose="020B0604020202020204" pitchFamily="34" charset="0"/>
                <a:cs typeface="Arial" panose="020B0604020202020204" pitchFamily="34" charset="0"/>
              </a:rPr>
              <a:t> University </a:t>
            </a:r>
            <a:r>
              <a:rPr lang="sl-SI" sz="2000" b="1" dirty="0">
                <a:latin typeface="Arial" panose="020B0604020202020204" pitchFamily="34" charset="0"/>
                <a:cs typeface="Arial" panose="020B0604020202020204" pitchFamily="34" charset="0"/>
              </a:rPr>
              <a:t>of </a:t>
            </a:r>
            <a:r>
              <a:rPr lang="sl-SI" sz="2000" b="1" dirty="0" smtClean="0">
                <a:latin typeface="Arial" panose="020B0604020202020204" pitchFamily="34" charset="0"/>
                <a:cs typeface="Arial" panose="020B0604020202020204" pitchFamily="34" charset="0"/>
              </a:rPr>
              <a:t>Ljubljana	</a:t>
            </a:r>
          </a:p>
          <a:p>
            <a:pPr marL="0" indent="0">
              <a:buNone/>
            </a:pPr>
            <a:endParaRPr lang="sl-SI" sz="1600" b="1" dirty="0">
              <a:latin typeface="Arial" panose="020B0604020202020204" pitchFamily="34" charset="0"/>
              <a:cs typeface="Arial" panose="020B0604020202020204" pitchFamily="34" charset="0"/>
            </a:endParaRPr>
          </a:p>
          <a:p>
            <a:pPr marL="0" indent="0">
              <a:buNone/>
            </a:pPr>
            <a:r>
              <a:rPr lang="sl-SI" sz="1600" dirty="0" smtClean="0">
                <a:latin typeface="Arial" panose="020B0604020202020204" pitchFamily="34" charset="0"/>
                <a:cs typeface="Arial" panose="020B0604020202020204" pitchFamily="34" charset="0"/>
              </a:rPr>
              <a:t>Kongresni trg 12 </a:t>
            </a:r>
            <a:r>
              <a:rPr lang="sl-SI" sz="1600" dirty="0">
                <a:latin typeface="Arial" panose="020B0604020202020204" pitchFamily="34" charset="0"/>
                <a:cs typeface="Arial" panose="020B0604020202020204" pitchFamily="34" charset="0"/>
              </a:rPr>
              <a:t>• </a:t>
            </a:r>
            <a:r>
              <a:rPr lang="sl-SI" sz="1600" dirty="0" smtClean="0">
                <a:latin typeface="Arial" panose="020B0604020202020204" pitchFamily="34" charset="0"/>
                <a:cs typeface="Arial" panose="020B0604020202020204" pitchFamily="34" charset="0"/>
              </a:rPr>
              <a:t>1000 Ljubljana • </a:t>
            </a:r>
            <a:r>
              <a:rPr lang="sl-SI" sz="1600" dirty="0" err="1" smtClean="0">
                <a:latin typeface="Arial" panose="020B0604020202020204" pitchFamily="34" charset="0"/>
                <a:cs typeface="Arial" panose="020B0604020202020204" pitchFamily="34" charset="0"/>
              </a:rPr>
              <a:t>Slovenia</a:t>
            </a:r>
            <a:endParaRPr lang="sl-SI" sz="1600" dirty="0" smtClean="0">
              <a:latin typeface="Arial" panose="020B0604020202020204" pitchFamily="34" charset="0"/>
              <a:cs typeface="Arial" panose="020B0604020202020204" pitchFamily="34" charset="0"/>
            </a:endParaRPr>
          </a:p>
          <a:p>
            <a:pPr marL="0" indent="0">
              <a:buNone/>
            </a:pPr>
            <a:r>
              <a:rPr lang="sl-SI" sz="1600" dirty="0" err="1" smtClean="0">
                <a:latin typeface="Arial" panose="020B0604020202020204" pitchFamily="34" charset="0"/>
                <a:cs typeface="Arial" panose="020B0604020202020204" pitchFamily="34" charset="0"/>
                <a:hlinkClick r:id="rId2"/>
              </a:rPr>
              <a:t>www.uni</a:t>
            </a:r>
            <a:r>
              <a:rPr lang="sl-SI" sz="1600" dirty="0" smtClean="0">
                <a:latin typeface="Arial" panose="020B0604020202020204" pitchFamily="34" charset="0"/>
                <a:cs typeface="Arial" panose="020B0604020202020204" pitchFamily="34" charset="0"/>
                <a:hlinkClick r:id="rId2"/>
              </a:rPr>
              <a:t>-</a:t>
            </a:r>
            <a:r>
              <a:rPr lang="sl-SI" sz="1600" dirty="0" err="1" smtClean="0">
                <a:latin typeface="Arial" panose="020B0604020202020204" pitchFamily="34" charset="0"/>
                <a:cs typeface="Arial" panose="020B0604020202020204" pitchFamily="34" charset="0"/>
                <a:hlinkClick r:id="rId2"/>
              </a:rPr>
              <a:t>lj.si</a:t>
            </a:r>
            <a:r>
              <a:rPr lang="sl-SI" sz="1600" dirty="0" smtClean="0">
                <a:latin typeface="Arial" panose="020B0604020202020204" pitchFamily="34" charset="0"/>
                <a:cs typeface="Arial" panose="020B0604020202020204" pitchFamily="34" charset="0"/>
              </a:rPr>
              <a:t> 					</a:t>
            </a:r>
            <a:endParaRPr lang="sl-SI" sz="1600" dirty="0">
              <a:latin typeface="Arial" panose="020B0604020202020204" pitchFamily="34" charset="0"/>
              <a:cs typeface="Arial" panose="020B0604020202020204" pitchFamily="34" charset="0"/>
            </a:endParaRPr>
          </a:p>
          <a:p>
            <a:pPr marL="0" indent="0">
              <a:buNone/>
            </a:pPr>
            <a:endParaRPr lang="sl-SI" sz="1600" b="1" dirty="0">
              <a:latin typeface="Arial" panose="020B0604020202020204" pitchFamily="34" charset="0"/>
              <a:cs typeface="Arial" panose="020B0604020202020204" pitchFamily="34" charset="0"/>
            </a:endParaRPr>
          </a:p>
          <a:p>
            <a:pPr marL="0" indent="0">
              <a:buNone/>
            </a:pPr>
            <a:r>
              <a:rPr lang="sl-SI" sz="1600" b="1" dirty="0" smtClean="0">
                <a:latin typeface="Arial" panose="020B0604020202020204" pitchFamily="34" charset="0"/>
                <a:cs typeface="Arial" panose="020B0604020202020204" pitchFamily="34" charset="0"/>
              </a:rPr>
              <a:t>	</a:t>
            </a:r>
            <a:r>
              <a:rPr lang="sl-SI" sz="1600" b="1" dirty="0">
                <a:latin typeface="Arial" panose="020B0604020202020204" pitchFamily="34" charset="0"/>
                <a:cs typeface="Arial" panose="020B0604020202020204" pitchFamily="34" charset="0"/>
              </a:rPr>
              <a:t>	</a:t>
            </a:r>
            <a:endParaRPr lang="sl-SI" sz="1600" dirty="0" smtClean="0">
              <a:latin typeface="Arial" panose="020B0604020202020204" pitchFamily="34" charset="0"/>
              <a:cs typeface="Arial" panose="020B0604020202020204" pitchFamily="34" charset="0"/>
            </a:endParaRPr>
          </a:p>
          <a:p>
            <a:pPr marL="0" indent="0">
              <a:buNone/>
            </a:pPr>
            <a:r>
              <a:rPr lang="sl-SI" sz="1600" dirty="0">
                <a:latin typeface="Arial" panose="020B0604020202020204" pitchFamily="34" charset="0"/>
                <a:cs typeface="Arial" panose="020B0604020202020204" pitchFamily="34" charset="0"/>
                <a:hlinkClick r:id="rId3"/>
              </a:rPr>
              <a:t/>
            </a:r>
            <a:br>
              <a:rPr lang="sl-SI" sz="1600" dirty="0">
                <a:latin typeface="Arial" panose="020B0604020202020204" pitchFamily="34" charset="0"/>
                <a:cs typeface="Arial" panose="020B0604020202020204" pitchFamily="34" charset="0"/>
                <a:hlinkClick r:id="rId3"/>
              </a:rPr>
            </a:br>
            <a:endParaRPr lang="sl-SI" sz="1600" dirty="0">
              <a:latin typeface="Arial" panose="020B0604020202020204" pitchFamily="34" charset="0"/>
              <a:cs typeface="Arial" panose="020B0604020202020204" pitchFamily="34" charset="0"/>
            </a:endParaRPr>
          </a:p>
          <a:p>
            <a:endParaRPr lang="sl-SI" sz="1600" dirty="0">
              <a:latin typeface="Arial" panose="020B0604020202020204" pitchFamily="34" charset="0"/>
              <a:cs typeface="Arial" panose="020B0604020202020204" pitchFamily="34" charset="0"/>
            </a:endParaRPr>
          </a:p>
        </p:txBody>
      </p:sp>
      <p:sp>
        <p:nvSpPr>
          <p:cNvPr id="2" name="Naslov 1"/>
          <p:cNvSpPr>
            <a:spLocks noGrp="1"/>
          </p:cNvSpPr>
          <p:nvPr>
            <p:ph type="title"/>
          </p:nvPr>
        </p:nvSpPr>
        <p:spPr/>
        <p:txBody>
          <a:bodyPr/>
          <a:lstStyle/>
          <a:p>
            <a:r>
              <a:rPr lang="sl-SI" dirty="0" err="1" smtClean="0">
                <a:solidFill>
                  <a:srgbClr val="0070C0"/>
                </a:solidFill>
                <a:effectLst/>
                <a:latin typeface="Arial" panose="020B0604020202020204" pitchFamily="34" charset="0"/>
                <a:cs typeface="Arial" panose="020B0604020202020204" pitchFamily="34" charset="0"/>
              </a:rPr>
              <a:t>Members</a:t>
            </a:r>
            <a:r>
              <a:rPr lang="sl-SI" dirty="0" smtClean="0">
                <a:solidFill>
                  <a:srgbClr val="0070C0"/>
                </a:solidFill>
                <a:latin typeface="Arial" panose="020B0604020202020204" pitchFamily="34" charset="0"/>
                <a:cs typeface="Arial" panose="020B0604020202020204" pitchFamily="34" charset="0"/>
              </a:rPr>
              <a:t> of SRC</a:t>
            </a:r>
            <a:endParaRPr lang="sl-SI" dirty="0">
              <a:solidFill>
                <a:srgbClr val="0070C0"/>
              </a:solidFill>
              <a:latin typeface="Arial" panose="020B0604020202020204" pitchFamily="34" charset="0"/>
              <a:cs typeface="Arial" panose="020B0604020202020204" pitchFamily="34" charset="0"/>
            </a:endParaRPr>
          </a:p>
        </p:txBody>
      </p:sp>
      <p:pic>
        <p:nvPicPr>
          <p:cNvPr id="1026" name="Picture 2" descr="https://www.uni-lj.si/mma/logotipL-gif/20130710110945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7824" y="2348880"/>
            <a:ext cx="1556792" cy="155246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frenk.mavric\AppData\Local\Microsoft\Windows\Temporary Internet Files\Content.Outlook\2ER4UF7U\logotip-UM.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359211" y="2705556"/>
            <a:ext cx="1374153" cy="78296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4e44676a-7873-44f8-96a2-0be6b02b76a2@eurprd0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686248" y="5321206"/>
            <a:ext cx="1047116" cy="1070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Ograda vsebine 2"/>
          <p:cNvSpPr txBox="1">
            <a:spLocks/>
          </p:cNvSpPr>
          <p:nvPr/>
        </p:nvSpPr>
        <p:spPr>
          <a:xfrm>
            <a:off x="539153" y="4221088"/>
            <a:ext cx="4176000" cy="1224000"/>
          </a:xfrm>
          <a:prstGeom prst="rect">
            <a:avLst/>
          </a:prstGeom>
        </p:spPr>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indent="0">
              <a:buFont typeface="Wingdings 3"/>
              <a:buNone/>
            </a:pPr>
            <a:r>
              <a:rPr lang="sl-SI" sz="2000" b="1" dirty="0" err="1" smtClean="0">
                <a:latin typeface="Arial" panose="020B0604020202020204" pitchFamily="34" charset="0"/>
                <a:cs typeface="Arial" panose="020B0604020202020204" pitchFamily="34" charset="0"/>
              </a:rPr>
              <a:t>The</a:t>
            </a:r>
            <a:r>
              <a:rPr lang="sl-SI" sz="2000" b="1" dirty="0" smtClean="0">
                <a:latin typeface="Arial" panose="020B0604020202020204" pitchFamily="34" charset="0"/>
                <a:cs typeface="Arial" panose="020B0604020202020204" pitchFamily="34" charset="0"/>
              </a:rPr>
              <a:t> University of Primorska </a:t>
            </a:r>
            <a:endParaRPr lang="sl-SI" sz="2000" dirty="0" smtClean="0">
              <a:latin typeface="Arial" panose="020B0604020202020204" pitchFamily="34" charset="0"/>
              <a:cs typeface="Arial" panose="020B0604020202020204" pitchFamily="34" charset="0"/>
            </a:endParaRPr>
          </a:p>
          <a:p>
            <a:pPr marL="0" indent="0">
              <a:buFont typeface="Wingdings 3"/>
              <a:buNone/>
            </a:pPr>
            <a:endParaRPr lang="sl-SI" sz="1600" dirty="0" smtClean="0">
              <a:latin typeface="Arial" panose="020B0604020202020204" pitchFamily="34" charset="0"/>
              <a:cs typeface="Arial" panose="020B0604020202020204" pitchFamily="34" charset="0"/>
            </a:endParaRPr>
          </a:p>
          <a:p>
            <a:pPr marL="0" indent="0">
              <a:buFont typeface="Wingdings 3"/>
              <a:buNone/>
            </a:pPr>
            <a:r>
              <a:rPr lang="sl-SI" sz="1600" dirty="0" smtClean="0">
                <a:latin typeface="Arial" panose="020B0604020202020204" pitchFamily="34" charset="0"/>
                <a:cs typeface="Arial" panose="020B0604020202020204" pitchFamily="34" charset="0"/>
              </a:rPr>
              <a:t>Titov trg 4 • 6000 Koper • </a:t>
            </a:r>
            <a:r>
              <a:rPr lang="sl-SI" sz="1600" dirty="0" err="1" smtClean="0">
                <a:latin typeface="Arial" panose="020B0604020202020204" pitchFamily="34" charset="0"/>
                <a:cs typeface="Arial" panose="020B0604020202020204" pitchFamily="34" charset="0"/>
              </a:rPr>
              <a:t>Slovenia</a:t>
            </a:r>
            <a:endParaRPr lang="sl-SI" sz="1600" dirty="0">
              <a:latin typeface="Arial" panose="020B0604020202020204" pitchFamily="34" charset="0"/>
              <a:cs typeface="Arial" panose="020B0604020202020204" pitchFamily="34" charset="0"/>
            </a:endParaRPr>
          </a:p>
          <a:p>
            <a:pPr marL="0" indent="0">
              <a:buFont typeface="Wingdings 3"/>
              <a:buNone/>
            </a:pPr>
            <a:r>
              <a:rPr lang="sl-SI" sz="1600" dirty="0" err="1" smtClean="0">
                <a:latin typeface="Arial" panose="020B0604020202020204" pitchFamily="34" charset="0"/>
                <a:cs typeface="Arial" panose="020B0604020202020204" pitchFamily="34" charset="0"/>
                <a:hlinkClick r:id="rId7"/>
              </a:rPr>
              <a:t>www.upr.si</a:t>
            </a:r>
            <a:r>
              <a:rPr lang="sl-SI" sz="1600" dirty="0" smtClean="0">
                <a:latin typeface="Arial" panose="020B0604020202020204" pitchFamily="34" charset="0"/>
                <a:cs typeface="Arial" panose="020B0604020202020204" pitchFamily="34" charset="0"/>
              </a:rPr>
              <a:t> </a:t>
            </a:r>
          </a:p>
          <a:p>
            <a:pPr marL="0" indent="0">
              <a:buFont typeface="Wingdings 3"/>
              <a:buNone/>
            </a:pPr>
            <a:r>
              <a:rPr lang="sl-SI" sz="1600" dirty="0" smtClean="0">
                <a:latin typeface="Arial" panose="020B0604020202020204" pitchFamily="34" charset="0"/>
                <a:cs typeface="Arial" panose="020B0604020202020204" pitchFamily="34" charset="0"/>
                <a:hlinkClick r:id="rId3"/>
              </a:rPr>
              <a:t/>
            </a:r>
            <a:br>
              <a:rPr lang="sl-SI" sz="1600" dirty="0" smtClean="0">
                <a:latin typeface="Arial" panose="020B0604020202020204" pitchFamily="34" charset="0"/>
                <a:cs typeface="Arial" panose="020B0604020202020204" pitchFamily="34" charset="0"/>
                <a:hlinkClick r:id="rId3"/>
              </a:rPr>
            </a:br>
            <a:endParaRPr lang="sl-SI" sz="1600" dirty="0" smtClean="0">
              <a:latin typeface="Arial" panose="020B0604020202020204" pitchFamily="34" charset="0"/>
              <a:cs typeface="Arial" panose="020B0604020202020204" pitchFamily="34" charset="0"/>
            </a:endParaRPr>
          </a:p>
          <a:p>
            <a:endParaRPr lang="sl-SI" sz="1600" dirty="0">
              <a:latin typeface="Arial" panose="020B0604020202020204" pitchFamily="34" charset="0"/>
              <a:cs typeface="Arial" panose="020B0604020202020204" pitchFamily="34" charset="0"/>
            </a:endParaRPr>
          </a:p>
        </p:txBody>
      </p:sp>
      <p:pic>
        <p:nvPicPr>
          <p:cNvPr id="9" name="Picture 5" descr="C:\Users\frenk.mavric\AppData\Local\Microsoft\Windows\Temporary Internet Files\Content.Outlook\2ER4UF7U\logo up_small.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142220" y="5400358"/>
            <a:ext cx="767891" cy="912372"/>
          </a:xfrm>
          <a:prstGeom prst="rect">
            <a:avLst/>
          </a:prstGeom>
          <a:noFill/>
          <a:extLst>
            <a:ext uri="{909E8E84-426E-40DD-AFC4-6F175D3DCCD1}">
              <a14:hiddenFill xmlns:a14="http://schemas.microsoft.com/office/drawing/2010/main">
                <a:solidFill>
                  <a:srgbClr val="FFFFFF"/>
                </a:solidFill>
              </a14:hiddenFill>
            </a:ext>
          </a:extLst>
        </p:spPr>
      </p:pic>
      <p:sp>
        <p:nvSpPr>
          <p:cNvPr id="11" name="Ograda vsebine 2"/>
          <p:cNvSpPr txBox="1">
            <a:spLocks/>
          </p:cNvSpPr>
          <p:nvPr/>
        </p:nvSpPr>
        <p:spPr>
          <a:xfrm>
            <a:off x="4760150" y="4097206"/>
            <a:ext cx="4176000" cy="1224000"/>
          </a:xfrm>
          <a:prstGeom prst="rect">
            <a:avLst/>
          </a:prstGeom>
        </p:spPr>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indent="0">
              <a:buNone/>
            </a:pPr>
            <a:r>
              <a:rPr lang="sl-SI" sz="2000" b="1" dirty="0" err="1" smtClean="0">
                <a:latin typeface="Arial" panose="020B0604020202020204" pitchFamily="34" charset="0"/>
                <a:cs typeface="Arial" panose="020B0604020202020204" pitchFamily="34" charset="0"/>
              </a:rPr>
              <a:t>The</a:t>
            </a:r>
            <a:r>
              <a:rPr lang="sl-SI" sz="2000" b="1" dirty="0" smtClean="0">
                <a:latin typeface="Arial" panose="020B0604020202020204" pitchFamily="34" charset="0"/>
                <a:cs typeface="Arial" panose="020B0604020202020204" pitchFamily="34" charset="0"/>
              </a:rPr>
              <a:t> University of </a:t>
            </a:r>
            <a:r>
              <a:rPr lang="sl-SI" sz="2000" b="1" dirty="0">
                <a:latin typeface="Arial" panose="020B0604020202020204" pitchFamily="34" charset="0"/>
                <a:cs typeface="Arial" panose="020B0604020202020204" pitchFamily="34" charset="0"/>
              </a:rPr>
              <a:t>Nova </a:t>
            </a:r>
            <a:r>
              <a:rPr lang="sl-SI" sz="2000" b="1" dirty="0" smtClean="0">
                <a:latin typeface="Arial" panose="020B0604020202020204" pitchFamily="34" charset="0"/>
                <a:cs typeface="Arial" panose="020B0604020202020204" pitchFamily="34" charset="0"/>
              </a:rPr>
              <a:t>Gorica </a:t>
            </a:r>
            <a:endParaRPr lang="sl-SI" sz="2000" dirty="0" smtClean="0">
              <a:latin typeface="Arial" panose="020B0604020202020204" pitchFamily="34" charset="0"/>
              <a:cs typeface="Arial" panose="020B0604020202020204" pitchFamily="34" charset="0"/>
            </a:endParaRPr>
          </a:p>
          <a:p>
            <a:pPr marL="0" indent="0">
              <a:buFont typeface="Wingdings 3"/>
              <a:buNone/>
            </a:pPr>
            <a:endParaRPr lang="sl-SI" sz="1600" dirty="0" smtClean="0">
              <a:latin typeface="Arial" panose="020B0604020202020204" pitchFamily="34" charset="0"/>
              <a:cs typeface="Arial" panose="020B0604020202020204" pitchFamily="34" charset="0"/>
            </a:endParaRPr>
          </a:p>
          <a:p>
            <a:pPr marL="0" indent="0">
              <a:buFont typeface="Wingdings 3"/>
              <a:buNone/>
            </a:pPr>
            <a:r>
              <a:rPr lang="sl-SI" sz="1600" dirty="0" smtClean="0">
                <a:latin typeface="Arial" panose="020B0604020202020204" pitchFamily="34" charset="0"/>
                <a:cs typeface="Arial" panose="020B0604020202020204" pitchFamily="34" charset="0"/>
              </a:rPr>
              <a:t>Vipavska 13 • 5000 Nova Gorica • </a:t>
            </a:r>
            <a:r>
              <a:rPr lang="sl-SI" sz="1600" dirty="0" err="1" smtClean="0">
                <a:latin typeface="Arial" panose="020B0604020202020204" pitchFamily="34" charset="0"/>
                <a:cs typeface="Arial" panose="020B0604020202020204" pitchFamily="34" charset="0"/>
              </a:rPr>
              <a:t>Slovenia</a:t>
            </a:r>
            <a:endParaRPr lang="sl-SI" sz="1600" dirty="0">
              <a:latin typeface="Arial" panose="020B0604020202020204" pitchFamily="34" charset="0"/>
              <a:cs typeface="Arial" panose="020B0604020202020204" pitchFamily="34" charset="0"/>
            </a:endParaRPr>
          </a:p>
          <a:p>
            <a:pPr marL="0" indent="0">
              <a:buNone/>
            </a:pPr>
            <a:r>
              <a:rPr lang="sl-SI" sz="1600" dirty="0" err="1">
                <a:latin typeface="Arial" panose="020B0604020202020204" pitchFamily="34" charset="0"/>
                <a:cs typeface="Arial" panose="020B0604020202020204" pitchFamily="34" charset="0"/>
                <a:hlinkClick r:id="rId3"/>
              </a:rPr>
              <a:t>www.ung.si</a:t>
            </a:r>
            <a:endParaRPr lang="sl-SI" sz="1600" dirty="0">
              <a:latin typeface="Arial" panose="020B0604020202020204" pitchFamily="34" charset="0"/>
              <a:cs typeface="Arial" panose="020B0604020202020204" pitchFamily="34" charset="0"/>
            </a:endParaRPr>
          </a:p>
          <a:p>
            <a:pPr marL="0" indent="0">
              <a:buFont typeface="Wingdings 3"/>
              <a:buNone/>
            </a:pPr>
            <a:r>
              <a:rPr lang="sl-SI" sz="1600" dirty="0" smtClean="0">
                <a:latin typeface="Arial" panose="020B0604020202020204" pitchFamily="34" charset="0"/>
                <a:cs typeface="Arial" panose="020B0604020202020204" pitchFamily="34" charset="0"/>
                <a:hlinkClick r:id="rId3"/>
              </a:rPr>
              <a:t/>
            </a:r>
            <a:br>
              <a:rPr lang="sl-SI" sz="1600" dirty="0" smtClean="0">
                <a:latin typeface="Arial" panose="020B0604020202020204" pitchFamily="34" charset="0"/>
                <a:cs typeface="Arial" panose="020B0604020202020204" pitchFamily="34" charset="0"/>
                <a:hlinkClick r:id="rId3"/>
              </a:rPr>
            </a:br>
            <a:endParaRPr lang="sl-SI" sz="1600" dirty="0" smtClean="0">
              <a:latin typeface="Arial" panose="020B0604020202020204" pitchFamily="34" charset="0"/>
              <a:cs typeface="Arial" panose="020B0604020202020204" pitchFamily="34" charset="0"/>
            </a:endParaRPr>
          </a:p>
          <a:p>
            <a:endParaRPr lang="sl-SI" sz="1600" dirty="0">
              <a:latin typeface="Arial" panose="020B0604020202020204" pitchFamily="34" charset="0"/>
              <a:cs typeface="Arial" panose="020B0604020202020204" pitchFamily="34" charset="0"/>
            </a:endParaRPr>
          </a:p>
        </p:txBody>
      </p:sp>
      <p:sp>
        <p:nvSpPr>
          <p:cNvPr id="12" name="Ograda vsebine 2"/>
          <p:cNvSpPr txBox="1">
            <a:spLocks/>
          </p:cNvSpPr>
          <p:nvPr/>
        </p:nvSpPr>
        <p:spPr>
          <a:xfrm>
            <a:off x="4788024" y="1334430"/>
            <a:ext cx="4176000" cy="1224000"/>
          </a:xfrm>
          <a:prstGeom prst="rect">
            <a:avLst/>
          </a:prstGeom>
        </p:spPr>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indent="0">
              <a:buFont typeface="Wingdings 3"/>
              <a:buNone/>
            </a:pPr>
            <a:r>
              <a:rPr lang="sl-SI" sz="2000" b="1" dirty="0" err="1" smtClean="0">
                <a:latin typeface="Arial" panose="020B0604020202020204" pitchFamily="34" charset="0"/>
                <a:cs typeface="Arial" panose="020B0604020202020204" pitchFamily="34" charset="0"/>
              </a:rPr>
              <a:t>The</a:t>
            </a:r>
            <a:r>
              <a:rPr lang="sl-SI" sz="2000" b="1" dirty="0" smtClean="0">
                <a:latin typeface="Arial" panose="020B0604020202020204" pitchFamily="34" charset="0"/>
                <a:cs typeface="Arial" panose="020B0604020202020204" pitchFamily="34" charset="0"/>
              </a:rPr>
              <a:t> University of Maribor</a:t>
            </a:r>
            <a:endParaRPr lang="sl-SI" sz="2000" dirty="0" smtClean="0">
              <a:latin typeface="Arial" panose="020B0604020202020204" pitchFamily="34" charset="0"/>
              <a:cs typeface="Arial" panose="020B0604020202020204" pitchFamily="34" charset="0"/>
            </a:endParaRPr>
          </a:p>
          <a:p>
            <a:pPr marL="0" indent="0">
              <a:buFont typeface="Wingdings 3"/>
              <a:buNone/>
            </a:pPr>
            <a:endParaRPr lang="sl-SI" sz="1600" dirty="0" smtClean="0">
              <a:latin typeface="Arial" panose="020B0604020202020204" pitchFamily="34" charset="0"/>
              <a:cs typeface="Arial" panose="020B0604020202020204" pitchFamily="34" charset="0"/>
            </a:endParaRPr>
          </a:p>
          <a:p>
            <a:pPr marL="0" indent="0">
              <a:buFont typeface="Wingdings 3"/>
              <a:buNone/>
            </a:pPr>
            <a:r>
              <a:rPr lang="sl-SI" sz="1600" dirty="0" smtClean="0">
                <a:latin typeface="Arial" panose="020B0604020202020204" pitchFamily="34" charset="0"/>
                <a:cs typeface="Arial" panose="020B0604020202020204" pitchFamily="34" charset="0"/>
              </a:rPr>
              <a:t>Slomškov trg 15 • 2000 Maribor • </a:t>
            </a:r>
            <a:r>
              <a:rPr lang="sl-SI" sz="1600" dirty="0" err="1" smtClean="0">
                <a:latin typeface="Arial" panose="020B0604020202020204" pitchFamily="34" charset="0"/>
                <a:cs typeface="Arial" panose="020B0604020202020204" pitchFamily="34" charset="0"/>
              </a:rPr>
              <a:t>Slovenia</a:t>
            </a:r>
            <a:endParaRPr lang="sl-SI" sz="1600" dirty="0">
              <a:latin typeface="Arial" panose="020B0604020202020204" pitchFamily="34" charset="0"/>
              <a:cs typeface="Arial" panose="020B0604020202020204" pitchFamily="34" charset="0"/>
            </a:endParaRPr>
          </a:p>
          <a:p>
            <a:pPr marL="0" indent="0">
              <a:buNone/>
            </a:pPr>
            <a:r>
              <a:rPr lang="sl-SI" sz="1600" dirty="0" err="1">
                <a:latin typeface="Arial" panose="020B0604020202020204" pitchFamily="34" charset="0"/>
                <a:cs typeface="Arial" panose="020B0604020202020204" pitchFamily="34" charset="0"/>
                <a:hlinkClick r:id="rId9"/>
              </a:rPr>
              <a:t>www.uni</a:t>
            </a:r>
            <a:r>
              <a:rPr lang="sl-SI" sz="1600" dirty="0">
                <a:latin typeface="Arial" panose="020B0604020202020204" pitchFamily="34" charset="0"/>
                <a:cs typeface="Arial" panose="020B0604020202020204" pitchFamily="34" charset="0"/>
                <a:hlinkClick r:id="rId9"/>
              </a:rPr>
              <a:t>-</a:t>
            </a:r>
            <a:r>
              <a:rPr lang="sl-SI" sz="1600" dirty="0" err="1">
                <a:latin typeface="Arial" panose="020B0604020202020204" pitchFamily="34" charset="0"/>
                <a:cs typeface="Arial" panose="020B0604020202020204" pitchFamily="34" charset="0"/>
                <a:hlinkClick r:id="rId9"/>
              </a:rPr>
              <a:t>mb.si</a:t>
            </a:r>
            <a:endParaRPr lang="sl-SI" sz="1600" dirty="0">
              <a:latin typeface="Arial" panose="020B0604020202020204" pitchFamily="34" charset="0"/>
              <a:cs typeface="Arial" panose="020B0604020202020204" pitchFamily="34" charset="0"/>
            </a:endParaRPr>
          </a:p>
          <a:p>
            <a:pPr marL="0" indent="0">
              <a:buFont typeface="Wingdings 3"/>
              <a:buNone/>
            </a:pPr>
            <a:r>
              <a:rPr lang="sl-SI" sz="1600" dirty="0" smtClean="0">
                <a:latin typeface="Arial" panose="020B0604020202020204" pitchFamily="34" charset="0"/>
                <a:cs typeface="Arial" panose="020B0604020202020204" pitchFamily="34" charset="0"/>
                <a:hlinkClick r:id="rId3"/>
              </a:rPr>
              <a:t/>
            </a:r>
            <a:br>
              <a:rPr lang="sl-SI" sz="1600" dirty="0" smtClean="0">
                <a:latin typeface="Arial" panose="020B0604020202020204" pitchFamily="34" charset="0"/>
                <a:cs typeface="Arial" panose="020B0604020202020204" pitchFamily="34" charset="0"/>
                <a:hlinkClick r:id="rId3"/>
              </a:rPr>
            </a:br>
            <a:endParaRPr lang="sl-SI" sz="1600" dirty="0" smtClean="0">
              <a:latin typeface="Arial" panose="020B0604020202020204" pitchFamily="34" charset="0"/>
              <a:cs typeface="Arial" panose="020B0604020202020204" pitchFamily="34" charset="0"/>
            </a:endParaRPr>
          </a:p>
          <a:p>
            <a:endParaRPr lang="sl-SI"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67901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slov 2"/>
          <p:cNvSpPr>
            <a:spLocks noGrp="1"/>
          </p:cNvSpPr>
          <p:nvPr>
            <p:ph type="title"/>
          </p:nvPr>
        </p:nvSpPr>
        <p:spPr/>
        <p:txBody>
          <a:bodyPr>
            <a:normAutofit fontScale="90000"/>
          </a:bodyPr>
          <a:lstStyle/>
          <a:p>
            <a:r>
              <a:rPr lang="sl-SI" dirty="0" err="1" smtClean="0">
                <a:solidFill>
                  <a:srgbClr val="0070C0"/>
                </a:solidFill>
                <a:effectLst/>
                <a:latin typeface="Arial" panose="020B0604020202020204" pitchFamily="34" charset="0"/>
                <a:cs typeface="Arial" panose="020B0604020202020204" pitchFamily="34" charset="0"/>
              </a:rPr>
              <a:t>Rectors</a:t>
            </a:r>
            <a:r>
              <a:rPr lang="sl-SI" dirty="0" smtClean="0">
                <a:solidFill>
                  <a:srgbClr val="0070C0"/>
                </a:solidFill>
                <a:effectLst/>
                <a:latin typeface="Arial" panose="020B0604020202020204" pitchFamily="34" charset="0"/>
                <a:cs typeface="Arial" panose="020B0604020202020204" pitchFamily="34" charset="0"/>
              </a:rPr>
              <a:t> </a:t>
            </a:r>
            <a:r>
              <a:rPr lang="sl-SI" dirty="0" err="1" smtClean="0">
                <a:solidFill>
                  <a:srgbClr val="0070C0"/>
                </a:solidFill>
                <a:effectLst/>
                <a:latin typeface="Arial" panose="020B0604020202020204" pitchFamily="34" charset="0"/>
                <a:cs typeface="Arial" panose="020B0604020202020204" pitchFamily="34" charset="0"/>
              </a:rPr>
              <a:t>Members</a:t>
            </a:r>
            <a:r>
              <a:rPr lang="sl-SI" dirty="0" smtClean="0">
                <a:solidFill>
                  <a:srgbClr val="0070C0"/>
                </a:solidFill>
                <a:latin typeface="Arial" panose="020B0604020202020204" pitchFamily="34" charset="0"/>
                <a:cs typeface="Arial" panose="020B0604020202020204" pitchFamily="34" charset="0"/>
              </a:rPr>
              <a:t> </a:t>
            </a:r>
            <a:r>
              <a:rPr lang="sl-SI" dirty="0">
                <a:solidFill>
                  <a:srgbClr val="0070C0"/>
                </a:solidFill>
                <a:latin typeface="Arial" panose="020B0604020202020204" pitchFamily="34" charset="0"/>
                <a:cs typeface="Arial" panose="020B0604020202020204" pitchFamily="34" charset="0"/>
              </a:rPr>
              <a:t>of </a:t>
            </a:r>
            <a:r>
              <a:rPr lang="sl-SI" dirty="0" smtClean="0">
                <a:solidFill>
                  <a:srgbClr val="0070C0"/>
                </a:solidFill>
                <a:latin typeface="Arial" panose="020B0604020202020204" pitchFamily="34" charset="0"/>
                <a:cs typeface="Arial" panose="020B0604020202020204" pitchFamily="34" charset="0"/>
              </a:rPr>
              <a:t>SRC 2016-2017</a:t>
            </a:r>
            <a:endParaRPr lang="sl-SI" dirty="0">
              <a:solidFill>
                <a:srgbClr val="0070C0"/>
              </a:solidFill>
            </a:endParaRPr>
          </a:p>
        </p:txBody>
      </p:sp>
      <p:pic>
        <p:nvPicPr>
          <p:cNvPr id="2050" name="Picture 2" descr="Rezultat iskanja slik za ivan svetlik rekto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0056"/>
          <a:stretch/>
        </p:blipFill>
        <p:spPr bwMode="auto">
          <a:xfrm>
            <a:off x="782394" y="3789040"/>
            <a:ext cx="2008800" cy="167518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pic>
        <p:nvPicPr>
          <p:cNvPr id="2052" name="Picture 4" descr="Rezultat iskanja slik za dragan maruši&amp;ccaron;"/>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19149"/>
          <a:stretch/>
        </p:blipFill>
        <p:spPr bwMode="auto">
          <a:xfrm>
            <a:off x="753083" y="1196752"/>
            <a:ext cx="2008578" cy="165618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pic>
        <p:nvPicPr>
          <p:cNvPr id="2054" name="Picture 6" descr="Rezultat iskanja slik za igor ti&amp;ccaron;ar rekto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8335" r="3521"/>
          <a:stretch/>
        </p:blipFill>
        <p:spPr bwMode="auto">
          <a:xfrm>
            <a:off x="4498837" y="3789040"/>
            <a:ext cx="2008800" cy="171376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8" name="Ograda vsebine 2"/>
          <p:cNvSpPr>
            <a:spLocks noGrp="1"/>
          </p:cNvSpPr>
          <p:nvPr>
            <p:ph idx="1"/>
          </p:nvPr>
        </p:nvSpPr>
        <p:spPr>
          <a:xfrm>
            <a:off x="704824" y="5517232"/>
            <a:ext cx="4176464" cy="1224136"/>
          </a:xfrm>
        </p:spPr>
        <p:txBody>
          <a:bodyPr>
            <a:noAutofit/>
          </a:bodyPr>
          <a:lstStyle/>
          <a:p>
            <a:pPr marL="0" indent="0">
              <a:buNone/>
            </a:pPr>
            <a:r>
              <a:rPr lang="sl-SI" sz="1400" b="1" dirty="0" smtClean="0">
                <a:latin typeface="Arial" panose="020B0604020202020204" pitchFamily="34" charset="0"/>
                <a:cs typeface="Arial" panose="020B0604020202020204" pitchFamily="34" charset="0"/>
              </a:rPr>
              <a:t>Prof. Ivan Svetlik</a:t>
            </a:r>
          </a:p>
          <a:p>
            <a:pPr marL="0" indent="0">
              <a:buNone/>
            </a:pPr>
            <a:r>
              <a:rPr lang="sl-SI" sz="1400" b="1" dirty="0" err="1" smtClean="0">
                <a:latin typeface="Arial" panose="020B0604020202020204" pitchFamily="34" charset="0"/>
                <a:cs typeface="Arial" panose="020B0604020202020204" pitchFamily="34" charset="0"/>
              </a:rPr>
              <a:t>Rector</a:t>
            </a:r>
            <a:r>
              <a:rPr lang="sl-SI" sz="1400" b="1" dirty="0" smtClean="0">
                <a:latin typeface="Arial" panose="020B0604020202020204" pitchFamily="34" charset="0"/>
                <a:cs typeface="Arial" panose="020B0604020202020204" pitchFamily="34" charset="0"/>
              </a:rPr>
              <a:t> of </a:t>
            </a:r>
            <a:r>
              <a:rPr lang="sl-SI" sz="1400" b="1" dirty="0" err="1" smtClean="0">
                <a:latin typeface="Arial" panose="020B0604020202020204" pitchFamily="34" charset="0"/>
                <a:cs typeface="Arial" panose="020B0604020202020204" pitchFamily="34" charset="0"/>
              </a:rPr>
              <a:t>the</a:t>
            </a:r>
            <a:r>
              <a:rPr lang="sl-SI" sz="1400" b="1" dirty="0" smtClean="0">
                <a:latin typeface="Arial" panose="020B0604020202020204" pitchFamily="34" charset="0"/>
                <a:cs typeface="Arial" panose="020B0604020202020204" pitchFamily="34" charset="0"/>
              </a:rPr>
              <a:t> University </a:t>
            </a:r>
            <a:r>
              <a:rPr lang="sl-SI" sz="1400" b="1" dirty="0">
                <a:latin typeface="Arial" panose="020B0604020202020204" pitchFamily="34" charset="0"/>
                <a:cs typeface="Arial" panose="020B0604020202020204" pitchFamily="34" charset="0"/>
              </a:rPr>
              <a:t>of </a:t>
            </a:r>
            <a:r>
              <a:rPr lang="sl-SI" sz="1400" b="1" dirty="0" smtClean="0">
                <a:latin typeface="Arial" panose="020B0604020202020204" pitchFamily="34" charset="0"/>
                <a:cs typeface="Arial" panose="020B0604020202020204" pitchFamily="34" charset="0"/>
              </a:rPr>
              <a:t>Ljubljana	</a:t>
            </a:r>
            <a:r>
              <a:rPr lang="sl-SI" sz="1400" dirty="0" smtClean="0">
                <a:latin typeface="Arial" panose="020B0604020202020204" pitchFamily="34" charset="0"/>
                <a:cs typeface="Arial" panose="020B0604020202020204" pitchFamily="34" charset="0"/>
              </a:rPr>
              <a:t> 					</a:t>
            </a:r>
            <a:endParaRPr lang="sl-SI" sz="1400" dirty="0">
              <a:latin typeface="Arial" panose="020B0604020202020204" pitchFamily="34" charset="0"/>
              <a:cs typeface="Arial" panose="020B0604020202020204" pitchFamily="34" charset="0"/>
            </a:endParaRPr>
          </a:p>
          <a:p>
            <a:pPr marL="0" indent="0">
              <a:buNone/>
            </a:pPr>
            <a:endParaRPr lang="sl-SI" sz="1400" b="1" dirty="0">
              <a:latin typeface="Arial" panose="020B0604020202020204" pitchFamily="34" charset="0"/>
              <a:cs typeface="Arial" panose="020B0604020202020204" pitchFamily="34" charset="0"/>
            </a:endParaRPr>
          </a:p>
          <a:p>
            <a:pPr marL="0" indent="0">
              <a:buNone/>
            </a:pPr>
            <a:r>
              <a:rPr lang="sl-SI" sz="1400" b="1" dirty="0" smtClean="0">
                <a:latin typeface="Arial" panose="020B0604020202020204" pitchFamily="34" charset="0"/>
                <a:cs typeface="Arial" panose="020B0604020202020204" pitchFamily="34" charset="0"/>
              </a:rPr>
              <a:t>	</a:t>
            </a:r>
            <a:r>
              <a:rPr lang="sl-SI" sz="1400" b="1" dirty="0">
                <a:latin typeface="Arial" panose="020B0604020202020204" pitchFamily="34" charset="0"/>
                <a:cs typeface="Arial" panose="020B0604020202020204" pitchFamily="34" charset="0"/>
              </a:rPr>
              <a:t>	</a:t>
            </a:r>
            <a:endParaRPr lang="sl-SI" sz="1400" dirty="0" smtClean="0">
              <a:latin typeface="Arial" panose="020B0604020202020204" pitchFamily="34" charset="0"/>
              <a:cs typeface="Arial" panose="020B0604020202020204" pitchFamily="34" charset="0"/>
            </a:endParaRPr>
          </a:p>
          <a:p>
            <a:pPr marL="0" indent="0">
              <a:buNone/>
            </a:pPr>
            <a:r>
              <a:rPr lang="sl-SI" sz="1400" dirty="0">
                <a:latin typeface="Arial" panose="020B0604020202020204" pitchFamily="34" charset="0"/>
                <a:cs typeface="Arial" panose="020B0604020202020204" pitchFamily="34" charset="0"/>
                <a:hlinkClick r:id="rId5"/>
              </a:rPr>
              <a:t/>
            </a:r>
            <a:br>
              <a:rPr lang="sl-SI" sz="1400" dirty="0">
                <a:latin typeface="Arial" panose="020B0604020202020204" pitchFamily="34" charset="0"/>
                <a:cs typeface="Arial" panose="020B0604020202020204" pitchFamily="34" charset="0"/>
                <a:hlinkClick r:id="rId5"/>
              </a:rPr>
            </a:br>
            <a:endParaRPr lang="sl-SI" sz="1400" dirty="0">
              <a:latin typeface="Arial" panose="020B0604020202020204" pitchFamily="34" charset="0"/>
              <a:cs typeface="Arial" panose="020B0604020202020204" pitchFamily="34" charset="0"/>
            </a:endParaRPr>
          </a:p>
          <a:p>
            <a:endParaRPr lang="sl-SI" sz="1400" dirty="0">
              <a:latin typeface="Arial" panose="020B0604020202020204" pitchFamily="34" charset="0"/>
              <a:cs typeface="Arial" panose="020B0604020202020204" pitchFamily="34" charset="0"/>
            </a:endParaRPr>
          </a:p>
        </p:txBody>
      </p:sp>
      <p:sp>
        <p:nvSpPr>
          <p:cNvPr id="9" name="Ograda vsebine 2"/>
          <p:cNvSpPr txBox="1">
            <a:spLocks/>
          </p:cNvSpPr>
          <p:nvPr/>
        </p:nvSpPr>
        <p:spPr>
          <a:xfrm>
            <a:off x="673429" y="2869972"/>
            <a:ext cx="4176464" cy="1224136"/>
          </a:xfrm>
          <a:prstGeom prst="rect">
            <a:avLst/>
          </a:prstGeom>
        </p:spPr>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indent="0">
              <a:buFont typeface="Wingdings 3"/>
              <a:buNone/>
            </a:pPr>
            <a:r>
              <a:rPr lang="sl-SI" sz="1400" b="1" dirty="0" smtClean="0">
                <a:latin typeface="Arial" panose="020B0604020202020204" pitchFamily="34" charset="0"/>
                <a:cs typeface="Arial" panose="020B0604020202020204" pitchFamily="34" charset="0"/>
              </a:rPr>
              <a:t>Prof. Dragan Marušič</a:t>
            </a:r>
          </a:p>
          <a:p>
            <a:pPr marL="0" indent="0">
              <a:buFont typeface="Wingdings 3"/>
              <a:buNone/>
            </a:pPr>
            <a:r>
              <a:rPr lang="sl-SI" sz="1400" b="1" dirty="0" err="1" smtClean="0">
                <a:latin typeface="Arial" panose="020B0604020202020204" pitchFamily="34" charset="0"/>
                <a:cs typeface="Arial" panose="020B0604020202020204" pitchFamily="34" charset="0"/>
              </a:rPr>
              <a:t>Rector</a:t>
            </a:r>
            <a:r>
              <a:rPr lang="sl-SI" sz="1400" b="1" dirty="0" smtClean="0">
                <a:latin typeface="Arial" panose="020B0604020202020204" pitchFamily="34" charset="0"/>
                <a:cs typeface="Arial" panose="020B0604020202020204" pitchFamily="34" charset="0"/>
              </a:rPr>
              <a:t> of </a:t>
            </a:r>
            <a:r>
              <a:rPr lang="sl-SI" sz="1400" b="1" dirty="0" err="1" smtClean="0">
                <a:latin typeface="Arial" panose="020B0604020202020204" pitchFamily="34" charset="0"/>
                <a:cs typeface="Arial" panose="020B0604020202020204" pitchFamily="34" charset="0"/>
              </a:rPr>
              <a:t>the</a:t>
            </a:r>
            <a:r>
              <a:rPr lang="sl-SI" sz="1400" b="1" dirty="0" smtClean="0">
                <a:latin typeface="Arial" panose="020B0604020202020204" pitchFamily="34" charset="0"/>
                <a:cs typeface="Arial" panose="020B0604020202020204" pitchFamily="34" charset="0"/>
              </a:rPr>
              <a:t> University of Primorska, </a:t>
            </a:r>
            <a:r>
              <a:rPr lang="sl-SI" sz="1400" b="1" dirty="0" err="1" smtClean="0">
                <a:latin typeface="Arial" panose="020B0604020202020204" pitchFamily="34" charset="0"/>
                <a:cs typeface="Arial" panose="020B0604020202020204" pitchFamily="34" charset="0"/>
              </a:rPr>
              <a:t>President</a:t>
            </a:r>
            <a:r>
              <a:rPr lang="sl-SI" sz="1400" b="1" dirty="0" smtClean="0">
                <a:latin typeface="Arial" panose="020B0604020202020204" pitchFamily="34" charset="0"/>
                <a:cs typeface="Arial" panose="020B0604020202020204" pitchFamily="34" charset="0"/>
              </a:rPr>
              <a:t> of SRC	</a:t>
            </a:r>
            <a:r>
              <a:rPr lang="sl-SI" sz="1400" dirty="0" smtClean="0">
                <a:latin typeface="Arial" panose="020B0604020202020204" pitchFamily="34" charset="0"/>
                <a:cs typeface="Arial" panose="020B0604020202020204" pitchFamily="34" charset="0"/>
              </a:rPr>
              <a:t> 					</a:t>
            </a:r>
          </a:p>
          <a:p>
            <a:pPr marL="0" indent="0">
              <a:buFont typeface="Wingdings 3"/>
              <a:buNone/>
            </a:pPr>
            <a:endParaRPr lang="sl-SI" sz="1400" b="1" dirty="0" smtClean="0">
              <a:latin typeface="Arial" panose="020B0604020202020204" pitchFamily="34" charset="0"/>
              <a:cs typeface="Arial" panose="020B0604020202020204" pitchFamily="34" charset="0"/>
            </a:endParaRPr>
          </a:p>
          <a:p>
            <a:pPr marL="0" indent="0">
              <a:buFont typeface="Wingdings 3"/>
              <a:buNone/>
            </a:pPr>
            <a:r>
              <a:rPr lang="sl-SI" sz="1400" b="1" dirty="0" smtClean="0">
                <a:latin typeface="Arial" panose="020B0604020202020204" pitchFamily="34" charset="0"/>
                <a:cs typeface="Arial" panose="020B0604020202020204" pitchFamily="34" charset="0"/>
              </a:rPr>
              <a:t>		</a:t>
            </a:r>
            <a:endParaRPr lang="sl-SI" sz="1400" dirty="0" smtClean="0">
              <a:latin typeface="Arial" panose="020B0604020202020204" pitchFamily="34" charset="0"/>
              <a:cs typeface="Arial" panose="020B0604020202020204" pitchFamily="34" charset="0"/>
            </a:endParaRPr>
          </a:p>
          <a:p>
            <a:pPr marL="0" indent="0">
              <a:buFont typeface="Wingdings 3"/>
              <a:buNone/>
            </a:pPr>
            <a:r>
              <a:rPr lang="sl-SI" sz="1400" dirty="0" smtClean="0">
                <a:latin typeface="Arial" panose="020B0604020202020204" pitchFamily="34" charset="0"/>
                <a:cs typeface="Arial" panose="020B0604020202020204" pitchFamily="34" charset="0"/>
                <a:hlinkClick r:id="rId5"/>
              </a:rPr>
              <a:t/>
            </a:r>
            <a:br>
              <a:rPr lang="sl-SI" sz="1400" dirty="0" smtClean="0">
                <a:latin typeface="Arial" panose="020B0604020202020204" pitchFamily="34" charset="0"/>
                <a:cs typeface="Arial" panose="020B0604020202020204" pitchFamily="34" charset="0"/>
                <a:hlinkClick r:id="rId5"/>
              </a:rPr>
            </a:br>
            <a:endParaRPr lang="sl-SI" sz="1400" dirty="0" smtClean="0">
              <a:latin typeface="Arial" panose="020B0604020202020204" pitchFamily="34" charset="0"/>
              <a:cs typeface="Arial" panose="020B0604020202020204" pitchFamily="34" charset="0"/>
            </a:endParaRPr>
          </a:p>
          <a:p>
            <a:endParaRPr lang="sl-SI" sz="1400" dirty="0">
              <a:latin typeface="Arial" panose="020B0604020202020204" pitchFamily="34" charset="0"/>
              <a:cs typeface="Arial" panose="020B0604020202020204" pitchFamily="34" charset="0"/>
            </a:endParaRPr>
          </a:p>
        </p:txBody>
      </p:sp>
      <p:sp>
        <p:nvSpPr>
          <p:cNvPr id="10" name="Ograda vsebine 2"/>
          <p:cNvSpPr txBox="1">
            <a:spLocks/>
          </p:cNvSpPr>
          <p:nvPr/>
        </p:nvSpPr>
        <p:spPr>
          <a:xfrm>
            <a:off x="4399203" y="2869972"/>
            <a:ext cx="4176464" cy="1224136"/>
          </a:xfrm>
          <a:prstGeom prst="rect">
            <a:avLst/>
          </a:prstGeom>
        </p:spPr>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indent="0">
              <a:buFont typeface="Wingdings 3"/>
              <a:buNone/>
            </a:pPr>
            <a:r>
              <a:rPr lang="sl-SI" sz="1400" b="1" dirty="0" smtClean="0">
                <a:latin typeface="Arial" panose="020B0604020202020204" pitchFamily="34" charset="0"/>
                <a:cs typeface="Arial" panose="020B0604020202020204" pitchFamily="34" charset="0"/>
              </a:rPr>
              <a:t>Prof. Danilo Zavrtanik</a:t>
            </a:r>
          </a:p>
          <a:p>
            <a:pPr marL="0" indent="0">
              <a:buFont typeface="Wingdings 3"/>
              <a:buNone/>
            </a:pPr>
            <a:r>
              <a:rPr lang="sl-SI" sz="1400" b="1" dirty="0" err="1" smtClean="0">
                <a:latin typeface="Arial" panose="020B0604020202020204" pitchFamily="34" charset="0"/>
                <a:cs typeface="Arial" panose="020B0604020202020204" pitchFamily="34" charset="0"/>
              </a:rPr>
              <a:t>Rector</a:t>
            </a:r>
            <a:r>
              <a:rPr lang="sl-SI" sz="1400" b="1" dirty="0" smtClean="0">
                <a:latin typeface="Arial" panose="020B0604020202020204" pitchFamily="34" charset="0"/>
                <a:cs typeface="Arial" panose="020B0604020202020204" pitchFamily="34" charset="0"/>
              </a:rPr>
              <a:t> of </a:t>
            </a:r>
            <a:r>
              <a:rPr lang="sl-SI" sz="1400" b="1" dirty="0" err="1" smtClean="0">
                <a:latin typeface="Arial" panose="020B0604020202020204" pitchFamily="34" charset="0"/>
                <a:cs typeface="Arial" panose="020B0604020202020204" pitchFamily="34" charset="0"/>
              </a:rPr>
              <a:t>the</a:t>
            </a:r>
            <a:r>
              <a:rPr lang="sl-SI" sz="1400" b="1" dirty="0" smtClean="0">
                <a:latin typeface="Arial" panose="020B0604020202020204" pitchFamily="34" charset="0"/>
                <a:cs typeface="Arial" panose="020B0604020202020204" pitchFamily="34" charset="0"/>
              </a:rPr>
              <a:t> University of Nova Gorica </a:t>
            </a:r>
          </a:p>
          <a:p>
            <a:pPr marL="0" indent="0">
              <a:buFont typeface="Wingdings 3"/>
              <a:buNone/>
            </a:pPr>
            <a:r>
              <a:rPr lang="sl-SI" sz="1400" b="1" dirty="0" smtClean="0">
                <a:latin typeface="Arial" panose="020B0604020202020204" pitchFamily="34" charset="0"/>
                <a:cs typeface="Arial" panose="020B0604020202020204" pitchFamily="34" charset="0"/>
              </a:rPr>
              <a:t>Vice-</a:t>
            </a:r>
            <a:r>
              <a:rPr lang="sl-SI" sz="1400" b="1" dirty="0" err="1" smtClean="0">
                <a:latin typeface="Arial" panose="020B0604020202020204" pitchFamily="34" charset="0"/>
                <a:cs typeface="Arial" panose="020B0604020202020204" pitchFamily="34" charset="0"/>
              </a:rPr>
              <a:t>President</a:t>
            </a:r>
            <a:r>
              <a:rPr lang="sl-SI" sz="1400" b="1" dirty="0" smtClean="0">
                <a:latin typeface="Arial" panose="020B0604020202020204" pitchFamily="34" charset="0"/>
                <a:cs typeface="Arial" panose="020B0604020202020204" pitchFamily="34" charset="0"/>
              </a:rPr>
              <a:t> of SRC	</a:t>
            </a:r>
            <a:r>
              <a:rPr lang="sl-SI" sz="1400" dirty="0" smtClean="0">
                <a:latin typeface="Arial" panose="020B0604020202020204" pitchFamily="34" charset="0"/>
                <a:cs typeface="Arial" panose="020B0604020202020204" pitchFamily="34" charset="0"/>
              </a:rPr>
              <a:t> 					</a:t>
            </a:r>
          </a:p>
          <a:p>
            <a:pPr marL="0" indent="0">
              <a:buFont typeface="Wingdings 3"/>
              <a:buNone/>
            </a:pPr>
            <a:endParaRPr lang="sl-SI" sz="1400" b="1" dirty="0" smtClean="0">
              <a:latin typeface="Arial" panose="020B0604020202020204" pitchFamily="34" charset="0"/>
              <a:cs typeface="Arial" panose="020B0604020202020204" pitchFamily="34" charset="0"/>
            </a:endParaRPr>
          </a:p>
          <a:p>
            <a:pPr marL="0" indent="0">
              <a:buFont typeface="Wingdings 3"/>
              <a:buNone/>
            </a:pPr>
            <a:r>
              <a:rPr lang="sl-SI" sz="1400" b="1" dirty="0" smtClean="0">
                <a:latin typeface="Arial" panose="020B0604020202020204" pitchFamily="34" charset="0"/>
                <a:cs typeface="Arial" panose="020B0604020202020204" pitchFamily="34" charset="0"/>
              </a:rPr>
              <a:t>		</a:t>
            </a:r>
            <a:endParaRPr lang="sl-SI" sz="1400" dirty="0" smtClean="0">
              <a:latin typeface="Arial" panose="020B0604020202020204" pitchFamily="34" charset="0"/>
              <a:cs typeface="Arial" panose="020B0604020202020204" pitchFamily="34" charset="0"/>
            </a:endParaRPr>
          </a:p>
          <a:p>
            <a:pPr marL="0" indent="0">
              <a:buFont typeface="Wingdings 3"/>
              <a:buNone/>
            </a:pPr>
            <a:r>
              <a:rPr lang="sl-SI" sz="1400" dirty="0" smtClean="0">
                <a:latin typeface="Arial" panose="020B0604020202020204" pitchFamily="34" charset="0"/>
                <a:cs typeface="Arial" panose="020B0604020202020204" pitchFamily="34" charset="0"/>
                <a:hlinkClick r:id="rId5"/>
              </a:rPr>
              <a:t/>
            </a:r>
            <a:br>
              <a:rPr lang="sl-SI" sz="1400" dirty="0" smtClean="0">
                <a:latin typeface="Arial" panose="020B0604020202020204" pitchFamily="34" charset="0"/>
                <a:cs typeface="Arial" panose="020B0604020202020204" pitchFamily="34" charset="0"/>
                <a:hlinkClick r:id="rId5"/>
              </a:rPr>
            </a:br>
            <a:endParaRPr lang="sl-SI" sz="1400" dirty="0" smtClean="0">
              <a:latin typeface="Arial" panose="020B0604020202020204" pitchFamily="34" charset="0"/>
              <a:cs typeface="Arial" panose="020B0604020202020204" pitchFamily="34" charset="0"/>
            </a:endParaRPr>
          </a:p>
          <a:p>
            <a:endParaRPr lang="sl-SI" sz="1400" dirty="0">
              <a:latin typeface="Arial" panose="020B0604020202020204" pitchFamily="34" charset="0"/>
              <a:cs typeface="Arial" panose="020B0604020202020204" pitchFamily="34" charset="0"/>
            </a:endParaRPr>
          </a:p>
        </p:txBody>
      </p:sp>
      <p:sp>
        <p:nvSpPr>
          <p:cNvPr id="11" name="Ograda vsebine 2"/>
          <p:cNvSpPr txBox="1">
            <a:spLocks/>
          </p:cNvSpPr>
          <p:nvPr/>
        </p:nvSpPr>
        <p:spPr>
          <a:xfrm>
            <a:off x="4399203" y="5517232"/>
            <a:ext cx="4176464" cy="1224136"/>
          </a:xfrm>
          <a:prstGeom prst="rect">
            <a:avLst/>
          </a:prstGeom>
        </p:spPr>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indent="0">
              <a:buFont typeface="Wingdings 3"/>
              <a:buNone/>
            </a:pPr>
            <a:r>
              <a:rPr lang="sl-SI" sz="1400" b="1" dirty="0" smtClean="0">
                <a:latin typeface="Arial" panose="020B0604020202020204" pitchFamily="34" charset="0"/>
                <a:cs typeface="Arial" panose="020B0604020202020204" pitchFamily="34" charset="0"/>
              </a:rPr>
              <a:t>Prof. Igor </a:t>
            </a:r>
            <a:r>
              <a:rPr lang="sl-SI" sz="1400" b="1" dirty="0">
                <a:latin typeface="Arial" panose="020B0604020202020204" pitchFamily="34" charset="0"/>
                <a:cs typeface="Arial" panose="020B0604020202020204" pitchFamily="34" charset="0"/>
              </a:rPr>
              <a:t>T</a:t>
            </a:r>
            <a:r>
              <a:rPr lang="sl-SI" sz="1400" b="1" dirty="0" smtClean="0">
                <a:latin typeface="Arial" panose="020B0604020202020204" pitchFamily="34" charset="0"/>
                <a:cs typeface="Arial" panose="020B0604020202020204" pitchFamily="34" charset="0"/>
              </a:rPr>
              <a:t>ičar</a:t>
            </a:r>
          </a:p>
          <a:p>
            <a:pPr marL="0" indent="0">
              <a:buFont typeface="Wingdings 3"/>
              <a:buNone/>
            </a:pPr>
            <a:r>
              <a:rPr lang="sl-SI" sz="1400" b="1" dirty="0" err="1" smtClean="0">
                <a:latin typeface="Arial" panose="020B0604020202020204" pitchFamily="34" charset="0"/>
                <a:cs typeface="Arial" panose="020B0604020202020204" pitchFamily="34" charset="0"/>
              </a:rPr>
              <a:t>Rector</a:t>
            </a:r>
            <a:r>
              <a:rPr lang="sl-SI" sz="1400" b="1" dirty="0" smtClean="0">
                <a:latin typeface="Arial" panose="020B0604020202020204" pitchFamily="34" charset="0"/>
                <a:cs typeface="Arial" panose="020B0604020202020204" pitchFamily="34" charset="0"/>
              </a:rPr>
              <a:t> of </a:t>
            </a:r>
            <a:r>
              <a:rPr lang="sl-SI" sz="1400" b="1" dirty="0" err="1" smtClean="0">
                <a:latin typeface="Arial" panose="020B0604020202020204" pitchFamily="34" charset="0"/>
                <a:cs typeface="Arial" panose="020B0604020202020204" pitchFamily="34" charset="0"/>
              </a:rPr>
              <a:t>the</a:t>
            </a:r>
            <a:r>
              <a:rPr lang="sl-SI" sz="1400" b="1" dirty="0" smtClean="0">
                <a:latin typeface="Arial" panose="020B0604020202020204" pitchFamily="34" charset="0"/>
                <a:cs typeface="Arial" panose="020B0604020202020204" pitchFamily="34" charset="0"/>
              </a:rPr>
              <a:t> University of Maribor	</a:t>
            </a:r>
            <a:r>
              <a:rPr lang="sl-SI" sz="1400" dirty="0" smtClean="0">
                <a:latin typeface="Arial" panose="020B0604020202020204" pitchFamily="34" charset="0"/>
                <a:cs typeface="Arial" panose="020B0604020202020204" pitchFamily="34" charset="0"/>
              </a:rPr>
              <a:t> 				</a:t>
            </a:r>
            <a:endParaRPr lang="sl-SI" sz="1400" b="1" dirty="0" smtClean="0">
              <a:latin typeface="Arial" panose="020B0604020202020204" pitchFamily="34" charset="0"/>
              <a:cs typeface="Arial" panose="020B0604020202020204" pitchFamily="34" charset="0"/>
            </a:endParaRPr>
          </a:p>
          <a:p>
            <a:pPr marL="0" indent="0">
              <a:buFont typeface="Wingdings 3"/>
              <a:buNone/>
            </a:pPr>
            <a:endParaRPr lang="sl-SI" sz="1400" dirty="0" smtClean="0">
              <a:latin typeface="Arial" panose="020B0604020202020204" pitchFamily="34" charset="0"/>
              <a:cs typeface="Arial" panose="020B0604020202020204" pitchFamily="34" charset="0"/>
            </a:endParaRPr>
          </a:p>
          <a:p>
            <a:pPr marL="0" indent="0">
              <a:buFont typeface="Wingdings 3"/>
              <a:buNone/>
            </a:pPr>
            <a:r>
              <a:rPr lang="sl-SI" sz="1400" dirty="0" smtClean="0">
                <a:latin typeface="Arial" panose="020B0604020202020204" pitchFamily="34" charset="0"/>
                <a:cs typeface="Arial" panose="020B0604020202020204" pitchFamily="34" charset="0"/>
                <a:hlinkClick r:id="rId5"/>
              </a:rPr>
              <a:t/>
            </a:r>
            <a:br>
              <a:rPr lang="sl-SI" sz="1400" dirty="0" smtClean="0">
                <a:latin typeface="Arial" panose="020B0604020202020204" pitchFamily="34" charset="0"/>
                <a:cs typeface="Arial" panose="020B0604020202020204" pitchFamily="34" charset="0"/>
                <a:hlinkClick r:id="rId5"/>
              </a:rPr>
            </a:br>
            <a:endParaRPr lang="sl-SI" sz="1400" dirty="0" smtClean="0">
              <a:latin typeface="Arial" panose="020B0604020202020204" pitchFamily="34" charset="0"/>
              <a:cs typeface="Arial" panose="020B0604020202020204" pitchFamily="34" charset="0"/>
            </a:endParaRPr>
          </a:p>
          <a:p>
            <a:endParaRPr lang="sl-SI" sz="1400" dirty="0">
              <a:latin typeface="Arial" panose="020B0604020202020204" pitchFamily="34" charset="0"/>
              <a:cs typeface="Arial" panose="020B0604020202020204" pitchFamily="34" charset="0"/>
            </a:endParaRPr>
          </a:p>
        </p:txBody>
      </p:sp>
      <p:pic>
        <p:nvPicPr>
          <p:cNvPr id="2060" name="Picture 12" descr="Rezultat iskanja slik za danilo zavrtanik"/>
          <p:cNvPicPr>
            <a:picLocks noChangeAspect="1" noChangeArrowheads="1"/>
          </p:cNvPicPr>
          <p:nvPr/>
        </p:nvPicPr>
        <p:blipFill rotWithShape="1">
          <a:blip r:embed="rId6">
            <a:extLst>
              <a:ext uri="{28A0092B-C50C-407E-A947-70E740481C1C}">
                <a14:useLocalDpi xmlns:a14="http://schemas.microsoft.com/office/drawing/2010/main" val="0"/>
              </a:ext>
            </a:extLst>
          </a:blip>
          <a:srcRect l="24964" t="35156" r="30133" b="30254"/>
          <a:stretch/>
        </p:blipFill>
        <p:spPr bwMode="auto">
          <a:xfrm>
            <a:off x="4498837" y="1165099"/>
            <a:ext cx="2008800" cy="170487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31968766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1268760"/>
            <a:ext cx="8280920" cy="4525963"/>
          </a:xfrm>
        </p:spPr>
        <p:txBody>
          <a:bodyPr>
            <a:noAutofit/>
          </a:bodyPr>
          <a:lstStyle/>
          <a:p>
            <a:r>
              <a:rPr lang="en-GB" sz="1900" dirty="0" smtClean="0">
                <a:latin typeface="Arial" panose="020B0604020202020204" pitchFamily="34" charset="0"/>
                <a:cs typeface="Arial" panose="020B0604020202020204" pitchFamily="34" charset="0"/>
              </a:rPr>
              <a:t>SRC is comprised of the </a:t>
            </a:r>
            <a:r>
              <a:rPr lang="sl-SI" sz="1900" dirty="0" smtClean="0">
                <a:latin typeface="Arial" panose="020B0604020202020204" pitchFamily="34" charset="0"/>
                <a:cs typeface="Arial" panose="020B0604020202020204" pitchFamily="34" charset="0"/>
              </a:rPr>
              <a:t>R</a:t>
            </a:r>
            <a:r>
              <a:rPr lang="en-GB" sz="1900" dirty="0" err="1" smtClean="0">
                <a:latin typeface="Arial" panose="020B0604020202020204" pitchFamily="34" charset="0"/>
                <a:cs typeface="Arial" panose="020B0604020202020204" pitchFamily="34" charset="0"/>
              </a:rPr>
              <a:t>ectors</a:t>
            </a:r>
            <a:r>
              <a:rPr lang="en-GB" sz="1900" dirty="0" smtClean="0">
                <a:latin typeface="Arial" panose="020B0604020202020204" pitchFamily="34" charset="0"/>
                <a:cs typeface="Arial" panose="020B0604020202020204" pitchFamily="34" charset="0"/>
              </a:rPr>
              <a:t> of </a:t>
            </a:r>
            <a:r>
              <a:rPr lang="en-GB" sz="1900" dirty="0" smtClean="0">
                <a:latin typeface="Arial" panose="020B0604020202020204" pitchFamily="34" charset="0"/>
                <a:cs typeface="Arial" panose="020B0604020202020204" pitchFamily="34" charset="0"/>
              </a:rPr>
              <a:t>Slovenia’s four universities</a:t>
            </a:r>
            <a:r>
              <a:rPr lang="en-GB" sz="1900" dirty="0" smtClean="0">
                <a:latin typeface="Arial" panose="020B0604020202020204" pitchFamily="34" charset="0"/>
                <a:cs typeface="Arial" panose="020B0604020202020204" pitchFamily="34" charset="0"/>
              </a:rPr>
              <a:t>. The members have a status of full membership. </a:t>
            </a:r>
          </a:p>
          <a:p>
            <a:endParaRPr lang="en-GB" sz="1900" dirty="0" smtClean="0">
              <a:latin typeface="Arial" panose="020B0604020202020204" pitchFamily="34" charset="0"/>
              <a:cs typeface="Arial" panose="020B0604020202020204" pitchFamily="34" charset="0"/>
            </a:endParaRPr>
          </a:p>
          <a:p>
            <a:r>
              <a:rPr lang="en-GB" sz="1900" dirty="0" smtClean="0">
                <a:latin typeface="Arial" panose="020B0604020202020204" pitchFamily="34" charset="0"/>
                <a:cs typeface="Arial" panose="020B0604020202020204" pitchFamily="34" charset="0"/>
              </a:rPr>
              <a:t>Rotating presidency: The Presidency and the Se</a:t>
            </a:r>
            <a:r>
              <a:rPr lang="sl-SI" sz="1900" dirty="0" smtClean="0">
                <a:latin typeface="Arial" panose="020B0604020202020204" pitchFamily="34" charset="0"/>
                <a:cs typeface="Arial" panose="020B0604020202020204" pitchFamily="34" charset="0"/>
              </a:rPr>
              <a:t>c</a:t>
            </a:r>
            <a:r>
              <a:rPr lang="en-GB" sz="1900" dirty="0" err="1" smtClean="0">
                <a:latin typeface="Arial" panose="020B0604020202020204" pitchFamily="34" charset="0"/>
                <a:cs typeface="Arial" panose="020B0604020202020204" pitchFamily="34" charset="0"/>
              </a:rPr>
              <a:t>retariat</a:t>
            </a:r>
            <a:r>
              <a:rPr lang="en-GB" sz="1900" dirty="0" smtClean="0">
                <a:latin typeface="Arial" panose="020B0604020202020204" pitchFamily="34" charset="0"/>
                <a:cs typeface="Arial" panose="020B0604020202020204" pitchFamily="34" charset="0"/>
              </a:rPr>
              <a:t> rotate among the members for a </a:t>
            </a:r>
            <a:r>
              <a:rPr lang="sl-SI" sz="1900" dirty="0" smtClean="0">
                <a:latin typeface="Arial" panose="020B0604020202020204" pitchFamily="34" charset="0"/>
                <a:cs typeface="Arial" panose="020B0604020202020204" pitchFamily="34" charset="0"/>
              </a:rPr>
              <a:t>2</a:t>
            </a:r>
            <a:r>
              <a:rPr lang="en-GB" sz="1900" dirty="0" smtClean="0">
                <a:latin typeface="Arial" panose="020B0604020202020204" pitchFamily="34" charset="0"/>
                <a:cs typeface="Arial" panose="020B0604020202020204" pitchFamily="34" charset="0"/>
              </a:rPr>
              <a:t>-year term. During this 2-year period the presidency chairs meetings to ensure the continuity of the SRC's work. </a:t>
            </a:r>
          </a:p>
          <a:p>
            <a:endParaRPr lang="en-GB" sz="1900" dirty="0" smtClean="0">
              <a:latin typeface="Arial" panose="020B0604020202020204" pitchFamily="34" charset="0"/>
              <a:cs typeface="Arial" panose="020B0604020202020204" pitchFamily="34" charset="0"/>
            </a:endParaRPr>
          </a:p>
          <a:p>
            <a:r>
              <a:rPr lang="en-GB" sz="1900" dirty="0" smtClean="0">
                <a:latin typeface="Arial" panose="020B0604020202020204" pitchFamily="34" charset="0"/>
                <a:cs typeface="Arial" panose="020B0604020202020204" pitchFamily="34" charset="0"/>
              </a:rPr>
              <a:t>SRC is governed and represented by the President and the Vice-President. The President is the Rector of the university that presides </a:t>
            </a:r>
            <a:r>
              <a:rPr lang="en-GB" sz="1900" dirty="0" smtClean="0">
                <a:latin typeface="Arial" panose="020B0604020202020204" pitchFamily="34" charset="0"/>
                <a:cs typeface="Arial" panose="020B0604020202020204" pitchFamily="34" charset="0"/>
              </a:rPr>
              <a:t>over the </a:t>
            </a:r>
            <a:r>
              <a:rPr lang="en-GB" sz="1900" dirty="0" smtClean="0">
                <a:latin typeface="Arial" panose="020B0604020202020204" pitchFamily="34" charset="0"/>
                <a:cs typeface="Arial" panose="020B0604020202020204" pitchFamily="34" charset="0"/>
              </a:rPr>
              <a:t>SRC, the Vice-President is the Rector of the university that will hold the next presidency. </a:t>
            </a:r>
          </a:p>
          <a:p>
            <a:endParaRPr lang="en-GB" sz="1900" dirty="0" smtClean="0">
              <a:latin typeface="Arial" panose="020B0604020202020204" pitchFamily="34" charset="0"/>
              <a:cs typeface="Arial" panose="020B0604020202020204" pitchFamily="34" charset="0"/>
            </a:endParaRPr>
          </a:p>
          <a:p>
            <a:r>
              <a:rPr lang="en-GB" sz="1900" dirty="0" smtClean="0">
                <a:latin typeface="Arial" panose="020B0604020202020204" pitchFamily="34" charset="0"/>
                <a:cs typeface="Arial" panose="020B0604020202020204" pitchFamily="34" charset="0"/>
              </a:rPr>
              <a:t>SRC Presidency &amp; Secretariat 2016-2017:</a:t>
            </a:r>
          </a:p>
          <a:p>
            <a:pPr marL="365760" lvl="1" indent="0">
              <a:buNone/>
            </a:pPr>
            <a:r>
              <a:rPr lang="sl-SI" sz="1800" dirty="0" smtClean="0">
                <a:latin typeface="Arial" panose="020B0604020202020204" pitchFamily="34" charset="0"/>
                <a:cs typeface="Arial" panose="020B0604020202020204" pitchFamily="34" charset="0"/>
              </a:rPr>
              <a:t>University of Primorska </a:t>
            </a:r>
            <a:r>
              <a:rPr lang="en-GB" sz="1800" dirty="0">
                <a:latin typeface="Arial" panose="020B0604020202020204" pitchFamily="34" charset="0"/>
                <a:cs typeface="Arial" panose="020B0604020202020204" pitchFamily="34" charset="0"/>
              </a:rPr>
              <a:t>• </a:t>
            </a:r>
            <a:r>
              <a:rPr lang="en-GB" sz="1800" dirty="0" err="1" smtClean="0">
                <a:latin typeface="Arial" panose="020B0604020202020204" pitchFamily="34" charset="0"/>
                <a:cs typeface="Arial" panose="020B0604020202020204" pitchFamily="34" charset="0"/>
              </a:rPr>
              <a:t>Titov</a:t>
            </a:r>
            <a:r>
              <a:rPr lang="en-GB" sz="1800" dirty="0" smtClean="0">
                <a:latin typeface="Arial" panose="020B0604020202020204" pitchFamily="34" charset="0"/>
                <a:cs typeface="Arial" panose="020B0604020202020204" pitchFamily="34" charset="0"/>
              </a:rPr>
              <a:t> </a:t>
            </a:r>
            <a:r>
              <a:rPr lang="en-GB" sz="1800" dirty="0" err="1" smtClean="0">
                <a:latin typeface="Arial" panose="020B0604020202020204" pitchFamily="34" charset="0"/>
                <a:cs typeface="Arial" panose="020B0604020202020204" pitchFamily="34" charset="0"/>
              </a:rPr>
              <a:t>trg</a:t>
            </a:r>
            <a:r>
              <a:rPr lang="en-GB" sz="1800" dirty="0" smtClean="0">
                <a:latin typeface="Arial" panose="020B0604020202020204" pitchFamily="34" charset="0"/>
                <a:cs typeface="Arial" panose="020B0604020202020204" pitchFamily="34" charset="0"/>
              </a:rPr>
              <a:t> 4 • 6000 Koper • Slovenia</a:t>
            </a:r>
            <a:r>
              <a:rPr lang="sl-SI" sz="1800" dirty="0" smtClean="0">
                <a:latin typeface="Arial" panose="020B0604020202020204" pitchFamily="34" charset="0"/>
                <a:cs typeface="Arial" panose="020B0604020202020204" pitchFamily="34" charset="0"/>
              </a:rPr>
              <a:t> </a:t>
            </a:r>
            <a:r>
              <a:rPr lang="en-GB" sz="1800" dirty="0">
                <a:latin typeface="Arial" panose="020B0604020202020204" pitchFamily="34" charset="0"/>
                <a:cs typeface="Arial" panose="020B0604020202020204" pitchFamily="34" charset="0"/>
              </a:rPr>
              <a:t>• </a:t>
            </a:r>
            <a:r>
              <a:rPr lang="en-GB" sz="1800" dirty="0" smtClean="0">
                <a:latin typeface="Arial" panose="020B0604020202020204" pitchFamily="34" charset="0"/>
                <a:cs typeface="Arial" panose="020B0604020202020204" pitchFamily="34" charset="0"/>
                <a:hlinkClick r:id="rId2"/>
              </a:rPr>
              <a:t>www.upr.si</a:t>
            </a:r>
            <a:r>
              <a:rPr lang="en-GB" sz="1900" dirty="0" smtClean="0">
                <a:latin typeface="Arial" panose="020B0604020202020204" pitchFamily="34" charset="0"/>
                <a:cs typeface="Arial" panose="020B0604020202020204" pitchFamily="34" charset="0"/>
              </a:rPr>
              <a:t> </a:t>
            </a:r>
          </a:p>
          <a:p>
            <a:endParaRPr lang="en-GB" sz="1900" dirty="0">
              <a:latin typeface="Arial" panose="020B0604020202020204" pitchFamily="34" charset="0"/>
              <a:cs typeface="Arial" panose="020B0604020202020204" pitchFamily="34" charset="0"/>
            </a:endParaRPr>
          </a:p>
        </p:txBody>
      </p:sp>
      <p:sp>
        <p:nvSpPr>
          <p:cNvPr id="2" name="Naslov 1"/>
          <p:cNvSpPr>
            <a:spLocks noGrp="1"/>
          </p:cNvSpPr>
          <p:nvPr>
            <p:ph type="title"/>
          </p:nvPr>
        </p:nvSpPr>
        <p:spPr/>
        <p:txBody>
          <a:bodyPr/>
          <a:lstStyle/>
          <a:p>
            <a:r>
              <a:rPr lang="sl-SI" dirty="0" err="1" smtClean="0">
                <a:solidFill>
                  <a:srgbClr val="0070C0"/>
                </a:solidFill>
                <a:effectLst/>
                <a:latin typeface="Arial" panose="020B0604020202020204" pitchFamily="34" charset="0"/>
                <a:cs typeface="Arial" panose="020B0604020202020204" pitchFamily="34" charset="0"/>
              </a:rPr>
              <a:t>Organization</a:t>
            </a:r>
            <a:endParaRPr lang="sl-SI" dirty="0">
              <a:solidFill>
                <a:srgbClr val="0070C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86949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p:txBody>
          <a:bodyPr>
            <a:noAutofit/>
          </a:bodyPr>
          <a:lstStyle/>
          <a:p>
            <a:pPr lvl="0">
              <a:buClr>
                <a:srgbClr val="2DA2BF"/>
              </a:buClr>
            </a:pPr>
            <a:r>
              <a:rPr lang="sl-SI" sz="1900" dirty="0" smtClean="0">
                <a:latin typeface="Arial" panose="020B0604020202020204" pitchFamily="34" charset="0"/>
                <a:cs typeface="Arial" panose="020B0604020202020204" pitchFamily="34" charset="0"/>
              </a:rPr>
              <a:t>SRC </a:t>
            </a:r>
            <a:r>
              <a:rPr lang="en-US" sz="1900" dirty="0" smtClean="0">
                <a:latin typeface="Arial" panose="020B0604020202020204" pitchFamily="34" charset="0"/>
                <a:cs typeface="Arial" panose="020B0604020202020204" pitchFamily="34" charset="0"/>
              </a:rPr>
              <a:t>addresses </a:t>
            </a:r>
            <a:r>
              <a:rPr lang="en-US" sz="1900" dirty="0">
                <a:latin typeface="Arial" panose="020B0604020202020204" pitchFamily="34" charset="0"/>
                <a:cs typeface="Arial" panose="020B0604020202020204" pitchFamily="34" charset="0"/>
              </a:rPr>
              <a:t>all </a:t>
            </a:r>
            <a:r>
              <a:rPr lang="en-US" sz="1900" dirty="0" smtClean="0">
                <a:latin typeface="Arial" panose="020B0604020202020204" pitchFamily="34" charset="0"/>
                <a:cs typeface="Arial" panose="020B0604020202020204" pitchFamily="34" charset="0"/>
              </a:rPr>
              <a:t>issues </a:t>
            </a:r>
            <a:r>
              <a:rPr lang="en-US" sz="1900" dirty="0">
                <a:latin typeface="Arial" panose="020B0604020202020204" pitchFamily="34" charset="0"/>
                <a:cs typeface="Arial" panose="020B0604020202020204" pitchFamily="34" charset="0"/>
              </a:rPr>
              <a:t>related to the </a:t>
            </a:r>
            <a:r>
              <a:rPr lang="sl-SI" sz="1900" dirty="0" err="1" smtClean="0">
                <a:latin typeface="Arial" panose="020B0604020202020204" pitchFamily="34" charset="0"/>
                <a:cs typeface="Arial" panose="020B0604020202020204" pitchFamily="34" charset="0"/>
              </a:rPr>
              <a:t>activities</a:t>
            </a:r>
            <a:r>
              <a:rPr lang="sl-SI" sz="1900" dirty="0" smtClean="0">
                <a:latin typeface="Arial" panose="020B0604020202020204" pitchFamily="34" charset="0"/>
                <a:cs typeface="Arial" panose="020B0604020202020204" pitchFamily="34" charset="0"/>
              </a:rPr>
              <a:t> </a:t>
            </a:r>
            <a:r>
              <a:rPr lang="en-US" sz="1900" dirty="0" smtClean="0">
                <a:latin typeface="Arial" panose="020B0604020202020204" pitchFamily="34" charset="0"/>
                <a:cs typeface="Arial" panose="020B0604020202020204" pitchFamily="34" charset="0"/>
              </a:rPr>
              <a:t>of </a:t>
            </a:r>
            <a:r>
              <a:rPr lang="sl-SI" sz="1900" dirty="0" smtClean="0">
                <a:latin typeface="Arial" panose="020B0604020202020204" pitchFamily="34" charset="0"/>
                <a:cs typeface="Arial" panose="020B0604020202020204" pitchFamily="34" charset="0"/>
              </a:rPr>
              <a:t>Slovenian </a:t>
            </a:r>
            <a:r>
              <a:rPr lang="en-US" sz="1900" dirty="0" smtClean="0">
                <a:latin typeface="Arial" panose="020B0604020202020204" pitchFamily="34" charset="0"/>
                <a:cs typeface="Arial" panose="020B0604020202020204" pitchFamily="34" charset="0"/>
              </a:rPr>
              <a:t>universities.</a:t>
            </a:r>
            <a:endParaRPr lang="sl-SI" sz="1900" dirty="0">
              <a:latin typeface="Arial" panose="020B0604020202020204" pitchFamily="34" charset="0"/>
              <a:cs typeface="Arial" panose="020B0604020202020204" pitchFamily="34" charset="0"/>
            </a:endParaRPr>
          </a:p>
          <a:p>
            <a:pPr lvl="0">
              <a:buClr>
                <a:srgbClr val="2DA2BF"/>
              </a:buClr>
            </a:pPr>
            <a:endParaRPr lang="sl-SI" sz="1900" dirty="0" smtClean="0">
              <a:latin typeface="Arial" panose="020B0604020202020204" pitchFamily="34" charset="0"/>
              <a:cs typeface="Arial" panose="020B0604020202020204" pitchFamily="34" charset="0"/>
            </a:endParaRPr>
          </a:p>
          <a:p>
            <a:pPr lvl="0">
              <a:buClr>
                <a:srgbClr val="2DA2BF"/>
              </a:buClr>
            </a:pPr>
            <a:r>
              <a:rPr lang="sl-SI" sz="1900" dirty="0" smtClean="0">
                <a:latin typeface="Arial" panose="020B0604020202020204" pitchFamily="34" charset="0"/>
                <a:cs typeface="Arial" panose="020B0604020202020204" pitchFamily="34" charset="0"/>
              </a:rPr>
              <a:t>SRC </a:t>
            </a:r>
            <a:r>
              <a:rPr lang="sl-SI" sz="1900" dirty="0" err="1" smtClean="0">
                <a:latin typeface="Arial" panose="020B0604020202020204" pitchFamily="34" charset="0"/>
                <a:cs typeface="Arial" panose="020B0604020202020204" pitchFamily="34" charset="0"/>
              </a:rPr>
              <a:t>supports</a:t>
            </a:r>
            <a:r>
              <a:rPr lang="sl-SI" sz="1900" dirty="0">
                <a:latin typeface="Arial" panose="020B0604020202020204" pitchFamily="34" charset="0"/>
                <a:cs typeface="Arial" panose="020B0604020202020204" pitchFamily="34" charset="0"/>
              </a:rPr>
              <a:t> </a:t>
            </a:r>
            <a:r>
              <a:rPr lang="sl-SI" sz="1900" dirty="0" err="1" smtClean="0">
                <a:latin typeface="Arial" panose="020B0604020202020204" pitchFamily="34" charset="0"/>
                <a:cs typeface="Arial" panose="020B0604020202020204" pitchFamily="34" charset="0"/>
              </a:rPr>
              <a:t>its</a:t>
            </a:r>
            <a:r>
              <a:rPr lang="sl-SI" sz="1900" dirty="0" smtClean="0">
                <a:latin typeface="Arial" panose="020B0604020202020204" pitchFamily="34" charset="0"/>
                <a:cs typeface="Arial" panose="020B0604020202020204" pitchFamily="34" charset="0"/>
              </a:rPr>
              <a:t> </a:t>
            </a:r>
            <a:r>
              <a:rPr lang="sl-SI" sz="1900" dirty="0" err="1" smtClean="0">
                <a:latin typeface="Arial" panose="020B0604020202020204" pitchFamily="34" charset="0"/>
                <a:cs typeface="Arial" panose="020B0604020202020204" pitchFamily="34" charset="0"/>
              </a:rPr>
              <a:t>members</a:t>
            </a:r>
            <a:r>
              <a:rPr lang="sl-SI" sz="1900" dirty="0" smtClean="0">
                <a:latin typeface="Arial" panose="020B0604020202020204" pitchFamily="34" charset="0"/>
                <a:cs typeface="Arial" panose="020B0604020202020204" pitchFamily="34" charset="0"/>
              </a:rPr>
              <a:t> </a:t>
            </a:r>
            <a:r>
              <a:rPr lang="sl-SI" sz="1900" dirty="0" err="1" smtClean="0">
                <a:latin typeface="Arial" panose="020B0604020202020204" pitchFamily="34" charset="0"/>
                <a:cs typeface="Arial" panose="020B0604020202020204" pitchFamily="34" charset="0"/>
              </a:rPr>
              <a:t>by</a:t>
            </a:r>
            <a:r>
              <a:rPr lang="sl-SI" sz="1900" dirty="0" smtClean="0">
                <a:latin typeface="Arial" panose="020B0604020202020204" pitchFamily="34" charset="0"/>
                <a:cs typeface="Arial" panose="020B0604020202020204" pitchFamily="34" charset="0"/>
              </a:rPr>
              <a:t>:</a:t>
            </a:r>
          </a:p>
          <a:p>
            <a:pPr marL="598932" lvl="1" indent="-342900">
              <a:buFont typeface="Arial" panose="020B0604020202020204" pitchFamily="34" charset="0"/>
              <a:buChar char="•"/>
            </a:pPr>
            <a:r>
              <a:rPr lang="sl-SI" sz="1800" dirty="0" smtClean="0">
                <a:latin typeface="Arial" panose="020B0604020202020204" pitchFamily="34" charset="0"/>
                <a:cs typeface="Arial" panose="020B0604020202020204" pitchFamily="34" charset="0"/>
              </a:rPr>
              <a:t>P</a:t>
            </a:r>
            <a:r>
              <a:rPr lang="en-US" sz="1800" dirty="0" err="1" smtClean="0">
                <a:latin typeface="Arial" panose="020B0604020202020204" pitchFamily="34" charset="0"/>
                <a:cs typeface="Arial" panose="020B0604020202020204" pitchFamily="34" charset="0"/>
              </a:rPr>
              <a:t>romoting</a:t>
            </a:r>
            <a:r>
              <a:rPr lang="en-US" sz="1800" dirty="0" smtClean="0">
                <a:latin typeface="Arial" panose="020B0604020202020204" pitchFamily="34" charset="0"/>
                <a:cs typeface="Arial" panose="020B0604020202020204" pitchFamily="34" charset="0"/>
              </a:rPr>
              <a:t> policies </a:t>
            </a:r>
            <a:r>
              <a:rPr lang="en-US" sz="1800" dirty="0">
                <a:latin typeface="Arial" panose="020B0604020202020204" pitchFamily="34" charset="0"/>
                <a:cs typeface="Arial" panose="020B0604020202020204" pitchFamily="34" charset="0"/>
              </a:rPr>
              <a:t>that will strengthen </a:t>
            </a:r>
            <a:r>
              <a:rPr lang="sl-SI" sz="1800" dirty="0" err="1" smtClean="0">
                <a:latin typeface="Arial" panose="020B0604020202020204" pitchFamily="34" charset="0"/>
                <a:cs typeface="Arial" panose="020B0604020202020204" pitchFamily="34" charset="0"/>
              </a:rPr>
              <a:t>the</a:t>
            </a:r>
            <a:r>
              <a:rPr lang="sl-SI" sz="1800" dirty="0" smtClean="0">
                <a:latin typeface="Arial" panose="020B0604020202020204" pitchFamily="34" charset="0"/>
                <a:cs typeface="Arial" panose="020B0604020202020204" pitchFamily="34" charset="0"/>
              </a:rPr>
              <a:t> </a:t>
            </a:r>
            <a:r>
              <a:rPr lang="sl-SI" sz="1800" dirty="0" err="1">
                <a:latin typeface="Arial" panose="020B0604020202020204" pitchFamily="34" charset="0"/>
                <a:cs typeface="Arial" panose="020B0604020202020204" pitchFamily="34" charset="0"/>
              </a:rPr>
              <a:t>S</a:t>
            </a:r>
            <a:r>
              <a:rPr lang="sl-SI" sz="1800" dirty="0" err="1" smtClean="0">
                <a:latin typeface="Arial" panose="020B0604020202020204" pitchFamily="34" charset="0"/>
                <a:cs typeface="Arial" panose="020B0604020202020204" pitchFamily="34" charset="0"/>
              </a:rPr>
              <a:t>lovenian</a:t>
            </a:r>
            <a:r>
              <a:rPr lang="sl-SI" sz="1800" dirty="0" smtClean="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universities</a:t>
            </a:r>
            <a:r>
              <a:rPr lang="en-US" sz="1800" dirty="0">
                <a:latin typeface="Arial" panose="020B0604020202020204" pitchFamily="34" charset="0"/>
                <a:cs typeface="Arial" panose="020B0604020202020204" pitchFamily="34" charset="0"/>
              </a:rPr>
              <a:t>' role in the development of </a:t>
            </a:r>
            <a:r>
              <a:rPr lang="en-US" sz="1800" dirty="0" smtClean="0">
                <a:latin typeface="Arial" panose="020B0604020202020204" pitchFamily="34" charset="0"/>
                <a:cs typeface="Arial" panose="020B0604020202020204" pitchFamily="34" charset="0"/>
              </a:rPr>
              <a:t>a knowledge</a:t>
            </a:r>
            <a:r>
              <a:rPr lang="sl-SI" sz="1800" dirty="0" smtClean="0">
                <a:latin typeface="Arial" panose="020B0604020202020204" pitchFamily="34" charset="0"/>
                <a:cs typeface="Arial" panose="020B0604020202020204" pitchFamily="34" charset="0"/>
              </a:rPr>
              <a:t>-</a:t>
            </a:r>
            <a:r>
              <a:rPr lang="sl-SI" sz="1800" dirty="0" err="1" smtClean="0">
                <a:latin typeface="Arial" panose="020B0604020202020204" pitchFamily="34" charset="0"/>
                <a:cs typeface="Arial" panose="020B0604020202020204" pitchFamily="34" charset="0"/>
              </a:rPr>
              <a:t>based</a:t>
            </a:r>
            <a:r>
              <a:rPr lang="en-US" sz="1800" dirty="0" smtClean="0">
                <a:latin typeface="Arial" panose="020B0604020202020204" pitchFamily="34" charset="0"/>
                <a:cs typeface="Arial" panose="020B0604020202020204" pitchFamily="34" charset="0"/>
              </a:rPr>
              <a:t> society</a:t>
            </a:r>
            <a:r>
              <a:rPr lang="sl-SI" sz="1800" dirty="0" smtClean="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p>
            <a:pPr marL="598932" lvl="1" indent="-342900">
              <a:buFont typeface="Arial" panose="020B0604020202020204" pitchFamily="34" charset="0"/>
              <a:buChar char="•"/>
            </a:pPr>
            <a:r>
              <a:rPr lang="en-US" sz="1800" dirty="0">
                <a:latin typeface="Arial" panose="020B0604020202020204" pitchFamily="34" charset="0"/>
                <a:cs typeface="Arial" panose="020B0604020202020204" pitchFamily="34" charset="0"/>
              </a:rPr>
              <a:t>Promoting networking opportunities </a:t>
            </a:r>
            <a:r>
              <a:rPr lang="sl-SI" sz="1800" dirty="0" err="1" smtClean="0">
                <a:latin typeface="Arial" panose="020B0604020202020204" pitchFamily="34" charset="0"/>
                <a:cs typeface="Arial" panose="020B0604020202020204" pitchFamily="34" charset="0"/>
              </a:rPr>
              <a:t>by</a:t>
            </a:r>
            <a:r>
              <a:rPr lang="sl-SI" sz="1800" dirty="0" smtClean="0">
                <a:latin typeface="Arial" panose="020B0604020202020204" pitchFamily="34" charset="0"/>
                <a:cs typeface="Arial" panose="020B0604020202020204" pitchFamily="34" charset="0"/>
              </a:rPr>
              <a:t> e</a:t>
            </a:r>
            <a:r>
              <a:rPr lang="en-US" sz="1800" dirty="0" err="1" smtClean="0">
                <a:latin typeface="Arial" panose="020B0604020202020204" pitchFamily="34" charset="0"/>
                <a:cs typeface="Arial" panose="020B0604020202020204" pitchFamily="34" charset="0"/>
              </a:rPr>
              <a:t>nhancing</a:t>
            </a:r>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the international dimension of universities through improved cooperation among its </a:t>
            </a:r>
            <a:r>
              <a:rPr lang="en-US" sz="1800" dirty="0" smtClean="0">
                <a:latin typeface="Arial" panose="020B0604020202020204" pitchFamily="34" charset="0"/>
                <a:cs typeface="Arial" panose="020B0604020202020204" pitchFamily="34" charset="0"/>
              </a:rPr>
              <a:t>members</a:t>
            </a:r>
            <a:r>
              <a:rPr lang="sl-SI" sz="1800" dirty="0" smtClean="0">
                <a:latin typeface="Arial" panose="020B0604020202020204" pitchFamily="34" charset="0"/>
                <a:cs typeface="Arial" panose="020B0604020202020204" pitchFamily="34" charset="0"/>
              </a:rPr>
              <a:t>;</a:t>
            </a:r>
            <a:endParaRPr lang="en-GB" sz="1800" dirty="0">
              <a:latin typeface="Arial" panose="020B0604020202020204" pitchFamily="34" charset="0"/>
              <a:cs typeface="Arial" panose="020B0604020202020204" pitchFamily="34" charset="0"/>
            </a:endParaRPr>
          </a:p>
          <a:p>
            <a:pPr marL="598932" lvl="1" indent="-342900">
              <a:buFont typeface="Arial" panose="020B0604020202020204" pitchFamily="34" charset="0"/>
              <a:buChar char="•"/>
            </a:pPr>
            <a:r>
              <a:rPr lang="en-US" sz="1800" dirty="0" smtClean="0">
                <a:latin typeface="Arial" panose="020B0604020202020204" pitchFamily="34" charset="0"/>
                <a:cs typeface="Arial" panose="020B0604020202020204" pitchFamily="34" charset="0"/>
              </a:rPr>
              <a:t>Influencing </a:t>
            </a:r>
            <a:r>
              <a:rPr lang="en-US" sz="1800" dirty="0">
                <a:latin typeface="Arial" panose="020B0604020202020204" pitchFamily="34" charset="0"/>
                <a:cs typeface="Arial" panose="020B0604020202020204" pitchFamily="34" charset="0"/>
              </a:rPr>
              <a:t>key decision makers at </a:t>
            </a:r>
            <a:r>
              <a:rPr lang="en-US" sz="1800" dirty="0" smtClean="0">
                <a:latin typeface="Arial" panose="020B0604020202020204" pitchFamily="34" charset="0"/>
                <a:cs typeface="Arial" panose="020B0604020202020204" pitchFamily="34" charset="0"/>
              </a:rPr>
              <a:t>national and </a:t>
            </a:r>
            <a:r>
              <a:rPr lang="sl-SI" sz="1800" dirty="0" smtClean="0">
                <a:latin typeface="Arial" panose="020B0604020202020204" pitchFamily="34" charset="0"/>
                <a:cs typeface="Arial" panose="020B0604020202020204" pitchFamily="34" charset="0"/>
              </a:rPr>
              <a:t>international </a:t>
            </a:r>
            <a:r>
              <a:rPr lang="en-US" sz="1800" dirty="0" smtClean="0">
                <a:latin typeface="Arial" panose="020B0604020202020204" pitchFamily="34" charset="0"/>
                <a:cs typeface="Arial" panose="020B0604020202020204" pitchFamily="34" charset="0"/>
              </a:rPr>
              <a:t>levels</a:t>
            </a:r>
            <a:r>
              <a:rPr lang="sl-SI" sz="1800" dirty="0" smtClean="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p>
            <a:pPr marL="598932" lvl="1" indent="-342900">
              <a:buFont typeface="Arial" panose="020B0604020202020204" pitchFamily="34" charset="0"/>
              <a:buChar char="•"/>
            </a:pPr>
            <a:r>
              <a:rPr lang="en-US" sz="1800" dirty="0">
                <a:latin typeface="Arial" panose="020B0604020202020204" pitchFamily="34" charset="0"/>
                <a:cs typeface="Arial" panose="020B0604020202020204" pitchFamily="34" charset="0"/>
              </a:rPr>
              <a:t>Informing members </a:t>
            </a:r>
            <a:r>
              <a:rPr lang="sl-SI" sz="1800" dirty="0" smtClean="0">
                <a:latin typeface="Arial" panose="020B0604020202020204" pitchFamily="34" charset="0"/>
                <a:cs typeface="Arial" panose="020B0604020202020204" pitchFamily="34" charset="0"/>
              </a:rPr>
              <a:t>on</a:t>
            </a:r>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policy debates impacting their </a:t>
            </a:r>
            <a:r>
              <a:rPr lang="en-US" sz="1800" dirty="0" smtClean="0">
                <a:latin typeface="Arial" panose="020B0604020202020204" pitchFamily="34" charset="0"/>
                <a:cs typeface="Arial" panose="020B0604020202020204" pitchFamily="34" charset="0"/>
              </a:rPr>
              <a:t>development</a:t>
            </a:r>
            <a:r>
              <a:rPr lang="sl-SI" sz="1800" dirty="0" smtClean="0">
                <a:latin typeface="Arial" panose="020B0604020202020204" pitchFamily="34" charset="0"/>
                <a:cs typeface="Arial" panose="020B0604020202020204" pitchFamily="34" charset="0"/>
              </a:rPr>
              <a:t>;</a:t>
            </a:r>
          </a:p>
          <a:p>
            <a:pPr marL="598932" lvl="1" indent="-342900">
              <a:buFont typeface="Arial" panose="020B0604020202020204" pitchFamily="34" charset="0"/>
              <a:buChar char="•"/>
            </a:pPr>
            <a:r>
              <a:rPr lang="en-US" sz="1800" dirty="0" smtClean="0">
                <a:latin typeface="Arial" panose="020B0604020202020204" pitchFamily="34" charset="0"/>
                <a:cs typeface="Arial" panose="020B0604020202020204" pitchFamily="34" charset="0"/>
              </a:rPr>
              <a:t>Strengthening </a:t>
            </a:r>
            <a:r>
              <a:rPr lang="en-US" sz="1800" dirty="0">
                <a:latin typeface="Arial" panose="020B0604020202020204" pitchFamily="34" charset="0"/>
                <a:cs typeface="Arial" panose="020B0604020202020204" pitchFamily="34" charset="0"/>
              </a:rPr>
              <a:t>the governance, leadership and management of </a:t>
            </a:r>
            <a:r>
              <a:rPr lang="sl-SI" sz="1800" dirty="0" err="1" smtClean="0">
                <a:latin typeface="Arial" panose="020B0604020202020204" pitchFamily="34" charset="0"/>
                <a:cs typeface="Arial" panose="020B0604020202020204" pitchFamily="34" charset="0"/>
              </a:rPr>
              <a:t>its</a:t>
            </a:r>
            <a:r>
              <a:rPr lang="sl-SI" sz="1800" dirty="0" smtClean="0">
                <a:latin typeface="Arial" panose="020B0604020202020204" pitchFamily="34" charset="0"/>
                <a:cs typeface="Arial" panose="020B0604020202020204" pitchFamily="34" charset="0"/>
              </a:rPr>
              <a:t> </a:t>
            </a:r>
            <a:r>
              <a:rPr lang="sl-SI" sz="1800" dirty="0" err="1" smtClean="0">
                <a:latin typeface="Arial" panose="020B0604020202020204" pitchFamily="34" charset="0"/>
                <a:cs typeface="Arial" panose="020B0604020202020204" pitchFamily="34" charset="0"/>
              </a:rPr>
              <a:t>members</a:t>
            </a:r>
            <a:r>
              <a:rPr lang="sl-SI" sz="1800" dirty="0" smtClean="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through </a:t>
            </a:r>
            <a:r>
              <a:rPr lang="en-US" sz="1800" dirty="0">
                <a:latin typeface="Arial" panose="020B0604020202020204" pitchFamily="34" charset="0"/>
                <a:cs typeface="Arial" panose="020B0604020202020204" pitchFamily="34" charset="0"/>
              </a:rPr>
              <a:t>mutual learning, exchange of </a:t>
            </a:r>
            <a:r>
              <a:rPr lang="en-US" sz="1800" dirty="0" smtClean="0">
                <a:latin typeface="Arial" panose="020B0604020202020204" pitchFamily="34" charset="0"/>
                <a:cs typeface="Arial" panose="020B0604020202020204" pitchFamily="34" charset="0"/>
              </a:rPr>
              <a:t>experience</a:t>
            </a:r>
            <a:r>
              <a:rPr lang="sl-SI" sz="1800" dirty="0" smtClean="0">
                <a:latin typeface="Arial" panose="020B0604020202020204" pitchFamily="34" charset="0"/>
                <a:cs typeface="Arial" panose="020B0604020202020204" pitchFamily="34" charset="0"/>
              </a:rPr>
              <a:t>s</a:t>
            </a:r>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and </a:t>
            </a:r>
            <a:r>
              <a:rPr lang="en-US" sz="1800" dirty="0" smtClean="0">
                <a:latin typeface="Arial" panose="020B0604020202020204" pitchFamily="34" charset="0"/>
                <a:cs typeface="Arial" panose="020B0604020202020204" pitchFamily="34" charset="0"/>
              </a:rPr>
              <a:t>best practices</a:t>
            </a:r>
            <a:r>
              <a:rPr lang="sl-SI" sz="1800" dirty="0" smtClean="0">
                <a:latin typeface="Arial" panose="020B0604020202020204" pitchFamily="34" charset="0"/>
                <a:cs typeface="Arial" panose="020B0604020202020204" pitchFamily="34" charset="0"/>
              </a:rPr>
              <a:t>.</a:t>
            </a:r>
          </a:p>
          <a:p>
            <a:pPr marL="0" indent="0">
              <a:buNone/>
            </a:pPr>
            <a:endParaRPr lang="sl-SI" sz="1900" dirty="0" smtClean="0">
              <a:latin typeface="Arial" panose="020B0604020202020204" pitchFamily="34" charset="0"/>
              <a:cs typeface="Arial" panose="020B0604020202020204" pitchFamily="34" charset="0"/>
            </a:endParaRPr>
          </a:p>
          <a:p>
            <a:pPr marL="0" indent="0">
              <a:buNone/>
            </a:pPr>
            <a:endParaRPr lang="sl-SI" sz="1900" dirty="0">
              <a:latin typeface="Arial" panose="020B0604020202020204" pitchFamily="34" charset="0"/>
              <a:cs typeface="Arial" panose="020B0604020202020204" pitchFamily="34" charset="0"/>
            </a:endParaRPr>
          </a:p>
          <a:p>
            <a:pPr marL="0" indent="0">
              <a:buNone/>
            </a:pPr>
            <a:endParaRPr lang="en-US" sz="1900" dirty="0">
              <a:latin typeface="Arial" panose="020B0604020202020204" pitchFamily="34" charset="0"/>
              <a:cs typeface="Arial" panose="020B0604020202020204" pitchFamily="34" charset="0"/>
            </a:endParaRPr>
          </a:p>
          <a:p>
            <a:pPr marL="0" indent="0">
              <a:buNone/>
            </a:pPr>
            <a:r>
              <a:rPr lang="en-US" sz="1900" dirty="0">
                <a:latin typeface="Arial" panose="020B0604020202020204" pitchFamily="34" charset="0"/>
                <a:cs typeface="Arial" panose="020B0604020202020204" pitchFamily="34" charset="0"/>
              </a:rPr>
              <a:t>  </a:t>
            </a:r>
            <a:endParaRPr lang="sl-SI" sz="1900" dirty="0">
              <a:latin typeface="Arial" panose="020B0604020202020204" pitchFamily="34" charset="0"/>
              <a:cs typeface="Arial" panose="020B0604020202020204" pitchFamily="34" charset="0"/>
            </a:endParaRPr>
          </a:p>
        </p:txBody>
      </p:sp>
      <p:sp>
        <p:nvSpPr>
          <p:cNvPr id="2" name="Naslov 1"/>
          <p:cNvSpPr>
            <a:spLocks noGrp="1"/>
          </p:cNvSpPr>
          <p:nvPr>
            <p:ph type="title"/>
          </p:nvPr>
        </p:nvSpPr>
        <p:spPr/>
        <p:txBody>
          <a:bodyPr/>
          <a:lstStyle/>
          <a:p>
            <a:r>
              <a:rPr lang="sl-SI" dirty="0" err="1" smtClean="0">
                <a:solidFill>
                  <a:srgbClr val="0070C0"/>
                </a:solidFill>
                <a:effectLst/>
                <a:latin typeface="Arial" panose="020B0604020202020204" pitchFamily="34" charset="0"/>
                <a:cs typeface="Arial" panose="020B0604020202020204" pitchFamily="34" charset="0"/>
              </a:rPr>
              <a:t>What</a:t>
            </a:r>
            <a:r>
              <a:rPr lang="sl-SI" dirty="0" smtClean="0">
                <a:solidFill>
                  <a:srgbClr val="0070C0"/>
                </a:solidFill>
                <a:effectLst/>
                <a:latin typeface="Arial" panose="020B0604020202020204" pitchFamily="34" charset="0"/>
                <a:cs typeface="Arial" panose="020B0604020202020204" pitchFamily="34" charset="0"/>
              </a:rPr>
              <a:t> </a:t>
            </a:r>
            <a:r>
              <a:rPr lang="sl-SI" dirty="0" err="1" smtClean="0">
                <a:solidFill>
                  <a:srgbClr val="0070C0"/>
                </a:solidFill>
                <a:effectLst/>
                <a:latin typeface="Arial" panose="020B0604020202020204" pitchFamily="34" charset="0"/>
                <a:cs typeface="Arial" panose="020B0604020202020204" pitchFamily="34" charset="0"/>
              </a:rPr>
              <a:t>we</a:t>
            </a:r>
            <a:r>
              <a:rPr lang="sl-SI" dirty="0" smtClean="0">
                <a:solidFill>
                  <a:srgbClr val="0070C0"/>
                </a:solidFill>
                <a:effectLst/>
                <a:latin typeface="Arial" panose="020B0604020202020204" pitchFamily="34" charset="0"/>
                <a:cs typeface="Arial" panose="020B0604020202020204" pitchFamily="34" charset="0"/>
              </a:rPr>
              <a:t> do</a:t>
            </a:r>
            <a:endParaRPr lang="sl-SI" dirty="0">
              <a:solidFill>
                <a:srgbClr val="0070C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84953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p:cNvSpPr>
            <a:spLocks noGrp="1"/>
          </p:cNvSpPr>
          <p:nvPr>
            <p:ph idx="1"/>
          </p:nvPr>
        </p:nvSpPr>
        <p:spPr/>
        <p:txBody>
          <a:bodyPr>
            <a:normAutofit/>
          </a:bodyPr>
          <a:lstStyle/>
          <a:p>
            <a:r>
              <a:rPr lang="en-US" sz="2100" dirty="0" smtClean="0">
                <a:latin typeface="Arial" panose="020B0604020202020204" pitchFamily="34" charset="0"/>
                <a:cs typeface="Arial" panose="020B0604020202020204" pitchFamily="34" charset="0"/>
              </a:rPr>
              <a:t>To </a:t>
            </a:r>
            <a:r>
              <a:rPr lang="en-US" sz="2100" dirty="0">
                <a:latin typeface="Arial" panose="020B0604020202020204" pitchFamily="34" charset="0"/>
                <a:cs typeface="Arial" panose="020B0604020202020204" pitchFamily="34" charset="0"/>
              </a:rPr>
              <a:t>coordinate the ideas and actions of its </a:t>
            </a:r>
            <a:r>
              <a:rPr lang="en-US" sz="2100" dirty="0" smtClean="0">
                <a:latin typeface="Arial" panose="020B0604020202020204" pitchFamily="34" charset="0"/>
                <a:cs typeface="Arial" panose="020B0604020202020204" pitchFamily="34" charset="0"/>
              </a:rPr>
              <a:t>members;</a:t>
            </a:r>
            <a:endParaRPr lang="en-US" sz="2100" dirty="0">
              <a:latin typeface="Arial" panose="020B0604020202020204" pitchFamily="34" charset="0"/>
              <a:cs typeface="Arial" panose="020B0604020202020204" pitchFamily="34" charset="0"/>
            </a:endParaRPr>
          </a:p>
          <a:p>
            <a:endParaRPr lang="en-US" sz="2100" dirty="0">
              <a:latin typeface="Arial" panose="020B0604020202020204" pitchFamily="34" charset="0"/>
              <a:cs typeface="Arial" panose="020B0604020202020204" pitchFamily="34" charset="0"/>
            </a:endParaRPr>
          </a:p>
          <a:p>
            <a:r>
              <a:rPr lang="en-US" sz="2100" dirty="0">
                <a:latin typeface="Arial" panose="020B0604020202020204" pitchFamily="34" charset="0"/>
                <a:cs typeface="Arial" panose="020B0604020202020204" pitchFamily="34" charset="0"/>
              </a:rPr>
              <a:t>To promote cooperation on issues of common interest </a:t>
            </a:r>
            <a:r>
              <a:rPr lang="en-US" sz="2100" dirty="0" smtClean="0">
                <a:latin typeface="Arial" panose="020B0604020202020204" pitchFamily="34" charset="0"/>
                <a:cs typeface="Arial" panose="020B0604020202020204" pitchFamily="34" charset="0"/>
              </a:rPr>
              <a:t>by </a:t>
            </a:r>
            <a:r>
              <a:rPr lang="en-US" sz="2100" dirty="0" err="1" smtClean="0">
                <a:latin typeface="Arial" panose="020B0604020202020204" pitchFamily="34" charset="0"/>
                <a:cs typeface="Arial" panose="020B0604020202020204" pitchFamily="34" charset="0"/>
              </a:rPr>
              <a:t>contribut</a:t>
            </a:r>
            <a:r>
              <a:rPr lang="sl-SI" sz="2100" dirty="0" smtClean="0">
                <a:latin typeface="Arial" panose="020B0604020202020204" pitchFamily="34" charset="0"/>
                <a:cs typeface="Arial" panose="020B0604020202020204" pitchFamily="34" charset="0"/>
              </a:rPr>
              <a:t>ing</a:t>
            </a:r>
            <a:r>
              <a:rPr lang="en-US" sz="2100" dirty="0" smtClean="0">
                <a:latin typeface="Arial" panose="020B0604020202020204" pitchFamily="34" charset="0"/>
                <a:cs typeface="Arial" panose="020B0604020202020204" pitchFamily="34" charset="0"/>
              </a:rPr>
              <a:t> </a:t>
            </a:r>
            <a:r>
              <a:rPr lang="en-US" sz="2100" dirty="0">
                <a:latin typeface="Arial" panose="020B0604020202020204" pitchFamily="34" charset="0"/>
                <a:cs typeface="Arial" panose="020B0604020202020204" pitchFamily="34" charset="0"/>
              </a:rPr>
              <a:t>to the stability and the development of an open and democratic </a:t>
            </a:r>
            <a:r>
              <a:rPr lang="sl-SI" sz="2100" dirty="0" err="1" smtClean="0">
                <a:latin typeface="Arial" panose="020B0604020202020204" pitchFamily="34" charset="0"/>
                <a:cs typeface="Arial" panose="020B0604020202020204" pitchFamily="34" charset="0"/>
              </a:rPr>
              <a:t>national</a:t>
            </a:r>
            <a:r>
              <a:rPr lang="sl-SI" sz="2100" dirty="0" smtClean="0">
                <a:latin typeface="Arial" panose="020B0604020202020204" pitchFamily="34" charset="0"/>
                <a:cs typeface="Arial" panose="020B0604020202020204" pitchFamily="34" charset="0"/>
              </a:rPr>
              <a:t> </a:t>
            </a:r>
            <a:r>
              <a:rPr lang="en-US" sz="2100" dirty="0" smtClean="0">
                <a:latin typeface="Arial" panose="020B0604020202020204" pitchFamily="34" charset="0"/>
                <a:cs typeface="Arial" panose="020B0604020202020204" pitchFamily="34" charset="0"/>
              </a:rPr>
              <a:t>HE system;</a:t>
            </a:r>
            <a:endParaRPr lang="en-US" sz="2100" dirty="0">
              <a:latin typeface="Arial" panose="020B0604020202020204" pitchFamily="34" charset="0"/>
              <a:cs typeface="Arial" panose="020B0604020202020204" pitchFamily="34" charset="0"/>
            </a:endParaRPr>
          </a:p>
          <a:p>
            <a:endParaRPr lang="en-US" sz="2100" dirty="0">
              <a:latin typeface="Arial" panose="020B0604020202020204" pitchFamily="34" charset="0"/>
              <a:cs typeface="Arial" panose="020B0604020202020204" pitchFamily="34" charset="0"/>
            </a:endParaRPr>
          </a:p>
          <a:p>
            <a:r>
              <a:rPr lang="en-US" sz="2100" dirty="0">
                <a:latin typeface="Arial" panose="020B0604020202020204" pitchFamily="34" charset="0"/>
                <a:cs typeface="Arial" panose="020B0604020202020204" pitchFamily="34" charset="0"/>
              </a:rPr>
              <a:t>To act as a consultant, by presenting its views and by making appropriate recommendations </a:t>
            </a:r>
            <a:r>
              <a:rPr lang="en-US" sz="2100" dirty="0" smtClean="0">
                <a:latin typeface="Arial" panose="020B0604020202020204" pitchFamily="34" charset="0"/>
                <a:cs typeface="Arial" panose="020B0604020202020204" pitchFamily="34" charset="0"/>
              </a:rPr>
              <a:t>to </a:t>
            </a:r>
            <a:r>
              <a:rPr lang="sl-SI" sz="2100" dirty="0" err="1" smtClean="0">
                <a:latin typeface="Arial" panose="020B0604020202020204" pitchFamily="34" charset="0"/>
                <a:cs typeface="Arial" panose="020B0604020202020204" pitchFamily="34" charset="0"/>
              </a:rPr>
              <a:t>the</a:t>
            </a:r>
            <a:r>
              <a:rPr lang="sl-SI" sz="2100" dirty="0" smtClean="0">
                <a:latin typeface="Arial" panose="020B0604020202020204" pitchFamily="34" charset="0"/>
                <a:cs typeface="Arial" panose="020B0604020202020204" pitchFamily="34" charset="0"/>
              </a:rPr>
              <a:t> </a:t>
            </a:r>
            <a:r>
              <a:rPr lang="en-US" sz="2100" dirty="0" smtClean="0">
                <a:latin typeface="Arial" panose="020B0604020202020204" pitchFamily="34" charset="0"/>
                <a:cs typeface="Arial" panose="020B0604020202020204" pitchFamily="34" charset="0"/>
              </a:rPr>
              <a:t>government</a:t>
            </a:r>
            <a:r>
              <a:rPr lang="en-US" sz="2100" dirty="0">
                <a:latin typeface="Arial" panose="020B0604020202020204" pitchFamily="34" charset="0"/>
                <a:cs typeface="Arial" panose="020B0604020202020204" pitchFamily="34" charset="0"/>
              </a:rPr>
              <a:t>, national </a:t>
            </a:r>
            <a:r>
              <a:rPr lang="sl-SI" sz="2100" dirty="0" err="1" smtClean="0">
                <a:latin typeface="Arial" panose="020B0604020202020204" pitchFamily="34" charset="0"/>
                <a:cs typeface="Arial" panose="020B0604020202020204" pitchFamily="34" charset="0"/>
              </a:rPr>
              <a:t>and</a:t>
            </a:r>
            <a:r>
              <a:rPr lang="sl-SI" sz="2100" dirty="0" smtClean="0">
                <a:latin typeface="Arial" panose="020B0604020202020204" pitchFamily="34" charset="0"/>
                <a:cs typeface="Arial" panose="020B0604020202020204" pitchFamily="34" charset="0"/>
              </a:rPr>
              <a:t> </a:t>
            </a:r>
            <a:r>
              <a:rPr lang="en-US" sz="2100" dirty="0" smtClean="0">
                <a:latin typeface="Arial" panose="020B0604020202020204" pitchFamily="34" charset="0"/>
                <a:cs typeface="Arial" panose="020B0604020202020204" pitchFamily="34" charset="0"/>
              </a:rPr>
              <a:t>international organizations.</a:t>
            </a:r>
            <a:endParaRPr lang="en-US" sz="2100" dirty="0">
              <a:latin typeface="Arial" panose="020B0604020202020204" pitchFamily="34" charset="0"/>
              <a:cs typeface="Arial" panose="020B0604020202020204" pitchFamily="34" charset="0"/>
            </a:endParaRPr>
          </a:p>
          <a:p>
            <a:endParaRPr lang="sl-SI" sz="2100" dirty="0">
              <a:latin typeface="Arial" panose="020B0604020202020204" pitchFamily="34" charset="0"/>
              <a:cs typeface="Arial" panose="020B0604020202020204" pitchFamily="34" charset="0"/>
            </a:endParaRPr>
          </a:p>
        </p:txBody>
      </p:sp>
      <p:sp>
        <p:nvSpPr>
          <p:cNvPr id="3" name="Naslov 2"/>
          <p:cNvSpPr>
            <a:spLocks noGrp="1"/>
          </p:cNvSpPr>
          <p:nvPr>
            <p:ph type="title"/>
          </p:nvPr>
        </p:nvSpPr>
        <p:spPr/>
        <p:txBody>
          <a:bodyPr/>
          <a:lstStyle/>
          <a:p>
            <a:r>
              <a:rPr lang="sl-SI" dirty="0" smtClean="0">
                <a:solidFill>
                  <a:srgbClr val="0070C0"/>
                </a:solidFill>
                <a:effectLst/>
                <a:latin typeface="Arial" panose="020B0604020202020204" pitchFamily="34" charset="0"/>
                <a:cs typeface="Arial" panose="020B0604020202020204" pitchFamily="34" charset="0"/>
              </a:rPr>
              <a:t>SRC </a:t>
            </a:r>
            <a:r>
              <a:rPr lang="sl-SI" dirty="0" err="1" smtClean="0">
                <a:solidFill>
                  <a:srgbClr val="0070C0"/>
                </a:solidFill>
                <a:effectLst/>
                <a:latin typeface="Arial" panose="020B0604020202020204" pitchFamily="34" charset="0"/>
                <a:cs typeface="Arial" panose="020B0604020202020204" pitchFamily="34" charset="0"/>
              </a:rPr>
              <a:t>Activities</a:t>
            </a:r>
            <a:r>
              <a:rPr lang="sl-SI" dirty="0" smtClean="0">
                <a:solidFill>
                  <a:srgbClr val="0070C0"/>
                </a:solidFill>
                <a:effectLst/>
                <a:latin typeface="Arial" panose="020B0604020202020204" pitchFamily="34" charset="0"/>
                <a:cs typeface="Arial" panose="020B0604020202020204" pitchFamily="34" charset="0"/>
              </a:rPr>
              <a:t> </a:t>
            </a:r>
            <a:r>
              <a:rPr lang="sl-SI" dirty="0">
                <a:solidFill>
                  <a:srgbClr val="0070C0"/>
                </a:solidFill>
                <a:effectLst/>
                <a:latin typeface="Arial" panose="020B0604020202020204" pitchFamily="34" charset="0"/>
                <a:cs typeface="Arial" panose="020B0604020202020204" pitchFamily="34" charset="0"/>
              </a:rPr>
              <a:t>&amp; </a:t>
            </a:r>
            <a:r>
              <a:rPr lang="sl-SI" dirty="0" err="1">
                <a:solidFill>
                  <a:srgbClr val="0070C0"/>
                </a:solidFill>
                <a:effectLst/>
                <a:latin typeface="Arial" panose="020B0604020202020204" pitchFamily="34" charset="0"/>
                <a:cs typeface="Arial" panose="020B0604020202020204" pitchFamily="34" charset="0"/>
              </a:rPr>
              <a:t>Services</a:t>
            </a:r>
            <a:endParaRPr lang="sl-SI" dirty="0">
              <a:solidFill>
                <a:srgbClr val="0070C0"/>
              </a:solidFill>
            </a:endParaRPr>
          </a:p>
        </p:txBody>
      </p:sp>
    </p:spTree>
    <p:extLst>
      <p:ext uri="{BB962C8B-B14F-4D97-AF65-F5344CB8AC3E}">
        <p14:creationId xmlns:p14="http://schemas.microsoft.com/office/powerpoint/2010/main" val="37906285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1268760"/>
            <a:ext cx="8229600" cy="4525963"/>
          </a:xfrm>
        </p:spPr>
        <p:txBody>
          <a:bodyPr>
            <a:noAutofit/>
          </a:bodyPr>
          <a:lstStyle/>
          <a:p>
            <a:r>
              <a:rPr lang="en-GB" sz="1550" dirty="0" smtClean="0">
                <a:latin typeface="Arial" panose="020B0604020202020204" pitchFamily="34" charset="0"/>
                <a:cs typeface="Arial" panose="020B0604020202020204" pitchFamily="34" charset="0"/>
              </a:rPr>
              <a:t>At the </a:t>
            </a:r>
            <a:r>
              <a:rPr lang="sl-SI" sz="1550" dirty="0" smtClean="0">
                <a:latin typeface="Arial" panose="020B0604020202020204" pitchFamily="34" charset="0"/>
                <a:cs typeface="Arial" panose="020B0604020202020204" pitchFamily="34" charset="0"/>
              </a:rPr>
              <a:t>moment, </a:t>
            </a:r>
            <a:r>
              <a:rPr lang="sl-SI" sz="1550" dirty="0" smtClean="0">
                <a:latin typeface="Arial" panose="020B0604020202020204" pitchFamily="34" charset="0"/>
                <a:cs typeface="Arial" panose="020B0604020202020204" pitchFamily="34" charset="0"/>
              </a:rPr>
              <a:t>there are </a:t>
            </a:r>
            <a:r>
              <a:rPr lang="en-GB" sz="1550" dirty="0" smtClean="0">
                <a:latin typeface="Arial" panose="020B0604020202020204" pitchFamily="34" charset="0"/>
                <a:cs typeface="Arial" panose="020B0604020202020204" pitchFamily="34" charset="0"/>
              </a:rPr>
              <a:t>14 active </a:t>
            </a:r>
            <a:r>
              <a:rPr lang="sl-SI" sz="1550" dirty="0" smtClean="0">
                <a:latin typeface="Arial" panose="020B0604020202020204" pitchFamily="34" charset="0"/>
                <a:cs typeface="Arial" panose="020B0604020202020204" pitchFamily="34" charset="0"/>
              </a:rPr>
              <a:t>SRC </a:t>
            </a:r>
            <a:r>
              <a:rPr lang="en-GB" sz="1550" dirty="0" smtClean="0">
                <a:latin typeface="Arial" panose="020B0604020202020204" pitchFamily="34" charset="0"/>
                <a:cs typeface="Arial" panose="020B0604020202020204" pitchFamily="34" charset="0"/>
              </a:rPr>
              <a:t>WGs covering </a:t>
            </a:r>
            <a:r>
              <a:rPr lang="en-GB" sz="1550" dirty="0" smtClean="0">
                <a:latin typeface="Arial" panose="020B0604020202020204" pitchFamily="34" charset="0"/>
                <a:cs typeface="Arial" panose="020B0604020202020204" pitchFamily="34" charset="0"/>
              </a:rPr>
              <a:t>different academic issues:</a:t>
            </a:r>
          </a:p>
          <a:p>
            <a:pPr lvl="1">
              <a:buFont typeface="Arial" panose="020B0604020202020204" pitchFamily="34" charset="0"/>
              <a:buChar char="•"/>
            </a:pPr>
            <a:r>
              <a:rPr lang="en-GB" sz="1550" dirty="0" smtClean="0">
                <a:latin typeface="Arial" panose="020B0604020202020204" pitchFamily="34" charset="0"/>
                <a:cs typeface="Arial" panose="020B0604020202020204" pitchFamily="34" charset="0"/>
              </a:rPr>
              <a:t>WG on Copyright Issues in Universities</a:t>
            </a:r>
          </a:p>
          <a:p>
            <a:pPr lvl="1">
              <a:buFont typeface="Arial" panose="020B0604020202020204" pitchFamily="34" charset="0"/>
              <a:buChar char="•"/>
            </a:pPr>
            <a:r>
              <a:rPr lang="en-GB" sz="1550" dirty="0" smtClean="0">
                <a:latin typeface="Arial" panose="020B0604020202020204" pitchFamily="34" charset="0"/>
                <a:cs typeface="Arial" panose="020B0604020202020204" pitchFamily="34" charset="0"/>
              </a:rPr>
              <a:t>WG on </a:t>
            </a:r>
            <a:r>
              <a:rPr lang="sl-SI" sz="1550" dirty="0" err="1" smtClean="0">
                <a:latin typeface="Arial" panose="020B0604020202020204" pitchFamily="34" charset="0"/>
                <a:cs typeface="Arial" panose="020B0604020202020204" pitchFamily="34" charset="0"/>
              </a:rPr>
              <a:t>Modernization</a:t>
            </a:r>
            <a:r>
              <a:rPr lang="sl-SI" sz="1550" dirty="0" smtClean="0">
                <a:latin typeface="Arial" panose="020B0604020202020204" pitchFamily="34" charset="0"/>
                <a:cs typeface="Arial" panose="020B0604020202020204" pitchFamily="34" charset="0"/>
              </a:rPr>
              <a:t> of</a:t>
            </a:r>
            <a:r>
              <a:rPr lang="en-GB" sz="1550" dirty="0" smtClean="0">
                <a:latin typeface="Arial" panose="020B0604020202020204" pitchFamily="34" charset="0"/>
                <a:cs typeface="Arial" panose="020B0604020202020204" pitchFamily="34" charset="0"/>
              </a:rPr>
              <a:t> </a:t>
            </a:r>
            <a:r>
              <a:rPr lang="sl-SI" sz="1550" dirty="0" err="1" smtClean="0">
                <a:latin typeface="Arial" panose="020B0604020202020204" pitchFamily="34" charset="0"/>
                <a:cs typeface="Arial" panose="020B0604020202020204" pitchFamily="34" charset="0"/>
              </a:rPr>
              <a:t>the</a:t>
            </a:r>
            <a:r>
              <a:rPr lang="sl-SI" sz="1550" dirty="0" smtClean="0">
                <a:latin typeface="Arial" panose="020B0604020202020204" pitchFamily="34" charset="0"/>
                <a:cs typeface="Arial" panose="020B0604020202020204" pitchFamily="34" charset="0"/>
              </a:rPr>
              <a:t> E</a:t>
            </a:r>
            <a:r>
              <a:rPr lang="en-GB" sz="1550" dirty="0" err="1" smtClean="0">
                <a:latin typeface="Arial" panose="020B0604020202020204" pitchFamily="34" charset="0"/>
                <a:cs typeface="Arial" panose="020B0604020202020204" pitchFamily="34" charset="0"/>
              </a:rPr>
              <a:t>nrolment</a:t>
            </a:r>
            <a:r>
              <a:rPr lang="en-GB" sz="1550" dirty="0" smtClean="0">
                <a:latin typeface="Arial" panose="020B0604020202020204" pitchFamily="34" charset="0"/>
                <a:cs typeface="Arial" panose="020B0604020202020204" pitchFamily="34" charset="0"/>
              </a:rPr>
              <a:t> system in Slovenian universities</a:t>
            </a:r>
          </a:p>
          <a:p>
            <a:pPr lvl="1">
              <a:buFont typeface="Arial" panose="020B0604020202020204" pitchFamily="34" charset="0"/>
              <a:buChar char="•"/>
            </a:pPr>
            <a:r>
              <a:rPr lang="en-GB" sz="1550" dirty="0" smtClean="0">
                <a:latin typeface="Arial" panose="020B0604020202020204" pitchFamily="34" charset="0"/>
                <a:cs typeface="Arial" panose="020B0604020202020204" pitchFamily="34" charset="0"/>
              </a:rPr>
              <a:t>WG on Classification of Study Programmes</a:t>
            </a:r>
          </a:p>
          <a:p>
            <a:pPr lvl="1">
              <a:buFont typeface="Arial" panose="020B0604020202020204" pitchFamily="34" charset="0"/>
              <a:buChar char="•"/>
            </a:pPr>
            <a:r>
              <a:rPr lang="en-GB" sz="1550" dirty="0" smtClean="0">
                <a:latin typeface="Arial" panose="020B0604020202020204" pitchFamily="34" charset="0"/>
                <a:cs typeface="Arial" panose="020B0604020202020204" pitchFamily="34" charset="0"/>
              </a:rPr>
              <a:t>WG on Smart Specialization, Innovative </a:t>
            </a:r>
            <a:r>
              <a:rPr lang="en-GB" sz="1550" dirty="0" smtClean="0">
                <a:latin typeface="Arial" panose="020B0604020202020204" pitchFamily="34" charset="0"/>
                <a:cs typeface="Arial" panose="020B0604020202020204" pitchFamily="34" charset="0"/>
              </a:rPr>
              <a:t>Business Support </a:t>
            </a:r>
            <a:r>
              <a:rPr lang="en-GB" sz="1550" dirty="0" smtClean="0">
                <a:latin typeface="Arial" panose="020B0604020202020204" pitchFamily="34" charset="0"/>
                <a:cs typeface="Arial" panose="020B0604020202020204" pitchFamily="34" charset="0"/>
              </a:rPr>
              <a:t>Environment and Talents</a:t>
            </a:r>
          </a:p>
          <a:p>
            <a:pPr lvl="1">
              <a:buFont typeface="Arial" panose="020B0604020202020204" pitchFamily="34" charset="0"/>
              <a:buChar char="•"/>
            </a:pPr>
            <a:r>
              <a:rPr lang="en-GB" sz="1550" dirty="0" smtClean="0">
                <a:latin typeface="Arial" panose="020B0604020202020204" pitchFamily="34" charset="0"/>
                <a:cs typeface="Arial" panose="020B0604020202020204" pitchFamily="34" charset="0"/>
              </a:rPr>
              <a:t>WG on Law on Research and Innovation Activities</a:t>
            </a:r>
          </a:p>
          <a:p>
            <a:pPr lvl="1">
              <a:buFont typeface="Arial" panose="020B0604020202020204" pitchFamily="34" charset="0"/>
              <a:buChar char="•"/>
            </a:pPr>
            <a:r>
              <a:rPr lang="en-GB" sz="1550" dirty="0" smtClean="0">
                <a:latin typeface="Arial" panose="020B0604020202020204" pitchFamily="34" charset="0"/>
                <a:cs typeface="Arial" panose="020B0604020202020204" pitchFamily="34" charset="0"/>
              </a:rPr>
              <a:t>WG on Initiative for Opening Up Slovenia</a:t>
            </a:r>
          </a:p>
          <a:p>
            <a:pPr lvl="1">
              <a:buFont typeface="Arial" panose="020B0604020202020204" pitchFamily="34" charset="0"/>
              <a:buChar char="•"/>
            </a:pPr>
            <a:r>
              <a:rPr lang="en-GB" sz="1550" dirty="0" smtClean="0">
                <a:latin typeface="Arial" panose="020B0604020202020204" pitchFamily="34" charset="0"/>
                <a:cs typeface="Arial" panose="020B0604020202020204" pitchFamily="34" charset="0"/>
              </a:rPr>
              <a:t>WG on Use of Language and the Development of a Strategy for the Use of Language</a:t>
            </a:r>
          </a:p>
          <a:p>
            <a:pPr lvl="1">
              <a:buFont typeface="Arial" panose="020B0604020202020204" pitchFamily="34" charset="0"/>
              <a:buChar char="•"/>
            </a:pPr>
            <a:r>
              <a:rPr lang="en-GB" sz="1550" dirty="0" smtClean="0">
                <a:latin typeface="Arial" panose="020B0604020202020204" pitchFamily="34" charset="0"/>
                <a:cs typeface="Arial" panose="020B0604020202020204" pitchFamily="34" charset="0"/>
              </a:rPr>
              <a:t>WG on Health Sciences</a:t>
            </a:r>
          </a:p>
          <a:p>
            <a:pPr lvl="1">
              <a:buFont typeface="Arial" panose="020B0604020202020204" pitchFamily="34" charset="0"/>
              <a:buChar char="•"/>
            </a:pPr>
            <a:r>
              <a:rPr lang="en-GB" sz="1550" dirty="0" smtClean="0">
                <a:latin typeface="Arial" panose="020B0604020202020204" pitchFamily="34" charset="0"/>
                <a:cs typeface="Arial" panose="020B0604020202020204" pitchFamily="34" charset="0"/>
              </a:rPr>
              <a:t>WG on Preparation of the New Legislation</a:t>
            </a:r>
          </a:p>
          <a:p>
            <a:pPr lvl="1">
              <a:buFont typeface="Arial" panose="020B0604020202020204" pitchFamily="34" charset="0"/>
              <a:buChar char="•"/>
            </a:pPr>
            <a:r>
              <a:rPr lang="en-GB" sz="1550" dirty="0" smtClean="0">
                <a:latin typeface="Arial" panose="020B0604020202020204" pitchFamily="34" charset="0"/>
                <a:cs typeface="Arial" panose="020B0604020202020204" pitchFamily="34" charset="0"/>
              </a:rPr>
              <a:t>WG on Student Athletes and University sport</a:t>
            </a:r>
          </a:p>
          <a:p>
            <a:pPr lvl="1">
              <a:buFont typeface="Arial" panose="020B0604020202020204" pitchFamily="34" charset="0"/>
              <a:buChar char="•"/>
            </a:pPr>
            <a:r>
              <a:rPr lang="sl-SI" sz="1550" dirty="0" smtClean="0">
                <a:latin typeface="Arial" panose="020B0604020202020204" pitchFamily="34" charset="0"/>
                <a:cs typeface="Arial" panose="020B0604020202020204" pitchFamily="34" charset="0"/>
              </a:rPr>
              <a:t>WG on </a:t>
            </a:r>
            <a:r>
              <a:rPr lang="en-GB" sz="1550" dirty="0" smtClean="0">
                <a:latin typeface="Arial" panose="020B0604020202020204" pitchFamily="34" charset="0"/>
                <a:cs typeface="Arial" panose="020B0604020202020204" pitchFamily="34" charset="0"/>
              </a:rPr>
              <a:t>Informatics</a:t>
            </a:r>
          </a:p>
          <a:p>
            <a:pPr lvl="1">
              <a:buFont typeface="Arial" panose="020B0604020202020204" pitchFamily="34" charset="0"/>
              <a:buChar char="•"/>
            </a:pPr>
            <a:r>
              <a:rPr lang="en-GB" sz="1550" dirty="0" smtClean="0">
                <a:latin typeface="Arial" panose="020B0604020202020204" pitchFamily="34" charset="0"/>
                <a:cs typeface="Arial" panose="020B0604020202020204" pitchFamily="34" charset="0"/>
              </a:rPr>
              <a:t>WG on </a:t>
            </a:r>
            <a:r>
              <a:rPr lang="en-GB" sz="1550" dirty="0" err="1" smtClean="0">
                <a:latin typeface="Arial" panose="020B0604020202020204" pitchFamily="34" charset="0"/>
                <a:cs typeface="Arial" panose="020B0604020202020204" pitchFamily="34" charset="0"/>
              </a:rPr>
              <a:t>Habilitation</a:t>
            </a:r>
            <a:r>
              <a:rPr lang="en-GB" sz="1550" dirty="0" smtClean="0">
                <a:latin typeface="Arial" panose="020B0604020202020204" pitchFamily="34" charset="0"/>
                <a:cs typeface="Arial" panose="020B0604020202020204" pitchFamily="34" charset="0"/>
              </a:rPr>
              <a:t> Procedures</a:t>
            </a:r>
          </a:p>
          <a:p>
            <a:pPr lvl="1">
              <a:buFont typeface="Arial" panose="020B0604020202020204" pitchFamily="34" charset="0"/>
              <a:buChar char="•"/>
            </a:pPr>
            <a:r>
              <a:rPr lang="en-GB" sz="1550" dirty="0" smtClean="0">
                <a:latin typeface="Arial" panose="020B0604020202020204" pitchFamily="34" charset="0"/>
                <a:cs typeface="Arial" panose="020B0604020202020204" pitchFamily="34" charset="0"/>
              </a:rPr>
              <a:t>WG on Management of Genetically modified Organisms</a:t>
            </a:r>
          </a:p>
          <a:p>
            <a:pPr lvl="1">
              <a:buFont typeface="Arial" panose="020B0604020202020204" pitchFamily="34" charset="0"/>
              <a:buChar char="•"/>
            </a:pPr>
            <a:r>
              <a:rPr lang="en-GB" sz="1550" dirty="0" smtClean="0">
                <a:latin typeface="Arial" panose="020B0604020202020204" pitchFamily="34" charset="0"/>
                <a:cs typeface="Arial" panose="020B0604020202020204" pitchFamily="34" charset="0"/>
              </a:rPr>
              <a:t>Commission on Development of Quality Culture in Slovenian universities</a:t>
            </a:r>
          </a:p>
          <a:p>
            <a:pPr lvl="1">
              <a:buFont typeface="Arial" panose="020B0604020202020204" pitchFamily="34" charset="0"/>
              <a:buChar char="•"/>
            </a:pPr>
            <a:r>
              <a:rPr lang="en-GB" sz="1550" dirty="0" smtClean="0">
                <a:latin typeface="Arial" panose="020B0604020202020204" pitchFamily="34" charset="0"/>
                <a:cs typeface="Arial" panose="020B0604020202020204" pitchFamily="34" charset="0"/>
              </a:rPr>
              <a:t>University Art Observatory</a:t>
            </a:r>
            <a:endParaRPr lang="en-GB" sz="1550" dirty="0">
              <a:latin typeface="Arial" panose="020B0604020202020204" pitchFamily="34" charset="0"/>
              <a:cs typeface="Arial" panose="020B0604020202020204" pitchFamily="34" charset="0"/>
            </a:endParaRPr>
          </a:p>
        </p:txBody>
      </p:sp>
      <p:sp>
        <p:nvSpPr>
          <p:cNvPr id="2" name="Naslov 1"/>
          <p:cNvSpPr>
            <a:spLocks noGrp="1"/>
          </p:cNvSpPr>
          <p:nvPr>
            <p:ph type="title"/>
          </p:nvPr>
        </p:nvSpPr>
        <p:spPr/>
        <p:txBody>
          <a:bodyPr>
            <a:normAutofit/>
          </a:bodyPr>
          <a:lstStyle/>
          <a:p>
            <a:r>
              <a:rPr lang="sl-SI" dirty="0" smtClean="0">
                <a:solidFill>
                  <a:srgbClr val="0070C0"/>
                </a:solidFill>
                <a:effectLst/>
                <a:latin typeface="Arial" panose="020B0604020202020204" pitchFamily="34" charset="0"/>
                <a:cs typeface="Arial" panose="020B0604020202020204" pitchFamily="34" charset="0"/>
              </a:rPr>
              <a:t>SRC </a:t>
            </a:r>
            <a:r>
              <a:rPr lang="sl-SI" dirty="0" err="1" smtClean="0">
                <a:solidFill>
                  <a:srgbClr val="0070C0"/>
                </a:solidFill>
                <a:effectLst/>
                <a:latin typeface="Arial" panose="020B0604020202020204" pitchFamily="34" charset="0"/>
                <a:cs typeface="Arial" panose="020B0604020202020204" pitchFamily="34" charset="0"/>
              </a:rPr>
              <a:t>Working</a:t>
            </a:r>
            <a:r>
              <a:rPr lang="sl-SI" dirty="0" smtClean="0">
                <a:solidFill>
                  <a:srgbClr val="0070C0"/>
                </a:solidFill>
                <a:effectLst/>
                <a:latin typeface="Arial" panose="020B0604020202020204" pitchFamily="34" charset="0"/>
                <a:cs typeface="Arial" panose="020B0604020202020204" pitchFamily="34" charset="0"/>
              </a:rPr>
              <a:t> </a:t>
            </a:r>
            <a:r>
              <a:rPr lang="sl-SI" dirty="0" err="1" smtClean="0">
                <a:solidFill>
                  <a:srgbClr val="0070C0"/>
                </a:solidFill>
                <a:effectLst/>
                <a:latin typeface="Arial" panose="020B0604020202020204" pitchFamily="34" charset="0"/>
                <a:cs typeface="Arial" panose="020B0604020202020204" pitchFamily="34" charset="0"/>
              </a:rPr>
              <a:t>Groups</a:t>
            </a:r>
            <a:r>
              <a:rPr lang="sl-SI" dirty="0" smtClean="0">
                <a:solidFill>
                  <a:srgbClr val="0070C0"/>
                </a:solidFill>
                <a:effectLst/>
                <a:latin typeface="Arial" panose="020B0604020202020204" pitchFamily="34" charset="0"/>
                <a:cs typeface="Arial" panose="020B0604020202020204" pitchFamily="34" charset="0"/>
              </a:rPr>
              <a:t> (WG)</a:t>
            </a:r>
            <a:endParaRPr lang="sl-SI" dirty="0">
              <a:solidFill>
                <a:srgbClr val="0070C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86949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p:txBody>
          <a:bodyPr>
            <a:normAutofit/>
          </a:bodyPr>
          <a:lstStyle/>
          <a:p>
            <a:r>
              <a:rPr lang="en-US" sz="2100" dirty="0">
                <a:latin typeface="Arial" panose="020B0604020202020204" pitchFamily="34" charset="0"/>
                <a:cs typeface="Arial" panose="020B0604020202020204" pitchFamily="34" charset="0"/>
              </a:rPr>
              <a:t>University autonomy is at the heart of </a:t>
            </a:r>
            <a:r>
              <a:rPr lang="en-US" sz="2100" dirty="0" smtClean="0">
                <a:latin typeface="Arial" panose="020B0604020202020204" pitchFamily="34" charset="0"/>
                <a:cs typeface="Arial" panose="020B0604020202020204" pitchFamily="34" charset="0"/>
              </a:rPr>
              <a:t>every </a:t>
            </a:r>
            <a:r>
              <a:rPr lang="en-US" sz="2100" dirty="0">
                <a:latin typeface="Arial" panose="020B0604020202020204" pitchFamily="34" charset="0"/>
                <a:cs typeface="Arial" panose="020B0604020202020204" pitchFamily="34" charset="0"/>
              </a:rPr>
              <a:t>university system. </a:t>
            </a:r>
          </a:p>
          <a:p>
            <a:endParaRPr lang="en-US" sz="2100" dirty="0">
              <a:latin typeface="Arial" panose="020B0604020202020204" pitchFamily="34" charset="0"/>
              <a:cs typeface="Arial" panose="020B0604020202020204" pitchFamily="34" charset="0"/>
            </a:endParaRPr>
          </a:p>
          <a:p>
            <a:r>
              <a:rPr lang="en-US" sz="2100" dirty="0">
                <a:latin typeface="Arial" panose="020B0604020202020204" pitchFamily="34" charset="0"/>
                <a:cs typeface="Arial" panose="020B0604020202020204" pitchFamily="34" charset="0"/>
              </a:rPr>
              <a:t>The university as an academic community of students, teachers and researchers is the highest form of (collective) human </a:t>
            </a:r>
            <a:r>
              <a:rPr lang="en-US" sz="2100" dirty="0" smtClean="0">
                <a:latin typeface="Arial" panose="020B0604020202020204" pitchFamily="34" charset="0"/>
                <a:cs typeface="Arial" panose="020B0604020202020204" pitchFamily="34" charset="0"/>
              </a:rPr>
              <a:t>creativity and </a:t>
            </a:r>
            <a:r>
              <a:rPr lang="en-US" sz="2100" dirty="0">
                <a:latin typeface="Arial" panose="020B0604020202020204" pitchFamily="34" charset="0"/>
                <a:cs typeface="Arial" panose="020B0604020202020204" pitchFamily="34" charset="0"/>
              </a:rPr>
              <a:t>expression </a:t>
            </a:r>
            <a:r>
              <a:rPr lang="en-US" sz="2100" dirty="0" smtClean="0">
                <a:latin typeface="Arial" panose="020B0604020202020204" pitchFamily="34" charset="0"/>
                <a:cs typeface="Arial" panose="020B0604020202020204" pitchFamily="34" charset="0"/>
              </a:rPr>
              <a:t>that contributes </a:t>
            </a:r>
            <a:r>
              <a:rPr lang="en-US" sz="2100" dirty="0">
                <a:latin typeface="Arial" panose="020B0604020202020204" pitchFamily="34" charset="0"/>
                <a:cs typeface="Arial" panose="020B0604020202020204" pitchFamily="34" charset="0"/>
              </a:rPr>
              <a:t>to the greatest </a:t>
            </a:r>
            <a:r>
              <a:rPr lang="en-US" sz="2100" dirty="0" smtClean="0">
                <a:latin typeface="Arial" panose="020B0604020202020204" pitchFamily="34" charset="0"/>
                <a:cs typeface="Arial" panose="020B0604020202020204" pitchFamily="34" charset="0"/>
              </a:rPr>
              <a:t>achievements</a:t>
            </a:r>
            <a:r>
              <a:rPr lang="sl-SI" sz="2100" dirty="0" smtClean="0">
                <a:latin typeface="Arial" panose="020B0604020202020204" pitchFamily="34" charset="0"/>
                <a:cs typeface="Arial" panose="020B0604020202020204" pitchFamily="34" charset="0"/>
              </a:rPr>
              <a:t> </a:t>
            </a:r>
            <a:r>
              <a:rPr lang="en-US" sz="2100" dirty="0" smtClean="0">
                <a:latin typeface="Arial" panose="020B0604020202020204" pitchFamily="34" charset="0"/>
                <a:cs typeface="Arial" panose="020B0604020202020204" pitchFamily="34" charset="0"/>
              </a:rPr>
              <a:t>of </a:t>
            </a:r>
            <a:r>
              <a:rPr lang="en-US" sz="2100" dirty="0">
                <a:latin typeface="Arial" panose="020B0604020202020204" pitchFamily="34" charset="0"/>
                <a:cs typeface="Arial" panose="020B0604020202020204" pitchFamily="34" charset="0"/>
              </a:rPr>
              <a:t>humankind. </a:t>
            </a:r>
          </a:p>
          <a:p>
            <a:endParaRPr lang="en-US" sz="2100" dirty="0">
              <a:latin typeface="Arial" panose="020B0604020202020204" pitchFamily="34" charset="0"/>
              <a:cs typeface="Arial" panose="020B0604020202020204" pitchFamily="34" charset="0"/>
            </a:endParaRPr>
          </a:p>
          <a:p>
            <a:r>
              <a:rPr lang="en-US" sz="2100" dirty="0">
                <a:latin typeface="Arial" panose="020B0604020202020204" pitchFamily="34" charset="0"/>
                <a:cs typeface="Arial" panose="020B0604020202020204" pitchFamily="34" charset="0"/>
              </a:rPr>
              <a:t>Universities are autonomous institutions, which means they have to be able to independently pursue their mission and goals and to use human and financial recourses in order to achieve the best optimal functioning of the institution and to ensure that each individual academic member performs </a:t>
            </a:r>
            <a:r>
              <a:rPr lang="en-US" sz="2100" dirty="0" smtClean="0">
                <a:latin typeface="Arial" panose="020B0604020202020204" pitchFamily="34" charset="0"/>
                <a:cs typeface="Arial" panose="020B0604020202020204" pitchFamily="34" charset="0"/>
              </a:rPr>
              <a:t>optimally.</a:t>
            </a:r>
            <a:endParaRPr lang="en-US" sz="2100" dirty="0">
              <a:latin typeface="Arial" panose="020B0604020202020204" pitchFamily="34" charset="0"/>
              <a:cs typeface="Arial" panose="020B0604020202020204" pitchFamily="34" charset="0"/>
            </a:endParaRPr>
          </a:p>
        </p:txBody>
      </p:sp>
      <p:sp>
        <p:nvSpPr>
          <p:cNvPr id="2" name="Naslov 1"/>
          <p:cNvSpPr>
            <a:spLocks noGrp="1"/>
          </p:cNvSpPr>
          <p:nvPr>
            <p:ph type="title"/>
          </p:nvPr>
        </p:nvSpPr>
        <p:spPr/>
        <p:txBody>
          <a:bodyPr/>
          <a:lstStyle/>
          <a:p>
            <a:r>
              <a:rPr lang="sl-SI" dirty="0" err="1" smtClean="0">
                <a:solidFill>
                  <a:srgbClr val="0070C0"/>
                </a:solidFill>
                <a:effectLst/>
                <a:latin typeface="Arial" panose="020B0604020202020204" pitchFamily="34" charset="0"/>
                <a:cs typeface="Arial" panose="020B0604020202020204" pitchFamily="34" charset="0"/>
              </a:rPr>
              <a:t>Policy</a:t>
            </a:r>
            <a:endParaRPr lang="sl-SI" dirty="0">
              <a:solidFill>
                <a:srgbClr val="0070C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83673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tekanje">
  <a:themeElements>
    <a:clrScheme name="Stekanj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tekanj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Stekanj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368</TotalTime>
  <Words>722</Words>
  <Application>Microsoft Macintosh PowerPoint</Application>
  <PresentationFormat>On-screen Show (4:3)</PresentationFormat>
  <Paragraphs>125</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Lucida Sans Unicode</vt:lpstr>
      <vt:lpstr>Verdana</vt:lpstr>
      <vt:lpstr>Wingdings 2</vt:lpstr>
      <vt:lpstr>Wingdings 3</vt:lpstr>
      <vt:lpstr>Arial</vt:lpstr>
      <vt:lpstr>Stekanje</vt:lpstr>
      <vt:lpstr>The Slovenian Rectors′  Conference (SRC)    </vt:lpstr>
      <vt:lpstr>Who we are</vt:lpstr>
      <vt:lpstr>Members of SRC</vt:lpstr>
      <vt:lpstr>Rectors Members of SRC 2016-2017</vt:lpstr>
      <vt:lpstr>Organization</vt:lpstr>
      <vt:lpstr>What we do</vt:lpstr>
      <vt:lpstr>SRC Activities &amp; Services</vt:lpstr>
      <vt:lpstr>SRC Working Groups (WG)</vt:lpstr>
      <vt:lpstr>Policy</vt:lpstr>
      <vt:lpstr>PowerPoint Presentation</vt:lpstr>
      <vt:lpstr>PowerPoint Presentation</vt:lpstr>
    </vt:vector>
  </TitlesOfParts>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Slovenian Rectors‘ Conference</dc:title>
  <dc:creator>frenk.mavric</dc:creator>
  <cp:lastModifiedBy>mike b.</cp:lastModifiedBy>
  <cp:revision>41</cp:revision>
  <dcterms:created xsi:type="dcterms:W3CDTF">2017-03-21T12:58:07Z</dcterms:created>
  <dcterms:modified xsi:type="dcterms:W3CDTF">2017-03-22T11:54:23Z</dcterms:modified>
</cp:coreProperties>
</file>