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D6266"/>
        </a:fontRef>
        <a:srgbClr val="4D6266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980707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6D747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6D7472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D6266"/>
        </a:fontRef>
        <a:srgbClr val="4D6266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6D747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9807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9807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D6266"/>
        </a:fontRef>
        <a:srgbClr val="4D62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6"/>
              </a:solidFill>
              <a:prstDash val="solid"/>
              <a:miter lim="400000"/>
            </a:ln>
          </a:insideV>
        </a:tcBdr>
        <a:fill>
          <a:solidFill>
            <a:schemeClr val="accent6">
              <a:satOff val="1146"/>
              <a:lumOff val="-1415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146"/>
                  <a:lumOff val="-1415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146"/>
                  <a:lumOff val="-1415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D6266"/>
        </a:fontRef>
        <a:srgbClr val="4D6266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6D7472"/>
          </a:solidFill>
        </a:fill>
      </a:tcStyle>
    </a:firstCol>
    <a:lastRow>
      <a:tcTxStyle b="off" i="off">
        <a:fontRef idx="minor">
          <a:srgbClr val="484D4B"/>
        </a:fontRef>
        <a:srgbClr val="484D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FDFD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D4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84D4B"/>
        </a:fontRef>
        <a:srgbClr val="484D4B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ff" i="off">
        <a:fontRef idx="minor">
          <a:srgbClr val="484D4B"/>
        </a:fontRef>
        <a:srgbClr val="484D4B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DFDFDF"/>
          </a:solidFill>
        </a:fill>
      </a:tcStyle>
    </a:firstCol>
    <a:lastRow>
      <a:tcTxStyle b="off" i="off">
        <a:fontRef idx="minor">
          <a:srgbClr val="484D4B"/>
        </a:fontRef>
        <a:srgbClr val="484D4B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C1C1C1"/>
          </a:solidFill>
        </a:fill>
      </a:tcStyle>
    </a:lastRow>
    <a:firstRow>
      <a:tcTxStyle b="off" i="off">
        <a:fontRef idx="minor">
          <a:srgbClr val="484D4B"/>
        </a:fontRef>
        <a:srgbClr val="484D4B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C1C1C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left>
          <a:right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484D4B"/>
              </a:solidFill>
              <a:prstDash val="solid"/>
              <a:miter lim="400000"/>
            </a:ln>
          </a:right>
          <a:top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left>
          <a:right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484D4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left>
          <a:right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484D4B"/>
              </a:solidFill>
              <a:prstDash val="solid"/>
              <a:miter lim="400000"/>
            </a:ln>
          </a:bottom>
          <a:insideH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solidFill>
                <a:srgbClr val="484D4B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"/>
          <a:ea typeface="Helvetica"/>
          <a:cs typeface="Helvetica"/>
        </a:font>
        <a:srgbClr val="4D6266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980707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6D747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6D7472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Helvetica"/>
          <a:ea typeface="Helvetica"/>
          <a:cs typeface="Helvetica"/>
        </a:font>
        <a:srgbClr val="4D6266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980707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6D747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7707479"/>
                  <a:satOff val="-15472"/>
                  <a:lumOff val="28507"/>
                </a:schemeClr>
              </a:solidFill>
              <a:prstDash val="solid"/>
              <a:miter lim="400000"/>
            </a:ln>
          </a:insideV>
        </a:tcBdr>
        <a:fill>
          <a:solidFill>
            <a:srgbClr val="6D747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46"/>
  </p:normalViewPr>
  <p:slideViewPr>
    <p:cSldViewPr snapToGrid="0" snapToObjects="1">
      <p:cViewPr varScale="1">
        <p:scale>
          <a:sx n="73" d="100"/>
          <a:sy n="73" d="100"/>
        </p:scale>
        <p:origin x="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/>
            </a:lvl1pPr>
            <a:lvl2pPr>
              <a:lnSpc>
                <a:spcPct val="100000"/>
              </a:lnSpc>
              <a:defRPr sz="3800"/>
            </a:lvl2pPr>
            <a:lvl3pPr>
              <a:lnSpc>
                <a:spcPct val="100000"/>
              </a:lnSpc>
              <a:defRPr sz="3800"/>
            </a:lvl3pPr>
            <a:lvl4pPr>
              <a:lnSpc>
                <a:spcPct val="100000"/>
              </a:lnSpc>
              <a:defRPr sz="3800"/>
            </a:lvl4pPr>
            <a:lvl5pPr>
              <a:lnSpc>
                <a:spcPct val="100000"/>
              </a:lnSpc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pic" sz="half" idx="13"/>
          </p:nvPr>
        </p:nvSpPr>
        <p:spPr>
          <a:xfrm>
            <a:off x="7518400" y="2819400"/>
            <a:ext cx="4381500" cy="6591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/>
            </a:lvl1pPr>
            <a:lvl2pPr>
              <a:lnSpc>
                <a:spcPct val="100000"/>
              </a:lnSpc>
              <a:defRPr sz="3800"/>
            </a:lvl2pPr>
            <a:lvl3pPr>
              <a:lnSpc>
                <a:spcPct val="100000"/>
              </a:lnSpc>
              <a:defRPr sz="3800"/>
            </a:lvl3pPr>
            <a:lvl4pPr>
              <a:lnSpc>
                <a:spcPct val="100000"/>
              </a:lnSpc>
              <a:defRPr sz="3800"/>
            </a:lvl4pPr>
            <a:lvl5pPr>
              <a:lnSpc>
                <a:spcPct val="100000"/>
              </a:lnSpc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/>
            </a:lvl1pPr>
            <a:lvl2pPr>
              <a:lnSpc>
                <a:spcPct val="100000"/>
              </a:lnSpc>
              <a:defRPr sz="3800"/>
            </a:lvl2pPr>
            <a:lvl3pPr>
              <a:lnSpc>
                <a:spcPct val="100000"/>
              </a:lnSpc>
              <a:defRPr sz="3800"/>
            </a:lvl3pPr>
            <a:lvl4pPr>
              <a:lnSpc>
                <a:spcPct val="100000"/>
              </a:lnSpc>
              <a:defRPr sz="3800"/>
            </a:lvl4pPr>
            <a:lvl5pPr>
              <a:lnSpc>
                <a:spcPct val="100000"/>
              </a:lnSpc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80900" cy="24384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000" b="0" i="0">
                <a:solidFill>
                  <a:srgbClr val="86133E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355600" y="3175000"/>
            <a:ext cx="12280900" cy="5829300"/>
          </a:xfrm>
          <a:prstGeom prst="rect">
            <a:avLst/>
          </a:prstGeom>
        </p:spPr>
        <p:txBody>
          <a:bodyPr lIns="38100" tIns="38100" rIns="38100" bIns="38100"/>
          <a:lstStyle>
            <a:lvl1pPr marL="228600" indent="-228600">
              <a:lnSpc>
                <a:spcPct val="100000"/>
              </a:lnSpc>
              <a:defRPr sz="3400" b="0" i="0">
                <a:latin typeface="Gill Sans" charset="0"/>
                <a:ea typeface="Gill Sans" charset="0"/>
                <a:cs typeface="Gill Sans" charset="0"/>
              </a:defRPr>
            </a:lvl1pPr>
            <a:lvl2pPr marL="546100" indent="-228600">
              <a:lnSpc>
                <a:spcPct val="100000"/>
              </a:lnSpc>
              <a:defRPr sz="3400" b="0" i="0">
                <a:latin typeface="Gill Sans" charset="0"/>
                <a:ea typeface="Gill Sans" charset="0"/>
                <a:cs typeface="Gill Sans" charset="0"/>
              </a:defRPr>
            </a:lvl2pPr>
            <a:lvl3pPr marL="863600" indent="-228600">
              <a:lnSpc>
                <a:spcPct val="100000"/>
              </a:lnSpc>
              <a:defRPr sz="3400" b="0" i="0">
                <a:latin typeface="Gill Sans" charset="0"/>
                <a:ea typeface="Gill Sans" charset="0"/>
                <a:cs typeface="Gill Sans" charset="0"/>
              </a:defRPr>
            </a:lvl3pPr>
            <a:lvl4pPr marL="1181100" indent="-228600">
              <a:lnSpc>
                <a:spcPct val="100000"/>
              </a:lnSpc>
              <a:defRPr sz="3400" b="0" i="0">
                <a:latin typeface="Gill Sans" charset="0"/>
                <a:ea typeface="Gill Sans" charset="0"/>
                <a:cs typeface="Gill Sans" charset="0"/>
              </a:defRPr>
            </a:lvl4pPr>
            <a:lvl5pPr marL="1498600" indent="-228600">
              <a:lnSpc>
                <a:spcPct val="100000"/>
              </a:lnSpc>
              <a:defRPr sz="3400" b="0" i="0">
                <a:latin typeface="Gill Sans" charset="0"/>
                <a:ea typeface="Gill Sans" charset="0"/>
                <a:cs typeface="Gill Sans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6330950" y="929640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80900" cy="3238500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80900" cy="12954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30950" y="929640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55600" y="7404100"/>
            <a:ext cx="12280900" cy="12827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pic" idx="13"/>
          </p:nvPr>
        </p:nvSpPr>
        <p:spPr>
          <a:xfrm>
            <a:off x="1319356" y="546100"/>
            <a:ext cx="10378788" cy="5854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30950" y="929640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80900" cy="24384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000" b="0" i="0">
                <a:solidFill>
                  <a:srgbClr val="86133E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355600" y="3175000"/>
            <a:ext cx="12280900" cy="5829300"/>
          </a:xfrm>
          <a:prstGeom prst="rect">
            <a:avLst/>
          </a:prstGeom>
        </p:spPr>
        <p:txBody>
          <a:bodyPr lIns="38100" tIns="38100" rIns="38100" bIns="38100" numCol="2" spcCol="614045" anchor="t"/>
          <a:lstStyle>
            <a:lvl1pPr marL="228600" indent="-228600">
              <a:lnSpc>
                <a:spcPct val="100000"/>
              </a:lnSpc>
              <a:defRPr sz="3400"/>
            </a:lvl1pPr>
            <a:lvl2pPr marL="546100" indent="-228600">
              <a:lnSpc>
                <a:spcPct val="100000"/>
              </a:lnSpc>
              <a:defRPr sz="3400"/>
            </a:lvl2pPr>
            <a:lvl3pPr marL="863600" indent="-228600">
              <a:lnSpc>
                <a:spcPct val="100000"/>
              </a:lnSpc>
              <a:defRPr sz="3400"/>
            </a:lvl3pPr>
            <a:lvl4pPr marL="1181100" indent="-228600">
              <a:lnSpc>
                <a:spcPct val="100000"/>
              </a:lnSpc>
              <a:defRPr sz="3400"/>
            </a:lvl4pPr>
            <a:lvl5pPr marL="1498600" indent="-228600">
              <a:lnSpc>
                <a:spcPct val="100000"/>
              </a:lnSpc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30950" y="929640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80900" cy="24384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000" b="0" i="0">
                <a:solidFill>
                  <a:srgbClr val="86133E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330950" y="929640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999" y="40639"/>
            <a:ext cx="1104055" cy="1131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321" y="1192106"/>
            <a:ext cx="2147148" cy="856149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83733" y="1636888"/>
            <a:ext cx="11921068" cy="1"/>
          </a:xfrm>
          <a:prstGeom prst="line">
            <a:avLst/>
          </a:prstGeom>
          <a:ln w="76200">
            <a:solidFill>
              <a:srgbClr val="F5A84B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9320107" y="8886613"/>
            <a:ext cx="2709334" cy="387038"/>
          </a:xfrm>
          <a:prstGeom prst="rect">
            <a:avLst/>
          </a:prstGeom>
        </p:spPr>
        <p:txBody>
          <a:bodyPr wrap="square" lIns="65023" tIns="65023" rIns="65023" bIns="65023"/>
          <a:lstStyle>
            <a:lvl1pPr algn="r" defTabSz="457200">
              <a:defRPr cap="all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defTabSz="457200">
              <a:defRPr sz="62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471487" indent="-471487" defTabSz="4572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4572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»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 cap="al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/>
            </a:lvl1pPr>
            <a:lvl2pPr>
              <a:lnSpc>
                <a:spcPct val="100000"/>
              </a:lnSpc>
              <a:defRPr sz="3800"/>
            </a:lvl2pPr>
            <a:lvl3pPr>
              <a:lnSpc>
                <a:spcPct val="100000"/>
              </a:lnSpc>
              <a:defRPr sz="3800"/>
            </a:lvl3pPr>
            <a:lvl4pPr>
              <a:lnSpc>
                <a:spcPct val="100000"/>
              </a:lnSpc>
              <a:defRPr sz="3800"/>
            </a:lvl4pPr>
            <a:lvl5pPr>
              <a:lnSpc>
                <a:spcPct val="100000"/>
              </a:lnSpc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numCol="2" spcCol="614680" anchor="t"/>
          <a:lstStyle>
            <a:lvl1pPr>
              <a:lnSpc>
                <a:spcPct val="100000"/>
              </a:lnSpc>
              <a:defRPr sz="3800" b="0" i="0">
                <a:latin typeface="Gill Sans" charset="0"/>
                <a:ea typeface="Gill Sans" charset="0"/>
                <a:cs typeface="Gill Sans" charset="0"/>
              </a:defRPr>
            </a:lvl1pPr>
            <a:lvl2pPr>
              <a:lnSpc>
                <a:spcPct val="100000"/>
              </a:lnSpc>
              <a:defRPr sz="3800" b="0" i="0">
                <a:latin typeface="Gill Sans" charset="0"/>
                <a:ea typeface="Gill Sans" charset="0"/>
                <a:cs typeface="Gill Sans" charset="0"/>
              </a:defRPr>
            </a:lvl2pPr>
            <a:lvl3pPr>
              <a:lnSpc>
                <a:spcPct val="100000"/>
              </a:lnSpc>
              <a:defRPr sz="3800" b="0" i="0">
                <a:latin typeface="Gill Sans" charset="0"/>
                <a:ea typeface="Gill Sans" charset="0"/>
                <a:cs typeface="Gill Sans" charset="0"/>
              </a:defRPr>
            </a:lvl3pPr>
            <a:lvl4pPr>
              <a:lnSpc>
                <a:spcPct val="100000"/>
              </a:lnSpc>
              <a:defRPr sz="3800" b="0" i="0">
                <a:latin typeface="Gill Sans" charset="0"/>
                <a:ea typeface="Gill Sans" charset="0"/>
                <a:cs typeface="Gill Sans" charset="0"/>
              </a:defRPr>
            </a:lvl4pPr>
            <a:lvl5pPr>
              <a:lnSpc>
                <a:spcPct val="100000"/>
              </a:lnSpc>
              <a:defRPr sz="3800" b="0" i="0">
                <a:latin typeface="Gill Sans" charset="0"/>
                <a:ea typeface="Gill Sans" charset="0"/>
                <a:cs typeface="Gill Sans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414141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414141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3429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10287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7145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2057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24003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4" Type="http://schemas.openxmlformats.org/officeDocument/2006/relationships/image" Target="../media/image30.tif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tif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558800" y="1397000"/>
            <a:ext cx="11899900" cy="3048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6133E"/>
                </a:solidFill>
              </a:defRPr>
            </a:lvl1pPr>
          </a:lstStyle>
          <a:p>
            <a:r>
              <a:t>UNiversity of NovA GoricA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42" y="4445000"/>
            <a:ext cx="3593585" cy="36747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9337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2"/>
                </a:solidFill>
              </a:rPr>
              <a:t>cooperation</a:t>
            </a:r>
            <a:r>
              <a:rPr lang="sl-SI" dirty="0" smtClean="0">
                <a:solidFill>
                  <a:schemeClr val="accent2"/>
                </a:solidFill>
              </a:rPr>
              <a:t/>
            </a:r>
            <a:br>
              <a:rPr lang="sl-SI" dirty="0" smtClean="0">
                <a:solidFill>
                  <a:schemeClr val="accent2"/>
                </a:solidFill>
              </a:rPr>
            </a:br>
            <a:r>
              <a:rPr lang="sl-SI" dirty="0" smtClean="0">
                <a:solidFill>
                  <a:schemeClr val="accent2"/>
                </a:solidFill>
              </a:rPr>
              <a:t> with Hungarian universites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tabLst>
                <a:tab pos="506253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Double-degree study programs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Physics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Environmental science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Computer science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Joint research programs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Materials science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Solid state physics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Atmospheric research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History (1</a:t>
            </a:r>
            <a:r>
              <a:rPr lang="en-US" baseline="30000" dirty="0" smtClean="0"/>
              <a:t>st</a:t>
            </a:r>
            <a:r>
              <a:rPr lang="en-US" dirty="0" smtClean="0"/>
              <a:t> World war, Soča front)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Enology and viticulture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of nova Gorica / Budapest metropolitan </a:t>
            </a:r>
            <a:r>
              <a:rPr lang="en-US" dirty="0" err="1" smtClean="0"/>
              <a:t>UNiversity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3938954"/>
            <a:ext cx="12280900" cy="506534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Joint study programs in the area of </a:t>
            </a:r>
            <a:r>
              <a:rPr lang="en-US" sz="4400" dirty="0" smtClean="0">
                <a:solidFill>
                  <a:schemeClr val="accent2"/>
                </a:solidFill>
              </a:rPr>
              <a:t>animation</a:t>
            </a:r>
            <a:r>
              <a:rPr lang="en-US" sz="4400" dirty="0" smtClean="0"/>
              <a:t> and </a:t>
            </a:r>
            <a:r>
              <a:rPr lang="en-US" sz="4400" dirty="0" smtClean="0">
                <a:solidFill>
                  <a:schemeClr val="accent2"/>
                </a:solidFill>
              </a:rPr>
              <a:t>film making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00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355600" y="8737600"/>
            <a:ext cx="12280900" cy="825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5000"/>
            </a:pPr>
            <a:endParaRPr/>
          </a:p>
        </p:txBody>
      </p:sp>
      <p:grpSp>
        <p:nvGrpSpPr>
          <p:cNvPr id="253" name="Group 253"/>
          <p:cNvGrpSpPr/>
          <p:nvPr/>
        </p:nvGrpSpPr>
        <p:grpSpPr>
          <a:xfrm>
            <a:off x="1536700" y="559915"/>
            <a:ext cx="9944100" cy="8001406"/>
            <a:chOff x="-203200" y="-215900"/>
            <a:chExt cx="9944100" cy="8001404"/>
          </a:xfrm>
        </p:grpSpPr>
        <p:grpSp>
          <p:nvGrpSpPr>
            <p:cNvPr id="241" name="Group 241"/>
            <p:cNvGrpSpPr/>
            <p:nvPr/>
          </p:nvGrpSpPr>
          <p:grpSpPr>
            <a:xfrm>
              <a:off x="-203200" y="-215900"/>
              <a:ext cx="9944100" cy="8001404"/>
              <a:chOff x="0" y="0"/>
              <a:chExt cx="9944100" cy="8001403"/>
            </a:xfrm>
          </p:grpSpPr>
          <p:pic>
            <p:nvPicPr>
              <p:cNvPr id="240" name="droppedImage-2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03200" y="215900"/>
                <a:ext cx="9537700" cy="756960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39" name="Picture 238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9944100" cy="8001404"/>
              </a:xfrm>
              <a:prstGeom prst="rect">
                <a:avLst/>
              </a:prstGeom>
              <a:effectLst/>
            </p:spPr>
          </p:pic>
        </p:grpSp>
        <p:sp>
          <p:nvSpPr>
            <p:cNvPr id="243" name="Shape 243"/>
            <p:cNvSpPr/>
            <p:nvPr/>
          </p:nvSpPr>
          <p:spPr>
            <a:xfrm>
              <a:off x="1221921" y="3532167"/>
              <a:ext cx="504597" cy="504597"/>
            </a:xfrm>
            <a:prstGeom prst="ellipse">
              <a:avLst/>
            </a:prstGeom>
            <a:gradFill flip="none" rotWithShape="1">
              <a:gsLst>
                <a:gs pos="0">
                  <a:srgbClr val="D8E6E3"/>
                </a:gs>
                <a:gs pos="26022">
                  <a:srgbClr val="79B699"/>
                </a:gs>
                <a:gs pos="100000">
                  <a:srgbClr val="1A864F"/>
                </a:gs>
              </a:gsLst>
              <a:path path="shape">
                <a:fillToRect l="66856" t="31383" r="33143" b="6861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Foundation	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355600" y="2235200"/>
            <a:ext cx="12280900" cy="67691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</a:pPr>
            <a:r>
              <a:rPr dirty="0" smtClean="0">
                <a:latin typeface="Gill Sans MT" charset="0"/>
                <a:ea typeface="Gill Sans MT" charset="0"/>
                <a:cs typeface="Gill Sans MT" charset="0"/>
              </a:rPr>
              <a:t>1995 School of Environmental Science</a:t>
            </a:r>
          </a:p>
          <a:p>
            <a:pPr>
              <a:spcBef>
                <a:spcPts val="1700"/>
              </a:spcBef>
            </a:pPr>
            <a:r>
              <a:rPr dirty="0" smtClean="0">
                <a:latin typeface="Gill Sans MT" charset="0"/>
                <a:ea typeface="Gill Sans MT" charset="0"/>
                <a:cs typeface="Gill Sans MT" charset="0"/>
              </a:rPr>
              <a:t>1999 Nova Gorica Polytechnic</a:t>
            </a:r>
          </a:p>
          <a:p>
            <a:pPr>
              <a:spcBef>
                <a:spcPts val="1700"/>
              </a:spcBef>
            </a:pPr>
            <a:r>
              <a:rPr dirty="0" smtClean="0">
                <a:latin typeface="Gill Sans MT" charset="0"/>
                <a:ea typeface="Gill Sans MT" charset="0"/>
                <a:cs typeface="Gill Sans MT" charset="0"/>
              </a:rPr>
              <a:t>2006 University of Nova Gorica</a:t>
            </a:r>
          </a:p>
          <a:p>
            <a:pPr>
              <a:spcBef>
                <a:spcPts val="1700"/>
              </a:spcBef>
              <a:defRPr>
                <a:solidFill>
                  <a:srgbClr val="640E2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Founders</a:t>
            </a:r>
          </a:p>
          <a:p>
            <a:pPr lvl="1">
              <a:spcBef>
                <a:spcPts val="1700"/>
              </a:spcBef>
            </a:pPr>
            <a:r>
              <a:rPr dirty="0" smtClean="0">
                <a:latin typeface="Gill Sans MT" charset="0"/>
                <a:ea typeface="Gill Sans MT" charset="0"/>
                <a:cs typeface="Gill Sans MT" charset="0"/>
              </a:rPr>
              <a:t>Nova Gorica Municipality</a:t>
            </a:r>
          </a:p>
          <a:p>
            <a:pPr lvl="1">
              <a:spcBef>
                <a:spcPts val="1700"/>
              </a:spcBef>
            </a:pPr>
            <a:r>
              <a:rPr dirty="0" smtClean="0">
                <a:latin typeface="Gill Sans MT" charset="0"/>
                <a:ea typeface="Gill Sans MT" charset="0"/>
                <a:cs typeface="Gill Sans MT" charset="0"/>
              </a:rPr>
              <a:t>Ajdovščina Municipality</a:t>
            </a:r>
          </a:p>
          <a:p>
            <a:pPr lvl="1">
              <a:spcBef>
                <a:spcPts val="1700"/>
              </a:spcBef>
            </a:pPr>
            <a:r>
              <a:rPr dirty="0" smtClean="0">
                <a:latin typeface="Gill Sans MT" charset="0"/>
                <a:ea typeface="Gill Sans MT" charset="0"/>
                <a:cs typeface="Gill Sans MT" charset="0"/>
              </a:rPr>
              <a:t>Institute Jožef Stefan, Ljubljana</a:t>
            </a:r>
            <a:endParaRPr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1231900" y="266700"/>
            <a:ext cx="10452100" cy="1282700"/>
          </a:xfrm>
          <a:prstGeom prst="rect">
            <a:avLst/>
          </a:prstGeom>
        </p:spPr>
        <p:txBody>
          <a:bodyPr/>
          <a:lstStyle/>
          <a:p>
            <a:r>
              <a:t>Internal strucure</a:t>
            </a:r>
          </a:p>
        </p:txBody>
      </p:sp>
      <p:grpSp>
        <p:nvGrpSpPr>
          <p:cNvPr id="261" name="Group 261"/>
          <p:cNvGrpSpPr/>
          <p:nvPr/>
        </p:nvGrpSpPr>
        <p:grpSpPr>
          <a:xfrm>
            <a:off x="1790700" y="1769025"/>
            <a:ext cx="4191000" cy="723901"/>
            <a:chOff x="0" y="0"/>
            <a:chExt cx="4191000" cy="723900"/>
          </a:xfrm>
        </p:grpSpPr>
        <p:sp>
          <p:nvSpPr>
            <p:cNvPr id="260" name="Shape 260"/>
            <p:cNvSpPr/>
            <p:nvPr/>
          </p:nvSpPr>
          <p:spPr>
            <a:xfrm>
              <a:off x="63500" y="63500"/>
              <a:ext cx="4064000" cy="5969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Senate</a:t>
              </a:r>
            </a:p>
          </p:txBody>
        </p:sp>
        <p:pic>
          <p:nvPicPr>
            <p:cNvPr id="259" name="Picture 258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191000" cy="723900"/>
            </a:xfrm>
            <a:prstGeom prst="rect">
              <a:avLst/>
            </a:prstGeom>
            <a:effectLst/>
          </p:spPr>
        </p:pic>
      </p:grpSp>
      <p:grpSp>
        <p:nvGrpSpPr>
          <p:cNvPr id="264" name="Group 264"/>
          <p:cNvGrpSpPr/>
          <p:nvPr/>
        </p:nvGrpSpPr>
        <p:grpSpPr>
          <a:xfrm>
            <a:off x="1981200" y="3816350"/>
            <a:ext cx="4191000" cy="1219200"/>
            <a:chOff x="0" y="0"/>
            <a:chExt cx="4191000" cy="1219200"/>
          </a:xfrm>
        </p:grpSpPr>
        <p:sp>
          <p:nvSpPr>
            <p:cNvPr id="263" name="Shape 263"/>
            <p:cNvSpPr/>
            <p:nvPr/>
          </p:nvSpPr>
          <p:spPr>
            <a:xfrm>
              <a:off x="63500" y="63500"/>
              <a:ext cx="4064000" cy="109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Vice rector for science and arts</a:t>
              </a:r>
            </a:p>
          </p:txBody>
        </p:sp>
        <p:pic>
          <p:nvPicPr>
            <p:cNvPr id="262" name="Picture 26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191000" cy="1219200"/>
            </a:xfrm>
            <a:prstGeom prst="rect">
              <a:avLst/>
            </a:prstGeom>
            <a:effectLst/>
          </p:spPr>
        </p:pic>
      </p:grpSp>
      <p:grpSp>
        <p:nvGrpSpPr>
          <p:cNvPr id="267" name="Group 267"/>
          <p:cNvGrpSpPr/>
          <p:nvPr/>
        </p:nvGrpSpPr>
        <p:grpSpPr>
          <a:xfrm>
            <a:off x="7251700" y="1769025"/>
            <a:ext cx="4191000" cy="723901"/>
            <a:chOff x="0" y="0"/>
            <a:chExt cx="4191000" cy="723900"/>
          </a:xfrm>
        </p:grpSpPr>
        <p:sp>
          <p:nvSpPr>
            <p:cNvPr id="266" name="Shape 266"/>
            <p:cNvSpPr/>
            <p:nvPr/>
          </p:nvSpPr>
          <p:spPr>
            <a:xfrm>
              <a:off x="63500" y="63500"/>
              <a:ext cx="4064000" cy="5969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Management Board</a:t>
              </a:r>
            </a:p>
          </p:txBody>
        </p:sp>
        <p:pic>
          <p:nvPicPr>
            <p:cNvPr id="265" name="Picture 264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191000" cy="723900"/>
            </a:xfrm>
            <a:prstGeom prst="rect">
              <a:avLst/>
            </a:prstGeom>
            <a:effectLst/>
          </p:spPr>
        </p:pic>
      </p:grpSp>
      <p:grpSp>
        <p:nvGrpSpPr>
          <p:cNvPr id="270" name="Group 270"/>
          <p:cNvGrpSpPr/>
          <p:nvPr/>
        </p:nvGrpSpPr>
        <p:grpSpPr>
          <a:xfrm>
            <a:off x="7899400" y="8273231"/>
            <a:ext cx="3543300" cy="723901"/>
            <a:chOff x="0" y="0"/>
            <a:chExt cx="3543300" cy="723900"/>
          </a:xfrm>
        </p:grpSpPr>
        <p:sp>
          <p:nvSpPr>
            <p:cNvPr id="269" name="Shape 269"/>
            <p:cNvSpPr/>
            <p:nvPr/>
          </p:nvSpPr>
          <p:spPr>
            <a:xfrm>
              <a:off x="63500" y="63500"/>
              <a:ext cx="3416300" cy="596900"/>
            </a:xfrm>
            <a:prstGeom prst="rect">
              <a:avLst/>
            </a:prstGeom>
            <a:solidFill>
              <a:schemeClr val="accent6">
                <a:satOff val="1146"/>
                <a:lumOff val="-1415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Education</a:t>
              </a:r>
            </a:p>
          </p:txBody>
        </p:sp>
        <p:pic>
          <p:nvPicPr>
            <p:cNvPr id="268" name="Picture 26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43300" cy="723900"/>
            </a:xfrm>
            <a:prstGeom prst="rect">
              <a:avLst/>
            </a:prstGeom>
            <a:effectLst/>
          </p:spPr>
        </p:pic>
      </p:grpSp>
      <p:grpSp>
        <p:nvGrpSpPr>
          <p:cNvPr id="273" name="Group 273"/>
          <p:cNvGrpSpPr/>
          <p:nvPr/>
        </p:nvGrpSpPr>
        <p:grpSpPr>
          <a:xfrm>
            <a:off x="762000" y="8273231"/>
            <a:ext cx="3543300" cy="723901"/>
            <a:chOff x="0" y="0"/>
            <a:chExt cx="3543300" cy="723900"/>
          </a:xfrm>
        </p:grpSpPr>
        <p:sp>
          <p:nvSpPr>
            <p:cNvPr id="272" name="Shape 272"/>
            <p:cNvSpPr/>
            <p:nvPr/>
          </p:nvSpPr>
          <p:spPr>
            <a:xfrm>
              <a:off x="63500" y="63500"/>
              <a:ext cx="3416300" cy="596900"/>
            </a:xfrm>
            <a:prstGeom prst="rect">
              <a:avLst/>
            </a:prstGeom>
            <a:solidFill>
              <a:schemeClr val="accent6">
                <a:satOff val="1146"/>
                <a:lumOff val="-1415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Research</a:t>
              </a:r>
            </a:p>
          </p:txBody>
        </p:sp>
        <p:pic>
          <p:nvPicPr>
            <p:cNvPr id="271" name="Picture 27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43300" cy="723900"/>
            </a:xfrm>
            <a:prstGeom prst="rect">
              <a:avLst/>
            </a:prstGeom>
            <a:effectLst/>
          </p:spPr>
        </p:pic>
      </p:grpSp>
      <p:grpSp>
        <p:nvGrpSpPr>
          <p:cNvPr id="276" name="Group 276"/>
          <p:cNvGrpSpPr/>
          <p:nvPr/>
        </p:nvGrpSpPr>
        <p:grpSpPr>
          <a:xfrm>
            <a:off x="4813300" y="2743200"/>
            <a:ext cx="3302000" cy="723900"/>
            <a:chOff x="0" y="0"/>
            <a:chExt cx="3302000" cy="723900"/>
          </a:xfrm>
        </p:grpSpPr>
        <p:sp>
          <p:nvSpPr>
            <p:cNvPr id="275" name="Shape 275"/>
            <p:cNvSpPr/>
            <p:nvPr/>
          </p:nvSpPr>
          <p:spPr>
            <a:xfrm>
              <a:off x="63500" y="63500"/>
              <a:ext cx="3175000" cy="596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Rector</a:t>
              </a:r>
            </a:p>
          </p:txBody>
        </p:sp>
        <p:pic>
          <p:nvPicPr>
            <p:cNvPr id="274" name="Picture 273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302000" cy="723900"/>
            </a:xfrm>
            <a:prstGeom prst="rect">
              <a:avLst/>
            </a:prstGeom>
            <a:effectLst/>
          </p:spPr>
        </p:pic>
      </p:grpSp>
      <p:grpSp>
        <p:nvGrpSpPr>
          <p:cNvPr id="279" name="Group 279"/>
          <p:cNvGrpSpPr/>
          <p:nvPr/>
        </p:nvGrpSpPr>
        <p:grpSpPr>
          <a:xfrm rot="16200000">
            <a:off x="10572750" y="2755900"/>
            <a:ext cx="3251201" cy="1219200"/>
            <a:chOff x="0" y="0"/>
            <a:chExt cx="3251200" cy="1219200"/>
          </a:xfrm>
        </p:grpSpPr>
        <p:sp>
          <p:nvSpPr>
            <p:cNvPr id="278" name="Shape 278"/>
            <p:cNvSpPr/>
            <p:nvPr/>
          </p:nvSpPr>
          <p:spPr>
            <a:xfrm>
              <a:off x="63500" y="63500"/>
              <a:ext cx="3124200" cy="1092201"/>
            </a:xfrm>
            <a:prstGeom prst="rect">
              <a:avLst/>
            </a:prstGeom>
            <a:solidFill>
              <a:schemeClr val="accent6">
                <a:hueOff val="-198112"/>
                <a:satOff val="1140"/>
                <a:lumOff val="11584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International council</a:t>
              </a:r>
            </a:p>
          </p:txBody>
        </p:sp>
        <p:pic>
          <p:nvPicPr>
            <p:cNvPr id="277" name="Picture 276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251200" cy="1219201"/>
            </a:xfrm>
            <a:prstGeom prst="rect">
              <a:avLst/>
            </a:prstGeom>
            <a:effectLst/>
          </p:spPr>
        </p:pic>
      </p:grpSp>
      <p:grpSp>
        <p:nvGrpSpPr>
          <p:cNvPr id="282" name="Group 282"/>
          <p:cNvGrpSpPr/>
          <p:nvPr/>
        </p:nvGrpSpPr>
        <p:grpSpPr>
          <a:xfrm rot="16200000">
            <a:off x="-666750" y="3003550"/>
            <a:ext cx="3251200" cy="723900"/>
            <a:chOff x="0" y="0"/>
            <a:chExt cx="3251200" cy="723900"/>
          </a:xfrm>
        </p:grpSpPr>
        <p:sp>
          <p:nvSpPr>
            <p:cNvPr id="281" name="Shape 281"/>
            <p:cNvSpPr/>
            <p:nvPr/>
          </p:nvSpPr>
          <p:spPr>
            <a:xfrm>
              <a:off x="63500" y="63500"/>
              <a:ext cx="3124200" cy="596900"/>
            </a:xfrm>
            <a:prstGeom prst="rect">
              <a:avLst/>
            </a:prstGeom>
            <a:solidFill>
              <a:schemeClr val="accent6">
                <a:hueOff val="-198112"/>
                <a:satOff val="1140"/>
                <a:lumOff val="11584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Student council</a:t>
              </a:r>
            </a:p>
          </p:txBody>
        </p:sp>
        <p:pic>
          <p:nvPicPr>
            <p:cNvPr id="280" name="Picture 279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251200" cy="723900"/>
            </a:xfrm>
            <a:prstGeom prst="rect">
              <a:avLst/>
            </a:prstGeom>
            <a:effectLst/>
          </p:spPr>
        </p:pic>
      </p:grpSp>
      <p:grpSp>
        <p:nvGrpSpPr>
          <p:cNvPr id="285" name="Group 285"/>
          <p:cNvGrpSpPr/>
          <p:nvPr/>
        </p:nvGrpSpPr>
        <p:grpSpPr>
          <a:xfrm>
            <a:off x="431800" y="7874000"/>
            <a:ext cx="12141200" cy="330200"/>
            <a:chOff x="0" y="0"/>
            <a:chExt cx="12141200" cy="330200"/>
          </a:xfrm>
        </p:grpSpPr>
        <p:sp>
          <p:nvSpPr>
            <p:cNvPr id="284" name="Shape 284"/>
            <p:cNvSpPr/>
            <p:nvPr/>
          </p:nvSpPr>
          <p:spPr>
            <a:xfrm>
              <a:off x="63500" y="63500"/>
              <a:ext cx="12014200" cy="2032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83" name="Picture 282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141200" cy="330200"/>
            </a:xfrm>
            <a:prstGeom prst="rect">
              <a:avLst/>
            </a:prstGeom>
            <a:effectLst/>
          </p:spPr>
        </p:pic>
      </p:grpSp>
      <p:grpSp>
        <p:nvGrpSpPr>
          <p:cNvPr id="288" name="Group 288"/>
          <p:cNvGrpSpPr/>
          <p:nvPr/>
        </p:nvGrpSpPr>
        <p:grpSpPr>
          <a:xfrm>
            <a:off x="8051800" y="5407660"/>
            <a:ext cx="3251200" cy="723901"/>
            <a:chOff x="0" y="0"/>
            <a:chExt cx="3251200" cy="723900"/>
          </a:xfrm>
        </p:grpSpPr>
        <p:sp>
          <p:nvSpPr>
            <p:cNvPr id="287" name="Shape 287"/>
            <p:cNvSpPr/>
            <p:nvPr/>
          </p:nvSpPr>
          <p:spPr>
            <a:xfrm>
              <a:off x="63500" y="63500"/>
              <a:ext cx="3124200" cy="596900"/>
            </a:xfrm>
            <a:prstGeom prst="rect">
              <a:avLst/>
            </a:prstGeom>
            <a:solidFill>
              <a:schemeClr val="accent6">
                <a:hueOff val="-7707479"/>
                <a:satOff val="-15472"/>
                <a:lumOff val="28507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Foundation UNG</a:t>
              </a:r>
            </a:p>
          </p:txBody>
        </p:sp>
        <p:pic>
          <p:nvPicPr>
            <p:cNvPr id="286" name="Picture 285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251200" cy="723900"/>
            </a:xfrm>
            <a:prstGeom prst="rect">
              <a:avLst/>
            </a:prstGeom>
            <a:effectLst/>
          </p:spPr>
        </p:pic>
      </p:grpSp>
      <p:grpSp>
        <p:nvGrpSpPr>
          <p:cNvPr id="291" name="Group 291"/>
          <p:cNvGrpSpPr/>
          <p:nvPr/>
        </p:nvGrpSpPr>
        <p:grpSpPr>
          <a:xfrm>
            <a:off x="7251700" y="3752285"/>
            <a:ext cx="3721100" cy="1219201"/>
            <a:chOff x="0" y="0"/>
            <a:chExt cx="3721100" cy="1219200"/>
          </a:xfrm>
        </p:grpSpPr>
        <p:sp>
          <p:nvSpPr>
            <p:cNvPr id="290" name="Shape 290"/>
            <p:cNvSpPr/>
            <p:nvPr/>
          </p:nvSpPr>
          <p:spPr>
            <a:xfrm>
              <a:off x="63500" y="63500"/>
              <a:ext cx="3594100" cy="109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Vice rector for education</a:t>
              </a:r>
            </a:p>
          </p:txBody>
        </p:sp>
        <p:pic>
          <p:nvPicPr>
            <p:cNvPr id="289" name="Picture 288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721100" cy="1219200"/>
            </a:xfrm>
            <a:prstGeom prst="rect">
              <a:avLst/>
            </a:prstGeom>
            <a:effectLst/>
          </p:spPr>
        </p:pic>
      </p:grpSp>
      <p:grpSp>
        <p:nvGrpSpPr>
          <p:cNvPr id="294" name="Group 294"/>
          <p:cNvGrpSpPr/>
          <p:nvPr/>
        </p:nvGrpSpPr>
        <p:grpSpPr>
          <a:xfrm>
            <a:off x="1511300" y="5495713"/>
            <a:ext cx="4787900" cy="2209801"/>
            <a:chOff x="0" y="0"/>
            <a:chExt cx="4787900" cy="2209800"/>
          </a:xfrm>
        </p:grpSpPr>
        <p:sp>
          <p:nvSpPr>
            <p:cNvPr id="293" name="Shape 293"/>
            <p:cNvSpPr/>
            <p:nvPr/>
          </p:nvSpPr>
          <p:spPr>
            <a:xfrm>
              <a:off x="63500" y="63500"/>
              <a:ext cx="4660900" cy="2082800"/>
            </a:xfrm>
            <a:prstGeom prst="rect">
              <a:avLst/>
            </a:prstGeom>
            <a:solidFill>
              <a:schemeClr val="accent6">
                <a:hueOff val="-7707479"/>
                <a:satOff val="-15472"/>
                <a:lumOff val="28507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Library, Student office, Career center, International office, Industrial liaison office</a:t>
              </a:r>
            </a:p>
          </p:txBody>
        </p:sp>
        <p:pic>
          <p:nvPicPr>
            <p:cNvPr id="292" name="Picture 291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4787900" cy="2209800"/>
            </a:xfrm>
            <a:prstGeom prst="rect">
              <a:avLst/>
            </a:prstGeom>
            <a:effectLst/>
          </p:spPr>
        </p:pic>
      </p:grpSp>
      <p:grpSp>
        <p:nvGrpSpPr>
          <p:cNvPr id="297" name="Group 297"/>
          <p:cNvGrpSpPr/>
          <p:nvPr/>
        </p:nvGrpSpPr>
        <p:grpSpPr>
          <a:xfrm>
            <a:off x="8051800" y="6394450"/>
            <a:ext cx="3251200" cy="1219200"/>
            <a:chOff x="0" y="0"/>
            <a:chExt cx="3251200" cy="1219200"/>
          </a:xfrm>
        </p:grpSpPr>
        <p:sp>
          <p:nvSpPr>
            <p:cNvPr id="296" name="Shape 296"/>
            <p:cNvSpPr/>
            <p:nvPr/>
          </p:nvSpPr>
          <p:spPr>
            <a:xfrm>
              <a:off x="63500" y="63500"/>
              <a:ext cx="3124200" cy="1092200"/>
            </a:xfrm>
            <a:prstGeom prst="rect">
              <a:avLst/>
            </a:prstGeom>
            <a:solidFill>
              <a:schemeClr val="accent6">
                <a:hueOff val="-7707479"/>
                <a:satOff val="-15472"/>
                <a:lumOff val="28507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FFFFFF"/>
                  </a:solidFill>
                </a:defRPr>
              </a:lvl1pPr>
            </a:lstStyle>
            <a:p>
              <a:r>
                <a:t>Primorska Technology park</a:t>
              </a:r>
            </a:p>
          </p:txBody>
        </p:sp>
        <p:pic>
          <p:nvPicPr>
            <p:cNvPr id="295" name="Picture 294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251200" cy="1219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ill Sans" charset="0"/>
                <a:ea typeface="Gill Sans" charset="0"/>
                <a:cs typeface="Gill Sans" charset="0"/>
              </a:rPr>
              <a:t>education</a:t>
            </a:r>
          </a:p>
        </p:txBody>
      </p:sp>
      <p:grpSp>
        <p:nvGrpSpPr>
          <p:cNvPr id="302" name="Group 302"/>
          <p:cNvGrpSpPr/>
          <p:nvPr/>
        </p:nvGrpSpPr>
        <p:grpSpPr>
          <a:xfrm>
            <a:off x="152400" y="6967079"/>
            <a:ext cx="6413500" cy="1485901"/>
            <a:chOff x="0" y="0"/>
            <a:chExt cx="6413500" cy="1485900"/>
          </a:xfrm>
        </p:grpSpPr>
        <p:sp>
          <p:nvSpPr>
            <p:cNvPr id="301" name="Shape 301"/>
            <p:cNvSpPr/>
            <p:nvPr/>
          </p:nvSpPr>
          <p:spPr>
            <a:xfrm>
              <a:off x="63500" y="63500"/>
              <a:ext cx="6286500" cy="13589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School of Viticulture and Enology</a:t>
              </a:r>
            </a:p>
          </p:txBody>
        </p:sp>
        <p:pic>
          <p:nvPicPr>
            <p:cNvPr id="300" name="Picture 299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13500" cy="1485900"/>
            </a:xfrm>
            <a:prstGeom prst="rect">
              <a:avLst/>
            </a:prstGeom>
            <a:effectLst/>
          </p:spPr>
        </p:pic>
      </p:grpSp>
      <p:grpSp>
        <p:nvGrpSpPr>
          <p:cNvPr id="305" name="Group 305"/>
          <p:cNvGrpSpPr/>
          <p:nvPr/>
        </p:nvGrpSpPr>
        <p:grpSpPr>
          <a:xfrm>
            <a:off x="6769100" y="5059877"/>
            <a:ext cx="6032500" cy="838201"/>
            <a:chOff x="0" y="0"/>
            <a:chExt cx="6032500" cy="838200"/>
          </a:xfrm>
        </p:grpSpPr>
        <p:sp>
          <p:nvSpPr>
            <p:cNvPr id="304" name="Shape 304"/>
            <p:cNvSpPr/>
            <p:nvPr/>
          </p:nvSpPr>
          <p:spPr>
            <a:xfrm>
              <a:off x="63500" y="63500"/>
              <a:ext cx="5905500" cy="7112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School of Humanities</a:t>
              </a:r>
            </a:p>
          </p:txBody>
        </p:sp>
        <p:pic>
          <p:nvPicPr>
            <p:cNvPr id="303" name="Picture 30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32500" cy="838200"/>
            </a:xfrm>
            <a:prstGeom prst="rect">
              <a:avLst/>
            </a:prstGeom>
            <a:effectLst/>
          </p:spPr>
        </p:pic>
      </p:grpSp>
      <p:grpSp>
        <p:nvGrpSpPr>
          <p:cNvPr id="308" name="Group 308"/>
          <p:cNvGrpSpPr/>
          <p:nvPr/>
        </p:nvGrpSpPr>
        <p:grpSpPr>
          <a:xfrm>
            <a:off x="114300" y="2836615"/>
            <a:ext cx="6413500" cy="1485901"/>
            <a:chOff x="0" y="0"/>
            <a:chExt cx="6413500" cy="1485900"/>
          </a:xfrm>
        </p:grpSpPr>
        <p:sp>
          <p:nvSpPr>
            <p:cNvPr id="307" name="Shape 307"/>
            <p:cNvSpPr/>
            <p:nvPr/>
          </p:nvSpPr>
          <p:spPr>
            <a:xfrm>
              <a:off x="63500" y="63500"/>
              <a:ext cx="6286500" cy="13589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School of Environmental Sciences</a:t>
              </a:r>
            </a:p>
          </p:txBody>
        </p:sp>
        <p:pic>
          <p:nvPicPr>
            <p:cNvPr id="306" name="Picture 305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13500" cy="1485900"/>
            </a:xfrm>
            <a:prstGeom prst="rect">
              <a:avLst/>
            </a:prstGeom>
            <a:effectLst/>
          </p:spPr>
        </p:pic>
      </p:grpSp>
      <p:grpSp>
        <p:nvGrpSpPr>
          <p:cNvPr id="311" name="Group 311"/>
          <p:cNvGrpSpPr/>
          <p:nvPr/>
        </p:nvGrpSpPr>
        <p:grpSpPr>
          <a:xfrm>
            <a:off x="152400" y="5054600"/>
            <a:ext cx="6413500" cy="838200"/>
            <a:chOff x="0" y="0"/>
            <a:chExt cx="6413500" cy="838200"/>
          </a:xfrm>
        </p:grpSpPr>
        <p:sp>
          <p:nvSpPr>
            <p:cNvPr id="310" name="Shape 310"/>
            <p:cNvSpPr/>
            <p:nvPr/>
          </p:nvSpPr>
          <p:spPr>
            <a:xfrm>
              <a:off x="63500" y="63500"/>
              <a:ext cx="6286500" cy="7112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School of Science</a:t>
              </a:r>
            </a:p>
          </p:txBody>
        </p:sp>
        <p:pic>
          <p:nvPicPr>
            <p:cNvPr id="309" name="Picture 308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413500" cy="838200"/>
            </a:xfrm>
            <a:prstGeom prst="rect">
              <a:avLst/>
            </a:prstGeom>
            <a:effectLst/>
          </p:spPr>
        </p:pic>
      </p:grpSp>
      <p:grpSp>
        <p:nvGrpSpPr>
          <p:cNvPr id="314" name="Group 314"/>
          <p:cNvGrpSpPr/>
          <p:nvPr/>
        </p:nvGrpSpPr>
        <p:grpSpPr>
          <a:xfrm>
            <a:off x="6769100" y="2836615"/>
            <a:ext cx="6121400" cy="1485901"/>
            <a:chOff x="0" y="0"/>
            <a:chExt cx="6121400" cy="1485900"/>
          </a:xfrm>
        </p:grpSpPr>
        <p:sp>
          <p:nvSpPr>
            <p:cNvPr id="313" name="Shape 313"/>
            <p:cNvSpPr/>
            <p:nvPr/>
          </p:nvSpPr>
          <p:spPr>
            <a:xfrm>
              <a:off x="63500" y="63500"/>
              <a:ext cx="5994400" cy="13589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School of Engineering and Management</a:t>
              </a:r>
            </a:p>
          </p:txBody>
        </p:sp>
        <p:pic>
          <p:nvPicPr>
            <p:cNvPr id="312" name="Picture 311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121400" cy="1485900"/>
            </a:xfrm>
            <a:prstGeom prst="rect">
              <a:avLst/>
            </a:prstGeom>
            <a:effectLst/>
          </p:spPr>
        </p:pic>
      </p:grpSp>
      <p:grpSp>
        <p:nvGrpSpPr>
          <p:cNvPr id="317" name="Group 317"/>
          <p:cNvGrpSpPr/>
          <p:nvPr/>
        </p:nvGrpSpPr>
        <p:grpSpPr>
          <a:xfrm>
            <a:off x="6769100" y="7016185"/>
            <a:ext cx="6032500" cy="838201"/>
            <a:chOff x="0" y="0"/>
            <a:chExt cx="6032500" cy="838200"/>
          </a:xfrm>
        </p:grpSpPr>
        <p:sp>
          <p:nvSpPr>
            <p:cNvPr id="316" name="Shape 316"/>
            <p:cNvSpPr/>
            <p:nvPr/>
          </p:nvSpPr>
          <p:spPr>
            <a:xfrm>
              <a:off x="63500" y="63500"/>
              <a:ext cx="5905500" cy="711200"/>
            </a:xfrm>
            <a:prstGeom prst="rect">
              <a:avLst/>
            </a:prstGeom>
            <a:solidFill>
              <a:srgbClr val="98070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School of Arts</a:t>
              </a:r>
            </a:p>
          </p:txBody>
        </p:sp>
        <p:pic>
          <p:nvPicPr>
            <p:cNvPr id="315" name="Picture 31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32500" cy="838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roup 321"/>
          <p:cNvGrpSpPr/>
          <p:nvPr/>
        </p:nvGrpSpPr>
        <p:grpSpPr>
          <a:xfrm>
            <a:off x="7152442" y="6552183"/>
            <a:ext cx="5613401" cy="2209801"/>
            <a:chOff x="0" y="0"/>
            <a:chExt cx="5613400" cy="2209800"/>
          </a:xfrm>
        </p:grpSpPr>
        <p:sp>
          <p:nvSpPr>
            <p:cNvPr id="320" name="Shape 320"/>
            <p:cNvSpPr/>
            <p:nvPr/>
          </p:nvSpPr>
          <p:spPr>
            <a:xfrm>
              <a:off x="63500" y="63500"/>
              <a:ext cx="5486400" cy="2082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lvl="1" indent="0">
                <a:buClr>
                  <a:srgbClr val="414141"/>
                </a:buClr>
                <a:defRPr sz="3400">
                  <a:solidFill>
                    <a:srgbClr val="FFFFFF"/>
                  </a:solidFill>
                </a:defRPr>
              </a:pPr>
              <a:r>
                <a:t>Economics and Techniques for the Concervation of the Architecutral and Environmental Heritage</a:t>
              </a:r>
            </a:p>
          </p:txBody>
        </p:sp>
        <p:pic>
          <p:nvPicPr>
            <p:cNvPr id="319" name="Picture 318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13400" cy="2209800"/>
            </a:xfrm>
            <a:prstGeom prst="rect">
              <a:avLst/>
            </a:prstGeom>
            <a:effectLst/>
          </p:spPr>
        </p:pic>
      </p:grpSp>
      <p:grpSp>
        <p:nvGrpSpPr>
          <p:cNvPr id="324" name="Group 324"/>
          <p:cNvGrpSpPr/>
          <p:nvPr/>
        </p:nvGrpSpPr>
        <p:grpSpPr>
          <a:xfrm>
            <a:off x="211640" y="6501824"/>
            <a:ext cx="1941321" cy="723901"/>
            <a:chOff x="0" y="0"/>
            <a:chExt cx="1941320" cy="723900"/>
          </a:xfrm>
        </p:grpSpPr>
        <p:sp>
          <p:nvSpPr>
            <p:cNvPr id="323" name="Shape 323"/>
            <p:cNvSpPr/>
            <p:nvPr/>
          </p:nvSpPr>
          <p:spPr>
            <a:xfrm>
              <a:off x="63500" y="63500"/>
              <a:ext cx="1814321" cy="596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lvl="1" indent="0">
                <a:buClr>
                  <a:srgbClr val="414141"/>
                </a:buClr>
                <a:defRPr sz="3400">
                  <a:solidFill>
                    <a:srgbClr val="FFFFFF"/>
                  </a:solidFill>
                </a:defRPr>
              </a:pPr>
              <a:r>
                <a:t>Physics</a:t>
              </a:r>
            </a:p>
          </p:txBody>
        </p:sp>
        <p:pic>
          <p:nvPicPr>
            <p:cNvPr id="322" name="Picture 32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41321" cy="723900"/>
            </a:xfrm>
            <a:prstGeom prst="rect">
              <a:avLst/>
            </a:prstGeom>
            <a:effectLst/>
          </p:spPr>
        </p:pic>
      </p:grpSp>
      <p:grpSp>
        <p:nvGrpSpPr>
          <p:cNvPr id="327" name="Group 327"/>
          <p:cNvGrpSpPr/>
          <p:nvPr/>
        </p:nvGrpSpPr>
        <p:grpSpPr>
          <a:xfrm>
            <a:off x="10345294" y="3009900"/>
            <a:ext cx="2420549" cy="723900"/>
            <a:chOff x="0" y="0"/>
            <a:chExt cx="2420547" cy="723900"/>
          </a:xfrm>
        </p:grpSpPr>
        <p:sp>
          <p:nvSpPr>
            <p:cNvPr id="326" name="Shape 326"/>
            <p:cNvSpPr/>
            <p:nvPr/>
          </p:nvSpPr>
          <p:spPr>
            <a:xfrm>
              <a:off x="63500" y="63500"/>
              <a:ext cx="2293548" cy="596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lvl="1" indent="0">
                <a:buClr>
                  <a:srgbClr val="414141"/>
                </a:buClr>
                <a:defRPr sz="3400">
                  <a:solidFill>
                    <a:srgbClr val="FFFFFF"/>
                  </a:solidFill>
                </a:defRPr>
              </a:pPr>
              <a:r>
                <a:t>Humanities</a:t>
              </a:r>
            </a:p>
          </p:txBody>
        </p:sp>
        <p:pic>
          <p:nvPicPr>
            <p:cNvPr id="325" name="Picture 32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2420549" cy="723901"/>
            </a:xfrm>
            <a:prstGeom prst="rect">
              <a:avLst/>
            </a:prstGeom>
            <a:effectLst/>
          </p:spPr>
        </p:pic>
      </p:grpSp>
      <p:grpSp>
        <p:nvGrpSpPr>
          <p:cNvPr id="330" name="Group 330"/>
          <p:cNvGrpSpPr/>
          <p:nvPr/>
        </p:nvGrpSpPr>
        <p:grpSpPr>
          <a:xfrm>
            <a:off x="211640" y="8247787"/>
            <a:ext cx="2012566" cy="723901"/>
            <a:chOff x="0" y="0"/>
            <a:chExt cx="2012565" cy="723900"/>
          </a:xfrm>
        </p:grpSpPr>
        <p:sp>
          <p:nvSpPr>
            <p:cNvPr id="329" name="Shape 329"/>
            <p:cNvSpPr/>
            <p:nvPr/>
          </p:nvSpPr>
          <p:spPr>
            <a:xfrm>
              <a:off x="63500" y="63500"/>
              <a:ext cx="1885566" cy="596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1" indent="0">
                <a:buClr>
                  <a:srgbClr val="414141"/>
                </a:buClr>
                <a:defRPr sz="3400">
                  <a:solidFill>
                    <a:srgbClr val="FFFFFF"/>
                  </a:solidFill>
                </a:defRPr>
              </a:pPr>
              <a:r>
                <a:t>Karstology</a:t>
              </a:r>
            </a:p>
          </p:txBody>
        </p:sp>
        <p:pic>
          <p:nvPicPr>
            <p:cNvPr id="328" name="Picture 327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012567" cy="723900"/>
            </a:xfrm>
            <a:prstGeom prst="rect">
              <a:avLst/>
            </a:prstGeom>
            <a:effectLst/>
          </p:spPr>
        </p:pic>
      </p:grpSp>
      <p:grpSp>
        <p:nvGrpSpPr>
          <p:cNvPr id="333" name="Group 333"/>
          <p:cNvGrpSpPr/>
          <p:nvPr/>
        </p:nvGrpSpPr>
        <p:grpSpPr>
          <a:xfrm>
            <a:off x="211640" y="3009900"/>
            <a:ext cx="4638636" cy="723900"/>
            <a:chOff x="0" y="0"/>
            <a:chExt cx="4638635" cy="723900"/>
          </a:xfrm>
        </p:grpSpPr>
        <p:sp>
          <p:nvSpPr>
            <p:cNvPr id="332" name="Shape 332"/>
            <p:cNvSpPr/>
            <p:nvPr/>
          </p:nvSpPr>
          <p:spPr>
            <a:xfrm>
              <a:off x="63500" y="63500"/>
              <a:ext cx="4511636" cy="596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lvl="1" indent="0">
                <a:buClr>
                  <a:srgbClr val="414141"/>
                </a:buClr>
                <a:defRPr sz="3400">
                  <a:solidFill>
                    <a:srgbClr val="FFFFFF"/>
                  </a:solidFill>
                </a:defRPr>
              </a:pPr>
              <a:r>
                <a:t>Environmental Sciences</a:t>
              </a:r>
            </a:p>
          </p:txBody>
        </p:sp>
        <p:pic>
          <p:nvPicPr>
            <p:cNvPr id="331" name="Picture 330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4638637" cy="723900"/>
            </a:xfrm>
            <a:prstGeom prst="rect">
              <a:avLst/>
            </a:prstGeom>
            <a:effectLst/>
          </p:spPr>
        </p:pic>
      </p:grpSp>
      <p:grpSp>
        <p:nvGrpSpPr>
          <p:cNvPr id="336" name="Group 336"/>
          <p:cNvGrpSpPr/>
          <p:nvPr/>
        </p:nvGrpSpPr>
        <p:grpSpPr>
          <a:xfrm>
            <a:off x="211640" y="4755862"/>
            <a:ext cx="6629959" cy="723901"/>
            <a:chOff x="0" y="0"/>
            <a:chExt cx="6629958" cy="723900"/>
          </a:xfrm>
        </p:grpSpPr>
        <p:sp>
          <p:nvSpPr>
            <p:cNvPr id="335" name="Shape 335"/>
            <p:cNvSpPr/>
            <p:nvPr/>
          </p:nvSpPr>
          <p:spPr>
            <a:xfrm>
              <a:off x="63500" y="63500"/>
              <a:ext cx="6502959" cy="596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1" indent="0">
                <a:buClr>
                  <a:srgbClr val="414141"/>
                </a:buClr>
                <a:defRPr sz="3400">
                  <a:solidFill>
                    <a:srgbClr val="FFFFFF"/>
                  </a:solidFill>
                </a:defRPr>
              </a:pPr>
              <a:r>
                <a:t>Molecular genetics and Biotechnology</a:t>
              </a:r>
            </a:p>
          </p:txBody>
        </p:sp>
        <p:pic>
          <p:nvPicPr>
            <p:cNvPr id="334" name="Picture 333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629959" cy="723900"/>
            </a:xfrm>
            <a:prstGeom prst="rect">
              <a:avLst/>
            </a:prstGeom>
            <a:effectLst/>
          </p:spPr>
        </p:pic>
      </p:grpSp>
      <p:grpSp>
        <p:nvGrpSpPr>
          <p:cNvPr id="339" name="Group 339"/>
          <p:cNvGrpSpPr/>
          <p:nvPr/>
        </p:nvGrpSpPr>
        <p:grpSpPr>
          <a:xfrm>
            <a:off x="7152442" y="5152516"/>
            <a:ext cx="5613401" cy="723901"/>
            <a:chOff x="0" y="0"/>
            <a:chExt cx="5613400" cy="723900"/>
          </a:xfrm>
        </p:grpSpPr>
        <p:sp>
          <p:nvSpPr>
            <p:cNvPr id="338" name="Shape 338"/>
            <p:cNvSpPr/>
            <p:nvPr/>
          </p:nvSpPr>
          <p:spPr>
            <a:xfrm>
              <a:off x="63500" y="63500"/>
              <a:ext cx="5486400" cy="596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lvl="1" indent="0">
                <a:buClr>
                  <a:srgbClr val="414141"/>
                </a:buClr>
                <a:defRPr sz="3400">
                  <a:solidFill>
                    <a:srgbClr val="FFFFFF"/>
                  </a:solidFill>
                </a:defRPr>
              </a:pPr>
              <a:r>
                <a:t>Cognitive Science of Language</a:t>
              </a:r>
            </a:p>
          </p:txBody>
        </p:sp>
        <p:pic>
          <p:nvPicPr>
            <p:cNvPr id="337" name="Picture 336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613401" cy="723900"/>
            </a:xfrm>
            <a:prstGeom prst="rect">
              <a:avLst/>
            </a:prstGeom>
            <a:effectLst/>
          </p:spPr>
        </p:pic>
      </p:grpSp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graduate School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927100" y="-698500"/>
            <a:ext cx="11176000" cy="2552700"/>
          </a:xfrm>
          <a:prstGeom prst="rect">
            <a:avLst/>
          </a:prstGeom>
        </p:spPr>
        <p:txBody>
          <a:bodyPr/>
          <a:lstStyle/>
          <a:p>
            <a:r>
              <a:rPr dirty="0"/>
              <a:t>Research</a:t>
            </a:r>
          </a:p>
        </p:txBody>
      </p:sp>
      <p:sp>
        <p:nvSpPr>
          <p:cNvPr id="344" name="Shape 344"/>
          <p:cNvSpPr/>
          <p:nvPr/>
        </p:nvSpPr>
        <p:spPr>
          <a:xfrm>
            <a:off x="251442" y="4267694"/>
            <a:ext cx="5689601" cy="1104901"/>
          </a:xfrm>
          <a:prstGeom prst="rect">
            <a:avLst/>
          </a:prstGeom>
          <a:solidFill>
            <a:srgbClr val="98070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Laboratory for Organic Matter Physics</a:t>
            </a:r>
          </a:p>
        </p:txBody>
      </p:sp>
      <p:sp>
        <p:nvSpPr>
          <p:cNvPr id="345" name="Shape 345"/>
          <p:cNvSpPr/>
          <p:nvPr/>
        </p:nvSpPr>
        <p:spPr>
          <a:xfrm>
            <a:off x="251442" y="2756392"/>
            <a:ext cx="5689601" cy="1104901"/>
          </a:xfrm>
          <a:prstGeom prst="rect">
            <a:avLst/>
          </a:prstGeom>
          <a:solidFill>
            <a:srgbClr val="98070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Laboratory for Astroparticle Physics</a:t>
            </a:r>
          </a:p>
        </p:txBody>
      </p:sp>
      <p:sp>
        <p:nvSpPr>
          <p:cNvPr id="346" name="Shape 346"/>
          <p:cNvSpPr/>
          <p:nvPr/>
        </p:nvSpPr>
        <p:spPr>
          <a:xfrm>
            <a:off x="251442" y="6867775"/>
            <a:ext cx="5689601" cy="1104901"/>
          </a:xfrm>
          <a:prstGeom prst="rect">
            <a:avLst/>
          </a:prstGeom>
          <a:solidFill>
            <a:srgbClr val="6D747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Laboratory for Multiphase Processes </a:t>
            </a:r>
          </a:p>
        </p:txBody>
      </p:sp>
      <p:sp>
        <p:nvSpPr>
          <p:cNvPr id="347" name="Shape 347"/>
          <p:cNvSpPr/>
          <p:nvPr/>
        </p:nvSpPr>
        <p:spPr>
          <a:xfrm>
            <a:off x="6842800" y="5568640"/>
            <a:ext cx="5689601" cy="1066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Research Center for Humanities</a:t>
            </a:r>
          </a:p>
        </p:txBody>
      </p:sp>
      <p:sp>
        <p:nvSpPr>
          <p:cNvPr id="348" name="Shape 348"/>
          <p:cNvSpPr/>
          <p:nvPr/>
        </p:nvSpPr>
        <p:spPr>
          <a:xfrm>
            <a:off x="6842800" y="1258289"/>
            <a:ext cx="5689601" cy="1066801"/>
          </a:xfrm>
          <a:prstGeom prst="rect">
            <a:avLst/>
          </a:prstGeom>
          <a:solidFill>
            <a:srgbClr val="6D747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Center for Systems and Information Technologies</a:t>
            </a:r>
          </a:p>
        </p:txBody>
      </p:sp>
      <p:sp>
        <p:nvSpPr>
          <p:cNvPr id="349" name="Shape 349"/>
          <p:cNvSpPr/>
          <p:nvPr/>
        </p:nvSpPr>
        <p:spPr>
          <a:xfrm>
            <a:off x="6842800" y="4379507"/>
            <a:ext cx="5689601" cy="571501"/>
          </a:xfrm>
          <a:prstGeom prst="rect">
            <a:avLst/>
          </a:prstGeom>
          <a:solidFill>
            <a:schemeClr val="accent6">
              <a:hueOff val="-198112"/>
              <a:satOff val="1140"/>
              <a:lumOff val="115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Wine Research Center</a:t>
            </a:r>
          </a:p>
        </p:txBody>
      </p:sp>
      <p:sp>
        <p:nvSpPr>
          <p:cNvPr id="350" name="Shape 350"/>
          <p:cNvSpPr/>
          <p:nvPr/>
        </p:nvSpPr>
        <p:spPr>
          <a:xfrm>
            <a:off x="251442" y="8368319"/>
            <a:ext cx="5689601" cy="584201"/>
          </a:xfrm>
          <a:prstGeom prst="rect">
            <a:avLst/>
          </a:prstGeom>
          <a:solidFill>
            <a:srgbClr val="6D747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Materials Research Laboratory</a:t>
            </a:r>
          </a:p>
        </p:txBody>
      </p:sp>
      <p:sp>
        <p:nvSpPr>
          <p:cNvPr id="351" name="Shape 351"/>
          <p:cNvSpPr/>
          <p:nvPr/>
        </p:nvSpPr>
        <p:spPr>
          <a:xfrm>
            <a:off x="251442" y="5367232"/>
            <a:ext cx="5689601" cy="1104901"/>
          </a:xfrm>
          <a:prstGeom prst="rect">
            <a:avLst/>
          </a:prstGeom>
          <a:solidFill>
            <a:srgbClr val="98070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Laboratory for Quantum Optics</a:t>
            </a:r>
          </a:p>
        </p:txBody>
      </p:sp>
      <p:sp>
        <p:nvSpPr>
          <p:cNvPr id="352" name="Shape 352"/>
          <p:cNvSpPr/>
          <p:nvPr/>
        </p:nvSpPr>
        <p:spPr>
          <a:xfrm>
            <a:off x="6842800" y="2695073"/>
            <a:ext cx="5689601" cy="1066801"/>
          </a:xfrm>
          <a:prstGeom prst="rect">
            <a:avLst/>
          </a:prstGeom>
          <a:solidFill>
            <a:schemeClr val="accent6">
              <a:hueOff val="-198112"/>
              <a:satOff val="1140"/>
              <a:lumOff val="115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Center for Atmospheric Research</a:t>
            </a:r>
          </a:p>
        </p:txBody>
      </p:sp>
      <p:sp>
        <p:nvSpPr>
          <p:cNvPr id="353" name="Shape 353"/>
          <p:cNvSpPr/>
          <p:nvPr/>
        </p:nvSpPr>
        <p:spPr>
          <a:xfrm>
            <a:off x="251442" y="1292508"/>
            <a:ext cx="5689601" cy="1123384"/>
          </a:xfrm>
          <a:prstGeom prst="rect">
            <a:avLst/>
          </a:prstGeom>
          <a:solidFill>
            <a:schemeClr val="accent6">
              <a:hueOff val="-198112"/>
              <a:satOff val="1140"/>
              <a:lumOff val="115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Laboratory for Environmental and Life Sciences</a:t>
            </a:r>
          </a:p>
        </p:txBody>
      </p:sp>
      <p:sp>
        <p:nvSpPr>
          <p:cNvPr id="354" name="Shape 354"/>
          <p:cNvSpPr/>
          <p:nvPr/>
        </p:nvSpPr>
        <p:spPr>
          <a:xfrm>
            <a:off x="6842800" y="7005424"/>
            <a:ext cx="5689601" cy="1066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Center for Cognitive Science of Language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86133E"/>
                </a:solidFill>
              </a:defRPr>
            </a:lvl1pPr>
          </a:lstStyle>
          <a:p>
            <a:r>
              <a:rPr dirty="0"/>
              <a:t>INternational Relations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idx="1"/>
          </p:nvPr>
        </p:nvSpPr>
        <p:spPr>
          <a:xfrm>
            <a:off x="355600" y="2692400"/>
            <a:ext cx="12293600" cy="670853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700"/>
              </a:spcBef>
              <a:defRPr sz="3400">
                <a:solidFill>
                  <a:srgbClr val="640E2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UNG is a member of:</a:t>
            </a:r>
          </a:p>
          <a:p>
            <a:pPr lvl="1">
              <a:spcBef>
                <a:spcPts val="1500"/>
              </a:spcBef>
            </a:pPr>
            <a:r>
              <a:rPr dirty="0"/>
              <a:t>EUA - European University Association</a:t>
            </a:r>
          </a:p>
          <a:p>
            <a:pPr lvl="1">
              <a:spcBef>
                <a:spcPts val="1500"/>
              </a:spcBef>
            </a:pPr>
            <a:r>
              <a:rPr dirty="0"/>
              <a:t>Alps - Adriatic Rectors’ Conference</a:t>
            </a:r>
          </a:p>
          <a:p>
            <a:pPr lvl="1">
              <a:spcBef>
                <a:spcPts val="1500"/>
              </a:spcBef>
            </a:pPr>
            <a:r>
              <a:rPr dirty="0"/>
              <a:t>DRC - Danube Rectors’ Conference</a:t>
            </a:r>
          </a:p>
          <a:p>
            <a:pPr lvl="1">
              <a:spcBef>
                <a:spcPts val="1500"/>
              </a:spcBef>
            </a:pPr>
            <a:r>
              <a:rPr dirty="0"/>
              <a:t>Slovenian Rector’s Conference</a:t>
            </a:r>
          </a:p>
          <a:p>
            <a:pPr marL="228600" indent="-228600">
              <a:spcBef>
                <a:spcPts val="1700"/>
              </a:spcBef>
              <a:defRPr sz="3400">
                <a:solidFill>
                  <a:srgbClr val="640E2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UNG signed</a:t>
            </a:r>
          </a:p>
          <a:p>
            <a:pPr lvl="1">
              <a:spcBef>
                <a:spcPts val="1500"/>
              </a:spcBef>
            </a:pPr>
            <a:r>
              <a:rPr dirty="0"/>
              <a:t>Magna Charta Universitatum</a:t>
            </a:r>
          </a:p>
          <a:p>
            <a:pPr lvl="1">
              <a:spcBef>
                <a:spcPts val="1500"/>
              </a:spcBef>
            </a:pPr>
            <a:r>
              <a:rPr dirty="0"/>
              <a:t>ERASMUS charter</a:t>
            </a:r>
          </a:p>
          <a:p>
            <a:pPr lvl="1">
              <a:spcBef>
                <a:spcPts val="1500"/>
              </a:spcBef>
            </a:pPr>
            <a:r>
              <a:rPr dirty="0"/>
              <a:t>Numerous international inter-institutional  agreements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358901"/>
          </a:xfrm>
          <a:prstGeom prst="rect">
            <a:avLst/>
          </a:prstGeom>
        </p:spPr>
        <p:txBody>
          <a:bodyPr anchor="t"/>
          <a:lstStyle>
            <a:lvl1pPr>
              <a:defRPr sz="7000">
                <a:solidFill>
                  <a:srgbClr val="86133E"/>
                </a:solidFill>
              </a:defRPr>
            </a:lvl1pPr>
          </a:lstStyle>
          <a:p>
            <a:r>
              <a:rPr dirty="0">
                <a:latin typeface="Gill Sans" charset="0"/>
                <a:ea typeface="Gill Sans" charset="0"/>
                <a:cs typeface="Gill Sans" charset="0"/>
              </a:rPr>
              <a:t>Recent rankings</a:t>
            </a:r>
          </a:p>
        </p:txBody>
      </p:sp>
      <p:pic>
        <p:nvPicPr>
          <p:cNvPr id="374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r="44212" b="52825"/>
          <a:stretch>
            <a:fillRect/>
          </a:stretch>
        </p:blipFill>
        <p:spPr>
          <a:xfrm>
            <a:off x="478673" y="2799011"/>
            <a:ext cx="2779720" cy="1565472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425859" y="1811926"/>
            <a:ext cx="3587521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600"/>
            </a:pPr>
            <a:r>
              <a:rPr>
                <a:latin typeface="Gill Sans" charset="0"/>
                <a:ea typeface="Gill Sans" charset="0"/>
                <a:cs typeface="Gill Sans" charset="0"/>
              </a:rPr>
              <a:t>President of the Republic:</a:t>
            </a:r>
          </a:p>
          <a:p>
            <a:pPr algn="l">
              <a:defRPr sz="2600" i="1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>
                <a:latin typeface="Gill Sans" charset="0"/>
                <a:ea typeface="Gill Sans" charset="0"/>
                <a:cs typeface="Gill Sans" charset="0"/>
              </a:rPr>
              <a:t>The Order for Merits 2015</a:t>
            </a:r>
          </a:p>
        </p:txBody>
      </p:sp>
      <p:sp>
        <p:nvSpPr>
          <p:cNvPr id="377" name="Shape 377"/>
          <p:cNvSpPr/>
          <p:nvPr/>
        </p:nvSpPr>
        <p:spPr>
          <a:xfrm>
            <a:off x="6502400" y="2376752"/>
            <a:ext cx="1731243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600"/>
            </a:pPr>
            <a:r>
              <a:rPr dirty="0">
                <a:latin typeface="Gill Sans" charset="0"/>
                <a:ea typeface="Gill Sans" charset="0"/>
                <a:cs typeface="Gill Sans" charset="0"/>
              </a:rPr>
              <a:t>U-Multirank</a:t>
            </a:r>
          </a:p>
          <a:p>
            <a:pPr algn="l">
              <a:defRPr sz="2600"/>
            </a:pPr>
            <a:r>
              <a:rPr dirty="0" smtClean="0">
                <a:latin typeface="Gill Sans" charset="0"/>
                <a:ea typeface="Gill Sans" charset="0"/>
                <a:cs typeface="Gill Sans" charset="0"/>
              </a:rPr>
              <a:t>201</a:t>
            </a:r>
            <a:r>
              <a:rPr lang="sl-SI" dirty="0" smtClean="0">
                <a:latin typeface="Gill Sans" charset="0"/>
                <a:ea typeface="Gill Sans" charset="0"/>
                <a:cs typeface="Gill Sans" charset="0"/>
              </a:rPr>
              <a:t>7</a:t>
            </a:r>
            <a:endParaRPr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3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311" y="4900585"/>
            <a:ext cx="22352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2984704" y="5005269"/>
            <a:ext cx="3712838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/>
            </a:pPr>
            <a:r>
              <a:rPr dirty="0">
                <a:latin typeface="Gill Sans" charset="0"/>
                <a:ea typeface="Gill Sans" charset="0"/>
                <a:cs typeface="Gill Sans" charset="0"/>
              </a:rPr>
              <a:t>Report of the European Commission: </a:t>
            </a:r>
            <a:r>
              <a:rPr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  <a:sym typeface="Gill Sans"/>
              </a:rPr>
              <a:t>Scientific Output and Collaboration of European Universities.</a:t>
            </a:r>
            <a:endParaRPr dirty="0">
              <a:latin typeface="Gill Sans" charset="0"/>
              <a:ea typeface="Gill Sans" charset="0"/>
              <a:cs typeface="Gill Sans" charset="0"/>
              <a:sym typeface="Gill Sans"/>
            </a:endParaRPr>
          </a:p>
        </p:txBody>
      </p:sp>
      <p:grpSp>
        <p:nvGrpSpPr>
          <p:cNvPr id="382" name="Group 382"/>
          <p:cNvGrpSpPr/>
          <p:nvPr/>
        </p:nvGrpSpPr>
        <p:grpSpPr>
          <a:xfrm>
            <a:off x="6697542" y="6267032"/>
            <a:ext cx="5900858" cy="2308148"/>
            <a:chOff x="0" y="0"/>
            <a:chExt cx="5900856" cy="2308146"/>
          </a:xfrm>
        </p:grpSpPr>
        <p:pic>
          <p:nvPicPr>
            <p:cNvPr id="381" name="pasted-image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800" y="50800"/>
              <a:ext cx="5799257" cy="22065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0" name="Picture 379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900857" cy="2308147"/>
            </a:xfrm>
            <a:prstGeom prst="rect">
              <a:avLst/>
            </a:prstGeom>
            <a:effectLst/>
          </p:spPr>
        </p:pic>
      </p:grpSp>
      <p:sp>
        <p:nvSpPr>
          <p:cNvPr id="383" name="Shape 383"/>
          <p:cNvSpPr/>
          <p:nvPr/>
        </p:nvSpPr>
        <p:spPr>
          <a:xfrm>
            <a:off x="650311" y="8133912"/>
            <a:ext cx="3477234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79456" indent="-179456" algn="l">
              <a:buSzPct val="30000"/>
              <a:buBlip>
                <a:blip r:embed="rId6"/>
              </a:buBlip>
              <a:defRPr sz="2600"/>
            </a:pPr>
            <a:r>
              <a:rPr dirty="0">
                <a:solidFill>
                  <a:schemeClr val="accent5">
                    <a:hueOff val="296743"/>
                    <a:satOff val="18974"/>
                    <a:lumOff val="18810"/>
                  </a:schemeClr>
                </a:solidFill>
                <a:latin typeface="Gill Sans" charset="0"/>
                <a:ea typeface="Gill Sans" charset="0"/>
                <a:cs typeface="Gill Sans" charset="0"/>
                <a:sym typeface="Gill Sans"/>
              </a:rPr>
              <a:t>First</a:t>
            </a:r>
            <a:r>
              <a:rPr dirty="0">
                <a:latin typeface="Gill Sans" charset="0"/>
                <a:ea typeface="Gill Sans" charset="0"/>
                <a:cs typeface="Gill Sans" charset="0"/>
                <a:sym typeface="Gill Sans"/>
              </a:rPr>
              <a:t>  in average SCI</a:t>
            </a:r>
          </a:p>
          <a:p>
            <a:pPr marL="179456" indent="-179456" algn="l">
              <a:buSzPct val="30000"/>
              <a:buBlip>
                <a:blip r:embed="rId6"/>
              </a:buBlip>
              <a:defRPr sz="2600"/>
            </a:pPr>
            <a:r>
              <a:rPr dirty="0">
                <a:solidFill>
                  <a:schemeClr val="accent6">
                    <a:hueOff val="-7707479"/>
                    <a:satOff val="-15472"/>
                    <a:lumOff val="28507"/>
                  </a:schemeClr>
                </a:solidFill>
                <a:latin typeface="Gill Sans" charset="0"/>
                <a:ea typeface="Gill Sans" charset="0"/>
                <a:cs typeface="Gill Sans" charset="0"/>
                <a:sym typeface="Gill Sans"/>
              </a:rPr>
              <a:t>Second</a:t>
            </a:r>
            <a:r>
              <a:rPr dirty="0">
                <a:latin typeface="Gill Sans" charset="0"/>
                <a:ea typeface="Gill Sans" charset="0"/>
                <a:cs typeface="Gill Sans" charset="0"/>
                <a:sym typeface="Gill Sans"/>
              </a:rPr>
              <a:t> in impact factor</a:t>
            </a:r>
          </a:p>
        </p:txBody>
      </p:sp>
      <p:sp>
        <p:nvSpPr>
          <p:cNvPr id="384" name="Shape 384"/>
          <p:cNvSpPr/>
          <p:nvPr/>
        </p:nvSpPr>
        <p:spPr>
          <a:xfrm>
            <a:off x="6713052" y="8786621"/>
            <a:ext cx="540051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/>
            </a:lvl1pPr>
          </a:lstStyle>
          <a:p>
            <a:r>
              <a:rPr dirty="0">
                <a:latin typeface="Gill Sans" charset="0"/>
                <a:ea typeface="Gill Sans" charset="0"/>
                <a:cs typeface="Gill Sans" charset="0"/>
              </a:rPr>
              <a:t>Rank for 2016: 203 overall, 87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129" y="1099776"/>
            <a:ext cx="4801384" cy="48227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414141"/>
      </a:dk1>
      <a:lt1>
        <a:srgbClr val="240041"/>
      </a:lt1>
      <a:dk2>
        <a:srgbClr val="484D4B"/>
      </a:dk2>
      <a:lt2>
        <a:srgbClr val="A5A5A5"/>
      </a:lt2>
      <a:accent1>
        <a:srgbClr val="669AA4"/>
      </a:accent1>
      <a:accent2>
        <a:srgbClr val="930706"/>
      </a:accent2>
      <a:accent3>
        <a:srgbClr val="CC4C0E"/>
      </a:accent3>
      <a:accent4>
        <a:srgbClr val="88845E"/>
      </a:accent4>
      <a:accent5>
        <a:srgbClr val="CF8616"/>
      </a:accent5>
      <a:accent6>
        <a:srgbClr val="4E576B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747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84D4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484D4B"/>
      </a:dk2>
      <a:lt2>
        <a:srgbClr val="A5A5A5"/>
      </a:lt2>
      <a:accent1>
        <a:srgbClr val="669AA4"/>
      </a:accent1>
      <a:accent2>
        <a:srgbClr val="930706"/>
      </a:accent2>
      <a:accent3>
        <a:srgbClr val="CC4C0E"/>
      </a:accent3>
      <a:accent4>
        <a:srgbClr val="88845E"/>
      </a:accent4>
      <a:accent5>
        <a:srgbClr val="CF8616"/>
      </a:accent5>
      <a:accent6>
        <a:srgbClr val="4E576B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747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84D4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307</Words>
  <Application>Microsoft Macintosh PowerPoint</Application>
  <PresentationFormat>Custom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Avenir Roman</vt:lpstr>
      <vt:lpstr>Calibri</vt:lpstr>
      <vt:lpstr>Geneva</vt:lpstr>
      <vt:lpstr>Gill Sans</vt:lpstr>
      <vt:lpstr>Gill Sans Light</vt:lpstr>
      <vt:lpstr>Gill Sans MT</vt:lpstr>
      <vt:lpstr>Helvetica</vt:lpstr>
      <vt:lpstr>Times New Roman</vt:lpstr>
      <vt:lpstr>Arial</vt:lpstr>
      <vt:lpstr>Showroom</vt:lpstr>
      <vt:lpstr>UNiversity of NovA GoricA </vt:lpstr>
      <vt:lpstr>PowerPoint Presentation</vt:lpstr>
      <vt:lpstr>Foundation </vt:lpstr>
      <vt:lpstr>Internal strucure</vt:lpstr>
      <vt:lpstr>education</vt:lpstr>
      <vt:lpstr>graduate School</vt:lpstr>
      <vt:lpstr>Research</vt:lpstr>
      <vt:lpstr>INternational Relations</vt:lpstr>
      <vt:lpstr>Recent rankings</vt:lpstr>
      <vt:lpstr>cooperation  with Hungarian universites</vt:lpstr>
      <vt:lpstr>University of nova Gorica / Budapest metropolitan UNiversity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NovA GoricA </dc:title>
  <cp:lastModifiedBy>gvido bratina</cp:lastModifiedBy>
  <cp:revision>20</cp:revision>
  <dcterms:modified xsi:type="dcterms:W3CDTF">2017-03-24T11:00:18Z</dcterms:modified>
</cp:coreProperties>
</file>