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3458-4178-48CE-857E-32BAB436D1A8}" type="datetimeFigureOut">
              <a:rPr lang="hu-HU" smtClean="0"/>
              <a:t>2017.08.31.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F7AC-2B57-495D-AB5F-A9BBF69997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4489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3458-4178-48CE-857E-32BAB436D1A8}" type="datetimeFigureOut">
              <a:rPr lang="hu-HU" smtClean="0"/>
              <a:t>2017.08.31.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F7AC-2B57-495D-AB5F-A9BBF69997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557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3458-4178-48CE-857E-32BAB436D1A8}" type="datetimeFigureOut">
              <a:rPr lang="hu-HU" smtClean="0"/>
              <a:t>2017.08.31.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F7AC-2B57-495D-AB5F-A9BBF69997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918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3458-4178-48CE-857E-32BAB436D1A8}" type="datetimeFigureOut">
              <a:rPr lang="hu-HU" smtClean="0"/>
              <a:t>2017.08.31.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F7AC-2B57-495D-AB5F-A9BBF69997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168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3458-4178-48CE-857E-32BAB436D1A8}" type="datetimeFigureOut">
              <a:rPr lang="hu-HU" smtClean="0"/>
              <a:t>2017.08.31.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F7AC-2B57-495D-AB5F-A9BBF69997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5629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3458-4178-48CE-857E-32BAB436D1A8}" type="datetimeFigureOut">
              <a:rPr lang="hu-HU" smtClean="0"/>
              <a:t>2017.08.31.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F7AC-2B57-495D-AB5F-A9BBF69997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834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3458-4178-48CE-857E-32BAB436D1A8}" type="datetimeFigureOut">
              <a:rPr lang="hu-HU" smtClean="0"/>
              <a:t>2017.08.31.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F7AC-2B57-495D-AB5F-A9BBF69997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9713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3458-4178-48CE-857E-32BAB436D1A8}" type="datetimeFigureOut">
              <a:rPr lang="hu-HU" smtClean="0"/>
              <a:t>2017.08.31.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F7AC-2B57-495D-AB5F-A9BBF69997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649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3458-4178-48CE-857E-32BAB436D1A8}" type="datetimeFigureOut">
              <a:rPr lang="hu-HU" smtClean="0"/>
              <a:t>2017.08.31.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F7AC-2B57-495D-AB5F-A9BBF69997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079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3458-4178-48CE-857E-32BAB436D1A8}" type="datetimeFigureOut">
              <a:rPr lang="hu-HU" smtClean="0"/>
              <a:t>2017.08.31.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F7AC-2B57-495D-AB5F-A9BBF69997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539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3458-4178-48CE-857E-32BAB436D1A8}" type="datetimeFigureOut">
              <a:rPr lang="hu-HU" smtClean="0"/>
              <a:t>2017.08.31.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F7AC-2B57-495D-AB5F-A9BBF69997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008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43458-4178-48CE-857E-32BAB436D1A8}" type="datetimeFigureOut">
              <a:rPr lang="hu-HU" smtClean="0"/>
              <a:t>2017.08.31.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FF7AC-2B57-495D-AB5F-A9BBF69997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8589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78000" y="1122363"/>
            <a:ext cx="8890000" cy="2387600"/>
          </a:xfrm>
        </p:spPr>
        <p:txBody>
          <a:bodyPr>
            <a:normAutofit/>
          </a:bodyPr>
          <a:lstStyle/>
          <a:p>
            <a:r>
              <a:rPr lang="hu-H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MTMT Koordinációs Testülete alakuló üléséről</a:t>
            </a:r>
            <a:endParaRPr lang="hu-H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527300" y="4407971"/>
            <a:ext cx="7150100" cy="1282700"/>
          </a:xfrm>
        </p:spPr>
        <p:txBody>
          <a:bodyPr>
            <a:normAutofit/>
          </a:bodyPr>
          <a:lstStyle/>
          <a:p>
            <a:pPr algn="l">
              <a:lnSpc>
                <a:spcPct val="70000"/>
              </a:lnSpc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Nagy Zsuzsanna</a:t>
            </a:r>
          </a:p>
          <a:p>
            <a:pPr algn="l">
              <a:lnSpc>
                <a:spcPct val="70000"/>
              </a:lnSpc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Egyetemi Könyvtárigazgatók Kollégiuma</a:t>
            </a:r>
          </a:p>
          <a:p>
            <a:pPr algn="l">
              <a:lnSpc>
                <a:spcPct val="70000"/>
              </a:lnSpc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Budapesti </a:t>
            </a:r>
            <a:r>
              <a:rPr 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Corvinus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Egyetem Egyetemi Könyvtár </a:t>
            </a:r>
          </a:p>
          <a:p>
            <a:pPr algn="l"/>
            <a:endParaRPr lang="hu-HU" sz="1800" dirty="0"/>
          </a:p>
        </p:txBody>
      </p:sp>
      <p:pic>
        <p:nvPicPr>
          <p:cNvPr id="4" name="Kép 3"/>
          <p:cNvPicPr/>
          <p:nvPr/>
        </p:nvPicPr>
        <p:blipFill>
          <a:blip r:embed="rId2" cstate="print">
            <a:duotone>
              <a:srgbClr val="9BBB59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65" y="447676"/>
            <a:ext cx="1219835" cy="113030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2438400" y="5690671"/>
            <a:ext cx="756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Magyar Rektori Konferencia ünnepi plenáris ülése</a:t>
            </a:r>
          </a:p>
          <a:p>
            <a:pPr algn="ctr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Pécsi Tudományegyetem, 2017. augusztus 31.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15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1875"/>
          </a:xfrm>
        </p:spPr>
        <p:txBody>
          <a:bodyPr>
            <a:normAutofit/>
          </a:bodyPr>
          <a:lstStyle/>
          <a:p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MTMT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3100" y="1397000"/>
            <a:ext cx="10515600" cy="4351338"/>
          </a:xfrm>
        </p:spPr>
        <p:txBody>
          <a:bodyPr/>
          <a:lstStyle/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MTMT -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nemzeti tudományos bibliográfiai adatbázis mint </a:t>
            </a:r>
            <a:b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országos elektronikus információs közszolgáltatás (MTA KIK MTMT osztály)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Jogszabályi keretek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működés</a:t>
            </a:r>
          </a:p>
          <a:p>
            <a:pPr lvl="2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1994. évi XL. törvény (</a:t>
            </a:r>
            <a:r>
              <a:rPr lang="hu-H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MTAtv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2015. július 21-én hatályba lépett módosítása</a:t>
            </a:r>
          </a:p>
          <a:p>
            <a:pPr lvl="2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MTA elnökének 3/2017 (II. 24.) sz. határozata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alkalmazás</a:t>
            </a:r>
          </a:p>
          <a:p>
            <a:pPr lvl="2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Nftv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(2011. évi CCIV. törvény a nemzeti felsőoktatásról)</a:t>
            </a:r>
          </a:p>
          <a:p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 cstate="print">
            <a:duotone>
              <a:srgbClr val="9BBB59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65" y="365125"/>
            <a:ext cx="1219835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62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1875"/>
          </a:xfrm>
        </p:spPr>
        <p:txBody>
          <a:bodyPr>
            <a:normAutofit/>
          </a:bodyPr>
          <a:lstStyle/>
          <a:p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Koordinációs Testület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3100" y="1397000"/>
            <a:ext cx="10515600" cy="4351338"/>
          </a:xfrm>
        </p:spPr>
        <p:txBody>
          <a:bodyPr/>
          <a:lstStyle/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Feladata: a működtetés operatív irányító szerve, döntés-előkészítés és döntésvégrehajtás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(?)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</a:pP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tájékozódik, javaslatot tesz, beszámolót készít a beszámoló alapján, véleményez…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jóváhagyja 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szakbizottságok tagjaira tett javaslatot</a:t>
            </a:r>
          </a:p>
          <a:p>
            <a:pPr lvl="2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szakbizottságok javaslatait az adatbázis felépítésével és működtetésével kapcsolatosan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Kép 3"/>
          <p:cNvPicPr/>
          <p:nvPr/>
        </p:nvPicPr>
        <p:blipFill>
          <a:blip r:embed="rId2" cstate="print">
            <a:duotone>
              <a:srgbClr val="9BBB59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415" y="365125"/>
            <a:ext cx="1219835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30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1875"/>
          </a:xfrm>
        </p:spPr>
        <p:txBody>
          <a:bodyPr>
            <a:normAutofit/>
          </a:bodyPr>
          <a:lstStyle/>
          <a:p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Koordinációs Testület tagjai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3100" y="1231900"/>
            <a:ext cx="10515600" cy="4351338"/>
          </a:xfrm>
        </p:spPr>
        <p:txBody>
          <a:bodyPr/>
          <a:lstStyle/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Szavazati joggal rendelkeznek (7 fő)</a:t>
            </a:r>
          </a:p>
          <a:p>
            <a:pPr lvl="1" indent="-324000">
              <a:lnSpc>
                <a:spcPct val="11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Elnök: </a:t>
            </a:r>
            <a:r>
              <a:rPr lang="hu-H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Török Ádám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MTA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főtitkára</a:t>
            </a:r>
          </a:p>
          <a:p>
            <a:pPr lvl="1" indent="-324000">
              <a:lnSpc>
                <a:spcPct val="11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MTA Akadémiai Kutatóintézetek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Tanácsa: </a:t>
            </a:r>
            <a:r>
              <a:rPr lang="hu-HU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Váncza</a:t>
            </a:r>
            <a:r>
              <a:rPr lang="hu-H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József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MTA Számítástechnikai és Automatizálási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Kutatóintézet</a:t>
            </a:r>
          </a:p>
          <a:p>
            <a:pPr lvl="1" indent="-324000">
              <a:lnSpc>
                <a:spcPct val="11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NKFIH: </a:t>
            </a:r>
            <a:r>
              <a:rPr lang="hu-H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Szigeti Gyula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elnökhelyettes</a:t>
            </a:r>
          </a:p>
          <a:p>
            <a:pPr lvl="1" indent="-324000">
              <a:lnSpc>
                <a:spcPct val="11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EMMI: </a:t>
            </a:r>
            <a:r>
              <a:rPr lang="hu-H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Köteles </a:t>
            </a:r>
            <a:r>
              <a:rPr lang="hu-H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Rita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közigazgatási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tanácsadó, Felsőoktatás-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Kutatásstratégiai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Főosztály</a:t>
            </a:r>
          </a:p>
          <a:p>
            <a:pPr lvl="1" indent="-324000">
              <a:lnSpc>
                <a:spcPct val="11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MAB: </a:t>
            </a:r>
            <a:r>
              <a:rPr lang="hu-H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Czilli</a:t>
            </a:r>
            <a:r>
              <a:rPr lang="hu-H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Máté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jogász,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szakreferens</a:t>
            </a:r>
          </a:p>
          <a:p>
            <a:pPr lvl="1" indent="-324000">
              <a:lnSpc>
                <a:spcPct val="11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MRK: </a:t>
            </a:r>
            <a:r>
              <a:rPr lang="hu-H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Nagy Zsuzsanna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könyvtárigazgató, Budapesti </a:t>
            </a:r>
            <a:r>
              <a:rPr 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Corvinus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Egyetem</a:t>
            </a:r>
          </a:p>
          <a:p>
            <a:pPr lvl="1" indent="-324000">
              <a:lnSpc>
                <a:spcPct val="11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MTA KIK: </a:t>
            </a:r>
            <a:r>
              <a:rPr lang="hu-H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Monok István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főigazgató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Kép 3"/>
          <p:cNvPicPr/>
          <p:nvPr/>
        </p:nvPicPr>
        <p:blipFill>
          <a:blip r:embed="rId2" cstate="print">
            <a:duotone>
              <a:srgbClr val="9BBB59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415" y="365125"/>
            <a:ext cx="1219835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2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1875"/>
          </a:xfrm>
        </p:spPr>
        <p:txBody>
          <a:bodyPr>
            <a:normAutofit/>
          </a:bodyPr>
          <a:lstStyle/>
          <a:p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Koordinációs Testület tagjai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3100" y="1397000"/>
            <a:ext cx="10515600" cy="4351338"/>
          </a:xfrm>
        </p:spPr>
        <p:txBody>
          <a:bodyPr>
            <a:normAutofit lnSpcReduction="10000"/>
          </a:bodyPr>
          <a:lstStyle/>
          <a:p>
            <a:pPr indent="-324000">
              <a:lnSpc>
                <a:spcPct val="120000"/>
              </a:lnSpc>
              <a:spcBef>
                <a:spcPts val="5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Tanácskozási jogú állandó meghívottak</a:t>
            </a:r>
          </a:p>
          <a:p>
            <a:pPr lvl="1" indent="-324000">
              <a:lnSpc>
                <a:spcPct val="12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MTA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Titkárság Kutatóintézeti Főosztályának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vezetője: </a:t>
            </a:r>
            <a:r>
              <a:rPr lang="hu-H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Jenes Barnabás</a:t>
            </a:r>
          </a:p>
          <a:p>
            <a:pPr lvl="1" indent="-324000">
              <a:lnSpc>
                <a:spcPct val="12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MTA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Doktori Tanács: </a:t>
            </a:r>
            <a:r>
              <a:rPr lang="hu-H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Hudecz</a:t>
            </a:r>
            <a:r>
              <a:rPr lang="hu-H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Ferenc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MTA-ELTE </a:t>
            </a:r>
            <a:r>
              <a:rPr 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Peptidkémiai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Kutatócsoport</a:t>
            </a:r>
          </a:p>
          <a:p>
            <a:pPr lvl="1" indent="-324000">
              <a:lnSpc>
                <a:spcPct val="12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ODT: </a:t>
            </a:r>
            <a:r>
              <a:rPr lang="hu-H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Csernoch</a:t>
            </a:r>
            <a:r>
              <a:rPr lang="hu-H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László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az MTA Doktora, az ODT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elnöke, Debreceni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Egyetem Klinikai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Központ</a:t>
            </a:r>
          </a:p>
          <a:p>
            <a:pPr lvl="1" indent="-324000">
              <a:lnSpc>
                <a:spcPct val="12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Magyar Tudományosság Külföldön Elnöki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Bizottság: </a:t>
            </a:r>
            <a:r>
              <a:rPr lang="hu-H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Kocsis Károly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MTA Földrajztudományi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Intézet</a:t>
            </a:r>
          </a:p>
          <a:p>
            <a:pPr lvl="1" indent="-324000">
              <a:lnSpc>
                <a:spcPct val="12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MTA elnöke által delegált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személy: </a:t>
            </a:r>
            <a:r>
              <a:rPr lang="hu-H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Kovács László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SZTAKI</a:t>
            </a:r>
          </a:p>
          <a:p>
            <a:pPr lvl="1" indent="-324000">
              <a:lnSpc>
                <a:spcPct val="12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MTA KIK MTMT osztály vezetője: </a:t>
            </a:r>
            <a:r>
              <a:rPr lang="hu-HU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Áts</a:t>
            </a:r>
            <a:r>
              <a:rPr lang="hu-H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József</a:t>
            </a:r>
          </a:p>
          <a:p>
            <a:pPr lvl="1" indent="-324000">
              <a:lnSpc>
                <a:spcPct val="12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Titkár:</a:t>
            </a:r>
            <a:r>
              <a:rPr lang="hu-H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Holl</a:t>
            </a:r>
            <a:r>
              <a:rPr lang="hu-H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András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MTA KIK informatikai </a:t>
            </a:r>
            <a:r>
              <a:rPr 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főig.h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2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Kép 3"/>
          <p:cNvPicPr/>
          <p:nvPr/>
        </p:nvPicPr>
        <p:blipFill>
          <a:blip r:embed="rId2" cstate="print">
            <a:duotone>
              <a:srgbClr val="9BBB59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865" y="365125"/>
            <a:ext cx="1219835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45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1875"/>
          </a:xfrm>
        </p:spPr>
        <p:txBody>
          <a:bodyPr>
            <a:normAutofit/>
          </a:bodyPr>
          <a:lstStyle/>
          <a:p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MTMT Szakbizottságai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3100" y="1397000"/>
            <a:ext cx="10515600" cy="4351338"/>
          </a:xfrm>
        </p:spPr>
        <p:txBody>
          <a:bodyPr>
            <a:normAutofit/>
          </a:bodyPr>
          <a:lstStyle/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324000">
              <a:lnSpc>
                <a:spcPct val="11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Bibliográfiai Szakbizottság</a:t>
            </a:r>
          </a:p>
          <a:p>
            <a:pPr lvl="1" indent="-324000">
              <a:lnSpc>
                <a:spcPct val="11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Informatikai Szakbizottság</a:t>
            </a:r>
          </a:p>
          <a:p>
            <a:pPr lvl="1" indent="-324000">
              <a:lnSpc>
                <a:spcPct val="11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Tudománymetriai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Szakbizottság</a:t>
            </a:r>
          </a:p>
          <a:p>
            <a:pPr lvl="1" indent="-324000">
              <a:lnSpc>
                <a:spcPct val="11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Repozitóriumminősítő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Szakbizottság</a:t>
            </a:r>
          </a:p>
          <a:p>
            <a:pPr lvl="1" indent="-324000">
              <a:lnSpc>
                <a:spcPct val="11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800" lvl="1" indent="0">
              <a:lnSpc>
                <a:spcPct val="110000"/>
              </a:lnSpc>
              <a:buClr>
                <a:schemeClr val="accent2">
                  <a:lumMod val="75000"/>
                </a:schemeClr>
              </a:buClr>
              <a:buNone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Tudományos Tanács számára javaslatokat készítenek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Kép 3"/>
          <p:cNvPicPr/>
          <p:nvPr/>
        </p:nvPicPr>
        <p:blipFill>
          <a:blip r:embed="rId2" cstate="print">
            <a:duotone>
              <a:srgbClr val="9BBB59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415" y="365125"/>
            <a:ext cx="1219835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50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1875"/>
          </a:xfrm>
        </p:spPr>
        <p:txBody>
          <a:bodyPr>
            <a:normAutofit/>
          </a:bodyPr>
          <a:lstStyle/>
          <a:p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Koordinációs Testület alakuló ülése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60400" y="1168400"/>
            <a:ext cx="10515600" cy="4775200"/>
          </a:xfrm>
        </p:spPr>
        <p:txBody>
          <a:bodyPr>
            <a:normAutofit fontScale="92500" lnSpcReduction="20000"/>
          </a:bodyPr>
          <a:lstStyle/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800" lvl="1" indent="0">
              <a:lnSpc>
                <a:spcPct val="110000"/>
              </a:lnSpc>
              <a:buClr>
                <a:schemeClr val="accent2">
                  <a:lumMod val="75000"/>
                </a:schemeClr>
              </a:buClr>
              <a:buNone/>
            </a:pP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2017. április 24. </a:t>
            </a:r>
          </a:p>
          <a:p>
            <a:pPr marL="704700" lvl="1" indent="-342900">
              <a:lnSpc>
                <a:spcPct val="11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Ügyrend elfogadása - megtörtént</a:t>
            </a:r>
          </a:p>
          <a:p>
            <a:pPr marL="704700" lvl="1" indent="-342900">
              <a:lnSpc>
                <a:spcPct val="11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Tájékoztató az MTMT-</a:t>
            </a:r>
            <a:r>
              <a:rPr lang="hu-H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ről</a:t>
            </a: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tudomásul vette</a:t>
            </a:r>
          </a:p>
          <a:p>
            <a:pPr marL="704700" lvl="1" indent="-342900">
              <a:lnSpc>
                <a:spcPct val="11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Szakbizottságok – javaslat a tagokra (</a:t>
            </a:r>
            <a:r>
              <a:rPr lang="hu-H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Repozitóriumminősítő</a:t>
            </a: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és </a:t>
            </a:r>
            <a:r>
              <a:rPr lang="hu-H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Tudománymetriai</a:t>
            </a: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elfogadta</a:t>
            </a:r>
          </a:p>
          <a:p>
            <a:pPr marL="704700" lvl="1" indent="-342900">
              <a:lnSpc>
                <a:spcPct val="11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új szoftverre való átállás időpontja – számos nyitott kérdés, bizonytalanság, a KT június 1-i átállást elfogadta, feltételesen</a:t>
            </a:r>
          </a:p>
          <a:p>
            <a:pPr marL="704700" lvl="1" indent="-342900">
              <a:lnSpc>
                <a:spcPct val="11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Pénzügyek – a finanszírozás megoldatlan, ígéretek (MTA, EMMI, NKFIH)– a KT meghallgatta</a:t>
            </a:r>
          </a:p>
          <a:p>
            <a:pPr marL="704700" lvl="1" indent="-342900">
              <a:lnSpc>
                <a:spcPct val="11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Egyebek – aggályok: átállás, tájékoztatás, adatszolgáltatás részletesebb szabályozása</a:t>
            </a:r>
          </a:p>
          <a:p>
            <a:pPr marL="704700" lvl="1" indent="-342900">
              <a:lnSpc>
                <a:spcPct val="11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Következő ülés szeptember második fele</a:t>
            </a:r>
          </a:p>
          <a:p>
            <a:pPr marL="704700" lvl="1" indent="-342900">
              <a:lnSpc>
                <a:spcPct val="11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04700" lvl="1" indent="-342900">
              <a:lnSpc>
                <a:spcPct val="11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Kép 3"/>
          <p:cNvPicPr/>
          <p:nvPr/>
        </p:nvPicPr>
        <p:blipFill>
          <a:blip r:embed="rId2" cstate="print">
            <a:duotone>
              <a:srgbClr val="9BBB59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065" y="365125"/>
            <a:ext cx="1219835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16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1875"/>
          </a:xfrm>
        </p:spPr>
        <p:txBody>
          <a:bodyPr>
            <a:normAutofit/>
          </a:bodyPr>
          <a:lstStyle/>
          <a:p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MTMT működése – kérdések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35000" y="1231900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04700" lvl="1" indent="-342900">
              <a:lnSpc>
                <a:spcPct val="11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Alapkérdés: két alrendszer</a:t>
            </a:r>
          </a:p>
          <a:p>
            <a:pPr marL="1161900" lvl="2" indent="-342900">
              <a:lnSpc>
                <a:spcPct val="11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adatok nyilvántartása – szerzők, könyvtárosok (hitelesség)</a:t>
            </a:r>
          </a:p>
          <a:p>
            <a:pPr marL="1161900" lvl="2" indent="-342900">
              <a:lnSpc>
                <a:spcPct val="11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értékelés – tudománypolitikusok, testületek és intézmények vezetői</a:t>
            </a:r>
          </a:p>
          <a:p>
            <a:pPr marL="704700" lvl="1" indent="-342900">
              <a:lnSpc>
                <a:spcPct val="11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Felelősségi körök</a:t>
            </a:r>
          </a:p>
          <a:p>
            <a:pPr marL="704700" lvl="1" indent="-342900">
              <a:lnSpc>
                <a:spcPct val="11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Költségek, fenntarthatóság – munkaráfordítás nem ismert, nincs költségkalkuláció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(munkaidő – bérek és járulékok, egyetemek, MTA, egyéb szereplők közötti arány - ráfordításban, adatmennyiségben)</a:t>
            </a:r>
          </a:p>
          <a:p>
            <a:pPr marL="704700" lvl="1" indent="-342900">
              <a:lnSpc>
                <a:spcPct val="11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Irányítási struktúra – tükrözi-e a ráfordítási és felhasználási arányokat</a:t>
            </a:r>
          </a:p>
          <a:p>
            <a:pPr marL="704700" lvl="1" indent="-342900">
              <a:lnSpc>
                <a:spcPct val="11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Adatok  - tulajdonlás, felhasználás, szolgáltatás</a:t>
            </a:r>
          </a:p>
          <a:p>
            <a:pPr marL="704700" lvl="1" indent="-342900">
              <a:lnSpc>
                <a:spcPct val="11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új szoftver funkcionalitása – keresés, adat lekérdezés,…</a:t>
            </a:r>
          </a:p>
          <a:p>
            <a:pPr marL="704700" lvl="1" indent="-342900">
              <a:lnSpc>
                <a:spcPct val="11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04700" lvl="1" indent="-342900">
              <a:lnSpc>
                <a:spcPct val="11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Kép 3"/>
          <p:cNvPicPr/>
          <p:nvPr/>
        </p:nvPicPr>
        <p:blipFill>
          <a:blip r:embed="rId2" cstate="print">
            <a:duotone>
              <a:srgbClr val="9BBB59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365" y="315912"/>
            <a:ext cx="1219835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29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501900" y="2133600"/>
            <a:ext cx="660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Köszönöm megtisztelő figyelmüket!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857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381</Words>
  <Application>Microsoft Office PowerPoint</Application>
  <PresentationFormat>Szélesvásznú</PresentationFormat>
  <Paragraphs>70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Office-téma</vt:lpstr>
      <vt:lpstr>Az MTMT Koordinációs Testülete alakuló üléséről</vt:lpstr>
      <vt:lpstr>Az MTMT</vt:lpstr>
      <vt:lpstr>A Koordinációs Testület</vt:lpstr>
      <vt:lpstr>A Koordinációs Testület tagjai</vt:lpstr>
      <vt:lpstr>A Koordinációs Testület tagjai</vt:lpstr>
      <vt:lpstr>Az MTMT Szakbizottságai</vt:lpstr>
      <vt:lpstr>A Koordinációs Testület alakuló ülése</vt:lpstr>
      <vt:lpstr>Az MTMT működése – kérdések</vt:lpstr>
      <vt:lpstr>PowerPoint-bemutató</vt:lpstr>
    </vt:vector>
  </TitlesOfParts>
  <Company>Budapesti Corvinus Egyetem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MTMT Koordinációs Testülete alakuló üléséről</dc:title>
  <dc:creator>Nagy Zsuzsanna</dc:creator>
  <cp:lastModifiedBy>Nagy Zsuzsanna</cp:lastModifiedBy>
  <cp:revision>22</cp:revision>
  <dcterms:created xsi:type="dcterms:W3CDTF">2017-08-29T13:03:26Z</dcterms:created>
  <dcterms:modified xsi:type="dcterms:W3CDTF">2017-08-31T07:19:15Z</dcterms:modified>
</cp:coreProperties>
</file>