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9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16"/>
    <p:restoredTop sz="94590"/>
  </p:normalViewPr>
  <p:slideViewPr>
    <p:cSldViewPr snapToGrid="0" snapToObjects="1">
      <p:cViewPr varScale="1">
        <p:scale>
          <a:sx n="77" d="100"/>
          <a:sy n="77" d="100"/>
        </p:scale>
        <p:origin x="4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50F824-161A-434F-92DF-7373EB26FEA3}" type="doc">
      <dgm:prSet loTypeId="urn:microsoft.com/office/officeart/2005/8/layout/vList2" loCatId="list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DD30B4C4-CB9E-4391-BE7C-18A7A544A234}">
      <dgm:prSet/>
      <dgm:spPr/>
      <dgm:t>
        <a:bodyPr/>
        <a:lstStyle/>
        <a:p>
          <a:r>
            <a:rPr lang="en-US" dirty="0" err="1"/>
            <a:t>Széchenyi</a:t>
          </a:r>
          <a:r>
            <a:rPr lang="en-US" dirty="0"/>
            <a:t> István </a:t>
          </a:r>
          <a:r>
            <a:rPr lang="hu-HU" b="1" i="0" dirty="0" smtClean="0"/>
            <a:t>Gazdálkodás- </a:t>
          </a:r>
          <a:r>
            <a:rPr lang="hu-HU" b="1" i="0" dirty="0"/>
            <a:t>és Szervezéstudományok </a:t>
          </a:r>
          <a:r>
            <a:rPr lang="hu-HU" b="0" i="0" dirty="0"/>
            <a:t>Doktori Iskola</a:t>
          </a:r>
          <a:endParaRPr lang="en-US" dirty="0"/>
        </a:p>
      </dgm:t>
    </dgm:pt>
    <dgm:pt modelId="{C8CFF8B6-C77B-4673-A738-FFA740B0732D}" type="parTrans" cxnId="{723CE95B-97C4-4F34-B203-79C55B27CE06}">
      <dgm:prSet/>
      <dgm:spPr/>
      <dgm:t>
        <a:bodyPr/>
        <a:lstStyle/>
        <a:p>
          <a:endParaRPr lang="en-US"/>
        </a:p>
      </dgm:t>
    </dgm:pt>
    <dgm:pt modelId="{ECF66765-2232-4E1B-ABD9-743EF2956E7F}" type="sibTrans" cxnId="{723CE95B-97C4-4F34-B203-79C55B27CE06}">
      <dgm:prSet/>
      <dgm:spPr/>
      <dgm:t>
        <a:bodyPr/>
        <a:lstStyle/>
        <a:p>
          <a:endParaRPr lang="en-US"/>
        </a:p>
      </dgm:t>
    </dgm:pt>
    <dgm:pt modelId="{5406F922-9800-4BD9-BEBD-FBC74583A24A}">
      <dgm:prSet/>
      <dgm:spPr/>
      <dgm:t>
        <a:bodyPr/>
        <a:lstStyle/>
        <a:p>
          <a:r>
            <a:rPr lang="en-US" dirty="0" err="1"/>
            <a:t>Cziráki</a:t>
          </a:r>
          <a:r>
            <a:rPr lang="en-US" dirty="0"/>
            <a:t> </a:t>
          </a:r>
          <a:r>
            <a:rPr lang="en-US" dirty="0" err="1"/>
            <a:t>József</a:t>
          </a:r>
          <a:r>
            <a:rPr lang="en-US" dirty="0"/>
            <a:t> </a:t>
          </a:r>
          <a:r>
            <a:rPr lang="en-US" b="1" dirty="0" err="1"/>
            <a:t>Faanyag</a:t>
          </a:r>
          <a:r>
            <a:rPr lang="en-US" b="1" dirty="0"/>
            <a:t>- </a:t>
          </a:r>
          <a:r>
            <a:rPr lang="en-US" b="1" dirty="0" err="1"/>
            <a:t>tudomány</a:t>
          </a:r>
          <a:r>
            <a:rPr lang="en-US" b="1" dirty="0"/>
            <a:t> </a:t>
          </a:r>
          <a:r>
            <a:rPr lang="en-US" b="1" dirty="0" err="1"/>
            <a:t>és</a:t>
          </a:r>
          <a:r>
            <a:rPr lang="en-US" b="1" dirty="0"/>
            <a:t> </a:t>
          </a:r>
          <a:r>
            <a:rPr lang="en-US" b="1" dirty="0" err="1"/>
            <a:t>Technológiák</a:t>
          </a:r>
          <a:r>
            <a:rPr lang="en-US" dirty="0"/>
            <a:t> </a:t>
          </a:r>
          <a:r>
            <a:rPr lang="en-US" dirty="0" err="1"/>
            <a:t>Doktori</a:t>
          </a:r>
          <a:r>
            <a:rPr lang="en-US" dirty="0"/>
            <a:t> </a:t>
          </a:r>
          <a:r>
            <a:rPr lang="en-US" dirty="0" err="1"/>
            <a:t>Iskola</a:t>
          </a:r>
          <a:endParaRPr lang="en-US" dirty="0"/>
        </a:p>
      </dgm:t>
    </dgm:pt>
    <dgm:pt modelId="{C740DB60-AC7B-4AC8-865B-306A1CF5724B}" type="parTrans" cxnId="{E15084A0-7A74-43D4-B5A5-45846CD444B2}">
      <dgm:prSet/>
      <dgm:spPr/>
      <dgm:t>
        <a:bodyPr/>
        <a:lstStyle/>
        <a:p>
          <a:endParaRPr lang="en-US"/>
        </a:p>
      </dgm:t>
    </dgm:pt>
    <dgm:pt modelId="{6A92F163-2EA8-42AB-A439-B52DA7A9A545}" type="sibTrans" cxnId="{E15084A0-7A74-43D4-B5A5-45846CD444B2}">
      <dgm:prSet/>
      <dgm:spPr/>
      <dgm:t>
        <a:bodyPr/>
        <a:lstStyle/>
        <a:p>
          <a:endParaRPr lang="en-US"/>
        </a:p>
      </dgm:t>
    </dgm:pt>
    <dgm:pt modelId="{4B3E650D-C1B8-453F-9130-1BD38F2E447B}">
      <dgm:prSet/>
      <dgm:spPr/>
      <dgm:t>
        <a:bodyPr/>
        <a:lstStyle/>
        <a:p>
          <a:r>
            <a:rPr lang="en-US" dirty="0"/>
            <a:t>Roth </a:t>
          </a:r>
          <a:r>
            <a:rPr lang="en-US" dirty="0" err="1"/>
            <a:t>Gyula</a:t>
          </a:r>
          <a:r>
            <a:rPr lang="en-US" dirty="0"/>
            <a:t> </a:t>
          </a:r>
          <a:r>
            <a:rPr lang="en-US" b="1" dirty="0" err="1"/>
            <a:t>Erdészeti</a:t>
          </a:r>
          <a:r>
            <a:rPr lang="en-US" b="1" dirty="0"/>
            <a:t> </a:t>
          </a:r>
          <a:r>
            <a:rPr lang="en-US" b="1" dirty="0" err="1"/>
            <a:t>és</a:t>
          </a:r>
          <a:r>
            <a:rPr lang="en-US" b="1" dirty="0"/>
            <a:t> </a:t>
          </a:r>
          <a:r>
            <a:rPr lang="en-US" b="1" dirty="0" err="1"/>
            <a:t>Vadgazdálkodási</a:t>
          </a:r>
          <a:r>
            <a:rPr lang="en-US" b="1" dirty="0"/>
            <a:t> </a:t>
          </a:r>
          <a:r>
            <a:rPr lang="en-US" b="1" dirty="0" err="1"/>
            <a:t>Tudományok</a:t>
          </a:r>
          <a:r>
            <a:rPr lang="en-US" b="1" dirty="0"/>
            <a:t> </a:t>
          </a:r>
          <a:r>
            <a:rPr lang="en-US" dirty="0" err="1"/>
            <a:t>Doktori</a:t>
          </a:r>
          <a:r>
            <a:rPr lang="en-US" dirty="0"/>
            <a:t> </a:t>
          </a:r>
          <a:r>
            <a:rPr lang="en-US" dirty="0" err="1"/>
            <a:t>Iskola</a:t>
          </a:r>
          <a:endParaRPr lang="en-US" dirty="0"/>
        </a:p>
      </dgm:t>
    </dgm:pt>
    <dgm:pt modelId="{0AF89CCD-5241-41A6-BAB1-1DB9004DE050}" type="parTrans" cxnId="{B77E9B90-3E44-4B58-B14B-DF53DCA95467}">
      <dgm:prSet/>
      <dgm:spPr/>
      <dgm:t>
        <a:bodyPr/>
        <a:lstStyle/>
        <a:p>
          <a:endParaRPr lang="en-US"/>
        </a:p>
      </dgm:t>
    </dgm:pt>
    <dgm:pt modelId="{357A1CD2-520D-46E6-A866-B3CC55F248A8}" type="sibTrans" cxnId="{B77E9B90-3E44-4B58-B14B-DF53DCA95467}">
      <dgm:prSet/>
      <dgm:spPr/>
      <dgm:t>
        <a:bodyPr/>
        <a:lstStyle/>
        <a:p>
          <a:endParaRPr lang="en-US"/>
        </a:p>
      </dgm:t>
    </dgm:pt>
    <dgm:pt modelId="{ECEE9B3E-DB1F-E44A-A335-E334969F08E4}" type="pres">
      <dgm:prSet presAssocID="{4E50F824-161A-434F-92DF-7373EB26FE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68AF197-9D26-CA49-B7A3-44CB2931DCA3}" type="pres">
      <dgm:prSet presAssocID="{DD30B4C4-CB9E-4391-BE7C-18A7A544A23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CEF8C55-7FDA-AD45-B683-54B020E880FF}" type="pres">
      <dgm:prSet presAssocID="{ECF66765-2232-4E1B-ABD9-743EF2956E7F}" presName="spacer" presStyleCnt="0"/>
      <dgm:spPr/>
    </dgm:pt>
    <dgm:pt modelId="{7341E86B-7D58-3F4C-9EE6-DD393BA7817D}" type="pres">
      <dgm:prSet presAssocID="{5406F922-9800-4BD9-BEBD-FBC74583A24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CBC27C9-7D86-D04B-918C-FAE794EE978D}" type="pres">
      <dgm:prSet presAssocID="{6A92F163-2EA8-42AB-A439-B52DA7A9A545}" presName="spacer" presStyleCnt="0"/>
      <dgm:spPr/>
    </dgm:pt>
    <dgm:pt modelId="{07B552C4-F218-EE4E-92FF-ACC37674BAB4}" type="pres">
      <dgm:prSet presAssocID="{4B3E650D-C1B8-453F-9130-1BD38F2E447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4F83084-5FDB-3A47-8513-12C69B08172A}" type="presOf" srcId="{DD30B4C4-CB9E-4391-BE7C-18A7A544A234}" destId="{D68AF197-9D26-CA49-B7A3-44CB2931DCA3}" srcOrd="0" destOrd="0" presId="urn:microsoft.com/office/officeart/2005/8/layout/vList2"/>
    <dgm:cxn modelId="{B77E9B90-3E44-4B58-B14B-DF53DCA95467}" srcId="{4E50F824-161A-434F-92DF-7373EB26FEA3}" destId="{4B3E650D-C1B8-453F-9130-1BD38F2E447B}" srcOrd="2" destOrd="0" parTransId="{0AF89CCD-5241-41A6-BAB1-1DB9004DE050}" sibTransId="{357A1CD2-520D-46E6-A866-B3CC55F248A8}"/>
    <dgm:cxn modelId="{1C70CD86-6126-0F41-9889-A31685801218}" type="presOf" srcId="{5406F922-9800-4BD9-BEBD-FBC74583A24A}" destId="{7341E86B-7D58-3F4C-9EE6-DD393BA7817D}" srcOrd="0" destOrd="0" presId="urn:microsoft.com/office/officeart/2005/8/layout/vList2"/>
    <dgm:cxn modelId="{723CE95B-97C4-4F34-B203-79C55B27CE06}" srcId="{4E50F824-161A-434F-92DF-7373EB26FEA3}" destId="{DD30B4C4-CB9E-4391-BE7C-18A7A544A234}" srcOrd="0" destOrd="0" parTransId="{C8CFF8B6-C77B-4673-A738-FFA740B0732D}" sibTransId="{ECF66765-2232-4E1B-ABD9-743EF2956E7F}"/>
    <dgm:cxn modelId="{9D46DB2B-D02D-C442-AFD5-9EB9BAFEC6F8}" type="presOf" srcId="{4E50F824-161A-434F-92DF-7373EB26FEA3}" destId="{ECEE9B3E-DB1F-E44A-A335-E334969F08E4}" srcOrd="0" destOrd="0" presId="urn:microsoft.com/office/officeart/2005/8/layout/vList2"/>
    <dgm:cxn modelId="{80A70CDD-B206-0D40-B709-9143D5D146F0}" type="presOf" srcId="{4B3E650D-C1B8-453F-9130-1BD38F2E447B}" destId="{07B552C4-F218-EE4E-92FF-ACC37674BAB4}" srcOrd="0" destOrd="0" presId="urn:microsoft.com/office/officeart/2005/8/layout/vList2"/>
    <dgm:cxn modelId="{E15084A0-7A74-43D4-B5A5-45846CD444B2}" srcId="{4E50F824-161A-434F-92DF-7373EB26FEA3}" destId="{5406F922-9800-4BD9-BEBD-FBC74583A24A}" srcOrd="1" destOrd="0" parTransId="{C740DB60-AC7B-4AC8-865B-306A1CF5724B}" sibTransId="{6A92F163-2EA8-42AB-A439-B52DA7A9A545}"/>
    <dgm:cxn modelId="{9FEED075-898A-4147-93D5-2FCEDF11AAD1}" type="presParOf" srcId="{ECEE9B3E-DB1F-E44A-A335-E334969F08E4}" destId="{D68AF197-9D26-CA49-B7A3-44CB2931DCA3}" srcOrd="0" destOrd="0" presId="urn:microsoft.com/office/officeart/2005/8/layout/vList2"/>
    <dgm:cxn modelId="{6F7E97E0-990A-BC47-A2EA-F9ED0E941E61}" type="presParOf" srcId="{ECEE9B3E-DB1F-E44A-A335-E334969F08E4}" destId="{7CEF8C55-7FDA-AD45-B683-54B020E880FF}" srcOrd="1" destOrd="0" presId="urn:microsoft.com/office/officeart/2005/8/layout/vList2"/>
    <dgm:cxn modelId="{BE65057B-9E97-FF4E-A369-63FC31926604}" type="presParOf" srcId="{ECEE9B3E-DB1F-E44A-A335-E334969F08E4}" destId="{7341E86B-7D58-3F4C-9EE6-DD393BA7817D}" srcOrd="2" destOrd="0" presId="urn:microsoft.com/office/officeart/2005/8/layout/vList2"/>
    <dgm:cxn modelId="{C14259A8-23F0-F341-84F6-864B93E624EA}" type="presParOf" srcId="{ECEE9B3E-DB1F-E44A-A335-E334969F08E4}" destId="{1CBC27C9-7D86-D04B-918C-FAE794EE978D}" srcOrd="3" destOrd="0" presId="urn:microsoft.com/office/officeart/2005/8/layout/vList2"/>
    <dgm:cxn modelId="{D6DEA783-188C-C449-9EA3-1CFEDCBE7BCE}" type="presParOf" srcId="{ECEE9B3E-DB1F-E44A-A335-E334969F08E4}" destId="{07B552C4-F218-EE4E-92FF-ACC37674BAB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AF197-9D26-CA49-B7A3-44CB2931DCA3}">
      <dsp:nvSpPr>
        <dsp:cNvPr id="0" name=""/>
        <dsp:cNvSpPr/>
      </dsp:nvSpPr>
      <dsp:spPr>
        <a:xfrm>
          <a:off x="0" y="361560"/>
          <a:ext cx="4971603" cy="136890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/>
            <a:t>Széchenyi</a:t>
          </a:r>
          <a:r>
            <a:rPr lang="en-US" sz="2600" kern="1200" dirty="0"/>
            <a:t> István </a:t>
          </a:r>
          <a:r>
            <a:rPr lang="hu-HU" sz="2600" b="1" i="0" kern="1200" dirty="0" smtClean="0"/>
            <a:t>Gazdálkodás- </a:t>
          </a:r>
          <a:r>
            <a:rPr lang="hu-HU" sz="2600" b="1" i="0" kern="1200" dirty="0"/>
            <a:t>és Szervezéstudományok </a:t>
          </a:r>
          <a:r>
            <a:rPr lang="hu-HU" sz="2600" b="0" i="0" kern="1200" dirty="0"/>
            <a:t>Doktori Iskola</a:t>
          </a:r>
          <a:endParaRPr lang="en-US" sz="2600" kern="1200" dirty="0"/>
        </a:p>
      </dsp:txBody>
      <dsp:txXfrm>
        <a:off x="66824" y="428384"/>
        <a:ext cx="4837955" cy="1235252"/>
      </dsp:txXfrm>
    </dsp:sp>
    <dsp:sp modelId="{7341E86B-7D58-3F4C-9EE6-DD393BA7817D}">
      <dsp:nvSpPr>
        <dsp:cNvPr id="0" name=""/>
        <dsp:cNvSpPr/>
      </dsp:nvSpPr>
      <dsp:spPr>
        <a:xfrm>
          <a:off x="0" y="1805340"/>
          <a:ext cx="4971603" cy="136890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95191"/>
                <a:satOff val="-8669"/>
                <a:lumOff val="29612"/>
                <a:alphaOff val="0"/>
                <a:tint val="96000"/>
                <a:lumMod val="100000"/>
              </a:schemeClr>
            </a:gs>
            <a:gs pos="78000">
              <a:schemeClr val="accent6">
                <a:shade val="50000"/>
                <a:hueOff val="-95191"/>
                <a:satOff val="-8669"/>
                <a:lumOff val="2961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/>
            <a:t>Cziráki</a:t>
          </a:r>
          <a:r>
            <a:rPr lang="en-US" sz="2600" kern="1200" dirty="0"/>
            <a:t> </a:t>
          </a:r>
          <a:r>
            <a:rPr lang="en-US" sz="2600" kern="1200" dirty="0" err="1"/>
            <a:t>József</a:t>
          </a:r>
          <a:r>
            <a:rPr lang="en-US" sz="2600" kern="1200" dirty="0"/>
            <a:t> </a:t>
          </a:r>
          <a:r>
            <a:rPr lang="en-US" sz="2600" b="1" kern="1200" dirty="0" err="1"/>
            <a:t>Faanyag</a:t>
          </a:r>
          <a:r>
            <a:rPr lang="en-US" sz="2600" b="1" kern="1200" dirty="0"/>
            <a:t>- </a:t>
          </a:r>
          <a:r>
            <a:rPr lang="en-US" sz="2600" b="1" kern="1200" dirty="0" err="1"/>
            <a:t>tudomány</a:t>
          </a:r>
          <a:r>
            <a:rPr lang="en-US" sz="2600" b="1" kern="1200" dirty="0"/>
            <a:t> </a:t>
          </a:r>
          <a:r>
            <a:rPr lang="en-US" sz="2600" b="1" kern="1200" dirty="0" err="1"/>
            <a:t>és</a:t>
          </a:r>
          <a:r>
            <a:rPr lang="en-US" sz="2600" b="1" kern="1200" dirty="0"/>
            <a:t> </a:t>
          </a:r>
          <a:r>
            <a:rPr lang="en-US" sz="2600" b="1" kern="1200" dirty="0" err="1"/>
            <a:t>Technológiák</a:t>
          </a:r>
          <a:r>
            <a:rPr lang="en-US" sz="2600" kern="1200" dirty="0"/>
            <a:t> </a:t>
          </a:r>
          <a:r>
            <a:rPr lang="en-US" sz="2600" kern="1200" dirty="0" err="1"/>
            <a:t>Doktori</a:t>
          </a:r>
          <a:r>
            <a:rPr lang="en-US" sz="2600" kern="1200" dirty="0"/>
            <a:t> </a:t>
          </a:r>
          <a:r>
            <a:rPr lang="en-US" sz="2600" kern="1200" dirty="0" err="1"/>
            <a:t>Iskola</a:t>
          </a:r>
          <a:endParaRPr lang="en-US" sz="2600" kern="1200" dirty="0"/>
        </a:p>
      </dsp:txBody>
      <dsp:txXfrm>
        <a:off x="66824" y="1872164"/>
        <a:ext cx="4837955" cy="1235252"/>
      </dsp:txXfrm>
    </dsp:sp>
    <dsp:sp modelId="{07B552C4-F218-EE4E-92FF-ACC37674BAB4}">
      <dsp:nvSpPr>
        <dsp:cNvPr id="0" name=""/>
        <dsp:cNvSpPr/>
      </dsp:nvSpPr>
      <dsp:spPr>
        <a:xfrm>
          <a:off x="0" y="3249120"/>
          <a:ext cx="4971603" cy="136890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95191"/>
                <a:satOff val="-8669"/>
                <a:lumOff val="29612"/>
                <a:alphaOff val="0"/>
                <a:tint val="96000"/>
                <a:lumMod val="100000"/>
              </a:schemeClr>
            </a:gs>
            <a:gs pos="78000">
              <a:schemeClr val="accent6">
                <a:shade val="50000"/>
                <a:hueOff val="-95191"/>
                <a:satOff val="-8669"/>
                <a:lumOff val="2961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Roth </a:t>
          </a:r>
          <a:r>
            <a:rPr lang="en-US" sz="2600" kern="1200" dirty="0" err="1"/>
            <a:t>Gyula</a:t>
          </a:r>
          <a:r>
            <a:rPr lang="en-US" sz="2600" kern="1200" dirty="0"/>
            <a:t> </a:t>
          </a:r>
          <a:r>
            <a:rPr lang="en-US" sz="2600" b="1" kern="1200" dirty="0" err="1"/>
            <a:t>Erdészeti</a:t>
          </a:r>
          <a:r>
            <a:rPr lang="en-US" sz="2600" b="1" kern="1200" dirty="0"/>
            <a:t> </a:t>
          </a:r>
          <a:r>
            <a:rPr lang="en-US" sz="2600" b="1" kern="1200" dirty="0" err="1"/>
            <a:t>és</a:t>
          </a:r>
          <a:r>
            <a:rPr lang="en-US" sz="2600" b="1" kern="1200" dirty="0"/>
            <a:t> </a:t>
          </a:r>
          <a:r>
            <a:rPr lang="en-US" sz="2600" b="1" kern="1200" dirty="0" err="1"/>
            <a:t>Vadgazdálkodási</a:t>
          </a:r>
          <a:r>
            <a:rPr lang="en-US" sz="2600" b="1" kern="1200" dirty="0"/>
            <a:t> </a:t>
          </a:r>
          <a:r>
            <a:rPr lang="en-US" sz="2600" b="1" kern="1200" dirty="0" err="1"/>
            <a:t>Tudományok</a:t>
          </a:r>
          <a:r>
            <a:rPr lang="en-US" sz="2600" b="1" kern="1200" dirty="0"/>
            <a:t> </a:t>
          </a:r>
          <a:r>
            <a:rPr lang="en-US" sz="2600" kern="1200" dirty="0" err="1"/>
            <a:t>Doktori</a:t>
          </a:r>
          <a:r>
            <a:rPr lang="en-US" sz="2600" kern="1200" dirty="0"/>
            <a:t> </a:t>
          </a:r>
          <a:r>
            <a:rPr lang="en-US" sz="2600" kern="1200" dirty="0" err="1"/>
            <a:t>Iskola</a:t>
          </a:r>
          <a:endParaRPr lang="en-US" sz="2600" kern="1200" dirty="0"/>
        </a:p>
      </dsp:txBody>
      <dsp:txXfrm>
        <a:off x="66824" y="3315944"/>
        <a:ext cx="4837955" cy="1235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tudrh@uni-sopron.hu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niwest.hu/" TargetMode="External"/><Relationship Id="rId4" Type="http://schemas.openxmlformats.org/officeDocument/2006/relationships/hyperlink" Target="http://www.uni-sopron.hu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azgasa.kz/en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DC2D70AB-1C5E-AC4B-B0F6-515A7C9D65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62" t="1196" r="8014" b="2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3500C45-AC53-5547-A952-0DFB4F217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7967" y="1678665"/>
            <a:ext cx="4453902" cy="23721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3400" dirty="0"/>
              <a:t>A Soproni Egyetem együttműködései Kazah egyetemekkel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7AB0614-7008-EA47-9BD0-BAB957DF2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7967" y="4050833"/>
            <a:ext cx="4453902" cy="1096899"/>
          </a:xfrm>
        </p:spPr>
        <p:txBody>
          <a:bodyPr>
            <a:normAutofit/>
          </a:bodyPr>
          <a:lstStyle/>
          <a:p>
            <a:r>
              <a:rPr lang="hu-HU" sz="2400" dirty="0">
                <a:solidFill>
                  <a:schemeClr val="accent1">
                    <a:lumMod val="75000"/>
                  </a:schemeClr>
                </a:solidFill>
              </a:rPr>
              <a:t>Jelenlegi aktivitások és jövőbeni lehetőségek</a:t>
            </a:r>
          </a:p>
        </p:txBody>
      </p:sp>
      <p:sp>
        <p:nvSpPr>
          <p:cNvPr id="18" name="Alcím 2">
            <a:extLst>
              <a:ext uri="{FF2B5EF4-FFF2-40B4-BE49-F238E27FC236}">
                <a16:creationId xmlns:a16="http://schemas.microsoft.com/office/drawing/2014/main" id="{AA29FEDF-2E88-F545-9B76-8C10A62D9BF7}"/>
              </a:ext>
            </a:extLst>
          </p:cNvPr>
          <p:cNvSpPr txBox="1">
            <a:spLocks/>
          </p:cNvSpPr>
          <p:nvPr/>
        </p:nvSpPr>
        <p:spPr>
          <a:xfrm>
            <a:off x="5137967" y="5147733"/>
            <a:ext cx="4453902" cy="74506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Alpár Tibor L.</a:t>
            </a:r>
          </a:p>
          <a:p>
            <a:r>
              <a:rPr lang="hu-HU" dirty="0"/>
              <a:t>kutatási és külügyi rektorhelyettes</a:t>
            </a:r>
          </a:p>
        </p:txBody>
      </p:sp>
    </p:spTree>
    <p:extLst>
      <p:ext uri="{BB962C8B-B14F-4D97-AF65-F5344CB8AC3E}">
        <p14:creationId xmlns:p14="http://schemas.microsoft.com/office/powerpoint/2010/main" val="136657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65AC7D1-EAA9-48F5-B509-60A7F50BF7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6320AF9-619A-4175-865B-5663E1AEF4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63B6EC6-D752-4EE7-908B-F8F19E8C7FE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FECD4E8-AD3E-4228-82A2-9461958EA94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A032553A-72E8-4B0D-8405-FF9771C9AF0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1F9D6ACB-2FF4-49F9-978A-E0D5327FC63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142BFA2A-77A0-4F60-A32A-685681C848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4" y="609599"/>
            <a:ext cx="3843375" cy="5545667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hu-HU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PhD képzés</a:t>
            </a:r>
          </a:p>
        </p:txBody>
      </p:sp>
      <p:graphicFrame>
        <p:nvGraphicFramePr>
          <p:cNvPr id="21" name="Rectangle 3">
            <a:extLst>
              <a:ext uri="{FF2B5EF4-FFF2-40B4-BE49-F238E27FC236}">
                <a16:creationId xmlns:a16="http://schemas.microsoft.com/office/drawing/2014/main" id="{B78D7FF5-0764-CB4D-8B2F-6E41009316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8054156"/>
              </p:ext>
            </p:extLst>
          </p:nvPr>
        </p:nvGraphicFramePr>
        <p:xfrm>
          <a:off x="6331980" y="906466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134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7510968-52A4-C94E-888A-B81EDB5F6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609600"/>
            <a:ext cx="7559502" cy="1320800"/>
          </a:xfrm>
        </p:spPr>
        <p:txBody>
          <a:bodyPr/>
          <a:lstStyle/>
          <a:p>
            <a:r>
              <a:rPr lang="hu-HU" dirty="0"/>
              <a:t>Terveink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0527053-390C-1349-88A9-835C5932C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hu-HU" sz="2400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rPr>
              <a:t>Double degree – </a:t>
            </a:r>
            <a:r>
              <a:rPr lang="en-GB" altLang="hu-HU" sz="2400" dirty="0" err="1">
                <a:solidFill>
                  <a:schemeClr val="accent1">
                    <a:lumMod val="75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rPr>
              <a:t>kettős</a:t>
            </a:r>
            <a:r>
              <a:rPr lang="en-GB" altLang="hu-HU" sz="2400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rPr>
              <a:t> diploma </a:t>
            </a:r>
            <a:r>
              <a:rPr lang="en-GB" altLang="hu-HU" sz="2400" dirty="0" err="1">
                <a:solidFill>
                  <a:schemeClr val="accent1">
                    <a:lumMod val="75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rPr>
              <a:t>létrehozása</a:t>
            </a:r>
            <a:r>
              <a:rPr lang="en-GB" altLang="hu-HU" sz="2400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GB" altLang="hu-HU" sz="2400" dirty="0" err="1">
                <a:solidFill>
                  <a:schemeClr val="accent1">
                    <a:lumMod val="75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rPr>
              <a:t>kazah</a:t>
            </a:r>
            <a:r>
              <a:rPr lang="en-GB" altLang="hu-HU" sz="2400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GB" altLang="hu-HU" sz="2400" dirty="0" err="1">
                <a:solidFill>
                  <a:schemeClr val="accent1">
                    <a:lumMod val="75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rPr>
              <a:t>partnerekkel</a:t>
            </a:r>
            <a:endParaRPr lang="en-GB" altLang="hu-HU" sz="2400" dirty="0">
              <a:solidFill>
                <a:schemeClr val="accent1">
                  <a:lumMod val="75000"/>
                </a:schemeClr>
              </a:solidFill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GB" altLang="hu-HU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hu-HU" sz="2000" dirty="0">
                <a:latin typeface="Helvetica" pitchFamily="2" charset="0"/>
                <a:ea typeface="Helvetica" pitchFamily="2" charset="0"/>
                <a:cs typeface="Helvetica" pitchFamily="2" charset="0"/>
              </a:rPr>
              <a:t>BA</a:t>
            </a:r>
            <a:r>
              <a:rPr lang="hu-HU" altLang="hu-HU" sz="2000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GB" altLang="hu-HU" sz="2000" dirty="0">
                <a:latin typeface="Helvetica" pitchFamily="2" charset="0"/>
                <a:ea typeface="Helvetica" pitchFamily="2" charset="0"/>
                <a:cs typeface="Helvetica" pitchFamily="2" charset="0"/>
              </a:rPr>
              <a:t>in International Business Economics  </a:t>
            </a:r>
            <a:endParaRPr lang="hu-HU" altLang="hu-HU" sz="2000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hu-HU" altLang="hu-HU" sz="2000" dirty="0">
                <a:latin typeface="Helvetica" pitchFamily="2" charset="0"/>
                <a:ea typeface="Helvetica" pitchFamily="2" charset="0"/>
                <a:cs typeface="Helvetica" pitchFamily="2" charset="0"/>
              </a:rPr>
              <a:t>BA in </a:t>
            </a:r>
            <a:r>
              <a:rPr lang="en-GB" altLang="hu-HU" sz="2000" dirty="0">
                <a:latin typeface="Helvetica" pitchFamily="2" charset="0"/>
                <a:ea typeface="Helvetica" pitchFamily="2" charset="0"/>
                <a:cs typeface="Helvetica" pitchFamily="2" charset="0"/>
              </a:rPr>
              <a:t>Tourism and Catering </a:t>
            </a:r>
            <a:endParaRPr lang="hu-HU" altLang="hu-HU" sz="2000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hu-HU" sz="2000" dirty="0">
                <a:latin typeface="Helvetica" pitchFamily="2" charset="0"/>
                <a:ea typeface="Helvetica" pitchFamily="2" charset="0"/>
                <a:cs typeface="Helvetica" pitchFamily="2" charset="0"/>
              </a:rPr>
              <a:t>MA in International Economy </a:t>
            </a:r>
            <a:endParaRPr lang="hu-HU" altLang="hu-HU" sz="2000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hu-HU" altLang="hu-HU" sz="2000" dirty="0">
                <a:latin typeface="Helvetica" pitchFamily="2" charset="0"/>
                <a:ea typeface="Helvetica" pitchFamily="2" charset="0"/>
                <a:cs typeface="Helvetica" pitchFamily="2" charset="0"/>
              </a:rPr>
              <a:t>MA in</a:t>
            </a:r>
            <a:r>
              <a:rPr lang="en-GB" altLang="hu-HU" sz="2000" dirty="0">
                <a:latin typeface="Helvetica" pitchFamily="2" charset="0"/>
                <a:ea typeface="Helvetica" pitchFamily="2" charset="0"/>
                <a:cs typeface="Helvetica" pitchFamily="2" charset="0"/>
              </a:rPr>
              <a:t> Business and Tourism Management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000" dirty="0">
                <a:sym typeface="Helvetica Neue Light" charset="0"/>
              </a:rPr>
              <a:t>BSc in Wood Technology/Timber engineering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000" dirty="0">
                <a:sym typeface="Helvetica Neue Light" charset="0"/>
              </a:rPr>
              <a:t>MSc in Wood Technology /Timber engineering</a:t>
            </a:r>
            <a:endParaRPr lang="hu-HU" sz="2000" dirty="0">
              <a:sym typeface="Helvetica Neue Light" charset="0"/>
            </a:endParaRPr>
          </a:p>
        </p:txBody>
      </p:sp>
      <p:pic>
        <p:nvPicPr>
          <p:cNvPr id="4" name="Tartalom helye 4">
            <a:extLst>
              <a:ext uri="{FF2B5EF4-FFF2-40B4-BE49-F238E27FC236}">
                <a16:creationId xmlns:a16="http://schemas.microsoft.com/office/drawing/2014/main" id="{A521F5D3-9F9B-7A41-BF8F-6CC04313E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19" y="438444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4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E47065-0978-E848-8293-42847DD77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Új megállapodás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DC42C88-2ABA-3146-83FB-33F69D19B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951101"/>
          </a:xfrm>
        </p:spPr>
        <p:txBody>
          <a:bodyPr>
            <a:normAutofit/>
          </a:bodyPr>
          <a:lstStyle/>
          <a:p>
            <a:r>
              <a:rPr lang="hu-HU" sz="2000" dirty="0"/>
              <a:t>Jelen találkozón együttműködési megállapodás</a:t>
            </a:r>
          </a:p>
          <a:p>
            <a:r>
              <a:rPr lang="hu-HU" sz="2000" dirty="0"/>
              <a:t>M. </a:t>
            </a:r>
            <a:r>
              <a:rPr lang="hu-HU" sz="2000" dirty="0" err="1"/>
              <a:t>Kozybayev</a:t>
            </a:r>
            <a:r>
              <a:rPr lang="hu-HU" sz="2000" dirty="0"/>
              <a:t> </a:t>
            </a:r>
            <a:r>
              <a:rPr lang="hu-HU" sz="2000" dirty="0" err="1"/>
              <a:t>North</a:t>
            </a:r>
            <a:r>
              <a:rPr lang="hu-HU" sz="2000" dirty="0"/>
              <a:t> Kazakhstan State University </a:t>
            </a:r>
            <a:r>
              <a:rPr lang="hu-HU" sz="2000" dirty="0" smtClean="0"/>
              <a:t>intézménnyel</a:t>
            </a:r>
            <a:endParaRPr lang="hu-HU" sz="2000" dirty="0"/>
          </a:p>
          <a:p>
            <a:pPr lvl="1"/>
            <a:endParaRPr lang="hu-HU" sz="1800" dirty="0"/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192EF94B-1922-0B42-B0A2-4242DD91A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753608"/>
              </p:ext>
            </p:extLst>
          </p:nvPr>
        </p:nvGraphicFramePr>
        <p:xfrm>
          <a:off x="911668" y="3446511"/>
          <a:ext cx="8128000" cy="2609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8313965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907795801"/>
                    </a:ext>
                  </a:extLst>
                </a:gridCol>
              </a:tblGrid>
              <a:tr h="688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University of Sopron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M. </a:t>
                      </a:r>
                      <a:r>
                        <a:rPr lang="en-US" sz="1800" b="1" dirty="0" err="1">
                          <a:effectLst/>
                          <a:latin typeface="+mn-lt"/>
                        </a:rPr>
                        <a:t>Kozybayev</a:t>
                      </a:r>
                      <a:r>
                        <a:rPr lang="en-US" sz="1800" b="1" dirty="0">
                          <a:effectLst/>
                          <a:latin typeface="+mn-lt"/>
                        </a:rPr>
                        <a:t> NKSU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6860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 in International Business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Economics</a:t>
                      </a:r>
                      <a:endParaRPr lang="hu-HU" sz="180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Economics </a:t>
                      </a:r>
                      <a:r>
                        <a:rPr lang="hu-HU" sz="1600" b="1">
                          <a:effectLst/>
                          <a:latin typeface="+mn-lt"/>
                        </a:rPr>
                        <a:t>(BA, MA)</a:t>
                      </a:r>
                      <a:endParaRPr lang="hu-HU" sz="180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9147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M</a:t>
                      </a:r>
                      <a:r>
                        <a:rPr lang="hu-HU" sz="18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 </a:t>
                      </a:r>
                      <a:r>
                        <a:rPr lang="hu-HU" sz="1800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in </a:t>
                      </a:r>
                      <a:r>
                        <a:rPr lang="hu-HU" sz="18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Pre-</a:t>
                      </a:r>
                      <a:r>
                        <a:rPr lang="hu-HU" sz="1800" dirty="0" err="1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School</a:t>
                      </a:r>
                      <a:r>
                        <a:rPr lang="hu-HU" sz="18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hu-HU" sz="1800" dirty="0" err="1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Teaching</a:t>
                      </a:r>
                      <a:endParaRPr lang="hu-HU" sz="18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BA in Pre-</a:t>
                      </a:r>
                      <a:r>
                        <a:rPr lang="hu-HU" sz="1800" dirty="0" err="1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School</a:t>
                      </a:r>
                      <a:r>
                        <a:rPr lang="hu-HU" sz="18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hu-HU" sz="1800" dirty="0" err="1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Teaching</a:t>
                      </a:r>
                      <a:endParaRPr lang="hu-HU" sz="1800" dirty="0" smtClean="0"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7310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BSc</a:t>
                      </a:r>
                      <a:r>
                        <a:rPr lang="hu-HU" sz="1800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in Wood </a:t>
                      </a:r>
                      <a:r>
                        <a:rPr lang="hu-HU" sz="1800" dirty="0" err="1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technology</a:t>
                      </a:r>
                      <a:endParaRPr lang="hu-HU" sz="1800" dirty="0" smtClean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hu-HU" sz="18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Forest Resources and Forestry </a:t>
                      </a:r>
                      <a:r>
                        <a:rPr lang="en-US" sz="1600" b="1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600" b="1" dirty="0" smtClean="0">
                          <a:effectLst/>
                          <a:latin typeface="+mn-lt"/>
                        </a:rPr>
                        <a:t>BS</a:t>
                      </a:r>
                      <a:r>
                        <a:rPr lang="hu-HU" sz="1600" b="1" dirty="0" smtClean="0">
                          <a:effectLst/>
                          <a:latin typeface="+mn-lt"/>
                        </a:rPr>
                        <a:t>c</a:t>
                      </a:r>
                      <a:r>
                        <a:rPr lang="en-US" sz="1600" b="1" dirty="0" smtClean="0">
                          <a:effectLst/>
                          <a:latin typeface="+mn-lt"/>
                        </a:rPr>
                        <a:t>)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5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48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AD8FC46E-B72C-AD44-97A2-E106BE59F0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72" r="21331" b="-1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4ACB964-639C-564E-A327-637C9F57A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hu-HU" dirty="0"/>
              <a:t>Kapcsolat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AD474C4-DDD2-F946-B5AD-516FA6ED3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5039337" cy="43926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altLang="hu-HU" sz="2000" dirty="0"/>
              <a:t>Dr. Alpár Tibor L., kutatási és külügyi rektorhelyettes</a:t>
            </a:r>
          </a:p>
          <a:p>
            <a:pPr>
              <a:lnSpc>
                <a:spcPct val="90000"/>
              </a:lnSpc>
            </a:pPr>
            <a:r>
              <a:rPr lang="hu-HU" altLang="hu-HU" sz="2000" dirty="0"/>
              <a:t>Sándor </a:t>
            </a:r>
            <a:r>
              <a:rPr lang="hu-HU" altLang="hu-HU" sz="2000" dirty="0" smtClean="0"/>
              <a:t>Márta, </a:t>
            </a:r>
            <a:r>
              <a:rPr lang="hu-HU" altLang="hu-HU" sz="2000" dirty="0"/>
              <a:t>külügyi munkatárs</a:t>
            </a:r>
          </a:p>
          <a:p>
            <a:pPr>
              <a:lnSpc>
                <a:spcPct val="90000"/>
              </a:lnSpc>
            </a:pPr>
            <a:r>
              <a:rPr lang="en-GB" altLang="hu-HU" sz="2000" dirty="0"/>
              <a:t>University of Sopron</a:t>
            </a:r>
            <a:endParaRPr lang="hu-HU" altLang="hu-HU" sz="2000" dirty="0"/>
          </a:p>
          <a:p>
            <a:pPr>
              <a:lnSpc>
                <a:spcPct val="90000"/>
              </a:lnSpc>
            </a:pPr>
            <a:r>
              <a:rPr lang="en-GB" altLang="hu-HU" sz="2000" dirty="0"/>
              <a:t>H-9400 Sopron, </a:t>
            </a:r>
            <a:r>
              <a:rPr lang="en-GB" altLang="hu-HU" sz="2000" dirty="0" err="1"/>
              <a:t>Bajcsy</a:t>
            </a:r>
            <a:r>
              <a:rPr lang="en-GB" altLang="hu-HU" sz="2000" dirty="0"/>
              <a:t> </a:t>
            </a:r>
            <a:r>
              <a:rPr lang="en-GB" altLang="hu-HU" sz="2000" dirty="0" err="1"/>
              <a:t>Zs</a:t>
            </a:r>
            <a:r>
              <a:rPr lang="en-GB" altLang="hu-HU" sz="2000" dirty="0"/>
              <a:t>. u. 4.</a:t>
            </a:r>
            <a:endParaRPr lang="hu-HU" altLang="hu-HU" sz="2000" dirty="0"/>
          </a:p>
          <a:p>
            <a:pPr>
              <a:lnSpc>
                <a:spcPct val="90000"/>
              </a:lnSpc>
            </a:pPr>
            <a:r>
              <a:rPr lang="en-GB" altLang="hu-HU" sz="2000" dirty="0"/>
              <a:t>Phone</a:t>
            </a:r>
            <a:r>
              <a:rPr lang="hu-HU" altLang="hu-HU" sz="2000" dirty="0"/>
              <a:t>:</a:t>
            </a:r>
            <a:r>
              <a:rPr lang="en-GB" altLang="hu-HU" sz="2000" dirty="0"/>
              <a:t> +36 99 518</a:t>
            </a:r>
            <a:r>
              <a:rPr lang="hu-HU" altLang="hu-HU" sz="2000" dirty="0"/>
              <a:t> </a:t>
            </a:r>
            <a:r>
              <a:rPr lang="en-GB" altLang="hu-HU" sz="2000" dirty="0"/>
              <a:t>210</a:t>
            </a:r>
            <a:endParaRPr lang="hu-HU" altLang="hu-HU" sz="2000" dirty="0"/>
          </a:p>
          <a:p>
            <a:pPr>
              <a:lnSpc>
                <a:spcPct val="90000"/>
              </a:lnSpc>
            </a:pPr>
            <a:r>
              <a:rPr lang="en-GB" altLang="hu-HU" sz="2000" dirty="0"/>
              <a:t>E-mail: </a:t>
            </a:r>
            <a:r>
              <a:rPr lang="en-GB" altLang="hu-HU" sz="2000" dirty="0" err="1" smtClean="0">
                <a:hlinkClick r:id="rId3"/>
              </a:rPr>
              <a:t>tudr</a:t>
            </a:r>
            <a:r>
              <a:rPr lang="hu-HU" altLang="hu-HU" sz="2000" dirty="0" smtClean="0">
                <a:hlinkClick r:id="rId3"/>
              </a:rPr>
              <a:t>h</a:t>
            </a:r>
            <a:r>
              <a:rPr lang="en-GB" altLang="hu-HU" sz="2000" dirty="0" smtClean="0">
                <a:hlinkClick r:id="rId3"/>
              </a:rPr>
              <a:t>@uni-sopron.hu</a:t>
            </a:r>
            <a:endParaRPr lang="hu-HU" altLang="hu-HU" sz="2000" dirty="0"/>
          </a:p>
          <a:p>
            <a:pPr>
              <a:lnSpc>
                <a:spcPct val="90000"/>
              </a:lnSpc>
            </a:pPr>
            <a:r>
              <a:rPr lang="hu-HU" altLang="hu-HU" sz="2000" dirty="0"/>
              <a:t>W</a:t>
            </a:r>
            <a:r>
              <a:rPr lang="en-GB" altLang="hu-HU" sz="2000" dirty="0" err="1"/>
              <a:t>eb</a:t>
            </a:r>
            <a:r>
              <a:rPr lang="en-GB" altLang="hu-HU" sz="2000" dirty="0"/>
              <a:t>: </a:t>
            </a:r>
            <a:r>
              <a:rPr lang="en-GB" altLang="hu-HU" sz="2000" dirty="0">
                <a:hlinkClick r:id="rId4"/>
              </a:rPr>
              <a:t>www.uni-sopron.hu</a:t>
            </a:r>
            <a:r>
              <a:rPr lang="hu-HU" altLang="hu-HU" sz="2000" dirty="0"/>
              <a:t> / </a:t>
            </a:r>
            <a:r>
              <a:rPr lang="hu-HU" altLang="hu-HU" sz="2000" dirty="0">
                <a:hlinkClick r:id="rId5"/>
              </a:rPr>
              <a:t>www.uniwest.hu</a:t>
            </a:r>
            <a:endParaRPr lang="hu-HU" altLang="hu-HU" sz="2000" dirty="0"/>
          </a:p>
          <a:p>
            <a:pPr>
              <a:lnSpc>
                <a:spcPct val="90000"/>
              </a:lnSpc>
            </a:pPr>
            <a:r>
              <a:rPr lang="en-GB" altLang="hu-HU" sz="2000" dirty="0" err="1"/>
              <a:t>www.facebook.com</a:t>
            </a:r>
            <a:r>
              <a:rPr lang="en-GB" altLang="hu-HU" sz="2000" dirty="0"/>
              <a:t>/</a:t>
            </a:r>
            <a:r>
              <a:rPr lang="en-GB" altLang="hu-HU" sz="2000" dirty="0" err="1"/>
              <a:t>soproniegyetem</a:t>
            </a:r>
            <a:endParaRPr lang="hu-HU" altLang="hu-HU" sz="2000" dirty="0"/>
          </a:p>
          <a:p>
            <a:pPr>
              <a:lnSpc>
                <a:spcPct val="90000"/>
              </a:lnSpc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03968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C9B83F-64CD-41C1-925F-A08801FFD0B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Kép 4">
            <a:extLst>
              <a:ext uri="{FF2B5EF4-FFF2-40B4-BE49-F238E27FC236}">
                <a16:creationId xmlns:a16="http://schemas.microsoft.com/office/drawing/2014/main" id="{B02D2E34-AD27-E64A-8EFE-3D1A653285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24828" b="24035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2" name="Parallelogram 21">
            <a:extLst>
              <a:ext uri="{FF2B5EF4-FFF2-40B4-BE49-F238E27FC236}">
                <a16:creationId xmlns:a16="http://schemas.microsoft.com/office/drawing/2014/main" id="{3A6596D4-D53C-424F-9F16-CC8686C079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BB890B-70D4-42FE-A599-6AEF1A42D97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842D646-B58C-43C8-8152-01BC782B725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E67D1587-504D-41BC-9D48-B61257BFBC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9A2DE6E0-967C-4C58-8558-EC08F1138BD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3559A5F2-8BE0-4998-A1E4-1B145465A9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0D59A97-4D36-5D4F-9F74-30038393A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200" y="1678665"/>
            <a:ext cx="456980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400"/>
              <a:t>Köszönjük a megtisztelő figyelmet!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B1996F45-60E2-9648-852F-71425A373063}"/>
              </a:ext>
            </a:extLst>
          </p:cNvPr>
          <p:cNvSpPr txBox="1"/>
          <p:nvPr/>
        </p:nvSpPr>
        <p:spPr>
          <a:xfrm>
            <a:off x="3782657" y="6050544"/>
            <a:ext cx="4038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>
                <a:solidFill>
                  <a:schemeClr val="bg1"/>
                </a:solidFill>
              </a:rPr>
              <a:t>tudrh@uni-sopron.hu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38C2C4A-CD79-BA43-A96E-9B25C6F06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19" y="609600"/>
            <a:ext cx="7895083" cy="1320800"/>
          </a:xfrm>
        </p:spPr>
        <p:txBody>
          <a:bodyPr/>
          <a:lstStyle/>
          <a:p>
            <a:r>
              <a:rPr lang="hu-HU" dirty="0" smtClean="0"/>
              <a:t>Földrajzi e</a:t>
            </a:r>
            <a:r>
              <a:rPr lang="hu-HU" dirty="0" smtClean="0"/>
              <a:t>lhelyezkedés</a:t>
            </a:r>
            <a:endParaRPr lang="hu-HU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31D6FD81-C9B6-9441-B014-A30491BC2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119" y="438444"/>
            <a:ext cx="1066800" cy="1066800"/>
          </a:xfr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8F970F7-F653-B543-9DE5-678C8242C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439" y="3023235"/>
            <a:ext cx="4408563" cy="3276439"/>
          </a:xfrm>
          <a:prstGeom prst="hexagon">
            <a:avLst>
              <a:gd name="adj" fmla="val 12647"/>
              <a:gd name="vf" fmla="val 11547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251381E4-CC8E-E049-8389-2ABCFE247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378" y="2391476"/>
            <a:ext cx="3346226" cy="433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C391FAFE-6DCA-454A-98D5-14DE6DF25AF6}"/>
              </a:ext>
            </a:extLst>
          </p:cNvPr>
          <p:cNvSpPr>
            <a:spLocks/>
          </p:cNvSpPr>
          <p:nvPr/>
        </p:nvSpPr>
        <p:spPr bwMode="auto">
          <a:xfrm>
            <a:off x="1277740" y="1955389"/>
            <a:ext cx="1316013" cy="4319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/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Európa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1150B975-6FAF-BE46-BF84-9ADA76D2876D}"/>
              </a:ext>
            </a:extLst>
          </p:cNvPr>
          <p:cNvSpPr>
            <a:spLocks/>
          </p:cNvSpPr>
          <p:nvPr/>
        </p:nvSpPr>
        <p:spPr bwMode="auto">
          <a:xfrm>
            <a:off x="5169051" y="2472271"/>
            <a:ext cx="3388748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Nyugat-Magyarország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E73B1D21-8CDF-B345-B9FD-AE1232D120DF}"/>
              </a:ext>
            </a:extLst>
          </p:cNvPr>
          <p:cNvSpPr>
            <a:spLocks/>
          </p:cNvSpPr>
          <p:nvPr/>
        </p:nvSpPr>
        <p:spPr bwMode="auto">
          <a:xfrm>
            <a:off x="4865439" y="1338544"/>
            <a:ext cx="4896544" cy="8035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>
            <a:lvl1pPr eaLnBrk="0" hangingPunct="0">
              <a:defRPr sz="4200" b="1">
                <a:solidFill>
                  <a:srgbClr val="FFFFFF"/>
                </a:solidFill>
                <a:latin typeface="Helvetica Neue Light" charset="0"/>
                <a:sym typeface="Helvetica Neue Light" charset="0"/>
              </a:defRPr>
            </a:lvl1pPr>
            <a:lvl2pPr marL="742950" indent="-285750" eaLnBrk="0" hangingPunct="0">
              <a:defRPr sz="4200" b="1">
                <a:solidFill>
                  <a:srgbClr val="FFFFFF"/>
                </a:solidFill>
                <a:latin typeface="Helvetica Neue Light" charset="0"/>
                <a:sym typeface="Helvetica Neue Light" charset="0"/>
              </a:defRPr>
            </a:lvl2pPr>
            <a:lvl3pPr marL="1143000" indent="-228600" eaLnBrk="0" hangingPunct="0">
              <a:defRPr sz="4200" b="1">
                <a:solidFill>
                  <a:srgbClr val="FFFFFF"/>
                </a:solidFill>
                <a:latin typeface="Helvetica Neue Light" charset="0"/>
                <a:sym typeface="Helvetica Neue Light" charset="0"/>
              </a:defRPr>
            </a:lvl3pPr>
            <a:lvl4pPr marL="1600200" indent="-228600" eaLnBrk="0" hangingPunct="0">
              <a:defRPr sz="4200" b="1">
                <a:solidFill>
                  <a:srgbClr val="FFFFFF"/>
                </a:solidFill>
                <a:latin typeface="Helvetica Neue Light" charset="0"/>
                <a:sym typeface="Helvetica Neue Light" charset="0"/>
              </a:defRPr>
            </a:lvl4pPr>
            <a:lvl5pPr marL="2057400" indent="-228600" eaLnBrk="0" hangingPunct="0">
              <a:defRPr sz="4200" b="1">
                <a:solidFill>
                  <a:srgbClr val="FFFFFF"/>
                </a:solidFill>
                <a:latin typeface="Helvetica Neue Light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FF"/>
                </a:solidFill>
                <a:latin typeface="Helvetica Neue Light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FF"/>
                </a:solidFill>
                <a:latin typeface="Helvetica Neue Light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FF"/>
                </a:solidFill>
                <a:latin typeface="Helvetica Neue Light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FF"/>
                </a:solidFill>
                <a:latin typeface="Helvetica Neue Light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r>
              <a:rPr lang="hu-HU" altLang="hu-HU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en-US" altLang="hu-HU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hu-HU" sz="24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kar</a:t>
            </a:r>
            <a:r>
              <a:rPr lang="en-US" altLang="hu-HU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a </a:t>
            </a:r>
            <a:r>
              <a:rPr lang="en-US" altLang="hu-HU" sz="24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történelmi</a:t>
            </a:r>
            <a:r>
              <a:rPr lang="en-US" altLang="hu-HU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hu-HU" sz="24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Sopronban</a:t>
            </a:r>
            <a:r>
              <a:rPr lang="en-US" altLang="hu-HU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</a:t>
            </a:r>
            <a:br>
              <a:rPr lang="en-US" altLang="hu-HU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hu-HU" altLang="hu-HU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Nyugat-Európa kapujában</a:t>
            </a:r>
          </a:p>
        </p:txBody>
      </p:sp>
      <p:sp>
        <p:nvSpPr>
          <p:cNvPr id="12" name="Line 16">
            <a:extLst>
              <a:ext uri="{FF2B5EF4-FFF2-40B4-BE49-F238E27FC236}">
                <a16:creationId xmlns:a16="http://schemas.microsoft.com/office/drawing/2014/main" id="{4A867C90-23F5-CE41-A9A4-3BDBD05CB7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0021" y="3632435"/>
            <a:ext cx="13395" cy="478855"/>
          </a:xfrm>
          <a:prstGeom prst="line">
            <a:avLst/>
          </a:prstGeom>
          <a:noFill/>
          <a:ln w="1079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64291" tIns="32146" rIns="64291" bIns="32146"/>
          <a:lstStyle/>
          <a:p>
            <a:pPr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BF4392B8-2B42-6C4D-8F3D-AF89372ECC56}"/>
              </a:ext>
            </a:extLst>
          </p:cNvPr>
          <p:cNvSpPr>
            <a:spLocks/>
          </p:cNvSpPr>
          <p:nvPr/>
        </p:nvSpPr>
        <p:spPr bwMode="auto">
          <a:xfrm rot="15583629">
            <a:off x="3043999" y="4156427"/>
            <a:ext cx="2598539" cy="1816024"/>
          </a:xfrm>
          <a:prstGeom prst="triangle">
            <a:avLst>
              <a:gd name="adj" fmla="val 50000"/>
            </a:avLst>
          </a:prstGeom>
          <a:solidFill>
            <a:schemeClr val="accent1">
              <a:alpha val="50195"/>
            </a:schemeClr>
          </a:solidFill>
          <a:ln>
            <a:noFill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0" tIns="0" rIns="0" bIns="0"/>
          <a:lstStyle/>
          <a:p>
            <a:pPr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898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9F67D2-2EEC-DB43-A055-990813D5A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350" y="609600"/>
            <a:ext cx="7616652" cy="1320800"/>
          </a:xfrm>
        </p:spPr>
        <p:txBody>
          <a:bodyPr/>
          <a:lstStyle/>
          <a:p>
            <a:r>
              <a:rPr lang="en-GB" altLang="hu-HU" dirty="0" err="1">
                <a:latin typeface="Helvetica" panose="020B0604020202020204" pitchFamily="34" charset="0"/>
                <a:cs typeface="Helvetica" panose="020B0604020202020204" pitchFamily="34" charset="0"/>
                <a:sym typeface="Helvetica Neue Light" charset="0"/>
              </a:rPr>
              <a:t>Kazahsztáni</a:t>
            </a:r>
            <a:r>
              <a:rPr lang="en-GB" altLang="hu-HU" dirty="0">
                <a:latin typeface="Helvetica" panose="020B0604020202020204" pitchFamily="34" charset="0"/>
                <a:cs typeface="Helvetica" panose="020B0604020202020204" pitchFamily="34" charset="0"/>
                <a:sym typeface="Helvetica Neue Light" charset="0"/>
              </a:rPr>
              <a:t> partner </a:t>
            </a:r>
            <a:r>
              <a:rPr lang="en-GB" altLang="hu-HU" dirty="0" err="1">
                <a:latin typeface="Helvetica" panose="020B0604020202020204" pitchFamily="34" charset="0"/>
                <a:cs typeface="Helvetica" panose="020B0604020202020204" pitchFamily="34" charset="0"/>
                <a:sym typeface="Helvetica Neue Light" charset="0"/>
              </a:rPr>
              <a:t>intézmények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9425388-4239-CF4E-A2E5-084B9B80A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hu-HU" sz="2400" dirty="0">
                <a:latin typeface="Helvetica" pitchFamily="2" charset="0"/>
                <a:ea typeface="Helvetica" pitchFamily="2" charset="0"/>
                <a:cs typeface="Helvetica" pitchFamily="2" charset="0"/>
              </a:rPr>
              <a:t>Al-</a:t>
            </a:r>
            <a:r>
              <a:rPr lang="en-GB" altLang="hu-HU" sz="2400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Farabi</a:t>
            </a:r>
            <a:r>
              <a:rPr lang="en-GB" altLang="hu-HU" sz="2400" dirty="0">
                <a:latin typeface="Helvetica" pitchFamily="2" charset="0"/>
                <a:ea typeface="Helvetica" pitchFamily="2" charset="0"/>
                <a:cs typeface="Helvetica" pitchFamily="2" charset="0"/>
              </a:rPr>
              <a:t> Kazakh National University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hu-HU" sz="2400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S.Seifullin</a:t>
            </a:r>
            <a:r>
              <a:rPr lang="en-GB" altLang="hu-HU" sz="2400" dirty="0">
                <a:latin typeface="Helvetica" pitchFamily="2" charset="0"/>
                <a:ea typeface="Helvetica" pitchFamily="2" charset="0"/>
                <a:cs typeface="Helvetica" pitchFamily="2" charset="0"/>
              </a:rPr>
              <a:t> Kazakh Agro Technical </a:t>
            </a:r>
            <a:r>
              <a:rPr lang="en-GB" altLang="hu-HU" sz="2400" dirty="0" smtClean="0">
                <a:latin typeface="Helvetica" pitchFamily="2" charset="0"/>
                <a:ea typeface="Helvetica" pitchFamily="2" charset="0"/>
                <a:cs typeface="Helvetica" pitchFamily="2" charset="0"/>
              </a:rPr>
              <a:t>University</a:t>
            </a:r>
            <a:endParaRPr lang="hu-HU" altLang="hu-HU" sz="2400" dirty="0" smtClean="0"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hu-HU" sz="2400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Kostanay</a:t>
            </a:r>
            <a:r>
              <a:rPr lang="hu-HU" sz="2400" dirty="0">
                <a:latin typeface="Helvetica" pitchFamily="2" charset="0"/>
                <a:ea typeface="Helvetica" pitchFamily="2" charset="0"/>
                <a:cs typeface="Helvetica" pitchFamily="2" charset="0"/>
              </a:rPr>
              <a:t> State University </a:t>
            </a:r>
            <a:r>
              <a:rPr lang="hu-HU" sz="2400" dirty="0" smtClean="0">
                <a:latin typeface="Helvetica" pitchFamily="2" charset="0"/>
                <a:ea typeface="Helvetica" pitchFamily="2" charset="0"/>
                <a:cs typeface="Helvetica" pitchFamily="2" charset="0"/>
              </a:rPr>
              <a:t>A. </a:t>
            </a:r>
            <a:r>
              <a:rPr lang="hu-HU" sz="2400" dirty="0" err="1" smtClean="0">
                <a:latin typeface="Helvetica" pitchFamily="2" charset="0"/>
                <a:ea typeface="Helvetica" pitchFamily="2" charset="0"/>
                <a:cs typeface="Helvetica" pitchFamily="2" charset="0"/>
              </a:rPr>
              <a:t>Baitursynov</a:t>
            </a:r>
            <a:endParaRPr lang="hu-HU" sz="2400" dirty="0" smtClean="0"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sz="2400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Kostanay</a:t>
            </a:r>
            <a:r>
              <a:rPr lang="en-GB" sz="2400" dirty="0">
                <a:latin typeface="Helvetica" pitchFamily="2" charset="0"/>
                <a:ea typeface="Helvetica" pitchFamily="2" charset="0"/>
                <a:cs typeface="Helvetica" pitchFamily="2" charset="0"/>
              </a:rPr>
              <a:t> State Pedagogical Institute </a:t>
            </a:r>
            <a:r>
              <a:rPr lang="hu-HU" sz="2400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endParaRPr lang="en-GB" altLang="hu-HU" sz="2400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hu-HU" sz="2400" dirty="0">
                <a:latin typeface="Helvetica" pitchFamily="2" charset="0"/>
                <a:ea typeface="Helvetica" pitchFamily="2" charset="0"/>
                <a:cs typeface="Helvetica" pitchFamily="2" charset="0"/>
              </a:rPr>
              <a:t>“</a:t>
            </a:r>
            <a:r>
              <a:rPr lang="en-GB" altLang="hu-HU" sz="2400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Buketov</a:t>
            </a:r>
            <a:r>
              <a:rPr lang="en-GB" altLang="hu-HU" sz="2400" dirty="0">
                <a:latin typeface="Helvetica" pitchFamily="2" charset="0"/>
                <a:ea typeface="Helvetica" pitchFamily="2" charset="0"/>
                <a:cs typeface="Helvetica" pitchFamily="2" charset="0"/>
              </a:rPr>
              <a:t>” Karaganda State University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hu-HU" sz="2400" dirty="0">
                <a:latin typeface="Helvetica" pitchFamily="2" charset="0"/>
                <a:ea typeface="Helvetica" pitchFamily="2" charset="0"/>
                <a:cs typeface="Helvetica" pitchFamily="2" charset="0"/>
              </a:rPr>
              <a:t>“</a:t>
            </a:r>
            <a:r>
              <a:rPr lang="en-GB" altLang="hu-HU" sz="2400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Bolashak</a:t>
            </a:r>
            <a:r>
              <a:rPr lang="en-GB" altLang="hu-HU" sz="2400" dirty="0">
                <a:latin typeface="Helvetica" pitchFamily="2" charset="0"/>
                <a:ea typeface="Helvetica" pitchFamily="2" charset="0"/>
                <a:cs typeface="Helvetica" pitchFamily="2" charset="0"/>
              </a:rPr>
              <a:t>” University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hu-HU" sz="2400" dirty="0">
                <a:latin typeface="Helvetica" pitchFamily="2" charset="0"/>
                <a:ea typeface="Helvetica" pitchFamily="2" charset="0"/>
                <a:cs typeface="Helvetica" pitchFamily="2" charset="0"/>
              </a:rPr>
              <a:t>Kazakh National Academy “T</a:t>
            </a:r>
            <a:r>
              <a:rPr lang="en-GB" altLang="hu-HU" sz="2400" dirty="0" smtClean="0">
                <a:latin typeface="Helvetica" pitchFamily="2" charset="0"/>
                <a:ea typeface="Helvetica" pitchFamily="2" charset="0"/>
                <a:cs typeface="Helvetica" pitchFamily="2" charset="0"/>
              </a:rPr>
              <a:t>.</a:t>
            </a:r>
            <a:r>
              <a:rPr lang="hu-HU" altLang="hu-HU" sz="2400" dirty="0" smtClean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GB" altLang="hu-HU" sz="2400" dirty="0" err="1" smtClean="0">
                <a:latin typeface="Helvetica" pitchFamily="2" charset="0"/>
                <a:ea typeface="Helvetica" pitchFamily="2" charset="0"/>
                <a:cs typeface="Helvetica" pitchFamily="2" charset="0"/>
              </a:rPr>
              <a:t>Zhurgenov</a:t>
            </a:r>
            <a:r>
              <a:rPr lang="en-GB" altLang="hu-HU" sz="2400" dirty="0">
                <a:latin typeface="Helvetica" pitchFamily="2" charset="0"/>
                <a:ea typeface="Helvetica" pitchFamily="2" charset="0"/>
                <a:cs typeface="Helvetica" pitchFamily="2" charset="0"/>
              </a:rPr>
              <a:t>”</a:t>
            </a:r>
            <a:endParaRPr lang="hu-HU" altLang="hu-HU" sz="2400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hu-HU" sz="2400" dirty="0">
                <a:latin typeface="Helvetica" pitchFamily="2" charset="0"/>
                <a:ea typeface="Helvetica" pitchFamily="2" charset="0"/>
                <a:cs typeface="Helvetica" pitchFamily="2" charset="0"/>
              </a:rPr>
              <a:t>JSC</a:t>
            </a:r>
            <a:r>
              <a:rPr lang="en-US" altLang="hu-HU" sz="2400" dirty="0">
                <a:latin typeface="Helvetica" pitchFamily="2" charset="0"/>
                <a:ea typeface="Helvetica" pitchFamily="2" charset="0"/>
                <a:cs typeface="Helvetica" pitchFamily="2" charset="0"/>
              </a:rPr>
              <a:t> «</a:t>
            </a:r>
            <a:r>
              <a:rPr lang="en-GB" altLang="hu-HU" sz="2400" dirty="0">
                <a:latin typeface="Helvetica" pitchFamily="2" charset="0"/>
                <a:ea typeface="Helvetica" pitchFamily="2" charset="0"/>
                <a:cs typeface="Helvetica" pitchFamily="2" charset="0"/>
              </a:rPr>
              <a:t>International Educational Corporation</a:t>
            </a:r>
            <a:r>
              <a:rPr lang="en-US" altLang="hu-HU" sz="2400" dirty="0">
                <a:latin typeface="Helvetica" pitchFamily="2" charset="0"/>
                <a:ea typeface="Helvetica" pitchFamily="2" charset="0"/>
                <a:cs typeface="Helvetica" pitchFamily="2" charset="0"/>
              </a:rPr>
              <a:t>»</a:t>
            </a:r>
            <a:r>
              <a:rPr lang="hu-HU" altLang="hu-HU" sz="2400" dirty="0">
                <a:latin typeface="Helvetica" pitchFamily="2" charset="0"/>
                <a:ea typeface="Helvetica" pitchFamily="2" charset="0"/>
                <a:cs typeface="Helvetica" pitchFamily="2" charset="0"/>
              </a:rPr>
              <a:t>, C</a:t>
            </a:r>
            <a:r>
              <a:rPr lang="en-GB" altLang="hu-HU" sz="2400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ampus</a:t>
            </a:r>
            <a:r>
              <a:rPr lang="en-GB" altLang="hu-HU" sz="2400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GB" altLang="hu-HU" sz="2400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KazGASA</a:t>
            </a:r>
            <a:r>
              <a:rPr lang="en-GB" altLang="hu-HU" sz="2400" dirty="0">
                <a:latin typeface="Helvetica" pitchFamily="2" charset="0"/>
                <a:ea typeface="Helvetica" pitchFamily="2" charset="0"/>
                <a:cs typeface="Helvetica" pitchFamily="2" charset="0"/>
              </a:rPr>
              <a:t> – </a:t>
            </a:r>
            <a:r>
              <a:rPr lang="hu-HU" altLang="hu-HU" sz="2400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КазГАСА</a:t>
            </a:r>
            <a:endParaRPr lang="hu-HU" altLang="hu-HU" sz="2400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  <p:pic>
        <p:nvPicPr>
          <p:cNvPr id="4" name="Tartalom helye 4">
            <a:extLst>
              <a:ext uri="{FF2B5EF4-FFF2-40B4-BE49-F238E27FC236}">
                <a16:creationId xmlns:a16="http://schemas.microsoft.com/office/drawing/2014/main" id="{AC6474FD-771C-4D40-9268-3B7F73E8B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19" y="438444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460BD8-AE3F-4AC9-9D0B-717052AA5D3A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DC4B0DF-9C54-C349-8387-341FB85D6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136" y="1020871"/>
            <a:ext cx="696075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 err="1">
                <a:solidFill>
                  <a:srgbClr val="FFFFFF"/>
                </a:solidFill>
              </a:rPr>
              <a:t>Néhány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esemény</a:t>
            </a:r>
            <a:endParaRPr lang="en-US" sz="6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94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artalom helye 4">
            <a:extLst>
              <a:ext uri="{FF2B5EF4-FFF2-40B4-BE49-F238E27FC236}">
                <a16:creationId xmlns:a16="http://schemas.microsoft.com/office/drawing/2014/main" id="{A7A2B69E-670B-A040-B827-660E65CDE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26" r="30725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3BCB5F6A-9EB0-40B0-9D13-3023E9A2050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B038DE6-60C7-1C45-AE0E-394DE651E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2500" dirty="0"/>
              <a:t>Intenzív kurzus a </a:t>
            </a:r>
            <a:r>
              <a:rPr lang="hu-HU" sz="2500" dirty="0" err="1"/>
              <a:t>Seifullin</a:t>
            </a:r>
            <a:r>
              <a:rPr lang="hu-HU" sz="2500" dirty="0"/>
              <a:t> </a:t>
            </a:r>
            <a:r>
              <a:rPr lang="hu-HU" sz="2500" dirty="0" err="1"/>
              <a:t>Kazakh</a:t>
            </a:r>
            <a:r>
              <a:rPr lang="hu-HU" sz="2500" dirty="0"/>
              <a:t> </a:t>
            </a:r>
            <a:r>
              <a:rPr lang="hu-HU" sz="2500" dirty="0" err="1"/>
              <a:t>Agricultural</a:t>
            </a:r>
            <a:r>
              <a:rPr lang="hu-HU" sz="2500" dirty="0"/>
              <a:t> University-n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hu-HU" sz="2000" dirty="0"/>
              <a:t>Prof. Dr. </a:t>
            </a:r>
            <a:r>
              <a:rPr lang="hu-HU" sz="2000" dirty="0" err="1"/>
              <a:t>Náhlik</a:t>
            </a:r>
            <a:r>
              <a:rPr lang="hu-HU" sz="2000" dirty="0"/>
              <a:t> András</a:t>
            </a:r>
          </a:p>
          <a:p>
            <a:r>
              <a:rPr lang="hu-HU" sz="2000" dirty="0"/>
              <a:t>2014 októberében </a:t>
            </a:r>
          </a:p>
          <a:p>
            <a:r>
              <a:rPr lang="hu-HU" sz="2000" dirty="0"/>
              <a:t>2 hetes intenzív kurzus Vadgazdálkodási ökológia és menedzsment témában</a:t>
            </a:r>
          </a:p>
          <a:p>
            <a:r>
              <a:rPr lang="hu-HU" sz="2000" dirty="0"/>
              <a:t>Konferencián plenáris, ill. szekció előadás: „</a:t>
            </a:r>
            <a:r>
              <a:rPr lang="hu-HU" sz="2000" dirty="0" err="1"/>
              <a:t>Movements</a:t>
            </a:r>
            <a:r>
              <a:rPr lang="hu-HU" sz="2000" dirty="0"/>
              <a:t> of </a:t>
            </a:r>
            <a:r>
              <a:rPr lang="hu-HU" sz="2000" dirty="0" err="1"/>
              <a:t>red</a:t>
            </a:r>
            <a:r>
              <a:rPr lang="hu-HU" sz="2000" dirty="0"/>
              <a:t> </a:t>
            </a:r>
            <a:r>
              <a:rPr lang="hu-HU" sz="2000" dirty="0" err="1"/>
              <a:t>deer</a:t>
            </a:r>
            <a:r>
              <a:rPr lang="hu-HU" sz="2000" dirty="0"/>
              <a:t> in </a:t>
            </a:r>
            <a:r>
              <a:rPr lang="hu-HU" sz="2000" dirty="0" err="1"/>
              <a:t>two</a:t>
            </a:r>
            <a:r>
              <a:rPr lang="hu-HU" sz="2000" dirty="0"/>
              <a:t> </a:t>
            </a:r>
            <a:r>
              <a:rPr lang="hu-HU" sz="2000" dirty="0" err="1"/>
              <a:t>different</a:t>
            </a:r>
            <a:r>
              <a:rPr lang="hu-HU" sz="2000" dirty="0"/>
              <a:t> </a:t>
            </a:r>
            <a:r>
              <a:rPr lang="hu-HU" sz="2000" dirty="0" err="1"/>
              <a:t>habitats</a:t>
            </a:r>
            <a:r>
              <a:rPr lang="hu-HU" sz="2000" dirty="0"/>
              <a:t>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143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FF271F1-FCA4-9941-9855-1C3244D85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350" y="609600"/>
            <a:ext cx="7616652" cy="1320800"/>
          </a:xfrm>
        </p:spPr>
        <p:txBody>
          <a:bodyPr/>
          <a:lstStyle/>
          <a:p>
            <a:r>
              <a:rPr lang="hu-HU" dirty="0" err="1"/>
              <a:t>Geoinformatikai</a:t>
            </a:r>
            <a:r>
              <a:rPr lang="hu-HU" dirty="0"/>
              <a:t> együttműködések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9F77273-D433-6846-885B-A3734E1B9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Dr. Márkus Béla</a:t>
            </a:r>
          </a:p>
          <a:p>
            <a:r>
              <a:rPr lang="hu-HU" sz="2400" dirty="0" err="1"/>
              <a:t>KazGASA</a:t>
            </a:r>
            <a:r>
              <a:rPr lang="hu-HU" sz="2400" dirty="0"/>
              <a:t>:</a:t>
            </a:r>
          </a:p>
          <a:p>
            <a:pPr lvl="1"/>
            <a:r>
              <a:rPr lang="hu-HU" sz="2200" dirty="0"/>
              <a:t>geodézia/térinformatika tárgyban </a:t>
            </a:r>
            <a:r>
              <a:rPr lang="hu-HU" sz="2200" dirty="0" err="1"/>
              <a:t>MSc</a:t>
            </a:r>
            <a:r>
              <a:rPr lang="hu-HU" sz="2200" dirty="0"/>
              <a:t> tanterv és tananyagok kidolgozása</a:t>
            </a:r>
          </a:p>
          <a:p>
            <a:r>
              <a:rPr lang="hu-HU" sz="2400" dirty="0" err="1"/>
              <a:t>KazNU</a:t>
            </a:r>
            <a:r>
              <a:rPr lang="hu-HU" sz="2400" dirty="0"/>
              <a:t>: </a:t>
            </a:r>
          </a:p>
          <a:p>
            <a:pPr lvl="1"/>
            <a:r>
              <a:rPr lang="hu-HU" sz="2200" dirty="0"/>
              <a:t>térinformatikára fókuszált </a:t>
            </a:r>
            <a:r>
              <a:rPr lang="hu-HU" sz="2200" dirty="0" err="1"/>
              <a:t>MSc</a:t>
            </a:r>
            <a:r>
              <a:rPr lang="hu-HU" sz="2200" dirty="0"/>
              <a:t> tanterv és tananyagok kidolgozása</a:t>
            </a:r>
          </a:p>
          <a:p>
            <a:pPr lvl="1"/>
            <a:r>
              <a:rPr lang="hu-HU" sz="2200" dirty="0"/>
              <a:t>Az elmúlt években 3 alkalommal tartott 40 órás kurzust „GI project management” címmel a </a:t>
            </a:r>
            <a:r>
              <a:rPr lang="hu-HU" sz="2200" dirty="0" err="1"/>
              <a:t>KazNU</a:t>
            </a:r>
            <a:r>
              <a:rPr lang="hu-HU" sz="2200" dirty="0"/>
              <a:t> </a:t>
            </a:r>
            <a:r>
              <a:rPr lang="hu-HU" sz="2200" dirty="0" err="1"/>
              <a:t>MSc</a:t>
            </a:r>
            <a:r>
              <a:rPr lang="hu-HU" sz="2200" dirty="0"/>
              <a:t> diákjai részére.</a:t>
            </a:r>
          </a:p>
        </p:txBody>
      </p:sp>
      <p:pic>
        <p:nvPicPr>
          <p:cNvPr id="4" name="Tartalom helye 4">
            <a:extLst>
              <a:ext uri="{FF2B5EF4-FFF2-40B4-BE49-F238E27FC236}">
                <a16:creationId xmlns:a16="http://schemas.microsoft.com/office/drawing/2014/main" id="{457B5E50-22EC-FB4A-865E-037F078D6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19" y="438444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2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B36A5458-732B-B64F-988A-DF1F3198B7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7600" r="40087"/>
          <a:stretch/>
        </p:blipFill>
        <p:spPr>
          <a:xfrm>
            <a:off x="-1" y="0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BCB5F6A-9EB0-40B0-9D13-3023E9A2050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E07FFDC-CA25-EF45-B15A-6D697E046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3" y="609600"/>
            <a:ext cx="3924507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2800" dirty="0"/>
              <a:t>Rektorhelyettesi látogatás a </a:t>
            </a:r>
            <a:r>
              <a:rPr lang="hu-HU" sz="2800" dirty="0" err="1"/>
              <a:t>KazGASA</a:t>
            </a:r>
            <a:r>
              <a:rPr lang="hu-HU" sz="2800" dirty="0"/>
              <a:t>-n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C05DB57-A0DF-AF49-9FEF-12A22F308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587580" cy="4464146"/>
          </a:xfrm>
        </p:spPr>
        <p:txBody>
          <a:bodyPr>
            <a:normAutofit/>
          </a:bodyPr>
          <a:lstStyle/>
          <a:p>
            <a:r>
              <a:rPr lang="hu-HU" sz="2000" dirty="0"/>
              <a:t>Prof. Dr. Németh Róbert</a:t>
            </a:r>
          </a:p>
          <a:p>
            <a:r>
              <a:rPr lang="hu-HU" sz="2000" dirty="0" err="1"/>
              <a:t>Kazakh</a:t>
            </a:r>
            <a:r>
              <a:rPr lang="hu-HU" sz="2000" dirty="0"/>
              <a:t> </a:t>
            </a:r>
            <a:r>
              <a:rPr lang="hu-HU" sz="2000" dirty="0" err="1"/>
              <a:t>Leading</a:t>
            </a:r>
            <a:r>
              <a:rPr lang="hu-HU" sz="2000" dirty="0"/>
              <a:t> </a:t>
            </a:r>
            <a:r>
              <a:rPr lang="hu-HU" sz="2000" dirty="0" err="1"/>
              <a:t>Acad</a:t>
            </a:r>
            <a:r>
              <a:rPr lang="hu-HU" sz="2000" dirty="0"/>
              <a:t>. of </a:t>
            </a:r>
            <a:r>
              <a:rPr lang="hu-HU" sz="2000" dirty="0" err="1"/>
              <a:t>Architecture</a:t>
            </a:r>
            <a:r>
              <a:rPr lang="hu-HU" sz="2000" dirty="0"/>
              <a:t> &amp; Civil </a:t>
            </a:r>
            <a:r>
              <a:rPr lang="hu-HU" sz="2000" dirty="0" err="1"/>
              <a:t>Engineering</a:t>
            </a:r>
            <a:r>
              <a:rPr lang="hu-HU" sz="2000" dirty="0"/>
              <a:t> (campus </a:t>
            </a:r>
            <a:r>
              <a:rPr lang="hu-HU" sz="2000" dirty="0" err="1"/>
              <a:t>KazGASA</a:t>
            </a:r>
            <a:r>
              <a:rPr lang="hu-HU" sz="2000" dirty="0"/>
              <a:t>),</a:t>
            </a:r>
          </a:p>
          <a:p>
            <a:r>
              <a:rPr lang="hu-HU" sz="2000" u="sng" dirty="0">
                <a:hlinkClick r:id="rId4"/>
              </a:rPr>
              <a:t>http://www.kazgasa.kz/en/</a:t>
            </a:r>
            <a:endParaRPr lang="hu-HU" sz="2000" dirty="0"/>
          </a:p>
          <a:p>
            <a:r>
              <a:rPr lang="hu-HU" sz="2000" dirty="0"/>
              <a:t>Almati</a:t>
            </a:r>
          </a:p>
          <a:p>
            <a:r>
              <a:rPr lang="hu-HU" sz="2000" dirty="0"/>
              <a:t>2015. március 25-28.</a:t>
            </a:r>
          </a:p>
          <a:p>
            <a:r>
              <a:rPr lang="hu-HU" sz="2000" dirty="0"/>
              <a:t>Együttműködési megállapodás</a:t>
            </a:r>
          </a:p>
          <a:p>
            <a:pPr lvl="1"/>
            <a:r>
              <a:rPr lang="hu-HU" sz="1800" dirty="0"/>
              <a:t>Kazah diákok fogadása a Faipari mérnök </a:t>
            </a:r>
            <a:r>
              <a:rPr lang="hu-HU" sz="1800" dirty="0" err="1"/>
              <a:t>BSc</a:t>
            </a:r>
            <a:r>
              <a:rPr lang="hu-HU" sz="1800" dirty="0"/>
              <a:t>/</a:t>
            </a:r>
            <a:r>
              <a:rPr lang="hu-HU" sz="1800" dirty="0" err="1"/>
              <a:t>MSc</a:t>
            </a:r>
            <a:r>
              <a:rPr lang="hu-HU" sz="1800" dirty="0"/>
              <a:t> képzésekre Sopronban</a:t>
            </a:r>
          </a:p>
          <a:p>
            <a:pPr marL="0" indent="0">
              <a:buNone/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6451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460BD8-AE3F-4AC9-9D0B-717052AA5D3A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179DE42-5613-4B35-A1E6-6CCBAA13C74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898B32-3891-4C3A-8F58-C5969D2E903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E4806D-B8F9-4679-A68A-9BD21C01A30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C195FC1-B568-4C72-9902-34CB35DDD7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4BE96B01-3929-432D-B8C2-ADBCB74C2E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A6FCDE6-CDE2-4C51-B18E-A95CFB6797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9D2E8756-2465-473A-BA2A-2DB1D62247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DC4B0DF-9C54-C349-8387-341FB85D6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136" y="1020871"/>
            <a:ext cx="696075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 err="1">
                <a:solidFill>
                  <a:srgbClr val="FFFFFF"/>
                </a:solidFill>
              </a:rPr>
              <a:t>Jövőbeni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lehetőségek</a:t>
            </a:r>
            <a:endParaRPr lang="en-US" sz="6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06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BDFDED-3974-7D4D-A49C-D5B63D028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609600"/>
            <a:ext cx="7559502" cy="1320800"/>
          </a:xfrm>
        </p:spPr>
        <p:txBody>
          <a:bodyPr/>
          <a:lstStyle/>
          <a:p>
            <a:r>
              <a:rPr lang="hu-HU" dirty="0"/>
              <a:t>Idegen nyelvű képzéseink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E70F693-B462-8E46-B45A-F6F1D0C2D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GB" b="1" dirty="0">
                <a:sym typeface="Helvetica Neue Light" charset="0"/>
              </a:rPr>
              <a:t>BA in International Business Economics (EN) </a:t>
            </a:r>
            <a:endParaRPr lang="hu-HU" dirty="0">
              <a:sym typeface="Helvetica Neue Light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GB" b="1" dirty="0">
                <a:sym typeface="Helvetica Neue Light" charset="0"/>
              </a:rPr>
              <a:t>BA in Business Administration and Management (DE) </a:t>
            </a:r>
            <a:endParaRPr lang="hu-HU" dirty="0">
              <a:sym typeface="Helvetica Neue Light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GB" b="1" dirty="0">
                <a:sym typeface="Helvetica Neue Light" charset="0"/>
              </a:rPr>
              <a:t>BSc in Wood Industrial Engineering (EN)</a:t>
            </a:r>
            <a:endParaRPr lang="hu-HU" dirty="0">
              <a:sym typeface="Helvetica Neue Light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hu-HU" b="1" dirty="0">
              <a:sym typeface="Helvetica Neue Light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GB" b="1" dirty="0">
                <a:sym typeface="Helvetica Neue Light" charset="0"/>
              </a:rPr>
              <a:t>BSc in Wood Technology/Timber engineering (EN)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GB" b="1" dirty="0">
                <a:sym typeface="Helvetica Neue Light" charset="0"/>
              </a:rPr>
              <a:t>MSc in Wood Technology /Timber engineering (EN)</a:t>
            </a:r>
            <a:endParaRPr lang="hu-HU" dirty="0">
              <a:sym typeface="Helvetica Neue Light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GB" b="1" dirty="0">
                <a:sym typeface="Helvetica Neue Light" charset="0"/>
              </a:rPr>
              <a:t>MA in Pre-School Teaching (DE)</a:t>
            </a:r>
            <a:endParaRPr lang="hu-HU" dirty="0">
              <a:sym typeface="Helvetica Neue Light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hu-HU" b="1" dirty="0">
              <a:sym typeface="Helvetica Neue Light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GB" b="1" dirty="0">
                <a:sym typeface="Helvetica Neue Light" charset="0"/>
              </a:rPr>
              <a:t>PhD in Forestry and Wildlife Management</a:t>
            </a:r>
            <a:endParaRPr lang="hu-HU" dirty="0">
              <a:sym typeface="Helvetica Neue Light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GB" b="1" dirty="0">
                <a:sym typeface="Helvetica Neue Light" charset="0"/>
              </a:rPr>
              <a:t>PhD in Wood Sciences and Technologies</a:t>
            </a:r>
            <a:endParaRPr lang="hu-HU" dirty="0">
              <a:sym typeface="Helvetica Neue Light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GB" b="1" dirty="0">
                <a:sym typeface="Helvetica Neue Light" charset="0"/>
              </a:rPr>
              <a:t>PhD in Management and Organisation Sciences</a:t>
            </a:r>
            <a:endParaRPr lang="hu-HU" dirty="0">
              <a:sym typeface="Helvetica Neue Light" charset="0"/>
            </a:endParaRPr>
          </a:p>
        </p:txBody>
      </p:sp>
      <p:pic>
        <p:nvPicPr>
          <p:cNvPr id="4" name="Tartalom helye 4">
            <a:extLst>
              <a:ext uri="{FF2B5EF4-FFF2-40B4-BE49-F238E27FC236}">
                <a16:creationId xmlns:a16="http://schemas.microsoft.com/office/drawing/2014/main" id="{92D1E592-5ABB-3149-8576-06DF4F1C1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19" y="438444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menzió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{DEEBC2E9-FE94-F84B-A2FE-794AEF708292}tf10001060</Template>
  <TotalTime>104</TotalTime>
  <Words>390</Words>
  <Application>Microsoft Office PowerPoint</Application>
  <PresentationFormat>Szélesvásznú</PresentationFormat>
  <Paragraphs>87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0" baseType="lpstr">
      <vt:lpstr>Arial</vt:lpstr>
      <vt:lpstr>Helvetica</vt:lpstr>
      <vt:lpstr>Helvetica Neue Light</vt:lpstr>
      <vt:lpstr>Trebuchet MS</vt:lpstr>
      <vt:lpstr>Wingdings 3</vt:lpstr>
      <vt:lpstr>Dimenzió</vt:lpstr>
      <vt:lpstr>A Soproni Egyetem együttműködései Kazah egyetemekkel</vt:lpstr>
      <vt:lpstr>Földrajzi elhelyezkedés</vt:lpstr>
      <vt:lpstr>Kazahsztáni partner intézmények</vt:lpstr>
      <vt:lpstr>Néhány esemény</vt:lpstr>
      <vt:lpstr>Intenzív kurzus a Seifullin Kazakh Agricultural University-n</vt:lpstr>
      <vt:lpstr>Geoinformatikai együttműködések</vt:lpstr>
      <vt:lpstr>Rektorhelyettesi látogatás a KazGASA-n</vt:lpstr>
      <vt:lpstr>Jövőbeni lehetőségek</vt:lpstr>
      <vt:lpstr>Idegen nyelvű képzéseink</vt:lpstr>
      <vt:lpstr>PhD képzés</vt:lpstr>
      <vt:lpstr>Terveink</vt:lpstr>
      <vt:lpstr>Új megállapodás</vt:lpstr>
      <vt:lpstr>Kapcsolat</vt:lpstr>
      <vt:lpstr>Köszönjük a megtisztelő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Soproni Egyetem együttműködései Kazah egyetemekkel</dc:title>
  <dc:creator>Alpár Tibor</dc:creator>
  <cp:lastModifiedBy>Sándor Márta</cp:lastModifiedBy>
  <cp:revision>12</cp:revision>
  <dcterms:created xsi:type="dcterms:W3CDTF">2018-02-19T14:32:08Z</dcterms:created>
  <dcterms:modified xsi:type="dcterms:W3CDTF">2018-02-20T13:26:04Z</dcterms:modified>
</cp:coreProperties>
</file>