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Munka1!$A$13</c:f>
              <c:strCache>
                <c:ptCount val="1"/>
                <c:pt idx="0">
                  <c:v>2015-2016</c:v>
                </c:pt>
              </c:strCache>
            </c:strRef>
          </c:tx>
          <c:invertIfNegative val="0"/>
          <c:cat>
            <c:strRef>
              <c:f>Munka1!$B$12:$G$12</c:f>
              <c:strCache>
                <c:ptCount val="6"/>
                <c:pt idx="0">
                  <c:v>Hallgatók be</c:v>
                </c:pt>
                <c:pt idx="1">
                  <c:v>Hallgatók ki</c:v>
                </c:pt>
                <c:pt idx="2">
                  <c:v>Oktatók be</c:v>
                </c:pt>
                <c:pt idx="3">
                  <c:v>Oktatók ki</c:v>
                </c:pt>
                <c:pt idx="4">
                  <c:v>Személyzet be</c:v>
                </c:pt>
                <c:pt idx="5">
                  <c:v>Személyzet ki</c:v>
                </c:pt>
              </c:strCache>
            </c:strRef>
          </c:cat>
          <c:val>
            <c:numRef>
              <c:f>Munka1!$B$13:$G$13</c:f>
              <c:numCache>
                <c:formatCode>General</c:formatCode>
                <c:ptCount val="6"/>
                <c:pt idx="0">
                  <c:v>6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Munka1!$A$14</c:f>
              <c:strCache>
                <c:ptCount val="1"/>
                <c:pt idx="0">
                  <c:v>2016-2017</c:v>
                </c:pt>
              </c:strCache>
            </c:strRef>
          </c:tx>
          <c:invertIfNegative val="0"/>
          <c:cat>
            <c:strRef>
              <c:f>Munka1!$B$12:$G$12</c:f>
              <c:strCache>
                <c:ptCount val="6"/>
                <c:pt idx="0">
                  <c:v>Hallgatók be</c:v>
                </c:pt>
                <c:pt idx="1">
                  <c:v>Hallgatók ki</c:v>
                </c:pt>
                <c:pt idx="2">
                  <c:v>Oktatók be</c:v>
                </c:pt>
                <c:pt idx="3">
                  <c:v>Oktatók ki</c:v>
                </c:pt>
                <c:pt idx="4">
                  <c:v>Személyzet be</c:v>
                </c:pt>
                <c:pt idx="5">
                  <c:v>Személyzet ki</c:v>
                </c:pt>
              </c:strCache>
            </c:strRef>
          </c:cat>
          <c:val>
            <c:numRef>
              <c:f>Munka1!$B$14:$G$14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Munka1!$A$15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cat>
            <c:strRef>
              <c:f>Munka1!$B$12:$G$12</c:f>
              <c:strCache>
                <c:ptCount val="6"/>
                <c:pt idx="0">
                  <c:v>Hallgatók be</c:v>
                </c:pt>
                <c:pt idx="1">
                  <c:v>Hallgatók ki</c:v>
                </c:pt>
                <c:pt idx="2">
                  <c:v>Oktatók be</c:v>
                </c:pt>
                <c:pt idx="3">
                  <c:v>Oktatók ki</c:v>
                </c:pt>
                <c:pt idx="4">
                  <c:v>Személyzet be</c:v>
                </c:pt>
                <c:pt idx="5">
                  <c:v>Személyzet ki</c:v>
                </c:pt>
              </c:strCache>
            </c:strRef>
          </c:cat>
          <c:val>
            <c:numRef>
              <c:f>Munka1!$B$15:$G$15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164800"/>
        <c:axId val="47187072"/>
        <c:axId val="0"/>
      </c:bar3DChart>
      <c:catAx>
        <c:axId val="47164800"/>
        <c:scaling>
          <c:orientation val="minMax"/>
        </c:scaling>
        <c:delete val="0"/>
        <c:axPos val="b"/>
        <c:majorTickMark val="out"/>
        <c:minorTickMark val="none"/>
        <c:tickLblPos val="nextTo"/>
        <c:crossAx val="47187072"/>
        <c:crosses val="autoZero"/>
        <c:auto val="1"/>
        <c:lblAlgn val="ctr"/>
        <c:lblOffset val="100"/>
        <c:noMultiLvlLbl val="0"/>
      </c:catAx>
      <c:valAx>
        <c:axId val="4718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164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Munka1!$A$3</c:f>
              <c:strCache>
                <c:ptCount val="1"/>
                <c:pt idx="0">
                  <c:v>Jelentkezett hallgató</c:v>
                </c:pt>
              </c:strCache>
            </c:strRef>
          </c:tx>
          <c:invertIfNegative val="0"/>
          <c:cat>
            <c:strRef>
              <c:f>Munka1!$B$2:$F$2</c:f>
              <c:strCache>
                <c:ptCount val="5"/>
                <c:pt idx="0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Munka1!$B$3:$F$3</c:f>
              <c:numCache>
                <c:formatCode>General</c:formatCode>
                <c:ptCount val="5"/>
                <c:pt idx="0">
                  <c:v>0</c:v>
                </c:pt>
                <c:pt idx="2">
                  <c:v>0</c:v>
                </c:pt>
                <c:pt idx="3">
                  <c:v>320</c:v>
                </c:pt>
                <c:pt idx="4">
                  <c:v>359</c:v>
                </c:pt>
              </c:numCache>
            </c:numRef>
          </c:val>
        </c:ser>
        <c:ser>
          <c:idx val="1"/>
          <c:order val="1"/>
          <c:tx>
            <c:strRef>
              <c:f>Munka1!$A$4</c:f>
              <c:strCache>
                <c:ptCount val="1"/>
                <c:pt idx="0">
                  <c:v>Jelölt hallgató</c:v>
                </c:pt>
              </c:strCache>
            </c:strRef>
          </c:tx>
          <c:invertIfNegative val="0"/>
          <c:cat>
            <c:strRef>
              <c:f>Munka1!$B$2:$F$2</c:f>
              <c:strCache>
                <c:ptCount val="5"/>
                <c:pt idx="0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Munka1!$B$4:$F$4</c:f>
              <c:numCache>
                <c:formatCode>General</c:formatCode>
                <c:ptCount val="5"/>
                <c:pt idx="0">
                  <c:v>0</c:v>
                </c:pt>
                <c:pt idx="2">
                  <c:v>51</c:v>
                </c:pt>
                <c:pt idx="3">
                  <c:v>60</c:v>
                </c:pt>
                <c:pt idx="4">
                  <c:v>222</c:v>
                </c:pt>
              </c:numCache>
            </c:numRef>
          </c:val>
        </c:ser>
        <c:ser>
          <c:idx val="2"/>
          <c:order val="2"/>
          <c:tx>
            <c:strRef>
              <c:f>Munka1!$A$5</c:f>
              <c:strCache>
                <c:ptCount val="1"/>
                <c:pt idx="0">
                  <c:v>Nyertes ösztöndíjas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403617921595456E-2"/>
                  <c:y val="-2.5195613185835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847782994871915E-2"/>
                  <c:y val="-1.007824527433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95071697686610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Munka1!$B$2:$F$2</c:f>
              <c:strCache>
                <c:ptCount val="5"/>
                <c:pt idx="0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Munka1!$B$5:$F$5</c:f>
              <c:numCache>
                <c:formatCode>General</c:formatCode>
                <c:ptCount val="5"/>
                <c:pt idx="0">
                  <c:v>40</c:v>
                </c:pt>
                <c:pt idx="2">
                  <c:v>38</c:v>
                </c:pt>
                <c:pt idx="3">
                  <c:v>56</c:v>
                </c:pt>
                <c:pt idx="4">
                  <c:v>187</c:v>
                </c:pt>
              </c:numCache>
            </c:numRef>
          </c:val>
        </c:ser>
        <c:ser>
          <c:idx val="3"/>
          <c:order val="3"/>
          <c:tx>
            <c:strRef>
              <c:f>Munka1!$A$6</c:f>
              <c:strCache>
                <c:ptCount val="1"/>
                <c:pt idx="0">
                  <c:v>Lemondás/nem iratkozott be</c:v>
                </c:pt>
              </c:strCache>
            </c:strRef>
          </c:tx>
          <c:invertIfNegative val="0"/>
          <c:cat>
            <c:strRef>
              <c:f>Munka1!$B$2:$F$2</c:f>
              <c:strCache>
                <c:ptCount val="5"/>
                <c:pt idx="0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</c:strCache>
            </c:strRef>
          </c:cat>
          <c:val>
            <c:numRef>
              <c:f>Munka1!$B$6:$F$6</c:f>
              <c:numCache>
                <c:formatCode>General</c:formatCode>
                <c:ptCount val="5"/>
                <c:pt idx="0">
                  <c:v>13</c:v>
                </c:pt>
                <c:pt idx="2">
                  <c:v>10</c:v>
                </c:pt>
                <c:pt idx="3">
                  <c:v>16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360640"/>
        <c:axId val="47362432"/>
        <c:axId val="0"/>
      </c:bar3DChart>
      <c:catAx>
        <c:axId val="4736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47362432"/>
        <c:crosses val="autoZero"/>
        <c:auto val="1"/>
        <c:lblAlgn val="ctr"/>
        <c:lblOffset val="100"/>
        <c:noMultiLvlLbl val="0"/>
      </c:catAx>
      <c:valAx>
        <c:axId val="4736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3606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7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1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2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9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F093-5E6F-428F-8B1E-7F081809F1D5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CCDB-2FE7-4AFF-9792-33720E9FE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3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" y="-1"/>
            <a:ext cx="9139343" cy="685800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8127" y="261085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sz="3200" dirty="0" err="1" smtClean="0"/>
              <a:t>Co-operaton</a:t>
            </a:r>
            <a:r>
              <a:rPr lang="hu-HU" sz="3200" dirty="0" smtClean="0"/>
              <a:t> and </a:t>
            </a:r>
            <a:r>
              <a:rPr lang="hu-HU" sz="3200" dirty="0" err="1" smtClean="0"/>
              <a:t>further</a:t>
            </a:r>
            <a:r>
              <a:rPr lang="hu-HU" sz="3200" dirty="0" smtClean="0"/>
              <a:t> </a:t>
            </a:r>
            <a:r>
              <a:rPr lang="hu-HU" sz="3200" dirty="0" err="1" smtClean="0"/>
              <a:t>development</a:t>
            </a:r>
            <a:r>
              <a:rPr lang="hu-HU" sz="3200" dirty="0" smtClean="0"/>
              <a:t> </a:t>
            </a:r>
            <a:r>
              <a:rPr lang="hu-HU" sz="3200" dirty="0" err="1" smtClean="0"/>
              <a:t>opportunities</a:t>
            </a:r>
            <a:r>
              <a:rPr lang="hu-HU" sz="3200" dirty="0" smtClean="0"/>
              <a:t> </a:t>
            </a:r>
            <a:r>
              <a:rPr lang="hu-HU" sz="3200" dirty="0" err="1" smtClean="0"/>
              <a:t>in</a:t>
            </a:r>
            <a:r>
              <a:rPr lang="hu-HU" sz="3200" dirty="0" smtClean="0"/>
              <a:t> </a:t>
            </a:r>
            <a:r>
              <a:rPr lang="hu-HU" sz="3200" dirty="0" err="1" smtClean="0"/>
              <a:t>higher</a:t>
            </a:r>
            <a:r>
              <a:rPr lang="hu-HU" sz="3200" dirty="0" smtClean="0"/>
              <a:t> </a:t>
            </a:r>
            <a:r>
              <a:rPr lang="hu-HU" sz="3200" dirty="0" err="1" smtClean="0"/>
              <a:t>education</a:t>
            </a:r>
            <a:r>
              <a:rPr lang="hu-HU" sz="3200" dirty="0" smtClean="0"/>
              <a:t> </a:t>
            </a:r>
            <a:r>
              <a:rPr lang="hu-HU" sz="3200" dirty="0" err="1" smtClean="0"/>
              <a:t>between</a:t>
            </a:r>
            <a:r>
              <a:rPr lang="hu-HU" sz="3200" dirty="0"/>
              <a:t> </a:t>
            </a:r>
            <a:r>
              <a:rPr lang="hu-HU" sz="3200" dirty="0" err="1" smtClean="0"/>
              <a:t>Kazakhstan</a:t>
            </a:r>
            <a:r>
              <a:rPr lang="hu-HU" sz="3200" dirty="0" smtClean="0"/>
              <a:t> </a:t>
            </a:r>
            <a:r>
              <a:rPr lang="hu-HU" sz="3200" dirty="0" err="1" smtClean="0"/>
              <a:t>and</a:t>
            </a:r>
            <a:r>
              <a:rPr lang="hu-HU" sz="3200" dirty="0" smtClean="0"/>
              <a:t> Hungary, Stipendium Hungaricum </a:t>
            </a:r>
            <a:r>
              <a:rPr lang="hu-HU" sz="3200" dirty="0" err="1" smtClean="0"/>
              <a:t>overview</a:t>
            </a:r>
            <a:endParaRPr lang="en-US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860032" y="4797152"/>
            <a:ext cx="3888432" cy="12736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u-HU" sz="2800" b="1" dirty="0" smtClean="0"/>
              <a:t>Bélik Márton</a:t>
            </a:r>
          </a:p>
          <a:p>
            <a:pPr algn="l"/>
            <a:r>
              <a:rPr lang="hu-HU" sz="2800" b="1" dirty="0" err="1" smtClean="0"/>
              <a:t>Study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in</a:t>
            </a:r>
            <a:r>
              <a:rPr lang="hu-HU" sz="2800" b="1" dirty="0" smtClean="0"/>
              <a:t> Hungary</a:t>
            </a:r>
          </a:p>
          <a:p>
            <a:pPr algn="l"/>
            <a:r>
              <a:rPr lang="hu-HU" sz="2800" b="1" dirty="0"/>
              <a:t>e</a:t>
            </a:r>
            <a:r>
              <a:rPr lang="hu-HU" sz="2800" b="1" dirty="0" smtClean="0"/>
              <a:t>gységvezető-helyettes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57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2900" b="1" dirty="0" smtClean="0"/>
              <a:t>Erasmus + KA107 - adatok</a:t>
            </a:r>
            <a:endParaRPr lang="en-US" sz="2900" b="1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295356"/>
              </p:ext>
            </p:extLst>
          </p:nvPr>
        </p:nvGraphicFramePr>
        <p:xfrm>
          <a:off x="323528" y="1988840"/>
          <a:ext cx="85689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886009"/>
              </p:ext>
            </p:extLst>
          </p:nvPr>
        </p:nvGraphicFramePr>
        <p:xfrm>
          <a:off x="539552" y="4941168"/>
          <a:ext cx="8208912" cy="1356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0085"/>
                <a:gridCol w="871261"/>
                <a:gridCol w="871261"/>
                <a:gridCol w="871261"/>
                <a:gridCol w="871261"/>
                <a:gridCol w="1029607"/>
                <a:gridCol w="864096"/>
                <a:gridCol w="720080"/>
              </a:tblGrid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Év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Hallgatók be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Hallgatók ki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Oktatók be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Oktatók ki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Személyzet be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Személyzet ki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Összesen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</a:rPr>
                        <a:t>2015-2016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 dirty="0">
                          <a:effectLst/>
                        </a:rPr>
                        <a:t>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</a:rPr>
                        <a:t>2016-2017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 dirty="0">
                          <a:effectLst/>
                        </a:rPr>
                        <a:t>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</a:rPr>
                        <a:t>2017-2018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 dirty="0">
                          <a:effectLst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>
                          <a:effectLst/>
                        </a:rPr>
                        <a:t>Összesen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u="none" strike="noStrike" dirty="0">
                          <a:effectLst/>
                        </a:rPr>
                        <a:t>56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8316416" y="3593068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 smtClean="0"/>
              <a:t>(zajlik)</a:t>
            </a:r>
            <a:endParaRPr lang="en-US" sz="10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6672"/>
            <a:ext cx="16287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6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2900" b="1" dirty="0" smtClean="0"/>
              <a:t>Erasmus + KA107 - együttműködők</a:t>
            </a:r>
            <a:endParaRPr lang="en-US" sz="2900" b="1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4664"/>
            <a:ext cx="16287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656157" y="1484784"/>
            <a:ext cx="79482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Kazah intézmények: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err="1" smtClean="0"/>
              <a:t>Al-Farabi</a:t>
            </a:r>
            <a:r>
              <a:rPr lang="hu-HU" dirty="0" smtClean="0"/>
              <a:t> Kazah National University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err="1" smtClean="0"/>
              <a:t>Almaty</a:t>
            </a:r>
            <a:r>
              <a:rPr lang="hu-HU" dirty="0" smtClean="0"/>
              <a:t> </a:t>
            </a:r>
            <a:r>
              <a:rPr lang="hu-HU" dirty="0" err="1"/>
              <a:t>Technological</a:t>
            </a:r>
            <a:r>
              <a:rPr lang="hu-HU" dirty="0"/>
              <a:t> University (ATU</a:t>
            </a:r>
            <a:r>
              <a:rPr lang="hu-HU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Karaganda </a:t>
            </a:r>
            <a:r>
              <a:rPr lang="hu-HU" dirty="0" err="1"/>
              <a:t>Economic</a:t>
            </a:r>
            <a:r>
              <a:rPr lang="hu-HU" dirty="0"/>
              <a:t> University of </a:t>
            </a:r>
            <a:r>
              <a:rPr lang="hu-HU" dirty="0" err="1"/>
              <a:t>Kazpotrebsoyuz</a:t>
            </a:r>
            <a:endParaRPr lang="en-US" dirty="0">
              <a:ea typeface="Calibri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 err="1" smtClean="0"/>
              <a:t>Kazakh</a:t>
            </a:r>
            <a:r>
              <a:rPr lang="hu-HU" dirty="0" smtClean="0"/>
              <a:t> </a:t>
            </a:r>
            <a:r>
              <a:rPr lang="hu-HU" dirty="0"/>
              <a:t>University of </a:t>
            </a:r>
            <a:r>
              <a:rPr lang="hu-HU" dirty="0" err="1"/>
              <a:t>Technology</a:t>
            </a:r>
            <a:r>
              <a:rPr lang="hu-HU" dirty="0"/>
              <a:t> and Business</a:t>
            </a:r>
            <a:endParaRPr lang="en-US" dirty="0">
              <a:ea typeface="Calibri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KIMEP University, </a:t>
            </a:r>
            <a:r>
              <a:rPr lang="hu-HU" dirty="0" smtClean="0"/>
              <a:t>JSC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The </a:t>
            </a:r>
            <a:r>
              <a:rPr lang="hu-HU" dirty="0" err="1"/>
              <a:t>Academy</a:t>
            </a:r>
            <a:r>
              <a:rPr lang="hu-HU" dirty="0"/>
              <a:t> of Public </a:t>
            </a:r>
            <a:r>
              <a:rPr lang="hu-HU" dirty="0" err="1"/>
              <a:t>Administration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President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Republic</a:t>
            </a:r>
            <a:r>
              <a:rPr lang="hu-HU" dirty="0"/>
              <a:t> </a:t>
            </a:r>
            <a:r>
              <a:rPr lang="hu-HU" dirty="0" err="1"/>
              <a:t>of</a:t>
            </a:r>
            <a:r>
              <a:rPr lang="hu-HU" dirty="0"/>
              <a:t> </a:t>
            </a:r>
            <a:r>
              <a:rPr lang="hu-HU" dirty="0" err="1"/>
              <a:t>Kazakhstan</a:t>
            </a:r>
            <a:endParaRPr lang="en-US" dirty="0">
              <a:ea typeface="Calibri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University of International </a:t>
            </a:r>
            <a:r>
              <a:rPr lang="hu-HU" dirty="0" smtClean="0"/>
              <a:t>Businessű</a:t>
            </a:r>
          </a:p>
          <a:p>
            <a:endParaRPr lang="hu-HU" dirty="0" smtClean="0">
              <a:ea typeface="Calibri"/>
              <a:cs typeface="Times New Roman"/>
            </a:endParaRPr>
          </a:p>
          <a:p>
            <a:r>
              <a:rPr lang="hu-HU" dirty="0" smtClean="0">
                <a:ea typeface="Calibri"/>
                <a:cs typeface="Times New Roman"/>
              </a:rPr>
              <a:t>Magyar Intézmények: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Budapesti Metropolitan Egyetem</a:t>
            </a:r>
            <a:endParaRPr lang="en-US" dirty="0">
              <a:ea typeface="Calibri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Dunaújvárosi Egyetem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Kodolányi János Főiskola</a:t>
            </a:r>
            <a:endParaRPr lang="en-US" dirty="0">
              <a:ea typeface="Calibri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Nemzeti </a:t>
            </a:r>
            <a:r>
              <a:rPr lang="hu-HU" dirty="0"/>
              <a:t>Közszolgálati </a:t>
            </a:r>
            <a:r>
              <a:rPr lang="hu-HU" dirty="0" smtClean="0"/>
              <a:t>Egyetem</a:t>
            </a:r>
          </a:p>
          <a:p>
            <a:endParaRPr lang="en-US" dirty="0">
              <a:ea typeface="Calibri"/>
              <a:cs typeface="Times New Roman"/>
            </a:endParaRPr>
          </a:p>
          <a:p>
            <a:endParaRPr lang="en-US" dirty="0">
              <a:ea typeface="Calibri"/>
              <a:cs typeface="Times New Roman"/>
            </a:endParaRPr>
          </a:p>
          <a:p>
            <a:endParaRPr lang="en-US" dirty="0">
              <a:ea typeface="Calibri"/>
              <a:cs typeface="Times New Roman"/>
            </a:endParaRPr>
          </a:p>
          <a:p>
            <a:endParaRPr lang="en-US" dirty="0">
              <a:ea typeface="Calibri"/>
              <a:cs typeface="Times New Roman"/>
            </a:endParaRPr>
          </a:p>
          <a:p>
            <a:endParaRPr lang="en-US" dirty="0">
              <a:ea typeface="Calibri"/>
              <a:cs typeface="Times New Roman"/>
            </a:endParaRPr>
          </a:p>
          <a:p>
            <a:r>
              <a:rPr lang="hu-HU" dirty="0" smtClean="0"/>
              <a:t> </a:t>
            </a:r>
            <a:endParaRPr lang="en-US" dirty="0">
              <a:ea typeface="Calibri"/>
              <a:cs typeface="Times New Roman"/>
            </a:endParaRPr>
          </a:p>
          <a:p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457"/>
            <a:ext cx="9172782" cy="630932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419056" cy="63567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Stipendium Hungaricum létszámok 2015-2018</a:t>
            </a:r>
            <a:endParaRPr lang="en-US" sz="2400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206431"/>
              </p:ext>
            </p:extLst>
          </p:nvPr>
        </p:nvGraphicFramePr>
        <p:xfrm>
          <a:off x="539552" y="1052736"/>
          <a:ext cx="51125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688124" y="2132856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/>
              <a:t>Aktuálisan: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/>
              <a:t>Magyar nyelvi előkészítő: 9+1 fő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/>
              <a:t>Teljes képzésben: 206+18 fő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/>
              <a:t>Már végzett: 19 fő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7576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900" b="1" dirty="0" smtClean="0"/>
              <a:t>Programok kiaknázása</a:t>
            </a:r>
            <a:endParaRPr lang="en-US" sz="2900" b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21145" y="1458091"/>
            <a:ext cx="8147248" cy="452596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Stipendium Hungaricum (teljes képzés)</a:t>
            </a:r>
          </a:p>
          <a:p>
            <a:pPr lvl="1"/>
            <a:r>
              <a:rPr lang="hu-HU" dirty="0" smtClean="0"/>
              <a:t>Felhasznált keretek</a:t>
            </a:r>
          </a:p>
          <a:p>
            <a:r>
              <a:rPr lang="hu-HU" dirty="0" smtClean="0"/>
              <a:t>Államközi ösztöndíjak</a:t>
            </a:r>
          </a:p>
          <a:p>
            <a:pPr lvl="1"/>
            <a:r>
              <a:rPr lang="hu-HU" dirty="0" smtClean="0"/>
              <a:t>Új lehetőségek kialakítása; mindkét fél kínál ösztöníjas helyeket; Jelenleg 1 doktori magyar </a:t>
            </a:r>
            <a:r>
              <a:rPr lang="hu-HU" dirty="0" err="1" smtClean="0"/>
              <a:t>öd-s</a:t>
            </a:r>
            <a:r>
              <a:rPr lang="hu-HU" dirty="0"/>
              <a:t> </a:t>
            </a:r>
            <a:r>
              <a:rPr lang="hu-HU" dirty="0" smtClean="0"/>
              <a:t>Kazahsztánban</a:t>
            </a:r>
          </a:p>
          <a:p>
            <a:r>
              <a:rPr lang="hu-HU" dirty="0" smtClean="0"/>
              <a:t>Erasmus+ KA107 mobilitás (hallgatói és személyzeti)</a:t>
            </a:r>
          </a:p>
          <a:p>
            <a:pPr lvl="1"/>
            <a:r>
              <a:rPr lang="hu-HU" dirty="0" smtClean="0"/>
              <a:t>Felhasznált keretek</a:t>
            </a:r>
          </a:p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(CM </a:t>
            </a:r>
            <a:r>
              <a:rPr lang="hu-HU" dirty="0" err="1" smtClean="0"/>
              <a:t>freemover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Új ösztöndíjtípus indul, melyben a pályázó hallgatónak a fogadó felsőoktatási intézménytől kell csak nyilatkozatot szereznie a támogatás felhasználásához</a:t>
            </a:r>
            <a:endParaRPr lang="en-US" dirty="0"/>
          </a:p>
        </p:txBody>
      </p:sp>
      <p:grpSp>
        <p:nvGrpSpPr>
          <p:cNvPr id="6" name="Csoportba foglalás 5"/>
          <p:cNvGrpSpPr/>
          <p:nvPr/>
        </p:nvGrpSpPr>
        <p:grpSpPr>
          <a:xfrm>
            <a:off x="0" y="337244"/>
            <a:ext cx="9144000" cy="6548140"/>
            <a:chOff x="0" y="337244"/>
            <a:chExt cx="9144000" cy="6548140"/>
          </a:xfrm>
        </p:grpSpPr>
        <p:sp>
          <p:nvSpPr>
            <p:cNvPr id="7" name="Téglalap 6"/>
            <p:cNvSpPr/>
            <p:nvPr/>
          </p:nvSpPr>
          <p:spPr>
            <a:xfrm>
              <a:off x="0" y="6565559"/>
              <a:ext cx="309153" cy="309153"/>
            </a:xfrm>
            <a:prstGeom prst="rect">
              <a:avLst/>
            </a:prstGeom>
            <a:solidFill>
              <a:srgbClr val="E294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8" name="Csoportba foglalás 7"/>
            <p:cNvGrpSpPr/>
            <p:nvPr/>
          </p:nvGrpSpPr>
          <p:grpSpPr>
            <a:xfrm>
              <a:off x="7983511" y="5395794"/>
              <a:ext cx="1160489" cy="1489590"/>
              <a:chOff x="11049008" y="5417840"/>
              <a:chExt cx="1142992" cy="1467131"/>
            </a:xfrm>
          </p:grpSpPr>
          <p:sp>
            <p:nvSpPr>
              <p:cNvPr id="10" name="Téglalap 9"/>
              <p:cNvSpPr/>
              <p:nvPr/>
            </p:nvSpPr>
            <p:spPr>
              <a:xfrm>
                <a:off x="11337040" y="5705872"/>
                <a:ext cx="288032" cy="288032"/>
              </a:xfrm>
              <a:prstGeom prst="rect">
                <a:avLst/>
              </a:prstGeom>
              <a:solidFill>
                <a:srgbClr val="8685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1" name="Téglalap 10"/>
              <p:cNvSpPr/>
              <p:nvPr/>
            </p:nvSpPr>
            <p:spPr>
              <a:xfrm>
                <a:off x="11903968" y="5705872"/>
                <a:ext cx="288032" cy="288032"/>
              </a:xfrm>
              <a:prstGeom prst="rect">
                <a:avLst/>
              </a:prstGeom>
              <a:solidFill>
                <a:srgbClr val="A6A8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2" name="Téglalap 11"/>
              <p:cNvSpPr/>
              <p:nvPr/>
            </p:nvSpPr>
            <p:spPr>
              <a:xfrm>
                <a:off x="11049008" y="5993903"/>
                <a:ext cx="288032" cy="288032"/>
              </a:xfrm>
              <a:prstGeom prst="rect">
                <a:avLst/>
              </a:prstGeom>
              <a:solidFill>
                <a:srgbClr val="E057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3" name="Téglalap 12"/>
              <p:cNvSpPr/>
              <p:nvPr/>
            </p:nvSpPr>
            <p:spPr>
              <a:xfrm>
                <a:off x="11343464" y="6281936"/>
                <a:ext cx="288032" cy="288032"/>
              </a:xfrm>
              <a:prstGeom prst="rect">
                <a:avLst/>
              </a:prstGeom>
              <a:solidFill>
                <a:srgbClr val="E2942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4" name="Téglalap 13"/>
              <p:cNvSpPr/>
              <p:nvPr/>
            </p:nvSpPr>
            <p:spPr>
              <a:xfrm>
                <a:off x="11625072" y="5993904"/>
                <a:ext cx="288032" cy="288032"/>
              </a:xfrm>
              <a:prstGeom prst="rect">
                <a:avLst/>
              </a:prstGeom>
              <a:solidFill>
                <a:srgbClr val="3961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5" name="Téglalap 14"/>
              <p:cNvSpPr/>
              <p:nvPr/>
            </p:nvSpPr>
            <p:spPr>
              <a:xfrm>
                <a:off x="11049008" y="6569968"/>
                <a:ext cx="288032" cy="315003"/>
              </a:xfrm>
              <a:prstGeom prst="rect">
                <a:avLst/>
              </a:prstGeom>
              <a:solidFill>
                <a:srgbClr val="9EB5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sp>
            <p:nvSpPr>
              <p:cNvPr id="16" name="Téglalap 15"/>
              <p:cNvSpPr/>
              <p:nvPr/>
            </p:nvSpPr>
            <p:spPr>
              <a:xfrm>
                <a:off x="11625072" y="5417840"/>
                <a:ext cx="288032" cy="288032"/>
              </a:xfrm>
              <a:prstGeom prst="rect">
                <a:avLst/>
              </a:prstGeom>
              <a:solidFill>
                <a:srgbClr val="1F2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</p:grpSp>
        <p:pic>
          <p:nvPicPr>
            <p:cNvPr id="9" name="Kép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5655" y="337244"/>
              <a:ext cx="850264" cy="525121"/>
            </a:xfrm>
            <a:prstGeom prst="rect">
              <a:avLst/>
            </a:prstGeom>
          </p:spPr>
        </p:pic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0"/>
            <a:ext cx="3381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4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4861" y="332656"/>
            <a:ext cx="11117620" cy="7647040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7211144" cy="2913187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Köszönöm a figyelmet! Vannak kérdések?</a:t>
            </a:r>
            <a:endParaRPr lang="en-US" b="1" dirty="0"/>
          </a:p>
        </p:txBody>
      </p:sp>
      <p:sp>
        <p:nvSpPr>
          <p:cNvPr id="7" name="Téglalap 6"/>
          <p:cNvSpPr/>
          <p:nvPr/>
        </p:nvSpPr>
        <p:spPr>
          <a:xfrm>
            <a:off x="899592" y="3886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dirty="0" smtClean="0"/>
              <a:t>Bélik Márton</a:t>
            </a:r>
          </a:p>
          <a:p>
            <a:r>
              <a:rPr lang="hu-HU" b="1" dirty="0" err="1" smtClean="0"/>
              <a:t>Study</a:t>
            </a:r>
            <a:r>
              <a:rPr lang="hu-HU" b="1" dirty="0" smtClean="0"/>
              <a:t> </a:t>
            </a:r>
            <a:r>
              <a:rPr lang="hu-HU" b="1" dirty="0" err="1" smtClean="0"/>
              <a:t>in</a:t>
            </a:r>
            <a:r>
              <a:rPr lang="hu-HU" b="1" dirty="0" smtClean="0"/>
              <a:t> Hungary</a:t>
            </a:r>
          </a:p>
          <a:p>
            <a:r>
              <a:rPr lang="hu-HU" b="1" dirty="0" smtClean="0"/>
              <a:t>egységvezető-helyettes</a:t>
            </a:r>
          </a:p>
          <a:p>
            <a:endParaRPr lang="hu-HU" b="1" dirty="0"/>
          </a:p>
          <a:p>
            <a:r>
              <a:rPr lang="hu-HU" b="1" dirty="0" smtClean="0"/>
              <a:t>marton.belik@tpf.hu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48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244</Words>
  <Application>Microsoft Office PowerPoint</Application>
  <PresentationFormat>Diavetítés a képernyőre (4:3 oldalarány)</PresentationFormat>
  <Paragraphs>90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Co-operaton and further development opportunities in higher education between Kazakhstan and Hungary, Stipendium Hungaricum overview</vt:lpstr>
      <vt:lpstr>Erasmus + KA107 - adatok</vt:lpstr>
      <vt:lpstr>Erasmus + KA107 - együttműködők</vt:lpstr>
      <vt:lpstr>Stipendium Hungaricum létszámok 2015-2018</vt:lpstr>
      <vt:lpstr>Programok kiaknázása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Bélik Márton</dc:creator>
  <cp:lastModifiedBy>Bélik Márton</cp:lastModifiedBy>
  <cp:revision>12</cp:revision>
  <dcterms:created xsi:type="dcterms:W3CDTF">2018-02-27T07:02:28Z</dcterms:created>
  <dcterms:modified xsi:type="dcterms:W3CDTF">2018-02-27T12:30:41Z</dcterms:modified>
</cp:coreProperties>
</file>