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99" r:id="rId3"/>
    <p:sldId id="300" r:id="rId4"/>
    <p:sldId id="301" r:id="rId5"/>
    <p:sldId id="257" r:id="rId6"/>
    <p:sldId id="259" r:id="rId7"/>
    <p:sldId id="278" r:id="rId8"/>
    <p:sldId id="288" r:id="rId9"/>
    <p:sldId id="289" r:id="rId10"/>
    <p:sldId id="292" r:id="rId11"/>
    <p:sldId id="297" r:id="rId12"/>
    <p:sldId id="298" r:id="rId13"/>
    <p:sldId id="285" r:id="rId14"/>
    <p:sldId id="286" r:id="rId15"/>
    <p:sldId id="302" r:id="rId16"/>
    <p:sldId id="303" r:id="rId17"/>
    <p:sldId id="304" r:id="rId18"/>
    <p:sldId id="305" r:id="rId19"/>
    <p:sldId id="307" r:id="rId20"/>
    <p:sldId id="308" r:id="rId21"/>
    <p:sldId id="309" r:id="rId22"/>
    <p:sldId id="311" r:id="rId23"/>
    <p:sldId id="312" r:id="rId24"/>
    <p:sldId id="284" r:id="rId25"/>
    <p:sldId id="2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77049461931295"/>
          <c:y val="3.969581952698234E-2"/>
          <c:w val="0.53714901318412245"/>
          <c:h val="0.83441249622811053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Hallgatók száma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3D-43A3-B1CB-A2B1E3A7E7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3D-43A3-B1CB-A2B1E3A7E7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3D-43A3-B1CB-A2B1E3A7E7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3D-43A3-B1CB-A2B1E3A7E7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3D-43A3-B1CB-A2B1E3A7E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Munka1!$A$2:$A$6</c:f>
              <c:strCache>
                <c:ptCount val="5"/>
                <c:pt idx="0">
                  <c:v>Alapképzés</c:v>
                </c:pt>
                <c:pt idx="1">
                  <c:v>Mesterképzés</c:v>
                </c:pt>
                <c:pt idx="2">
                  <c:v>Osztatlan képzés</c:v>
                </c:pt>
                <c:pt idx="3">
                  <c:v>Szakirányú továbbképzés</c:v>
                </c:pt>
                <c:pt idx="4">
                  <c:v>Doktori képzés</c:v>
                </c:pt>
              </c:strCache>
            </c:strRef>
          </c:cat>
          <c:val>
            <c:numRef>
              <c:f>Munka1!$B$2:$B$6</c:f>
              <c:numCache>
                <c:formatCode>General</c:formatCode>
                <c:ptCount val="5"/>
                <c:pt idx="0">
                  <c:v>170320</c:v>
                </c:pt>
                <c:pt idx="1">
                  <c:v>34854</c:v>
                </c:pt>
                <c:pt idx="2">
                  <c:v>41834</c:v>
                </c:pt>
                <c:pt idx="3">
                  <c:v>16430</c:v>
                </c:pt>
                <c:pt idx="4">
                  <c:v>7676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E-47CF-B8D8-A812E15FFC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30054" y="1770420"/>
            <a:ext cx="9068586" cy="2590800"/>
          </a:xfrm>
        </p:spPr>
        <p:txBody>
          <a:bodyPr/>
          <a:lstStyle/>
          <a:p>
            <a:r>
              <a:rPr lang="hu-HU" sz="4000" b="1" dirty="0"/>
              <a:t>The </a:t>
            </a:r>
            <a:r>
              <a:rPr lang="en-US" sz="4000" b="1" dirty="0"/>
              <a:t>Hungarian Rectors’ Conference</a:t>
            </a:r>
            <a:endParaRPr lang="hu-HU" sz="4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Prof. Dr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József Bódis,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President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HRC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7463" y="3843254"/>
            <a:ext cx="573767" cy="6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95817" y="5913144"/>
            <a:ext cx="10058400" cy="481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000" dirty="0" smtClean="0"/>
              <a:t>*</a:t>
            </a:r>
            <a:r>
              <a:rPr lang="hu-HU" sz="2000" dirty="0" err="1" smtClean="0"/>
              <a:t>Based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statistics</a:t>
            </a:r>
            <a:r>
              <a:rPr lang="hu-HU" sz="2000" dirty="0" smtClean="0"/>
              <a:t> of </a:t>
            </a:r>
            <a:r>
              <a:rPr lang="hu-HU" sz="2000" dirty="0" err="1" smtClean="0"/>
              <a:t>students</a:t>
            </a:r>
            <a:r>
              <a:rPr lang="hu-HU" sz="2000" dirty="0" smtClean="0"/>
              <a:t> </a:t>
            </a:r>
            <a:r>
              <a:rPr lang="hu-HU" sz="2000" dirty="0" err="1" smtClean="0"/>
              <a:t>admitted</a:t>
            </a:r>
            <a:r>
              <a:rPr lang="hu-HU" sz="2000" dirty="0" smtClean="0"/>
              <a:t> for </a:t>
            </a:r>
            <a:r>
              <a:rPr lang="hu-HU" sz="2000" dirty="0" err="1" smtClean="0"/>
              <a:t>programs</a:t>
            </a:r>
            <a:r>
              <a:rPr lang="hu-HU" sz="2000" dirty="0" smtClean="0"/>
              <a:t> starting in </a:t>
            </a:r>
            <a:r>
              <a:rPr lang="hu-HU" sz="2000" dirty="0" err="1" smtClean="0"/>
              <a:t>September</a:t>
            </a:r>
            <a:r>
              <a:rPr lang="hu-HU" sz="2000" dirty="0" smtClean="0"/>
              <a:t> 2017</a:t>
            </a:r>
            <a:endParaRPr lang="hu-HU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417843" y="639329"/>
            <a:ext cx="6168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Hallgatók megoszlása</a:t>
            </a:r>
            <a:endParaRPr lang="hu-HU" sz="4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744813860"/>
              </p:ext>
            </p:extLst>
          </p:nvPr>
        </p:nvGraphicFramePr>
        <p:xfrm>
          <a:off x="2976640" y="1347215"/>
          <a:ext cx="6496754" cy="4182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65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585284" y="556869"/>
            <a:ext cx="50729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dirty="0" err="1" smtClean="0"/>
              <a:t>Division</a:t>
            </a:r>
            <a:r>
              <a:rPr lang="hu-HU" sz="3500" dirty="0" smtClean="0"/>
              <a:t> of </a:t>
            </a:r>
            <a:r>
              <a:rPr lang="hu-HU" sz="3500" dirty="0" err="1" smtClean="0"/>
              <a:t>scientific</a:t>
            </a:r>
            <a:r>
              <a:rPr lang="hu-HU" sz="3500" dirty="0" smtClean="0"/>
              <a:t> </a:t>
            </a:r>
            <a:r>
              <a:rPr lang="hu-HU" sz="3500" dirty="0" err="1" smtClean="0"/>
              <a:t>fields</a:t>
            </a:r>
            <a:endParaRPr lang="hu-HU" sz="3500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3"/>
          <a:stretch/>
        </p:blipFill>
        <p:spPr>
          <a:xfrm>
            <a:off x="2345780" y="1187811"/>
            <a:ext cx="7551948" cy="5169958"/>
          </a:xfrm>
        </p:spPr>
      </p:pic>
    </p:spTree>
    <p:extLst>
      <p:ext uri="{BB962C8B-B14F-4D97-AF65-F5344CB8AC3E}">
        <p14:creationId xmlns:p14="http://schemas.microsoft.com/office/powerpoint/2010/main" val="22142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5236" y="559398"/>
            <a:ext cx="10058400" cy="1255549"/>
          </a:xfrm>
        </p:spPr>
        <p:txBody>
          <a:bodyPr>
            <a:normAutofit/>
          </a:bodyPr>
          <a:lstStyle/>
          <a:p>
            <a:pPr algn="ctr"/>
            <a:r>
              <a:rPr lang="hu-HU" sz="4000" dirty="0" err="1" smtClean="0"/>
              <a:t>Institutions</a:t>
            </a:r>
            <a:r>
              <a:rPr lang="hu-HU" sz="4000" dirty="0" smtClean="0"/>
              <a:t> </a:t>
            </a:r>
            <a:r>
              <a:rPr lang="hu-HU" sz="4000" dirty="0" err="1" smtClean="0"/>
              <a:t>admitted</a:t>
            </a:r>
            <a:r>
              <a:rPr lang="hu-HU" sz="4000" dirty="0" smtClean="0"/>
              <a:t> </a:t>
            </a:r>
            <a:br>
              <a:rPr lang="hu-HU" sz="4000" dirty="0" smtClean="0"/>
            </a:br>
            <a:r>
              <a:rPr lang="hu-HU" sz="4000" dirty="0" err="1" smtClean="0"/>
              <a:t>the</a:t>
            </a:r>
            <a:r>
              <a:rPr lang="hu-HU" sz="4000" dirty="0" smtClean="0"/>
              <a:t> most </a:t>
            </a:r>
            <a:r>
              <a:rPr lang="hu-HU" sz="4000" dirty="0" err="1" smtClean="0"/>
              <a:t>students</a:t>
            </a:r>
            <a:r>
              <a:rPr lang="hu-HU" sz="4000" dirty="0" smtClean="0"/>
              <a:t> in </a:t>
            </a:r>
            <a:r>
              <a:rPr lang="hu-HU" sz="4000" dirty="0" smtClean="0"/>
              <a:t>2017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649808"/>
              </p:ext>
            </p:extLst>
          </p:nvPr>
        </p:nvGraphicFramePr>
        <p:xfrm>
          <a:off x="2194560" y="1814947"/>
          <a:ext cx="7863840" cy="4598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6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703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Intézmény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Összes Hallgatók statisztikai száma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522">
                <a:tc>
                  <a:txBody>
                    <a:bodyPr/>
                    <a:lstStyle/>
                    <a:p>
                      <a:pPr algn="l" fontAlgn="ctr"/>
                      <a:endParaRPr lang="hu-H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2.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3.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4.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5.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6.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7.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8.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01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9.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7226">
                <a:tc>
                  <a:txBody>
                    <a:bodyPr/>
                    <a:lstStyle/>
                    <a:p>
                      <a:pPr algn="l" fontAlgn="ctr"/>
                      <a:r>
                        <a:rPr lang="hu-HU" sz="900" u="none" strike="noStrike">
                          <a:effectLst/>
                        </a:rPr>
                        <a:t>10.</a:t>
                      </a:r>
                      <a:endParaRPr lang="hu-H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3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Student</a:t>
            </a:r>
            <a:r>
              <a:rPr lang="hu-HU" dirty="0"/>
              <a:t> </a:t>
            </a:r>
            <a:r>
              <a:rPr lang="hu-HU" dirty="0" err="1" smtClean="0"/>
              <a:t>Contract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82687" y="2070437"/>
            <a:ext cx="4826997" cy="3682633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non-fulfillment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conditions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must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pay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back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betweeen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25%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tuition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circumstances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beaching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conditions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Aim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prevent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reduce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braindrain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funded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following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contract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has </a:t>
            </a:r>
            <a:r>
              <a:rPr lang="hu-H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been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modified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mitigate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rigid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conditions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eg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1.Obligation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working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Hungary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only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original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length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program,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depending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might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back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tuition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pregnancy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etc.) 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269241" y="2041490"/>
            <a:ext cx="47903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2011: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State-funded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obliged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sign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contract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following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conditions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algn="just"/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must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obtain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degree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within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original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length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+50% of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 (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eg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3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4.5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0" algn="just"/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following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graduation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work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Hungary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employer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period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double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length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academic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studies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(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3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6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Student</a:t>
            </a:r>
            <a:r>
              <a:rPr lang="hu-HU" dirty="0" smtClean="0"/>
              <a:t> </a:t>
            </a:r>
            <a:r>
              <a:rPr lang="hu-HU" dirty="0" err="1" smtClean="0"/>
              <a:t>Loan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7" y="1986315"/>
            <a:ext cx="5332367" cy="367782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12042" y="1833782"/>
            <a:ext cx="56147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loans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hold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key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equal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Diákhitel 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Központ </a:t>
            </a:r>
            <a:r>
              <a:rPr lang="hu-H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Zrt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.,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Hungary’s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loan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company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has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been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helping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enable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foreign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pay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their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expenses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continue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education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studies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since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2001. 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Diákhitel 2 (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tied-loan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since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2012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self-funded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specifically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costs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Repayment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obtaining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degree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latest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40) –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good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conditions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02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change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pace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education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b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reforms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1-2. </a:t>
            </a: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INITIATIVES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accordance with the strategy „A change of pace in higher education”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Overview and renewal of courses and qualifications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New governmental regulation: Reg.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139/2015. (VI. 9.)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the system of the higher educational courses has been rationalized respecting training fields, 	and the number of the courses has been decreased by a reasonable 14 %, and ended up by 80 	course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types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Broadening the pool of the training contents in foreign language</a:t>
            </a:r>
            <a:endParaRPr lang="hu-H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hu-HU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tool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subjects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foreign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language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10 %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credit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amount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needed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change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pace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education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b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reforms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3-4. </a:t>
            </a: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FINE-TUNE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ENTRANCE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 REQUIREMENTS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accordance with the new regulation on the course structure</a:t>
            </a:r>
          </a:p>
          <a:p>
            <a:pPr marL="0" indent="0">
              <a:buNone/>
            </a:pPr>
            <a:r>
              <a:rPr lang="hu-HU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</a:t>
            </a:r>
            <a: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requirements have been elaborated in 2015, and the new governmental regulation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has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been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approved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2016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DUAL COURSES</a:t>
            </a:r>
          </a:p>
          <a:p>
            <a:pPr marL="0" indent="0">
              <a:buNone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strong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focus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practice</a:t>
            </a:r>
            <a: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Multinational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companies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HEI-s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HEI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emerged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Applied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Sciences</a:t>
            </a:r>
            <a: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b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criterium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must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Recent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reforms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Brand new management structure in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HEI-s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5.1. CHANCELLOR</a:t>
            </a:r>
          </a:p>
          <a:p>
            <a:pPr marL="0" indent="0">
              <a:buNone/>
            </a:pP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Instead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former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Council, the Chancellor is responsible for all financial issues of the HE institution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Practically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</a:t>
            </a:r>
            <a:r>
              <a:rPr lang="en-US" sz="29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two executive heads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 HE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rector</a:t>
            </a:r>
            <a:r>
              <a:rPr lang="hu-HU" sz="29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29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HEI-s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end of 2014.</a:t>
            </a:r>
            <a:endParaRPr lang="hu-HU" sz="2900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sz="2900" b="1" u="sng" dirty="0" smtClean="0">
                <a:solidFill>
                  <a:srgbClr val="83412F"/>
                </a:solidFill>
              </a:rPr>
              <a:t>Main </a:t>
            </a:r>
            <a:r>
              <a:rPr lang="hu-HU" sz="2900" b="1" u="sng" dirty="0" err="1" smtClean="0">
                <a:solidFill>
                  <a:srgbClr val="83412F"/>
                </a:solidFill>
              </a:rPr>
              <a:t>changes</a:t>
            </a:r>
            <a:r>
              <a:rPr lang="hu-HU" sz="2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b="1" u="sng" dirty="0" err="1">
                <a:solidFill>
                  <a:srgbClr val="83412F"/>
                </a:solidFill>
              </a:rPr>
              <a:t>resulting</a:t>
            </a:r>
            <a:r>
              <a:rPr lang="hu-HU" sz="2900" b="1" u="sng" dirty="0">
                <a:solidFill>
                  <a:srgbClr val="83412F"/>
                </a:solidFill>
              </a:rPr>
              <a:t> </a:t>
            </a:r>
            <a:r>
              <a:rPr lang="hu-HU" sz="2900" b="1" u="sng" dirty="0" err="1">
                <a:solidFill>
                  <a:srgbClr val="83412F"/>
                </a:solidFill>
              </a:rPr>
              <a:t>from</a:t>
            </a:r>
            <a:r>
              <a:rPr lang="hu-HU" sz="2900" b="1" u="sng" dirty="0">
                <a:solidFill>
                  <a:srgbClr val="83412F"/>
                </a:solidFill>
              </a:rPr>
              <a:t> </a:t>
            </a:r>
            <a:r>
              <a:rPr lang="hu-HU" sz="29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role</a:t>
            </a:r>
            <a:r>
              <a:rPr lang="hu-HU" sz="2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29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2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637200" indent="-457200">
              <a:buFont typeface="Wingdings" panose="05000000000000000000" pitchFamily="2" charset="2"/>
              <a:buChar char="ü"/>
            </a:pP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took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over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responsibility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rector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7200" indent="-457200">
              <a:buFont typeface="Wingdings" panose="05000000000000000000" pitchFamily="2" charset="2"/>
              <a:buChar char="ü"/>
            </a:pP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Better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pursuing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maintainer’s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interest</a:t>
            </a:r>
          </a:p>
          <a:p>
            <a:pPr marL="637200" indent="-457200">
              <a:buFont typeface="Wingdings" panose="05000000000000000000" pitchFamily="2" charset="2"/>
              <a:buChar char="ü"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has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right of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issues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Consistory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does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7200" indent="-457200">
              <a:buFont typeface="Wingdings" panose="05000000000000000000" pitchFamily="2" charset="2"/>
              <a:buChar char="ü"/>
            </a:pPr>
            <a:r>
              <a:rPr lang="hu-HU" sz="2900" b="1" dirty="0" err="1" smtClean="0">
                <a:solidFill>
                  <a:srgbClr val="83412F"/>
                </a:solidFill>
              </a:rPr>
              <a:t>Debt</a:t>
            </a:r>
            <a:r>
              <a:rPr lang="hu-HU" sz="2900" b="1" dirty="0" smtClean="0">
                <a:solidFill>
                  <a:srgbClr val="83412F"/>
                </a:solidFill>
              </a:rPr>
              <a:t> of </a:t>
            </a:r>
            <a:r>
              <a:rPr lang="hu-HU" sz="2900" b="1" dirty="0" err="1" smtClean="0">
                <a:solidFill>
                  <a:srgbClr val="83412F"/>
                </a:solidFill>
              </a:rPr>
              <a:t>HEI-s</a:t>
            </a:r>
            <a:r>
              <a:rPr lang="hu-HU" sz="2900" b="1" dirty="0" smtClean="0">
                <a:solidFill>
                  <a:srgbClr val="83412F"/>
                </a:solidFill>
              </a:rPr>
              <a:t> </a:t>
            </a:r>
            <a:r>
              <a:rPr lang="hu-HU" sz="2900" b="1" dirty="0" err="1" smtClean="0">
                <a:solidFill>
                  <a:srgbClr val="83412F"/>
                </a:solidFill>
              </a:rPr>
              <a:t>fell</a:t>
            </a:r>
            <a:r>
              <a:rPr lang="hu-HU" sz="2900" b="1" dirty="0" smtClean="0">
                <a:solidFill>
                  <a:srgbClr val="83412F"/>
                </a:solidFill>
              </a:rPr>
              <a:t> </a:t>
            </a:r>
            <a:r>
              <a:rPr lang="hu-HU" sz="2900" b="1" dirty="0" err="1" smtClean="0">
                <a:solidFill>
                  <a:srgbClr val="83412F"/>
                </a:solidFill>
              </a:rPr>
              <a:t>to</a:t>
            </a:r>
            <a:r>
              <a:rPr lang="hu-HU" sz="2900" b="1" dirty="0" smtClean="0">
                <a:solidFill>
                  <a:srgbClr val="83412F"/>
                </a:solidFill>
              </a:rPr>
              <a:t> </a:t>
            </a:r>
            <a:r>
              <a:rPr lang="hu-HU" sz="2900" b="1" dirty="0" err="1" smtClean="0">
                <a:solidFill>
                  <a:srgbClr val="83412F"/>
                </a:solidFill>
              </a:rPr>
              <a:t>about</a:t>
            </a:r>
            <a:r>
              <a:rPr lang="hu-HU" sz="2900" b="1" dirty="0" smtClean="0">
                <a:solidFill>
                  <a:srgbClr val="83412F"/>
                </a:solidFill>
              </a:rPr>
              <a:t> a </a:t>
            </a:r>
            <a:r>
              <a:rPr lang="hu-HU" sz="2900" b="1" dirty="0" err="1" smtClean="0">
                <a:solidFill>
                  <a:srgbClr val="83412F"/>
                </a:solidFill>
              </a:rPr>
              <a:t>third</a:t>
            </a:r>
            <a:r>
              <a:rPr lang="hu-HU" sz="2900" b="1" dirty="0" smtClean="0">
                <a:solidFill>
                  <a:srgbClr val="83412F"/>
                </a:solidFill>
              </a:rPr>
              <a:t> (!) </a:t>
            </a:r>
            <a:r>
              <a:rPr lang="hu-HU" sz="2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hu-H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2013 </a:t>
            </a:r>
            <a:r>
              <a:rPr lang="hu-HU" sz="2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2015 </a:t>
            </a:r>
          </a:p>
          <a:p>
            <a:pPr marL="0" indent="0">
              <a:buNone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	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0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Recent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reforms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Brand new management structure in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HEI-s</a:t>
            </a: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952550"/>
            <a:ext cx="10058400" cy="408249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5.2. CONSISTORY</a:t>
            </a:r>
          </a:p>
          <a:p>
            <a:pPr marL="0" indent="0">
              <a:buNone/>
            </a:pP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effective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legislation define </a:t>
            </a:r>
            <a:r>
              <a:rPr lang="en-US" sz="29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Consistory, a "board-type" forum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responsible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supporting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institution’s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strategic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decisions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support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management of the 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HEI</a:t>
            </a:r>
          </a:p>
          <a:p>
            <a:pPr marL="0" indent="0">
              <a:buNone/>
            </a:pP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hu-HU" sz="2900" b="1" dirty="0" err="1" smtClean="0">
                <a:solidFill>
                  <a:srgbClr val="83412F"/>
                </a:solidFill>
              </a:rPr>
              <a:t>Consistory</a:t>
            </a:r>
            <a:r>
              <a:rPr lang="hu-HU" sz="2900" b="1" dirty="0" smtClean="0">
                <a:solidFill>
                  <a:srgbClr val="83412F"/>
                </a:solidFill>
              </a:rPr>
              <a:t> has </a:t>
            </a:r>
            <a:r>
              <a:rPr lang="hu-HU" sz="2900" b="1" dirty="0" err="1" smtClean="0">
                <a:solidFill>
                  <a:srgbClr val="83412F"/>
                </a:solidFill>
              </a:rPr>
              <a:t>anticipative</a:t>
            </a:r>
            <a:r>
              <a:rPr lang="hu-HU" sz="2900" b="1" dirty="0" smtClean="0">
                <a:solidFill>
                  <a:srgbClr val="83412F"/>
                </a:solidFill>
              </a:rPr>
              <a:t> </a:t>
            </a:r>
            <a:r>
              <a:rPr lang="hu-HU" sz="2900" b="1" dirty="0" err="1" smtClean="0">
                <a:solidFill>
                  <a:srgbClr val="83412F"/>
                </a:solidFill>
              </a:rPr>
              <a:t>agreement</a:t>
            </a:r>
            <a:r>
              <a:rPr lang="hu-HU" sz="2900" b="1" dirty="0" smtClean="0">
                <a:solidFill>
                  <a:srgbClr val="83412F"/>
                </a:solidFill>
              </a:rPr>
              <a:t> right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following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issues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637200" indent="-457200">
              <a:buFont typeface="Wingdings" panose="05000000000000000000" pitchFamily="2" charset="2"/>
              <a:buChar char="v"/>
            </a:pP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Institutional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7200" indent="-457200">
              <a:buFont typeface="Wingdings" panose="05000000000000000000" pitchFamily="2" charset="2"/>
              <a:buChar char="v"/>
            </a:pP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Budget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7200" indent="-457200">
              <a:buFont typeface="Wingdings" panose="05000000000000000000" pitchFamily="2" charset="2"/>
              <a:buChar char="v"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Annual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report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7200" indent="-457200">
              <a:buFont typeface="Wingdings" panose="05000000000000000000" pitchFamily="2" charset="2"/>
              <a:buChar char="v"/>
            </a:pP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Asset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management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  <a:endParaRPr lang="hu-HU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7200" indent="-457200">
              <a:buFont typeface="Wingdings" panose="05000000000000000000" pitchFamily="2" charset="2"/>
              <a:buChar char="v"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Establishment of business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buying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shares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</a:t>
            </a: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hu-HU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reforms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b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Consistory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952550"/>
            <a:ext cx="10058400" cy="4082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 arising from the new management structure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a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signed to approve all strategic decision of the institution, because almost every measurement has financial aspect. This regulation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slows down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processes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the institution, institutions de facto have a „double management”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empowers chancellors to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influence professional strategic questions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this a strong control, an area of particular concern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operation of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Consistory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also implies a „double board management”: the work of the Senate 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traditional board of HEI-s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consisting of the rector and vice-rectors is complemented by the work of Consistory</a:t>
            </a:r>
            <a:r>
              <a:rPr lang="hu-HU" sz="2000" dirty="0" smtClean="0"/>
              <a:t>.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ABOUT HUNGARY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4194"/>
            <a:ext cx="5205782" cy="3932237"/>
          </a:xfrm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6699504" y="1937258"/>
            <a:ext cx="4425696" cy="492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Cambria" panose="02040503050406030204" pitchFamily="18" charset="0"/>
              </a:rPr>
              <a:t>Language: Hungarian</a:t>
            </a:r>
            <a:endParaRPr lang="hu-HU" sz="1600" dirty="0" smtClean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1600" dirty="0" smtClean="0">
                <a:latin typeface="Cambria" panose="02040503050406030204" pitchFamily="18" charset="0"/>
              </a:rPr>
              <a:t>P</a:t>
            </a:r>
            <a:r>
              <a:rPr lang="en-US" sz="1600" dirty="0" err="1" smtClean="0">
                <a:latin typeface="Cambria" panose="02040503050406030204" pitchFamily="18" charset="0"/>
              </a:rPr>
              <a:t>opulation</a:t>
            </a:r>
            <a:r>
              <a:rPr lang="hu-HU" sz="1600" dirty="0" smtClean="0">
                <a:latin typeface="Cambria" panose="02040503050406030204" pitchFamily="18" charset="0"/>
              </a:rPr>
              <a:t>: ~10 </a:t>
            </a:r>
            <a:r>
              <a:rPr lang="hu-HU" sz="1600" dirty="0" err="1" smtClean="0">
                <a:latin typeface="Cambria" panose="02040503050406030204" pitchFamily="18" charset="0"/>
              </a:rPr>
              <a:t>million</a:t>
            </a:r>
            <a:endParaRPr lang="hu-HU" sz="1600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600" dirty="0" smtClean="0">
                <a:latin typeface="Cambria" panose="02040503050406030204" pitchFamily="18" charset="0"/>
              </a:rPr>
              <a:t>Capital:Budapest </a:t>
            </a:r>
            <a:r>
              <a:rPr lang="hu-HU" sz="1600" dirty="0" err="1" smtClean="0">
                <a:latin typeface="Cambria" panose="02040503050406030204" pitchFamily="18" charset="0"/>
              </a:rPr>
              <a:t>with</a:t>
            </a:r>
            <a:r>
              <a:rPr lang="hu-HU" sz="1600" dirty="0" smtClean="0">
                <a:latin typeface="Cambria" panose="02040503050406030204" pitchFamily="18" charset="0"/>
              </a:rPr>
              <a:t> </a:t>
            </a:r>
            <a:r>
              <a:rPr lang="hu-HU" sz="1600" dirty="0">
                <a:latin typeface="Cambria" panose="02040503050406030204" pitchFamily="18" charset="0"/>
              </a:rPr>
              <a:t>1.74 </a:t>
            </a:r>
            <a:r>
              <a:rPr lang="hu-HU" sz="1600" dirty="0" err="1" smtClean="0">
                <a:latin typeface="Cambria" panose="02040503050406030204" pitchFamily="18" charset="0"/>
              </a:rPr>
              <a:t>million</a:t>
            </a:r>
            <a:r>
              <a:rPr lang="hu-HU" sz="1600" dirty="0" smtClean="0">
                <a:latin typeface="Cambria" panose="02040503050406030204" pitchFamily="18" charset="0"/>
              </a:rPr>
              <a:t> </a:t>
            </a:r>
            <a:r>
              <a:rPr lang="hu-HU" sz="1600" dirty="0" err="1" smtClean="0">
                <a:latin typeface="Cambria" panose="02040503050406030204" pitchFamily="18" charset="0"/>
              </a:rPr>
              <a:t>inhabitants</a:t>
            </a:r>
            <a:endParaRPr lang="hu-HU" sz="1600" dirty="0" smtClean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1600" dirty="0" smtClean="0">
                <a:latin typeface="Cambria" panose="02040503050406030204" pitchFamily="18" charset="0"/>
              </a:rPr>
              <a:t>R</a:t>
            </a:r>
            <a:r>
              <a:rPr lang="en-US" sz="1600" dirty="0" err="1" smtClean="0">
                <a:latin typeface="Cambria" panose="02040503050406030204" pitchFamily="18" charset="0"/>
              </a:rPr>
              <a:t>ich</a:t>
            </a:r>
            <a:r>
              <a:rPr lang="en-US" sz="1600" dirty="0" smtClean="0">
                <a:latin typeface="Cambria" panose="02040503050406030204" pitchFamily="18" charset="0"/>
              </a:rPr>
              <a:t> history dating back to 896. </a:t>
            </a:r>
            <a:endParaRPr lang="hu-HU" sz="1600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1600" dirty="0" smtClean="0">
                <a:latin typeface="Cambria" panose="02040503050406030204" pitchFamily="18" charset="0"/>
              </a:rPr>
              <a:t>Part of </a:t>
            </a:r>
            <a:r>
              <a:rPr lang="hu-HU" sz="1600" dirty="0" err="1" smtClean="0">
                <a:latin typeface="Cambria" panose="02040503050406030204" pitchFamily="18" charset="0"/>
              </a:rPr>
              <a:t>the</a:t>
            </a:r>
            <a:r>
              <a:rPr lang="hu-HU" sz="1600" dirty="0" smtClean="0">
                <a:latin typeface="Cambria" panose="02040503050406030204" pitchFamily="18" charset="0"/>
              </a:rPr>
              <a:t> European Union, NATO, OECD, Visegrád Group, Schengen </a:t>
            </a:r>
            <a:r>
              <a:rPr lang="hu-HU" sz="1600" dirty="0" err="1" smtClean="0">
                <a:latin typeface="Cambria" panose="02040503050406030204" pitchFamily="18" charset="0"/>
              </a:rPr>
              <a:t>Area</a:t>
            </a:r>
            <a:endParaRPr lang="hu-HU" sz="1600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600" dirty="0" err="1" smtClean="0">
                <a:latin typeface="Cambria" panose="02040503050406030204" pitchFamily="18" charset="0"/>
              </a:rPr>
              <a:t>Type</a:t>
            </a:r>
            <a:r>
              <a:rPr lang="hu-HU" sz="1600" dirty="0" smtClean="0">
                <a:latin typeface="Cambria" panose="02040503050406030204" pitchFamily="18" charset="0"/>
              </a:rPr>
              <a:t> of </a:t>
            </a:r>
            <a:r>
              <a:rPr lang="hu-HU" sz="1600" dirty="0" err="1" smtClean="0">
                <a:latin typeface="Cambria" panose="02040503050406030204" pitchFamily="18" charset="0"/>
              </a:rPr>
              <a:t>government</a:t>
            </a:r>
            <a:r>
              <a:rPr lang="hu-HU" sz="1600" dirty="0" smtClean="0">
                <a:latin typeface="Cambria" panose="02040503050406030204" pitchFamily="18" charset="0"/>
              </a:rPr>
              <a:t>:</a:t>
            </a:r>
            <a:br>
              <a:rPr lang="hu-HU" sz="1600" dirty="0" smtClean="0">
                <a:latin typeface="Cambria" panose="02040503050406030204" pitchFamily="18" charset="0"/>
              </a:rPr>
            </a:br>
            <a:r>
              <a:rPr lang="hu-HU" sz="1600" dirty="0" err="1" smtClean="0">
                <a:latin typeface="Cambria" panose="02040503050406030204" pitchFamily="18" charset="0"/>
              </a:rPr>
              <a:t>Since</a:t>
            </a:r>
            <a:r>
              <a:rPr lang="hu-HU" sz="1600" dirty="0" smtClean="0">
                <a:latin typeface="Cambria" panose="02040503050406030204" pitchFamily="18" charset="0"/>
              </a:rPr>
              <a:t> 1989 </a:t>
            </a:r>
            <a:r>
              <a:rPr lang="hu-HU" sz="1600" dirty="0" err="1" smtClean="0">
                <a:latin typeface="Cambria" panose="02040503050406030204" pitchFamily="18" charset="0"/>
              </a:rPr>
              <a:t>democratic</a:t>
            </a:r>
            <a:r>
              <a:rPr lang="hu-HU" sz="1600" dirty="0" smtClean="0">
                <a:latin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</a:rPr>
              <a:t>parliamentary</a:t>
            </a:r>
            <a:r>
              <a:rPr lang="hu-HU" sz="1600" dirty="0">
                <a:latin typeface="Cambria" panose="02040503050406030204" pitchFamily="18" charset="0"/>
              </a:rPr>
              <a:t> </a:t>
            </a:r>
            <a:r>
              <a:rPr lang="hu-HU" sz="1600" dirty="0" err="1" smtClean="0">
                <a:latin typeface="Cambria" panose="02040503050406030204" pitchFamily="18" charset="0"/>
              </a:rPr>
              <a:t>republic</a:t>
            </a:r>
            <a:endParaRPr lang="hu-HU" sz="1600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600" dirty="0" err="1" smtClean="0">
                <a:latin typeface="Cambria" panose="02040503050406030204" pitchFamily="18" charset="0"/>
              </a:rPr>
              <a:t>Currency</a:t>
            </a:r>
            <a:r>
              <a:rPr lang="hu-HU" sz="1600" dirty="0" smtClean="0">
                <a:latin typeface="Cambria" panose="02040503050406030204" pitchFamily="18" charset="0"/>
              </a:rPr>
              <a:t>: </a:t>
            </a:r>
            <a:r>
              <a:rPr lang="hu-HU" sz="1600" dirty="0" err="1" smtClean="0">
                <a:latin typeface="Cambria" panose="02040503050406030204" pitchFamily="18" charset="0"/>
              </a:rPr>
              <a:t>Hungarian</a:t>
            </a:r>
            <a:r>
              <a:rPr lang="hu-HU" sz="1600" dirty="0" smtClean="0">
                <a:latin typeface="Cambria" panose="02040503050406030204" pitchFamily="18" charset="0"/>
              </a:rPr>
              <a:t> Forint (HUF) </a:t>
            </a:r>
            <a:r>
              <a:rPr lang="hu-HU" sz="1400" dirty="0" smtClean="0">
                <a:latin typeface="Britannic Bold" panose="020B0903060703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dirty="0" smtClean="0">
              <a:latin typeface="Britannic Bold" panose="020B0903060703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34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reforms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b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Consistory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952550"/>
            <a:ext cx="10058400" cy="4082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 arising from the new management structure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 Rectors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feel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themselves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excluded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life of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HEI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strong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relationship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maintainer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hu-HU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Reaction</a:t>
            </a:r>
            <a:r>
              <a:rPr lang="hu-H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r>
              <a:rPr lang="hu-H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this</a:t>
            </a:r>
            <a:r>
              <a:rPr lang="hu-H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465750" indent="-285750">
              <a:buFont typeface="Wingdings" panose="05000000000000000000" pitchFamily="2" charset="2"/>
              <a:buChar char="v"/>
            </a:pPr>
            <a:r>
              <a:rPr lang="hu-HU" sz="2000" b="1" dirty="0" err="1" smtClean="0">
                <a:solidFill>
                  <a:srgbClr val="83412F"/>
                </a:solidFill>
              </a:rPr>
              <a:t>Experts</a:t>
            </a:r>
            <a:r>
              <a:rPr lang="hu-HU" sz="2000" b="1" dirty="0" smtClean="0">
                <a:solidFill>
                  <a:srgbClr val="83412F"/>
                </a:solidFill>
              </a:rPr>
              <a:t> </a:t>
            </a:r>
            <a:r>
              <a:rPr lang="hu-HU" sz="2000" b="1" dirty="0" err="1" smtClean="0">
                <a:solidFill>
                  <a:srgbClr val="83412F"/>
                </a:solidFill>
              </a:rPr>
              <a:t>nominated</a:t>
            </a:r>
            <a:r>
              <a:rPr lang="hu-HU" sz="2000" b="1" dirty="0" smtClean="0">
                <a:solidFill>
                  <a:srgbClr val="83412F"/>
                </a:solidFill>
              </a:rPr>
              <a:t> </a:t>
            </a:r>
            <a:r>
              <a:rPr lang="hu-HU" sz="2000" b="1" dirty="0" err="1" smtClean="0">
                <a:solidFill>
                  <a:srgbClr val="83412F"/>
                </a:solidFill>
              </a:rPr>
              <a:t>by</a:t>
            </a:r>
            <a:r>
              <a:rPr lang="hu-HU" sz="2000" b="1" dirty="0" smtClean="0">
                <a:solidFill>
                  <a:srgbClr val="83412F"/>
                </a:solidFill>
              </a:rPr>
              <a:t> </a:t>
            </a:r>
            <a:r>
              <a:rPr lang="hu-HU" sz="2000" b="1" dirty="0" err="1" smtClean="0">
                <a:solidFill>
                  <a:srgbClr val="83412F"/>
                </a:solidFill>
              </a:rPr>
              <a:t>the</a:t>
            </a:r>
            <a:r>
              <a:rPr lang="hu-HU" sz="2000" b="1" dirty="0" smtClean="0">
                <a:solidFill>
                  <a:srgbClr val="83412F"/>
                </a:solidFill>
              </a:rPr>
              <a:t> </a:t>
            </a:r>
            <a:r>
              <a:rPr lang="hu-HU" sz="2000" b="1" dirty="0" err="1" smtClean="0">
                <a:solidFill>
                  <a:srgbClr val="83412F"/>
                </a:solidFill>
              </a:rPr>
              <a:t>Hungarian</a:t>
            </a:r>
            <a:r>
              <a:rPr lang="hu-HU" sz="2000" b="1" dirty="0" smtClean="0">
                <a:solidFill>
                  <a:srgbClr val="83412F"/>
                </a:solidFill>
              </a:rPr>
              <a:t> Rectors’ </a:t>
            </a:r>
            <a:r>
              <a:rPr lang="hu-HU" sz="2000" b="1" dirty="0" err="1" smtClean="0">
                <a:solidFill>
                  <a:srgbClr val="83412F"/>
                </a:solidFill>
              </a:rPr>
              <a:t>Conference</a:t>
            </a:r>
            <a:r>
              <a:rPr lang="hu-HU" sz="2000" b="1" dirty="0" smtClean="0">
                <a:solidFill>
                  <a:srgbClr val="83412F"/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hu-H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invited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into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chancellors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465750" indent="-285750">
              <a:buFont typeface="Wingdings" panose="05000000000000000000" pitchFamily="2" charset="2"/>
              <a:buChar char="v"/>
            </a:pP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ensure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partnership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rector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chancellor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single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performance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motivation</a:t>
            </a:r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will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elaborated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623317"/>
            <a:ext cx="10058400" cy="44117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FOCUS ON NATURAL SCIENCES SUFFERS DEFICIENCIES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accordance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EU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principles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government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motivate</a:t>
            </a:r>
            <a: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scolarships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natural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sciences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global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trends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hasn’t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interest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among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resulting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this</a:t>
            </a:r>
            <a:r>
              <a:rPr lang="hu-H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interest 	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entrance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exam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points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successfull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admission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Unprepared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decrease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Unprepared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cause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drop-out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rate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planned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actions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solve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situation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522900" indent="-342900">
              <a:buFont typeface="Wingdings" panose="05000000000000000000" pitchFamily="2" charset="2"/>
              <a:buChar char="v"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Raise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bigger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finance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independently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number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22900" indent="-342900">
              <a:buFont typeface="Wingdings" panose="05000000000000000000" pitchFamily="2" charset="2"/>
              <a:buChar char="v"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Promote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contribution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success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>
            <a:off x="3174713" y="3103976"/>
            <a:ext cx="585627" cy="399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Jobbra nyíl 5"/>
          <p:cNvSpPr/>
          <p:nvPr/>
        </p:nvSpPr>
        <p:spPr>
          <a:xfrm>
            <a:off x="8835776" y="3018625"/>
            <a:ext cx="7089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580950"/>
            <a:ext cx="10058400" cy="1371600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623317"/>
            <a:ext cx="10058400" cy="44117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DECREASING NUMBER OF STUDENTS IN HIGHER EDUCATION 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Twofold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cause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decrease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HE: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014390" lvl="2" indent="-285750">
              <a:buFont typeface="Wingdings" panose="05000000000000000000" pitchFamily="2" charset="2"/>
              <a:buChar char="v"/>
            </a:pP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Demographic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decline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Hungary</a:t>
            </a:r>
          </a:p>
          <a:p>
            <a:pPr marL="1014390" lvl="2" indent="-285750">
              <a:buFont typeface="Wingdings" panose="05000000000000000000" pitchFamily="2" charset="2"/>
              <a:buChar char="v"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Braindrain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”: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foreign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HE-s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specifically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Western-European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HE-s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attract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youth</a:t>
            </a:r>
            <a:endParaRPr lang="hu-H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425833"/>
              </p:ext>
            </p:extLst>
          </p:nvPr>
        </p:nvGraphicFramePr>
        <p:xfrm>
          <a:off x="1693207" y="2192078"/>
          <a:ext cx="8355174" cy="194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6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8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469"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CHANGE</a:t>
                      </a:r>
                      <a:r>
                        <a:rPr lang="hu-HU" b="1" baseline="0" dirty="0" smtClean="0"/>
                        <a:t> </a:t>
                      </a:r>
                      <a:r>
                        <a:rPr lang="hu-HU" b="1" baseline="0" dirty="0" err="1" smtClean="0"/>
                        <a:t>from</a:t>
                      </a:r>
                      <a:r>
                        <a:rPr lang="hu-HU" b="1" baseline="0" dirty="0" smtClean="0"/>
                        <a:t> 2010 </a:t>
                      </a:r>
                      <a:r>
                        <a:rPr lang="hu-HU" b="1" baseline="0" dirty="0" err="1" smtClean="0"/>
                        <a:t>to</a:t>
                      </a:r>
                      <a:r>
                        <a:rPr lang="hu-HU" b="1" baseline="0" dirty="0" smtClean="0"/>
                        <a:t> 2017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69"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/>
                        <a:t>Number</a:t>
                      </a:r>
                      <a:r>
                        <a:rPr lang="hu-HU" dirty="0" smtClean="0"/>
                        <a:t> of 18-year old </a:t>
                      </a:r>
                      <a:r>
                        <a:rPr lang="hu-HU" dirty="0" err="1" smtClean="0"/>
                        <a:t>people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in</a:t>
                      </a:r>
                      <a:r>
                        <a:rPr lang="hu-HU" dirty="0" smtClean="0"/>
                        <a:t> Hungary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- 13 % 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469"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/>
                        <a:t>Number</a:t>
                      </a:r>
                      <a:r>
                        <a:rPr lang="hu-HU" dirty="0" smtClean="0"/>
                        <a:t> of </a:t>
                      </a:r>
                      <a:r>
                        <a:rPr lang="hu-HU" dirty="0" err="1" smtClean="0"/>
                        <a:t>new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students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in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higher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education</a:t>
                      </a:r>
                      <a:r>
                        <a:rPr lang="hu-HU" baseline="0" dirty="0" smtClean="0"/>
                        <a:t>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- 24 %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9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482885"/>
            <a:ext cx="10058400" cy="1469665"/>
          </a:xfrm>
        </p:spPr>
        <p:txBody>
          <a:bodyPr>
            <a:noAutofit/>
          </a:bodyPr>
          <a:lstStyle/>
          <a:p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More </a:t>
            </a:r>
            <a:r>
              <a:rPr lang="hu-H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  <a: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br>
              <a:rPr lang="hu-H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hu-H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REGIONAL INEQUALITIES INSIDE HUNGARY 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sz="3200" dirty="0"/>
          </a:p>
        </p:txBody>
      </p:sp>
      <p:pic>
        <p:nvPicPr>
          <p:cNvPr id="6" name="Tartalom helye 5"/>
          <p:cNvPicPr>
            <a:picLocks noGrp="1"/>
          </p:cNvPicPr>
          <p:nvPr>
            <p:ph idx="1"/>
          </p:nvPr>
        </p:nvPicPr>
        <p:blipFill rotWithShape="1">
          <a:blip r:embed="rId3"/>
          <a:srcRect l="20734" t="24537" r="23871" b="4266"/>
          <a:stretch/>
        </p:blipFill>
        <p:spPr bwMode="auto">
          <a:xfrm>
            <a:off x="3044885" y="1655217"/>
            <a:ext cx="6102229" cy="4411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0471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/>
              <a:t>h</a:t>
            </a:r>
            <a:r>
              <a:rPr lang="hu-HU" dirty="0" err="1" smtClean="0"/>
              <a:t>igher</a:t>
            </a:r>
            <a:r>
              <a:rPr lang="hu-HU" dirty="0" smtClean="0"/>
              <a:t> </a:t>
            </a:r>
            <a:r>
              <a:rPr lang="hu-HU" dirty="0" err="1" smtClean="0"/>
              <a:t>education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2030</a:t>
            </a:r>
            <a:br>
              <a:rPr lang="hu-HU" dirty="0" smtClean="0"/>
            </a:br>
            <a:r>
              <a:rPr lang="hu-HU" dirty="0" smtClean="0"/>
              <a:t>- </a:t>
            </a:r>
            <a:r>
              <a:rPr lang="hu-HU" dirty="0" err="1" smtClean="0"/>
              <a:t>Vision</a:t>
            </a:r>
            <a:r>
              <a:rPr lang="hu-HU" dirty="0" smtClean="0"/>
              <a:t> -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Goals</a:t>
            </a:r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Reacting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IMPROVING STUDENT PERFORMANCE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global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  <a:endParaRPr lang="hu-H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sector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meets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emerging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requirements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labour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market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HIGH-LEVEL PROFESSIONALITY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system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reflects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HUNGARIAN TRADITIONS AND ACADEMIC VALUES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RESEARCHES RELEVANT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both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European ECONOMIC SECTOR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institutions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REGIONAL CENTERS FOR SOCIAL MOBILITY AND INNOVATION</a:t>
            </a:r>
          </a:p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64362" y="2548462"/>
            <a:ext cx="9068586" cy="2590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5000" dirty="0" err="1" smtClean="0"/>
              <a:t>Thank</a:t>
            </a:r>
            <a:r>
              <a:rPr lang="hu-HU" sz="5000" dirty="0" smtClean="0"/>
              <a:t> </a:t>
            </a:r>
            <a:r>
              <a:rPr lang="hu-HU" sz="5000" dirty="0" err="1" smtClean="0"/>
              <a:t>you</a:t>
            </a:r>
            <a:r>
              <a:rPr lang="hu-HU" sz="5000" dirty="0" smtClean="0"/>
              <a:t> </a:t>
            </a:r>
            <a:r>
              <a:rPr lang="hu-HU" sz="5000" dirty="0" err="1" smtClean="0"/>
              <a:t>for</a:t>
            </a:r>
            <a:r>
              <a:rPr lang="hu-HU" sz="5000" dirty="0" smtClean="0"/>
              <a:t> </a:t>
            </a:r>
            <a:r>
              <a:rPr lang="hu-HU" sz="5000" dirty="0" err="1" smtClean="0"/>
              <a:t>your</a:t>
            </a:r>
            <a:r>
              <a:rPr lang="hu-HU" sz="5000" dirty="0" smtClean="0"/>
              <a:t> </a:t>
            </a:r>
            <a:r>
              <a:rPr lang="hu-HU" sz="5000" dirty="0" err="1" smtClean="0"/>
              <a:t>attention</a:t>
            </a:r>
            <a:r>
              <a:rPr lang="hu-HU" sz="5000" dirty="0" smtClean="0"/>
              <a:t>!</a:t>
            </a:r>
            <a:endParaRPr lang="hu-HU" sz="5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62100" y="4910662"/>
            <a:ext cx="9070848" cy="457201"/>
          </a:xfrm>
        </p:spPr>
        <p:txBody>
          <a:bodyPr/>
          <a:lstStyle/>
          <a:p>
            <a:r>
              <a:rPr lang="hu-HU" dirty="0" err="1" smtClean="0"/>
              <a:t>mrk</a:t>
            </a:r>
            <a:r>
              <a:rPr lang="hu-HU" dirty="0" smtClean="0"/>
              <a:t>@</a:t>
            </a:r>
            <a:r>
              <a:rPr lang="hu-HU" dirty="0" err="1" smtClean="0"/>
              <a:t>mrk.hu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76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UNIVERSITY CITIES</a:t>
            </a:r>
            <a:endParaRPr lang="hu-HU" dirty="0"/>
          </a:p>
        </p:txBody>
      </p:sp>
      <p:pic>
        <p:nvPicPr>
          <p:cNvPr id="4" name="Picture 2" descr="C:\Documents and Settings\Administrator\Asztal\BP.GIF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86" y="2014194"/>
            <a:ext cx="6399425" cy="422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98" y="1340853"/>
            <a:ext cx="2346894" cy="113694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435" y="4708217"/>
            <a:ext cx="2293102" cy="15096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939175"/>
            <a:ext cx="2068698" cy="1374822"/>
          </a:xfrm>
          <a:prstGeom prst="rect">
            <a:avLst/>
          </a:prstGeom>
        </p:spPr>
      </p:pic>
      <p:pic>
        <p:nvPicPr>
          <p:cNvPr id="9" name="Picture 1" descr="misko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6" y="3326106"/>
            <a:ext cx="1913068" cy="1300886"/>
          </a:xfrm>
          <a:prstGeom prst="rect">
            <a:avLst/>
          </a:prstGeom>
        </p:spPr>
      </p:pic>
      <p:pic>
        <p:nvPicPr>
          <p:cNvPr id="10" name="Picture 2" descr="nym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59" y="3176052"/>
            <a:ext cx="2237970" cy="1238343"/>
          </a:xfrm>
          <a:prstGeom prst="rect">
            <a:avLst/>
          </a:prstGeom>
        </p:spPr>
      </p:pic>
      <p:pic>
        <p:nvPicPr>
          <p:cNvPr id="12" name="Tartalom helye 11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74" y="1726015"/>
            <a:ext cx="1762112" cy="1167113"/>
          </a:xfrm>
        </p:spPr>
      </p:pic>
    </p:spTree>
    <p:extLst>
      <p:ext uri="{BB962C8B-B14F-4D97-AF65-F5344CB8AC3E}">
        <p14:creationId xmlns:p14="http://schemas.microsoft.com/office/powerpoint/2010/main" val="10117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9776" y="741670"/>
            <a:ext cx="9935423" cy="1272524"/>
          </a:xfrm>
        </p:spPr>
        <p:txBody>
          <a:bodyPr/>
          <a:lstStyle/>
          <a:p>
            <a:pPr algn="ctr"/>
            <a:r>
              <a:rPr lang="hu-HU" dirty="0" smtClean="0"/>
              <a:t>HUNGARY</a:t>
            </a:r>
            <a:endParaRPr lang="hu-HU" dirty="0"/>
          </a:p>
        </p:txBody>
      </p:sp>
      <p:pic>
        <p:nvPicPr>
          <p:cNvPr id="14" name="Tartalom helye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4192718"/>
            <a:ext cx="5274716" cy="206593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8984" y="617837"/>
            <a:ext cx="11115696" cy="122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endParaRPr lang="hu-HU" dirty="0"/>
          </a:p>
        </p:txBody>
      </p:sp>
      <p:pic>
        <p:nvPicPr>
          <p:cNvPr id="6" name="Picture 4" descr="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30" y="1976806"/>
            <a:ext cx="2643051" cy="1929428"/>
          </a:xfrm>
          <a:prstGeom prst="rect">
            <a:avLst/>
          </a:prstGeom>
        </p:spPr>
      </p:pic>
      <p:pic>
        <p:nvPicPr>
          <p:cNvPr id="8" name="Picture 6" descr="sz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3" y="1996482"/>
            <a:ext cx="2899282" cy="1926395"/>
          </a:xfrm>
          <a:prstGeom prst="rect">
            <a:avLst/>
          </a:prstGeom>
        </p:spPr>
      </p:pic>
      <p:pic>
        <p:nvPicPr>
          <p:cNvPr id="9" name="Picture 7" descr="parl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22" y="4176360"/>
            <a:ext cx="3157313" cy="2106519"/>
          </a:xfrm>
          <a:prstGeom prst="rect">
            <a:avLst/>
          </a:prstGeom>
        </p:spPr>
      </p:pic>
      <p:pic>
        <p:nvPicPr>
          <p:cNvPr id="10" name="Picture 8" descr="g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00" y="1965035"/>
            <a:ext cx="2860714" cy="1941199"/>
          </a:xfrm>
          <a:prstGeom prst="rect">
            <a:avLst/>
          </a:prstGeom>
        </p:spPr>
      </p:pic>
      <p:pic>
        <p:nvPicPr>
          <p:cNvPr id="11" name="Picture 2" descr="th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446" y="1965035"/>
            <a:ext cx="2689090" cy="1952970"/>
          </a:xfrm>
          <a:prstGeom prst="rect">
            <a:avLst/>
          </a:prstGeom>
        </p:spPr>
      </p:pic>
      <p:sp>
        <p:nvSpPr>
          <p:cNvPr id="13" name="Dia számának helye 10"/>
          <p:cNvSpPr>
            <a:spLocks noGrp="1"/>
          </p:cNvSpPr>
          <p:nvPr>
            <p:ph type="sldNum" sz="quarter" idx="12"/>
          </p:nvPr>
        </p:nvSpPr>
        <p:spPr>
          <a:xfrm>
            <a:off x="8598327" y="6068400"/>
            <a:ext cx="675847" cy="338750"/>
          </a:xfrm>
        </p:spPr>
        <p:txBody>
          <a:bodyPr/>
          <a:lstStyle/>
          <a:p>
            <a:pPr>
              <a:defRPr/>
            </a:pPr>
            <a:fld id="{8ECF25FF-A55C-48C2-A87C-954579106DBB}" type="slidenum">
              <a:rPr lang="hu-HU" altLang="en-US" smtClean="0"/>
              <a:pPr>
                <a:defRPr/>
              </a:pPr>
              <a:t>4</a:t>
            </a:fld>
            <a:endParaRPr lang="hu-HU" altLang="en-US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1" y="4192718"/>
            <a:ext cx="2783420" cy="20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Structure of HRC’s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membership</a:t>
            </a:r>
            <a:endParaRPr lang="hu-H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4A49-C508-4233-83B0-88DB4DF31F38}" type="slidenum">
              <a:rPr lang="hu-HU" smtClean="0"/>
              <a:t>5</a:t>
            </a:fld>
            <a:endParaRPr lang="hu-HU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06993"/>
              </p:ext>
            </p:extLst>
          </p:nvPr>
        </p:nvGraphicFramePr>
        <p:xfrm>
          <a:off x="1487737" y="1993745"/>
          <a:ext cx="9222619" cy="3459769"/>
        </p:xfrm>
        <a:graphic>
          <a:graphicData uri="http://schemas.openxmlformats.org/drawingml/2006/table">
            <a:tbl>
              <a:tblPr/>
              <a:tblGrid>
                <a:gridCol w="981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7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2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57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99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84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97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94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47824">
                <a:tc gridSpan="1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3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 </a:t>
                      </a:r>
                      <a:r>
                        <a:rPr lang="hu-HU" sz="23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Institutions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29"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1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State</a:t>
                      </a:r>
                      <a:r>
                        <a:rPr lang="en-US" sz="2000" b="1" i="0" u="none" strike="noStrike" baseline="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institutions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5D1D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noProof="0" dirty="0" smtClean="0">
                          <a:effectLst/>
                          <a:latin typeface="+mj-lt"/>
                        </a:rPr>
                        <a:t>Church and</a:t>
                      </a:r>
                      <a:r>
                        <a:rPr lang="en-US" sz="2000" b="1" u="none" strike="noStrike" baseline="0" noProof="0" dirty="0" smtClean="0">
                          <a:effectLst/>
                          <a:latin typeface="+mj-lt"/>
                        </a:rPr>
                        <a:t> Private institutions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824"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300" b="1" u="none" strike="noStrike" noProof="0" dirty="0" smtClean="0">
                          <a:effectLst/>
                          <a:latin typeface="+mj-lt"/>
                        </a:rPr>
                        <a:t>2</a:t>
                      </a:r>
                      <a:r>
                        <a:rPr lang="hu-HU" sz="2300" b="1" u="none" strike="noStrike" noProof="0" dirty="0" smtClean="0">
                          <a:effectLst/>
                          <a:latin typeface="+mj-lt"/>
                        </a:rPr>
                        <a:t>8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5D1D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300" b="1" u="none" strike="noStrike" noProof="0" dirty="0" smtClean="0">
                          <a:effectLst/>
                          <a:latin typeface="+mj-lt"/>
                        </a:rPr>
                        <a:t>3</a:t>
                      </a:r>
                      <a:r>
                        <a:rPr lang="hu-HU" sz="2300" b="1" u="none" strike="noStrike" noProof="0" dirty="0" smtClean="0">
                          <a:effectLst/>
                          <a:latin typeface="+mj-lt"/>
                        </a:rPr>
                        <a:t>6</a:t>
                      </a:r>
                      <a:r>
                        <a:rPr lang="en-US" sz="2300" b="1" u="none" strike="noStrike" noProof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2400" u="none" strike="noStrike" noProof="0" dirty="0" smtClean="0">
                          <a:effectLst/>
                          <a:latin typeface="+mj-lt"/>
                        </a:rPr>
                        <a:t>(</a:t>
                      </a:r>
                      <a:r>
                        <a:rPr lang="hu-HU" sz="2300" u="none" strike="noStrike" noProof="0" dirty="0" smtClean="0">
                          <a:effectLst/>
                          <a:latin typeface="+mj-lt"/>
                        </a:rPr>
                        <a:t>9</a:t>
                      </a:r>
                      <a:r>
                        <a:rPr lang="en-US" sz="1100" u="none" strike="noStrike" noProof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u="none" strike="noStrike" noProof="0" dirty="0" smtClean="0">
                          <a:effectLst/>
                          <a:latin typeface="+mj-lt"/>
                        </a:rPr>
                        <a:t>Universities</a:t>
                      </a:r>
                      <a:r>
                        <a:rPr lang="en-US" sz="1100" u="none" strike="noStrike" noProof="0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hu-HU" sz="2300" u="none" strike="noStrike" noProof="0" dirty="0" smtClean="0">
                          <a:effectLst/>
                          <a:latin typeface="+mj-lt"/>
                        </a:rPr>
                        <a:t>27</a:t>
                      </a:r>
                      <a:r>
                        <a:rPr lang="en-US" sz="1100" u="none" strike="noStrike" noProof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u="none" strike="noStrike" noProof="0" dirty="0" smtClean="0">
                          <a:effectLst/>
                          <a:latin typeface="+mj-lt"/>
                        </a:rPr>
                        <a:t>Colleges</a:t>
                      </a:r>
                      <a:r>
                        <a:rPr lang="en-US" sz="2400" u="none" strike="noStrike" noProof="0" dirty="0" smtClean="0">
                          <a:effectLst/>
                          <a:latin typeface="+mj-lt"/>
                        </a:rPr>
                        <a:t>)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199">
                <a:tc rowSpan="2"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800" u="none" strike="noStrike" noProof="0" dirty="0" smtClean="0">
                          <a:effectLst/>
                          <a:latin typeface="+mj-lt"/>
                        </a:rPr>
                        <a:t> </a:t>
                      </a:r>
                      <a:endParaRPr lang="en-US" sz="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5D1D">
                        <a:lumMod val="60000"/>
                        <a:lumOff val="40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b="1" u="none" strike="noStrike" noProof="0" dirty="0" smtClean="0">
                          <a:effectLst/>
                          <a:latin typeface="+mj-lt"/>
                        </a:rPr>
                        <a:t>Church Institutions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b="1" u="none" strike="noStrike" noProof="0" dirty="0" smtClean="0">
                          <a:effectLst/>
                          <a:latin typeface="+mj-lt"/>
                        </a:rPr>
                        <a:t>Private Institutions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824">
                <a:tc gridSpan="4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300" b="1" u="none" strike="noStrike" noProof="0" dirty="0" smtClean="0">
                          <a:effectLst/>
                          <a:latin typeface="+mj-lt"/>
                        </a:rPr>
                        <a:t>25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300" b="1" u="none" strike="noStrike" noProof="0" dirty="0" smtClean="0">
                          <a:effectLst/>
                          <a:latin typeface="+mj-lt"/>
                        </a:rPr>
                        <a:t>1</a:t>
                      </a:r>
                      <a:r>
                        <a:rPr lang="hu-HU" sz="2300" b="1" u="none" strike="noStrike" noProof="0" dirty="0" smtClean="0">
                          <a:effectLst/>
                          <a:latin typeface="+mj-lt"/>
                        </a:rPr>
                        <a:t>1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897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Universities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b="1" u="none" strike="noStrike" noProof="0" dirty="0" smtClean="0">
                          <a:effectLst/>
                          <a:latin typeface="+mj-lt"/>
                        </a:rPr>
                        <a:t>Colleges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Universities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b="0" u="none" strike="noStrike" noProof="0" dirty="0" smtClean="0">
                          <a:effectLst/>
                          <a:latin typeface="+mj-lt"/>
                        </a:rPr>
                        <a:t>Colleges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noProof="0" dirty="0" smtClean="0">
                          <a:effectLst/>
                          <a:latin typeface="+mj-lt"/>
                        </a:rPr>
                        <a:t>Universities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noProof="0" dirty="0" smtClean="0">
                          <a:effectLst/>
                          <a:latin typeface="+mj-lt"/>
                        </a:rPr>
                        <a:t>Colleges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824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300" b="1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27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300" b="1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300" b="1" u="none" strike="noStrike" noProof="0" dirty="0" smtClean="0">
                          <a:effectLst/>
                          <a:latin typeface="+mj-lt"/>
                        </a:rPr>
                        <a:t>5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300" b="1" u="none" strike="noStrike" noProof="0" dirty="0" smtClean="0">
                          <a:effectLst/>
                          <a:latin typeface="+mj-lt"/>
                        </a:rPr>
                        <a:t>20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300" b="1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300" b="1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23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05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noProof="0" dirty="0" smtClean="0">
                          <a:effectLst/>
                        </a:rPr>
                        <a:t>Budapest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Baskerville Old Face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noProof="0" dirty="0" smtClean="0">
                          <a:effectLst/>
                          <a:latin typeface="+mj-lt"/>
                        </a:rPr>
                        <a:t>Other Cities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noProof="0" dirty="0" smtClean="0">
                          <a:effectLst/>
                          <a:latin typeface="+mj-lt"/>
                        </a:rPr>
                        <a:t>Budapest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noProof="0" dirty="0" smtClean="0">
                          <a:effectLst/>
                          <a:latin typeface="+mj-lt"/>
                        </a:rPr>
                        <a:t>Other Cities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500" u="none" strike="noStrike" noProof="0" dirty="0" smtClean="0">
                          <a:effectLst/>
                          <a:latin typeface="+mj-lt"/>
                        </a:rPr>
                        <a:t>Budapest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500" u="none" strike="noStrike" noProof="0" dirty="0" smtClean="0">
                          <a:effectLst/>
                          <a:latin typeface="+mj-lt"/>
                        </a:rPr>
                        <a:t>Other Cities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500" u="none" strike="noStrike" noProof="0" dirty="0" smtClean="0">
                          <a:effectLst/>
                          <a:latin typeface="+mj-lt"/>
                        </a:rPr>
                        <a:t>Budapest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5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Other</a:t>
                      </a:r>
                      <a:r>
                        <a:rPr lang="en-US" sz="1500" b="0" i="0" u="none" strike="noStrike" baseline="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cities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noProof="0" dirty="0" smtClean="0">
                          <a:effectLst/>
                          <a:latin typeface="+mj-lt"/>
                        </a:rPr>
                        <a:t>Budapest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5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Other</a:t>
                      </a:r>
                      <a:r>
                        <a:rPr lang="en-US" sz="1500" b="0" i="0" u="none" strike="noStrike" baseline="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cities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500" u="none" strike="noStrike" noProof="0" dirty="0" smtClean="0">
                          <a:effectLst/>
                          <a:latin typeface="+mj-lt"/>
                        </a:rPr>
                        <a:t>Budapest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15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Other</a:t>
                      </a:r>
                      <a:r>
                        <a:rPr lang="en-US" sz="1500" b="0" i="0" u="none" strike="noStrike" baseline="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cities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38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0" u="none" strike="noStrike" noProof="0" dirty="0" smtClean="0">
                          <a:effectLst/>
                        </a:rPr>
                        <a:t>1</a:t>
                      </a:r>
                      <a:r>
                        <a:rPr lang="hu-HU" sz="2000" b="0" u="none" strike="noStrike" noProof="0" dirty="0" smtClean="0">
                          <a:effectLst/>
                        </a:rPr>
                        <a:t>4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Baskerville Old Face"/>
                      </a:endParaRPr>
                    </a:p>
                  </a:txBody>
                  <a:tcPr marL="7327" marR="7327" marT="7327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0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0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0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0" u="none" strike="noStrike" noProof="0" dirty="0" smtClean="0">
                          <a:effectLst/>
                          <a:latin typeface="+mj-lt"/>
                        </a:rPr>
                        <a:t>4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0" u="none" strike="noStrike" noProof="0" dirty="0" smtClean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0" u="none" strike="noStrike" noProof="0" dirty="0" smtClean="0">
                          <a:effectLst/>
                          <a:latin typeface="+mj-lt"/>
                        </a:rPr>
                        <a:t>8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0" u="none" strike="noStrike" noProof="0" dirty="0" smtClean="0">
                          <a:effectLst/>
                          <a:latin typeface="+mj-lt"/>
                        </a:rPr>
                        <a:t>12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0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en-US" sz="2000" b="0" u="none" strike="noStrike" noProof="0" dirty="0" smtClean="0"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0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 fontAlgn="b"/>
                      <a:r>
                        <a:rPr lang="hu-HU" sz="2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27" marR="7327" marT="73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Szöveg helye 2"/>
          <p:cNvSpPr txBox="1">
            <a:spLocks/>
          </p:cNvSpPr>
          <p:nvPr/>
        </p:nvSpPr>
        <p:spPr>
          <a:xfrm>
            <a:off x="7367202" y="1514577"/>
            <a:ext cx="2912123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tabLst>
                <a:tab pos="2633663" algn="l"/>
              </a:tabLst>
              <a:defRPr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</a:rPr>
              <a:t>Number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</a:rPr>
              <a:t>HEI’s</a:t>
            </a:r>
            <a:endParaRPr lang="hu-H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zöveg helye 2"/>
          <p:cNvSpPr txBox="1">
            <a:spLocks/>
          </p:cNvSpPr>
          <p:nvPr/>
        </p:nvSpPr>
        <p:spPr>
          <a:xfrm>
            <a:off x="1561708" y="1512564"/>
            <a:ext cx="2912123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tabLst>
                <a:tab pos="2633663" algn="l"/>
              </a:tabLst>
              <a:defRPr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</a:rPr>
              <a:t>Structure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</a:rPr>
              <a:t>membership</a:t>
            </a:r>
            <a:endParaRPr lang="hu-H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91961" y="1787200"/>
            <a:ext cx="9070848" cy="2587752"/>
          </a:xfrm>
        </p:spPr>
        <p:txBody>
          <a:bodyPr/>
          <a:lstStyle/>
          <a:p>
            <a:r>
              <a:rPr lang="hu-HU" sz="4000" b="1" dirty="0"/>
              <a:t>The </a:t>
            </a:r>
            <a:r>
              <a:rPr lang="en-US" sz="4000" b="1" dirty="0"/>
              <a:t>Hungarian </a:t>
            </a:r>
            <a:r>
              <a:rPr lang="hu-HU" sz="4000" b="1" dirty="0" smtClean="0"/>
              <a:t>HIGHER EDUCATION SYSTEM</a:t>
            </a:r>
            <a:endParaRPr lang="hu-HU" sz="40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Prof. Dr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József Bódis, President of HRC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2164" y="3843253"/>
            <a:ext cx="573767" cy="6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History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education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54813" y="1702428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Today’s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universities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date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the Middle Ages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1st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 1367 Pope Urban V approved the establishment of Studium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Generale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Pécs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line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European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trends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among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first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universities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beginning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Throughout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almost 650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sector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has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become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determinant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actor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European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Area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(EHEA)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many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acknowledged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courses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until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2005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University: 5-6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undivided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College: 3-4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undivided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</a:t>
            </a:r>
          </a:p>
          <a:p>
            <a:pPr marL="0" indent="0">
              <a:buNone/>
            </a:pP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Transition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„Bologna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3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levels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HE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Bachelor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Master,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Doctoral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pplied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since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 2006</a:t>
            </a: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year, only 108 majors are available for selection (instead of more than 400 in the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previous year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out of which six are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exempt from the Bachelor vs. Master division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lawyer, physician,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dentist, veterinary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pharmacist and architect.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Hungarian</a:t>
            </a:r>
            <a:r>
              <a:rPr lang="hu-HU" dirty="0" smtClean="0"/>
              <a:t> HE </a:t>
            </a:r>
            <a:r>
              <a:rPr lang="hu-HU" dirty="0" err="1" smtClean="0"/>
              <a:t>system</a:t>
            </a:r>
            <a:r>
              <a:rPr lang="hu-HU" dirty="0" smtClean="0"/>
              <a:t> - </a:t>
            </a:r>
            <a:r>
              <a:rPr lang="hu-HU" dirty="0" err="1" smtClean="0"/>
              <a:t>Finance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Budget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institutions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 FINANCED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HEI-s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maintainence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Ministry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Human </a:t>
            </a:r>
            <a:r>
              <a:rPr 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Capacities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 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of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budget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allocated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based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hu-H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normative</a:t>
            </a:r>
            <a:r>
              <a:rPr lang="hu-H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formula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basis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calculation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number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PhD holding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staff</a:t>
            </a:r>
            <a:endParaRPr lang="hu-H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for the </a:t>
            </a:r>
            <a:r>
              <a:rPr lang="hu-H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maintenance costs 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rgbClr val="800000"/>
                </a:solidFill>
              </a:rPr>
              <a:t>Challenge! </a:t>
            </a:r>
            <a:r>
              <a:rPr lang="hu-HU" sz="1800" dirty="0" smtClean="0">
                <a:solidFill>
                  <a:srgbClr val="800000"/>
                </a:solidFill>
              </a:rPr>
              <a:t>Radical decrease of the state funding troughout the last years-  </a:t>
            </a:r>
            <a:r>
              <a:rPr lang="hu-HU" sz="1800" dirty="0">
                <a:solidFill>
                  <a:srgbClr val="800000"/>
                </a:solidFill>
              </a:rPr>
              <a:t>T</a:t>
            </a:r>
            <a:r>
              <a:rPr lang="hu-HU" sz="1800" dirty="0" smtClean="0">
                <a:solidFill>
                  <a:srgbClr val="800000"/>
                </a:solidFill>
              </a:rPr>
              <a:t>he institutions need to use </a:t>
            </a:r>
            <a:r>
              <a:rPr lang="hu-HU" sz="1800" u="sng" dirty="0" smtClean="0">
                <a:solidFill>
                  <a:srgbClr val="800000"/>
                </a:solidFill>
              </a:rPr>
              <a:t>own funds and </a:t>
            </a:r>
            <a:r>
              <a:rPr lang="hu-HU" sz="1800" u="sng" dirty="0" err="1" smtClean="0">
                <a:solidFill>
                  <a:srgbClr val="800000"/>
                </a:solidFill>
              </a:rPr>
              <a:t>create</a:t>
            </a:r>
            <a:r>
              <a:rPr lang="hu-HU" sz="1800" u="sng" dirty="0" smtClean="0">
                <a:solidFill>
                  <a:srgbClr val="800000"/>
                </a:solidFill>
              </a:rPr>
              <a:t> </a:t>
            </a:r>
            <a:r>
              <a:rPr lang="hu-HU" sz="1800" u="sng" dirty="0" err="1" smtClean="0">
                <a:solidFill>
                  <a:srgbClr val="800000"/>
                </a:solidFill>
              </a:rPr>
              <a:t>alternative</a:t>
            </a:r>
            <a:r>
              <a:rPr lang="hu-HU" sz="1800" u="sng" dirty="0" smtClean="0">
                <a:solidFill>
                  <a:srgbClr val="800000"/>
                </a:solidFill>
              </a:rPr>
              <a:t> incomes,</a:t>
            </a:r>
            <a:r>
              <a:rPr lang="hu-HU" sz="1800" dirty="0" smtClean="0">
                <a:solidFill>
                  <a:srgbClr val="800000"/>
                </a:solidFill>
              </a:rPr>
              <a:t>  in equal (or bigger) proportion as the state funds! </a:t>
            </a:r>
          </a:p>
          <a:p>
            <a:pPr marL="274320" lvl="1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PRIVATE HEI-s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private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maintainence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institutions</a:t>
            </a:r>
            <a:endParaRPr lang="hu-HU" sz="2400" b="1" dirty="0" smtClean="0">
              <a:solidFill>
                <a:srgbClr val="FF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Churches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(25)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Foundations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(11)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Hungarian</a:t>
            </a:r>
            <a:r>
              <a:rPr lang="hu-HU" dirty="0" smtClean="0"/>
              <a:t> HE </a:t>
            </a:r>
            <a:r>
              <a:rPr lang="hu-HU" dirty="0" err="1" smtClean="0"/>
              <a:t>system</a:t>
            </a:r>
            <a:r>
              <a:rPr lang="hu-HU" dirty="0"/>
              <a:t> - Main </a:t>
            </a:r>
            <a:r>
              <a:rPr lang="hu-HU" dirty="0" err="1"/>
              <a:t>figures</a:t>
            </a:r>
            <a:r>
              <a:rPr lang="hu-HU" dirty="0"/>
              <a:t>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871831"/>
            <a:ext cx="10058400" cy="4163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number of students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Autumn 201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7)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83 350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number of foreign students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Autumn 201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7)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32 309  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≈ 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11,5 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of </a:t>
            </a:r>
            <a:r>
              <a:rPr lang="hu-H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total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nr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of </a:t>
            </a:r>
            <a:r>
              <a:rPr lang="hu-H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number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teachers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 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Autumn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7): 	</a:t>
            </a:r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23.405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hu-H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u-H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Regular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courses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3-level Bologna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Preparatory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Summer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universities</a:t>
            </a:r>
            <a:endParaRPr lang="hu-H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indent="0">
              <a:spcBef>
                <a:spcPts val="900"/>
              </a:spcBef>
              <a:buNone/>
            </a:pPr>
            <a:r>
              <a:rPr lang="hu-H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Courses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Hungarian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language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all </a:t>
            </a:r>
            <a:r>
              <a:rPr lang="hu-H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ields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studies</a:t>
            </a: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0794" y="5753070"/>
            <a:ext cx="503064" cy="5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1. egyéni séma">
      <a:dk1>
        <a:sysClr val="windowText" lastClr="000000"/>
      </a:dk1>
      <a:lt1>
        <a:sysClr val="window" lastClr="FFFFFF"/>
      </a:lt1>
      <a:dk2>
        <a:srgbClr val="4E3B30"/>
      </a:dk2>
      <a:lt2>
        <a:srgbClr val="FFFFFF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pott anyagmin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2616</TotalTime>
  <Words>1368</Words>
  <Application>Microsoft Office PowerPoint</Application>
  <PresentationFormat>Szélesvásznú</PresentationFormat>
  <Paragraphs>243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4" baseType="lpstr">
      <vt:lpstr>Arial</vt:lpstr>
      <vt:lpstr>Baskerville Old Face</vt:lpstr>
      <vt:lpstr>Book Antiqua</vt:lpstr>
      <vt:lpstr>Britannic Bold</vt:lpstr>
      <vt:lpstr>Calibri</vt:lpstr>
      <vt:lpstr>Cambria</vt:lpstr>
      <vt:lpstr>Garamond</vt:lpstr>
      <vt:lpstr>Wingdings</vt:lpstr>
      <vt:lpstr>Szappan</vt:lpstr>
      <vt:lpstr>The Hungarian Rectors’ Conference</vt:lpstr>
      <vt:lpstr>ABOUT HUNGARY</vt:lpstr>
      <vt:lpstr>UNIVERSITY CITIES</vt:lpstr>
      <vt:lpstr>HUNGARY</vt:lpstr>
      <vt:lpstr>PowerPoint-bemutató</vt:lpstr>
      <vt:lpstr>The Hungarian HIGHER EDUCATION SYSTEM</vt:lpstr>
      <vt:lpstr>History of the Hungarian higher education</vt:lpstr>
      <vt:lpstr>Hungarian HE system - Finance </vt:lpstr>
      <vt:lpstr>Hungarian HE system - Main figures </vt:lpstr>
      <vt:lpstr>PowerPoint-bemutató</vt:lpstr>
      <vt:lpstr>PowerPoint-bemutató</vt:lpstr>
      <vt:lpstr>Institutions admitted  the most students in 2017</vt:lpstr>
      <vt:lpstr>Student Contract</vt:lpstr>
      <vt:lpstr>Student Loan</vt:lpstr>
      <vt:lpstr>„A change of pace in higher education” Recent reforms and present 1-2. </vt:lpstr>
      <vt:lpstr>„A change of pace in higher education” Recent reforms and present 3-4. </vt:lpstr>
      <vt:lpstr>Recent reforms and present -  5. Brand new management structure in HEI-s</vt:lpstr>
      <vt:lpstr>Recent reforms and present -  5. Brand new management structure in HEI-s</vt:lpstr>
      <vt:lpstr>Recent reforms and present –  5. Chancellor and Consistory challenges </vt:lpstr>
      <vt:lpstr>Recent reforms and present –  5. Chancellor and Consistory challenges </vt:lpstr>
      <vt:lpstr>More challenges…</vt:lpstr>
      <vt:lpstr>More challenges…</vt:lpstr>
      <vt:lpstr>    More challenges… 3. REGIONAL INEQUALITIES INSIDE HUNGARY  </vt:lpstr>
      <vt:lpstr>Hungarian higher education in 2030 - Vision - 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Hungarian Rectors’ Conference</dc:title>
  <dc:creator>Fanni</dc:creator>
  <cp:lastModifiedBy>Morován Júlia</cp:lastModifiedBy>
  <cp:revision>117</cp:revision>
  <dcterms:created xsi:type="dcterms:W3CDTF">2016-03-07T10:03:33Z</dcterms:created>
  <dcterms:modified xsi:type="dcterms:W3CDTF">2018-02-22T15:42:03Z</dcterms:modified>
</cp:coreProperties>
</file>