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99" r:id="rId3"/>
    <p:sldId id="300" r:id="rId4"/>
    <p:sldId id="301" r:id="rId5"/>
    <p:sldId id="257" r:id="rId6"/>
    <p:sldId id="259" r:id="rId7"/>
    <p:sldId id="278" r:id="rId8"/>
    <p:sldId id="288" r:id="rId9"/>
    <p:sldId id="289" r:id="rId10"/>
    <p:sldId id="313" r:id="rId11"/>
    <p:sldId id="298" r:id="rId12"/>
    <p:sldId id="284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A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77049461931295"/>
          <c:y val="3.969581952698234E-2"/>
          <c:w val="0.53714901318412245"/>
          <c:h val="0.83441249622811053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Hallgatók száma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3D-43A3-B1CB-A2B1E3A7E7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3D-43A3-B1CB-A2B1E3A7E7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3D-43A3-B1CB-A2B1E3A7E7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3D-43A3-B1CB-A2B1E3A7E7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3D-43A3-B1CB-A2B1E3A7E7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Munka1!$A$2:$A$6</c:f>
              <c:strCache>
                <c:ptCount val="5"/>
                <c:pt idx="0">
                  <c:v>Alapképzés</c:v>
                </c:pt>
                <c:pt idx="1">
                  <c:v>Mesterképzés</c:v>
                </c:pt>
                <c:pt idx="2">
                  <c:v>Osztatlan képzés</c:v>
                </c:pt>
                <c:pt idx="3">
                  <c:v>Szakirányú továbbképzés</c:v>
                </c:pt>
                <c:pt idx="4">
                  <c:v>Doktori képzés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170320</c:v>
                </c:pt>
                <c:pt idx="1">
                  <c:v>34854</c:v>
                </c:pt>
                <c:pt idx="2">
                  <c:v>41834</c:v>
                </c:pt>
                <c:pt idx="3">
                  <c:v>16430</c:v>
                </c:pt>
                <c:pt idx="4">
                  <c:v>7676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E-47CF-B8D8-A812E15FFC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30054" y="1770420"/>
            <a:ext cx="9068586" cy="2590800"/>
          </a:xfrm>
        </p:spPr>
        <p:txBody>
          <a:bodyPr/>
          <a:lstStyle/>
          <a:p>
            <a:r>
              <a:rPr lang="hu-HU" sz="4000" b="1" dirty="0" smtClean="0"/>
              <a:t>A Magyar felsőoktatás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Prof. Dr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Bódis József, Elnök, Magyar Rektori Konferencia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7463" y="3843254"/>
            <a:ext cx="573767" cy="6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5817" y="5913144"/>
            <a:ext cx="10058400" cy="481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dirty="0" smtClean="0"/>
              <a:t>*2017 szeptemberében képzéseken résztvevő hallgatók statisztikája alapján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417843" y="639329"/>
            <a:ext cx="61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Hallgatók megoszlása</a:t>
            </a:r>
            <a:endParaRPr lang="hu-HU" sz="40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51852368"/>
              </p:ext>
            </p:extLst>
          </p:nvPr>
        </p:nvGraphicFramePr>
        <p:xfrm>
          <a:off x="2263515" y="1347215"/>
          <a:ext cx="7209879" cy="445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5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6151" y="758417"/>
            <a:ext cx="10058400" cy="1527585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legtöbb hallgatót befogadó egyetemek 2017-ben</a:t>
            </a: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305775"/>
              </p:ext>
            </p:extLst>
          </p:nvPr>
        </p:nvGraphicFramePr>
        <p:xfrm>
          <a:off x="1841500" y="1879596"/>
          <a:ext cx="7988301" cy="4327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8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43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 smtClean="0">
                          <a:effectLst/>
                        </a:rPr>
                        <a:t>Intézmény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 smtClean="0">
                          <a:effectLst/>
                        </a:rPr>
                        <a:t>Összes hallgatók statisztikai száma</a:t>
                      </a:r>
                      <a:r>
                        <a:rPr lang="hu-HU" sz="1200" b="1" u="none" strike="noStrike" baseline="0" dirty="0" smtClean="0">
                          <a:effectLst/>
                        </a:rPr>
                        <a:t> (2017)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3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1.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</a:rPr>
                        <a:t>Eötvös Loránd </a:t>
                      </a:r>
                      <a:r>
                        <a:rPr lang="hu-HU" sz="1200" u="none" strike="noStrike" dirty="0" smtClean="0">
                          <a:effectLst/>
                        </a:rPr>
                        <a:t>Tudományegyetem (ELTE)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29082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43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2.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smtClean="0">
                          <a:effectLst/>
                        </a:rPr>
                        <a:t>Debreceni Egyetem (DE)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smtClean="0">
                          <a:effectLst/>
                        </a:rPr>
                        <a:t>26771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3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3.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smtClean="0">
                          <a:effectLst/>
                        </a:rPr>
                        <a:t>Budapesti Műszaki és Gazdaságtudományi Egyetem (BME)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smtClean="0">
                          <a:effectLst/>
                        </a:rPr>
                        <a:t>22155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43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4.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smtClean="0">
                          <a:effectLst/>
                        </a:rPr>
                        <a:t>Szegedi Tudományegyetem (SZTE)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smtClean="0">
                          <a:effectLst/>
                        </a:rPr>
                        <a:t>20706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43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5.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smtClean="0">
                          <a:effectLst/>
                        </a:rPr>
                        <a:t>Pécsi Tudományegyetem (PTE)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smtClean="0">
                          <a:effectLst/>
                        </a:rPr>
                        <a:t>20075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43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6.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smtClean="0">
                          <a:effectLst/>
                        </a:rPr>
                        <a:t>Budapesti Gazdasági Egyetem (BGE)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smtClean="0">
                          <a:effectLst/>
                        </a:rPr>
                        <a:t>15347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43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7.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smtClean="0">
                          <a:effectLst/>
                        </a:rPr>
                        <a:t>Szent István Egyetem (SZIE)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smtClean="0">
                          <a:effectLst/>
                        </a:rPr>
                        <a:t>12400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43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8.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smtClean="0">
                          <a:effectLst/>
                        </a:rPr>
                        <a:t>Széchenyi Egyetem (SZE)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smtClean="0">
                          <a:effectLst/>
                        </a:rPr>
                        <a:t>12281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43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9.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smtClean="0">
                          <a:effectLst/>
                        </a:rPr>
                        <a:t>Budapesti </a:t>
                      </a:r>
                      <a:r>
                        <a:rPr lang="hu-HU" sz="1200" u="none" strike="noStrike" dirty="0" err="1" smtClean="0">
                          <a:effectLst/>
                        </a:rPr>
                        <a:t>Corvinus</a:t>
                      </a:r>
                      <a:r>
                        <a:rPr lang="hu-HU" sz="1200" u="none" strike="noStrike" dirty="0" smtClean="0">
                          <a:effectLst/>
                        </a:rPr>
                        <a:t> Egyetem (BCE)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smtClean="0">
                          <a:effectLst/>
                        </a:rPr>
                        <a:t>11818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43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10.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smtClean="0">
                          <a:effectLst/>
                        </a:rPr>
                        <a:t>Óbudai Egyetem (OE)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smtClean="0">
                          <a:effectLst/>
                        </a:rPr>
                        <a:t>11355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3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Magyar felsőoktatás jövőképe 2030-ban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Célok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HALLGATÓI TELJESÍTMÉNY NÖVELÉSÉVEL a magyar felsőoktatás reagál a globális kihívásokra.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felsőoktatási </a:t>
            </a: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szektor MAGAS-SZINTŰ </a:t>
            </a: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SZAKÉRTELMÉVEL </a:t>
            </a: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megfelel </a:t>
            </a: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munkaérőpiac felmerülő követelményeinek.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felsőoktatási rendszer tükrözi a MAGYAR HAGYOMÁNYOKAT ÉS TUDOMÁNYOS ÉRTÉKEKET.</a:t>
            </a:r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KUTATÁSOK ILLESZKEDNEK mind a magyar, mind az európai GAZDASÁGI SZEKTORHOZ.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felsőoktatási intézmények A TÁRSADALMI MOBILITÁS ÉS INNOVÁCIÓ REGIONÁLIS KÖZPONTJAI.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0794" y="5753070"/>
            <a:ext cx="503064" cy="5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64362" y="2548462"/>
            <a:ext cx="9068586" cy="2590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5000" dirty="0" smtClean="0"/>
              <a:t>KÖSZÖNÖM A MEGTISZTELŐ FIGYELMÜKET!</a:t>
            </a:r>
            <a:endParaRPr lang="hu-HU" sz="5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62100" y="4910662"/>
            <a:ext cx="9070848" cy="457201"/>
          </a:xfrm>
        </p:spPr>
        <p:txBody>
          <a:bodyPr/>
          <a:lstStyle/>
          <a:p>
            <a:r>
              <a:rPr lang="hu-HU" dirty="0" err="1" smtClean="0"/>
              <a:t>mrk</a:t>
            </a:r>
            <a:r>
              <a:rPr lang="hu-HU" dirty="0" smtClean="0"/>
              <a:t>@</a:t>
            </a:r>
            <a:r>
              <a:rPr lang="hu-HU" dirty="0" err="1" smtClean="0"/>
              <a:t>mrk.hu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76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MAGYARORSZÁGRÓL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4194"/>
            <a:ext cx="5205782" cy="3932237"/>
          </a:xfr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6699504" y="1937258"/>
            <a:ext cx="4425696" cy="492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hu-HU" sz="1600" dirty="0" smtClean="0">
                <a:latin typeface="Cambria" panose="02040503050406030204" pitchFamily="18" charset="0"/>
              </a:rPr>
              <a:t>Nyelv</a:t>
            </a:r>
            <a:r>
              <a:rPr lang="en-US" sz="1600" dirty="0" smtClean="0">
                <a:latin typeface="Cambria" panose="02040503050406030204" pitchFamily="18" charset="0"/>
              </a:rPr>
              <a:t>: </a:t>
            </a:r>
            <a:r>
              <a:rPr lang="hu-HU" sz="1600" dirty="0" smtClean="0">
                <a:latin typeface="Cambria" panose="02040503050406030204" pitchFamily="18" charset="0"/>
              </a:rPr>
              <a:t>magyar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u-HU" sz="1600" dirty="0" smtClean="0">
                <a:latin typeface="Cambria" panose="02040503050406030204" pitchFamily="18" charset="0"/>
              </a:rPr>
              <a:t>Népesség: ~10 millió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1600" dirty="0" smtClean="0">
                <a:latin typeface="Cambria" panose="02040503050406030204" pitchFamily="18" charset="0"/>
              </a:rPr>
              <a:t>Főváros:Budapest</a:t>
            </a:r>
            <a:r>
              <a:rPr lang="hu-HU" sz="1600" dirty="0">
                <a:latin typeface="Cambria" panose="02040503050406030204" pitchFamily="18" charset="0"/>
              </a:rPr>
              <a:t>,</a:t>
            </a:r>
            <a:r>
              <a:rPr lang="hu-HU" sz="1600" dirty="0" smtClean="0">
                <a:latin typeface="Cambria" panose="02040503050406030204" pitchFamily="18" charset="0"/>
              </a:rPr>
              <a:t>1.74 millió lakossal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u-HU" sz="1600" dirty="0" smtClean="0">
                <a:latin typeface="Cambria" panose="02040503050406030204" pitchFamily="18" charset="0"/>
              </a:rPr>
              <a:t>Gazdag történelmi múlt, </a:t>
            </a:r>
            <a:r>
              <a:rPr lang="en-US" sz="1600" dirty="0" smtClean="0">
                <a:latin typeface="Cambria" panose="02040503050406030204" pitchFamily="18" charset="0"/>
              </a:rPr>
              <a:t>896</a:t>
            </a:r>
            <a:r>
              <a:rPr lang="hu-HU" sz="1600" dirty="0" smtClean="0">
                <a:latin typeface="Cambria" panose="02040503050406030204" pitchFamily="18" charset="0"/>
              </a:rPr>
              <a:t>-</a:t>
            </a:r>
            <a:r>
              <a:rPr lang="hu-HU" sz="1600" dirty="0" err="1" smtClean="0">
                <a:latin typeface="Cambria" panose="02040503050406030204" pitchFamily="18" charset="0"/>
              </a:rPr>
              <a:t>tól</a:t>
            </a:r>
            <a:endParaRPr lang="hu-HU" sz="16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hu-HU" sz="1600" dirty="0" smtClean="0">
                <a:latin typeface="Cambria" panose="02040503050406030204" pitchFamily="18" charset="0"/>
              </a:rPr>
              <a:t>Európai </a:t>
            </a:r>
            <a:r>
              <a:rPr lang="hu-HU" sz="1600" dirty="0">
                <a:latin typeface="Cambria" panose="02040503050406030204" pitchFamily="18" charset="0"/>
              </a:rPr>
              <a:t>U</a:t>
            </a:r>
            <a:r>
              <a:rPr lang="hu-HU" sz="1600" dirty="0" smtClean="0">
                <a:latin typeface="Cambria" panose="02040503050406030204" pitchFamily="18" charset="0"/>
              </a:rPr>
              <a:t>niós tagállam, NATO, OECD, Visegrádi Négyek, Schengen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1600" dirty="0" smtClean="0">
                <a:latin typeface="Cambria" panose="02040503050406030204" pitchFamily="18" charset="0"/>
              </a:rPr>
              <a:t>Államforma:</a:t>
            </a:r>
            <a:br>
              <a:rPr lang="hu-HU" sz="1600" dirty="0" smtClean="0">
                <a:latin typeface="Cambria" panose="02040503050406030204" pitchFamily="18" charset="0"/>
              </a:rPr>
            </a:br>
            <a:r>
              <a:rPr lang="hu-HU" sz="1600" dirty="0" smtClean="0">
                <a:latin typeface="Cambria" panose="02040503050406030204" pitchFamily="18" charset="0"/>
              </a:rPr>
              <a:t>1989 óta demokratikus parlamentáris köztársaság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1600" dirty="0" smtClean="0">
                <a:latin typeface="Cambria" panose="02040503050406030204" pitchFamily="18" charset="0"/>
              </a:rPr>
              <a:t>Pénznem: Magyar Forint (HUF) </a:t>
            </a:r>
            <a:r>
              <a:rPr lang="hu-HU" sz="1400" dirty="0" smtClean="0">
                <a:latin typeface="Britannic Bold" panose="020B0903060703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 smtClean="0">
              <a:latin typeface="Britannic Bold" panose="020B0903060703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34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EGYETEMVÁROSOK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98" y="1340853"/>
            <a:ext cx="2346894" cy="113694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72" y="4708216"/>
            <a:ext cx="2293102" cy="15096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4" y="4905709"/>
            <a:ext cx="2068698" cy="1374822"/>
          </a:xfrm>
          <a:prstGeom prst="rect">
            <a:avLst/>
          </a:prstGeom>
        </p:spPr>
      </p:pic>
      <p:pic>
        <p:nvPicPr>
          <p:cNvPr id="9" name="Picture 1" descr="misk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6" y="3326106"/>
            <a:ext cx="1913068" cy="1300886"/>
          </a:xfrm>
          <a:prstGeom prst="rect">
            <a:avLst/>
          </a:prstGeom>
        </p:spPr>
      </p:pic>
      <p:pic>
        <p:nvPicPr>
          <p:cNvPr id="10" name="Picture 2" descr="nym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59" y="3176052"/>
            <a:ext cx="2237970" cy="1238343"/>
          </a:xfrm>
          <a:prstGeom prst="rect">
            <a:avLst/>
          </a:prstGeom>
        </p:spPr>
      </p:pic>
      <p:pic>
        <p:nvPicPr>
          <p:cNvPr id="12" name="Tartalom helye 11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74" y="1726015"/>
            <a:ext cx="1762112" cy="1167113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60" y="1981948"/>
            <a:ext cx="5520512" cy="36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9776" y="741670"/>
            <a:ext cx="9935423" cy="127252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MAGYARORSZÁG</a:t>
            </a:r>
            <a:endParaRPr lang="hu-HU" dirty="0"/>
          </a:p>
        </p:txBody>
      </p:sp>
      <p:pic>
        <p:nvPicPr>
          <p:cNvPr id="14" name="Tartalom helye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4" y="4192718"/>
            <a:ext cx="5274716" cy="206593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8984" y="617837"/>
            <a:ext cx="11115696" cy="1225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endParaRPr lang="hu-HU" dirty="0"/>
          </a:p>
        </p:txBody>
      </p:sp>
      <p:pic>
        <p:nvPicPr>
          <p:cNvPr id="6" name="Picture 4" descr="m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30" y="1976806"/>
            <a:ext cx="2643051" cy="1929428"/>
          </a:xfrm>
          <a:prstGeom prst="rect">
            <a:avLst/>
          </a:prstGeom>
        </p:spPr>
      </p:pic>
      <p:pic>
        <p:nvPicPr>
          <p:cNvPr id="8" name="Picture 6" descr="sz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3" y="1996482"/>
            <a:ext cx="2899282" cy="1926395"/>
          </a:xfrm>
          <a:prstGeom prst="rect">
            <a:avLst/>
          </a:prstGeom>
        </p:spPr>
      </p:pic>
      <p:pic>
        <p:nvPicPr>
          <p:cNvPr id="9" name="Picture 7" descr="parl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22" y="4176360"/>
            <a:ext cx="3157313" cy="2106519"/>
          </a:xfrm>
          <a:prstGeom prst="rect">
            <a:avLst/>
          </a:prstGeom>
        </p:spPr>
      </p:pic>
      <p:pic>
        <p:nvPicPr>
          <p:cNvPr id="10" name="Picture 8" descr="g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00" y="1965035"/>
            <a:ext cx="2860714" cy="1941199"/>
          </a:xfrm>
          <a:prstGeom prst="rect">
            <a:avLst/>
          </a:prstGeom>
        </p:spPr>
      </p:pic>
      <p:pic>
        <p:nvPicPr>
          <p:cNvPr id="11" name="Picture 2" descr="th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446" y="1965035"/>
            <a:ext cx="2689090" cy="1952970"/>
          </a:xfrm>
          <a:prstGeom prst="rect">
            <a:avLst/>
          </a:prstGeom>
        </p:spPr>
      </p:pic>
      <p:sp>
        <p:nvSpPr>
          <p:cNvPr id="13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8598327" y="6068400"/>
            <a:ext cx="675847" cy="338750"/>
          </a:xfrm>
        </p:spPr>
        <p:txBody>
          <a:bodyPr/>
          <a:lstStyle/>
          <a:p>
            <a:pPr>
              <a:defRPr/>
            </a:pPr>
            <a:fld id="{8ECF25FF-A55C-48C2-A87C-954579106DBB}" type="slidenum">
              <a:rPr lang="hu-HU" altLang="en-US" smtClean="0"/>
              <a:pPr>
                <a:defRPr/>
              </a:pPr>
              <a:t>4</a:t>
            </a:fld>
            <a:endParaRPr lang="hu-HU" altLang="en-US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31" y="4192718"/>
            <a:ext cx="2783420" cy="208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Structure of HRC’s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membership</a:t>
            </a:r>
            <a:endParaRPr lang="hu-H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4A49-C508-4233-83B0-88DB4DF31F38}" type="slidenum">
              <a:rPr lang="hu-HU" smtClean="0"/>
              <a:t>5</a:t>
            </a:fld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80947"/>
              </p:ext>
            </p:extLst>
          </p:nvPr>
        </p:nvGraphicFramePr>
        <p:xfrm>
          <a:off x="1487737" y="1993745"/>
          <a:ext cx="9222619" cy="3459769"/>
        </p:xfrm>
        <a:graphic>
          <a:graphicData uri="http://schemas.openxmlformats.org/drawingml/2006/table">
            <a:tbl>
              <a:tblPr/>
              <a:tblGrid>
                <a:gridCol w="981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2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7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43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4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97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94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47824">
                <a:tc gridSpan="1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23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Intézmény</a:t>
                      </a:r>
                      <a:endParaRPr lang="en-US" sz="23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29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2000" b="1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Állami Intézmény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5D1D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8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2000" b="1" u="none" strike="noStrike" noProof="0" dirty="0" smtClean="0">
                          <a:effectLst/>
                          <a:latin typeface="+mj-lt"/>
                        </a:rPr>
                        <a:t>Egyházi és Magán Intézmények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24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2300" b="1" u="none" strike="noStrike" noProof="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hu-HU" sz="2300" b="1" u="none" strike="noStrike" noProof="0" dirty="0" smtClean="0">
                          <a:effectLst/>
                          <a:latin typeface="+mj-lt"/>
                        </a:rPr>
                        <a:t>8</a:t>
                      </a:r>
                      <a:endParaRPr lang="en-US" sz="23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5D1D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8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2300" b="1" u="none" strike="noStrike" noProof="0" dirty="0" smtClean="0">
                          <a:effectLst/>
                          <a:latin typeface="+mj-lt"/>
                        </a:rPr>
                        <a:t>3</a:t>
                      </a:r>
                      <a:r>
                        <a:rPr lang="hu-HU" sz="2300" b="1" u="none" strike="noStrike" noProof="0" dirty="0" smtClean="0">
                          <a:effectLst/>
                          <a:latin typeface="+mj-lt"/>
                        </a:rPr>
                        <a:t>6</a:t>
                      </a:r>
                      <a:r>
                        <a:rPr lang="en-US" sz="2300" b="1" u="none" strike="noStrike" noProof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u="none" strike="noStrike" noProof="0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hu-HU" sz="2300" u="none" strike="noStrike" noProof="0" dirty="0" smtClean="0">
                          <a:effectLst/>
                          <a:latin typeface="+mj-lt"/>
                        </a:rPr>
                        <a:t>9</a:t>
                      </a:r>
                      <a:r>
                        <a:rPr lang="en-US" sz="1100" u="none" strike="noStrike" noProof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600" u="none" strike="noStrike" noProof="0" dirty="0" smtClean="0">
                          <a:effectLst/>
                          <a:latin typeface="+mj-lt"/>
                        </a:rPr>
                        <a:t>Egyetem</a:t>
                      </a:r>
                      <a:r>
                        <a:rPr lang="en-US" sz="1100" u="none" strike="noStrike" noProof="0" dirty="0" smtClean="0">
                          <a:effectLst/>
                          <a:latin typeface="+mj-lt"/>
                        </a:rPr>
                        <a:t>, </a:t>
                      </a:r>
                      <a:r>
                        <a:rPr lang="hu-HU" sz="2300" u="none" strike="noStrike" noProof="0" dirty="0" smtClean="0">
                          <a:effectLst/>
                          <a:latin typeface="+mj-lt"/>
                        </a:rPr>
                        <a:t>27</a:t>
                      </a:r>
                      <a:r>
                        <a:rPr lang="en-US" sz="1100" u="none" strike="noStrike" noProof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600" u="none" strike="noStrike" noProof="0" dirty="0" smtClean="0">
                          <a:effectLst/>
                          <a:latin typeface="+mj-lt"/>
                        </a:rPr>
                        <a:t>Főiskola</a:t>
                      </a:r>
                      <a:r>
                        <a:rPr lang="en-US" sz="2400" u="none" strike="noStrike" noProof="0" dirty="0" smtClean="0">
                          <a:effectLst/>
                          <a:latin typeface="+mj-lt"/>
                        </a:rPr>
                        <a:t>)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99">
                <a:tc rowSpan="2"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800" u="none" strike="noStrike" noProof="0" dirty="0" smtClean="0">
                          <a:effectLst/>
                          <a:latin typeface="+mj-lt"/>
                        </a:rPr>
                        <a:t> 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5D1D">
                        <a:lumMod val="60000"/>
                        <a:lumOff val="4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1600" b="1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Egyházi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1600" b="1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Magán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7F6C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824">
                <a:tc gridSpan="4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2300" b="1" u="none" strike="noStrike" noProof="0" dirty="0" smtClean="0">
                          <a:effectLst/>
                          <a:latin typeface="+mj-lt"/>
                        </a:rPr>
                        <a:t>25</a:t>
                      </a:r>
                      <a:endParaRPr lang="en-US" sz="23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2300" b="1" u="none" strike="noStrike" noProof="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hu-HU" sz="2300" b="1" u="none" strike="noStrike" noProof="0" dirty="0" smtClean="0">
                          <a:effectLst/>
                          <a:latin typeface="+mj-lt"/>
                        </a:rPr>
                        <a:t>1</a:t>
                      </a:r>
                      <a:endParaRPr lang="en-US" sz="23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7F6C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97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1600" b="1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Egyetemek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1600" b="1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Főiskolák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1600" b="1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Egyetemek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1600" b="1" u="none" strike="noStrike" noProof="0" dirty="0" smtClean="0">
                          <a:effectLst/>
                          <a:latin typeface="+mj-lt"/>
                        </a:rPr>
                        <a:t>Főiskolák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1600" b="1" u="none" strike="noStrike" noProof="0" dirty="0" smtClean="0">
                          <a:effectLst/>
                          <a:latin typeface="+mj-lt"/>
                        </a:rPr>
                        <a:t>Egyetemek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7F6C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1600" b="1" u="none" strike="noStrike" noProof="0" dirty="0" smtClean="0">
                          <a:effectLst/>
                          <a:latin typeface="+mj-lt"/>
                        </a:rPr>
                        <a:t>Főiskolák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7F6C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824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2300" b="1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en-US" sz="23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2300" b="1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3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2300" b="1" u="none" strike="noStrike" noProof="0" dirty="0" smtClean="0">
                          <a:effectLst/>
                          <a:latin typeface="+mj-lt"/>
                        </a:rPr>
                        <a:t>5</a:t>
                      </a:r>
                      <a:endParaRPr lang="en-US" sz="23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2300" b="1" u="none" strike="noStrike" noProof="0" dirty="0" smtClean="0">
                          <a:effectLst/>
                          <a:latin typeface="+mj-lt"/>
                        </a:rPr>
                        <a:t>20</a:t>
                      </a:r>
                      <a:endParaRPr lang="en-US" sz="23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2300" b="1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23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7F6C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2300" b="1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23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7F6C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5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Budapest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Baskerville Old Face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16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Más</a:t>
                      </a:r>
                      <a:r>
                        <a:rPr lang="hu-HU" sz="16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Városok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  <a:latin typeface="+mj-lt"/>
                        </a:rPr>
                        <a:t>Budapest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16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Book Antiqua"/>
                          <a:ea typeface="+mn-ea"/>
                          <a:cs typeface="+mn-cs"/>
                        </a:rPr>
                        <a:t>Más</a:t>
                      </a:r>
                      <a:r>
                        <a:rPr lang="hu-HU" sz="16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/>
                          <a:ea typeface="+mn-ea"/>
                          <a:cs typeface="+mn-cs"/>
                        </a:rPr>
                        <a:t> Városok</a:t>
                      </a:r>
                      <a:endParaRPr lang="en-US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Book Antiqua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noProof="0" dirty="0" smtClean="0">
                          <a:effectLst/>
                          <a:latin typeface="+mj-lt"/>
                        </a:rPr>
                        <a:t>Budapest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14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Book Antiqua"/>
                          <a:ea typeface="+mn-ea"/>
                          <a:cs typeface="+mn-cs"/>
                        </a:rPr>
                        <a:t>Más</a:t>
                      </a:r>
                      <a:r>
                        <a:rPr lang="hu-HU" sz="14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/>
                          <a:ea typeface="+mn-ea"/>
                          <a:cs typeface="+mn-cs"/>
                        </a:rPr>
                        <a:t> Városok</a:t>
                      </a:r>
                      <a:endParaRPr lang="en-US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Book Antiqua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noProof="0" dirty="0" smtClean="0">
                          <a:effectLst/>
                          <a:latin typeface="+mj-lt"/>
                        </a:rPr>
                        <a:t>Budapest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14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Book Antiqua"/>
                          <a:ea typeface="+mn-ea"/>
                          <a:cs typeface="+mn-cs"/>
                        </a:rPr>
                        <a:t>Más</a:t>
                      </a:r>
                      <a:r>
                        <a:rPr lang="hu-HU" sz="14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/>
                          <a:ea typeface="+mn-ea"/>
                          <a:cs typeface="+mn-cs"/>
                        </a:rPr>
                        <a:t> Városok</a:t>
                      </a:r>
                      <a:endParaRPr lang="en-US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Book Antiqua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noProof="0" dirty="0" smtClean="0">
                          <a:effectLst/>
                          <a:latin typeface="+mj-lt"/>
                        </a:rPr>
                        <a:t>Budapest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7F6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14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Book Antiqua"/>
                          <a:ea typeface="+mn-ea"/>
                          <a:cs typeface="+mn-cs"/>
                        </a:rPr>
                        <a:t>Más</a:t>
                      </a:r>
                      <a:r>
                        <a:rPr lang="hu-HU" sz="14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0" i="0" u="none" strike="noStrike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Book Antiqua"/>
                          <a:ea typeface="+mn-ea"/>
                          <a:cs typeface="+mn-cs"/>
                        </a:rPr>
                        <a:t>Váro</a:t>
                      </a:r>
                      <a:r>
                        <a:rPr lang="hu-HU" sz="14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/>
                          <a:ea typeface="+mn-ea"/>
                          <a:cs typeface="+mn-cs"/>
                        </a:rPr>
                        <a:t>-sok</a:t>
                      </a:r>
                      <a:endParaRPr lang="en-US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Book Antiqua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7F6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noProof="0" dirty="0" smtClean="0">
                          <a:effectLst/>
                          <a:latin typeface="+mj-lt"/>
                        </a:rPr>
                        <a:t>Budapest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7F6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14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Book Antiqua"/>
                          <a:ea typeface="+mn-ea"/>
                          <a:cs typeface="+mn-cs"/>
                        </a:rPr>
                        <a:t>Más</a:t>
                      </a:r>
                      <a:r>
                        <a:rPr lang="hu-HU" sz="14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0" i="0" u="none" strike="noStrike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Book Antiqua"/>
                          <a:ea typeface="+mn-ea"/>
                          <a:cs typeface="+mn-cs"/>
                        </a:rPr>
                        <a:t>Váro</a:t>
                      </a:r>
                      <a:r>
                        <a:rPr lang="hu-HU" sz="14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/>
                          <a:ea typeface="+mn-ea"/>
                          <a:cs typeface="+mn-cs"/>
                        </a:rPr>
                        <a:t>-sok</a:t>
                      </a:r>
                      <a:endParaRPr lang="en-US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Book Antiqua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7F6C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3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2000" b="0" u="none" strike="noStrike" noProof="0" dirty="0" smtClean="0">
                          <a:effectLst/>
                        </a:rPr>
                        <a:t>1</a:t>
                      </a:r>
                      <a:r>
                        <a:rPr lang="hu-HU" sz="2000" b="0" u="none" strike="noStrike" noProof="0" dirty="0" smtClean="0">
                          <a:effectLst/>
                        </a:rPr>
                        <a:t>4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Baskerville Old Face"/>
                      </a:endParaRPr>
                    </a:p>
                  </a:txBody>
                  <a:tcPr marL="7327" marR="7327" marT="732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2000" b="0" u="none" strike="noStrike" noProof="0" dirty="0" smtClean="0">
                          <a:effectLst/>
                          <a:latin typeface="+mj-lt"/>
                        </a:rPr>
                        <a:t>4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2000" b="0" u="none" strike="noStrike" noProof="0" dirty="0" smtClean="0">
                          <a:effectLst/>
                          <a:latin typeface="+mj-lt"/>
                        </a:rPr>
                        <a:t>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2000" b="0" u="none" strike="noStrike" noProof="0" dirty="0" smtClean="0">
                          <a:effectLst/>
                          <a:latin typeface="+mj-lt"/>
                        </a:rPr>
                        <a:t>8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2000" b="0" u="none" strike="noStrike" noProof="0" dirty="0" smtClean="0">
                          <a:effectLst/>
                          <a:latin typeface="+mj-lt"/>
                        </a:rPr>
                        <a:t>12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7F6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en-US" sz="2000" b="0" u="none" strike="noStrike" noProof="0" dirty="0" smtClean="0">
                          <a:effectLst/>
                          <a:latin typeface="+mj-lt"/>
                        </a:rPr>
                        <a:t>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7F6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7F6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fontAlgn="b"/>
                      <a:r>
                        <a:rPr lang="hu-HU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27" marR="7327" marT="73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7F6C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Szöveg helye 2"/>
          <p:cNvSpPr txBox="1">
            <a:spLocks/>
          </p:cNvSpPr>
          <p:nvPr/>
        </p:nvSpPr>
        <p:spPr>
          <a:xfrm>
            <a:off x="7367202" y="1514576"/>
            <a:ext cx="2912123" cy="5038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tabLst>
                <a:tab pos="2633663" algn="l"/>
              </a:tabLst>
              <a:defRPr sz="160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</a:rPr>
              <a:t>Felsőoktatási intézmények száma</a:t>
            </a:r>
            <a:endParaRPr lang="hu-H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zöveg helye 2"/>
          <p:cNvSpPr txBox="1">
            <a:spLocks/>
          </p:cNvSpPr>
          <p:nvPr/>
        </p:nvSpPr>
        <p:spPr>
          <a:xfrm>
            <a:off x="1561708" y="1512564"/>
            <a:ext cx="2912123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tabLst>
                <a:tab pos="2633663" algn="l"/>
              </a:tabLst>
              <a:defRPr sz="160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</a:rPr>
              <a:t>Szerkezeti felépítés</a:t>
            </a:r>
            <a:endParaRPr lang="hu-H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961" y="1787200"/>
            <a:ext cx="9070848" cy="2587752"/>
          </a:xfrm>
        </p:spPr>
        <p:txBody>
          <a:bodyPr/>
          <a:lstStyle/>
          <a:p>
            <a:r>
              <a:rPr lang="hu-HU" sz="4000" b="1" dirty="0" smtClean="0"/>
              <a:t>A magyar felsőoktatási rendszer</a:t>
            </a:r>
            <a:endParaRPr lang="hu-HU" sz="4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Prof. Dr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József Bódis, MRK elnöke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2164" y="3843253"/>
            <a:ext cx="573767" cy="6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magyar felsőoktatás 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4813" y="1702428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mai magyar egyetemek története egészen a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Középkorig nyúlik vissza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1367 szeptember 1–én V. Orbán pápa jóváhagyta a Pécsi Tudományegyetem (akkoriban Studium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hu-H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enerale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megalapítását egyidőben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urópa első egyetemeinek hullámával – elindítva ezzel a magyar felsőoktatást. </a:t>
            </a:r>
          </a:p>
          <a:p>
            <a:pPr marL="0" indent="0">
              <a:buNone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egközelítőleg 650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év alatt jelentős számú elismert egyetemeivel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magyar felsőoktatási szektor az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Európai </a:t>
            </a: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Felsőoktatási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Térség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(European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Higher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Education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Area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EHEA)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egy meghatározó szereplőjévé vált. 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Felsőoktatási képzések 2005-ig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Egyetem: 5-6 év osztatlan képzés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Főiskola: 3-4 év osztatlan képzés	  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Átváltás a „Bolognai rendszerre”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3 szintű felsőoktatási képzés: </a:t>
            </a:r>
            <a:r>
              <a:rPr lang="hu-H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Bachelor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Master, Doktori képzés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Alkalmazott tudományok 2006 óta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Ettől az évtől kezdve (a korábbi több, mint 400 szakból) mindössze 108 szakból lehetett választani, melyek közül hat </a:t>
            </a:r>
            <a:r>
              <a:rPr lang="hu-H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osztatlan képzési formában maradt: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jogi, orvosi, fogorvosi, állatorvosi, gyógyszerészeti és építészeti képzések. </a:t>
            </a:r>
            <a:r>
              <a:rPr lang="hu-H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0794" y="5753070"/>
            <a:ext cx="503064" cy="5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Magyar felsőoktatási rendszer - Pénzügyek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felsőoktatási intézmények költségvetése 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ÁLLAMILAG FINANSZÍROZOTT FELSŐOKTATÁSI INTÉZMÉNYEK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fenntartó intézménye az Emberi Erőforrások Minisztériuma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költségvetés fő része </a:t>
            </a:r>
            <a:r>
              <a:rPr lang="hu-H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irányadó megállapodás </a:t>
            </a: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alapján van meghatározva; számítás: hallgatók és PhD-val rendelkezők száma alapján.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 épületek </a:t>
            </a:r>
            <a:r>
              <a:rPr lang="hu-H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fenntartási költségeihez </a:t>
            </a: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való hozzájárulás.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b="1" dirty="0" smtClean="0">
                <a:solidFill>
                  <a:srgbClr val="800000"/>
                </a:solidFill>
              </a:rPr>
              <a:t>Kihívás! </a:t>
            </a:r>
            <a:r>
              <a:rPr lang="hu-HU" sz="1800" dirty="0" smtClean="0">
                <a:solidFill>
                  <a:srgbClr val="800000"/>
                </a:solidFill>
              </a:rPr>
              <a:t>Radikálisan csökkent az állami támogatás az elmúlt évek során – Az intézmények </a:t>
            </a:r>
            <a:r>
              <a:rPr lang="hu-HU" sz="1800" u="sng" dirty="0" smtClean="0">
                <a:solidFill>
                  <a:srgbClr val="800000"/>
                </a:solidFill>
              </a:rPr>
              <a:t>saját és alternatív bevételi forráshoz</a:t>
            </a:r>
            <a:r>
              <a:rPr lang="hu-HU" sz="1800" dirty="0" smtClean="0">
                <a:solidFill>
                  <a:srgbClr val="800000"/>
                </a:solidFill>
              </a:rPr>
              <a:t> kell nyúljanak, egyenlő (vagy még nagyobb) mértékben, mint az állami támogatás mennyisége!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MAGÁN FELSŐOKTATÁSI INTÉZMÉNYEK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privát fenntartású intézmények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Egyházi (25)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Alapítványi (11)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0794" y="5753070"/>
            <a:ext cx="503064" cy="5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577" y="642594"/>
            <a:ext cx="1124712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Magyar felsőoktatási rendszer – Fő számadatok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6800" y="1871831"/>
            <a:ext cx="10058400" cy="4163209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Összes hallgató száma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 ősz)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283.350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Összes külföldi hallgató száma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 ősz)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32.309  </a:t>
            </a: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≈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11,5 %-a az összes hallgatónak!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Összes tanár száma a felsőoktatásban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(2017 ősz): 	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23.405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hu-H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Képzések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Általános képzések a 3-szintű Bolognai rendszerben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Előkészítő év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Nyári egyetemek</a:t>
            </a:r>
          </a:p>
          <a:p>
            <a:pPr marL="0" lvl="1" indent="0">
              <a:spcBef>
                <a:spcPts val="900"/>
              </a:spcBef>
              <a:buNone/>
            </a:pP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magyar nyelvű képzések minden tudományterületet lefednek.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0794" y="5753070"/>
            <a:ext cx="503064" cy="5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1. egyéni séma">
      <a:dk1>
        <a:sysClr val="windowText" lastClr="000000"/>
      </a:dk1>
      <a:lt1>
        <a:sysClr val="window" lastClr="FFFFFF"/>
      </a:lt1>
      <a:dk2>
        <a:srgbClr val="4E3B30"/>
      </a:dk2>
      <a:lt2>
        <a:srgbClr val="FFFFFF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pott anyagmin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3010</TotalTime>
  <Words>520</Words>
  <Application>Microsoft Office PowerPoint</Application>
  <PresentationFormat>Szélesvásznú</PresentationFormat>
  <Paragraphs>140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2" baseType="lpstr">
      <vt:lpstr>Arial</vt:lpstr>
      <vt:lpstr>Baskerville Old Face</vt:lpstr>
      <vt:lpstr>Book Antiqua</vt:lpstr>
      <vt:lpstr>Britannic Bold</vt:lpstr>
      <vt:lpstr>Calibri</vt:lpstr>
      <vt:lpstr>Cambria</vt:lpstr>
      <vt:lpstr>Garamond</vt:lpstr>
      <vt:lpstr>Wingdings</vt:lpstr>
      <vt:lpstr>Szappan</vt:lpstr>
      <vt:lpstr>A Magyar felsőoktatás</vt:lpstr>
      <vt:lpstr>MAGYARORSZÁGRÓL</vt:lpstr>
      <vt:lpstr>EGYETEMVÁROSOK</vt:lpstr>
      <vt:lpstr>MAGYARORSZÁG</vt:lpstr>
      <vt:lpstr>PowerPoint-bemutató</vt:lpstr>
      <vt:lpstr>A magyar felsőoktatási rendszer</vt:lpstr>
      <vt:lpstr>A magyar felsőoktatás története</vt:lpstr>
      <vt:lpstr>Magyar felsőoktatási rendszer - Pénzügyek </vt:lpstr>
      <vt:lpstr>Magyar felsőoktatási rendszer – Fő számadatok </vt:lpstr>
      <vt:lpstr>PowerPoint-bemutató</vt:lpstr>
      <vt:lpstr>A legtöbb hallgatót befogadó egyetemek 2017-ben </vt:lpstr>
      <vt:lpstr>Magyar felsőoktatás jövőképe 2030-ban</vt:lpstr>
      <vt:lpstr>KÖSZÖNÖM A MEGTISZTELŐ FIGYELMÜKET!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Hungarian Rectors’ Conference</dc:title>
  <dc:creator>Fanni</dc:creator>
  <cp:lastModifiedBy>Corvinus</cp:lastModifiedBy>
  <cp:revision>153</cp:revision>
  <dcterms:created xsi:type="dcterms:W3CDTF">2016-03-07T10:03:33Z</dcterms:created>
  <dcterms:modified xsi:type="dcterms:W3CDTF">2018-02-28T11:13:12Z</dcterms:modified>
</cp:coreProperties>
</file>