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8" r:id="rId3"/>
    <p:sldId id="267" r:id="rId4"/>
    <p:sldId id="273" r:id="rId5"/>
    <p:sldId id="264" r:id="rId6"/>
    <p:sldId id="271" r:id="rId7"/>
    <p:sldId id="272" r:id="rId8"/>
    <p:sldId id="261" r:id="rId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170F83"/>
    <a:srgbClr val="324D29"/>
    <a:srgbClr val="002392"/>
    <a:srgbClr val="560000"/>
    <a:srgbClr val="478DFF"/>
    <a:srgbClr val="800000"/>
    <a:srgbClr val="489063"/>
    <a:srgbClr val="95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1512" autoAdjust="0"/>
  </p:normalViewPr>
  <p:slideViewPr>
    <p:cSldViewPr snapToGrid="0">
      <p:cViewPr varScale="1">
        <p:scale>
          <a:sx n="53" d="100"/>
          <a:sy n="53" d="100"/>
        </p:scale>
        <p:origin x="80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2712" y="10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C51C89-851F-4745-8987-FA76F5BE4B7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992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 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7D4215-5F4D-480F-BB0B-1524BAA6232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5040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D4215-5F4D-480F-BB0B-1524BAA62322}" type="slidenum">
              <a:rPr lang="en-US" altLang="hu-HU" smtClean="0"/>
              <a:pPr>
                <a:defRPr/>
              </a:pPr>
              <a:t>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8280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D4215-5F4D-480F-BB0B-1524BAA62322}" type="slidenum">
              <a:rPr lang="en-US" altLang="hu-HU" smtClean="0"/>
              <a:pPr>
                <a:defRPr/>
              </a:pPr>
              <a:t>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656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0043-C787-4457-AB5D-9A9A3C1BFD9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1345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493A-E34E-4B2F-B687-BC6BBB51E07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57895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29388" y="620713"/>
            <a:ext cx="1947862" cy="5334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620713"/>
            <a:ext cx="5692775" cy="5334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8561-D2D9-45F1-94D2-8B69319FEF99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64035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85F3-5649-48FA-8C58-A9EB4CD931AE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21947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EC8E-B5F9-48F1-986B-6057B18871D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2639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04850" y="1839913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67250" y="1839913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2973-6D27-4363-874D-9B9E1F2C71D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38250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6A7C-46F4-4375-A1BB-72A3837C78AC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1758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A8D7-67C8-42B9-8197-A79399AC5060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66952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E59D-C63D-4E47-8F00-F1980BE678C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21283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F2CF-BB21-493E-A3F1-65B9866B5F12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9770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755F-52B3-4294-813A-C63183DE4529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5813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8399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Mintaszöveg szerkesztése</a:t>
            </a:r>
          </a:p>
          <a:p>
            <a:pPr lvl="1"/>
            <a:r>
              <a:rPr lang="en-GB" altLang="hu-HU"/>
              <a:t>Második szint</a:t>
            </a:r>
          </a:p>
          <a:p>
            <a:pPr lvl="2"/>
            <a:r>
              <a:rPr lang="en-GB" altLang="hu-HU"/>
              <a:t>Harmadik szint</a:t>
            </a:r>
          </a:p>
          <a:p>
            <a:pPr lvl="3"/>
            <a:r>
              <a:rPr lang="en-GB" altLang="hu-HU"/>
              <a:t>Negyedik szint</a:t>
            </a:r>
          </a:p>
          <a:p>
            <a:pPr lvl="4"/>
            <a:r>
              <a:rPr lang="en-GB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" y="6308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D8C4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 altLang="hu-HU"/>
              <a:t>CEHEC  24-25 April 2017</a:t>
            </a:r>
            <a:endParaRPr lang="en-GB" alt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70F8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 altLang="hu-HU"/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3525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60000"/>
                </a:solidFill>
                <a:latin typeface="+mn-lt"/>
              </a:defRPr>
            </a:lvl1pPr>
          </a:lstStyle>
          <a:p>
            <a:pPr>
              <a:defRPr/>
            </a:pPr>
            <a:fld id="{C054448B-E8B6-4766-BB80-652537F40FAB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22066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hu-HU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304800"/>
            <a:ext cx="7010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0" y="457200"/>
            <a:ext cx="6781800" cy="0"/>
          </a:xfrm>
          <a:prstGeom prst="line">
            <a:avLst/>
          </a:prstGeom>
          <a:noFill/>
          <a:ln w="38100">
            <a:solidFill>
              <a:srgbClr val="5D8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381000"/>
            <a:ext cx="746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5" name="Line 21"/>
          <p:cNvSpPr>
            <a:spLocks noChangeShapeType="1"/>
          </p:cNvSpPr>
          <p:nvPr userDrawn="1"/>
        </p:nvSpPr>
        <p:spPr bwMode="auto">
          <a:xfrm>
            <a:off x="1676400" y="6237288"/>
            <a:ext cx="746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6" name="Line 22"/>
          <p:cNvSpPr>
            <a:spLocks noChangeShapeType="1"/>
          </p:cNvSpPr>
          <p:nvPr userDrawn="1"/>
        </p:nvSpPr>
        <p:spPr bwMode="auto">
          <a:xfrm>
            <a:off x="2133600" y="6165850"/>
            <a:ext cx="7010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7" name="Line 23"/>
          <p:cNvSpPr>
            <a:spLocks noChangeShapeType="1"/>
          </p:cNvSpPr>
          <p:nvPr userDrawn="1"/>
        </p:nvSpPr>
        <p:spPr bwMode="auto">
          <a:xfrm>
            <a:off x="2362200" y="6308725"/>
            <a:ext cx="6781800" cy="0"/>
          </a:xfrm>
          <a:prstGeom prst="line">
            <a:avLst/>
          </a:prstGeom>
          <a:noFill/>
          <a:ln w="38100">
            <a:solidFill>
              <a:srgbClr val="5D8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8" name="Rectangle 24"/>
          <p:cNvSpPr>
            <a:spLocks noChangeArrowheads="1"/>
          </p:cNvSpPr>
          <p:nvPr userDrawn="1"/>
        </p:nvSpPr>
        <p:spPr bwMode="auto">
          <a:xfrm>
            <a:off x="1979613" y="3789363"/>
            <a:ext cx="5232400" cy="231775"/>
          </a:xfrm>
          <a:prstGeom prst="rect">
            <a:avLst/>
          </a:prstGeom>
          <a:solidFill>
            <a:srgbClr val="006666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039" name="Freeform 25"/>
          <p:cNvSpPr>
            <a:spLocks/>
          </p:cNvSpPr>
          <p:nvPr userDrawn="1"/>
        </p:nvSpPr>
        <p:spPr bwMode="auto">
          <a:xfrm>
            <a:off x="4098925" y="4052888"/>
            <a:ext cx="731838" cy="1152525"/>
          </a:xfrm>
          <a:custGeom>
            <a:avLst/>
            <a:gdLst>
              <a:gd name="T0" fmla="*/ 2147483646 w 307"/>
              <a:gd name="T1" fmla="*/ 2147483646 h 413"/>
              <a:gd name="T2" fmla="*/ 2147483646 w 307"/>
              <a:gd name="T3" fmla="*/ 2147483646 h 413"/>
              <a:gd name="T4" fmla="*/ 2147483646 w 307"/>
              <a:gd name="T5" fmla="*/ 2147483646 h 413"/>
              <a:gd name="T6" fmla="*/ 2147483646 w 307"/>
              <a:gd name="T7" fmla="*/ 2147483646 h 413"/>
              <a:gd name="T8" fmla="*/ 2147483646 w 307"/>
              <a:gd name="T9" fmla="*/ 2147483646 h 413"/>
              <a:gd name="T10" fmla="*/ 2147483646 w 307"/>
              <a:gd name="T11" fmla="*/ 2147483646 h 413"/>
              <a:gd name="T12" fmla="*/ 2147483646 w 307"/>
              <a:gd name="T13" fmla="*/ 2147483646 h 413"/>
              <a:gd name="T14" fmla="*/ 2147483646 w 307"/>
              <a:gd name="T15" fmla="*/ 2147483646 h 413"/>
              <a:gd name="T16" fmla="*/ 2147483646 w 307"/>
              <a:gd name="T17" fmla="*/ 2147483646 h 413"/>
              <a:gd name="T18" fmla="*/ 2147483646 w 307"/>
              <a:gd name="T19" fmla="*/ 2147483646 h 413"/>
              <a:gd name="T20" fmla="*/ 2147483646 w 307"/>
              <a:gd name="T21" fmla="*/ 2147483646 h 413"/>
              <a:gd name="T22" fmla="*/ 2147483646 w 307"/>
              <a:gd name="T23" fmla="*/ 2147483646 h 413"/>
              <a:gd name="T24" fmla="*/ 2147483646 w 307"/>
              <a:gd name="T25" fmla="*/ 2147483646 h 413"/>
              <a:gd name="T26" fmla="*/ 2147483646 w 307"/>
              <a:gd name="T27" fmla="*/ 2147483646 h 413"/>
              <a:gd name="T28" fmla="*/ 2147483646 w 307"/>
              <a:gd name="T29" fmla="*/ 2147483646 h 413"/>
              <a:gd name="T30" fmla="*/ 2147483646 w 307"/>
              <a:gd name="T31" fmla="*/ 2147483646 h 413"/>
              <a:gd name="T32" fmla="*/ 2147483646 w 307"/>
              <a:gd name="T33" fmla="*/ 2147483646 h 413"/>
              <a:gd name="T34" fmla="*/ 2147483646 w 307"/>
              <a:gd name="T35" fmla="*/ 2147483646 h 413"/>
              <a:gd name="T36" fmla="*/ 2147483646 w 307"/>
              <a:gd name="T37" fmla="*/ 2147483646 h 413"/>
              <a:gd name="T38" fmla="*/ 2147483646 w 307"/>
              <a:gd name="T39" fmla="*/ 2147483646 h 413"/>
              <a:gd name="T40" fmla="*/ 2147483646 w 307"/>
              <a:gd name="T41" fmla="*/ 2147483646 h 413"/>
              <a:gd name="T42" fmla="*/ 2147483646 w 307"/>
              <a:gd name="T43" fmla="*/ 2147483646 h 413"/>
              <a:gd name="T44" fmla="*/ 2147483646 w 307"/>
              <a:gd name="T45" fmla="*/ 2147483646 h 413"/>
              <a:gd name="T46" fmla="*/ 2147483646 w 307"/>
              <a:gd name="T47" fmla="*/ 2147483646 h 413"/>
              <a:gd name="T48" fmla="*/ 2147483646 w 307"/>
              <a:gd name="T49" fmla="*/ 2147483646 h 413"/>
              <a:gd name="T50" fmla="*/ 2147483646 w 307"/>
              <a:gd name="T51" fmla="*/ 2147483646 h 413"/>
              <a:gd name="T52" fmla="*/ 2147483646 w 307"/>
              <a:gd name="T53" fmla="*/ 2147483646 h 413"/>
              <a:gd name="T54" fmla="*/ 2147483646 w 307"/>
              <a:gd name="T55" fmla="*/ 2147483646 h 413"/>
              <a:gd name="T56" fmla="*/ 2147483646 w 307"/>
              <a:gd name="T57" fmla="*/ 2147483646 h 413"/>
              <a:gd name="T58" fmla="*/ 2147483646 w 307"/>
              <a:gd name="T59" fmla="*/ 2147483646 h 413"/>
              <a:gd name="T60" fmla="*/ 2147483646 w 307"/>
              <a:gd name="T61" fmla="*/ 2147483646 h 413"/>
              <a:gd name="T62" fmla="*/ 2147483646 w 307"/>
              <a:gd name="T63" fmla="*/ 2147483646 h 4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7" h="413">
                <a:moveTo>
                  <a:pt x="153" y="0"/>
                </a:moveTo>
                <a:lnTo>
                  <a:pt x="163" y="14"/>
                </a:lnTo>
                <a:lnTo>
                  <a:pt x="172" y="28"/>
                </a:lnTo>
                <a:lnTo>
                  <a:pt x="181" y="42"/>
                </a:lnTo>
                <a:lnTo>
                  <a:pt x="191" y="61"/>
                </a:lnTo>
                <a:lnTo>
                  <a:pt x="200" y="75"/>
                </a:lnTo>
                <a:lnTo>
                  <a:pt x="209" y="88"/>
                </a:lnTo>
                <a:lnTo>
                  <a:pt x="218" y="102"/>
                </a:lnTo>
                <a:lnTo>
                  <a:pt x="228" y="116"/>
                </a:lnTo>
                <a:lnTo>
                  <a:pt x="237" y="130"/>
                </a:lnTo>
                <a:lnTo>
                  <a:pt x="246" y="144"/>
                </a:lnTo>
                <a:lnTo>
                  <a:pt x="256" y="158"/>
                </a:lnTo>
                <a:lnTo>
                  <a:pt x="265" y="172"/>
                </a:lnTo>
                <a:lnTo>
                  <a:pt x="279" y="186"/>
                </a:lnTo>
                <a:lnTo>
                  <a:pt x="288" y="200"/>
                </a:lnTo>
                <a:lnTo>
                  <a:pt x="297" y="214"/>
                </a:lnTo>
                <a:lnTo>
                  <a:pt x="307" y="228"/>
                </a:lnTo>
                <a:lnTo>
                  <a:pt x="297" y="242"/>
                </a:lnTo>
                <a:lnTo>
                  <a:pt x="288" y="251"/>
                </a:lnTo>
                <a:lnTo>
                  <a:pt x="279" y="260"/>
                </a:lnTo>
                <a:lnTo>
                  <a:pt x="274" y="269"/>
                </a:lnTo>
                <a:lnTo>
                  <a:pt x="265" y="279"/>
                </a:lnTo>
                <a:lnTo>
                  <a:pt x="256" y="293"/>
                </a:lnTo>
                <a:lnTo>
                  <a:pt x="246" y="302"/>
                </a:lnTo>
                <a:lnTo>
                  <a:pt x="237" y="311"/>
                </a:lnTo>
                <a:lnTo>
                  <a:pt x="228" y="325"/>
                </a:lnTo>
                <a:lnTo>
                  <a:pt x="214" y="334"/>
                </a:lnTo>
                <a:lnTo>
                  <a:pt x="204" y="348"/>
                </a:lnTo>
                <a:lnTo>
                  <a:pt x="195" y="362"/>
                </a:lnTo>
                <a:lnTo>
                  <a:pt x="186" y="371"/>
                </a:lnTo>
                <a:lnTo>
                  <a:pt x="177" y="385"/>
                </a:lnTo>
                <a:lnTo>
                  <a:pt x="167" y="399"/>
                </a:lnTo>
                <a:lnTo>
                  <a:pt x="153" y="413"/>
                </a:lnTo>
                <a:lnTo>
                  <a:pt x="144" y="399"/>
                </a:lnTo>
                <a:lnTo>
                  <a:pt x="135" y="385"/>
                </a:lnTo>
                <a:lnTo>
                  <a:pt x="121" y="371"/>
                </a:lnTo>
                <a:lnTo>
                  <a:pt x="111" y="357"/>
                </a:lnTo>
                <a:lnTo>
                  <a:pt x="102" y="348"/>
                </a:lnTo>
                <a:lnTo>
                  <a:pt x="93" y="334"/>
                </a:lnTo>
                <a:lnTo>
                  <a:pt x="84" y="320"/>
                </a:lnTo>
                <a:lnTo>
                  <a:pt x="74" y="311"/>
                </a:lnTo>
                <a:lnTo>
                  <a:pt x="65" y="302"/>
                </a:lnTo>
                <a:lnTo>
                  <a:pt x="56" y="288"/>
                </a:lnTo>
                <a:lnTo>
                  <a:pt x="46" y="279"/>
                </a:lnTo>
                <a:lnTo>
                  <a:pt x="37" y="269"/>
                </a:lnTo>
                <a:lnTo>
                  <a:pt x="28" y="260"/>
                </a:lnTo>
                <a:lnTo>
                  <a:pt x="18" y="251"/>
                </a:lnTo>
                <a:lnTo>
                  <a:pt x="9" y="237"/>
                </a:lnTo>
                <a:lnTo>
                  <a:pt x="0" y="228"/>
                </a:lnTo>
                <a:lnTo>
                  <a:pt x="9" y="214"/>
                </a:lnTo>
                <a:lnTo>
                  <a:pt x="23" y="200"/>
                </a:lnTo>
                <a:lnTo>
                  <a:pt x="32" y="186"/>
                </a:lnTo>
                <a:lnTo>
                  <a:pt x="42" y="172"/>
                </a:lnTo>
                <a:lnTo>
                  <a:pt x="51" y="158"/>
                </a:lnTo>
                <a:lnTo>
                  <a:pt x="60" y="144"/>
                </a:lnTo>
                <a:lnTo>
                  <a:pt x="70" y="130"/>
                </a:lnTo>
                <a:lnTo>
                  <a:pt x="79" y="116"/>
                </a:lnTo>
                <a:lnTo>
                  <a:pt x="88" y="102"/>
                </a:lnTo>
                <a:lnTo>
                  <a:pt x="98" y="88"/>
                </a:lnTo>
                <a:lnTo>
                  <a:pt x="107" y="75"/>
                </a:lnTo>
                <a:lnTo>
                  <a:pt x="116" y="61"/>
                </a:lnTo>
                <a:lnTo>
                  <a:pt x="125" y="42"/>
                </a:lnTo>
                <a:lnTo>
                  <a:pt x="135" y="28"/>
                </a:lnTo>
                <a:lnTo>
                  <a:pt x="144" y="14"/>
                </a:lnTo>
                <a:lnTo>
                  <a:pt x="153" y="0"/>
                </a:lnTo>
                <a:close/>
              </a:path>
            </a:pathLst>
          </a:custGeom>
          <a:solidFill>
            <a:srgbClr val="006666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0" name="Freeform 26"/>
          <p:cNvSpPr>
            <a:spLocks/>
          </p:cNvSpPr>
          <p:nvPr userDrawn="1"/>
        </p:nvSpPr>
        <p:spPr bwMode="auto">
          <a:xfrm>
            <a:off x="1979613" y="4030663"/>
            <a:ext cx="1493837" cy="387350"/>
          </a:xfrm>
          <a:custGeom>
            <a:avLst/>
            <a:gdLst>
              <a:gd name="T0" fmla="*/ 2147483646 w 627"/>
              <a:gd name="T1" fmla="*/ 2147483646 h 139"/>
              <a:gd name="T2" fmla="*/ 2147483646 w 627"/>
              <a:gd name="T3" fmla="*/ 2147483646 h 139"/>
              <a:gd name="T4" fmla="*/ 2147483646 w 627"/>
              <a:gd name="T5" fmla="*/ 0 h 139"/>
              <a:gd name="T6" fmla="*/ 2147483646 w 627"/>
              <a:gd name="T7" fmla="*/ 0 h 139"/>
              <a:gd name="T8" fmla="*/ 0 w 627"/>
              <a:gd name="T9" fmla="*/ 0 h 139"/>
              <a:gd name="T10" fmla="*/ 2147483646 w 627"/>
              <a:gd name="T11" fmla="*/ 2147483646 h 139"/>
              <a:gd name="T12" fmla="*/ 2147483646 w 627"/>
              <a:gd name="T13" fmla="*/ 2147483646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7" h="139">
                <a:moveTo>
                  <a:pt x="316" y="139"/>
                </a:moveTo>
                <a:lnTo>
                  <a:pt x="469" y="70"/>
                </a:lnTo>
                <a:lnTo>
                  <a:pt x="627" y="0"/>
                </a:lnTo>
                <a:lnTo>
                  <a:pt x="316" y="0"/>
                </a:lnTo>
                <a:lnTo>
                  <a:pt x="0" y="0"/>
                </a:lnTo>
                <a:lnTo>
                  <a:pt x="158" y="70"/>
                </a:lnTo>
                <a:lnTo>
                  <a:pt x="316" y="139"/>
                </a:lnTo>
                <a:close/>
              </a:path>
            </a:pathLst>
          </a:custGeom>
          <a:solidFill>
            <a:srgbClr val="006666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1" name="Freeform 27"/>
          <p:cNvSpPr>
            <a:spLocks/>
          </p:cNvSpPr>
          <p:nvPr userDrawn="1"/>
        </p:nvSpPr>
        <p:spPr bwMode="auto">
          <a:xfrm>
            <a:off x="5676900" y="4030663"/>
            <a:ext cx="1493838" cy="387350"/>
          </a:xfrm>
          <a:custGeom>
            <a:avLst/>
            <a:gdLst>
              <a:gd name="T0" fmla="*/ 2147483646 w 627"/>
              <a:gd name="T1" fmla="*/ 2147483646 h 139"/>
              <a:gd name="T2" fmla="*/ 2147483646 w 627"/>
              <a:gd name="T3" fmla="*/ 2147483646 h 139"/>
              <a:gd name="T4" fmla="*/ 2147483646 w 627"/>
              <a:gd name="T5" fmla="*/ 0 h 139"/>
              <a:gd name="T6" fmla="*/ 2147483646 w 627"/>
              <a:gd name="T7" fmla="*/ 0 h 139"/>
              <a:gd name="T8" fmla="*/ 0 w 627"/>
              <a:gd name="T9" fmla="*/ 0 h 139"/>
              <a:gd name="T10" fmla="*/ 2147483646 w 627"/>
              <a:gd name="T11" fmla="*/ 2147483646 h 139"/>
              <a:gd name="T12" fmla="*/ 2147483646 w 627"/>
              <a:gd name="T13" fmla="*/ 2147483646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7" h="139">
                <a:moveTo>
                  <a:pt x="316" y="139"/>
                </a:moveTo>
                <a:lnTo>
                  <a:pt x="469" y="70"/>
                </a:lnTo>
                <a:lnTo>
                  <a:pt x="627" y="0"/>
                </a:lnTo>
                <a:lnTo>
                  <a:pt x="316" y="0"/>
                </a:lnTo>
                <a:lnTo>
                  <a:pt x="0" y="0"/>
                </a:lnTo>
                <a:lnTo>
                  <a:pt x="158" y="70"/>
                </a:lnTo>
                <a:lnTo>
                  <a:pt x="316" y="139"/>
                </a:lnTo>
                <a:close/>
              </a:path>
            </a:pathLst>
          </a:custGeom>
          <a:solidFill>
            <a:srgbClr val="006666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2" name="Freeform 28"/>
          <p:cNvSpPr>
            <a:spLocks/>
          </p:cNvSpPr>
          <p:nvPr userDrawn="1"/>
        </p:nvSpPr>
        <p:spPr bwMode="auto">
          <a:xfrm>
            <a:off x="3535363" y="1528763"/>
            <a:ext cx="2149475" cy="3794125"/>
          </a:xfrm>
          <a:custGeom>
            <a:avLst/>
            <a:gdLst>
              <a:gd name="T0" fmla="*/ 2147483646 w 902"/>
              <a:gd name="T1" fmla="*/ 2147483646 h 1359"/>
              <a:gd name="T2" fmla="*/ 2147483646 w 902"/>
              <a:gd name="T3" fmla="*/ 2147483646 h 1359"/>
              <a:gd name="T4" fmla="*/ 2147483646 w 902"/>
              <a:gd name="T5" fmla="*/ 2147483646 h 1359"/>
              <a:gd name="T6" fmla="*/ 2147483646 w 902"/>
              <a:gd name="T7" fmla="*/ 2147483646 h 1359"/>
              <a:gd name="T8" fmla="*/ 2147483646 w 902"/>
              <a:gd name="T9" fmla="*/ 2147483646 h 1359"/>
              <a:gd name="T10" fmla="*/ 2147483646 w 902"/>
              <a:gd name="T11" fmla="*/ 2147483646 h 1359"/>
              <a:gd name="T12" fmla="*/ 2147483646 w 902"/>
              <a:gd name="T13" fmla="*/ 2147483646 h 1359"/>
              <a:gd name="T14" fmla="*/ 2147483646 w 902"/>
              <a:gd name="T15" fmla="*/ 2147483646 h 1359"/>
              <a:gd name="T16" fmla="*/ 0 w 902"/>
              <a:gd name="T17" fmla="*/ 2147483646 h 1359"/>
              <a:gd name="T18" fmla="*/ 2147483646 w 902"/>
              <a:gd name="T19" fmla="*/ 2147483646 h 1359"/>
              <a:gd name="T20" fmla="*/ 2147483646 w 902"/>
              <a:gd name="T21" fmla="*/ 2147483646 h 1359"/>
              <a:gd name="T22" fmla="*/ 2147483646 w 902"/>
              <a:gd name="T23" fmla="*/ 2147483646 h 1359"/>
              <a:gd name="T24" fmla="*/ 2147483646 w 902"/>
              <a:gd name="T25" fmla="*/ 2147483646 h 1359"/>
              <a:gd name="T26" fmla="*/ 2147483646 w 902"/>
              <a:gd name="T27" fmla="*/ 2147483646 h 1359"/>
              <a:gd name="T28" fmla="*/ 2147483646 w 902"/>
              <a:gd name="T29" fmla="*/ 2147483646 h 1359"/>
              <a:gd name="T30" fmla="*/ 2147483646 w 902"/>
              <a:gd name="T31" fmla="*/ 2147483646 h 1359"/>
              <a:gd name="T32" fmla="*/ 2147483646 w 902"/>
              <a:gd name="T33" fmla="*/ 2147483646 h 1359"/>
              <a:gd name="T34" fmla="*/ 2147483646 w 902"/>
              <a:gd name="T35" fmla="*/ 2147483646 h 1359"/>
              <a:gd name="T36" fmla="*/ 2147483646 w 902"/>
              <a:gd name="T37" fmla="*/ 2147483646 h 1359"/>
              <a:gd name="T38" fmla="*/ 2147483646 w 902"/>
              <a:gd name="T39" fmla="*/ 2147483646 h 1359"/>
              <a:gd name="T40" fmla="*/ 2147483646 w 902"/>
              <a:gd name="T41" fmla="*/ 2147483646 h 1359"/>
              <a:gd name="T42" fmla="*/ 2147483646 w 902"/>
              <a:gd name="T43" fmla="*/ 2147483646 h 1359"/>
              <a:gd name="T44" fmla="*/ 2147483646 w 902"/>
              <a:gd name="T45" fmla="*/ 2147483646 h 1359"/>
              <a:gd name="T46" fmla="*/ 2147483646 w 902"/>
              <a:gd name="T47" fmla="*/ 2147483646 h 1359"/>
              <a:gd name="T48" fmla="*/ 2147483646 w 902"/>
              <a:gd name="T49" fmla="*/ 2147483646 h 1359"/>
              <a:gd name="T50" fmla="*/ 2147483646 w 902"/>
              <a:gd name="T51" fmla="*/ 2147483646 h 1359"/>
              <a:gd name="T52" fmla="*/ 2147483646 w 902"/>
              <a:gd name="T53" fmla="*/ 2147483646 h 1359"/>
              <a:gd name="T54" fmla="*/ 2147483646 w 902"/>
              <a:gd name="T55" fmla="*/ 2147483646 h 1359"/>
              <a:gd name="T56" fmla="*/ 2147483646 w 902"/>
              <a:gd name="T57" fmla="*/ 2147483646 h 1359"/>
              <a:gd name="T58" fmla="*/ 2147483646 w 902"/>
              <a:gd name="T59" fmla="*/ 2147483646 h 1359"/>
              <a:gd name="T60" fmla="*/ 2147483646 w 902"/>
              <a:gd name="T61" fmla="*/ 2147483646 h 1359"/>
              <a:gd name="T62" fmla="*/ 2147483646 w 902"/>
              <a:gd name="T63" fmla="*/ 2147483646 h 1359"/>
              <a:gd name="T64" fmla="*/ 2147483646 w 902"/>
              <a:gd name="T65" fmla="*/ 2147483646 h 1359"/>
              <a:gd name="T66" fmla="*/ 2147483646 w 902"/>
              <a:gd name="T67" fmla="*/ 2147483646 h 1359"/>
              <a:gd name="T68" fmla="*/ 2147483646 w 902"/>
              <a:gd name="T69" fmla="*/ 2147483646 h 1359"/>
              <a:gd name="T70" fmla="*/ 2147483646 w 902"/>
              <a:gd name="T71" fmla="*/ 2147483646 h 1359"/>
              <a:gd name="T72" fmla="*/ 2147483646 w 902"/>
              <a:gd name="T73" fmla="*/ 2147483646 h 1359"/>
              <a:gd name="T74" fmla="*/ 2147483646 w 902"/>
              <a:gd name="T75" fmla="*/ 2147483646 h 1359"/>
              <a:gd name="T76" fmla="*/ 2147483646 w 902"/>
              <a:gd name="T77" fmla="*/ 2147483646 h 1359"/>
              <a:gd name="T78" fmla="*/ 2147483646 w 902"/>
              <a:gd name="T79" fmla="*/ 2147483646 h 1359"/>
              <a:gd name="T80" fmla="*/ 2147483646 w 902"/>
              <a:gd name="T81" fmla="*/ 2147483646 h 1359"/>
              <a:gd name="T82" fmla="*/ 2147483646 w 902"/>
              <a:gd name="T83" fmla="*/ 2147483646 h 1359"/>
              <a:gd name="T84" fmla="*/ 2147483646 w 902"/>
              <a:gd name="T85" fmla="*/ 2147483646 h 1359"/>
              <a:gd name="T86" fmla="*/ 2147483646 w 902"/>
              <a:gd name="T87" fmla="*/ 2147483646 h 1359"/>
              <a:gd name="T88" fmla="*/ 2147483646 w 902"/>
              <a:gd name="T89" fmla="*/ 2147483646 h 1359"/>
              <a:gd name="T90" fmla="*/ 2147483646 w 902"/>
              <a:gd name="T91" fmla="*/ 2147483646 h 1359"/>
              <a:gd name="T92" fmla="*/ 2147483646 w 902"/>
              <a:gd name="T93" fmla="*/ 2147483646 h 1359"/>
              <a:gd name="T94" fmla="*/ 2147483646 w 902"/>
              <a:gd name="T95" fmla="*/ 2147483646 h 1359"/>
              <a:gd name="T96" fmla="*/ 2147483646 w 902"/>
              <a:gd name="T97" fmla="*/ 2147483646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2" h="1359">
                <a:moveTo>
                  <a:pt x="404" y="552"/>
                </a:moveTo>
                <a:lnTo>
                  <a:pt x="386" y="598"/>
                </a:lnTo>
                <a:lnTo>
                  <a:pt x="362" y="645"/>
                </a:lnTo>
                <a:lnTo>
                  <a:pt x="339" y="696"/>
                </a:lnTo>
                <a:lnTo>
                  <a:pt x="321" y="742"/>
                </a:lnTo>
                <a:lnTo>
                  <a:pt x="297" y="793"/>
                </a:lnTo>
                <a:lnTo>
                  <a:pt x="279" y="839"/>
                </a:lnTo>
                <a:lnTo>
                  <a:pt x="255" y="890"/>
                </a:lnTo>
                <a:lnTo>
                  <a:pt x="237" y="941"/>
                </a:lnTo>
                <a:lnTo>
                  <a:pt x="214" y="992"/>
                </a:lnTo>
                <a:lnTo>
                  <a:pt x="195" y="1044"/>
                </a:lnTo>
                <a:lnTo>
                  <a:pt x="172" y="1095"/>
                </a:lnTo>
                <a:lnTo>
                  <a:pt x="153" y="1146"/>
                </a:lnTo>
                <a:lnTo>
                  <a:pt x="130" y="1201"/>
                </a:lnTo>
                <a:lnTo>
                  <a:pt x="111" y="1252"/>
                </a:lnTo>
                <a:lnTo>
                  <a:pt x="93" y="1308"/>
                </a:lnTo>
                <a:lnTo>
                  <a:pt x="69" y="1359"/>
                </a:lnTo>
                <a:lnTo>
                  <a:pt x="0" y="1201"/>
                </a:lnTo>
                <a:lnTo>
                  <a:pt x="28" y="1141"/>
                </a:lnTo>
                <a:lnTo>
                  <a:pt x="51" y="1085"/>
                </a:lnTo>
                <a:lnTo>
                  <a:pt x="74" y="1025"/>
                </a:lnTo>
                <a:lnTo>
                  <a:pt x="97" y="969"/>
                </a:lnTo>
                <a:lnTo>
                  <a:pt x="121" y="914"/>
                </a:lnTo>
                <a:lnTo>
                  <a:pt x="144" y="863"/>
                </a:lnTo>
                <a:lnTo>
                  <a:pt x="162" y="807"/>
                </a:lnTo>
                <a:lnTo>
                  <a:pt x="186" y="761"/>
                </a:lnTo>
                <a:lnTo>
                  <a:pt x="204" y="710"/>
                </a:lnTo>
                <a:lnTo>
                  <a:pt x="228" y="659"/>
                </a:lnTo>
                <a:lnTo>
                  <a:pt x="246" y="612"/>
                </a:lnTo>
                <a:lnTo>
                  <a:pt x="265" y="566"/>
                </a:lnTo>
                <a:lnTo>
                  <a:pt x="283" y="520"/>
                </a:lnTo>
                <a:lnTo>
                  <a:pt x="302" y="473"/>
                </a:lnTo>
                <a:lnTo>
                  <a:pt x="321" y="427"/>
                </a:lnTo>
                <a:lnTo>
                  <a:pt x="339" y="380"/>
                </a:lnTo>
                <a:lnTo>
                  <a:pt x="260" y="209"/>
                </a:lnTo>
                <a:lnTo>
                  <a:pt x="274" y="195"/>
                </a:lnTo>
                <a:lnTo>
                  <a:pt x="288" y="186"/>
                </a:lnTo>
                <a:lnTo>
                  <a:pt x="297" y="172"/>
                </a:lnTo>
                <a:lnTo>
                  <a:pt x="311" y="158"/>
                </a:lnTo>
                <a:lnTo>
                  <a:pt x="325" y="144"/>
                </a:lnTo>
                <a:lnTo>
                  <a:pt x="335" y="130"/>
                </a:lnTo>
                <a:lnTo>
                  <a:pt x="348" y="121"/>
                </a:lnTo>
                <a:lnTo>
                  <a:pt x="358" y="107"/>
                </a:lnTo>
                <a:lnTo>
                  <a:pt x="372" y="93"/>
                </a:lnTo>
                <a:lnTo>
                  <a:pt x="381" y="79"/>
                </a:lnTo>
                <a:lnTo>
                  <a:pt x="395" y="65"/>
                </a:lnTo>
                <a:lnTo>
                  <a:pt x="404" y="51"/>
                </a:lnTo>
                <a:lnTo>
                  <a:pt x="418" y="37"/>
                </a:lnTo>
                <a:lnTo>
                  <a:pt x="428" y="23"/>
                </a:lnTo>
                <a:lnTo>
                  <a:pt x="441" y="9"/>
                </a:lnTo>
                <a:lnTo>
                  <a:pt x="451" y="0"/>
                </a:lnTo>
                <a:lnTo>
                  <a:pt x="479" y="70"/>
                </a:lnTo>
                <a:lnTo>
                  <a:pt x="507" y="144"/>
                </a:lnTo>
                <a:lnTo>
                  <a:pt x="534" y="213"/>
                </a:lnTo>
                <a:lnTo>
                  <a:pt x="562" y="288"/>
                </a:lnTo>
                <a:lnTo>
                  <a:pt x="590" y="357"/>
                </a:lnTo>
                <a:lnTo>
                  <a:pt x="618" y="431"/>
                </a:lnTo>
                <a:lnTo>
                  <a:pt x="646" y="501"/>
                </a:lnTo>
                <a:lnTo>
                  <a:pt x="674" y="571"/>
                </a:lnTo>
                <a:lnTo>
                  <a:pt x="702" y="645"/>
                </a:lnTo>
                <a:lnTo>
                  <a:pt x="730" y="714"/>
                </a:lnTo>
                <a:lnTo>
                  <a:pt x="758" y="784"/>
                </a:lnTo>
                <a:lnTo>
                  <a:pt x="786" y="853"/>
                </a:lnTo>
                <a:lnTo>
                  <a:pt x="818" y="923"/>
                </a:lnTo>
                <a:lnTo>
                  <a:pt x="846" y="992"/>
                </a:lnTo>
                <a:lnTo>
                  <a:pt x="874" y="1062"/>
                </a:lnTo>
                <a:lnTo>
                  <a:pt x="902" y="1132"/>
                </a:lnTo>
                <a:lnTo>
                  <a:pt x="893" y="1146"/>
                </a:lnTo>
                <a:lnTo>
                  <a:pt x="879" y="1159"/>
                </a:lnTo>
                <a:lnTo>
                  <a:pt x="869" y="1169"/>
                </a:lnTo>
                <a:lnTo>
                  <a:pt x="855" y="1183"/>
                </a:lnTo>
                <a:lnTo>
                  <a:pt x="846" y="1197"/>
                </a:lnTo>
                <a:lnTo>
                  <a:pt x="832" y="1206"/>
                </a:lnTo>
                <a:lnTo>
                  <a:pt x="823" y="1220"/>
                </a:lnTo>
                <a:lnTo>
                  <a:pt x="809" y="1234"/>
                </a:lnTo>
                <a:lnTo>
                  <a:pt x="795" y="1248"/>
                </a:lnTo>
                <a:lnTo>
                  <a:pt x="786" y="1266"/>
                </a:lnTo>
                <a:lnTo>
                  <a:pt x="772" y="1280"/>
                </a:lnTo>
                <a:lnTo>
                  <a:pt x="758" y="1294"/>
                </a:lnTo>
                <a:lnTo>
                  <a:pt x="744" y="1312"/>
                </a:lnTo>
                <a:lnTo>
                  <a:pt x="734" y="1326"/>
                </a:lnTo>
                <a:lnTo>
                  <a:pt x="721" y="1345"/>
                </a:lnTo>
                <a:lnTo>
                  <a:pt x="707" y="1359"/>
                </a:lnTo>
                <a:lnTo>
                  <a:pt x="688" y="1308"/>
                </a:lnTo>
                <a:lnTo>
                  <a:pt x="669" y="1257"/>
                </a:lnTo>
                <a:lnTo>
                  <a:pt x="651" y="1206"/>
                </a:lnTo>
                <a:lnTo>
                  <a:pt x="632" y="1155"/>
                </a:lnTo>
                <a:lnTo>
                  <a:pt x="614" y="1104"/>
                </a:lnTo>
                <a:lnTo>
                  <a:pt x="595" y="1053"/>
                </a:lnTo>
                <a:lnTo>
                  <a:pt x="576" y="1002"/>
                </a:lnTo>
                <a:lnTo>
                  <a:pt x="558" y="951"/>
                </a:lnTo>
                <a:lnTo>
                  <a:pt x="539" y="900"/>
                </a:lnTo>
                <a:lnTo>
                  <a:pt x="521" y="849"/>
                </a:lnTo>
                <a:lnTo>
                  <a:pt x="502" y="802"/>
                </a:lnTo>
                <a:lnTo>
                  <a:pt x="483" y="751"/>
                </a:lnTo>
                <a:lnTo>
                  <a:pt x="460" y="700"/>
                </a:lnTo>
                <a:lnTo>
                  <a:pt x="441" y="649"/>
                </a:lnTo>
                <a:lnTo>
                  <a:pt x="423" y="598"/>
                </a:lnTo>
                <a:lnTo>
                  <a:pt x="404" y="552"/>
                </a:lnTo>
                <a:close/>
              </a:path>
            </a:pathLst>
          </a:custGeom>
          <a:solidFill>
            <a:srgbClr val="003893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3" name="Freeform 29"/>
          <p:cNvSpPr>
            <a:spLocks/>
          </p:cNvSpPr>
          <p:nvPr userDrawn="1"/>
        </p:nvSpPr>
        <p:spPr bwMode="auto">
          <a:xfrm>
            <a:off x="2114550" y="2087563"/>
            <a:ext cx="1185863" cy="1576387"/>
          </a:xfrm>
          <a:custGeom>
            <a:avLst/>
            <a:gdLst>
              <a:gd name="T0" fmla="*/ 2147483646 w 498"/>
              <a:gd name="T1" fmla="*/ 2147483646 h 565"/>
              <a:gd name="T2" fmla="*/ 2147483646 w 498"/>
              <a:gd name="T3" fmla="*/ 2147483646 h 565"/>
              <a:gd name="T4" fmla="*/ 2147483646 w 498"/>
              <a:gd name="T5" fmla="*/ 2147483646 h 565"/>
              <a:gd name="T6" fmla="*/ 2147483646 w 498"/>
              <a:gd name="T7" fmla="*/ 2147483646 h 565"/>
              <a:gd name="T8" fmla="*/ 2147483646 w 498"/>
              <a:gd name="T9" fmla="*/ 2147483646 h 565"/>
              <a:gd name="T10" fmla="*/ 2147483646 w 498"/>
              <a:gd name="T11" fmla="*/ 2147483646 h 565"/>
              <a:gd name="T12" fmla="*/ 2147483646 w 498"/>
              <a:gd name="T13" fmla="*/ 0 h 565"/>
              <a:gd name="T14" fmla="*/ 2147483646 w 498"/>
              <a:gd name="T15" fmla="*/ 2147483646 h 565"/>
              <a:gd name="T16" fmla="*/ 2147483646 w 498"/>
              <a:gd name="T17" fmla="*/ 2147483646 h 565"/>
              <a:gd name="T18" fmla="*/ 2147483646 w 498"/>
              <a:gd name="T19" fmla="*/ 2147483646 h 565"/>
              <a:gd name="T20" fmla="*/ 2147483646 w 498"/>
              <a:gd name="T21" fmla="*/ 2147483646 h 565"/>
              <a:gd name="T22" fmla="*/ 2147483646 w 498"/>
              <a:gd name="T23" fmla="*/ 2147483646 h 565"/>
              <a:gd name="T24" fmla="*/ 2147483646 w 498"/>
              <a:gd name="T25" fmla="*/ 0 h 565"/>
              <a:gd name="T26" fmla="*/ 2147483646 w 498"/>
              <a:gd name="T27" fmla="*/ 2147483646 h 565"/>
              <a:gd name="T28" fmla="*/ 2147483646 w 498"/>
              <a:gd name="T29" fmla="*/ 2147483646 h 565"/>
              <a:gd name="T30" fmla="*/ 2147483646 w 498"/>
              <a:gd name="T31" fmla="*/ 2147483646 h 565"/>
              <a:gd name="T32" fmla="*/ 2147483646 w 498"/>
              <a:gd name="T33" fmla="*/ 2147483646 h 565"/>
              <a:gd name="T34" fmla="*/ 2147483646 w 498"/>
              <a:gd name="T35" fmla="*/ 2147483646 h 565"/>
              <a:gd name="T36" fmla="*/ 2147483646 w 498"/>
              <a:gd name="T37" fmla="*/ 2147483646 h 565"/>
              <a:gd name="T38" fmla="*/ 2147483646 w 498"/>
              <a:gd name="T39" fmla="*/ 2147483646 h 565"/>
              <a:gd name="T40" fmla="*/ 2147483646 w 498"/>
              <a:gd name="T41" fmla="*/ 2147483646 h 565"/>
              <a:gd name="T42" fmla="*/ 2147483646 w 498"/>
              <a:gd name="T43" fmla="*/ 2147483646 h 565"/>
              <a:gd name="T44" fmla="*/ 2147483646 w 498"/>
              <a:gd name="T45" fmla="*/ 2147483646 h 565"/>
              <a:gd name="T46" fmla="*/ 2147483646 w 498"/>
              <a:gd name="T47" fmla="*/ 2147483646 h 565"/>
              <a:gd name="T48" fmla="*/ 2147483646 w 498"/>
              <a:gd name="T49" fmla="*/ 2147483646 h 565"/>
              <a:gd name="T50" fmla="*/ 2147483646 w 498"/>
              <a:gd name="T51" fmla="*/ 2147483646 h 565"/>
              <a:gd name="T52" fmla="*/ 2147483646 w 498"/>
              <a:gd name="T53" fmla="*/ 2147483646 h 565"/>
              <a:gd name="T54" fmla="*/ 2147483646 w 498"/>
              <a:gd name="T55" fmla="*/ 2147483646 h 565"/>
              <a:gd name="T56" fmla="*/ 2147483646 w 498"/>
              <a:gd name="T57" fmla="*/ 2147483646 h 565"/>
              <a:gd name="T58" fmla="*/ 2147483646 w 498"/>
              <a:gd name="T59" fmla="*/ 2147483646 h 565"/>
              <a:gd name="T60" fmla="*/ 2147483646 w 498"/>
              <a:gd name="T61" fmla="*/ 2147483646 h 565"/>
              <a:gd name="T62" fmla="*/ 2147483646 w 498"/>
              <a:gd name="T63" fmla="*/ 2147483646 h 565"/>
              <a:gd name="T64" fmla="*/ 2147483646 w 498"/>
              <a:gd name="T65" fmla="*/ 2147483646 h 565"/>
              <a:gd name="T66" fmla="*/ 2147483646 w 498"/>
              <a:gd name="T67" fmla="*/ 2147483646 h 565"/>
              <a:gd name="T68" fmla="*/ 2147483646 w 498"/>
              <a:gd name="T69" fmla="*/ 2147483646 h 565"/>
              <a:gd name="T70" fmla="*/ 2147483646 w 498"/>
              <a:gd name="T71" fmla="*/ 2147483646 h 565"/>
              <a:gd name="T72" fmla="*/ 2147483646 w 498"/>
              <a:gd name="T73" fmla="*/ 2147483646 h 565"/>
              <a:gd name="T74" fmla="*/ 2147483646 w 498"/>
              <a:gd name="T75" fmla="*/ 2147483646 h 565"/>
              <a:gd name="T76" fmla="*/ 2147483646 w 498"/>
              <a:gd name="T77" fmla="*/ 2147483646 h 565"/>
              <a:gd name="T78" fmla="*/ 0 w 498"/>
              <a:gd name="T79" fmla="*/ 2147483646 h 565"/>
              <a:gd name="T80" fmla="*/ 2147483646 w 498"/>
              <a:gd name="T81" fmla="*/ 2147483646 h 565"/>
              <a:gd name="T82" fmla="*/ 2147483646 w 498"/>
              <a:gd name="T83" fmla="*/ 2147483646 h 565"/>
              <a:gd name="T84" fmla="*/ 2147483646 w 498"/>
              <a:gd name="T85" fmla="*/ 2147483646 h 565"/>
              <a:gd name="T86" fmla="*/ 2147483646 w 498"/>
              <a:gd name="T87" fmla="*/ 2147483646 h 565"/>
              <a:gd name="T88" fmla="*/ 2147483646 w 498"/>
              <a:gd name="T89" fmla="*/ 2147483646 h 565"/>
              <a:gd name="T90" fmla="*/ 0 w 498"/>
              <a:gd name="T91" fmla="*/ 2147483646 h 565"/>
              <a:gd name="T92" fmla="*/ 2147483646 w 498"/>
              <a:gd name="T93" fmla="*/ 0 h 565"/>
              <a:gd name="T94" fmla="*/ 2147483646 w 498"/>
              <a:gd name="T95" fmla="*/ 2147483646 h 565"/>
              <a:gd name="T96" fmla="*/ 2147483646 w 498"/>
              <a:gd name="T97" fmla="*/ 2147483646 h 565"/>
              <a:gd name="T98" fmla="*/ 2147483646 w 498"/>
              <a:gd name="T99" fmla="*/ 2147483646 h 565"/>
              <a:gd name="T100" fmla="*/ 2147483646 w 498"/>
              <a:gd name="T101" fmla="*/ 2147483646 h 565"/>
              <a:gd name="T102" fmla="*/ 2147483646 w 498"/>
              <a:gd name="T103" fmla="*/ 2147483646 h 565"/>
              <a:gd name="T104" fmla="*/ 2147483646 w 498"/>
              <a:gd name="T105" fmla="*/ 0 h 5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8" h="565">
                <a:moveTo>
                  <a:pt x="154" y="0"/>
                </a:moveTo>
                <a:lnTo>
                  <a:pt x="154" y="13"/>
                </a:lnTo>
                <a:lnTo>
                  <a:pt x="154" y="27"/>
                </a:lnTo>
                <a:lnTo>
                  <a:pt x="154" y="41"/>
                </a:lnTo>
                <a:lnTo>
                  <a:pt x="154" y="55"/>
                </a:lnTo>
                <a:lnTo>
                  <a:pt x="149" y="69"/>
                </a:lnTo>
                <a:lnTo>
                  <a:pt x="149" y="83"/>
                </a:lnTo>
                <a:lnTo>
                  <a:pt x="149" y="92"/>
                </a:lnTo>
                <a:lnTo>
                  <a:pt x="149" y="106"/>
                </a:lnTo>
                <a:lnTo>
                  <a:pt x="149" y="120"/>
                </a:lnTo>
                <a:lnTo>
                  <a:pt x="149" y="134"/>
                </a:lnTo>
                <a:lnTo>
                  <a:pt x="149" y="143"/>
                </a:lnTo>
                <a:lnTo>
                  <a:pt x="149" y="157"/>
                </a:lnTo>
                <a:lnTo>
                  <a:pt x="149" y="171"/>
                </a:lnTo>
                <a:lnTo>
                  <a:pt x="149" y="180"/>
                </a:lnTo>
                <a:lnTo>
                  <a:pt x="149" y="194"/>
                </a:lnTo>
                <a:lnTo>
                  <a:pt x="149" y="204"/>
                </a:lnTo>
                <a:lnTo>
                  <a:pt x="149" y="250"/>
                </a:lnTo>
                <a:lnTo>
                  <a:pt x="349" y="250"/>
                </a:lnTo>
                <a:lnTo>
                  <a:pt x="349" y="231"/>
                </a:lnTo>
                <a:lnTo>
                  <a:pt x="349" y="213"/>
                </a:lnTo>
                <a:lnTo>
                  <a:pt x="349" y="199"/>
                </a:lnTo>
                <a:lnTo>
                  <a:pt x="349" y="180"/>
                </a:lnTo>
                <a:lnTo>
                  <a:pt x="349" y="162"/>
                </a:lnTo>
                <a:lnTo>
                  <a:pt x="349" y="148"/>
                </a:lnTo>
                <a:lnTo>
                  <a:pt x="349" y="129"/>
                </a:lnTo>
                <a:lnTo>
                  <a:pt x="349" y="115"/>
                </a:lnTo>
                <a:lnTo>
                  <a:pt x="349" y="102"/>
                </a:lnTo>
                <a:lnTo>
                  <a:pt x="345" y="88"/>
                </a:lnTo>
                <a:lnTo>
                  <a:pt x="345" y="69"/>
                </a:lnTo>
                <a:lnTo>
                  <a:pt x="345" y="55"/>
                </a:lnTo>
                <a:lnTo>
                  <a:pt x="345" y="41"/>
                </a:lnTo>
                <a:lnTo>
                  <a:pt x="345" y="27"/>
                </a:lnTo>
                <a:lnTo>
                  <a:pt x="345" y="13"/>
                </a:lnTo>
                <a:lnTo>
                  <a:pt x="345" y="0"/>
                </a:lnTo>
                <a:lnTo>
                  <a:pt x="349" y="0"/>
                </a:lnTo>
                <a:lnTo>
                  <a:pt x="358" y="0"/>
                </a:lnTo>
                <a:lnTo>
                  <a:pt x="363" y="0"/>
                </a:lnTo>
                <a:lnTo>
                  <a:pt x="368" y="0"/>
                </a:lnTo>
                <a:lnTo>
                  <a:pt x="372" y="4"/>
                </a:lnTo>
                <a:lnTo>
                  <a:pt x="377" y="4"/>
                </a:lnTo>
                <a:lnTo>
                  <a:pt x="382" y="4"/>
                </a:lnTo>
                <a:lnTo>
                  <a:pt x="386" y="4"/>
                </a:lnTo>
                <a:lnTo>
                  <a:pt x="391" y="4"/>
                </a:lnTo>
                <a:lnTo>
                  <a:pt x="396" y="4"/>
                </a:lnTo>
                <a:lnTo>
                  <a:pt x="400" y="4"/>
                </a:lnTo>
                <a:lnTo>
                  <a:pt x="405" y="4"/>
                </a:lnTo>
                <a:lnTo>
                  <a:pt x="410" y="4"/>
                </a:lnTo>
                <a:lnTo>
                  <a:pt x="414" y="4"/>
                </a:lnTo>
                <a:lnTo>
                  <a:pt x="419" y="4"/>
                </a:lnTo>
                <a:lnTo>
                  <a:pt x="424" y="4"/>
                </a:lnTo>
                <a:lnTo>
                  <a:pt x="428" y="4"/>
                </a:lnTo>
                <a:lnTo>
                  <a:pt x="433" y="4"/>
                </a:lnTo>
                <a:lnTo>
                  <a:pt x="438" y="4"/>
                </a:lnTo>
                <a:lnTo>
                  <a:pt x="442" y="4"/>
                </a:lnTo>
                <a:lnTo>
                  <a:pt x="447" y="4"/>
                </a:lnTo>
                <a:lnTo>
                  <a:pt x="451" y="0"/>
                </a:lnTo>
                <a:lnTo>
                  <a:pt x="456" y="0"/>
                </a:lnTo>
                <a:lnTo>
                  <a:pt x="461" y="0"/>
                </a:lnTo>
                <a:lnTo>
                  <a:pt x="465" y="0"/>
                </a:lnTo>
                <a:lnTo>
                  <a:pt x="475" y="0"/>
                </a:lnTo>
                <a:lnTo>
                  <a:pt x="498" y="27"/>
                </a:lnTo>
                <a:lnTo>
                  <a:pt x="498" y="41"/>
                </a:lnTo>
                <a:lnTo>
                  <a:pt x="498" y="55"/>
                </a:lnTo>
                <a:lnTo>
                  <a:pt x="498" y="74"/>
                </a:lnTo>
                <a:lnTo>
                  <a:pt x="498" y="88"/>
                </a:lnTo>
                <a:lnTo>
                  <a:pt x="498" y="102"/>
                </a:lnTo>
                <a:lnTo>
                  <a:pt x="493" y="115"/>
                </a:lnTo>
                <a:lnTo>
                  <a:pt x="493" y="134"/>
                </a:lnTo>
                <a:lnTo>
                  <a:pt x="493" y="148"/>
                </a:lnTo>
                <a:lnTo>
                  <a:pt x="493" y="167"/>
                </a:lnTo>
                <a:lnTo>
                  <a:pt x="493" y="180"/>
                </a:lnTo>
                <a:lnTo>
                  <a:pt x="493" y="199"/>
                </a:lnTo>
                <a:lnTo>
                  <a:pt x="493" y="213"/>
                </a:lnTo>
                <a:lnTo>
                  <a:pt x="493" y="231"/>
                </a:lnTo>
                <a:lnTo>
                  <a:pt x="493" y="245"/>
                </a:lnTo>
                <a:lnTo>
                  <a:pt x="493" y="264"/>
                </a:lnTo>
                <a:lnTo>
                  <a:pt x="493" y="282"/>
                </a:lnTo>
                <a:lnTo>
                  <a:pt x="493" y="296"/>
                </a:lnTo>
                <a:lnTo>
                  <a:pt x="493" y="315"/>
                </a:lnTo>
                <a:lnTo>
                  <a:pt x="493" y="333"/>
                </a:lnTo>
                <a:lnTo>
                  <a:pt x="493" y="347"/>
                </a:lnTo>
                <a:lnTo>
                  <a:pt x="493" y="366"/>
                </a:lnTo>
                <a:lnTo>
                  <a:pt x="493" y="384"/>
                </a:lnTo>
                <a:lnTo>
                  <a:pt x="493" y="398"/>
                </a:lnTo>
                <a:lnTo>
                  <a:pt x="493" y="417"/>
                </a:lnTo>
                <a:lnTo>
                  <a:pt x="493" y="431"/>
                </a:lnTo>
                <a:lnTo>
                  <a:pt x="493" y="449"/>
                </a:lnTo>
                <a:lnTo>
                  <a:pt x="498" y="463"/>
                </a:lnTo>
                <a:lnTo>
                  <a:pt x="498" y="477"/>
                </a:lnTo>
                <a:lnTo>
                  <a:pt x="498" y="496"/>
                </a:lnTo>
                <a:lnTo>
                  <a:pt x="498" y="510"/>
                </a:lnTo>
                <a:lnTo>
                  <a:pt x="498" y="528"/>
                </a:lnTo>
                <a:lnTo>
                  <a:pt x="498" y="542"/>
                </a:lnTo>
                <a:lnTo>
                  <a:pt x="475" y="565"/>
                </a:lnTo>
                <a:lnTo>
                  <a:pt x="470" y="565"/>
                </a:lnTo>
                <a:lnTo>
                  <a:pt x="465" y="565"/>
                </a:lnTo>
                <a:lnTo>
                  <a:pt x="461" y="565"/>
                </a:lnTo>
                <a:lnTo>
                  <a:pt x="456" y="565"/>
                </a:lnTo>
                <a:lnTo>
                  <a:pt x="451" y="565"/>
                </a:lnTo>
                <a:lnTo>
                  <a:pt x="447" y="565"/>
                </a:lnTo>
                <a:lnTo>
                  <a:pt x="442" y="565"/>
                </a:lnTo>
                <a:lnTo>
                  <a:pt x="438" y="565"/>
                </a:lnTo>
                <a:lnTo>
                  <a:pt x="433" y="565"/>
                </a:lnTo>
                <a:lnTo>
                  <a:pt x="428" y="565"/>
                </a:lnTo>
                <a:lnTo>
                  <a:pt x="424" y="565"/>
                </a:lnTo>
                <a:lnTo>
                  <a:pt x="419" y="565"/>
                </a:lnTo>
                <a:lnTo>
                  <a:pt x="414" y="565"/>
                </a:lnTo>
                <a:lnTo>
                  <a:pt x="410" y="565"/>
                </a:lnTo>
                <a:lnTo>
                  <a:pt x="405" y="565"/>
                </a:lnTo>
                <a:lnTo>
                  <a:pt x="400" y="565"/>
                </a:lnTo>
                <a:lnTo>
                  <a:pt x="396" y="565"/>
                </a:lnTo>
                <a:lnTo>
                  <a:pt x="391" y="565"/>
                </a:lnTo>
                <a:lnTo>
                  <a:pt x="386" y="565"/>
                </a:lnTo>
                <a:lnTo>
                  <a:pt x="382" y="565"/>
                </a:lnTo>
                <a:lnTo>
                  <a:pt x="377" y="565"/>
                </a:lnTo>
                <a:lnTo>
                  <a:pt x="372" y="565"/>
                </a:lnTo>
                <a:lnTo>
                  <a:pt x="368" y="565"/>
                </a:lnTo>
                <a:lnTo>
                  <a:pt x="363" y="565"/>
                </a:lnTo>
                <a:lnTo>
                  <a:pt x="358" y="565"/>
                </a:lnTo>
                <a:lnTo>
                  <a:pt x="354" y="565"/>
                </a:lnTo>
                <a:lnTo>
                  <a:pt x="349" y="565"/>
                </a:lnTo>
                <a:lnTo>
                  <a:pt x="345" y="565"/>
                </a:lnTo>
                <a:lnTo>
                  <a:pt x="345" y="551"/>
                </a:lnTo>
                <a:lnTo>
                  <a:pt x="345" y="537"/>
                </a:lnTo>
                <a:lnTo>
                  <a:pt x="345" y="524"/>
                </a:lnTo>
                <a:lnTo>
                  <a:pt x="345" y="505"/>
                </a:lnTo>
                <a:lnTo>
                  <a:pt x="345" y="491"/>
                </a:lnTo>
                <a:lnTo>
                  <a:pt x="345" y="477"/>
                </a:lnTo>
                <a:lnTo>
                  <a:pt x="349" y="463"/>
                </a:lnTo>
                <a:lnTo>
                  <a:pt x="349" y="445"/>
                </a:lnTo>
                <a:lnTo>
                  <a:pt x="349" y="431"/>
                </a:lnTo>
                <a:lnTo>
                  <a:pt x="349" y="412"/>
                </a:lnTo>
                <a:lnTo>
                  <a:pt x="349" y="398"/>
                </a:lnTo>
                <a:lnTo>
                  <a:pt x="349" y="384"/>
                </a:lnTo>
                <a:lnTo>
                  <a:pt x="349" y="366"/>
                </a:lnTo>
                <a:lnTo>
                  <a:pt x="349" y="352"/>
                </a:lnTo>
                <a:lnTo>
                  <a:pt x="349" y="333"/>
                </a:lnTo>
                <a:lnTo>
                  <a:pt x="349" y="320"/>
                </a:lnTo>
                <a:lnTo>
                  <a:pt x="149" y="320"/>
                </a:lnTo>
                <a:lnTo>
                  <a:pt x="149" y="361"/>
                </a:lnTo>
                <a:lnTo>
                  <a:pt x="149" y="371"/>
                </a:lnTo>
                <a:lnTo>
                  <a:pt x="149" y="380"/>
                </a:lnTo>
                <a:lnTo>
                  <a:pt x="149" y="394"/>
                </a:lnTo>
                <a:lnTo>
                  <a:pt x="149" y="403"/>
                </a:lnTo>
                <a:lnTo>
                  <a:pt x="149" y="417"/>
                </a:lnTo>
                <a:lnTo>
                  <a:pt x="149" y="431"/>
                </a:lnTo>
                <a:lnTo>
                  <a:pt x="149" y="440"/>
                </a:lnTo>
                <a:lnTo>
                  <a:pt x="149" y="454"/>
                </a:lnTo>
                <a:lnTo>
                  <a:pt x="149" y="468"/>
                </a:lnTo>
                <a:lnTo>
                  <a:pt x="149" y="482"/>
                </a:lnTo>
                <a:lnTo>
                  <a:pt x="149" y="496"/>
                </a:lnTo>
                <a:lnTo>
                  <a:pt x="154" y="510"/>
                </a:lnTo>
                <a:lnTo>
                  <a:pt x="154" y="524"/>
                </a:lnTo>
                <a:lnTo>
                  <a:pt x="154" y="537"/>
                </a:lnTo>
                <a:lnTo>
                  <a:pt x="154" y="551"/>
                </a:lnTo>
                <a:lnTo>
                  <a:pt x="154" y="565"/>
                </a:lnTo>
                <a:lnTo>
                  <a:pt x="149" y="565"/>
                </a:lnTo>
                <a:lnTo>
                  <a:pt x="145" y="565"/>
                </a:lnTo>
                <a:lnTo>
                  <a:pt x="140" y="565"/>
                </a:lnTo>
                <a:lnTo>
                  <a:pt x="135" y="565"/>
                </a:lnTo>
                <a:lnTo>
                  <a:pt x="131" y="565"/>
                </a:lnTo>
                <a:lnTo>
                  <a:pt x="126" y="565"/>
                </a:lnTo>
                <a:lnTo>
                  <a:pt x="121" y="565"/>
                </a:lnTo>
                <a:lnTo>
                  <a:pt x="117" y="565"/>
                </a:lnTo>
                <a:lnTo>
                  <a:pt x="112" y="565"/>
                </a:lnTo>
                <a:lnTo>
                  <a:pt x="107" y="565"/>
                </a:lnTo>
                <a:lnTo>
                  <a:pt x="103" y="565"/>
                </a:lnTo>
                <a:lnTo>
                  <a:pt x="98" y="565"/>
                </a:lnTo>
                <a:lnTo>
                  <a:pt x="93" y="565"/>
                </a:lnTo>
                <a:lnTo>
                  <a:pt x="89" y="565"/>
                </a:lnTo>
                <a:lnTo>
                  <a:pt x="84" y="565"/>
                </a:lnTo>
                <a:lnTo>
                  <a:pt x="79" y="565"/>
                </a:lnTo>
                <a:lnTo>
                  <a:pt x="75" y="565"/>
                </a:lnTo>
                <a:lnTo>
                  <a:pt x="70" y="565"/>
                </a:lnTo>
                <a:lnTo>
                  <a:pt x="65" y="565"/>
                </a:lnTo>
                <a:lnTo>
                  <a:pt x="61" y="565"/>
                </a:lnTo>
                <a:lnTo>
                  <a:pt x="56" y="565"/>
                </a:lnTo>
                <a:lnTo>
                  <a:pt x="52" y="565"/>
                </a:lnTo>
                <a:lnTo>
                  <a:pt x="47" y="565"/>
                </a:lnTo>
                <a:lnTo>
                  <a:pt x="42" y="565"/>
                </a:lnTo>
                <a:lnTo>
                  <a:pt x="38" y="565"/>
                </a:lnTo>
                <a:lnTo>
                  <a:pt x="33" y="565"/>
                </a:lnTo>
                <a:lnTo>
                  <a:pt x="28" y="565"/>
                </a:lnTo>
                <a:lnTo>
                  <a:pt x="24" y="565"/>
                </a:lnTo>
                <a:lnTo>
                  <a:pt x="0" y="542"/>
                </a:lnTo>
                <a:lnTo>
                  <a:pt x="0" y="524"/>
                </a:lnTo>
                <a:lnTo>
                  <a:pt x="0" y="505"/>
                </a:lnTo>
                <a:lnTo>
                  <a:pt x="0" y="491"/>
                </a:lnTo>
                <a:lnTo>
                  <a:pt x="0" y="473"/>
                </a:lnTo>
                <a:lnTo>
                  <a:pt x="5" y="454"/>
                </a:lnTo>
                <a:lnTo>
                  <a:pt x="5" y="440"/>
                </a:lnTo>
                <a:lnTo>
                  <a:pt x="5" y="422"/>
                </a:lnTo>
                <a:lnTo>
                  <a:pt x="5" y="408"/>
                </a:lnTo>
                <a:lnTo>
                  <a:pt x="5" y="389"/>
                </a:lnTo>
                <a:lnTo>
                  <a:pt x="5" y="375"/>
                </a:lnTo>
                <a:lnTo>
                  <a:pt x="5" y="357"/>
                </a:lnTo>
                <a:lnTo>
                  <a:pt x="5" y="343"/>
                </a:lnTo>
                <a:lnTo>
                  <a:pt x="5" y="329"/>
                </a:lnTo>
                <a:lnTo>
                  <a:pt x="5" y="310"/>
                </a:lnTo>
                <a:lnTo>
                  <a:pt x="5" y="296"/>
                </a:lnTo>
                <a:lnTo>
                  <a:pt x="5" y="282"/>
                </a:lnTo>
                <a:lnTo>
                  <a:pt x="5" y="264"/>
                </a:lnTo>
                <a:lnTo>
                  <a:pt x="5" y="250"/>
                </a:lnTo>
                <a:lnTo>
                  <a:pt x="5" y="236"/>
                </a:lnTo>
                <a:lnTo>
                  <a:pt x="5" y="222"/>
                </a:lnTo>
                <a:lnTo>
                  <a:pt x="5" y="204"/>
                </a:lnTo>
                <a:lnTo>
                  <a:pt x="5" y="190"/>
                </a:lnTo>
                <a:lnTo>
                  <a:pt x="5" y="171"/>
                </a:lnTo>
                <a:lnTo>
                  <a:pt x="5" y="157"/>
                </a:lnTo>
                <a:lnTo>
                  <a:pt x="5" y="143"/>
                </a:lnTo>
                <a:lnTo>
                  <a:pt x="5" y="125"/>
                </a:lnTo>
                <a:lnTo>
                  <a:pt x="5" y="111"/>
                </a:lnTo>
                <a:lnTo>
                  <a:pt x="0" y="92"/>
                </a:lnTo>
                <a:lnTo>
                  <a:pt x="0" y="78"/>
                </a:lnTo>
                <a:lnTo>
                  <a:pt x="0" y="60"/>
                </a:lnTo>
                <a:lnTo>
                  <a:pt x="0" y="41"/>
                </a:lnTo>
                <a:lnTo>
                  <a:pt x="0" y="27"/>
                </a:lnTo>
                <a:lnTo>
                  <a:pt x="28" y="0"/>
                </a:lnTo>
                <a:lnTo>
                  <a:pt x="33" y="0"/>
                </a:lnTo>
                <a:lnTo>
                  <a:pt x="38" y="0"/>
                </a:lnTo>
                <a:lnTo>
                  <a:pt x="42" y="0"/>
                </a:lnTo>
                <a:lnTo>
                  <a:pt x="47" y="0"/>
                </a:lnTo>
                <a:lnTo>
                  <a:pt x="52" y="4"/>
                </a:lnTo>
                <a:lnTo>
                  <a:pt x="56" y="4"/>
                </a:lnTo>
                <a:lnTo>
                  <a:pt x="61" y="4"/>
                </a:lnTo>
                <a:lnTo>
                  <a:pt x="65" y="4"/>
                </a:lnTo>
                <a:lnTo>
                  <a:pt x="70" y="4"/>
                </a:lnTo>
                <a:lnTo>
                  <a:pt x="75" y="4"/>
                </a:lnTo>
                <a:lnTo>
                  <a:pt x="79" y="4"/>
                </a:lnTo>
                <a:lnTo>
                  <a:pt x="84" y="4"/>
                </a:lnTo>
                <a:lnTo>
                  <a:pt x="89" y="4"/>
                </a:lnTo>
                <a:lnTo>
                  <a:pt x="93" y="4"/>
                </a:lnTo>
                <a:lnTo>
                  <a:pt x="98" y="4"/>
                </a:lnTo>
                <a:lnTo>
                  <a:pt x="103" y="4"/>
                </a:lnTo>
                <a:lnTo>
                  <a:pt x="107" y="4"/>
                </a:lnTo>
                <a:lnTo>
                  <a:pt x="112" y="4"/>
                </a:lnTo>
                <a:lnTo>
                  <a:pt x="117" y="4"/>
                </a:lnTo>
                <a:lnTo>
                  <a:pt x="121" y="4"/>
                </a:lnTo>
                <a:lnTo>
                  <a:pt x="126" y="4"/>
                </a:lnTo>
                <a:lnTo>
                  <a:pt x="131" y="0"/>
                </a:lnTo>
                <a:lnTo>
                  <a:pt x="135" y="0"/>
                </a:lnTo>
                <a:lnTo>
                  <a:pt x="140" y="0"/>
                </a:lnTo>
                <a:lnTo>
                  <a:pt x="149" y="0"/>
                </a:lnTo>
                <a:lnTo>
                  <a:pt x="154" y="0"/>
                </a:lnTo>
                <a:close/>
              </a:path>
            </a:pathLst>
          </a:custGeom>
          <a:solidFill>
            <a:srgbClr val="003893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44" name="Freeform 30"/>
          <p:cNvSpPr>
            <a:spLocks/>
          </p:cNvSpPr>
          <p:nvPr userDrawn="1"/>
        </p:nvSpPr>
        <p:spPr bwMode="auto">
          <a:xfrm>
            <a:off x="5873750" y="2098675"/>
            <a:ext cx="1019175" cy="1579563"/>
          </a:xfrm>
          <a:custGeom>
            <a:avLst/>
            <a:gdLst>
              <a:gd name="T0" fmla="*/ 2147483646 w 428"/>
              <a:gd name="T1" fmla="*/ 2147483646 h 566"/>
              <a:gd name="T2" fmla="*/ 2147483646 w 428"/>
              <a:gd name="T3" fmla="*/ 2147483646 h 566"/>
              <a:gd name="T4" fmla="*/ 2147483646 w 428"/>
              <a:gd name="T5" fmla="*/ 2147483646 h 566"/>
              <a:gd name="T6" fmla="*/ 2147483646 w 428"/>
              <a:gd name="T7" fmla="*/ 2147483646 h 566"/>
              <a:gd name="T8" fmla="*/ 2147483646 w 428"/>
              <a:gd name="T9" fmla="*/ 2147483646 h 566"/>
              <a:gd name="T10" fmla="*/ 2147483646 w 428"/>
              <a:gd name="T11" fmla="*/ 2147483646 h 566"/>
              <a:gd name="T12" fmla="*/ 2147483646 w 428"/>
              <a:gd name="T13" fmla="*/ 2147483646 h 566"/>
              <a:gd name="T14" fmla="*/ 2147483646 w 428"/>
              <a:gd name="T15" fmla="*/ 2147483646 h 566"/>
              <a:gd name="T16" fmla="*/ 2147483646 w 428"/>
              <a:gd name="T17" fmla="*/ 2147483646 h 566"/>
              <a:gd name="T18" fmla="*/ 2147483646 w 428"/>
              <a:gd name="T19" fmla="*/ 2147483646 h 566"/>
              <a:gd name="T20" fmla="*/ 0 w 428"/>
              <a:gd name="T21" fmla="*/ 2147483646 h 566"/>
              <a:gd name="T22" fmla="*/ 2147483646 w 428"/>
              <a:gd name="T23" fmla="*/ 2147483646 h 566"/>
              <a:gd name="T24" fmla="*/ 2147483646 w 428"/>
              <a:gd name="T25" fmla="*/ 2147483646 h 566"/>
              <a:gd name="T26" fmla="*/ 2147483646 w 428"/>
              <a:gd name="T27" fmla="*/ 2147483646 h 566"/>
              <a:gd name="T28" fmla="*/ 2147483646 w 428"/>
              <a:gd name="T29" fmla="*/ 2147483646 h 566"/>
              <a:gd name="T30" fmla="*/ 2147483646 w 428"/>
              <a:gd name="T31" fmla="*/ 2147483646 h 566"/>
              <a:gd name="T32" fmla="*/ 2147483646 w 428"/>
              <a:gd name="T33" fmla="*/ 0 h 566"/>
              <a:gd name="T34" fmla="*/ 2147483646 w 428"/>
              <a:gd name="T35" fmla="*/ 0 h 566"/>
              <a:gd name="T36" fmla="*/ 2147483646 w 428"/>
              <a:gd name="T37" fmla="*/ 0 h 566"/>
              <a:gd name="T38" fmla="*/ 2147483646 w 428"/>
              <a:gd name="T39" fmla="*/ 2147483646 h 566"/>
              <a:gd name="T40" fmla="*/ 2147483646 w 428"/>
              <a:gd name="T41" fmla="*/ 2147483646 h 566"/>
              <a:gd name="T42" fmla="*/ 2147483646 w 428"/>
              <a:gd name="T43" fmla="*/ 2147483646 h 566"/>
              <a:gd name="T44" fmla="*/ 2147483646 w 428"/>
              <a:gd name="T45" fmla="*/ 2147483646 h 566"/>
              <a:gd name="T46" fmla="*/ 2147483646 w 428"/>
              <a:gd name="T47" fmla="*/ 2147483646 h 566"/>
              <a:gd name="T48" fmla="*/ 2147483646 w 428"/>
              <a:gd name="T49" fmla="*/ 2147483646 h 566"/>
              <a:gd name="T50" fmla="*/ 2147483646 w 428"/>
              <a:gd name="T51" fmla="*/ 2147483646 h 566"/>
              <a:gd name="T52" fmla="*/ 2147483646 w 428"/>
              <a:gd name="T53" fmla="*/ 2147483646 h 566"/>
              <a:gd name="T54" fmla="*/ 2147483646 w 428"/>
              <a:gd name="T55" fmla="*/ 2147483646 h 566"/>
              <a:gd name="T56" fmla="*/ 2147483646 w 428"/>
              <a:gd name="T57" fmla="*/ 2147483646 h 566"/>
              <a:gd name="T58" fmla="*/ 2147483646 w 428"/>
              <a:gd name="T59" fmla="*/ 2147483646 h 566"/>
              <a:gd name="T60" fmla="*/ 2147483646 w 428"/>
              <a:gd name="T61" fmla="*/ 2147483646 h 566"/>
              <a:gd name="T62" fmla="*/ 2147483646 w 428"/>
              <a:gd name="T63" fmla="*/ 2147483646 h 566"/>
              <a:gd name="T64" fmla="*/ 2147483646 w 428"/>
              <a:gd name="T65" fmla="*/ 2147483646 h 566"/>
              <a:gd name="T66" fmla="*/ 2147483646 w 428"/>
              <a:gd name="T67" fmla="*/ 2147483646 h 566"/>
              <a:gd name="T68" fmla="*/ 2147483646 w 428"/>
              <a:gd name="T69" fmla="*/ 2147483646 h 566"/>
              <a:gd name="T70" fmla="*/ 2147483646 w 428"/>
              <a:gd name="T71" fmla="*/ 2147483646 h 566"/>
              <a:gd name="T72" fmla="*/ 2147483646 w 428"/>
              <a:gd name="T73" fmla="*/ 2147483646 h 566"/>
              <a:gd name="T74" fmla="*/ 2147483646 w 428"/>
              <a:gd name="T75" fmla="*/ 2147483646 h 566"/>
              <a:gd name="T76" fmla="*/ 2147483646 w 428"/>
              <a:gd name="T77" fmla="*/ 2147483646 h 566"/>
              <a:gd name="T78" fmla="*/ 2147483646 w 428"/>
              <a:gd name="T79" fmla="*/ 2147483646 h 566"/>
              <a:gd name="T80" fmla="*/ 2147483646 w 428"/>
              <a:gd name="T81" fmla="*/ 2147483646 h 566"/>
              <a:gd name="T82" fmla="*/ 2147483646 w 428"/>
              <a:gd name="T83" fmla="*/ 2147483646 h 566"/>
              <a:gd name="T84" fmla="*/ 2147483646 w 428"/>
              <a:gd name="T85" fmla="*/ 2147483646 h 5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28" h="566">
                <a:moveTo>
                  <a:pt x="428" y="450"/>
                </a:moveTo>
                <a:lnTo>
                  <a:pt x="339" y="561"/>
                </a:lnTo>
                <a:lnTo>
                  <a:pt x="335" y="561"/>
                </a:lnTo>
                <a:lnTo>
                  <a:pt x="330" y="566"/>
                </a:lnTo>
                <a:lnTo>
                  <a:pt x="326" y="566"/>
                </a:lnTo>
                <a:lnTo>
                  <a:pt x="321" y="566"/>
                </a:lnTo>
                <a:lnTo>
                  <a:pt x="316" y="566"/>
                </a:lnTo>
                <a:lnTo>
                  <a:pt x="312" y="566"/>
                </a:lnTo>
                <a:lnTo>
                  <a:pt x="307" y="566"/>
                </a:lnTo>
                <a:lnTo>
                  <a:pt x="302" y="566"/>
                </a:lnTo>
                <a:lnTo>
                  <a:pt x="298" y="566"/>
                </a:lnTo>
                <a:lnTo>
                  <a:pt x="293" y="566"/>
                </a:lnTo>
                <a:lnTo>
                  <a:pt x="288" y="566"/>
                </a:lnTo>
                <a:lnTo>
                  <a:pt x="284" y="566"/>
                </a:lnTo>
                <a:lnTo>
                  <a:pt x="279" y="566"/>
                </a:lnTo>
                <a:lnTo>
                  <a:pt x="246" y="566"/>
                </a:lnTo>
                <a:lnTo>
                  <a:pt x="219" y="561"/>
                </a:lnTo>
                <a:lnTo>
                  <a:pt x="191" y="557"/>
                </a:lnTo>
                <a:lnTo>
                  <a:pt x="163" y="547"/>
                </a:lnTo>
                <a:lnTo>
                  <a:pt x="139" y="538"/>
                </a:lnTo>
                <a:lnTo>
                  <a:pt x="116" y="524"/>
                </a:lnTo>
                <a:lnTo>
                  <a:pt x="98" y="510"/>
                </a:lnTo>
                <a:lnTo>
                  <a:pt x="74" y="492"/>
                </a:lnTo>
                <a:lnTo>
                  <a:pt x="60" y="473"/>
                </a:lnTo>
                <a:lnTo>
                  <a:pt x="42" y="450"/>
                </a:lnTo>
                <a:lnTo>
                  <a:pt x="33" y="427"/>
                </a:lnTo>
                <a:lnTo>
                  <a:pt x="19" y="404"/>
                </a:lnTo>
                <a:lnTo>
                  <a:pt x="9" y="380"/>
                </a:lnTo>
                <a:lnTo>
                  <a:pt x="5" y="353"/>
                </a:lnTo>
                <a:lnTo>
                  <a:pt x="0" y="320"/>
                </a:lnTo>
                <a:lnTo>
                  <a:pt x="0" y="292"/>
                </a:lnTo>
                <a:lnTo>
                  <a:pt x="0" y="260"/>
                </a:lnTo>
                <a:lnTo>
                  <a:pt x="5" y="227"/>
                </a:lnTo>
                <a:lnTo>
                  <a:pt x="14" y="200"/>
                </a:lnTo>
                <a:lnTo>
                  <a:pt x="19" y="172"/>
                </a:lnTo>
                <a:lnTo>
                  <a:pt x="33" y="149"/>
                </a:lnTo>
                <a:lnTo>
                  <a:pt x="46" y="125"/>
                </a:lnTo>
                <a:lnTo>
                  <a:pt x="60" y="102"/>
                </a:lnTo>
                <a:lnTo>
                  <a:pt x="79" y="79"/>
                </a:lnTo>
                <a:lnTo>
                  <a:pt x="102" y="60"/>
                </a:lnTo>
                <a:lnTo>
                  <a:pt x="126" y="47"/>
                </a:lnTo>
                <a:lnTo>
                  <a:pt x="149" y="33"/>
                </a:lnTo>
                <a:lnTo>
                  <a:pt x="172" y="19"/>
                </a:lnTo>
                <a:lnTo>
                  <a:pt x="200" y="14"/>
                </a:lnTo>
                <a:lnTo>
                  <a:pt x="228" y="5"/>
                </a:lnTo>
                <a:lnTo>
                  <a:pt x="260" y="0"/>
                </a:lnTo>
                <a:lnTo>
                  <a:pt x="288" y="0"/>
                </a:lnTo>
                <a:lnTo>
                  <a:pt x="298" y="0"/>
                </a:lnTo>
                <a:lnTo>
                  <a:pt x="302" y="0"/>
                </a:lnTo>
                <a:lnTo>
                  <a:pt x="307" y="0"/>
                </a:lnTo>
                <a:lnTo>
                  <a:pt x="312" y="0"/>
                </a:lnTo>
                <a:lnTo>
                  <a:pt x="316" y="0"/>
                </a:lnTo>
                <a:lnTo>
                  <a:pt x="321" y="0"/>
                </a:lnTo>
                <a:lnTo>
                  <a:pt x="326" y="0"/>
                </a:lnTo>
                <a:lnTo>
                  <a:pt x="330" y="5"/>
                </a:lnTo>
                <a:lnTo>
                  <a:pt x="335" y="5"/>
                </a:lnTo>
                <a:lnTo>
                  <a:pt x="339" y="5"/>
                </a:lnTo>
                <a:lnTo>
                  <a:pt x="344" y="5"/>
                </a:lnTo>
                <a:lnTo>
                  <a:pt x="349" y="5"/>
                </a:lnTo>
                <a:lnTo>
                  <a:pt x="353" y="5"/>
                </a:lnTo>
                <a:lnTo>
                  <a:pt x="358" y="5"/>
                </a:lnTo>
                <a:lnTo>
                  <a:pt x="363" y="5"/>
                </a:lnTo>
                <a:lnTo>
                  <a:pt x="367" y="9"/>
                </a:lnTo>
                <a:lnTo>
                  <a:pt x="405" y="74"/>
                </a:lnTo>
                <a:lnTo>
                  <a:pt x="400" y="74"/>
                </a:lnTo>
                <a:lnTo>
                  <a:pt x="395" y="74"/>
                </a:lnTo>
                <a:lnTo>
                  <a:pt x="391" y="70"/>
                </a:lnTo>
                <a:lnTo>
                  <a:pt x="381" y="70"/>
                </a:lnTo>
                <a:lnTo>
                  <a:pt x="377" y="70"/>
                </a:lnTo>
                <a:lnTo>
                  <a:pt x="372" y="70"/>
                </a:lnTo>
                <a:lnTo>
                  <a:pt x="367" y="70"/>
                </a:lnTo>
                <a:lnTo>
                  <a:pt x="363" y="70"/>
                </a:lnTo>
                <a:lnTo>
                  <a:pt x="358" y="70"/>
                </a:lnTo>
                <a:lnTo>
                  <a:pt x="353" y="70"/>
                </a:lnTo>
                <a:lnTo>
                  <a:pt x="349" y="65"/>
                </a:lnTo>
                <a:lnTo>
                  <a:pt x="344" y="65"/>
                </a:lnTo>
                <a:lnTo>
                  <a:pt x="339" y="65"/>
                </a:lnTo>
                <a:lnTo>
                  <a:pt x="335" y="65"/>
                </a:lnTo>
                <a:lnTo>
                  <a:pt x="330" y="65"/>
                </a:lnTo>
                <a:lnTo>
                  <a:pt x="307" y="65"/>
                </a:lnTo>
                <a:lnTo>
                  <a:pt x="288" y="70"/>
                </a:lnTo>
                <a:lnTo>
                  <a:pt x="270" y="74"/>
                </a:lnTo>
                <a:lnTo>
                  <a:pt x="251" y="79"/>
                </a:lnTo>
                <a:lnTo>
                  <a:pt x="237" y="84"/>
                </a:lnTo>
                <a:lnTo>
                  <a:pt x="223" y="93"/>
                </a:lnTo>
                <a:lnTo>
                  <a:pt x="209" y="102"/>
                </a:lnTo>
                <a:lnTo>
                  <a:pt x="200" y="111"/>
                </a:lnTo>
                <a:lnTo>
                  <a:pt x="186" y="125"/>
                </a:lnTo>
                <a:lnTo>
                  <a:pt x="177" y="139"/>
                </a:lnTo>
                <a:lnTo>
                  <a:pt x="172" y="153"/>
                </a:lnTo>
                <a:lnTo>
                  <a:pt x="163" y="172"/>
                </a:lnTo>
                <a:lnTo>
                  <a:pt x="158" y="186"/>
                </a:lnTo>
                <a:lnTo>
                  <a:pt x="158" y="204"/>
                </a:lnTo>
                <a:lnTo>
                  <a:pt x="153" y="227"/>
                </a:lnTo>
                <a:lnTo>
                  <a:pt x="153" y="246"/>
                </a:lnTo>
                <a:lnTo>
                  <a:pt x="153" y="269"/>
                </a:lnTo>
                <a:lnTo>
                  <a:pt x="158" y="292"/>
                </a:lnTo>
                <a:lnTo>
                  <a:pt x="163" y="316"/>
                </a:lnTo>
                <a:lnTo>
                  <a:pt x="167" y="334"/>
                </a:lnTo>
                <a:lnTo>
                  <a:pt x="177" y="353"/>
                </a:lnTo>
                <a:lnTo>
                  <a:pt x="186" y="367"/>
                </a:lnTo>
                <a:lnTo>
                  <a:pt x="195" y="385"/>
                </a:lnTo>
                <a:lnTo>
                  <a:pt x="209" y="399"/>
                </a:lnTo>
                <a:lnTo>
                  <a:pt x="228" y="413"/>
                </a:lnTo>
                <a:lnTo>
                  <a:pt x="242" y="422"/>
                </a:lnTo>
                <a:lnTo>
                  <a:pt x="260" y="431"/>
                </a:lnTo>
                <a:lnTo>
                  <a:pt x="279" y="441"/>
                </a:lnTo>
                <a:lnTo>
                  <a:pt x="302" y="445"/>
                </a:lnTo>
                <a:lnTo>
                  <a:pt x="321" y="450"/>
                </a:lnTo>
                <a:lnTo>
                  <a:pt x="344" y="455"/>
                </a:lnTo>
                <a:lnTo>
                  <a:pt x="367" y="455"/>
                </a:lnTo>
                <a:lnTo>
                  <a:pt x="372" y="455"/>
                </a:lnTo>
                <a:lnTo>
                  <a:pt x="377" y="455"/>
                </a:lnTo>
                <a:lnTo>
                  <a:pt x="381" y="455"/>
                </a:lnTo>
                <a:lnTo>
                  <a:pt x="386" y="455"/>
                </a:lnTo>
                <a:lnTo>
                  <a:pt x="391" y="455"/>
                </a:lnTo>
                <a:lnTo>
                  <a:pt x="395" y="455"/>
                </a:lnTo>
                <a:lnTo>
                  <a:pt x="400" y="455"/>
                </a:lnTo>
                <a:lnTo>
                  <a:pt x="405" y="455"/>
                </a:lnTo>
                <a:lnTo>
                  <a:pt x="409" y="450"/>
                </a:lnTo>
                <a:lnTo>
                  <a:pt x="414" y="450"/>
                </a:lnTo>
                <a:lnTo>
                  <a:pt x="419" y="450"/>
                </a:lnTo>
                <a:lnTo>
                  <a:pt x="423" y="450"/>
                </a:lnTo>
                <a:lnTo>
                  <a:pt x="428" y="450"/>
                </a:lnTo>
                <a:close/>
              </a:path>
            </a:pathLst>
          </a:custGeom>
          <a:solidFill>
            <a:srgbClr val="003893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3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392"/>
          </a:solidFill>
          <a:latin typeface="Times New Roman" panose="02020603050405020304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324D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56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170F8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324D2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67748" y="1122363"/>
            <a:ext cx="8196130" cy="2387600"/>
          </a:xfrm>
        </p:spPr>
        <p:txBody>
          <a:bodyPr/>
          <a:lstStyle/>
          <a:p>
            <a:br>
              <a:rPr lang="hu-HU" sz="5400" dirty="0"/>
            </a:br>
            <a:r>
              <a:rPr lang="hu-HU" dirty="0"/>
              <a:t>Új utak </a:t>
            </a:r>
            <a:br>
              <a:rPr lang="hu-HU" dirty="0"/>
            </a:br>
            <a:r>
              <a:rPr lang="hu-HU" dirty="0"/>
              <a:t>a megújuló felsőoktatás minőségbiztosításában</a:t>
            </a:r>
            <a:endParaRPr lang="en-US" sz="4400" dirty="0"/>
          </a:p>
        </p:txBody>
      </p:sp>
      <p:sp>
        <p:nvSpPr>
          <p:cNvPr id="13" name="Alcím 12"/>
          <p:cNvSpPr>
            <a:spLocks noGrp="1"/>
          </p:cNvSpPr>
          <p:nvPr>
            <p:ph type="subTitle" idx="1"/>
          </p:nvPr>
        </p:nvSpPr>
        <p:spPr>
          <a:xfrm>
            <a:off x="728932" y="3930592"/>
            <a:ext cx="6858000" cy="1450702"/>
          </a:xfrm>
        </p:spPr>
        <p:txBody>
          <a:bodyPr/>
          <a:lstStyle/>
          <a:p>
            <a:r>
              <a:rPr lang="hu-HU" sz="4000" dirty="0">
                <a:solidFill>
                  <a:schemeClr val="bg1"/>
                </a:solidFill>
              </a:rPr>
              <a:t>Csépe Valéria</a:t>
            </a:r>
          </a:p>
          <a:p>
            <a:r>
              <a:rPr lang="hu-HU" sz="4000" dirty="0">
                <a:solidFill>
                  <a:schemeClr val="bg1"/>
                </a:solidFill>
              </a:rPr>
              <a:t>elnok@mab.hu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6BF1DD9-7D00-481E-A87F-7E2349516394}"/>
              </a:ext>
            </a:extLst>
          </p:cNvPr>
          <p:cNvSpPr/>
          <p:nvPr/>
        </p:nvSpPr>
        <p:spPr bwMode="auto">
          <a:xfrm>
            <a:off x="0" y="5466619"/>
            <a:ext cx="9144000" cy="13913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Kép 8" descr="Leírás: Leírás: MRK2JÓÓÓÓÓ">
            <a:extLst>
              <a:ext uri="{FF2B5EF4-FFF2-40B4-BE49-F238E27FC236}">
                <a16:creationId xmlns:a16="http://schemas.microsoft.com/office/drawing/2014/main" id="{F8E73651-C225-4B8E-A872-DCE49E6930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8" y="5491023"/>
            <a:ext cx="5249545" cy="933450"/>
          </a:xfrm>
          <a:prstGeom prst="rect">
            <a:avLst/>
          </a:prstGeom>
          <a:noFill/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6D1D8BA-7284-4B80-AB53-B9CF8E6518B5}"/>
              </a:ext>
            </a:extLst>
          </p:cNvPr>
          <p:cNvSpPr txBox="1"/>
          <p:nvPr/>
        </p:nvSpPr>
        <p:spPr>
          <a:xfrm>
            <a:off x="235919" y="6370331"/>
            <a:ext cx="867216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Corvinus University of Budapest | 28 February – 1 March 2018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>
                <a:solidFill>
                  <a:srgbClr val="800000"/>
                </a:solidFill>
              </a:rPr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6E79-854A-49E2-AB19-6C4F1708284B}" type="slidenum">
              <a:rPr lang="en-GB" altLang="hu-HU"/>
              <a:pPr>
                <a:defRPr/>
              </a:pPr>
              <a:t>2</a:t>
            </a:fld>
            <a:endParaRPr lang="en-GB" altLang="hu-HU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3447"/>
            <a:ext cx="7772400" cy="1143000"/>
          </a:xfrm>
        </p:spPr>
        <p:txBody>
          <a:bodyPr/>
          <a:lstStyle/>
          <a:p>
            <a:r>
              <a:rPr lang="hu-HU" altLang="en-US" dirty="0"/>
              <a:t>MAB Stratégia </a:t>
            </a:r>
            <a:r>
              <a:rPr lang="en-US" altLang="en-US" dirty="0"/>
              <a:t>2017-2018</a:t>
            </a:r>
            <a:endParaRPr lang="en-US" altLang="hu-HU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6447"/>
            <a:ext cx="9044609" cy="4482016"/>
          </a:xfrm>
        </p:spPr>
        <p:txBody>
          <a:bodyPr/>
          <a:lstStyle/>
          <a:p>
            <a:pPr lvl="2"/>
            <a:r>
              <a:rPr lang="hu-HU" altLang="en-US" sz="2800" b="1" dirty="0">
                <a:solidFill>
                  <a:srgbClr val="002392"/>
                </a:solidFill>
              </a:rPr>
              <a:t>A minőségbiztosítási elvek korszerűsítése</a:t>
            </a:r>
          </a:p>
          <a:p>
            <a:pPr lvl="2"/>
            <a:r>
              <a:rPr lang="hu-HU" altLang="en-US" sz="2800" b="1" dirty="0">
                <a:solidFill>
                  <a:srgbClr val="002392"/>
                </a:solidFill>
              </a:rPr>
              <a:t>Ügyvitel korszerűsítése</a:t>
            </a:r>
          </a:p>
          <a:p>
            <a:pPr lvl="2"/>
            <a:r>
              <a:rPr lang="hu-HU" altLang="en-US" sz="2800" b="1" dirty="0">
                <a:solidFill>
                  <a:srgbClr val="002392"/>
                </a:solidFill>
              </a:rPr>
              <a:t>Intézményiakkreditáció új keretben (ESG 2015)</a:t>
            </a:r>
          </a:p>
          <a:p>
            <a:pPr lvl="3"/>
            <a:r>
              <a:rPr lang="hu-HU" altLang="en-US" sz="2800" b="1" dirty="0">
                <a:solidFill>
                  <a:srgbClr val="002392"/>
                </a:solidFill>
              </a:rPr>
              <a:t>A minőség holisztikus megközelítése (hallgatói utak, irányítás, menedzsment) </a:t>
            </a:r>
          </a:p>
          <a:p>
            <a:pPr lvl="3"/>
            <a:r>
              <a:rPr lang="hu-HU" altLang="en-US" sz="2800" b="1" dirty="0">
                <a:solidFill>
                  <a:srgbClr val="002392"/>
                </a:solidFill>
              </a:rPr>
              <a:t>A kimenet minőségvizsgálata (hallgatói kompetencia, elhelyezkedés, stb.)</a:t>
            </a:r>
          </a:p>
          <a:p>
            <a:pPr lvl="3"/>
            <a:r>
              <a:rPr lang="hu-HU" altLang="en-US" sz="2800" b="1" dirty="0">
                <a:solidFill>
                  <a:srgbClr val="002392"/>
                </a:solidFill>
              </a:rPr>
              <a:t>A FOI-k belső, saját felelősségű rendszerének támogatása (intézményakkreditáció / audit)</a:t>
            </a:r>
            <a:endParaRPr lang="en-US" altLang="en-US" sz="2800" b="1" dirty="0">
              <a:solidFill>
                <a:srgbClr val="002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b="13245"/>
          <a:stretch/>
        </p:blipFill>
        <p:spPr>
          <a:xfrm rot="593782">
            <a:off x="5703753" y="1482672"/>
            <a:ext cx="3118761" cy="40111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62812"/>
            <a:ext cx="7772400" cy="1143000"/>
          </a:xfrm>
        </p:spPr>
        <p:txBody>
          <a:bodyPr/>
          <a:lstStyle/>
          <a:p>
            <a:pPr algn="l"/>
            <a:r>
              <a:rPr lang="hu-HU" dirty="0"/>
              <a:t>Alapelvek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835" y="1330417"/>
            <a:ext cx="4691270" cy="4938035"/>
          </a:xfrm>
        </p:spPr>
        <p:txBody>
          <a:bodyPr/>
          <a:lstStyle/>
          <a:p>
            <a:pPr defTabSz="920750">
              <a:tabLst>
                <a:tab pos="3683000" algn="l"/>
              </a:tabLst>
            </a:pPr>
            <a:r>
              <a:rPr lang="hu-HU" dirty="0"/>
              <a:t>A MAB a felsőoktatás minőségi kultúrájának kialakításában felelős szereplő</a:t>
            </a:r>
          </a:p>
          <a:p>
            <a:pPr defTabSz="920750">
              <a:tabLst>
                <a:tab pos="3683000" algn="l"/>
              </a:tabLst>
            </a:pPr>
            <a:r>
              <a:rPr lang="hu-HU" dirty="0"/>
              <a:t>A minőségbiztosítás a FOI felelőssége</a:t>
            </a:r>
          </a:p>
          <a:p>
            <a:pPr defTabSz="920750">
              <a:tabLst>
                <a:tab pos="3683000" algn="l"/>
              </a:tabLst>
            </a:pPr>
            <a:r>
              <a:rPr lang="hu-HU" dirty="0"/>
              <a:t>A MAB feladata az intézményi sokszínűség elismerése és támogatása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85F3-5649-48FA-8C58-A9EB4CD931AE}" type="slidenum">
              <a:rPr lang="en-GB" altLang="hu-HU" smtClean="0"/>
              <a:pPr>
                <a:defRPr/>
              </a:pPr>
              <a:t>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89376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9B83C8-6058-48E6-85F8-1BFE5BA0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Új, folyamat-fókuszú vizsgálat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35BE9C-DEAC-4842-A913-672BE29D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407695"/>
            <a:ext cx="7995987" cy="4547018"/>
          </a:xfrm>
        </p:spPr>
        <p:txBody>
          <a:bodyPr/>
          <a:lstStyle/>
          <a:p>
            <a:r>
              <a:rPr lang="hu-HU" altLang="en-US" sz="2800" dirty="0"/>
              <a:t>Bemeneti jellemzők</a:t>
            </a:r>
            <a:r>
              <a:rPr lang="en-US" altLang="en-US" sz="2800" dirty="0"/>
              <a:t> </a:t>
            </a:r>
          </a:p>
          <a:p>
            <a:pPr lvl="1"/>
            <a:r>
              <a:rPr lang="hu-HU" sz="2400" dirty="0"/>
              <a:t>Tanítási és tanulási folyamatok, programszerkezet és –tartalom, tehetségtámogatás, oktató-hallgató kapcsolatrendszer, hallgatói elégedettség, elemzések,  lemaradók támogatási rendszere, stb.</a:t>
            </a:r>
          </a:p>
          <a:p>
            <a:r>
              <a:rPr lang="hu-HU" sz="2800" dirty="0"/>
              <a:t>Kimeneti jellemzők</a:t>
            </a:r>
          </a:p>
          <a:p>
            <a:pPr lvl="1"/>
            <a:r>
              <a:rPr lang="hu-HU" sz="2400" dirty="0"/>
              <a:t>Elérhető és elért tanulmányi eredmények, kompetenciák, elhelyezkedési lehetőségek (pl. DPR), munkaerőpiaci visszajelzések, tudományos eredmények, stb. </a:t>
            </a:r>
            <a:r>
              <a:rPr lang="en-GB" sz="2400" dirty="0"/>
              <a:t> </a:t>
            </a:r>
            <a:endParaRPr lang="hu-HU" altLang="en-US" sz="2400" dirty="0"/>
          </a:p>
          <a:p>
            <a:r>
              <a:rPr lang="hu-HU" dirty="0"/>
              <a:t>ELEMZÉS: 2018 március</a:t>
            </a:r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2F1BD6D-B0E2-40E9-93AD-4993C5F2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KAZAH-MAGYAR REKTORI FÓRUM 2018</a:t>
            </a:r>
            <a:endParaRPr lang="en-GB" altLang="hu-HU">
              <a:solidFill>
                <a:srgbClr val="800000"/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5FCF107-EBBF-4325-981A-C4D73FE4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85F3-5649-48FA-8C58-A9EB4CD931AE}" type="slidenum">
              <a:rPr lang="en-GB" altLang="hu-HU" smtClean="0"/>
              <a:pPr>
                <a:defRPr/>
              </a:pPr>
              <a:t>4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81872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9536">
            <a:off x="141512" y="481263"/>
            <a:ext cx="4717028" cy="2651267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>
                <a:solidFill>
                  <a:srgbClr val="800000"/>
                </a:solidFill>
              </a:rPr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6E79-854A-49E2-AB19-6C4F1708284B}" type="slidenum">
              <a:rPr lang="en-GB" altLang="hu-HU"/>
              <a:pPr>
                <a:defRPr/>
              </a:pPr>
              <a:t>5</a:t>
            </a:fld>
            <a:endParaRPr lang="en-GB" altLang="hu-HU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altLang="hu-HU" dirty="0"/>
              <a:t>Új kritériumok</a:t>
            </a:r>
            <a:endParaRPr lang="en-US" altLang="hu-HU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2193925"/>
            <a:ext cx="7772400" cy="4114800"/>
          </a:xfrm>
        </p:spPr>
        <p:txBody>
          <a:bodyPr/>
          <a:lstStyle/>
          <a:p>
            <a:pPr marL="4572000" indent="-285750"/>
            <a:r>
              <a:rPr lang="hu-HU" altLang="en-US" sz="2800" b="1" dirty="0">
                <a:latin typeface="+mj-lt"/>
              </a:rPr>
              <a:t>Eltérő tanulási utak és módszerek figyelembe vétel</a:t>
            </a:r>
            <a:r>
              <a:rPr lang="hu-HU" altLang="en-US" sz="2800" dirty="0">
                <a:latin typeface="+mj-lt"/>
              </a:rPr>
              <a:t>e</a:t>
            </a:r>
            <a:endParaRPr lang="en-US" altLang="en-US" sz="2800" dirty="0">
              <a:latin typeface="+mj-lt"/>
            </a:endParaRPr>
          </a:p>
          <a:p>
            <a:pPr marL="808038" lvl="1"/>
            <a:endParaRPr lang="en-US" altLang="en-US" dirty="0">
              <a:latin typeface="+mj-lt"/>
            </a:endParaRPr>
          </a:p>
          <a:p>
            <a:pPr marL="715963" lvl="1"/>
            <a:r>
              <a:rPr lang="hu-HU" altLang="en-US" dirty="0">
                <a:latin typeface="+mj-lt"/>
              </a:rPr>
              <a:t>Tanulási autonómia</a:t>
            </a:r>
            <a:endParaRPr lang="en-US" altLang="en-US" dirty="0">
              <a:latin typeface="+mj-lt"/>
            </a:endParaRPr>
          </a:p>
          <a:p>
            <a:pPr lvl="1"/>
            <a:r>
              <a:rPr lang="hu-HU" altLang="en-US" dirty="0">
                <a:latin typeface="+mj-lt"/>
              </a:rPr>
              <a:t>Elektronikusan elérhető oktatási tartalmak</a:t>
            </a:r>
            <a:endParaRPr lang="en-US" altLang="en-US" dirty="0">
              <a:latin typeface="+mj-lt"/>
            </a:endParaRPr>
          </a:p>
          <a:p>
            <a:pPr lvl="1"/>
            <a:r>
              <a:rPr lang="hu-HU" altLang="en-US" dirty="0">
                <a:latin typeface="+mj-lt"/>
              </a:rPr>
              <a:t>A tudásátadás változatos formái</a:t>
            </a:r>
            <a:endParaRPr lang="en-US" altLang="en-US" dirty="0">
              <a:latin typeface="+mj-lt"/>
            </a:endParaRPr>
          </a:p>
          <a:p>
            <a:pPr lvl="1"/>
            <a:r>
              <a:rPr lang="hu-HU" altLang="en-US" dirty="0">
                <a:latin typeface="+mj-lt"/>
              </a:rPr>
              <a:t>Hallgatói részvétel motiválása, erősítése</a:t>
            </a:r>
            <a:endParaRPr lang="en-US" altLang="en-US" dirty="0">
              <a:latin typeface="+mj-lt"/>
            </a:endParaRPr>
          </a:p>
          <a:p>
            <a:pPr lvl="3"/>
            <a:endParaRPr lang="hu-HU" altLang="en-US" sz="2800" dirty="0">
              <a:latin typeface="+mj-lt"/>
            </a:endParaRPr>
          </a:p>
          <a:p>
            <a:pPr lvl="3"/>
            <a:endParaRPr lang="hu-HU" altLang="en-US" sz="2800" dirty="0">
              <a:latin typeface="+mj-lt"/>
            </a:endParaRPr>
          </a:p>
          <a:p>
            <a:pPr lvl="2"/>
            <a:endParaRPr lang="hu-HU" altLang="en-US" sz="2800" dirty="0">
              <a:latin typeface="+mj-lt"/>
            </a:endParaRPr>
          </a:p>
          <a:p>
            <a:pPr lvl="1"/>
            <a:endParaRPr lang="en-US" altLang="en-US" dirty="0">
              <a:latin typeface="+mj-lt"/>
            </a:endParaRPr>
          </a:p>
          <a:p>
            <a:endParaRPr lang="de-DE" altLang="hu-HU" dirty="0"/>
          </a:p>
        </p:txBody>
      </p:sp>
    </p:spTree>
    <p:extLst>
      <p:ext uri="{BB962C8B-B14F-4D97-AF65-F5344CB8AC3E}">
        <p14:creationId xmlns:p14="http://schemas.microsoft.com/office/powerpoint/2010/main" val="62579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>
                <a:solidFill>
                  <a:srgbClr val="800000"/>
                </a:solidFill>
              </a:rPr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6E79-854A-49E2-AB19-6C4F1708284B}" type="slidenum">
              <a:rPr lang="en-GB" altLang="hu-HU"/>
              <a:pPr>
                <a:defRPr/>
              </a:pPr>
              <a:t>6</a:t>
            </a:fld>
            <a:endParaRPr lang="en-GB" altLang="hu-HU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59638"/>
            <a:ext cx="7772400" cy="1143000"/>
          </a:xfrm>
        </p:spPr>
        <p:txBody>
          <a:bodyPr/>
          <a:lstStyle/>
          <a:p>
            <a:r>
              <a:rPr lang="hu-HU" altLang="hu-HU" dirty="0"/>
              <a:t>Az új típusú akkreditáció elemei</a:t>
            </a:r>
            <a:endParaRPr lang="en-US" altLang="hu-HU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2" y="1144791"/>
            <a:ext cx="8909048" cy="5413857"/>
          </a:xfrm>
        </p:spPr>
        <p:txBody>
          <a:bodyPr/>
          <a:lstStyle/>
          <a:p>
            <a:r>
              <a:rPr lang="hu-HU" altLang="en-US" sz="2400" dirty="0">
                <a:latin typeface="+mj-lt"/>
              </a:rPr>
              <a:t>FOI profil szerinti megfelelésvizsgálat az ESG 2015 szerint </a:t>
            </a:r>
          </a:p>
          <a:p>
            <a:r>
              <a:rPr lang="hu-HU" altLang="en-US" sz="2400" dirty="0">
                <a:latin typeface="+mj-lt"/>
              </a:rPr>
              <a:t>Rövidített eljárás és tanúsítvány kiadás (kritérium, LB kijelölés, önértékelés, jelentés + határozat = 6 hónap) </a:t>
            </a:r>
          </a:p>
          <a:p>
            <a:r>
              <a:rPr lang="hu-HU" altLang="en-US" sz="2400" dirty="0">
                <a:latin typeface="+mj-lt"/>
              </a:rPr>
              <a:t>Akkreditációs eredmény szerint indított megfelelésvizsgálat (intézmény kezdeményezi az akkreditáció hatályának lejárta előtt, szerződés alapján, a rögzített </a:t>
            </a:r>
            <a:r>
              <a:rPr lang="hu-HU" altLang="en-US" sz="2400" dirty="0" err="1">
                <a:latin typeface="+mj-lt"/>
              </a:rPr>
              <a:t>határidejű</a:t>
            </a:r>
            <a:r>
              <a:rPr lang="hu-HU" altLang="en-US" sz="2400" dirty="0">
                <a:latin typeface="+mj-lt"/>
              </a:rPr>
              <a:t> önértékelés benyújtásával)</a:t>
            </a:r>
          </a:p>
          <a:p>
            <a:r>
              <a:rPr lang="hu-HU" altLang="en-US" sz="2400" b="1" dirty="0">
                <a:latin typeface="+mj-lt"/>
              </a:rPr>
              <a:t>ESG 2015 szerint lefolytatott intézményi akkreditáció 2017 után </a:t>
            </a:r>
            <a:endParaRPr lang="hu-HU" altLang="en-US" sz="2000" b="1" dirty="0">
              <a:latin typeface="+mj-lt"/>
            </a:endParaRPr>
          </a:p>
          <a:p>
            <a:pPr lvl="1"/>
            <a:r>
              <a:rPr lang="hu-HU" altLang="en-US" sz="2200" b="1" dirty="0">
                <a:solidFill>
                  <a:srgbClr val="324D29"/>
                </a:solidFill>
                <a:latin typeface="+mj-lt"/>
              </a:rPr>
              <a:t>Pozitív akkreditáció</a:t>
            </a:r>
            <a:r>
              <a:rPr lang="en-US" altLang="en-US" sz="2200" b="1" dirty="0">
                <a:solidFill>
                  <a:srgbClr val="324D29"/>
                </a:solidFill>
                <a:latin typeface="+mj-lt"/>
              </a:rPr>
              <a:t>             audit</a:t>
            </a:r>
          </a:p>
          <a:p>
            <a:pPr lvl="1"/>
            <a:r>
              <a:rPr lang="hu-HU" altLang="en-US" sz="2200" b="1" dirty="0">
                <a:solidFill>
                  <a:srgbClr val="324D29"/>
                </a:solidFill>
                <a:latin typeface="+mj-lt"/>
              </a:rPr>
              <a:t>Monitor vizsgálatot előíró akkreditáció</a:t>
            </a:r>
            <a:r>
              <a:rPr lang="en-US" altLang="en-US" sz="2200" b="1" dirty="0">
                <a:solidFill>
                  <a:srgbClr val="324D29"/>
                </a:solidFill>
                <a:latin typeface="+mj-lt"/>
              </a:rPr>
              <a:t>              rea</a:t>
            </a:r>
            <a:r>
              <a:rPr lang="hu-HU" altLang="en-US" sz="2200" b="1" dirty="0" err="1">
                <a:solidFill>
                  <a:srgbClr val="324D29"/>
                </a:solidFill>
                <a:latin typeface="+mj-lt"/>
              </a:rPr>
              <a:t>kkreditáció</a:t>
            </a:r>
            <a:endParaRPr lang="en-US" altLang="en-US" sz="2200" b="1" dirty="0">
              <a:solidFill>
                <a:srgbClr val="324D29"/>
              </a:solidFill>
              <a:latin typeface="+mj-lt"/>
            </a:endParaRPr>
          </a:p>
          <a:p>
            <a:pPr lvl="1"/>
            <a:r>
              <a:rPr lang="hu-HU" altLang="en-US" sz="2200" b="1" dirty="0">
                <a:solidFill>
                  <a:srgbClr val="324D29"/>
                </a:solidFill>
                <a:latin typeface="+mj-lt"/>
              </a:rPr>
              <a:t>Negatív akkreditáció</a:t>
            </a:r>
            <a:r>
              <a:rPr lang="en-US" altLang="en-US" sz="2200" b="1" dirty="0">
                <a:solidFill>
                  <a:srgbClr val="324D29"/>
                </a:solidFill>
                <a:latin typeface="+mj-lt"/>
              </a:rPr>
              <a:t>            </a:t>
            </a:r>
            <a:r>
              <a:rPr lang="hu-HU" altLang="en-US" sz="2200" b="1" dirty="0">
                <a:solidFill>
                  <a:srgbClr val="324D29"/>
                </a:solidFill>
                <a:latin typeface="+mj-lt"/>
              </a:rPr>
              <a:t>új, teljes  akkreditáció</a:t>
            </a:r>
          </a:p>
          <a:p>
            <a:pPr lvl="1"/>
            <a:r>
              <a:rPr lang="hu-HU" altLang="en-US" sz="2200" dirty="0">
                <a:solidFill>
                  <a:srgbClr val="324D29"/>
                </a:solidFill>
                <a:latin typeface="+mj-lt"/>
              </a:rPr>
              <a:t>Külső bírálók folyamatos bevonása (külföldi hallgatók, idegen nyelvű oktatás, tanulástámogatás minősége)</a:t>
            </a:r>
            <a:endParaRPr lang="en-US" altLang="en-US" sz="2200" dirty="0">
              <a:solidFill>
                <a:srgbClr val="324D29"/>
              </a:solidFill>
              <a:latin typeface="+mj-lt"/>
            </a:endParaRPr>
          </a:p>
          <a:p>
            <a:endParaRPr lang="hu-HU" altLang="en-US" sz="2400" dirty="0">
              <a:latin typeface="+mj-lt"/>
            </a:endParaRPr>
          </a:p>
          <a:p>
            <a:endParaRPr lang="hu-HU" altLang="en-US" sz="2400" dirty="0">
              <a:latin typeface="+mj-lt"/>
            </a:endParaRPr>
          </a:p>
          <a:p>
            <a:endParaRPr lang="hu-HU" altLang="en-US" sz="1200" dirty="0">
              <a:latin typeface="+mj-lt"/>
            </a:endParaRPr>
          </a:p>
          <a:p>
            <a:pPr lvl="3"/>
            <a:endParaRPr lang="hu-HU" altLang="en-US" sz="1200" dirty="0">
              <a:latin typeface="+mj-lt"/>
            </a:endParaRPr>
          </a:p>
          <a:p>
            <a:pPr lvl="3"/>
            <a:endParaRPr lang="hu-HU" altLang="en-US" sz="1200" dirty="0">
              <a:latin typeface="+mj-lt"/>
            </a:endParaRPr>
          </a:p>
          <a:p>
            <a:pPr lvl="2"/>
            <a:endParaRPr lang="hu-HU" altLang="en-US" sz="1600" dirty="0">
              <a:latin typeface="+mj-lt"/>
            </a:endParaRPr>
          </a:p>
          <a:p>
            <a:pPr lvl="1"/>
            <a:endParaRPr lang="en-US" altLang="en-US" sz="2000" dirty="0">
              <a:latin typeface="+mj-lt"/>
            </a:endParaRPr>
          </a:p>
          <a:p>
            <a:endParaRPr lang="de-DE" altLang="hu-HU" dirty="0"/>
          </a:p>
        </p:txBody>
      </p:sp>
      <p:sp>
        <p:nvSpPr>
          <p:cNvPr id="7" name="Vágott nyíl jobbra 6"/>
          <p:cNvSpPr/>
          <p:nvPr/>
        </p:nvSpPr>
        <p:spPr bwMode="auto">
          <a:xfrm>
            <a:off x="3581400" y="4060250"/>
            <a:ext cx="673100" cy="357632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Vágott nyíl jobbra 11"/>
          <p:cNvSpPr/>
          <p:nvPr/>
        </p:nvSpPr>
        <p:spPr bwMode="auto">
          <a:xfrm>
            <a:off x="3581400" y="4849611"/>
            <a:ext cx="673100" cy="357632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Vágott nyíl jobbra 12"/>
          <p:cNvSpPr/>
          <p:nvPr/>
        </p:nvSpPr>
        <p:spPr bwMode="auto">
          <a:xfrm>
            <a:off x="5812183" y="4491979"/>
            <a:ext cx="673100" cy="357632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0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>
                <a:solidFill>
                  <a:srgbClr val="800000"/>
                </a:solidFill>
              </a:rPr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6E79-854A-49E2-AB19-6C4F1708284B}" type="slidenum">
              <a:rPr lang="en-GB" altLang="hu-HU"/>
              <a:pPr>
                <a:defRPr/>
              </a:pPr>
              <a:t>7</a:t>
            </a:fld>
            <a:endParaRPr lang="en-GB" altLang="hu-HU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5994" y="397670"/>
            <a:ext cx="7772400" cy="1143000"/>
          </a:xfrm>
        </p:spPr>
        <p:txBody>
          <a:bodyPr/>
          <a:lstStyle/>
          <a:p>
            <a:r>
              <a:rPr lang="hu-HU" altLang="hu-HU" dirty="0"/>
              <a:t>Feladatok (2017- 2018)</a:t>
            </a:r>
            <a:endParaRPr lang="en-US" altLang="hu-HU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139" y="1540670"/>
            <a:ext cx="8522749" cy="44140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altLang="en-US" sz="2800" dirty="0">
                <a:latin typeface="+mj-lt"/>
              </a:rPr>
              <a:t>Új szakreferensek</a:t>
            </a:r>
            <a:r>
              <a:rPr lang="en-US" altLang="en-US" sz="2800" dirty="0">
                <a:latin typeface="+mj-lt"/>
              </a:rPr>
              <a:t>, </a:t>
            </a:r>
            <a:r>
              <a:rPr lang="hu-HU" altLang="en-US" sz="2800" dirty="0">
                <a:latin typeface="+mj-lt"/>
              </a:rPr>
              <a:t>magas szintű angol nyelvtudás</a:t>
            </a:r>
            <a:endParaRPr lang="en-US" altLang="en-US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altLang="en-US" sz="2800" dirty="0">
                <a:latin typeface="+mj-lt"/>
              </a:rPr>
              <a:t>Szervezeti megújulás, korszerű mu2018nkakultúra</a:t>
            </a:r>
            <a:endParaRPr lang="en-US" altLang="en-US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altLang="en-US" sz="2800" dirty="0">
                <a:latin typeface="+mj-lt"/>
              </a:rPr>
              <a:t>Új források és támogatások (pénzügyi, humán…)</a:t>
            </a:r>
            <a:endParaRPr lang="en-US" altLang="en-US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altLang="en-US" sz="2800" dirty="0">
                <a:latin typeface="+mj-lt"/>
              </a:rPr>
              <a:t>Új állandó bizottság: Minőségbiztosítási (Testület határozata: 2017. április 21.)</a:t>
            </a:r>
            <a:endParaRPr lang="en-US" altLang="en-US" sz="2800" dirty="0">
              <a:latin typeface="+mj-lt"/>
            </a:endParaRPr>
          </a:p>
          <a:p>
            <a:r>
              <a:rPr lang="hu-HU" altLang="en-US" sz="2800" b="1" dirty="0">
                <a:latin typeface="+mj-lt"/>
              </a:rPr>
              <a:t>Informatikai korszerűsítés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altLang="en-US" sz="2800" dirty="0">
                <a:latin typeface="+mj-lt"/>
              </a:rPr>
              <a:t>Megújult NTT és MTT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800" b="1" dirty="0">
                <a:latin typeface="+mj-lt"/>
              </a:rPr>
              <a:t>ENQA/EQAR akkreditációs látogatás – 2018 május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800" b="1" dirty="0">
                <a:latin typeface="+mj-lt"/>
              </a:rPr>
              <a:t>Új Testület </a:t>
            </a:r>
          </a:p>
          <a:p>
            <a:pPr marL="0" indent="0">
              <a:buNone/>
            </a:pPr>
            <a:endParaRPr lang="en-US" altLang="en-US" sz="2800" dirty="0">
              <a:latin typeface="+mj-lt"/>
            </a:endParaRPr>
          </a:p>
          <a:p>
            <a:endParaRPr lang="hu-HU" altLang="en-US" sz="1200" dirty="0">
              <a:latin typeface="+mj-lt"/>
            </a:endParaRPr>
          </a:p>
          <a:p>
            <a:pPr lvl="3"/>
            <a:endParaRPr lang="hu-HU" altLang="en-US" sz="1200" dirty="0">
              <a:latin typeface="+mj-lt"/>
            </a:endParaRPr>
          </a:p>
          <a:p>
            <a:pPr lvl="2"/>
            <a:endParaRPr lang="hu-HU" altLang="en-US" sz="1600" dirty="0">
              <a:latin typeface="+mj-lt"/>
            </a:endParaRPr>
          </a:p>
          <a:p>
            <a:pPr lvl="1"/>
            <a:endParaRPr lang="en-US" altLang="en-US" sz="2000" dirty="0">
              <a:latin typeface="+mj-lt"/>
            </a:endParaRPr>
          </a:p>
          <a:p>
            <a:endParaRPr lang="de-DE" altLang="hu-HU" dirty="0"/>
          </a:p>
        </p:txBody>
      </p:sp>
    </p:spTree>
    <p:extLst>
      <p:ext uri="{BB962C8B-B14F-4D97-AF65-F5344CB8AC3E}">
        <p14:creationId xmlns:p14="http://schemas.microsoft.com/office/powerpoint/2010/main" val="398836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>
                <a:solidFill>
                  <a:srgbClr val="800000"/>
                </a:solidFill>
              </a:rPr>
              <a:t>KAZAH-MAGYAR REKTORI FÓRUM 2018</a:t>
            </a:r>
            <a:endParaRPr lang="en-GB" altLang="hu-HU" dirty="0">
              <a:solidFill>
                <a:srgbClr val="8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AA089-6BF5-439D-A011-4462FF95D15E}" type="slidenum">
              <a:rPr lang="en-GB" altLang="hu-HU" smtClean="0"/>
              <a:pPr>
                <a:defRPr/>
              </a:pPr>
              <a:t>8</a:t>
            </a:fld>
            <a:endParaRPr lang="en-GB" altLang="hu-HU" dirty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9617"/>
            <a:ext cx="7772400" cy="1143000"/>
          </a:xfrm>
        </p:spPr>
        <p:txBody>
          <a:bodyPr/>
          <a:lstStyle/>
          <a:p>
            <a:r>
              <a:rPr lang="hu-HU" sz="4800" dirty="0">
                <a:solidFill>
                  <a:srgbClr val="324D29"/>
                </a:solidFill>
              </a:rPr>
              <a:t>Köszönöm</a:t>
            </a:r>
            <a:r>
              <a:rPr lang="hu-HU" dirty="0">
                <a:solidFill>
                  <a:srgbClr val="324D29"/>
                </a:solidFill>
              </a:rPr>
              <a:t> a figyelmet!</a:t>
            </a:r>
            <a:br>
              <a:rPr lang="hu-HU" dirty="0">
                <a:solidFill>
                  <a:srgbClr val="324D29"/>
                </a:solidFill>
              </a:rPr>
            </a:br>
            <a:endParaRPr lang="de-DE" altLang="hu-HU" dirty="0">
              <a:solidFill>
                <a:srgbClr val="324D29"/>
              </a:solidFill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746125" y="3275565"/>
            <a:ext cx="7772400" cy="2986087"/>
          </a:xfrm>
        </p:spPr>
        <p:txBody>
          <a:bodyPr/>
          <a:lstStyle/>
          <a:p>
            <a:pPr marL="0" indent="0" algn="ctr">
              <a:buNone/>
            </a:pPr>
            <a:r>
              <a:rPr lang="hu-HU" sz="5400" dirty="0">
                <a:solidFill>
                  <a:srgbClr val="560000"/>
                </a:solidFill>
              </a:rPr>
              <a:t>www.mab.hu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Üres bemutató.pot">
  <a:themeElements>
    <a:clrScheme name="">
      <a:dk1>
        <a:srgbClr val="000000"/>
      </a:dk1>
      <a:lt1>
        <a:srgbClr val="2317C1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BD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Üres bemutató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Üres bemutató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res bemutató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375</Words>
  <Application>Microsoft Office PowerPoint</Application>
  <PresentationFormat>Diavetítés a képernyőre (4:3 oldalarány)</PresentationFormat>
  <Paragraphs>77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Üres bemutató.pot</vt:lpstr>
      <vt:lpstr> Új utak  a megújuló felsőoktatás minőségbiztosításában</vt:lpstr>
      <vt:lpstr>MAB Stratégia 2017-2018</vt:lpstr>
      <vt:lpstr>Alapelvek</vt:lpstr>
      <vt:lpstr>Új, folyamat-fókuszú vizsgálat </vt:lpstr>
      <vt:lpstr>Új kritériumok</vt:lpstr>
      <vt:lpstr>Az új típusú akkreditáció elemei</vt:lpstr>
      <vt:lpstr>Feladatok (2017- 2018)</vt:lpstr>
      <vt:lpstr>Köszönöm a figyelmet! </vt:lpstr>
    </vt:vector>
  </TitlesOfParts>
  <Company>MAB Titkárság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subject/>
  <dc:creator>Rozsnyai Krisztina</dc:creator>
  <cp:lastModifiedBy>Csépe Valéria</cp:lastModifiedBy>
  <cp:revision>232</cp:revision>
  <cp:lastPrinted>2017-04-06T09:30:55Z</cp:lastPrinted>
  <dcterms:created xsi:type="dcterms:W3CDTF">2002-11-07T13:29:42Z</dcterms:created>
  <dcterms:modified xsi:type="dcterms:W3CDTF">2018-02-27T21:31:36Z</dcterms:modified>
</cp:coreProperties>
</file>