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03" r:id="rId2"/>
  </p:sldMasterIdLst>
  <p:notesMasterIdLst>
    <p:notesMasterId r:id="rId13"/>
  </p:notesMasterIdLst>
  <p:handoutMasterIdLst>
    <p:handoutMasterId r:id="rId14"/>
  </p:handoutMasterIdLst>
  <p:sldIdLst>
    <p:sldId id="376" r:id="rId3"/>
    <p:sldId id="366" r:id="rId4"/>
    <p:sldId id="377" r:id="rId5"/>
    <p:sldId id="374" r:id="rId6"/>
    <p:sldId id="378" r:id="rId7"/>
    <p:sldId id="372" r:id="rId8"/>
    <p:sldId id="373" r:id="rId9"/>
    <p:sldId id="382" r:id="rId10"/>
    <p:sldId id="375" r:id="rId11"/>
    <p:sldId id="370" r:id="rId1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8"/>
    <a:srgbClr val="000099"/>
    <a:srgbClr val="0000FF"/>
    <a:srgbClr val="FF9999"/>
    <a:srgbClr val="3366FF"/>
    <a:srgbClr val="FFFF99"/>
    <a:srgbClr val="F8F8F8"/>
    <a:srgbClr val="CCFFFF"/>
    <a:srgbClr val="00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3" autoAdjust="0"/>
    <p:restoredTop sz="82509" autoAdjust="0"/>
  </p:normalViewPr>
  <p:slideViewPr>
    <p:cSldViewPr>
      <p:cViewPr varScale="1">
        <p:scale>
          <a:sx n="60" d="100"/>
          <a:sy n="60" d="100"/>
        </p:scale>
        <p:origin x="8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14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4BAD6D-966D-4660-8521-0CCB9B880B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36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845130-BE91-42E3-B74C-26DEFBCCA9DC}" type="datetimeFigureOut">
              <a:rPr lang="hu-HU"/>
              <a:pPr>
                <a:defRPr/>
              </a:pPr>
              <a:t>2018. 02. 28.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D44A56-6B77-4AAD-9E8B-D5969A94B0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3490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44A56-6B77-4AAD-9E8B-D5969A94B013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016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515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44A56-6B77-4AAD-9E8B-D5969A94B013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44A56-6B77-4AAD-9E8B-D5969A94B013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522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2"/>
          <p:cNvSpPr>
            <a:spLocks noGrp="1"/>
          </p:cNvSpPr>
          <p:nvPr>
            <p:ph type="title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6621462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56A2-A8AB-4E10-B51C-5C2EADD02E7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894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6621462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8E01-DF74-4E30-A30C-9EC0A79B839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5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-177800"/>
            <a:ext cx="7199312" cy="851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4458019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8E01-DF74-4E30-A30C-9EC0A79B839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46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noProof="0"/>
              <a:t>ClipArt beszúrásához kattintson az ikonra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D379-9ADC-4182-A573-12A588A21A2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96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noProof="0"/>
              <a:t>ClipArt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3B29C-36A4-4380-B6F8-C411E0089A5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44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094E52-CE2E-4C31-9C71-60D99126AD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A241E1-EAA2-4E58-A6CE-5140FA229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432123-4374-406E-A1F1-F524FA343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6783C-D603-4513-9E94-95541EA73A1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82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091C-E9AD-46EA-9789-CA1BB461C4F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65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8EDE-5006-4EA0-8607-18599201C6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87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/>
          <p:nvPr userDrawn="1"/>
        </p:nvSpPr>
        <p:spPr>
          <a:xfrm>
            <a:off x="4808538" y="6376988"/>
            <a:ext cx="3917950" cy="106362"/>
          </a:xfrm>
          <a:prstGeom prst="rect">
            <a:avLst/>
          </a:prstGeom>
          <a:noFill/>
        </p:spPr>
        <p:txBody>
          <a:bodyPr tIns="0" bIns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00" kern="0" cap="all" spc="200" dirty="0">
                <a:solidFill>
                  <a:srgbClr val="888888"/>
                </a:solidFill>
                <a:latin typeface="BodoniH-Laser"/>
              </a:rPr>
              <a:t>Miskolci Egyetem. A tudás és közösség campusa.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449" y="3413232"/>
            <a:ext cx="8245365" cy="99235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5449" y="2168254"/>
            <a:ext cx="8245366" cy="1143000"/>
          </a:xfrm>
          <a:prstGeom prst="rect">
            <a:avLst/>
          </a:prstGeom>
        </p:spPr>
        <p:txBody>
          <a:bodyPr tIns="0" bIns="0"/>
          <a:lstStyle>
            <a:lvl1pPr algn="r">
              <a:defRPr sz="39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8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1988E01-DF74-4E30-A30C-9EC0A79B839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133F6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0" name="Picture 10" descr="me_logo_cimer_whit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54025"/>
            <a:ext cx="5492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91440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800" r:id="rId5"/>
    <p:sldLayoutId id="2147483805" r:id="rId6"/>
    <p:sldLayoutId id="2147483806" r:id="rId7"/>
    <p:sldLayoutId id="2147483807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95BE9B5-7CD0-4F38-B60F-87EB03BF41D4}" type="datetimeFigureOut">
              <a:rPr lang="en-US"/>
              <a:pPr>
                <a:defRPr/>
              </a:pPr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72B8DCB-1A09-41F4-8FA5-5A75B57F4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560888"/>
          </a:xfrm>
          <a:prstGeom prst="rect">
            <a:avLst/>
          </a:prstGeom>
          <a:solidFill>
            <a:srgbClr val="133F6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888"/>
            <a:ext cx="91440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41338"/>
            <a:ext cx="35528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862138"/>
            <a:ext cx="434657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151" y="5233330"/>
            <a:ext cx="30264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/>
              <a:t>Dr. Ferenc MÁDAI</a:t>
            </a:r>
            <a:r>
              <a:rPr lang="hu-HU" sz="1400" b="1" i="1" dirty="0"/>
              <a:t>, PhD,</a:t>
            </a:r>
            <a:endParaRPr lang="kk-KZ" sz="1400" b="1" i="1" dirty="0"/>
          </a:p>
          <a:p>
            <a:r>
              <a:rPr lang="kk-KZ" sz="1400" b="1" i="1" dirty="0" smtClean="0"/>
              <a:t>Зам.декана  </a:t>
            </a:r>
            <a:endParaRPr lang="kk-KZ" sz="1400" b="1" i="1" dirty="0"/>
          </a:p>
          <a:p>
            <a:r>
              <a:rPr lang="kk-KZ" sz="1400" b="1" i="1" dirty="0"/>
              <a:t>Геонаучно-технический </a:t>
            </a:r>
            <a:r>
              <a:rPr lang="kk-KZ" sz="1400" b="1" i="1" dirty="0" smtClean="0"/>
              <a:t>Факультет</a:t>
            </a:r>
            <a:r>
              <a:rPr lang="kk-KZ" sz="1200" i="1" dirty="0" smtClean="0"/>
              <a:t> </a:t>
            </a:r>
            <a:endParaRPr lang="kk-KZ" sz="1200" i="1" dirty="0"/>
          </a:p>
          <a:p>
            <a:endParaRPr lang="kk-KZ" sz="1200" i="1" dirty="0"/>
          </a:p>
          <a:p>
            <a:endParaRPr lang="hu-HU" sz="1200" i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4" y="110952"/>
            <a:ext cx="3900942" cy="114285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9346" y="2040304"/>
            <a:ext cx="30963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000050"/>
                </a:solidFill>
              </a:rPr>
              <a:t>Венгерский-Казахстанский Форум</a:t>
            </a:r>
          </a:p>
          <a:p>
            <a:endParaRPr lang="kk-KZ" b="1" dirty="0">
              <a:solidFill>
                <a:srgbClr val="000050"/>
              </a:solidFill>
            </a:endParaRPr>
          </a:p>
          <a:p>
            <a:endParaRPr lang="kk-KZ" b="1" dirty="0">
              <a:solidFill>
                <a:srgbClr val="000050"/>
              </a:solidFill>
            </a:endParaRPr>
          </a:p>
          <a:p>
            <a:r>
              <a:rPr lang="kk-KZ" sz="2400" b="1" dirty="0">
                <a:solidFill>
                  <a:srgbClr val="000050"/>
                </a:solidFill>
              </a:rPr>
              <a:t>Мищкольцский Университет</a:t>
            </a:r>
            <a:endParaRPr lang="en-GB" sz="2400" b="1" dirty="0">
              <a:solidFill>
                <a:srgbClr val="00005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4499F5A-7512-4FE5-812E-3A045836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21" y="1719190"/>
            <a:ext cx="5767404" cy="458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5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/>
          <p:cNvSpPr>
            <a:spLocks noGrp="1"/>
          </p:cNvSpPr>
          <p:nvPr>
            <p:ph type="subTitle" idx="1"/>
          </p:nvPr>
        </p:nvSpPr>
        <p:spPr>
          <a:xfrm>
            <a:off x="613115" y="1691680"/>
            <a:ext cx="8245365" cy="992354"/>
          </a:xfrm>
        </p:spPr>
        <p:txBody>
          <a:bodyPr/>
          <a:lstStyle/>
          <a:p>
            <a:r>
              <a:rPr lang="hu-HU" dirty="0" err="1"/>
              <a:t>Ms.Krisztina</a:t>
            </a:r>
            <a:r>
              <a:rPr lang="hu-HU" dirty="0"/>
              <a:t> Sándor</a:t>
            </a:r>
          </a:p>
          <a:p>
            <a:r>
              <a:rPr lang="hu-HU" dirty="0" err="1"/>
              <a:t>Institutional</a:t>
            </a:r>
            <a:r>
              <a:rPr lang="hu-HU" dirty="0"/>
              <a:t> </a:t>
            </a:r>
            <a:r>
              <a:rPr lang="hu-HU" dirty="0" err="1"/>
              <a:t>coordinator</a:t>
            </a:r>
            <a:endParaRPr lang="hu-HU" dirty="0"/>
          </a:p>
          <a:p>
            <a:r>
              <a:rPr lang="hu-HU" dirty="0"/>
              <a:t>reksando@uni-miskolc.hu</a:t>
            </a:r>
          </a:p>
          <a:p>
            <a:r>
              <a:rPr lang="hu-HU" dirty="0"/>
              <a:t>+36 46 565-111 / 20-25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2000" dirty="0">
                <a:solidFill>
                  <a:srgbClr val="002060"/>
                </a:solidFill>
              </a:rPr>
              <a:t>Dr. Ferenc Mádai</a:t>
            </a:r>
          </a:p>
          <a:p>
            <a:r>
              <a:rPr lang="hu-HU" sz="2000" dirty="0" err="1">
                <a:solidFill>
                  <a:srgbClr val="002060"/>
                </a:solidFill>
              </a:rPr>
              <a:t>Faculty</a:t>
            </a:r>
            <a:r>
              <a:rPr lang="hu-HU" sz="2000" dirty="0">
                <a:solidFill>
                  <a:srgbClr val="002060"/>
                </a:solidFill>
              </a:rPr>
              <a:t> of </a:t>
            </a:r>
            <a:r>
              <a:rPr lang="hu-HU" sz="2000" dirty="0" err="1">
                <a:solidFill>
                  <a:srgbClr val="002060"/>
                </a:solidFill>
              </a:rPr>
              <a:t>Earth</a:t>
            </a:r>
            <a:r>
              <a:rPr lang="hu-HU" sz="2000" dirty="0">
                <a:solidFill>
                  <a:srgbClr val="002060"/>
                </a:solidFill>
              </a:rPr>
              <a:t> Science and </a:t>
            </a:r>
            <a:r>
              <a:rPr lang="hu-HU" sz="2000" dirty="0" err="1">
                <a:solidFill>
                  <a:srgbClr val="002060"/>
                </a:solidFill>
              </a:rPr>
              <a:t>Engineering</a:t>
            </a:r>
            <a:endParaRPr lang="hu-HU" sz="2000" dirty="0">
              <a:solidFill>
                <a:srgbClr val="002060"/>
              </a:solidFill>
            </a:endParaRPr>
          </a:p>
          <a:p>
            <a:r>
              <a:rPr lang="hu-HU" sz="2000" dirty="0">
                <a:solidFill>
                  <a:srgbClr val="002060"/>
                </a:solidFill>
              </a:rPr>
              <a:t>askmf@uni-miskolc.hu</a:t>
            </a:r>
          </a:p>
          <a:p>
            <a:r>
              <a:rPr lang="hu-HU" sz="2000" dirty="0">
                <a:solidFill>
                  <a:srgbClr val="002060"/>
                </a:solidFill>
              </a:rPr>
              <a:t>+36 46 565-111 / 12-07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45366" cy="1143000"/>
          </a:xfrm>
        </p:spPr>
        <p:txBody>
          <a:bodyPr/>
          <a:lstStyle/>
          <a:p>
            <a:pPr algn="ctr"/>
            <a:r>
              <a:rPr lang="hu-HU" dirty="0"/>
              <a:t>								</a:t>
            </a:r>
            <a:r>
              <a:rPr lang="ru-RU" dirty="0"/>
              <a:t>Контакты: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59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Мищкольц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07975" y="1484784"/>
            <a:ext cx="3327921" cy="504056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МИШКОЛЬЦ</a:t>
            </a:r>
          </a:p>
          <a:p>
            <a:r>
              <a:rPr lang="en-US" sz="1600" b="1" dirty="0"/>
              <a:t>200</a:t>
            </a:r>
            <a:r>
              <a:rPr lang="ru-RU" sz="1600" b="1" dirty="0"/>
              <a:t> км</a:t>
            </a:r>
            <a:r>
              <a:rPr lang="en-US" sz="1600" dirty="0"/>
              <a:t> </a:t>
            </a:r>
            <a:r>
              <a:rPr lang="ru-RU" sz="1600" dirty="0"/>
              <a:t>от Будапешта </a:t>
            </a:r>
            <a:r>
              <a:rPr lang="hu-HU" sz="1600" dirty="0"/>
              <a:t>(2</a:t>
            </a:r>
            <a:r>
              <a:rPr lang="ru-RU" sz="1600" dirty="0"/>
              <a:t> часа</a:t>
            </a:r>
            <a:r>
              <a:rPr lang="hu-HU" sz="1600" dirty="0"/>
              <a:t>)</a:t>
            </a:r>
          </a:p>
          <a:p>
            <a:r>
              <a:rPr lang="ru-RU" sz="1600" dirty="0"/>
              <a:t>4-й по величине город в Венгрии</a:t>
            </a:r>
            <a:r>
              <a:rPr lang="hu-HU" sz="1600" dirty="0"/>
              <a:t>, 150.000 </a:t>
            </a:r>
            <a:r>
              <a:rPr lang="ru-RU" sz="1600" dirty="0"/>
              <a:t> жителей</a:t>
            </a:r>
            <a:r>
              <a:rPr lang="hu-HU" sz="1600" dirty="0"/>
              <a:t> ;</a:t>
            </a:r>
            <a:endParaRPr lang="ru-RU" sz="1600" dirty="0"/>
          </a:p>
          <a:p>
            <a:r>
              <a:rPr lang="ru-RU" sz="1600" dirty="0"/>
              <a:t>город</a:t>
            </a:r>
            <a:r>
              <a:rPr lang="hu-HU" sz="1600" dirty="0"/>
              <a:t>  </a:t>
            </a:r>
            <a:r>
              <a:rPr lang="ru-RU" sz="1600" dirty="0"/>
              <a:t>с промышленными традициями</a:t>
            </a:r>
            <a:r>
              <a:rPr lang="hu-HU" sz="1600" dirty="0"/>
              <a:t> ;</a:t>
            </a:r>
            <a:endParaRPr lang="ru-RU" sz="1600" dirty="0"/>
          </a:p>
          <a:p>
            <a:r>
              <a:rPr lang="ru-RU" sz="1600" dirty="0"/>
              <a:t>административный, </a:t>
            </a:r>
            <a:r>
              <a:rPr lang="ru-RU" sz="1600" b="1" dirty="0"/>
              <a:t>учебный и культурный центр северо-восточной Венгрии</a:t>
            </a:r>
            <a:r>
              <a:rPr lang="hu-HU" sz="1600" dirty="0"/>
              <a:t> ;</a:t>
            </a:r>
            <a:endParaRPr lang="hu-HU" sz="1600" b="1" dirty="0"/>
          </a:p>
          <a:p>
            <a:pPr marL="0" indent="0">
              <a:lnSpc>
                <a:spcPct val="100000"/>
              </a:lnSpc>
              <a:buNone/>
            </a:pPr>
            <a:endParaRPr lang="ru-RU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/>
              <a:t>МИШКОЛЬЦСКИЙ УНИВЕРСИТЕТ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основан в </a:t>
            </a:r>
            <a:r>
              <a:rPr lang="hu-HU" sz="1600" dirty="0"/>
              <a:t>1735</a:t>
            </a:r>
            <a:r>
              <a:rPr lang="ru-RU" sz="1600" dirty="0"/>
              <a:t> г.</a:t>
            </a:r>
            <a:r>
              <a:rPr lang="hu-HU" sz="1600" dirty="0"/>
              <a:t>; </a:t>
            </a:r>
          </a:p>
          <a:p>
            <a:pPr>
              <a:lnSpc>
                <a:spcPct val="100000"/>
              </a:lnSpc>
            </a:pPr>
            <a:r>
              <a:rPr lang="hu-HU" sz="1600" dirty="0"/>
              <a:t>8</a:t>
            </a:r>
            <a:r>
              <a:rPr lang="ru-RU" sz="1600" dirty="0"/>
              <a:t>-ое место по рэнкингу среди венгерских вузов</a:t>
            </a:r>
            <a:r>
              <a:rPr lang="hu-HU" sz="1600" dirty="0"/>
              <a:t> ;</a:t>
            </a:r>
            <a:endParaRPr lang="ru-RU" sz="1600" dirty="0"/>
          </a:p>
          <a:p>
            <a:pPr>
              <a:lnSpc>
                <a:spcPct val="100000"/>
              </a:lnSpc>
            </a:pPr>
            <a:r>
              <a:rPr lang="hu-HU" sz="1600" dirty="0"/>
              <a:t> </a:t>
            </a:r>
            <a:r>
              <a:rPr lang="ru-RU" sz="1600" dirty="0"/>
              <a:t>предлагает уникальные программы по геологической и горно-нефтяной наукам, а также по материаловедению </a:t>
            </a:r>
            <a:endParaRPr lang="hu-HU" sz="1600" b="1" dirty="0"/>
          </a:p>
          <a:p>
            <a:endParaRPr lang="hu-HU" sz="1800" b="1" dirty="0"/>
          </a:p>
        </p:txBody>
      </p:sp>
      <p:sp>
        <p:nvSpPr>
          <p:cNvPr id="20" name="AutoShape 7" descr="https://sp.yimg.com/xj/th?id=OIP.M2987e7bdfb10e7b8b952de187e9f0d88o0&amp;pid=15.1&amp;P=0&amp;w=228&amp;h=1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2" name="Picture 8" descr="I:\KÍNA\fur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13781"/>
            <a:ext cx="2893392" cy="191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403A7F5-1CFB-4A63-A180-2CDCD46E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099" y="1484785"/>
            <a:ext cx="5075453" cy="3172158"/>
          </a:xfrm>
          <a:prstGeom prst="rect">
            <a:avLst/>
          </a:prstGeom>
        </p:spPr>
      </p:pic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18EF8921-84DF-4389-9E6B-8E15FE509AFE}"/>
              </a:ext>
            </a:extLst>
          </p:cNvPr>
          <p:cNvSpPr/>
          <p:nvPr/>
        </p:nvSpPr>
        <p:spPr>
          <a:xfrm rot="10800000">
            <a:off x="7212498" y="2254497"/>
            <a:ext cx="288032" cy="36004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3F6B0CE-0C58-4966-8249-388F39063F74}"/>
              </a:ext>
            </a:extLst>
          </p:cNvPr>
          <p:cNvSpPr txBox="1"/>
          <p:nvPr/>
        </p:nvSpPr>
        <p:spPr>
          <a:xfrm>
            <a:off x="6840988" y="2570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Miskolc</a:t>
            </a:r>
          </a:p>
        </p:txBody>
      </p:sp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4C6E49A1-79A9-4480-A187-576FFFFC7926}"/>
              </a:ext>
            </a:extLst>
          </p:cNvPr>
          <p:cNvSpPr/>
          <p:nvPr/>
        </p:nvSpPr>
        <p:spPr>
          <a:xfrm>
            <a:off x="5982097" y="2429112"/>
            <a:ext cx="288032" cy="36004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A6D5CD3-CE2C-4C35-B38D-E72CCAC4A443}"/>
              </a:ext>
            </a:extLst>
          </p:cNvPr>
          <p:cNvSpPr txBox="1"/>
          <p:nvPr/>
        </p:nvSpPr>
        <p:spPr>
          <a:xfrm>
            <a:off x="5507995" y="212799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5560C34-1270-4C7A-9369-2605A5986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724090"/>
            <a:ext cx="149163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500154"/>
          <a:ext cx="4038600" cy="2726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iagram" r:id="rId4" imgW="6095951" imgH="4114705" progId="MSGraph.Chart.8">
                  <p:embed followColorScheme="full"/>
                </p:oleObj>
              </mc:Choice>
              <mc:Fallback>
                <p:oleObj name="Diagram" r:id="rId4" imgW="6095951" imgH="4114705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00154"/>
                        <a:ext cx="4038600" cy="27260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Dia számának hely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F756AC-A56E-4EBF-B42F-1D86C0ED3D08}" type="slidenum">
              <a:rPr lang="hu-HU" altLang="en-US" smtClean="0"/>
              <a:pPr/>
              <a:t>3</a:t>
            </a:fld>
            <a:endParaRPr lang="hu-HU" altLang="en-US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205880" y="211138"/>
            <a:ext cx="7158037" cy="98561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>
              <a:defRPr/>
            </a:pPr>
            <a:r>
              <a:rPr lang="kk-KZ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Мищкольцский Университет – Факультеты </a:t>
            </a:r>
            <a:endParaRPr lang="en-GB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2816"/>
            <a:ext cx="6720392" cy="4451409"/>
          </a:xfrm>
        </p:spPr>
      </p:pic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13207" y="1772816"/>
            <a:ext cx="2428900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algn="ctr">
              <a:buClr>
                <a:schemeClr val="accent1"/>
              </a:buClr>
              <a:defRPr/>
            </a:pPr>
            <a:r>
              <a:rPr lang="kk-KZ" sz="1400" dirty="0">
                <a:latin typeface="Arial" charset="0"/>
              </a:rPr>
              <a:t>Геонаучно-технический</a:t>
            </a:r>
            <a:r>
              <a:rPr lang="en-GB" sz="1400" dirty="0">
                <a:latin typeface="Arial" charset="0"/>
              </a:rPr>
              <a:t>.</a:t>
            </a:r>
            <a:r>
              <a:rPr lang="hu-HU" sz="1400" dirty="0">
                <a:latin typeface="Arial" charset="0"/>
              </a:rPr>
              <a:t> (1762)</a:t>
            </a:r>
            <a:endParaRPr lang="en-GB" sz="1400" dirty="0"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0033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en-GB" sz="1400" dirty="0">
                <a:solidFill>
                  <a:srgbClr val="CC0000"/>
                </a:solidFill>
                <a:latin typeface="Arial" charset="0"/>
              </a:rPr>
              <a:t>M</a:t>
            </a:r>
            <a:r>
              <a:rPr lang="kk-KZ" sz="1400" dirty="0">
                <a:solidFill>
                  <a:srgbClr val="CC0000"/>
                </a:solidFill>
                <a:latin typeface="Arial" charset="0"/>
              </a:rPr>
              <a:t>атериаловедение</a:t>
            </a:r>
            <a:r>
              <a:rPr lang="hu-HU" sz="1400" dirty="0">
                <a:solidFill>
                  <a:srgbClr val="CC0000"/>
                </a:solidFill>
                <a:latin typeface="Arial" charset="0"/>
              </a:rPr>
              <a:t> (1762)</a:t>
            </a:r>
            <a:endParaRPr lang="en-GB" sz="1400" dirty="0">
              <a:solidFill>
                <a:srgbClr val="CC00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CC00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rgbClr val="000099"/>
                </a:solidFill>
                <a:latin typeface="Arial" charset="0"/>
              </a:rPr>
              <a:t>Машиностроение и информатики </a:t>
            </a:r>
            <a:r>
              <a:rPr lang="hu-HU" sz="1400" dirty="0">
                <a:solidFill>
                  <a:srgbClr val="000099"/>
                </a:solidFill>
                <a:latin typeface="Arial" charset="0"/>
              </a:rPr>
              <a:t>(1949)</a:t>
            </a:r>
            <a:endParaRPr lang="en-GB" sz="1400" dirty="0">
              <a:solidFill>
                <a:srgbClr val="000099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000099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rgbClr val="006200"/>
                </a:solidFill>
                <a:latin typeface="Arial" charset="0"/>
              </a:rPr>
              <a:t>Юриспруденция</a:t>
            </a:r>
            <a:r>
              <a:rPr lang="hu-HU" sz="1400" dirty="0">
                <a:solidFill>
                  <a:srgbClr val="006200"/>
                </a:solidFill>
                <a:latin typeface="Arial" charset="0"/>
              </a:rPr>
              <a:t> (1983)</a:t>
            </a:r>
            <a:endParaRPr lang="en-GB" sz="1400" dirty="0">
              <a:solidFill>
                <a:srgbClr val="0062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0062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rgbClr val="996633"/>
                </a:solidFill>
                <a:latin typeface="Arial" charset="0"/>
              </a:rPr>
              <a:t>Экономика</a:t>
            </a:r>
            <a:r>
              <a:rPr lang="hu-HU" sz="1400" dirty="0">
                <a:solidFill>
                  <a:srgbClr val="996633"/>
                </a:solidFill>
                <a:latin typeface="Arial" charset="0"/>
              </a:rPr>
              <a:t> (1990)</a:t>
            </a:r>
            <a:endParaRPr lang="en-GB" sz="1400" dirty="0">
              <a:solidFill>
                <a:srgbClr val="996633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996633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rgbClr val="663300"/>
                </a:solidFill>
                <a:latin typeface="Arial" charset="0"/>
              </a:rPr>
              <a:t>Филология</a:t>
            </a:r>
            <a:r>
              <a:rPr lang="hu-HU" sz="1400" dirty="0">
                <a:solidFill>
                  <a:srgbClr val="663300"/>
                </a:solidFill>
                <a:latin typeface="Arial" charset="0"/>
              </a:rPr>
              <a:t>. (1997)</a:t>
            </a:r>
            <a:endParaRPr lang="en-GB" sz="1400" dirty="0">
              <a:solidFill>
                <a:srgbClr val="663300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4D4D4D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Здравохранение</a:t>
            </a:r>
            <a:r>
              <a:rPr lang="en-GB" sz="1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hu-HU" sz="1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(2005)</a:t>
            </a:r>
            <a:r>
              <a:rPr lang="en-GB" sz="1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endParaRPr lang="hu-HU" sz="1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endParaRPr lang="en-GB" sz="1400" dirty="0">
              <a:solidFill>
                <a:srgbClr val="4D4D4D"/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kk-KZ" sz="1400" dirty="0">
                <a:solidFill>
                  <a:srgbClr val="4D4D4D"/>
                </a:solidFill>
                <a:latin typeface="Arial" charset="0"/>
              </a:rPr>
              <a:t>Музыка</a:t>
            </a:r>
            <a:r>
              <a:rPr lang="hu-HU" sz="1400" dirty="0">
                <a:solidFill>
                  <a:srgbClr val="4D4D4D"/>
                </a:solidFill>
                <a:latin typeface="Arial" charset="0"/>
              </a:rPr>
              <a:t> (1997)</a:t>
            </a:r>
          </a:p>
        </p:txBody>
      </p:sp>
    </p:spTree>
    <p:extLst>
      <p:ext uri="{BB962C8B-B14F-4D97-AF65-F5344CB8AC3E}">
        <p14:creationId xmlns:p14="http://schemas.microsoft.com/office/powerpoint/2010/main" val="76011222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B6C2DD9-6466-4A19-8575-6951E4E5F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640" y="328232"/>
            <a:ext cx="7344816" cy="818728"/>
          </a:xfrm>
        </p:spPr>
        <p:txBody>
          <a:bodyPr/>
          <a:lstStyle/>
          <a:p>
            <a:pPr eaLnBrk="1" hangingPunct="1"/>
            <a:r>
              <a:rPr lang="ru-RU" altLang="hu-HU" sz="2800" dirty="0">
                <a:solidFill>
                  <a:schemeClr val="bg1"/>
                </a:solidFill>
              </a:rPr>
              <a:t>Короткая история Университета </a:t>
            </a:r>
            <a:r>
              <a:rPr lang="hu-HU" altLang="hu-HU" sz="2800" dirty="0">
                <a:solidFill>
                  <a:schemeClr val="bg1"/>
                </a:solidFill>
              </a:rPr>
              <a:t>(1735 - 1959)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1344DE7-F5FC-4C40-8855-0A53DF0EC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28774"/>
            <a:ext cx="5041255" cy="4680546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1735</a:t>
            </a:r>
            <a:r>
              <a:rPr lang="ru-RU" altLang="hu-HU" sz="1700" b="1" dirty="0"/>
              <a:t>:</a:t>
            </a:r>
            <a:r>
              <a:rPr lang="hu-HU" altLang="hu-HU" sz="1700" dirty="0"/>
              <a:t> </a:t>
            </a:r>
            <a:r>
              <a:rPr lang="ru-RU" altLang="hu-HU" sz="1700" dirty="0"/>
              <a:t>начало обучения горных офицеров по горному делу и металлургии. Период обучения</a:t>
            </a:r>
            <a:r>
              <a:rPr lang="hu-HU" altLang="hu-HU" sz="1700" dirty="0"/>
              <a:t>: 2 </a:t>
            </a:r>
            <a:r>
              <a:rPr lang="ru-RU" altLang="hu-HU" sz="1700" dirty="0"/>
              <a:t>года.</a:t>
            </a:r>
            <a:endParaRPr lang="hu-HU" altLang="hu-HU" sz="1700" dirty="0"/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1762</a:t>
            </a:r>
            <a:r>
              <a:rPr lang="ru-RU" altLang="hu-HU" sz="1700" b="1" dirty="0"/>
              <a:t>: основание Горной Академии. </a:t>
            </a:r>
            <a:r>
              <a:rPr lang="ru-RU" altLang="hu-HU" sz="1700" dirty="0"/>
              <a:t>Императрица Мария Терезия подписала декрет об основании.</a:t>
            </a:r>
            <a:endParaRPr lang="hu-HU" altLang="hu-HU" sz="1700" dirty="0"/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1770</a:t>
            </a:r>
            <a:r>
              <a:rPr lang="ru-RU" altLang="hu-HU" sz="1700" b="1" dirty="0"/>
              <a:t>: </a:t>
            </a:r>
            <a:r>
              <a:rPr lang="ru-RU" altLang="hu-HU" sz="1700" dirty="0"/>
              <a:t>первый учебный год на Академии, обучение по горному делу и металлургии на трехлетних курсах (инженерное образование)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ru-RU" altLang="hu-HU" sz="1700" dirty="0"/>
              <a:t>Активная лабораторная работа для студентов</a:t>
            </a:r>
            <a:r>
              <a:rPr lang="hu-HU" altLang="hu-HU" sz="1700" dirty="0"/>
              <a:t>!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1867</a:t>
            </a:r>
            <a:r>
              <a:rPr lang="ru-RU" altLang="hu-HU" sz="1700" b="1" dirty="0"/>
              <a:t>: венгерский язык введен как язык обучения</a:t>
            </a:r>
            <a:endParaRPr lang="hu-HU" altLang="hu-HU" sz="1700" b="1" dirty="0"/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1920:</a:t>
            </a:r>
            <a:r>
              <a:rPr lang="ru-RU" altLang="hu-HU" sz="1700" b="1" dirty="0"/>
              <a:t> перемещение в г. Шопрон (Венгрия)</a:t>
            </a:r>
            <a:endParaRPr lang="hu-HU" altLang="hu-HU" sz="1700" b="1" dirty="0"/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sz="1700" b="1" dirty="0"/>
              <a:t>1949-59:</a:t>
            </a:r>
            <a:r>
              <a:rPr lang="ru-RU" altLang="hu-HU" sz="1700" b="1" dirty="0"/>
              <a:t> Горный и Металлургический Факультеты перемещены в г. Мишкольц</a:t>
            </a:r>
            <a:endParaRPr lang="hu-HU" altLang="hu-HU" sz="1700" b="1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86B9595-7869-49B5-BCE5-10D0D72F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42893"/>
            <a:ext cx="3385071" cy="253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E0E98-D5B7-4B9D-83E4-838627A1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129332"/>
            <a:ext cx="3995936" cy="2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0" b="72998"/>
          <a:stretch>
            <a:fillRect/>
          </a:stretch>
        </p:blipFill>
        <p:spPr bwMode="auto">
          <a:xfrm>
            <a:off x="4010859" y="477242"/>
            <a:ext cx="498951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5333976" y="2457271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364088" y="2708920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77" y="3024448"/>
            <a:ext cx="3998294" cy="299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9" y="1526042"/>
            <a:ext cx="2972018" cy="3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f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23" y="2204864"/>
            <a:ext cx="1695071" cy="25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1680" y="5318353"/>
            <a:ext cx="4308653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hu-HU" altLang="hu-HU" dirty="0"/>
              <a:t>1786</a:t>
            </a:r>
            <a:r>
              <a:rPr lang="ru-RU" altLang="hu-HU" dirty="0"/>
              <a:t>:</a:t>
            </a:r>
            <a:r>
              <a:rPr lang="hu-HU" altLang="hu-HU" dirty="0"/>
              <a:t> </a:t>
            </a:r>
            <a:r>
              <a:rPr lang="ru-RU" altLang="hu-HU" dirty="0" err="1"/>
              <a:t>Склена</a:t>
            </a:r>
            <a:r>
              <a:rPr lang="ru-RU" altLang="hu-HU" dirty="0"/>
              <a:t> </a:t>
            </a:r>
            <a:r>
              <a:rPr lang="ru-RU" altLang="hu-HU" dirty="0" err="1"/>
              <a:t>Хут</a:t>
            </a:r>
            <a:r>
              <a:rPr lang="hu-HU" altLang="hu-HU" dirty="0"/>
              <a:t>: </a:t>
            </a:r>
            <a:r>
              <a:rPr lang="ru-RU" altLang="hu-HU" dirty="0"/>
              <a:t>«</a:t>
            </a:r>
            <a:r>
              <a:rPr lang="hu-HU" altLang="hu-HU" dirty="0"/>
              <a:t>Societat der Bergbaukunde</a:t>
            </a:r>
            <a:r>
              <a:rPr lang="ru-RU" altLang="hu-HU" dirty="0"/>
              <a:t>»: первое международное научное общество по горному делу и металлургии</a:t>
            </a:r>
            <a:endParaRPr lang="hu-HU" altLang="hu-HU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331640" y="40466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chemeClr val="bg1"/>
                </a:solidFill>
              </a:rPr>
              <a:t>Традиции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21FB19E6-4CD2-4DC7-89FC-79F8F0998F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1628800"/>
            <a:ext cx="8424936" cy="43703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/>
              <a:t>15</a:t>
            </a:r>
            <a:r>
              <a:rPr lang="hu-HU" sz="1800" dirty="0"/>
              <a:t> </a:t>
            </a:r>
            <a:r>
              <a:rPr lang="ru-RU" sz="1800" dirty="0"/>
              <a:t>студентов</a:t>
            </a:r>
            <a:r>
              <a:rPr lang="hu-HU" sz="1800" dirty="0"/>
              <a:t> </a:t>
            </a:r>
            <a:r>
              <a:rPr lang="ru-RU" sz="1800" dirty="0"/>
              <a:t>на магистратуре</a:t>
            </a:r>
            <a:r>
              <a:rPr lang="hu-HU" sz="1800" dirty="0"/>
              <a:t> </a:t>
            </a:r>
            <a:r>
              <a:rPr lang="ru-RU" sz="1800" dirty="0"/>
              <a:t>«</a:t>
            </a:r>
            <a:r>
              <a:rPr lang="hu-HU" sz="1800" b="1" dirty="0" err="1"/>
              <a:t>Petroleum</a:t>
            </a:r>
            <a:r>
              <a:rPr lang="hu-HU" sz="1800" b="1" dirty="0"/>
              <a:t> </a:t>
            </a:r>
            <a:r>
              <a:rPr lang="hu-HU" sz="1800" b="1" dirty="0" err="1"/>
              <a:t>engineering</a:t>
            </a:r>
            <a:r>
              <a:rPr lang="ru-RU" sz="1800" b="1" dirty="0"/>
              <a:t>» </a:t>
            </a:r>
            <a:r>
              <a:rPr lang="ru-RU" sz="1800" dirty="0"/>
              <a:t>с</a:t>
            </a:r>
            <a:r>
              <a:rPr lang="hu-HU" sz="1800" dirty="0"/>
              <a:t> 201</a:t>
            </a:r>
            <a:r>
              <a:rPr lang="ru-RU" sz="1800" dirty="0"/>
              <a:t>3 г.</a:t>
            </a:r>
            <a:r>
              <a:rPr lang="hu-HU" sz="1800" dirty="0"/>
              <a:t>,</a:t>
            </a:r>
            <a:r>
              <a:rPr lang="ru-RU" sz="1800" dirty="0"/>
              <a:t> 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в сотрудничестве</a:t>
            </a:r>
            <a:r>
              <a:rPr lang="hu-HU" sz="1800" dirty="0"/>
              <a:t> </a:t>
            </a:r>
            <a:r>
              <a:rPr lang="ru-RU" sz="1800" dirty="0"/>
              <a:t> с компаниями </a:t>
            </a:r>
            <a:r>
              <a:rPr lang="hu-HU" sz="1800" dirty="0"/>
              <a:t>MOL – </a:t>
            </a:r>
            <a:r>
              <a:rPr lang="kk-KZ" sz="1800" dirty="0"/>
              <a:t>ҚазМұнайГаз</a:t>
            </a:r>
            <a:r>
              <a:rPr lang="hu-HU" sz="1800" dirty="0"/>
              <a:t>,</a:t>
            </a:r>
            <a:endParaRPr lang="ru-RU" sz="1800" dirty="0"/>
          </a:p>
          <a:p>
            <a:pPr>
              <a:lnSpc>
                <a:spcPct val="100000"/>
              </a:lnSpc>
            </a:pPr>
            <a:r>
              <a:rPr lang="ru-RU" sz="1800" dirty="0"/>
              <a:t>с 2015 г. стипендиальная программа взаимного обмена «Стипендиум Хунгарикум» (</a:t>
            </a:r>
            <a:r>
              <a:rPr lang="hu-HU" sz="1800" dirty="0"/>
              <a:t>SH </a:t>
            </a:r>
            <a:r>
              <a:rPr lang="hu-HU" sz="1800" dirty="0" err="1"/>
              <a:t>scholarship</a:t>
            </a:r>
            <a:r>
              <a:rPr lang="ru-RU" sz="1800" dirty="0"/>
              <a:t>)</a:t>
            </a:r>
            <a:endParaRPr lang="hu-HU" sz="18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15E452-A3CE-450A-ADEF-C92315B3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9457">
            <a:off x="3895870" y="3470641"/>
            <a:ext cx="5354894" cy="2465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B1C76-224D-4AD2-945F-609EE2D3F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563">
            <a:off x="185307" y="3437086"/>
            <a:ext cx="4468347" cy="2978171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СВЯЗЬ С КазахстанОМ: начало</a:t>
            </a:r>
            <a:r>
              <a:rPr lang="ru-RU" dirty="0"/>
              <a:t/>
            </a:r>
            <a:br>
              <a:rPr lang="ru-R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102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" y="1696542"/>
            <a:ext cx="790194" cy="7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mak">
            <a:extLst>
              <a:ext uri="{FF2B5EF4-FFF2-40B4-BE49-F238E27FC236}">
                <a16:creationId xmlns:a16="http://schemas.microsoft.com/office/drawing/2014/main" id="{BEB19660-BEAC-4762-B6C9-F104D14C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814030" cy="7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gtk">
            <a:extLst>
              <a:ext uri="{FF2B5EF4-FFF2-40B4-BE49-F238E27FC236}">
                <a16:creationId xmlns:a16="http://schemas.microsoft.com/office/drawing/2014/main" id="{94583548-1700-4BCD-8B1C-38E53F0E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19" y="4185642"/>
            <a:ext cx="9001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tk">
            <a:extLst>
              <a:ext uri="{FF2B5EF4-FFF2-40B4-BE49-F238E27FC236}">
                <a16:creationId xmlns:a16="http://schemas.microsoft.com/office/drawing/2014/main" id="{A735714F-30B9-423D-9063-63BEEDF4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96" y="5683219"/>
            <a:ext cx="9001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gek">
            <a:extLst>
              <a:ext uri="{FF2B5EF4-FFF2-40B4-BE49-F238E27FC236}">
                <a16:creationId xmlns:a16="http://schemas.microsoft.com/office/drawing/2014/main" id="{F6FE4B2E-B542-493F-B8A0-8535C970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98" y="1700808"/>
            <a:ext cx="9001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E469A-7DB6-4FD8-80D7-353926530B5F}"/>
              </a:ext>
            </a:extLst>
          </p:cNvPr>
          <p:cNvSpPr/>
          <p:nvPr/>
        </p:nvSpPr>
        <p:spPr>
          <a:xfrm>
            <a:off x="1331640" y="404664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Настоящее время: Программы на английском языке для  с/п «Стипендиум Хунгарикум»</a:t>
            </a:r>
            <a:r>
              <a:rPr lang="ru-RU" sz="2400" dirty="0"/>
              <a:t>:  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DCC65DF-2753-42E6-BBAC-8A99F13EA766}"/>
              </a:ext>
            </a:extLst>
          </p:cNvPr>
          <p:cNvSpPr txBox="1">
            <a:spLocks/>
          </p:cNvSpPr>
          <p:nvPr/>
        </p:nvSpPr>
        <p:spPr>
          <a:xfrm>
            <a:off x="749424" y="1700808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/>
              <a:t>Геонаучно- технический Факультет</a:t>
            </a:r>
            <a:r>
              <a:rPr lang="en-GB" sz="2000" b="1" dirty="0"/>
              <a:t> </a:t>
            </a:r>
            <a:r>
              <a:rPr lang="hu-HU" sz="2000" b="1" dirty="0"/>
              <a:t>          </a:t>
            </a:r>
          </a:p>
          <a:p>
            <a:r>
              <a:rPr lang="en-GB" sz="2000" b="1" dirty="0">
                <a:highlight>
                  <a:srgbClr val="FFFF00"/>
                </a:highlight>
              </a:rPr>
              <a:t>Petroleum Engineering, MSc</a:t>
            </a:r>
            <a:r>
              <a:rPr lang="hu-HU" sz="2000" b="1" dirty="0">
                <a:highlight>
                  <a:srgbClr val="FFFF00"/>
                </a:highlight>
              </a:rPr>
              <a:t> (+ </a:t>
            </a:r>
            <a:r>
              <a:rPr lang="hu-HU" sz="2000" b="1" dirty="0" err="1">
                <a:highlight>
                  <a:srgbClr val="FFFF00"/>
                </a:highlight>
              </a:rPr>
              <a:t>BSc</a:t>
            </a:r>
            <a:r>
              <a:rPr lang="hu-HU" sz="2000" b="1" dirty="0">
                <a:highlight>
                  <a:srgbClr val="FFFF00"/>
                </a:highlight>
              </a:rPr>
              <a:t>)</a:t>
            </a:r>
            <a:r>
              <a:rPr lang="hu-HU" sz="2000" dirty="0">
                <a:highlight>
                  <a:srgbClr val="FFFF00"/>
                </a:highlight>
              </a:rPr>
              <a:t>	</a:t>
            </a:r>
            <a:r>
              <a:rPr lang="hu-HU" sz="2000" dirty="0"/>
              <a:t>			</a:t>
            </a:r>
          </a:p>
          <a:p>
            <a:r>
              <a:rPr lang="en-GB" sz="2000" dirty="0"/>
              <a:t>Petroleum </a:t>
            </a:r>
            <a:r>
              <a:rPr lang="hu-HU" sz="2000" dirty="0" err="1"/>
              <a:t>Geoe</a:t>
            </a:r>
            <a:r>
              <a:rPr lang="en-GB" sz="2000" dirty="0" err="1"/>
              <a:t>ngineering</a:t>
            </a:r>
            <a:r>
              <a:rPr lang="en-GB" sz="2000" dirty="0"/>
              <a:t>, MSc</a:t>
            </a:r>
            <a:endParaRPr lang="hu-HU" sz="2000" dirty="0"/>
          </a:p>
          <a:p>
            <a:r>
              <a:rPr lang="hu-HU" sz="2000" dirty="0" err="1"/>
              <a:t>Environmental</a:t>
            </a:r>
            <a:r>
              <a:rPr lang="hu-HU" sz="2000" dirty="0"/>
              <a:t> </a:t>
            </a:r>
            <a:r>
              <a:rPr lang="hu-HU" sz="2000" dirty="0" err="1"/>
              <a:t>Engineering</a:t>
            </a:r>
            <a:r>
              <a:rPr lang="hu-HU" sz="2000" dirty="0"/>
              <a:t>, </a:t>
            </a:r>
            <a:r>
              <a:rPr lang="hu-HU" sz="2000" dirty="0" err="1"/>
              <a:t>MSc</a:t>
            </a:r>
            <a:endParaRPr lang="hu-HU" sz="2000" dirty="0"/>
          </a:p>
          <a:p>
            <a:r>
              <a:rPr lang="en-GB" sz="2000" dirty="0"/>
              <a:t>Hydrogeological Engineering</a:t>
            </a:r>
            <a:r>
              <a:rPr lang="hu-HU" sz="2000" dirty="0"/>
              <a:t>, </a:t>
            </a:r>
            <a:r>
              <a:rPr lang="en-GB" sz="2000" dirty="0"/>
              <a:t>MSc </a:t>
            </a:r>
            <a:endParaRPr lang="hu-HU" sz="2000" dirty="0"/>
          </a:p>
          <a:p>
            <a:r>
              <a:rPr lang="en-GB" sz="2000" b="1" dirty="0">
                <a:highlight>
                  <a:srgbClr val="FFFF00"/>
                </a:highlight>
              </a:rPr>
              <a:t>PhD programme</a:t>
            </a:r>
            <a:endParaRPr lang="hu-HU" sz="2000" b="1" dirty="0">
              <a:highlight>
                <a:srgbClr val="FFFF00"/>
              </a:highlight>
            </a:endParaRPr>
          </a:p>
          <a:p>
            <a:endParaRPr lang="hu-HU" sz="2000" b="1" dirty="0"/>
          </a:p>
          <a:p>
            <a:pPr marL="0" indent="0">
              <a:buFont typeface="Arial" pitchFamily="34" charset="0"/>
              <a:buNone/>
            </a:pPr>
            <a:r>
              <a:rPr lang="ru-RU" sz="2000" b="1" dirty="0"/>
              <a:t>Факультет по материаловедению</a:t>
            </a:r>
          </a:p>
          <a:p>
            <a:r>
              <a:rPr lang="en-GB" sz="2000" b="1" dirty="0">
                <a:highlight>
                  <a:srgbClr val="FFFF00"/>
                </a:highlight>
              </a:rPr>
              <a:t>Materials Engineering</a:t>
            </a:r>
            <a:r>
              <a:rPr lang="hu-HU" sz="2000" b="1" dirty="0">
                <a:highlight>
                  <a:srgbClr val="FFFF00"/>
                </a:highlight>
              </a:rPr>
              <a:t>, </a:t>
            </a:r>
            <a:r>
              <a:rPr lang="hu-HU" sz="2000" b="1" dirty="0" err="1">
                <a:highlight>
                  <a:srgbClr val="FFFF00"/>
                </a:highlight>
              </a:rPr>
              <a:t>MSc</a:t>
            </a:r>
            <a:r>
              <a:rPr lang="en-GB" sz="2000" dirty="0"/>
              <a:t>	</a:t>
            </a:r>
            <a:endParaRPr lang="hu-HU" sz="2000" dirty="0"/>
          </a:p>
          <a:p>
            <a:r>
              <a:rPr lang="en-GB" sz="2000" dirty="0"/>
              <a:t>Metallurgical Engineering</a:t>
            </a:r>
            <a:r>
              <a:rPr lang="hu-HU" sz="2000" dirty="0"/>
              <a:t>, </a:t>
            </a:r>
            <a:r>
              <a:rPr lang="hu-HU" sz="2000" dirty="0" err="1"/>
              <a:t>MSc</a:t>
            </a:r>
            <a:r>
              <a:rPr lang="en-GB" sz="2000" dirty="0"/>
              <a:t>	</a:t>
            </a:r>
            <a:endParaRPr lang="hu-HU" sz="2000" dirty="0"/>
          </a:p>
          <a:p>
            <a:r>
              <a:rPr lang="en-GB" sz="2000" dirty="0"/>
              <a:t>PhD programme</a:t>
            </a:r>
            <a:r>
              <a:rPr lang="hu-HU" sz="2000" dirty="0"/>
              <a:t>	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A2F0E90-5840-4513-801E-80DAE79064E5}"/>
              </a:ext>
            </a:extLst>
          </p:cNvPr>
          <p:cNvSpPr txBox="1">
            <a:spLocks/>
          </p:cNvSpPr>
          <p:nvPr/>
        </p:nvSpPr>
        <p:spPr>
          <a:xfrm>
            <a:off x="4925888" y="1700808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800" b="1" dirty="0"/>
              <a:t>Факультет </a:t>
            </a:r>
            <a:r>
              <a:rPr lang="ru-RU" sz="1800" b="1" dirty="0" smtClean="0"/>
              <a:t>Машиностроения </a:t>
            </a:r>
            <a:r>
              <a:rPr lang="ru-RU" sz="1800" b="1" dirty="0"/>
              <a:t>и Информатики</a:t>
            </a:r>
            <a:r>
              <a:rPr lang="en-GB" sz="1800" b="1" dirty="0"/>
              <a:t> </a:t>
            </a:r>
            <a:endParaRPr lang="hu-HU" sz="1800" dirty="0"/>
          </a:p>
          <a:p>
            <a:r>
              <a:rPr lang="en-GB" sz="2000" dirty="0"/>
              <a:t>Mechanical Engineering</a:t>
            </a:r>
            <a:r>
              <a:rPr lang="hu-HU" sz="2000" dirty="0"/>
              <a:t>, </a:t>
            </a:r>
            <a:r>
              <a:rPr lang="hu-HU" sz="2000" dirty="0" err="1"/>
              <a:t>MSc</a:t>
            </a:r>
            <a:r>
              <a:rPr lang="en-GB" sz="2000" dirty="0"/>
              <a:t>	</a:t>
            </a:r>
            <a:endParaRPr lang="hu-HU" sz="2000" dirty="0"/>
          </a:p>
          <a:p>
            <a:r>
              <a:rPr lang="en-GB" sz="2000" b="1" dirty="0">
                <a:highlight>
                  <a:srgbClr val="FFFF00"/>
                </a:highlight>
              </a:rPr>
              <a:t>Software and Information Engineering</a:t>
            </a:r>
            <a:r>
              <a:rPr lang="hu-HU" sz="2000" b="1" dirty="0">
                <a:highlight>
                  <a:srgbClr val="FFFF00"/>
                </a:highlight>
              </a:rPr>
              <a:t>, </a:t>
            </a:r>
            <a:r>
              <a:rPr lang="hu-HU" sz="2000" b="1" dirty="0" err="1">
                <a:highlight>
                  <a:srgbClr val="FFFF00"/>
                </a:highlight>
              </a:rPr>
              <a:t>MSc</a:t>
            </a:r>
            <a:r>
              <a:rPr lang="en-GB" sz="2000" dirty="0">
                <a:highlight>
                  <a:srgbClr val="FFFF00"/>
                </a:highlight>
              </a:rPr>
              <a:t> </a:t>
            </a:r>
            <a:endParaRPr lang="hu-HU" sz="2000" dirty="0">
              <a:highlight>
                <a:srgbClr val="FFFF00"/>
              </a:highlight>
            </a:endParaRPr>
          </a:p>
          <a:p>
            <a:r>
              <a:rPr lang="en-GB" sz="2000" dirty="0"/>
              <a:t>PhD programme</a:t>
            </a:r>
            <a:endParaRPr lang="hu-HU" sz="2000" dirty="0"/>
          </a:p>
          <a:p>
            <a:pPr marL="0" indent="0">
              <a:buNone/>
            </a:pPr>
            <a:r>
              <a:rPr lang="hu-HU" sz="2000" dirty="0"/>
              <a:t>	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b="1" dirty="0"/>
              <a:t>Экономический Факультет</a:t>
            </a:r>
          </a:p>
          <a:p>
            <a:r>
              <a:rPr lang="en-GB" sz="1800" b="1" dirty="0">
                <a:highlight>
                  <a:srgbClr val="FFFF00"/>
                </a:highlight>
              </a:rPr>
              <a:t>Master of Business Administration</a:t>
            </a:r>
            <a:r>
              <a:rPr lang="hu-HU" sz="1800" b="1" dirty="0">
                <a:highlight>
                  <a:srgbClr val="FFFF00"/>
                </a:highlight>
              </a:rPr>
              <a:t>, MA</a:t>
            </a:r>
            <a:r>
              <a:rPr lang="en-GB" sz="1800" dirty="0"/>
              <a:t>	</a:t>
            </a:r>
            <a:endParaRPr lang="hu-HU" sz="1800" dirty="0"/>
          </a:p>
          <a:p>
            <a:r>
              <a:rPr lang="en-GB" sz="1800" dirty="0"/>
              <a:t>PhD programme in Management</a:t>
            </a:r>
            <a:r>
              <a:rPr lang="en-GB" sz="2000" dirty="0"/>
              <a:t>	</a:t>
            </a:r>
            <a:endParaRPr lang="hu-HU" sz="2000" dirty="0"/>
          </a:p>
          <a:p>
            <a:pPr marL="0" indent="0">
              <a:buFont typeface="Arial" pitchFamily="34" charset="0"/>
              <a:buNone/>
            </a:pPr>
            <a:r>
              <a:rPr lang="ru-RU" sz="1800" b="1" dirty="0"/>
              <a:t>Филологический Факультет</a:t>
            </a:r>
          </a:p>
          <a:p>
            <a:r>
              <a:rPr lang="en-GB" sz="1800" b="1" dirty="0">
                <a:highlight>
                  <a:srgbClr val="FFFF00"/>
                </a:highlight>
              </a:rPr>
              <a:t>Central European Studies</a:t>
            </a:r>
            <a:r>
              <a:rPr lang="hu-HU" sz="1800" b="1" dirty="0">
                <a:highlight>
                  <a:srgbClr val="FFFF00"/>
                </a:highlight>
              </a:rPr>
              <a:t>, MA</a:t>
            </a:r>
            <a:endParaRPr lang="hu-HU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73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1560900" y="282169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chemeClr val="bg1"/>
                </a:solidFill>
              </a:rPr>
              <a:t>Международные студенты в рамке программы Стипендиум Хунгарикум  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15" name="Kép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8136904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ím 1"/>
          <p:cNvSpPr txBox="1">
            <a:spLocks/>
          </p:cNvSpPr>
          <p:nvPr/>
        </p:nvSpPr>
        <p:spPr>
          <a:xfrm>
            <a:off x="3059832" y="1700809"/>
            <a:ext cx="5472608" cy="8528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kk-KZ" sz="1600" b="1" dirty="0" smtClean="0"/>
              <a:t>Количество  </a:t>
            </a:r>
            <a:r>
              <a:rPr lang="kk-KZ" sz="1600" b="1" dirty="0"/>
              <a:t>стипендиатов в </a:t>
            </a:r>
            <a:r>
              <a:rPr lang="kk-KZ" sz="1600" b="1" dirty="0" smtClean="0"/>
              <a:t> Мишкольцском Университете </a:t>
            </a:r>
            <a:r>
              <a:rPr lang="ru-RU" sz="1600" b="1" dirty="0" smtClean="0"/>
              <a:t>до </a:t>
            </a:r>
            <a:r>
              <a:rPr lang="ru-RU" sz="1600" b="1" dirty="0"/>
              <a:t>2016-2017  учебного  года</a:t>
            </a: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6211669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Далее: </a:t>
            </a:r>
            <a:r>
              <a:rPr lang="ru-RU" sz="1600" dirty="0">
                <a:solidFill>
                  <a:srgbClr val="FF0000"/>
                </a:solidFill>
              </a:rPr>
              <a:t>8 </a:t>
            </a:r>
            <a:r>
              <a:rPr lang="ru-RU" sz="1600" dirty="0" smtClean="0">
                <a:solidFill>
                  <a:srgbClr val="FF0000"/>
                </a:solidFill>
              </a:rPr>
              <a:t>казахстанских студентов  </a:t>
            </a:r>
            <a:r>
              <a:rPr lang="ru-RU" sz="1600" dirty="0">
                <a:solidFill>
                  <a:srgbClr val="FF0000"/>
                </a:solidFill>
              </a:rPr>
              <a:t>поступили по  программе Стипендиум Хунгарикум в </a:t>
            </a:r>
            <a:r>
              <a:rPr lang="hu-HU" sz="1600" dirty="0">
                <a:solidFill>
                  <a:srgbClr val="FF0000"/>
                </a:solidFill>
              </a:rPr>
              <a:t>2017/2018 </a:t>
            </a:r>
            <a:r>
              <a:rPr lang="ru-RU" sz="1600" dirty="0" smtClean="0">
                <a:solidFill>
                  <a:srgbClr val="FF0000"/>
                </a:solidFill>
              </a:rPr>
              <a:t>академическом  </a:t>
            </a:r>
            <a:r>
              <a:rPr lang="ru-RU" sz="1600" dirty="0">
                <a:solidFill>
                  <a:srgbClr val="FF0000"/>
                </a:solidFill>
              </a:rPr>
              <a:t>году 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F565E06-29EA-4898-BDEA-7479532E2531}"/>
              </a:ext>
            </a:extLst>
          </p:cNvPr>
          <p:cNvSpPr/>
          <p:nvPr/>
        </p:nvSpPr>
        <p:spPr>
          <a:xfrm>
            <a:off x="5076056" y="3284984"/>
            <a:ext cx="432048" cy="576064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94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E6A6BB-FDAB-42D3-A84A-971CB325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2633">
            <a:off x="353311" y="4895536"/>
            <a:ext cx="1857375" cy="186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F0B0A-9893-4DE1-A2AA-68CC9A84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562" y="262439"/>
            <a:ext cx="7390524" cy="5749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cap="none" dirty="0"/>
              <a:t>СВЯЗЫ С КАЗАХСТАНОМ</a:t>
            </a:r>
            <a:r>
              <a:rPr lang="hu-HU" sz="2800" cap="none" dirty="0"/>
              <a:t> – </a:t>
            </a:r>
            <a:r>
              <a:rPr lang="ru-RU" sz="2800" cap="none" dirty="0"/>
              <a:t>ИМЕЮЩИЕСЯ </a:t>
            </a:r>
            <a:br>
              <a:rPr lang="ru-RU" sz="2800" cap="none" dirty="0"/>
            </a:br>
            <a:r>
              <a:rPr lang="ru-RU" sz="2800" cap="none" dirty="0"/>
              <a:t>СОТРУДНИЧЕСТВА</a:t>
            </a:r>
            <a:endParaRPr lang="hu-HU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7F79D-2FAE-4356-A7CC-C4C7439EAE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1550260"/>
            <a:ext cx="8064896" cy="3232655"/>
          </a:xfrm>
        </p:spPr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ru-RU" sz="2000" b="1" dirty="0"/>
              <a:t>Северо-Казахстанский Государственный Университет</a:t>
            </a:r>
            <a:r>
              <a:rPr lang="hu-HU" sz="2000" dirty="0"/>
              <a:t>: </a:t>
            </a:r>
            <a:r>
              <a:rPr lang="ru-RU" sz="2000" dirty="0"/>
              <a:t>договор о сотрудничестве с Факультетом Машиностроения  и Информатики</a:t>
            </a:r>
            <a:r>
              <a:rPr lang="hu-HU" sz="2000" dirty="0"/>
              <a:t>, </a:t>
            </a:r>
            <a:r>
              <a:rPr lang="ru-RU" sz="2000" dirty="0"/>
              <a:t>программа докторантуры</a:t>
            </a:r>
            <a:endParaRPr lang="hu-HU" sz="2000" dirty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kk-KZ" sz="2000" b="1" dirty="0"/>
              <a:t>Қазақ Ұлттық Техникалық Зерттеу Университеті</a:t>
            </a:r>
            <a:r>
              <a:rPr lang="hu-HU" sz="2000" dirty="0"/>
              <a:t>: </a:t>
            </a:r>
            <a:r>
              <a:rPr lang="ru-RU" sz="2000" dirty="0"/>
              <a:t>договор о сотрудничестве с Геонаучно-техническим Факультетом</a:t>
            </a:r>
            <a:r>
              <a:rPr lang="hu-HU" sz="2000" dirty="0"/>
              <a:t>,</a:t>
            </a:r>
            <a:r>
              <a:rPr lang="ru-RU" sz="2000" dirty="0"/>
              <a:t> проект</a:t>
            </a:r>
            <a:r>
              <a:rPr lang="hu-HU" sz="2000" dirty="0"/>
              <a:t> </a:t>
            </a:r>
            <a:r>
              <a:rPr lang="ru-RU" sz="2000" dirty="0"/>
              <a:t>«</a:t>
            </a:r>
            <a:r>
              <a:rPr lang="hu-HU" sz="2000" dirty="0"/>
              <a:t>Erasmus</a:t>
            </a:r>
            <a:r>
              <a:rPr lang="hu-HU" sz="2000" dirty="0" smtClean="0"/>
              <a:t>+</a:t>
            </a:r>
            <a:r>
              <a:rPr lang="ru-RU" sz="2000" dirty="0" smtClean="0"/>
              <a:t> </a:t>
            </a:r>
            <a:r>
              <a:rPr lang="en-US" sz="2000" dirty="0" smtClean="0"/>
              <a:t>mobility</a:t>
            </a:r>
            <a:r>
              <a:rPr lang="ru-RU" sz="2000" dirty="0"/>
              <a:t>»</a:t>
            </a:r>
            <a:endParaRPr lang="hu-HU" sz="2000" dirty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kk-KZ" sz="2000" b="1" dirty="0"/>
              <a:t> Әл-Фараби атындағы Қазақ Ұлттық Университеті </a:t>
            </a:r>
            <a:r>
              <a:rPr lang="hu-HU" sz="2000" dirty="0"/>
              <a:t>: </a:t>
            </a:r>
            <a:r>
              <a:rPr lang="en-US" sz="2000" dirty="0"/>
              <a:t>c</a:t>
            </a:r>
            <a:r>
              <a:rPr lang="ru-RU" sz="2000" dirty="0"/>
              <a:t>отрудничество по проекту</a:t>
            </a:r>
            <a:r>
              <a:rPr lang="hu-HU" sz="2000" dirty="0"/>
              <a:t> </a:t>
            </a:r>
            <a:r>
              <a:rPr lang="ru-RU" sz="2000" dirty="0"/>
              <a:t>«</a:t>
            </a:r>
            <a:r>
              <a:rPr lang="hu-HU" sz="2000" dirty="0" err="1"/>
              <a:t>EnviRM</a:t>
            </a:r>
            <a:r>
              <a:rPr lang="hu-HU" sz="2000" dirty="0"/>
              <a:t> Erasmus+ KA2</a:t>
            </a:r>
            <a:r>
              <a:rPr lang="ru-RU" sz="2000" dirty="0"/>
              <a:t>» разработка учебной программы </a:t>
            </a:r>
            <a:r>
              <a:rPr lang="hu-HU" sz="2000" dirty="0"/>
              <a:t> (</a:t>
            </a:r>
            <a:r>
              <a:rPr lang="ru-RU" sz="2000" dirty="0"/>
              <a:t>координатор</a:t>
            </a:r>
            <a:r>
              <a:rPr lang="hu-HU" sz="2000" dirty="0"/>
              <a:t>: AUCA, KG)</a:t>
            </a:r>
          </a:p>
        </p:txBody>
      </p:sp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AF22ED78-997A-45A9-AB4B-661D1799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112">
            <a:off x="6337538" y="5065341"/>
            <a:ext cx="1512168" cy="15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380A2-1AB0-411D-AB9B-B4CA5AB35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8615">
            <a:off x="3418824" y="5166158"/>
            <a:ext cx="1714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4288"/>
      </p:ext>
    </p:extLst>
  </p:cSld>
  <p:clrMapOvr>
    <a:masterClrMapping/>
  </p:clrMapOvr>
</p:sld>
</file>

<file path=ppt/theme/theme1.xml><?xml version="1.0" encoding="utf-8"?>
<a:theme xmlns:a="http://schemas.openxmlformats.org/drawingml/2006/main" name="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PPT_új</Template>
  <TotalTime>9358</TotalTime>
  <Words>440</Words>
  <Application>Microsoft Office PowerPoint</Application>
  <PresentationFormat>Diavetítés a képernyőre (4:3 oldalarány)</PresentationFormat>
  <Paragraphs>95</Paragraphs>
  <Slides>10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Arial</vt:lpstr>
      <vt:lpstr>BodoniH-Laser</vt:lpstr>
      <vt:lpstr>Calibri</vt:lpstr>
      <vt:lpstr>Wingdings</vt:lpstr>
      <vt:lpstr>me</vt:lpstr>
      <vt:lpstr>Custom Design</vt:lpstr>
      <vt:lpstr>Diagram</vt:lpstr>
      <vt:lpstr>PowerPoint-bemutató</vt:lpstr>
      <vt:lpstr>Мищкольц</vt:lpstr>
      <vt:lpstr>PowerPoint-bemutató</vt:lpstr>
      <vt:lpstr>Короткая история Университета (1735 - 1959)</vt:lpstr>
      <vt:lpstr>PowerPoint-bemutató</vt:lpstr>
      <vt:lpstr>СВЯЗЬ С КазахстанОМ: начало </vt:lpstr>
      <vt:lpstr>PowerPoint-bemutató</vt:lpstr>
      <vt:lpstr>PowerPoint-bemutató</vt:lpstr>
      <vt:lpstr>СВЯЗЫ С КАЗАХСТАНОМ – ИМЕЮЩИЕСЯ  СОТРУДНИЧЕСТВА</vt:lpstr>
      <vt:lpstr>        Контакты:</vt:lpstr>
    </vt:vector>
  </TitlesOfParts>
  <Company>Figo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Miskolc</dc:title>
  <dc:creator>Sike Gábor</dc:creator>
  <cp:lastModifiedBy>Corvinus</cp:lastModifiedBy>
  <cp:revision>536</cp:revision>
  <dcterms:created xsi:type="dcterms:W3CDTF">2008-02-17T10:43:04Z</dcterms:created>
  <dcterms:modified xsi:type="dcterms:W3CDTF">2018-02-28T11:12:48Z</dcterms:modified>
</cp:coreProperties>
</file>