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6" r:id="rId3"/>
    <p:sldId id="331" r:id="rId4"/>
    <p:sldId id="339" r:id="rId5"/>
    <p:sldId id="326" r:id="rId6"/>
    <p:sldId id="327" r:id="rId7"/>
    <p:sldId id="320" r:id="rId8"/>
    <p:sldId id="319" r:id="rId9"/>
    <p:sldId id="317" r:id="rId10"/>
    <p:sldId id="315" r:id="rId11"/>
    <p:sldId id="334" r:id="rId12"/>
    <p:sldId id="322" r:id="rId13"/>
    <p:sldId id="321" r:id="rId14"/>
    <p:sldId id="323" r:id="rId15"/>
    <p:sldId id="336" r:id="rId16"/>
    <p:sldId id="337" r:id="rId17"/>
    <p:sldId id="338" r:id="rId18"/>
    <p:sldId id="33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C8B"/>
    <a:srgbClr val="FF9933"/>
    <a:srgbClr val="CC9900"/>
    <a:srgbClr val="11205F"/>
    <a:srgbClr val="0000FF"/>
    <a:srgbClr val="FFCC66"/>
    <a:srgbClr val="00FFFF"/>
    <a:srgbClr val="00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 snapToGrid="0" showGuides="1">
      <p:cViewPr>
        <p:scale>
          <a:sx n="60" d="100"/>
          <a:sy n="60" d="100"/>
        </p:scale>
        <p:origin x="-6" y="-10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C-45FD-9DE3-6054122FA6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National HEI</c:v>
                </c:pt>
                <c:pt idx="1">
                  <c:v>State HEI</c:v>
                </c:pt>
                <c:pt idx="2">
                  <c:v>Not civil HEI</c:v>
                </c:pt>
                <c:pt idx="3">
                  <c:v>AOE</c:v>
                </c:pt>
                <c:pt idx="4">
                  <c:v>International HEI</c:v>
                </c:pt>
                <c:pt idx="5">
                  <c:v>Joint-stock HEI</c:v>
                </c:pt>
                <c:pt idx="6">
                  <c:v>Private HEI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32</c:v>
                </c:pt>
                <c:pt idx="2">
                  <c:v>14</c:v>
                </c:pt>
                <c:pt idx="3">
                  <c:v>1</c:v>
                </c:pt>
                <c:pt idx="4">
                  <c:v>1</c:v>
                </c:pt>
                <c:pt idx="5">
                  <c:v>17</c:v>
                </c:pt>
                <c:pt idx="6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6C-45FD-9DE3-6054122FA6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8629776271695311"/>
          <c:y val="2.1234877813063966E-2"/>
          <c:w val="0.69922388998891849"/>
          <c:h val="0.30650288872366671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20-4624-9527-3BAE1288D1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Joint educational programs</c:v>
                </c:pt>
                <c:pt idx="1">
                  <c:v>Double degree programs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602</c:v>
                </c:pt>
                <c:pt idx="1">
                  <c:v>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0-4624-9527-3BAE1288D1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700608"/>
        <c:axId val="85702144"/>
      </c:barChart>
      <c:catAx>
        <c:axId val="8570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  <c:crossAx val="85702144"/>
        <c:crosses val="autoZero"/>
        <c:auto val="1"/>
        <c:lblAlgn val="ctr"/>
        <c:lblOffset val="100"/>
        <c:noMultiLvlLbl val="0"/>
      </c:catAx>
      <c:valAx>
        <c:axId val="85702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70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0675392455788E-2"/>
          <c:y val="0.14711044340231952"/>
          <c:w val="0.91769864921508837"/>
          <c:h val="0.63192693268933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45860321587965E-3"/>
                  <c:y val="0.34265395523854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19409804465073E-3"/>
                  <c:y val="0.20891543343348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Near abroad</c:v>
                </c:pt>
                <c:pt idx="1">
                  <c:v>Far abroad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34560"/>
        <c:axId val="86436096"/>
      </c:barChart>
      <c:catAx>
        <c:axId val="864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36096"/>
        <c:crosses val="autoZero"/>
        <c:auto val="1"/>
        <c:lblAlgn val="ctr"/>
        <c:lblOffset val="100"/>
        <c:noMultiLvlLbl val="0"/>
      </c:catAx>
      <c:valAx>
        <c:axId val="86436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43456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4672768318089E-2"/>
          <c:y val="0.14759709450086228"/>
          <c:w val="0.91079469697052062"/>
          <c:h val="0.51520421715268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International credit mobility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120</c:v>
                </c:pt>
                <c:pt idx="2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Capacity building in higher education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462727026646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06737511928046E-2"/>
                  <c:y val="-3.4217896837435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09432516699267E-2"/>
                  <c:y val="9.2524803100862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908928"/>
        <c:axId val="86910464"/>
      </c:barChart>
      <c:catAx>
        <c:axId val="869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10464"/>
        <c:crosses val="autoZero"/>
        <c:auto val="1"/>
        <c:lblAlgn val="ctr"/>
        <c:lblOffset val="100"/>
        <c:noMultiLvlLbl val="0"/>
      </c:catAx>
      <c:valAx>
        <c:axId val="8691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0892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79239560728848E-2"/>
          <c:y val="4.3838907548231429E-2"/>
          <c:w val="0.92901196446811718"/>
          <c:h val="0.73075128339421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By the state budget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04952905867245E-4"/>
                  <c:y val="3.563245915763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54329136197954E-3"/>
                  <c:y val="2.144190687591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7643499547852078E-3"/>
                  <c:y val="1.800723687957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03949160936162E-2"/>
                  <c:y val="3.197090899021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77481356651679E-2"/>
                  <c:y val="2.797454536643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64567797209726E-2"/>
                  <c:y val="3.197090899021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1205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350</c:v>
                </c:pt>
                <c:pt idx="1">
                  <c:v>662</c:v>
                </c:pt>
                <c:pt idx="2">
                  <c:v>746</c:v>
                </c:pt>
                <c:pt idx="3">
                  <c:v>805</c:v>
                </c:pt>
                <c:pt idx="4">
                  <c:v>909</c:v>
                </c:pt>
                <c:pt idx="5">
                  <c:v>951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By extrabudgetary resources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3874067832583557E-3"/>
                  <c:y val="3.996363623776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2">
                  <c:v>842</c:v>
                </c:pt>
                <c:pt idx="3">
                  <c:v>976</c:v>
                </c:pt>
                <c:pt idx="4">
                  <c:v>1420</c:v>
                </c:pt>
                <c:pt idx="5">
                  <c:v>1522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56192"/>
        <c:axId val="75257728"/>
      </c:barChart>
      <c:catAx>
        <c:axId val="752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57728"/>
        <c:crosses val="autoZero"/>
        <c:auto val="1"/>
        <c:lblAlgn val="ctr"/>
        <c:lblOffset val="100"/>
        <c:noMultiLvlLbl val="0"/>
      </c:catAx>
      <c:valAx>
        <c:axId val="7525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25619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5290899633109E-2"/>
          <c:y val="9.3186179845967831E-2"/>
          <c:w val="0.83345609123915265"/>
          <c:h val="0.52439078237224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 выехавших зарубеж по академической мобильности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04952905867245E-4"/>
                  <c:y val="3.563245915763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932615060625867E-3"/>
                  <c:y val="1.246923754321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311199222049736E-3"/>
                  <c:y val="1.800727454611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55618116219942E-4"/>
                  <c:y val="3.197105441356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3032635436675831E-3"/>
                  <c:y val="2.797454014829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64577436920661E-2"/>
                  <c:y val="5.0544566573895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1205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17</c:v>
                </c:pt>
                <c:pt idx="3">
                  <c:v>27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37568"/>
        <c:axId val="75439104"/>
      </c:barChart>
      <c:catAx>
        <c:axId val="754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439104"/>
        <c:crosses val="autoZero"/>
        <c:auto val="1"/>
        <c:lblAlgn val="ctr"/>
        <c:lblOffset val="100"/>
        <c:noMultiLvlLbl val="0"/>
      </c:catAx>
      <c:valAx>
        <c:axId val="7543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43756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67362314615289E-2"/>
          <c:y val="0.1412179036065043"/>
          <c:w val="0.54155652802387266"/>
          <c:h val="0.704382415809136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Страна происхождения иностранных студентов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dPt>
          <c:dLbls>
            <c:dLbl>
              <c:idx val="0"/>
              <c:layout>
                <c:manualLayout>
                  <c:x val="1.9354228489736527E-2"/>
                  <c:y val="-3.38856667808991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78392741202585E-3"/>
                  <c:y val="-3.1600800582715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50070798188055E-2"/>
                  <c:y val="4.443517197999638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614944768590102E-2"/>
                  <c:y val="-1.8830763537522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363664102192027E-2"/>
                  <c:y val="-3.3899348614421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Afghanistan</c:v>
                </c:pt>
                <c:pt idx="1">
                  <c:v>China</c:v>
                </c:pt>
                <c:pt idx="2">
                  <c:v>Mongolia</c:v>
                </c:pt>
                <c:pt idx="3">
                  <c:v>CIS</c:v>
                </c:pt>
                <c:pt idx="4">
                  <c:v>Other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616</c:v>
                </c:pt>
                <c:pt idx="1">
                  <c:v>1385</c:v>
                </c:pt>
                <c:pt idx="2">
                  <c:v>660</c:v>
                </c:pt>
                <c:pt idx="3">
                  <c:v>2523</c:v>
                </c:pt>
                <c:pt idx="4">
                  <c:v>3097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95-4F21-8B58-186429F058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13069933394107"/>
          <c:y val="0.1596735677329309"/>
          <c:w val="0.33142915512743543"/>
          <c:h val="0.64380485199001614"/>
        </c:manualLayout>
      </c:layout>
      <c:overlay val="0"/>
      <c:spPr>
        <a:ln>
          <a:noFill/>
        </a:ln>
      </c:spPr>
      <c:txPr>
        <a:bodyPr/>
        <a:lstStyle/>
        <a:p>
          <a:pPr>
            <a:defRPr lang="ru-RU"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71499703609628"/>
          <c:y val="0"/>
          <c:w val="0.60479603433377616"/>
          <c:h val="0.73413505246382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иностранных студентов по уровню обучения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7B-4C89-89C8-5350F80CD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Bachelor</c:v>
                </c:pt>
                <c:pt idx="1">
                  <c:v>Master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7943</c:v>
                </c:pt>
                <c:pt idx="1">
                  <c:v>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7B-4C89-89C8-5350F80CD9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732544"/>
        <c:axId val="84736256"/>
      </c:barChart>
      <c:catAx>
        <c:axId val="847325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4736256"/>
        <c:crosses val="autoZero"/>
        <c:auto val="1"/>
        <c:lblAlgn val="ctr"/>
        <c:lblOffset val="100"/>
        <c:noMultiLvlLbl val="0"/>
      </c:catAx>
      <c:valAx>
        <c:axId val="8473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732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928215466034929"/>
          <c:y val="0.84363834849141739"/>
          <c:w val="0.70121316828374936"/>
          <c:h val="0.1563616515085826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0117173200228"/>
          <c:y val="5.339203287409687E-2"/>
          <c:w val="0.67958120321634974"/>
          <c:h val="0.57436884804778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foreign students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77B-4C89-89C8-5350F80CD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36</c:v>
                </c:pt>
                <c:pt idx="2">
                  <c:v>59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7B-4C89-89C8-5350F80CD9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Students of Foundation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140</c:v>
                </c:pt>
                <c:pt idx="3">
                  <c:v>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894848"/>
        <c:axId val="84896384"/>
      </c:barChart>
      <c:catAx>
        <c:axId val="8489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896384"/>
        <c:crosses val="autoZero"/>
        <c:auto val="1"/>
        <c:lblAlgn val="ctr"/>
        <c:lblOffset val="100"/>
        <c:noMultiLvlLbl val="0"/>
      </c:catAx>
      <c:valAx>
        <c:axId val="8489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894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4503339521582"/>
          <c:y val="0.23813694664587154"/>
          <c:w val="0.40506942683352337"/>
          <c:h val="0.788328203021977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Страна происхождения иностранных студентов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15741062539596343"/>
                  <c:y val="-3.2305606283062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224137931034485E-2"/>
                  <c:y val="-0.132669138191448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62557697529188"/>
                  <c:y val="-2.78473072922596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279075029414422E-2"/>
                  <c:y val="6.15519483963989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178749208073127E-2"/>
                  <c:y val="7.91853708729636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840619060548467E-2"/>
                  <c:y val="7.85612338308334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06-45F0-90D5-36590C254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Russia</c:v>
                </c:pt>
                <c:pt idx="1">
                  <c:v>USA</c:v>
                </c:pt>
                <c:pt idx="2">
                  <c:v>Bulgaria</c:v>
                </c:pt>
                <c:pt idx="3">
                  <c:v>Portugal</c:v>
                </c:pt>
                <c:pt idx="4">
                  <c:v>Finland</c:v>
                </c:pt>
                <c:pt idx="5">
                  <c:v>Turkey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06-45F0-90D5-36590C2544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669312231809337"/>
          <c:y val="0.36134835013873523"/>
          <c:w val="0.25076755119188487"/>
          <c:h val="0.47311012903284305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877849759151"/>
          <c:y val="4.2126997510994135E-2"/>
          <c:w val="0.73812789479650409"/>
          <c:h val="0.59376372613526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Foreign scientists of the M. Kozybayev NKSU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 formatCode="#,##0">
                  <c:v>12</c:v>
                </c:pt>
                <c:pt idx="4" formatCode="#,##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19264"/>
        <c:axId val="85025152"/>
      </c:barChart>
      <c:catAx>
        <c:axId val="850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025152"/>
        <c:crosses val="autoZero"/>
        <c:auto val="1"/>
        <c:lblAlgn val="ctr"/>
        <c:lblOffset val="100"/>
        <c:noMultiLvlLbl val="0"/>
      </c:catAx>
      <c:valAx>
        <c:axId val="8502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01926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"/>
          <c:y val="0.85020205761048318"/>
          <c:w val="0.97200281207832995"/>
          <c:h val="0.118718431047534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4E-456F-86EF-5D3AA8B2FA3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4E-456F-86EF-5D3AA8B2F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4E-456F-86EF-5D3AA8B2FA3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4E-456F-86EF-5D3AA8B2FA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389</c:v>
                </c:pt>
                <c:pt idx="1">
                  <c:v>418</c:v>
                </c:pt>
                <c:pt idx="2">
                  <c:v>1717</c:v>
                </c:pt>
                <c:pt idx="3">
                  <c:v>1349</c:v>
                </c:pt>
                <c:pt idx="4">
                  <c:v>1326</c:v>
                </c:pt>
                <c:pt idx="5">
                  <c:v>1726</c:v>
                </c:pt>
                <c:pt idx="6">
                  <c:v>547</c:v>
                </c:pt>
                <c:pt idx="7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4E-456F-86EF-5D3AA8B2F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989440"/>
        <c:axId val="84998016"/>
      </c:barChart>
      <c:catAx>
        <c:axId val="849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itchFamily="34" charset="0"/>
              </a:defRPr>
            </a:pPr>
            <a:endParaRPr lang="ru-RU"/>
          </a:p>
        </c:txPr>
        <c:crossAx val="84998016"/>
        <c:crosses val="autoZero"/>
        <c:auto val="1"/>
        <c:lblAlgn val="ctr"/>
        <c:lblOffset val="100"/>
        <c:noMultiLvlLbl val="0"/>
      </c:catAx>
      <c:valAx>
        <c:axId val="8499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989440"/>
        <c:crosses val="autoZero"/>
        <c:crossBetween val="between"/>
      </c:valAx>
      <c:spPr>
        <a:scene3d>
          <a:camera prst="orthographicFront"/>
          <a:lightRig rig="threePt" dir="t"/>
        </a:scene3d>
        <a:sp3d prstMaterial="metal">
          <a:bevelT w="38100" h="57150" prst="angle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970E7-334E-4E0E-9DEC-069658CA4FC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78251E-844B-486F-BD94-BC43C903358F}">
      <dgm:prSet phldrT="[Текст]"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2010 </a:t>
          </a:r>
        </a:p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0" i="1" dirty="0" smtClean="0">
              <a:latin typeface="Arial" pitchFamily="34" charset="0"/>
              <a:cs typeface="Arial" pitchFamily="34" charset="0"/>
            </a:rPr>
            <a:t>Kazakhstan signed the Bologna Declaration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9672B16E-446A-4A24-A191-05C3B7968BD3}" type="parTrans" cxnId="{0CD57866-C78B-4C0B-B5DB-CE4141B22BAB}">
      <dgm:prSet/>
      <dgm:spPr/>
      <dgm:t>
        <a:bodyPr/>
        <a:lstStyle/>
        <a:p>
          <a:endParaRPr lang="ru-RU" sz="1200"/>
        </a:p>
      </dgm:t>
    </dgm:pt>
    <dgm:pt modelId="{54448F38-FF01-4B00-8EDE-118677677DA4}" type="sibTrans" cxnId="{0CD57866-C78B-4C0B-B5DB-CE4141B22BAB}">
      <dgm:prSet/>
      <dgm:spPr/>
      <dgm:t>
        <a:bodyPr/>
        <a:lstStyle/>
        <a:p>
          <a:endParaRPr lang="ru-RU" sz="1200"/>
        </a:p>
      </dgm:t>
    </dgm:pt>
    <dgm:pt modelId="{FDB2EB17-6CF6-4F11-ABF2-507057F4CCE5}">
      <dgm:prSet phldrT="[Текст]"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2012</a:t>
          </a:r>
        </a:p>
        <a:p>
          <a:pPr algn="ctr"/>
          <a:r>
            <a:rPr lang="en-US" sz="1200" b="0" i="1" dirty="0" smtClean="0">
              <a:latin typeface="Arial" pitchFamily="34" charset="0"/>
              <a:cs typeface="Arial" pitchFamily="34" charset="0"/>
            </a:rPr>
            <a:t>The Bologna Process and Academic Mobility Center was established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B830D2A3-F659-4C13-84A7-F8A59E64A96D}" type="parTrans" cxnId="{2013925B-F6B0-4DDA-BD6D-EE87CB2864E5}">
      <dgm:prSet/>
      <dgm:spPr/>
      <dgm:t>
        <a:bodyPr/>
        <a:lstStyle/>
        <a:p>
          <a:endParaRPr lang="ru-RU" sz="1200"/>
        </a:p>
      </dgm:t>
    </dgm:pt>
    <dgm:pt modelId="{D5779165-D784-4C51-B59A-7167ED954E08}" type="sibTrans" cxnId="{2013925B-F6B0-4DDA-BD6D-EE87CB2864E5}">
      <dgm:prSet/>
      <dgm:spPr/>
      <dgm:t>
        <a:bodyPr/>
        <a:lstStyle/>
        <a:p>
          <a:endParaRPr lang="ru-RU" sz="1200"/>
        </a:p>
      </dgm:t>
    </dgm:pt>
    <dgm:pt modelId="{748AD08D-2534-4C6B-BEAB-DC184B69C52A}">
      <dgm:prSet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2014 </a:t>
          </a:r>
        </a:p>
        <a:p>
          <a:pPr algn="ctr"/>
          <a:r>
            <a:rPr lang="en-US" sz="1200" b="0" i="1" dirty="0" smtClean="0">
              <a:latin typeface="Arial" pitchFamily="34" charset="0"/>
              <a:cs typeface="Arial" pitchFamily="34" charset="0"/>
            </a:rPr>
            <a:t>Kazakhstan and Greece became co-chairs of the Bologna Process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F98AB8BF-2FDD-45D1-853F-6C7703E77379}" type="parTrans" cxnId="{091F44FA-6A71-4732-8A4D-7F0FC016462D}">
      <dgm:prSet/>
      <dgm:spPr/>
      <dgm:t>
        <a:bodyPr/>
        <a:lstStyle/>
        <a:p>
          <a:endParaRPr lang="ru-RU" sz="1200"/>
        </a:p>
      </dgm:t>
    </dgm:pt>
    <dgm:pt modelId="{726C3069-D219-43F8-B774-702EF7F61677}" type="sibTrans" cxnId="{091F44FA-6A71-4732-8A4D-7F0FC016462D}">
      <dgm:prSet/>
      <dgm:spPr/>
      <dgm:t>
        <a:bodyPr/>
        <a:lstStyle/>
        <a:p>
          <a:endParaRPr lang="ru-RU" sz="1200"/>
        </a:p>
      </dgm:t>
    </dgm:pt>
    <dgm:pt modelId="{EC7BF8D7-1C7F-4468-8EBD-B1DFA3FD57A8}">
      <dgm:prSet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2015 </a:t>
          </a:r>
        </a:p>
        <a:p>
          <a:pPr algn="ctr"/>
          <a:r>
            <a:rPr lang="en-US" sz="1200" b="0" i="1" dirty="0" smtClean="0">
              <a:latin typeface="Arial" pitchFamily="34" charset="0"/>
              <a:cs typeface="Arial" pitchFamily="34" charset="0"/>
            </a:rPr>
            <a:t>Kazakhstan took part in the Yerevan Conference of Ministers of Education of the EHEA countries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D28BB65C-63D4-4057-B8AC-E0BFE2327537}" type="parTrans" cxnId="{FD428A56-1DFE-4EEA-8FEE-E903B38BE14A}">
      <dgm:prSet/>
      <dgm:spPr/>
      <dgm:t>
        <a:bodyPr/>
        <a:lstStyle/>
        <a:p>
          <a:endParaRPr lang="ru-RU" sz="1200"/>
        </a:p>
      </dgm:t>
    </dgm:pt>
    <dgm:pt modelId="{A2E5C4FB-FD9E-4591-B5A3-23D95A91B597}" type="sibTrans" cxnId="{FD428A56-1DFE-4EEA-8FEE-E903B38BE14A}">
      <dgm:prSet/>
      <dgm:spPr/>
      <dgm:t>
        <a:bodyPr/>
        <a:lstStyle/>
        <a:p>
          <a:endParaRPr lang="ru-RU" sz="1200"/>
        </a:p>
      </dgm:t>
    </dgm:pt>
    <dgm:pt modelId="{F0E076C9-5024-4105-886C-0DCF99F3A990}">
      <dgm:prSet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2011</a:t>
          </a:r>
        </a:p>
        <a:p>
          <a:pPr algn="ctr"/>
          <a:r>
            <a:rPr lang="en-US" sz="1200" b="0" i="1" dirty="0" smtClean="0">
              <a:latin typeface="Arial" pitchFamily="34" charset="0"/>
              <a:cs typeface="Arial" pitchFamily="34" charset="0"/>
            </a:rPr>
            <a:t>The process of introducing the Bologna parameters into the RK higher education system was started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4391B2FA-4BFF-4405-97DE-F83898B296AA}" type="parTrans" cxnId="{59D0780B-E2A8-491C-8728-CF448A2A1579}">
      <dgm:prSet/>
      <dgm:spPr/>
      <dgm:t>
        <a:bodyPr/>
        <a:lstStyle/>
        <a:p>
          <a:endParaRPr lang="ru-RU" sz="1200"/>
        </a:p>
      </dgm:t>
    </dgm:pt>
    <dgm:pt modelId="{9B1FC6BF-3DC0-4EA3-816A-DF30FFE79582}" type="sibTrans" cxnId="{59D0780B-E2A8-491C-8728-CF448A2A1579}">
      <dgm:prSet/>
      <dgm:spPr/>
      <dgm:t>
        <a:bodyPr/>
        <a:lstStyle/>
        <a:p>
          <a:endParaRPr lang="ru-RU" sz="1200"/>
        </a:p>
      </dgm:t>
    </dgm:pt>
    <dgm:pt modelId="{F10D19F6-92A9-4907-97F9-D56910B876CE}">
      <dgm:prSet custT="1"/>
      <dgm:spPr/>
      <dgm:t>
        <a:bodyPr/>
        <a:lstStyle/>
        <a:p>
          <a:pPr algn="ctr"/>
          <a:r>
            <a:rPr lang="ru-RU" sz="1200" b="1" i="1" dirty="0" smtClean="0">
              <a:latin typeface="Arial" pitchFamily="34" charset="0"/>
              <a:cs typeface="Arial" pitchFamily="34" charset="0"/>
            </a:rPr>
            <a:t>2016 </a:t>
          </a:r>
        </a:p>
        <a:p>
          <a:pPr algn="ctr"/>
          <a:r>
            <a:rPr lang="en-US" sz="1200" b="0" i="1" dirty="0" smtClean="0">
              <a:latin typeface="Arial" pitchFamily="34" charset="0"/>
              <a:cs typeface="Arial" pitchFamily="34" charset="0"/>
            </a:rPr>
            <a:t>an international conference "Kazakhstan in the Bologna Process: Achievements and Prospects" was organized</a:t>
          </a:r>
          <a:endParaRPr lang="ru-RU" sz="1200" b="0" i="1" dirty="0">
            <a:latin typeface="Arial" pitchFamily="34" charset="0"/>
            <a:cs typeface="Arial" pitchFamily="34" charset="0"/>
          </a:endParaRPr>
        </a:p>
      </dgm:t>
    </dgm:pt>
    <dgm:pt modelId="{B2A2CBB2-F9E2-4315-B0C7-7753074AC02C}" type="parTrans" cxnId="{F54CAC0E-C2AB-4382-93FA-06D210052CA3}">
      <dgm:prSet/>
      <dgm:spPr/>
      <dgm:t>
        <a:bodyPr/>
        <a:lstStyle/>
        <a:p>
          <a:endParaRPr lang="ru-RU" sz="1200"/>
        </a:p>
      </dgm:t>
    </dgm:pt>
    <dgm:pt modelId="{75D38331-CD80-4BF6-954B-08B09F67D9F9}" type="sibTrans" cxnId="{F54CAC0E-C2AB-4382-93FA-06D210052CA3}">
      <dgm:prSet/>
      <dgm:spPr/>
      <dgm:t>
        <a:bodyPr/>
        <a:lstStyle/>
        <a:p>
          <a:endParaRPr lang="ru-RU" sz="1200"/>
        </a:p>
      </dgm:t>
    </dgm:pt>
    <dgm:pt modelId="{DAFBC0BF-6102-4545-A17F-91C2AE0A4EA2}">
      <dgm:prSet custT="1"/>
      <dgm:spPr/>
      <dgm:t>
        <a:bodyPr/>
        <a:lstStyle/>
        <a:p>
          <a:pPr algn="ctr"/>
          <a:r>
            <a:rPr lang="en-US" sz="1200" b="1" i="1" dirty="0" smtClean="0">
              <a:latin typeface="Arial" pitchFamily="34" charset="0"/>
              <a:cs typeface="Arial" pitchFamily="34" charset="0"/>
            </a:rPr>
            <a:t>2017</a:t>
          </a:r>
          <a:endParaRPr lang="ru-RU" sz="1200" b="1" i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n-US" sz="900" i="1" dirty="0" smtClean="0">
              <a:latin typeface="Arial" pitchFamily="34" charset="0"/>
              <a:cs typeface="Arial" pitchFamily="34" charset="0"/>
            </a:rPr>
            <a:t/>
          </a:r>
          <a:br>
            <a:rPr lang="en-US" sz="900" i="1" dirty="0" smtClean="0">
              <a:latin typeface="Arial" pitchFamily="34" charset="0"/>
              <a:cs typeface="Arial" pitchFamily="34" charset="0"/>
            </a:rPr>
          </a:br>
          <a:r>
            <a:rPr lang="en-US" sz="1200" i="1" dirty="0" smtClean="0">
              <a:latin typeface="Arial" pitchFamily="34" charset="0"/>
              <a:cs typeface="Arial" pitchFamily="34" charset="0"/>
            </a:rPr>
            <a:t>The bill on expanding the autonomy of universities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9B8C1C33-0EBC-48F7-BDE7-6AAE3040BC03}" type="parTrans" cxnId="{E353BA9D-BF6B-4542-851E-407BA2312C2F}">
      <dgm:prSet/>
      <dgm:spPr/>
      <dgm:t>
        <a:bodyPr/>
        <a:lstStyle/>
        <a:p>
          <a:endParaRPr lang="ru-RU"/>
        </a:p>
      </dgm:t>
    </dgm:pt>
    <dgm:pt modelId="{93AA8A15-9B39-4FC2-8E8E-832CD5C55470}" type="sibTrans" cxnId="{E353BA9D-BF6B-4542-851E-407BA2312C2F}">
      <dgm:prSet/>
      <dgm:spPr/>
      <dgm:t>
        <a:bodyPr/>
        <a:lstStyle/>
        <a:p>
          <a:endParaRPr lang="ru-RU"/>
        </a:p>
      </dgm:t>
    </dgm:pt>
    <dgm:pt modelId="{977B79C1-928C-4495-9208-D3F87C8BD3DC}" type="pres">
      <dgm:prSet presAssocID="{772970E7-334E-4E0E-9DEC-069658CA4F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03CEE0-5AD5-41E5-B9DF-E5759BCBCD46}" type="pres">
      <dgm:prSet presAssocID="{4E78251E-844B-486F-BD94-BC43C903358F}" presName="composite" presStyleCnt="0"/>
      <dgm:spPr/>
      <dgm:t>
        <a:bodyPr/>
        <a:lstStyle/>
        <a:p>
          <a:endParaRPr lang="ru-RU"/>
        </a:p>
      </dgm:t>
    </dgm:pt>
    <dgm:pt modelId="{86ADE5F4-BD28-4642-82C5-56FE04995F26}" type="pres">
      <dgm:prSet presAssocID="{4E78251E-844B-486F-BD94-BC43C903358F}" presName="LShape" presStyleLbl="alignNode1" presStyleIdx="0" presStyleCnt="13"/>
      <dgm:spPr/>
      <dgm:t>
        <a:bodyPr/>
        <a:lstStyle/>
        <a:p>
          <a:endParaRPr lang="ru-RU"/>
        </a:p>
      </dgm:t>
    </dgm:pt>
    <dgm:pt modelId="{B791030B-3CA0-4F70-A070-94CCC06732F9}" type="pres">
      <dgm:prSet presAssocID="{4E78251E-844B-486F-BD94-BC43C903358F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55FC-7D81-49B4-B2F5-03AA63DBC7E0}" type="pres">
      <dgm:prSet presAssocID="{4E78251E-844B-486F-BD94-BC43C903358F}" presName="Triangle" presStyleLbl="alignNode1" presStyleIdx="1" presStyleCnt="13"/>
      <dgm:spPr/>
      <dgm:t>
        <a:bodyPr/>
        <a:lstStyle/>
        <a:p>
          <a:endParaRPr lang="ru-RU"/>
        </a:p>
      </dgm:t>
    </dgm:pt>
    <dgm:pt modelId="{9FAE6207-3F82-4556-9091-592B2008DC56}" type="pres">
      <dgm:prSet presAssocID="{54448F38-FF01-4B00-8EDE-118677677DA4}" presName="sibTrans" presStyleCnt="0"/>
      <dgm:spPr/>
      <dgm:t>
        <a:bodyPr/>
        <a:lstStyle/>
        <a:p>
          <a:endParaRPr lang="ru-RU"/>
        </a:p>
      </dgm:t>
    </dgm:pt>
    <dgm:pt modelId="{9E0C16BC-3BA9-402F-88E5-A6AD487FEC9E}" type="pres">
      <dgm:prSet presAssocID="{54448F38-FF01-4B00-8EDE-118677677DA4}" presName="space" presStyleCnt="0"/>
      <dgm:spPr/>
      <dgm:t>
        <a:bodyPr/>
        <a:lstStyle/>
        <a:p>
          <a:endParaRPr lang="ru-RU"/>
        </a:p>
      </dgm:t>
    </dgm:pt>
    <dgm:pt modelId="{78B9B020-7C96-4278-B014-5CC9B1941393}" type="pres">
      <dgm:prSet presAssocID="{F0E076C9-5024-4105-886C-0DCF99F3A990}" presName="composite" presStyleCnt="0"/>
      <dgm:spPr/>
      <dgm:t>
        <a:bodyPr/>
        <a:lstStyle/>
        <a:p>
          <a:endParaRPr lang="ru-RU"/>
        </a:p>
      </dgm:t>
    </dgm:pt>
    <dgm:pt modelId="{81E6234A-9411-4C0D-9BEE-27142E23AD40}" type="pres">
      <dgm:prSet presAssocID="{F0E076C9-5024-4105-886C-0DCF99F3A990}" presName="LShape" presStyleLbl="alignNode1" presStyleIdx="2" presStyleCnt="13"/>
      <dgm:spPr/>
      <dgm:t>
        <a:bodyPr/>
        <a:lstStyle/>
        <a:p>
          <a:endParaRPr lang="ru-RU"/>
        </a:p>
      </dgm:t>
    </dgm:pt>
    <dgm:pt modelId="{5A3E99CD-5A4F-4520-85BB-1B68C9EC1B4D}" type="pres">
      <dgm:prSet presAssocID="{F0E076C9-5024-4105-886C-0DCF99F3A990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09DAE-7B64-4F1A-9C33-732967F081B6}" type="pres">
      <dgm:prSet presAssocID="{F0E076C9-5024-4105-886C-0DCF99F3A990}" presName="Triangle" presStyleLbl="alignNode1" presStyleIdx="3" presStyleCnt="13"/>
      <dgm:spPr/>
      <dgm:t>
        <a:bodyPr/>
        <a:lstStyle/>
        <a:p>
          <a:endParaRPr lang="ru-RU"/>
        </a:p>
      </dgm:t>
    </dgm:pt>
    <dgm:pt modelId="{F85FFFEC-D883-40C6-AB8F-68B49BC8C9F0}" type="pres">
      <dgm:prSet presAssocID="{9B1FC6BF-3DC0-4EA3-816A-DF30FFE79582}" presName="sibTrans" presStyleCnt="0"/>
      <dgm:spPr/>
      <dgm:t>
        <a:bodyPr/>
        <a:lstStyle/>
        <a:p>
          <a:endParaRPr lang="ru-RU"/>
        </a:p>
      </dgm:t>
    </dgm:pt>
    <dgm:pt modelId="{190CD284-2E13-4DC7-B5BE-827593EE5997}" type="pres">
      <dgm:prSet presAssocID="{9B1FC6BF-3DC0-4EA3-816A-DF30FFE79582}" presName="space" presStyleCnt="0"/>
      <dgm:spPr/>
      <dgm:t>
        <a:bodyPr/>
        <a:lstStyle/>
        <a:p>
          <a:endParaRPr lang="ru-RU"/>
        </a:p>
      </dgm:t>
    </dgm:pt>
    <dgm:pt modelId="{114A41BE-860D-4E0C-B12C-24C2116FFB06}" type="pres">
      <dgm:prSet presAssocID="{FDB2EB17-6CF6-4F11-ABF2-507057F4CCE5}" presName="composite" presStyleCnt="0"/>
      <dgm:spPr/>
      <dgm:t>
        <a:bodyPr/>
        <a:lstStyle/>
        <a:p>
          <a:endParaRPr lang="ru-RU"/>
        </a:p>
      </dgm:t>
    </dgm:pt>
    <dgm:pt modelId="{81A25256-88E7-4CB3-B1D7-E1C4E8462D98}" type="pres">
      <dgm:prSet presAssocID="{FDB2EB17-6CF6-4F11-ABF2-507057F4CCE5}" presName="LShape" presStyleLbl="alignNode1" presStyleIdx="4" presStyleCnt="13"/>
      <dgm:spPr>
        <a:solidFill>
          <a:srgbClr val="CCFF99"/>
        </a:solidFill>
        <a:ln>
          <a:solidFill>
            <a:srgbClr val="CCFF99"/>
          </a:solidFill>
        </a:ln>
      </dgm:spPr>
      <dgm:t>
        <a:bodyPr/>
        <a:lstStyle/>
        <a:p>
          <a:endParaRPr lang="ru-RU"/>
        </a:p>
      </dgm:t>
    </dgm:pt>
    <dgm:pt modelId="{5F547776-8F32-46F7-8207-FFFDB0CE8A7A}" type="pres">
      <dgm:prSet presAssocID="{FDB2EB17-6CF6-4F11-ABF2-507057F4CCE5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A5900-3908-4A79-9458-9EAAA8D7CC1A}" type="pres">
      <dgm:prSet presAssocID="{FDB2EB17-6CF6-4F11-ABF2-507057F4CCE5}" presName="Triangle" presStyleLbl="alignNode1" presStyleIdx="5" presStyleCnt="13"/>
      <dgm:spPr>
        <a:solidFill>
          <a:srgbClr val="CCFF99"/>
        </a:solidFill>
        <a:ln>
          <a:solidFill>
            <a:srgbClr val="CCFF99"/>
          </a:solidFill>
        </a:ln>
      </dgm:spPr>
      <dgm:t>
        <a:bodyPr/>
        <a:lstStyle/>
        <a:p>
          <a:endParaRPr lang="ru-RU"/>
        </a:p>
      </dgm:t>
    </dgm:pt>
    <dgm:pt modelId="{680F019F-576C-4B40-9DEC-4D3A11A56FA0}" type="pres">
      <dgm:prSet presAssocID="{D5779165-D784-4C51-B59A-7167ED954E08}" presName="sibTrans" presStyleCnt="0"/>
      <dgm:spPr/>
      <dgm:t>
        <a:bodyPr/>
        <a:lstStyle/>
        <a:p>
          <a:endParaRPr lang="ru-RU"/>
        </a:p>
      </dgm:t>
    </dgm:pt>
    <dgm:pt modelId="{A00E2111-ABD1-4DFC-8E23-2926B57CF1D5}" type="pres">
      <dgm:prSet presAssocID="{D5779165-D784-4C51-B59A-7167ED954E08}" presName="space" presStyleCnt="0"/>
      <dgm:spPr/>
      <dgm:t>
        <a:bodyPr/>
        <a:lstStyle/>
        <a:p>
          <a:endParaRPr lang="ru-RU"/>
        </a:p>
      </dgm:t>
    </dgm:pt>
    <dgm:pt modelId="{468AF5D6-234D-4FCD-8BB3-6A1356F4577E}" type="pres">
      <dgm:prSet presAssocID="{748AD08D-2534-4C6B-BEAB-DC184B69C52A}" presName="composite" presStyleCnt="0"/>
      <dgm:spPr/>
      <dgm:t>
        <a:bodyPr/>
        <a:lstStyle/>
        <a:p>
          <a:endParaRPr lang="ru-RU"/>
        </a:p>
      </dgm:t>
    </dgm:pt>
    <dgm:pt modelId="{43323735-3174-4F07-B463-940EFE21AFE4}" type="pres">
      <dgm:prSet presAssocID="{748AD08D-2534-4C6B-BEAB-DC184B69C52A}" presName="LShape" presStyleLbl="alignNode1" presStyleIdx="6" presStyleCnt="13"/>
      <dgm:spPr>
        <a:solidFill>
          <a:srgbClr val="CCFF66"/>
        </a:solidFill>
        <a:ln>
          <a:solidFill>
            <a:srgbClr val="CCFF66"/>
          </a:solidFill>
        </a:ln>
      </dgm:spPr>
      <dgm:t>
        <a:bodyPr/>
        <a:lstStyle/>
        <a:p>
          <a:endParaRPr lang="ru-RU"/>
        </a:p>
      </dgm:t>
    </dgm:pt>
    <dgm:pt modelId="{4845734E-8D27-438C-A62C-49104F8E511D}" type="pres">
      <dgm:prSet presAssocID="{748AD08D-2534-4C6B-BEAB-DC184B69C52A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0765-11FF-4C1D-B2DF-733C42CB8E1E}" type="pres">
      <dgm:prSet presAssocID="{748AD08D-2534-4C6B-BEAB-DC184B69C52A}" presName="Triangle" presStyleLbl="alignNode1" presStyleIdx="7" presStyleCnt="13"/>
      <dgm:spPr>
        <a:solidFill>
          <a:srgbClr val="CCFF66"/>
        </a:solidFill>
        <a:ln>
          <a:solidFill>
            <a:srgbClr val="CCFF66"/>
          </a:solidFill>
        </a:ln>
      </dgm:spPr>
      <dgm:t>
        <a:bodyPr/>
        <a:lstStyle/>
        <a:p>
          <a:endParaRPr lang="ru-RU"/>
        </a:p>
      </dgm:t>
    </dgm:pt>
    <dgm:pt modelId="{0CBF7769-82FF-4C16-8459-62189CE1EC19}" type="pres">
      <dgm:prSet presAssocID="{726C3069-D219-43F8-B774-702EF7F61677}" presName="sibTrans" presStyleCnt="0"/>
      <dgm:spPr/>
      <dgm:t>
        <a:bodyPr/>
        <a:lstStyle/>
        <a:p>
          <a:endParaRPr lang="ru-RU"/>
        </a:p>
      </dgm:t>
    </dgm:pt>
    <dgm:pt modelId="{1BF15713-D9D0-43E7-AD69-6E6F694F42C6}" type="pres">
      <dgm:prSet presAssocID="{726C3069-D219-43F8-B774-702EF7F61677}" presName="space" presStyleCnt="0"/>
      <dgm:spPr/>
      <dgm:t>
        <a:bodyPr/>
        <a:lstStyle/>
        <a:p>
          <a:endParaRPr lang="ru-RU"/>
        </a:p>
      </dgm:t>
    </dgm:pt>
    <dgm:pt modelId="{5C71C20C-0A9C-442F-B961-9ABCEDB12D7A}" type="pres">
      <dgm:prSet presAssocID="{EC7BF8D7-1C7F-4468-8EBD-B1DFA3FD57A8}" presName="composite" presStyleCnt="0"/>
      <dgm:spPr/>
      <dgm:t>
        <a:bodyPr/>
        <a:lstStyle/>
        <a:p>
          <a:endParaRPr lang="ru-RU"/>
        </a:p>
      </dgm:t>
    </dgm:pt>
    <dgm:pt modelId="{AD196419-FB39-4270-AA9A-18BCAA7AB7EA}" type="pres">
      <dgm:prSet presAssocID="{EC7BF8D7-1C7F-4468-8EBD-B1DFA3FD57A8}" presName="LShape" presStyleLbl="alignNode1" presStyleIdx="8" presStyleCnt="13"/>
      <dgm:spPr>
        <a:solidFill>
          <a:srgbClr val="FFCC66"/>
        </a:solidFill>
        <a:ln>
          <a:solidFill>
            <a:srgbClr val="FFCC66"/>
          </a:solidFill>
        </a:ln>
      </dgm:spPr>
      <dgm:t>
        <a:bodyPr/>
        <a:lstStyle/>
        <a:p>
          <a:endParaRPr lang="ru-RU"/>
        </a:p>
      </dgm:t>
    </dgm:pt>
    <dgm:pt modelId="{756D05DD-93B7-474B-B997-B2B401E6601D}" type="pres">
      <dgm:prSet presAssocID="{EC7BF8D7-1C7F-4468-8EBD-B1DFA3FD57A8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F67A-093B-4F88-9DEC-AF0EB8AF90BE}" type="pres">
      <dgm:prSet presAssocID="{EC7BF8D7-1C7F-4468-8EBD-B1DFA3FD57A8}" presName="Triangle" presStyleLbl="alignNode1" presStyleIdx="9" presStyleCnt="13"/>
      <dgm:spPr>
        <a:solidFill>
          <a:srgbClr val="FFCC66"/>
        </a:solidFill>
        <a:ln>
          <a:solidFill>
            <a:srgbClr val="FFCC66"/>
          </a:solidFill>
        </a:ln>
      </dgm:spPr>
      <dgm:t>
        <a:bodyPr/>
        <a:lstStyle/>
        <a:p>
          <a:endParaRPr lang="ru-RU"/>
        </a:p>
      </dgm:t>
    </dgm:pt>
    <dgm:pt modelId="{27221CCE-00CD-4A26-8ACD-3A9516BA961C}" type="pres">
      <dgm:prSet presAssocID="{A2E5C4FB-FD9E-4591-B5A3-23D95A91B597}" presName="sibTrans" presStyleCnt="0"/>
      <dgm:spPr/>
      <dgm:t>
        <a:bodyPr/>
        <a:lstStyle/>
        <a:p>
          <a:endParaRPr lang="ru-RU"/>
        </a:p>
      </dgm:t>
    </dgm:pt>
    <dgm:pt modelId="{03B97452-6601-40F0-B2AA-2EFA3D917963}" type="pres">
      <dgm:prSet presAssocID="{A2E5C4FB-FD9E-4591-B5A3-23D95A91B597}" presName="space" presStyleCnt="0"/>
      <dgm:spPr/>
      <dgm:t>
        <a:bodyPr/>
        <a:lstStyle/>
        <a:p>
          <a:endParaRPr lang="ru-RU"/>
        </a:p>
      </dgm:t>
    </dgm:pt>
    <dgm:pt modelId="{2A442CA0-F626-441D-9177-497CBCF68999}" type="pres">
      <dgm:prSet presAssocID="{F10D19F6-92A9-4907-97F9-D56910B876CE}" presName="composite" presStyleCnt="0"/>
      <dgm:spPr/>
      <dgm:t>
        <a:bodyPr/>
        <a:lstStyle/>
        <a:p>
          <a:endParaRPr lang="ru-RU"/>
        </a:p>
      </dgm:t>
    </dgm:pt>
    <dgm:pt modelId="{E4937AE3-EDBD-4ABE-A8ED-48EC87248ADC}" type="pres">
      <dgm:prSet presAssocID="{F10D19F6-92A9-4907-97F9-D56910B876CE}" presName="LShape" presStyleLbl="alignNode1" presStyleIdx="10" presStyleCnt="13"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endParaRPr lang="ru-RU"/>
        </a:p>
      </dgm:t>
    </dgm:pt>
    <dgm:pt modelId="{2777B51D-B168-41E7-8915-946AD2AD0C11}" type="pres">
      <dgm:prSet presAssocID="{F10D19F6-92A9-4907-97F9-D56910B876CE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193E-A4F9-4C80-8C98-447AF646A0D8}" type="pres">
      <dgm:prSet presAssocID="{F10D19F6-92A9-4907-97F9-D56910B876CE}" presName="Triangle" presStyleLbl="alignNode1" presStyleIdx="11" presStyleCnt="13"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endParaRPr lang="ru-RU"/>
        </a:p>
      </dgm:t>
    </dgm:pt>
    <dgm:pt modelId="{57AC9252-71C1-4ED6-9ABD-A2C5E285585D}" type="pres">
      <dgm:prSet presAssocID="{75D38331-CD80-4BF6-954B-08B09F67D9F9}" presName="sibTrans" presStyleCnt="0"/>
      <dgm:spPr/>
      <dgm:t>
        <a:bodyPr/>
        <a:lstStyle/>
        <a:p>
          <a:endParaRPr lang="ru-RU"/>
        </a:p>
      </dgm:t>
    </dgm:pt>
    <dgm:pt modelId="{516AC20E-136C-45EF-9603-08DBC966901A}" type="pres">
      <dgm:prSet presAssocID="{75D38331-CD80-4BF6-954B-08B09F67D9F9}" presName="space" presStyleCnt="0"/>
      <dgm:spPr/>
      <dgm:t>
        <a:bodyPr/>
        <a:lstStyle/>
        <a:p>
          <a:endParaRPr lang="ru-RU"/>
        </a:p>
      </dgm:t>
    </dgm:pt>
    <dgm:pt modelId="{56B523C0-BD40-40D4-B47E-13563635FE9F}" type="pres">
      <dgm:prSet presAssocID="{DAFBC0BF-6102-4545-A17F-91C2AE0A4EA2}" presName="composite" presStyleCnt="0"/>
      <dgm:spPr/>
      <dgm:t>
        <a:bodyPr/>
        <a:lstStyle/>
        <a:p>
          <a:endParaRPr lang="ru-RU"/>
        </a:p>
      </dgm:t>
    </dgm:pt>
    <dgm:pt modelId="{7A5F07DC-3C8B-42C3-AB7F-9C55A72A39C3}" type="pres">
      <dgm:prSet presAssocID="{DAFBC0BF-6102-4545-A17F-91C2AE0A4EA2}" presName="LShape" presStyleLbl="alignNode1" presStyleIdx="12" presStyleCnt="13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endParaRPr lang="ru-RU"/>
        </a:p>
      </dgm:t>
    </dgm:pt>
    <dgm:pt modelId="{B6E43ED0-1C8E-4497-B8C1-69449533C2EF}" type="pres">
      <dgm:prSet presAssocID="{DAFBC0BF-6102-4545-A17F-91C2AE0A4EA2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24928-1731-449E-9280-6A6AEB11C99F}" type="presOf" srcId="{EC7BF8D7-1C7F-4468-8EBD-B1DFA3FD57A8}" destId="{756D05DD-93B7-474B-B997-B2B401E6601D}" srcOrd="0" destOrd="0" presId="urn:microsoft.com/office/officeart/2009/3/layout/StepUpProcess"/>
    <dgm:cxn modelId="{9040D3DD-BFE7-4C09-8158-1F6319AAC086}" type="presOf" srcId="{748AD08D-2534-4C6B-BEAB-DC184B69C52A}" destId="{4845734E-8D27-438C-A62C-49104F8E511D}" srcOrd="0" destOrd="0" presId="urn:microsoft.com/office/officeart/2009/3/layout/StepUpProcess"/>
    <dgm:cxn modelId="{FD428A56-1DFE-4EEA-8FEE-E903B38BE14A}" srcId="{772970E7-334E-4E0E-9DEC-069658CA4FCB}" destId="{EC7BF8D7-1C7F-4468-8EBD-B1DFA3FD57A8}" srcOrd="4" destOrd="0" parTransId="{D28BB65C-63D4-4057-B8AC-E0BFE2327537}" sibTransId="{A2E5C4FB-FD9E-4591-B5A3-23D95A91B597}"/>
    <dgm:cxn modelId="{BABB08B8-B46B-4E96-B20E-25083A8D7489}" type="presOf" srcId="{FDB2EB17-6CF6-4F11-ABF2-507057F4CCE5}" destId="{5F547776-8F32-46F7-8207-FFFDB0CE8A7A}" srcOrd="0" destOrd="0" presId="urn:microsoft.com/office/officeart/2009/3/layout/StepUpProcess"/>
    <dgm:cxn modelId="{59D0780B-E2A8-491C-8728-CF448A2A1579}" srcId="{772970E7-334E-4E0E-9DEC-069658CA4FCB}" destId="{F0E076C9-5024-4105-886C-0DCF99F3A990}" srcOrd="1" destOrd="0" parTransId="{4391B2FA-4BFF-4405-97DE-F83898B296AA}" sibTransId="{9B1FC6BF-3DC0-4EA3-816A-DF30FFE79582}"/>
    <dgm:cxn modelId="{091F44FA-6A71-4732-8A4D-7F0FC016462D}" srcId="{772970E7-334E-4E0E-9DEC-069658CA4FCB}" destId="{748AD08D-2534-4C6B-BEAB-DC184B69C52A}" srcOrd="3" destOrd="0" parTransId="{F98AB8BF-2FDD-45D1-853F-6C7703E77379}" sibTransId="{726C3069-D219-43F8-B774-702EF7F61677}"/>
    <dgm:cxn modelId="{E74AA2B5-649D-44C9-AF2D-D7BE77222080}" type="presOf" srcId="{DAFBC0BF-6102-4545-A17F-91C2AE0A4EA2}" destId="{B6E43ED0-1C8E-4497-B8C1-69449533C2EF}" srcOrd="0" destOrd="0" presId="urn:microsoft.com/office/officeart/2009/3/layout/StepUpProcess"/>
    <dgm:cxn modelId="{DADF8D31-6808-438D-82E8-CE9C848A52F8}" type="presOf" srcId="{F10D19F6-92A9-4907-97F9-D56910B876CE}" destId="{2777B51D-B168-41E7-8915-946AD2AD0C11}" srcOrd="0" destOrd="0" presId="urn:microsoft.com/office/officeart/2009/3/layout/StepUpProcess"/>
    <dgm:cxn modelId="{2013925B-F6B0-4DDA-BD6D-EE87CB2864E5}" srcId="{772970E7-334E-4E0E-9DEC-069658CA4FCB}" destId="{FDB2EB17-6CF6-4F11-ABF2-507057F4CCE5}" srcOrd="2" destOrd="0" parTransId="{B830D2A3-F659-4C13-84A7-F8A59E64A96D}" sibTransId="{D5779165-D784-4C51-B59A-7167ED954E08}"/>
    <dgm:cxn modelId="{06C426B0-3978-41DD-9340-2BC81A1B29CA}" type="presOf" srcId="{F0E076C9-5024-4105-886C-0DCF99F3A990}" destId="{5A3E99CD-5A4F-4520-85BB-1B68C9EC1B4D}" srcOrd="0" destOrd="0" presId="urn:microsoft.com/office/officeart/2009/3/layout/StepUpProcess"/>
    <dgm:cxn modelId="{9099F175-0E99-4F33-8D0D-2D1298C17A49}" type="presOf" srcId="{4E78251E-844B-486F-BD94-BC43C903358F}" destId="{B791030B-3CA0-4F70-A070-94CCC06732F9}" srcOrd="0" destOrd="0" presId="urn:microsoft.com/office/officeart/2009/3/layout/StepUpProcess"/>
    <dgm:cxn modelId="{F54CAC0E-C2AB-4382-93FA-06D210052CA3}" srcId="{772970E7-334E-4E0E-9DEC-069658CA4FCB}" destId="{F10D19F6-92A9-4907-97F9-D56910B876CE}" srcOrd="5" destOrd="0" parTransId="{B2A2CBB2-F9E2-4315-B0C7-7753074AC02C}" sibTransId="{75D38331-CD80-4BF6-954B-08B09F67D9F9}"/>
    <dgm:cxn modelId="{03330BAF-4478-47FF-8ACC-1A32F90CFF17}" type="presOf" srcId="{772970E7-334E-4E0E-9DEC-069658CA4FCB}" destId="{977B79C1-928C-4495-9208-D3F87C8BD3DC}" srcOrd="0" destOrd="0" presId="urn:microsoft.com/office/officeart/2009/3/layout/StepUpProcess"/>
    <dgm:cxn modelId="{E353BA9D-BF6B-4542-851E-407BA2312C2F}" srcId="{772970E7-334E-4E0E-9DEC-069658CA4FCB}" destId="{DAFBC0BF-6102-4545-A17F-91C2AE0A4EA2}" srcOrd="6" destOrd="0" parTransId="{9B8C1C33-0EBC-48F7-BDE7-6AAE3040BC03}" sibTransId="{93AA8A15-9B39-4FC2-8E8E-832CD5C55470}"/>
    <dgm:cxn modelId="{0CD57866-C78B-4C0B-B5DB-CE4141B22BAB}" srcId="{772970E7-334E-4E0E-9DEC-069658CA4FCB}" destId="{4E78251E-844B-486F-BD94-BC43C903358F}" srcOrd="0" destOrd="0" parTransId="{9672B16E-446A-4A24-A191-05C3B7968BD3}" sibTransId="{54448F38-FF01-4B00-8EDE-118677677DA4}"/>
    <dgm:cxn modelId="{558A320B-65AE-4A80-A2F9-1694CB12B876}" type="presParOf" srcId="{977B79C1-928C-4495-9208-D3F87C8BD3DC}" destId="{7803CEE0-5AD5-41E5-B9DF-E5759BCBCD46}" srcOrd="0" destOrd="0" presId="urn:microsoft.com/office/officeart/2009/3/layout/StepUpProcess"/>
    <dgm:cxn modelId="{D0773047-1CCE-48CA-BAED-085C0AE5DEF5}" type="presParOf" srcId="{7803CEE0-5AD5-41E5-B9DF-E5759BCBCD46}" destId="{86ADE5F4-BD28-4642-82C5-56FE04995F26}" srcOrd="0" destOrd="0" presId="urn:microsoft.com/office/officeart/2009/3/layout/StepUpProcess"/>
    <dgm:cxn modelId="{C6E2716A-A86C-4963-A312-425B493E78E9}" type="presParOf" srcId="{7803CEE0-5AD5-41E5-B9DF-E5759BCBCD46}" destId="{B791030B-3CA0-4F70-A070-94CCC06732F9}" srcOrd="1" destOrd="0" presId="urn:microsoft.com/office/officeart/2009/3/layout/StepUpProcess"/>
    <dgm:cxn modelId="{4B156D76-A495-43CB-BF6A-66A3840758AB}" type="presParOf" srcId="{7803CEE0-5AD5-41E5-B9DF-E5759BCBCD46}" destId="{915655FC-7D81-49B4-B2F5-03AA63DBC7E0}" srcOrd="2" destOrd="0" presId="urn:microsoft.com/office/officeart/2009/3/layout/StepUpProcess"/>
    <dgm:cxn modelId="{82A544A9-E3DE-44CD-8E8F-8E36EF616885}" type="presParOf" srcId="{977B79C1-928C-4495-9208-D3F87C8BD3DC}" destId="{9FAE6207-3F82-4556-9091-592B2008DC56}" srcOrd="1" destOrd="0" presId="urn:microsoft.com/office/officeart/2009/3/layout/StepUpProcess"/>
    <dgm:cxn modelId="{1B4F15B4-EC82-46AF-B51D-570D3E4D5AAE}" type="presParOf" srcId="{9FAE6207-3F82-4556-9091-592B2008DC56}" destId="{9E0C16BC-3BA9-402F-88E5-A6AD487FEC9E}" srcOrd="0" destOrd="0" presId="urn:microsoft.com/office/officeart/2009/3/layout/StepUpProcess"/>
    <dgm:cxn modelId="{BDFC000F-F476-4233-90E1-EC1256F00B16}" type="presParOf" srcId="{977B79C1-928C-4495-9208-D3F87C8BD3DC}" destId="{78B9B020-7C96-4278-B014-5CC9B1941393}" srcOrd="2" destOrd="0" presId="urn:microsoft.com/office/officeart/2009/3/layout/StepUpProcess"/>
    <dgm:cxn modelId="{1A0E927E-DBF9-47E7-BDB4-82434773E7E2}" type="presParOf" srcId="{78B9B020-7C96-4278-B014-5CC9B1941393}" destId="{81E6234A-9411-4C0D-9BEE-27142E23AD40}" srcOrd="0" destOrd="0" presId="urn:microsoft.com/office/officeart/2009/3/layout/StepUpProcess"/>
    <dgm:cxn modelId="{18ED30FF-FDF7-4B07-9755-3DF5C71AF844}" type="presParOf" srcId="{78B9B020-7C96-4278-B014-5CC9B1941393}" destId="{5A3E99CD-5A4F-4520-85BB-1B68C9EC1B4D}" srcOrd="1" destOrd="0" presId="urn:microsoft.com/office/officeart/2009/3/layout/StepUpProcess"/>
    <dgm:cxn modelId="{5FE50A69-3C91-4627-BD13-C8412799FD58}" type="presParOf" srcId="{78B9B020-7C96-4278-B014-5CC9B1941393}" destId="{7CF09DAE-7B64-4F1A-9C33-732967F081B6}" srcOrd="2" destOrd="0" presId="urn:microsoft.com/office/officeart/2009/3/layout/StepUpProcess"/>
    <dgm:cxn modelId="{A48F47CD-903F-4E0E-9BBC-6C6B7C36D09E}" type="presParOf" srcId="{977B79C1-928C-4495-9208-D3F87C8BD3DC}" destId="{F85FFFEC-D883-40C6-AB8F-68B49BC8C9F0}" srcOrd="3" destOrd="0" presId="urn:microsoft.com/office/officeart/2009/3/layout/StepUpProcess"/>
    <dgm:cxn modelId="{AB5B9DB9-6064-4C1D-A863-A9E19A784257}" type="presParOf" srcId="{F85FFFEC-D883-40C6-AB8F-68B49BC8C9F0}" destId="{190CD284-2E13-4DC7-B5BE-827593EE5997}" srcOrd="0" destOrd="0" presId="urn:microsoft.com/office/officeart/2009/3/layout/StepUpProcess"/>
    <dgm:cxn modelId="{72189E28-7AD2-4DDD-B65C-8331CC8BCFC4}" type="presParOf" srcId="{977B79C1-928C-4495-9208-D3F87C8BD3DC}" destId="{114A41BE-860D-4E0C-B12C-24C2116FFB06}" srcOrd="4" destOrd="0" presId="urn:microsoft.com/office/officeart/2009/3/layout/StepUpProcess"/>
    <dgm:cxn modelId="{9563D8CC-D6D5-44BF-B6F4-E6328495F1A7}" type="presParOf" srcId="{114A41BE-860D-4E0C-B12C-24C2116FFB06}" destId="{81A25256-88E7-4CB3-B1D7-E1C4E8462D98}" srcOrd="0" destOrd="0" presId="urn:microsoft.com/office/officeart/2009/3/layout/StepUpProcess"/>
    <dgm:cxn modelId="{95DA3CE3-10D0-4B4E-8E9E-B9560ED83E71}" type="presParOf" srcId="{114A41BE-860D-4E0C-B12C-24C2116FFB06}" destId="{5F547776-8F32-46F7-8207-FFFDB0CE8A7A}" srcOrd="1" destOrd="0" presId="urn:microsoft.com/office/officeart/2009/3/layout/StepUpProcess"/>
    <dgm:cxn modelId="{C12F3C15-1B97-4EE2-B19C-51AF9E7E1E17}" type="presParOf" srcId="{114A41BE-860D-4E0C-B12C-24C2116FFB06}" destId="{E3AA5900-3908-4A79-9458-9EAAA8D7CC1A}" srcOrd="2" destOrd="0" presId="urn:microsoft.com/office/officeart/2009/3/layout/StepUpProcess"/>
    <dgm:cxn modelId="{AC8CD515-5241-443B-81E0-3373E18D37BF}" type="presParOf" srcId="{977B79C1-928C-4495-9208-D3F87C8BD3DC}" destId="{680F019F-576C-4B40-9DEC-4D3A11A56FA0}" srcOrd="5" destOrd="0" presId="urn:microsoft.com/office/officeart/2009/3/layout/StepUpProcess"/>
    <dgm:cxn modelId="{74E44198-EB70-4802-B923-F25ACB173C1C}" type="presParOf" srcId="{680F019F-576C-4B40-9DEC-4D3A11A56FA0}" destId="{A00E2111-ABD1-4DFC-8E23-2926B57CF1D5}" srcOrd="0" destOrd="0" presId="urn:microsoft.com/office/officeart/2009/3/layout/StepUpProcess"/>
    <dgm:cxn modelId="{B662F76E-1039-480B-A6EA-E799ADF834AA}" type="presParOf" srcId="{977B79C1-928C-4495-9208-D3F87C8BD3DC}" destId="{468AF5D6-234D-4FCD-8BB3-6A1356F4577E}" srcOrd="6" destOrd="0" presId="urn:microsoft.com/office/officeart/2009/3/layout/StepUpProcess"/>
    <dgm:cxn modelId="{471D02A4-416C-4901-AD2D-A9585275D1C6}" type="presParOf" srcId="{468AF5D6-234D-4FCD-8BB3-6A1356F4577E}" destId="{43323735-3174-4F07-B463-940EFE21AFE4}" srcOrd="0" destOrd="0" presId="urn:microsoft.com/office/officeart/2009/3/layout/StepUpProcess"/>
    <dgm:cxn modelId="{F6B81832-73D1-4090-939A-B083C86A1DA6}" type="presParOf" srcId="{468AF5D6-234D-4FCD-8BB3-6A1356F4577E}" destId="{4845734E-8D27-438C-A62C-49104F8E511D}" srcOrd="1" destOrd="0" presId="urn:microsoft.com/office/officeart/2009/3/layout/StepUpProcess"/>
    <dgm:cxn modelId="{B91D4238-2D87-4A45-8AEA-0A1D8B601069}" type="presParOf" srcId="{468AF5D6-234D-4FCD-8BB3-6A1356F4577E}" destId="{7C100765-11FF-4C1D-B2DF-733C42CB8E1E}" srcOrd="2" destOrd="0" presId="urn:microsoft.com/office/officeart/2009/3/layout/StepUpProcess"/>
    <dgm:cxn modelId="{F5CDB899-43E9-4F4D-BC05-926A19F43022}" type="presParOf" srcId="{977B79C1-928C-4495-9208-D3F87C8BD3DC}" destId="{0CBF7769-82FF-4C16-8459-62189CE1EC19}" srcOrd="7" destOrd="0" presId="urn:microsoft.com/office/officeart/2009/3/layout/StepUpProcess"/>
    <dgm:cxn modelId="{13F78B23-F64A-4C58-A2D4-AA5E5C5D8149}" type="presParOf" srcId="{0CBF7769-82FF-4C16-8459-62189CE1EC19}" destId="{1BF15713-D9D0-43E7-AD69-6E6F694F42C6}" srcOrd="0" destOrd="0" presId="urn:microsoft.com/office/officeart/2009/3/layout/StepUpProcess"/>
    <dgm:cxn modelId="{454502C1-A4DE-42BD-9C02-2BD939BB3031}" type="presParOf" srcId="{977B79C1-928C-4495-9208-D3F87C8BD3DC}" destId="{5C71C20C-0A9C-442F-B961-9ABCEDB12D7A}" srcOrd="8" destOrd="0" presId="urn:microsoft.com/office/officeart/2009/3/layout/StepUpProcess"/>
    <dgm:cxn modelId="{976D1329-477B-4B17-ACB1-AC422D714594}" type="presParOf" srcId="{5C71C20C-0A9C-442F-B961-9ABCEDB12D7A}" destId="{AD196419-FB39-4270-AA9A-18BCAA7AB7EA}" srcOrd="0" destOrd="0" presId="urn:microsoft.com/office/officeart/2009/3/layout/StepUpProcess"/>
    <dgm:cxn modelId="{26A622DF-F74B-4A42-BE00-F6B605613B14}" type="presParOf" srcId="{5C71C20C-0A9C-442F-B961-9ABCEDB12D7A}" destId="{756D05DD-93B7-474B-B997-B2B401E6601D}" srcOrd="1" destOrd="0" presId="urn:microsoft.com/office/officeart/2009/3/layout/StepUpProcess"/>
    <dgm:cxn modelId="{B494FF21-F1A9-4C8F-97EF-1F22740B716F}" type="presParOf" srcId="{5C71C20C-0A9C-442F-B961-9ABCEDB12D7A}" destId="{F87CF67A-093B-4F88-9DEC-AF0EB8AF90BE}" srcOrd="2" destOrd="0" presId="urn:microsoft.com/office/officeart/2009/3/layout/StepUpProcess"/>
    <dgm:cxn modelId="{A223689B-295E-4CC6-874A-708C7B34C393}" type="presParOf" srcId="{977B79C1-928C-4495-9208-D3F87C8BD3DC}" destId="{27221CCE-00CD-4A26-8ACD-3A9516BA961C}" srcOrd="9" destOrd="0" presId="urn:microsoft.com/office/officeart/2009/3/layout/StepUpProcess"/>
    <dgm:cxn modelId="{F658C668-BA21-4746-9DA5-C650D30DEE24}" type="presParOf" srcId="{27221CCE-00CD-4A26-8ACD-3A9516BA961C}" destId="{03B97452-6601-40F0-B2AA-2EFA3D917963}" srcOrd="0" destOrd="0" presId="urn:microsoft.com/office/officeart/2009/3/layout/StepUpProcess"/>
    <dgm:cxn modelId="{5A943F28-CC53-4266-99B0-24056BB0E605}" type="presParOf" srcId="{977B79C1-928C-4495-9208-D3F87C8BD3DC}" destId="{2A442CA0-F626-441D-9177-497CBCF68999}" srcOrd="10" destOrd="0" presId="urn:microsoft.com/office/officeart/2009/3/layout/StepUpProcess"/>
    <dgm:cxn modelId="{560151C7-F069-4D4B-8C56-24EB7B16543D}" type="presParOf" srcId="{2A442CA0-F626-441D-9177-497CBCF68999}" destId="{E4937AE3-EDBD-4ABE-A8ED-48EC87248ADC}" srcOrd="0" destOrd="0" presId="urn:microsoft.com/office/officeart/2009/3/layout/StepUpProcess"/>
    <dgm:cxn modelId="{6A8CCCBA-5725-4EC5-B679-01EAC92F5D46}" type="presParOf" srcId="{2A442CA0-F626-441D-9177-497CBCF68999}" destId="{2777B51D-B168-41E7-8915-946AD2AD0C11}" srcOrd="1" destOrd="0" presId="urn:microsoft.com/office/officeart/2009/3/layout/StepUpProcess"/>
    <dgm:cxn modelId="{5C9F628E-F984-4B33-9A60-A26498D18373}" type="presParOf" srcId="{2A442CA0-F626-441D-9177-497CBCF68999}" destId="{9CD3193E-A4F9-4C80-8C98-447AF646A0D8}" srcOrd="2" destOrd="0" presId="urn:microsoft.com/office/officeart/2009/3/layout/StepUpProcess"/>
    <dgm:cxn modelId="{A6A226F0-28C1-4577-B9DF-260B243F85A7}" type="presParOf" srcId="{977B79C1-928C-4495-9208-D3F87C8BD3DC}" destId="{57AC9252-71C1-4ED6-9ABD-A2C5E285585D}" srcOrd="11" destOrd="0" presId="urn:microsoft.com/office/officeart/2009/3/layout/StepUpProcess"/>
    <dgm:cxn modelId="{08A1BE4E-529F-4FE2-A3C0-751F2BCB8F34}" type="presParOf" srcId="{57AC9252-71C1-4ED6-9ABD-A2C5E285585D}" destId="{516AC20E-136C-45EF-9603-08DBC966901A}" srcOrd="0" destOrd="0" presId="urn:microsoft.com/office/officeart/2009/3/layout/StepUpProcess"/>
    <dgm:cxn modelId="{A0621A69-3224-481C-9D6D-96EE23E87B8D}" type="presParOf" srcId="{977B79C1-928C-4495-9208-D3F87C8BD3DC}" destId="{56B523C0-BD40-40D4-B47E-13563635FE9F}" srcOrd="12" destOrd="0" presId="urn:microsoft.com/office/officeart/2009/3/layout/StepUpProcess"/>
    <dgm:cxn modelId="{141C5CBB-37F0-47A7-9FB3-CBEF212E0DFB}" type="presParOf" srcId="{56B523C0-BD40-40D4-B47E-13563635FE9F}" destId="{7A5F07DC-3C8B-42C3-AB7F-9C55A72A39C3}" srcOrd="0" destOrd="0" presId="urn:microsoft.com/office/officeart/2009/3/layout/StepUpProcess"/>
    <dgm:cxn modelId="{6B2FD7A9-0B95-4C59-80F1-A43C1F39EBB8}" type="presParOf" srcId="{56B523C0-BD40-40D4-B47E-13563635FE9F}" destId="{B6E43ED0-1C8E-4497-B8C1-69449533C2E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EC1B5-F8FC-48A0-8465-280C79A7EB1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3E552F-D6D6-4522-B798-3C73C787B2A8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7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Membership in international associations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C6A3A219-46E1-4F2E-8827-5FE6ABD42140}" type="parTrans" cxnId="{F4449651-F495-4493-AC40-889608A1BB2D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C4F97DB2-FE58-455D-9BC8-AAD88ABEFC30}" type="sibTrans" cxnId="{F4449651-F495-4493-AC40-889608A1BB2D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52B27AE6-D018-4B7D-AA87-69F337A83DC3}">
      <dgm:prSet custT="1"/>
      <dgm:spPr>
        <a:gradFill rotWithShape="0">
          <a:gsLst>
            <a:gs pos="0">
              <a:schemeClr val="accent2">
                <a:hueOff val="-4097127"/>
                <a:satOff val="-4860"/>
                <a:lumOff val="-2573"/>
                <a:lumMod val="110000"/>
                <a:satMod val="105000"/>
                <a:tint val="67000"/>
                <a:alpha val="54000"/>
              </a:schemeClr>
            </a:gs>
            <a:gs pos="5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9000"/>
                <a:tint val="81000"/>
              </a:schemeClr>
            </a:gs>
          </a:gsLst>
          <a:lin ang="16200000" scaled="0"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Double degree and joint programs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3D1830A3-807E-46E4-92B1-730A454E3CD1}" type="parTrans" cxnId="{B724E7B1-6341-42FA-B340-4E34311FA3E2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9C900DF8-4A43-4E80-81D4-AE15CBA30D12}" type="sibTrans" cxnId="{B724E7B1-6341-42FA-B340-4E34311FA3E2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51C47C10-988E-4ABF-83E0-A2F080D4FE4C}">
      <dgm:prSet custT="1"/>
      <dgm:spPr>
        <a:gradFill rotWithShape="0">
          <a:gsLst>
            <a:gs pos="0">
              <a:schemeClr val="accent2">
                <a:hueOff val="-5735978"/>
                <a:satOff val="-6804"/>
                <a:lumOff val="-3602"/>
                <a:lumMod val="110000"/>
                <a:satMod val="105000"/>
                <a:tint val="67000"/>
                <a:alpha val="77000"/>
              </a:schemeClr>
            </a:gs>
            <a:gs pos="5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International cooperation with HEIs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8EBBE342-CD0F-47A6-9949-26CC9E01AB53}" type="parTrans" cxnId="{FDC3C2DD-337E-4FDD-B243-18D3A3E83251}">
      <dgm:prSet/>
      <dgm:spPr/>
      <dgm:t>
        <a:bodyPr/>
        <a:lstStyle/>
        <a:p>
          <a:pPr algn="ctr"/>
          <a:endParaRPr lang="ru-RU"/>
        </a:p>
      </dgm:t>
    </dgm:pt>
    <dgm:pt modelId="{2284B02C-89A0-4C89-A795-9E8741DD224C}" type="sibTrans" cxnId="{FDC3C2DD-337E-4FDD-B243-18D3A3E83251}">
      <dgm:prSet/>
      <dgm:spPr/>
      <dgm:t>
        <a:bodyPr/>
        <a:lstStyle/>
        <a:p>
          <a:pPr algn="ctr"/>
          <a:endParaRPr lang="ru-RU"/>
        </a:p>
      </dgm:t>
    </dgm:pt>
    <dgm:pt modelId="{021C6E15-E40B-47B8-88FF-6C582A4A58D4}">
      <dgm:prSet custT="1"/>
      <dgm:spPr>
        <a:gradFill rotWithShape="0">
          <a:gsLst>
            <a:gs pos="0">
              <a:schemeClr val="accent2">
                <a:hueOff val="-4916553"/>
                <a:satOff val="-5832"/>
                <a:lumOff val="-3088"/>
                <a:lumMod val="110000"/>
                <a:satMod val="105000"/>
                <a:tint val="67000"/>
                <a:alpha val="52000"/>
              </a:schemeClr>
            </a:gs>
            <a:gs pos="5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Participation in international research projects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A9B5FA60-A328-4BDB-8A49-85CE808D78FF}" type="parTrans" cxnId="{046A3E08-8C28-4FB6-8685-969CF19C8CC9}">
      <dgm:prSet/>
      <dgm:spPr/>
      <dgm:t>
        <a:bodyPr/>
        <a:lstStyle/>
        <a:p>
          <a:pPr algn="ctr"/>
          <a:endParaRPr lang="ru-RU"/>
        </a:p>
      </dgm:t>
    </dgm:pt>
    <dgm:pt modelId="{E06D9575-DF62-4438-AF34-15329C7A2348}" type="sibTrans" cxnId="{046A3E08-8C28-4FB6-8685-969CF19C8CC9}">
      <dgm:prSet/>
      <dgm:spPr/>
      <dgm:t>
        <a:bodyPr/>
        <a:lstStyle/>
        <a:p>
          <a:pPr algn="ctr"/>
          <a:endParaRPr lang="ru-RU"/>
        </a:p>
      </dgm:t>
    </dgm:pt>
    <dgm:pt modelId="{B3EA9627-C37B-402E-8D77-9103C930BD10}">
      <dgm:prSet phldrT="[Текст]" custT="1"/>
      <dgm:spPr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Academic mobility of students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27EAB4BF-1F6B-492D-BA34-1DA423AC3C7F}" type="parTrans" cxnId="{9E92C1F4-20B2-491E-8AEF-A46A0F7D9421}">
      <dgm:prSet/>
      <dgm:spPr/>
      <dgm:t>
        <a:bodyPr/>
        <a:lstStyle/>
        <a:p>
          <a:pPr algn="ctr"/>
          <a:endParaRPr lang="ru-RU"/>
        </a:p>
      </dgm:t>
    </dgm:pt>
    <dgm:pt modelId="{D7CA68E6-A937-405E-8C47-51503AFBCFB3}" type="sibTrans" cxnId="{9E92C1F4-20B2-491E-8AEF-A46A0F7D9421}">
      <dgm:prSet/>
      <dgm:spPr/>
      <dgm:t>
        <a:bodyPr/>
        <a:lstStyle/>
        <a:p>
          <a:pPr algn="ctr"/>
          <a:endParaRPr lang="ru-RU"/>
        </a:p>
      </dgm:t>
    </dgm:pt>
    <dgm:pt modelId="{AF8FD07B-B850-4341-914B-EC6E2BF54909}">
      <dgm:prSet custT="1"/>
      <dgm:spPr>
        <a:gradFill rotWithShape="0">
          <a:gsLst>
            <a:gs pos="0">
              <a:schemeClr val="accent2">
                <a:hueOff val="-6555403"/>
                <a:satOff val="-7776"/>
                <a:lumOff val="-4117"/>
                <a:lumMod val="110000"/>
                <a:satMod val="105000"/>
                <a:tint val="67000"/>
                <a:alpha val="61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Internationalization of curricula and programs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02186253-705E-40E9-A7D7-80CE96B94B2F}" type="parTrans" cxnId="{38E2387D-DE89-4978-90C8-121A594CFEEE}">
      <dgm:prSet/>
      <dgm:spPr/>
      <dgm:t>
        <a:bodyPr/>
        <a:lstStyle/>
        <a:p>
          <a:pPr algn="ctr"/>
          <a:endParaRPr lang="ru-RU"/>
        </a:p>
      </dgm:t>
    </dgm:pt>
    <dgm:pt modelId="{09D97171-A2E9-44EF-934B-19B1DEB6D274}" type="sibTrans" cxnId="{38E2387D-DE89-4978-90C8-121A594CFEEE}">
      <dgm:prSet/>
      <dgm:spPr/>
      <dgm:t>
        <a:bodyPr/>
        <a:lstStyle/>
        <a:p>
          <a:pPr algn="ctr"/>
          <a:endParaRPr lang="ru-RU"/>
        </a:p>
      </dgm:t>
    </dgm:pt>
    <dgm:pt modelId="{65D27256-7FD3-40CA-9D01-4756560DAA40}">
      <dgm:prSet custT="1"/>
      <dgm:spPr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Mobility of teaching staff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5BDF818D-E6FC-4C5D-A76E-99948E2D8694}" type="parTrans" cxnId="{F4956EF4-D564-401C-AF62-E2738D90B99A}">
      <dgm:prSet/>
      <dgm:spPr/>
      <dgm:t>
        <a:bodyPr/>
        <a:lstStyle/>
        <a:p>
          <a:pPr algn="ctr"/>
          <a:endParaRPr lang="ru-RU"/>
        </a:p>
      </dgm:t>
    </dgm:pt>
    <dgm:pt modelId="{72461CF4-F73E-4F8A-BC37-FA75C44BB782}" type="sibTrans" cxnId="{F4956EF4-D564-401C-AF62-E2738D90B99A}">
      <dgm:prSet/>
      <dgm:spPr/>
      <dgm:t>
        <a:bodyPr/>
        <a:lstStyle/>
        <a:p>
          <a:pPr algn="ctr"/>
          <a:endParaRPr lang="ru-RU"/>
        </a:p>
      </dgm:t>
    </dgm:pt>
    <dgm:pt modelId="{52A0324B-8E86-4F46-AA6D-5E1E4BFD9469}">
      <dgm:prSet phldrT="[Текст]" custT="1"/>
      <dgm:spPr>
        <a:gradFill rotWithShape="0">
          <a:gsLst>
            <a:gs pos="0">
              <a:schemeClr val="accent2">
                <a:hueOff val="-2458276"/>
                <a:satOff val="-2916"/>
                <a:lumOff val="-1544"/>
                <a:lumMod val="110000"/>
                <a:satMod val="105000"/>
                <a:tint val="67000"/>
                <a:alpha val="53000"/>
              </a:schemeClr>
            </a:gs>
            <a:gs pos="5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Teaching of foreign students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349CF699-487B-421C-8563-85E7671C560E}" type="parTrans" cxnId="{7BCD9457-5E7C-4F2F-AF09-36B09AB38B32}">
      <dgm:prSet/>
      <dgm:spPr/>
      <dgm:t>
        <a:bodyPr/>
        <a:lstStyle/>
        <a:p>
          <a:pPr algn="ctr"/>
          <a:endParaRPr lang="ru-RU"/>
        </a:p>
      </dgm:t>
    </dgm:pt>
    <dgm:pt modelId="{60237DB6-75CA-4408-BB58-18202D09DC96}" type="sibTrans" cxnId="{7BCD9457-5E7C-4F2F-AF09-36B09AB38B32}">
      <dgm:prSet/>
      <dgm:spPr/>
      <dgm:t>
        <a:bodyPr/>
        <a:lstStyle/>
        <a:p>
          <a:pPr algn="ctr"/>
          <a:endParaRPr lang="ru-RU"/>
        </a:p>
      </dgm:t>
    </dgm:pt>
    <dgm:pt modelId="{12FD241D-20F2-4096-BB11-8413A719D426}">
      <dgm:prSet phldrT="[Текст]" custT="1"/>
      <dgm:spPr>
        <a:gradFill rotWithShape="0">
          <a:gsLst>
            <a:gs pos="0">
              <a:schemeClr val="accent2">
                <a:hueOff val="-3277702"/>
                <a:satOff val="-3888"/>
                <a:lumOff val="-2059"/>
                <a:lumMod val="110000"/>
                <a:satMod val="105000"/>
                <a:tint val="67000"/>
                <a:alpha val="86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Inviting foreign scientists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A0EF9CB2-F8FB-46CD-9EA2-864DCC60664A}" type="parTrans" cxnId="{2E4F7B12-2A31-4AC5-AD58-FA9634BF2DF8}">
      <dgm:prSet/>
      <dgm:spPr/>
      <dgm:t>
        <a:bodyPr/>
        <a:lstStyle/>
        <a:p>
          <a:pPr algn="ctr"/>
          <a:endParaRPr lang="ru-RU"/>
        </a:p>
      </dgm:t>
    </dgm:pt>
    <dgm:pt modelId="{D8BCA8FA-6310-43C2-A548-982C774EA731}" type="sibTrans" cxnId="{2E4F7B12-2A31-4AC5-AD58-FA9634BF2DF8}">
      <dgm:prSet/>
      <dgm:spPr/>
      <dgm:t>
        <a:bodyPr/>
        <a:lstStyle/>
        <a:p>
          <a:pPr algn="ctr"/>
          <a:endParaRPr lang="ru-RU"/>
        </a:p>
      </dgm:t>
    </dgm:pt>
    <dgm:pt modelId="{0B179CEB-E6C5-4177-A495-76F4651D2A0D}">
      <dgm:prSet phldrT="[Текст]" custT="1"/>
      <dgm:spPr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International credit mobility of students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670C3C39-EA76-4807-9A00-8AC5D5475894}" type="parTrans" cxnId="{54057089-CCCE-4CEF-A2F9-DD97C9C15F98}">
      <dgm:prSet/>
      <dgm:spPr/>
      <dgm:t>
        <a:bodyPr/>
        <a:lstStyle/>
        <a:p>
          <a:endParaRPr lang="ru-RU"/>
        </a:p>
      </dgm:t>
    </dgm:pt>
    <dgm:pt modelId="{D7B5E312-90F9-4E27-8BCF-F458FA4FF4DA}" type="sibTrans" cxnId="{54057089-CCCE-4CEF-A2F9-DD97C9C15F98}">
      <dgm:prSet/>
      <dgm:spPr/>
      <dgm:t>
        <a:bodyPr/>
        <a:lstStyle/>
        <a:p>
          <a:endParaRPr lang="ru-RU"/>
        </a:p>
      </dgm:t>
    </dgm:pt>
    <dgm:pt modelId="{2EE3A94F-28F7-4B9A-87A9-41EB459E842C}">
      <dgm:prSet custT="1"/>
      <dgm:spPr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800" b="0" dirty="0" smtClean="0">
              <a:latin typeface="+mn-lt"/>
              <a:cs typeface="Arial" pitchFamily="34" charset="0"/>
            </a:rPr>
            <a:t>Scientific internships of undergraduates and doctoral students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2FF16CC9-F345-4185-AA9D-D21F4B1F3342}" type="parTrans" cxnId="{1B75FF9B-E4D1-4F1D-850C-B6C34BC68972}">
      <dgm:prSet/>
      <dgm:spPr/>
      <dgm:t>
        <a:bodyPr/>
        <a:lstStyle/>
        <a:p>
          <a:endParaRPr lang="ru-RU"/>
        </a:p>
      </dgm:t>
    </dgm:pt>
    <dgm:pt modelId="{B84432A1-5C14-4AF6-AB5C-8E1139E991AF}" type="sibTrans" cxnId="{1B75FF9B-E4D1-4F1D-850C-B6C34BC68972}">
      <dgm:prSet/>
      <dgm:spPr/>
      <dgm:t>
        <a:bodyPr/>
        <a:lstStyle/>
        <a:p>
          <a:endParaRPr lang="ru-RU"/>
        </a:p>
      </dgm:t>
    </dgm:pt>
    <dgm:pt modelId="{F89C7A1F-B9C5-4C20-A7ED-F43A435A51A6}" type="pres">
      <dgm:prSet presAssocID="{450EC1B5-F8FC-48A0-8465-280C79A7EB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FC259-4627-4DFA-B838-1B0AF1FF5CAF}" type="pres">
      <dgm:prSet presAssocID="{A83E552F-D6D6-4522-B798-3C73C787B2A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B8417-3B00-4EC0-B4C2-D7653A746B66}" type="pres">
      <dgm:prSet presAssocID="{C4F97DB2-FE58-455D-9BC8-AAD88ABEFC30}" presName="sibTrans" presStyleCnt="0"/>
      <dgm:spPr/>
      <dgm:t>
        <a:bodyPr/>
        <a:lstStyle/>
        <a:p>
          <a:endParaRPr lang="ru-RU"/>
        </a:p>
      </dgm:t>
    </dgm:pt>
    <dgm:pt modelId="{B944A231-1799-4109-9EC9-245E5494E037}" type="pres">
      <dgm:prSet presAssocID="{B3EA9627-C37B-402E-8D77-9103C930BD1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80A9C-19AD-40CC-95F8-81CBEAF74B14}" type="pres">
      <dgm:prSet presAssocID="{D7CA68E6-A937-405E-8C47-51503AFBCFB3}" presName="sibTrans" presStyleCnt="0"/>
      <dgm:spPr/>
      <dgm:t>
        <a:bodyPr/>
        <a:lstStyle/>
        <a:p>
          <a:endParaRPr lang="ru-RU"/>
        </a:p>
      </dgm:t>
    </dgm:pt>
    <dgm:pt modelId="{0861BE2D-C4B5-428D-A0FA-75D8EFE3CD90}" type="pres">
      <dgm:prSet presAssocID="{0B179CEB-E6C5-4177-A495-76F4651D2A0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1F157-7161-4BD0-AFFB-E145771CCFA4}" type="pres">
      <dgm:prSet presAssocID="{D7B5E312-90F9-4E27-8BCF-F458FA4FF4DA}" presName="sibTrans" presStyleCnt="0"/>
      <dgm:spPr/>
    </dgm:pt>
    <dgm:pt modelId="{7258F403-7854-4CD1-AC84-C78C33FC0980}" type="pres">
      <dgm:prSet presAssocID="{65D27256-7FD3-40CA-9D01-4756560DAA4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16F89-6674-40F8-9FFA-253910F6C0C2}" type="pres">
      <dgm:prSet presAssocID="{72461CF4-F73E-4F8A-BC37-FA75C44BB782}" presName="sibTrans" presStyleCnt="0"/>
      <dgm:spPr/>
      <dgm:t>
        <a:bodyPr/>
        <a:lstStyle/>
        <a:p>
          <a:endParaRPr lang="ru-RU"/>
        </a:p>
      </dgm:t>
    </dgm:pt>
    <dgm:pt modelId="{3001EE42-2292-4D54-AC76-58901E87D475}" type="pres">
      <dgm:prSet presAssocID="{2EE3A94F-28F7-4B9A-87A9-41EB459E842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D914-9220-4F2B-A122-57B2ECE68957}" type="pres">
      <dgm:prSet presAssocID="{B84432A1-5C14-4AF6-AB5C-8E1139E991AF}" presName="sibTrans" presStyleCnt="0"/>
      <dgm:spPr/>
    </dgm:pt>
    <dgm:pt modelId="{F3A01233-E452-454C-AF36-060F212B6255}" type="pres">
      <dgm:prSet presAssocID="{52A0324B-8E86-4F46-AA6D-5E1E4BFD946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08C3-F609-4602-94C6-208EEC4131A4}" type="pres">
      <dgm:prSet presAssocID="{60237DB6-75CA-4408-BB58-18202D09DC96}" presName="sibTrans" presStyleCnt="0"/>
      <dgm:spPr/>
      <dgm:t>
        <a:bodyPr/>
        <a:lstStyle/>
        <a:p>
          <a:endParaRPr lang="ru-RU"/>
        </a:p>
      </dgm:t>
    </dgm:pt>
    <dgm:pt modelId="{3F56309C-09D3-47FF-A796-11CB7AAAF495}" type="pres">
      <dgm:prSet presAssocID="{12FD241D-20F2-4096-BB11-8413A719D426}" presName="node" presStyleLbl="node1" presStyleIdx="6" presStyleCnt="11" custLinFactNeighborX="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89F04-8FFC-4F8C-B2BB-5644E2ECBB69}" type="pres">
      <dgm:prSet presAssocID="{D8BCA8FA-6310-43C2-A548-982C774EA731}" presName="sibTrans" presStyleCnt="0"/>
      <dgm:spPr/>
      <dgm:t>
        <a:bodyPr/>
        <a:lstStyle/>
        <a:p>
          <a:endParaRPr lang="ru-RU"/>
        </a:p>
      </dgm:t>
    </dgm:pt>
    <dgm:pt modelId="{3352C4C8-7FC7-4837-A994-92D27F36EE46}" type="pres">
      <dgm:prSet presAssocID="{52B27AE6-D018-4B7D-AA87-69F337A83DC3}" presName="node" presStyleLbl="node1" presStyleIdx="7" presStyleCnt="11" custScaleX="101089" custLinFactNeighborX="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F7DB-81B4-470D-9A15-40663D405914}" type="pres">
      <dgm:prSet presAssocID="{9C900DF8-4A43-4E80-81D4-AE15CBA30D12}" presName="sibTrans" presStyleCnt="0"/>
      <dgm:spPr/>
      <dgm:t>
        <a:bodyPr/>
        <a:lstStyle/>
        <a:p>
          <a:endParaRPr lang="ru-RU"/>
        </a:p>
      </dgm:t>
    </dgm:pt>
    <dgm:pt modelId="{D13B7DF0-E3D9-476B-8C06-8CA47454FE49}" type="pres">
      <dgm:prSet presAssocID="{021C6E15-E40B-47B8-88FF-6C582A4A58D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22C3-A29F-443D-B3CD-7A76C8F9993A}" type="pres">
      <dgm:prSet presAssocID="{E06D9575-DF62-4438-AF34-15329C7A2348}" presName="sibTrans" presStyleCnt="0"/>
      <dgm:spPr/>
      <dgm:t>
        <a:bodyPr/>
        <a:lstStyle/>
        <a:p>
          <a:endParaRPr lang="ru-RU"/>
        </a:p>
      </dgm:t>
    </dgm:pt>
    <dgm:pt modelId="{C438E6FA-DEEB-4ECF-92DD-7B2AEDA7FFC0}" type="pres">
      <dgm:prSet presAssocID="{51C47C10-988E-4ABF-83E0-A2F080D4FE4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A58EB-FDCF-4B76-8ADC-FCE2A9426DAD}" type="pres">
      <dgm:prSet presAssocID="{2284B02C-89A0-4C89-A795-9E8741DD224C}" presName="sibTrans" presStyleCnt="0"/>
      <dgm:spPr/>
      <dgm:t>
        <a:bodyPr/>
        <a:lstStyle/>
        <a:p>
          <a:endParaRPr lang="ru-RU"/>
        </a:p>
      </dgm:t>
    </dgm:pt>
    <dgm:pt modelId="{FF7C9FCD-5822-4651-9D14-D08A148DFDC7}" type="pres">
      <dgm:prSet presAssocID="{AF8FD07B-B850-4341-914B-EC6E2BF5490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D9457-5E7C-4F2F-AF09-36B09AB38B32}" srcId="{450EC1B5-F8FC-48A0-8465-280C79A7EB15}" destId="{52A0324B-8E86-4F46-AA6D-5E1E4BFD9469}" srcOrd="5" destOrd="0" parTransId="{349CF699-487B-421C-8563-85E7671C560E}" sibTransId="{60237DB6-75CA-4408-BB58-18202D09DC96}"/>
    <dgm:cxn modelId="{AD637882-B233-42D9-BB2B-6A3D42933FA7}" type="presOf" srcId="{021C6E15-E40B-47B8-88FF-6C582A4A58D4}" destId="{D13B7DF0-E3D9-476B-8C06-8CA47454FE49}" srcOrd="0" destOrd="0" presId="urn:microsoft.com/office/officeart/2005/8/layout/default"/>
    <dgm:cxn modelId="{9DBED3D7-CA86-4216-A15B-6F77E4476CF7}" type="presOf" srcId="{52A0324B-8E86-4F46-AA6D-5E1E4BFD9469}" destId="{F3A01233-E452-454C-AF36-060F212B6255}" srcOrd="0" destOrd="0" presId="urn:microsoft.com/office/officeart/2005/8/layout/default"/>
    <dgm:cxn modelId="{F4449651-F495-4493-AC40-889608A1BB2D}" srcId="{450EC1B5-F8FC-48A0-8465-280C79A7EB15}" destId="{A83E552F-D6D6-4522-B798-3C73C787B2A8}" srcOrd="0" destOrd="0" parTransId="{C6A3A219-46E1-4F2E-8827-5FE6ABD42140}" sibTransId="{C4F97DB2-FE58-455D-9BC8-AAD88ABEFC30}"/>
    <dgm:cxn modelId="{6DA4E908-BD00-4720-9CAF-94BF7A3B2AF3}" type="presOf" srcId="{B3EA9627-C37B-402E-8D77-9103C930BD10}" destId="{B944A231-1799-4109-9EC9-245E5494E037}" srcOrd="0" destOrd="0" presId="urn:microsoft.com/office/officeart/2005/8/layout/default"/>
    <dgm:cxn modelId="{F9B972D7-39C0-4E25-B292-74098908A099}" type="presOf" srcId="{2EE3A94F-28F7-4B9A-87A9-41EB459E842C}" destId="{3001EE42-2292-4D54-AC76-58901E87D475}" srcOrd="0" destOrd="0" presId="urn:microsoft.com/office/officeart/2005/8/layout/default"/>
    <dgm:cxn modelId="{8CF74EE7-E509-40D7-A7C3-F65F916E4A18}" type="presOf" srcId="{51C47C10-988E-4ABF-83E0-A2F080D4FE4C}" destId="{C438E6FA-DEEB-4ECF-92DD-7B2AEDA7FFC0}" srcOrd="0" destOrd="0" presId="urn:microsoft.com/office/officeart/2005/8/layout/default"/>
    <dgm:cxn modelId="{817513B3-4EDA-4B3C-B46F-449C6C8D7B04}" type="presOf" srcId="{0B179CEB-E6C5-4177-A495-76F4651D2A0D}" destId="{0861BE2D-C4B5-428D-A0FA-75D8EFE3CD90}" srcOrd="0" destOrd="0" presId="urn:microsoft.com/office/officeart/2005/8/layout/default"/>
    <dgm:cxn modelId="{046A3E08-8C28-4FB6-8685-969CF19C8CC9}" srcId="{450EC1B5-F8FC-48A0-8465-280C79A7EB15}" destId="{021C6E15-E40B-47B8-88FF-6C582A4A58D4}" srcOrd="8" destOrd="0" parTransId="{A9B5FA60-A328-4BDB-8A49-85CE808D78FF}" sibTransId="{E06D9575-DF62-4438-AF34-15329C7A2348}"/>
    <dgm:cxn modelId="{63334D35-D00C-4E1D-AD36-08CEF8EDB7C0}" type="presOf" srcId="{52B27AE6-D018-4B7D-AA87-69F337A83DC3}" destId="{3352C4C8-7FC7-4837-A994-92D27F36EE46}" srcOrd="0" destOrd="0" presId="urn:microsoft.com/office/officeart/2005/8/layout/default"/>
    <dgm:cxn modelId="{B724E7B1-6341-42FA-B340-4E34311FA3E2}" srcId="{450EC1B5-F8FC-48A0-8465-280C79A7EB15}" destId="{52B27AE6-D018-4B7D-AA87-69F337A83DC3}" srcOrd="7" destOrd="0" parTransId="{3D1830A3-807E-46E4-92B1-730A454E3CD1}" sibTransId="{9C900DF8-4A43-4E80-81D4-AE15CBA30D12}"/>
    <dgm:cxn modelId="{FDC3C2DD-337E-4FDD-B243-18D3A3E83251}" srcId="{450EC1B5-F8FC-48A0-8465-280C79A7EB15}" destId="{51C47C10-988E-4ABF-83E0-A2F080D4FE4C}" srcOrd="9" destOrd="0" parTransId="{8EBBE342-CD0F-47A6-9949-26CC9E01AB53}" sibTransId="{2284B02C-89A0-4C89-A795-9E8741DD224C}"/>
    <dgm:cxn modelId="{9E92C1F4-20B2-491E-8AEF-A46A0F7D9421}" srcId="{450EC1B5-F8FC-48A0-8465-280C79A7EB15}" destId="{B3EA9627-C37B-402E-8D77-9103C930BD10}" srcOrd="1" destOrd="0" parTransId="{27EAB4BF-1F6B-492D-BA34-1DA423AC3C7F}" sibTransId="{D7CA68E6-A937-405E-8C47-51503AFBCFB3}"/>
    <dgm:cxn modelId="{9F300882-5782-4690-A132-0BBE4A9CF73D}" type="presOf" srcId="{65D27256-7FD3-40CA-9D01-4756560DAA40}" destId="{7258F403-7854-4CD1-AC84-C78C33FC0980}" srcOrd="0" destOrd="0" presId="urn:microsoft.com/office/officeart/2005/8/layout/default"/>
    <dgm:cxn modelId="{54057089-CCCE-4CEF-A2F9-DD97C9C15F98}" srcId="{450EC1B5-F8FC-48A0-8465-280C79A7EB15}" destId="{0B179CEB-E6C5-4177-A495-76F4651D2A0D}" srcOrd="2" destOrd="0" parTransId="{670C3C39-EA76-4807-9A00-8AC5D5475894}" sibTransId="{D7B5E312-90F9-4E27-8BCF-F458FA4FF4DA}"/>
    <dgm:cxn modelId="{8EDAF4BA-5824-48A1-B891-4BDB99C2D1B6}" type="presOf" srcId="{450EC1B5-F8FC-48A0-8465-280C79A7EB15}" destId="{F89C7A1F-B9C5-4C20-A7ED-F43A435A51A6}" srcOrd="0" destOrd="0" presId="urn:microsoft.com/office/officeart/2005/8/layout/default"/>
    <dgm:cxn modelId="{1B75FF9B-E4D1-4F1D-850C-B6C34BC68972}" srcId="{450EC1B5-F8FC-48A0-8465-280C79A7EB15}" destId="{2EE3A94F-28F7-4B9A-87A9-41EB459E842C}" srcOrd="4" destOrd="0" parTransId="{2FF16CC9-F345-4185-AA9D-D21F4B1F3342}" sibTransId="{B84432A1-5C14-4AF6-AB5C-8E1139E991AF}"/>
    <dgm:cxn modelId="{2E4F7B12-2A31-4AC5-AD58-FA9634BF2DF8}" srcId="{450EC1B5-F8FC-48A0-8465-280C79A7EB15}" destId="{12FD241D-20F2-4096-BB11-8413A719D426}" srcOrd="6" destOrd="0" parTransId="{A0EF9CB2-F8FB-46CD-9EA2-864DCC60664A}" sibTransId="{D8BCA8FA-6310-43C2-A548-982C774EA731}"/>
    <dgm:cxn modelId="{F4956EF4-D564-401C-AF62-E2738D90B99A}" srcId="{450EC1B5-F8FC-48A0-8465-280C79A7EB15}" destId="{65D27256-7FD3-40CA-9D01-4756560DAA40}" srcOrd="3" destOrd="0" parTransId="{5BDF818D-E6FC-4C5D-A76E-99948E2D8694}" sibTransId="{72461CF4-F73E-4F8A-BC37-FA75C44BB782}"/>
    <dgm:cxn modelId="{307BEA71-DA44-4AF0-A4E2-4516C85A1957}" type="presOf" srcId="{12FD241D-20F2-4096-BB11-8413A719D426}" destId="{3F56309C-09D3-47FF-A796-11CB7AAAF495}" srcOrd="0" destOrd="0" presId="urn:microsoft.com/office/officeart/2005/8/layout/default"/>
    <dgm:cxn modelId="{90352455-5286-4D47-962F-83F74CF343A4}" type="presOf" srcId="{A83E552F-D6D6-4522-B798-3C73C787B2A8}" destId="{0B7FC259-4627-4DFA-B838-1B0AF1FF5CAF}" srcOrd="0" destOrd="0" presId="urn:microsoft.com/office/officeart/2005/8/layout/default"/>
    <dgm:cxn modelId="{CA8DD1A5-9CC2-4386-9F7E-2A51A252D261}" type="presOf" srcId="{AF8FD07B-B850-4341-914B-EC6E2BF54909}" destId="{FF7C9FCD-5822-4651-9D14-D08A148DFDC7}" srcOrd="0" destOrd="0" presId="urn:microsoft.com/office/officeart/2005/8/layout/default"/>
    <dgm:cxn modelId="{38E2387D-DE89-4978-90C8-121A594CFEEE}" srcId="{450EC1B5-F8FC-48A0-8465-280C79A7EB15}" destId="{AF8FD07B-B850-4341-914B-EC6E2BF54909}" srcOrd="10" destOrd="0" parTransId="{02186253-705E-40E9-A7D7-80CE96B94B2F}" sibTransId="{09D97171-A2E9-44EF-934B-19B1DEB6D274}"/>
    <dgm:cxn modelId="{872EF780-4B36-44B3-9F7A-E00F035FA71C}" type="presParOf" srcId="{F89C7A1F-B9C5-4C20-A7ED-F43A435A51A6}" destId="{0B7FC259-4627-4DFA-B838-1B0AF1FF5CAF}" srcOrd="0" destOrd="0" presId="urn:microsoft.com/office/officeart/2005/8/layout/default"/>
    <dgm:cxn modelId="{45EC22A5-F56C-4BC6-A95B-2208A3CD661C}" type="presParOf" srcId="{F89C7A1F-B9C5-4C20-A7ED-F43A435A51A6}" destId="{031B8417-3B00-4EC0-B4C2-D7653A746B66}" srcOrd="1" destOrd="0" presId="urn:microsoft.com/office/officeart/2005/8/layout/default"/>
    <dgm:cxn modelId="{28158101-409C-4BA2-AC81-A2B18775D908}" type="presParOf" srcId="{F89C7A1F-B9C5-4C20-A7ED-F43A435A51A6}" destId="{B944A231-1799-4109-9EC9-245E5494E037}" srcOrd="2" destOrd="0" presId="urn:microsoft.com/office/officeart/2005/8/layout/default"/>
    <dgm:cxn modelId="{0EBB75E9-3F70-4277-BB35-552734551FA2}" type="presParOf" srcId="{F89C7A1F-B9C5-4C20-A7ED-F43A435A51A6}" destId="{EC080A9C-19AD-40CC-95F8-81CBEAF74B14}" srcOrd="3" destOrd="0" presId="urn:microsoft.com/office/officeart/2005/8/layout/default"/>
    <dgm:cxn modelId="{ABFF5DE3-3167-4836-A081-767992DE8439}" type="presParOf" srcId="{F89C7A1F-B9C5-4C20-A7ED-F43A435A51A6}" destId="{0861BE2D-C4B5-428D-A0FA-75D8EFE3CD90}" srcOrd="4" destOrd="0" presId="urn:microsoft.com/office/officeart/2005/8/layout/default"/>
    <dgm:cxn modelId="{A7531FD1-F718-41C9-8D75-0B9C51B406A9}" type="presParOf" srcId="{F89C7A1F-B9C5-4C20-A7ED-F43A435A51A6}" destId="{D991F157-7161-4BD0-AFFB-E145771CCFA4}" srcOrd="5" destOrd="0" presId="urn:microsoft.com/office/officeart/2005/8/layout/default"/>
    <dgm:cxn modelId="{F2D8FA85-02C3-4206-9803-2C3302AA7DFD}" type="presParOf" srcId="{F89C7A1F-B9C5-4C20-A7ED-F43A435A51A6}" destId="{7258F403-7854-4CD1-AC84-C78C33FC0980}" srcOrd="6" destOrd="0" presId="urn:microsoft.com/office/officeart/2005/8/layout/default"/>
    <dgm:cxn modelId="{197904C8-CEEF-48C6-9ABF-470AEDE7CE12}" type="presParOf" srcId="{F89C7A1F-B9C5-4C20-A7ED-F43A435A51A6}" destId="{E3D16F89-6674-40F8-9FFA-253910F6C0C2}" srcOrd="7" destOrd="0" presId="urn:microsoft.com/office/officeart/2005/8/layout/default"/>
    <dgm:cxn modelId="{57B8DFCF-3264-49D7-ADD2-7ACDD4CB06DD}" type="presParOf" srcId="{F89C7A1F-B9C5-4C20-A7ED-F43A435A51A6}" destId="{3001EE42-2292-4D54-AC76-58901E87D475}" srcOrd="8" destOrd="0" presId="urn:microsoft.com/office/officeart/2005/8/layout/default"/>
    <dgm:cxn modelId="{90D7FB61-85DE-4825-A667-F438E38F80D9}" type="presParOf" srcId="{F89C7A1F-B9C5-4C20-A7ED-F43A435A51A6}" destId="{41B0D914-9220-4F2B-A122-57B2ECE68957}" srcOrd="9" destOrd="0" presId="urn:microsoft.com/office/officeart/2005/8/layout/default"/>
    <dgm:cxn modelId="{EA5EDBFC-90DE-43D4-8617-901533F3F9A3}" type="presParOf" srcId="{F89C7A1F-B9C5-4C20-A7ED-F43A435A51A6}" destId="{F3A01233-E452-454C-AF36-060F212B6255}" srcOrd="10" destOrd="0" presId="urn:microsoft.com/office/officeart/2005/8/layout/default"/>
    <dgm:cxn modelId="{6497457F-493A-41F2-A1EE-75A07B73DB07}" type="presParOf" srcId="{F89C7A1F-B9C5-4C20-A7ED-F43A435A51A6}" destId="{155B08C3-F609-4602-94C6-208EEC4131A4}" srcOrd="11" destOrd="0" presId="urn:microsoft.com/office/officeart/2005/8/layout/default"/>
    <dgm:cxn modelId="{2329FBF9-A5EA-4872-A17E-A326CA2A8B51}" type="presParOf" srcId="{F89C7A1F-B9C5-4C20-A7ED-F43A435A51A6}" destId="{3F56309C-09D3-47FF-A796-11CB7AAAF495}" srcOrd="12" destOrd="0" presId="urn:microsoft.com/office/officeart/2005/8/layout/default"/>
    <dgm:cxn modelId="{BE13D0C3-0218-4F53-A838-E356F05D15A8}" type="presParOf" srcId="{F89C7A1F-B9C5-4C20-A7ED-F43A435A51A6}" destId="{78889F04-8FFC-4F8C-B2BB-5644E2ECBB69}" srcOrd="13" destOrd="0" presId="urn:microsoft.com/office/officeart/2005/8/layout/default"/>
    <dgm:cxn modelId="{58806845-7CE7-4B13-A688-592CF6396500}" type="presParOf" srcId="{F89C7A1F-B9C5-4C20-A7ED-F43A435A51A6}" destId="{3352C4C8-7FC7-4837-A994-92D27F36EE46}" srcOrd="14" destOrd="0" presId="urn:microsoft.com/office/officeart/2005/8/layout/default"/>
    <dgm:cxn modelId="{A55B8EED-A973-4DF4-94E0-7D530D079C5B}" type="presParOf" srcId="{F89C7A1F-B9C5-4C20-A7ED-F43A435A51A6}" destId="{9146F7DB-81B4-470D-9A15-40663D405914}" srcOrd="15" destOrd="0" presId="urn:microsoft.com/office/officeart/2005/8/layout/default"/>
    <dgm:cxn modelId="{100B763C-D557-46F5-A2F5-C44704478096}" type="presParOf" srcId="{F89C7A1F-B9C5-4C20-A7ED-F43A435A51A6}" destId="{D13B7DF0-E3D9-476B-8C06-8CA47454FE49}" srcOrd="16" destOrd="0" presId="urn:microsoft.com/office/officeart/2005/8/layout/default"/>
    <dgm:cxn modelId="{D1A15753-87FA-4612-94C2-05DF302CB0A4}" type="presParOf" srcId="{F89C7A1F-B9C5-4C20-A7ED-F43A435A51A6}" destId="{830622C3-A29F-443D-B3CD-7A76C8F9993A}" srcOrd="17" destOrd="0" presId="urn:microsoft.com/office/officeart/2005/8/layout/default"/>
    <dgm:cxn modelId="{9A9540E1-B5B2-4214-9B53-FBADA682A322}" type="presParOf" srcId="{F89C7A1F-B9C5-4C20-A7ED-F43A435A51A6}" destId="{C438E6FA-DEEB-4ECF-92DD-7B2AEDA7FFC0}" srcOrd="18" destOrd="0" presId="urn:microsoft.com/office/officeart/2005/8/layout/default"/>
    <dgm:cxn modelId="{388A6D3F-D5EE-4DD3-A8D4-34B42B58DD37}" type="presParOf" srcId="{F89C7A1F-B9C5-4C20-A7ED-F43A435A51A6}" destId="{418A58EB-FDCF-4B76-8ADC-FCE2A9426DAD}" srcOrd="19" destOrd="0" presId="urn:microsoft.com/office/officeart/2005/8/layout/default"/>
    <dgm:cxn modelId="{904FB2CF-E3E8-47A5-9A50-E6F7875BA245}" type="presParOf" srcId="{F89C7A1F-B9C5-4C20-A7ED-F43A435A51A6}" destId="{FF7C9FCD-5822-4651-9D14-D08A148DFDC7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DE5F4-BD28-4642-82C5-56FE04995F26}">
      <dsp:nvSpPr>
        <dsp:cNvPr id="0" name=""/>
        <dsp:cNvSpPr/>
      </dsp:nvSpPr>
      <dsp:spPr>
        <a:xfrm rot="5400000">
          <a:off x="285941" y="2463765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1030B-3CA0-4F70-A070-94CCC06732F9}">
      <dsp:nvSpPr>
        <dsp:cNvPr id="0" name=""/>
        <dsp:cNvSpPr/>
      </dsp:nvSpPr>
      <dsp:spPr>
        <a:xfrm>
          <a:off x="142519" y="2890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Kazakhstan signed the Bologna Declaration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142519" y="2890935"/>
        <a:ext cx="1290733" cy="1131403"/>
      </dsp:txXfrm>
    </dsp:sp>
    <dsp:sp modelId="{915655FC-7D81-49B4-B2F5-03AA63DBC7E0}">
      <dsp:nvSpPr>
        <dsp:cNvPr id="0" name=""/>
        <dsp:cNvSpPr/>
      </dsp:nvSpPr>
      <dsp:spPr>
        <a:xfrm>
          <a:off x="1189718" y="2358510"/>
          <a:ext cx="243534" cy="243534"/>
        </a:xfrm>
        <a:prstGeom prst="triangle">
          <a:avLst>
            <a:gd name="adj" fmla="val 100000"/>
          </a:avLst>
        </a:prstGeom>
        <a:solidFill>
          <a:schemeClr val="accent2">
            <a:hueOff val="-546284"/>
            <a:satOff val="-648"/>
            <a:lumOff val="-343"/>
            <a:alphaOff val="0"/>
          </a:schemeClr>
        </a:solidFill>
        <a:ln w="12700" cap="flat" cmpd="sng" algn="ctr">
          <a:solidFill>
            <a:schemeClr val="accent2">
              <a:hueOff val="-546284"/>
              <a:satOff val="-648"/>
              <a:lumOff val="-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E6234A-9411-4C0D-9BEE-27142E23AD40}">
      <dsp:nvSpPr>
        <dsp:cNvPr id="0" name=""/>
        <dsp:cNvSpPr/>
      </dsp:nvSpPr>
      <dsp:spPr>
        <a:xfrm rot="5400000">
          <a:off x="1866051" y="2072765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92567"/>
            <a:satOff val="-1296"/>
            <a:lumOff val="-686"/>
            <a:alphaOff val="0"/>
          </a:schemeClr>
        </a:solidFill>
        <a:ln w="12700" cap="flat" cmpd="sng" algn="ctr">
          <a:solidFill>
            <a:schemeClr val="accent2">
              <a:hueOff val="-1092567"/>
              <a:satOff val="-1296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3E99CD-5A4F-4520-85BB-1B68C9EC1B4D}">
      <dsp:nvSpPr>
        <dsp:cNvPr id="0" name=""/>
        <dsp:cNvSpPr/>
      </dsp:nvSpPr>
      <dsp:spPr>
        <a:xfrm>
          <a:off x="1722629" y="2499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The process of introducing the Bologna parameters into the RK higher education system was started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1722629" y="2499935"/>
        <a:ext cx="1290733" cy="1131403"/>
      </dsp:txXfrm>
    </dsp:sp>
    <dsp:sp modelId="{7CF09DAE-7B64-4F1A-9C33-732967F081B6}">
      <dsp:nvSpPr>
        <dsp:cNvPr id="0" name=""/>
        <dsp:cNvSpPr/>
      </dsp:nvSpPr>
      <dsp:spPr>
        <a:xfrm>
          <a:off x="2769827" y="1967510"/>
          <a:ext cx="243534" cy="243534"/>
        </a:xfrm>
        <a:prstGeom prst="triangle">
          <a:avLst>
            <a:gd name="adj" fmla="val 100000"/>
          </a:avLst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2700" cap="flat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A25256-88E7-4CB3-B1D7-E1C4E8462D98}">
      <dsp:nvSpPr>
        <dsp:cNvPr id="0" name=""/>
        <dsp:cNvSpPr/>
      </dsp:nvSpPr>
      <dsp:spPr>
        <a:xfrm rot="5400000">
          <a:off x="3446160" y="1681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CCFF99"/>
        </a:solidFill>
        <a:ln w="12700" cap="flat" cmpd="sng" algn="ctr">
          <a:solidFill>
            <a:srgbClr val="CC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47776-8F32-46F7-8207-FFFDB0CE8A7A}">
      <dsp:nvSpPr>
        <dsp:cNvPr id="0" name=""/>
        <dsp:cNvSpPr/>
      </dsp:nvSpPr>
      <dsp:spPr>
        <a:xfrm>
          <a:off x="3302738" y="2108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The Bologna Process and Academic Mobility Center was established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3302738" y="2108935"/>
        <a:ext cx="1290733" cy="1131403"/>
      </dsp:txXfrm>
    </dsp:sp>
    <dsp:sp modelId="{E3AA5900-3908-4A79-9458-9EAAA8D7CC1A}">
      <dsp:nvSpPr>
        <dsp:cNvPr id="0" name=""/>
        <dsp:cNvSpPr/>
      </dsp:nvSpPr>
      <dsp:spPr>
        <a:xfrm>
          <a:off x="4349937" y="1576510"/>
          <a:ext cx="243534" cy="243534"/>
        </a:xfrm>
        <a:prstGeom prst="triangle">
          <a:avLst>
            <a:gd name="adj" fmla="val 100000"/>
          </a:avLst>
        </a:prstGeom>
        <a:solidFill>
          <a:srgbClr val="CCFF99"/>
        </a:solidFill>
        <a:ln w="12700" cap="flat" cmpd="sng" algn="ctr">
          <a:solidFill>
            <a:srgbClr val="CC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23735-3174-4F07-B463-940EFE21AFE4}">
      <dsp:nvSpPr>
        <dsp:cNvPr id="0" name=""/>
        <dsp:cNvSpPr/>
      </dsp:nvSpPr>
      <dsp:spPr>
        <a:xfrm rot="5400000">
          <a:off x="5026269" y="1290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CCFF66"/>
        </a:solidFill>
        <a:ln w="12700" cap="flat" cmpd="sng" algn="ctr">
          <a:solidFill>
            <a:srgbClr val="CC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45734E-8D27-438C-A62C-49104F8E511D}">
      <dsp:nvSpPr>
        <dsp:cNvPr id="0" name=""/>
        <dsp:cNvSpPr/>
      </dsp:nvSpPr>
      <dsp:spPr>
        <a:xfrm>
          <a:off x="4882847" y="1717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2014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Kazakhstan and Greece became co-chairs of the Bologna Process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4882847" y="1717936"/>
        <a:ext cx="1290733" cy="1131403"/>
      </dsp:txXfrm>
    </dsp:sp>
    <dsp:sp modelId="{7C100765-11FF-4C1D-B2DF-733C42CB8E1E}">
      <dsp:nvSpPr>
        <dsp:cNvPr id="0" name=""/>
        <dsp:cNvSpPr/>
      </dsp:nvSpPr>
      <dsp:spPr>
        <a:xfrm>
          <a:off x="5930046" y="1185511"/>
          <a:ext cx="243534" cy="243534"/>
        </a:xfrm>
        <a:prstGeom prst="triangle">
          <a:avLst>
            <a:gd name="adj" fmla="val 100000"/>
          </a:avLst>
        </a:prstGeom>
        <a:solidFill>
          <a:srgbClr val="CCFF66"/>
        </a:solidFill>
        <a:ln w="12700" cap="flat" cmpd="sng" algn="ctr">
          <a:solidFill>
            <a:srgbClr val="CC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196419-FB39-4270-AA9A-18BCAA7AB7EA}">
      <dsp:nvSpPr>
        <dsp:cNvPr id="0" name=""/>
        <dsp:cNvSpPr/>
      </dsp:nvSpPr>
      <dsp:spPr>
        <a:xfrm rot="5400000">
          <a:off x="6606379" y="899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CC66"/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D05DD-93B7-474B-B997-B2B401E6601D}">
      <dsp:nvSpPr>
        <dsp:cNvPr id="0" name=""/>
        <dsp:cNvSpPr/>
      </dsp:nvSpPr>
      <dsp:spPr>
        <a:xfrm>
          <a:off x="6462957" y="1326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Kazakhstan took part in the Yerevan Conference of Ministers of Education of the EHEA countries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6462957" y="1326936"/>
        <a:ext cx="1290733" cy="1131403"/>
      </dsp:txXfrm>
    </dsp:sp>
    <dsp:sp modelId="{F87CF67A-093B-4F88-9DEC-AF0EB8AF90BE}">
      <dsp:nvSpPr>
        <dsp:cNvPr id="0" name=""/>
        <dsp:cNvSpPr/>
      </dsp:nvSpPr>
      <dsp:spPr>
        <a:xfrm>
          <a:off x="7510155" y="794511"/>
          <a:ext cx="243534" cy="243534"/>
        </a:xfrm>
        <a:prstGeom prst="triangle">
          <a:avLst>
            <a:gd name="adj" fmla="val 100000"/>
          </a:avLst>
        </a:prstGeom>
        <a:solidFill>
          <a:srgbClr val="FFCC66"/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937AE3-EDBD-4ABE-A8ED-48EC87248ADC}">
      <dsp:nvSpPr>
        <dsp:cNvPr id="0" name=""/>
        <dsp:cNvSpPr/>
      </dsp:nvSpPr>
      <dsp:spPr>
        <a:xfrm rot="5400000">
          <a:off x="8186488" y="508767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FF66"/>
        </a:solidFill>
        <a:ln w="12700" cap="flat" cmpd="sng" algn="ctr">
          <a:solidFill>
            <a:srgbClr val="FF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77B51D-B168-41E7-8915-946AD2AD0C11}">
      <dsp:nvSpPr>
        <dsp:cNvPr id="0" name=""/>
        <dsp:cNvSpPr/>
      </dsp:nvSpPr>
      <dsp:spPr>
        <a:xfrm>
          <a:off x="8043066" y="935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2016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Arial" pitchFamily="34" charset="0"/>
              <a:cs typeface="Arial" pitchFamily="34" charset="0"/>
            </a:rPr>
            <a:t>an international conference "Kazakhstan in the Bologna Process: Achievements and Prospects" was organized</a:t>
          </a:r>
          <a:endParaRPr lang="ru-RU" sz="1200" b="0" i="1" kern="1200" dirty="0">
            <a:latin typeface="Arial" pitchFamily="34" charset="0"/>
            <a:cs typeface="Arial" pitchFamily="34" charset="0"/>
          </a:endParaRPr>
        </a:p>
      </dsp:txBody>
      <dsp:txXfrm>
        <a:off x="8043066" y="935936"/>
        <a:ext cx="1290733" cy="1131403"/>
      </dsp:txXfrm>
    </dsp:sp>
    <dsp:sp modelId="{9CD3193E-A4F9-4C80-8C98-447AF646A0D8}">
      <dsp:nvSpPr>
        <dsp:cNvPr id="0" name=""/>
        <dsp:cNvSpPr/>
      </dsp:nvSpPr>
      <dsp:spPr>
        <a:xfrm>
          <a:off x="9090265" y="403511"/>
          <a:ext cx="243534" cy="243534"/>
        </a:xfrm>
        <a:prstGeom prst="triangle">
          <a:avLst>
            <a:gd name="adj" fmla="val 100000"/>
          </a:avLst>
        </a:prstGeom>
        <a:solidFill>
          <a:srgbClr val="FFFF66"/>
        </a:solidFill>
        <a:ln w="12700" cap="flat" cmpd="sng" algn="ctr">
          <a:solidFill>
            <a:srgbClr val="FF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F07DC-3C8B-42C3-AB7F-9C55A72A39C3}">
      <dsp:nvSpPr>
        <dsp:cNvPr id="0" name=""/>
        <dsp:cNvSpPr/>
      </dsp:nvSpPr>
      <dsp:spPr>
        <a:xfrm rot="5400000">
          <a:off x="9766598" y="117767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9933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43ED0-1C8E-4497-B8C1-69449533C2EF}">
      <dsp:nvSpPr>
        <dsp:cNvPr id="0" name=""/>
        <dsp:cNvSpPr/>
      </dsp:nvSpPr>
      <dsp:spPr>
        <a:xfrm>
          <a:off x="9623176" y="544937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Arial" pitchFamily="34" charset="0"/>
              <a:cs typeface="Arial" pitchFamily="34" charset="0"/>
            </a:rPr>
            <a:t>2017</a:t>
          </a:r>
          <a:endParaRPr lang="ru-RU" sz="1200" b="1" i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900" i="1" kern="1200" dirty="0" smtClean="0">
              <a:latin typeface="Arial" pitchFamily="34" charset="0"/>
              <a:cs typeface="Arial" pitchFamily="34" charset="0"/>
            </a:rPr>
          </a:br>
          <a:r>
            <a:rPr lang="en-US" sz="1200" i="1" kern="1200" dirty="0" smtClean="0">
              <a:latin typeface="Arial" pitchFamily="34" charset="0"/>
              <a:cs typeface="Arial" pitchFamily="34" charset="0"/>
            </a:rPr>
            <a:t>The bill on expanding the autonomy of universities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9623176" y="544937"/>
        <a:ext cx="1290733" cy="1131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FC259-4627-4DFA-B838-1B0AF1FF5CAF}">
      <dsp:nvSpPr>
        <dsp:cNvPr id="0" name=""/>
        <dsp:cNvSpPr/>
      </dsp:nvSpPr>
      <dsp:spPr>
        <a:xfrm>
          <a:off x="21468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7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Membership in international associations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1468" y="299496"/>
        <a:ext cx="2076767" cy="1246060"/>
      </dsp:txXfrm>
    </dsp:sp>
    <dsp:sp modelId="{B944A231-1799-4109-9EC9-245E5494E037}">
      <dsp:nvSpPr>
        <dsp:cNvPr id="0" name=""/>
        <dsp:cNvSpPr/>
      </dsp:nvSpPr>
      <dsp:spPr>
        <a:xfrm>
          <a:off x="2305913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Academic mobility of students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305913" y="299496"/>
        <a:ext cx="2076767" cy="1246060"/>
      </dsp:txXfrm>
    </dsp:sp>
    <dsp:sp modelId="{0861BE2D-C4B5-428D-A0FA-75D8EFE3CD90}">
      <dsp:nvSpPr>
        <dsp:cNvPr id="0" name=""/>
        <dsp:cNvSpPr/>
      </dsp:nvSpPr>
      <dsp:spPr>
        <a:xfrm>
          <a:off x="4590357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International credit mobility of students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4590357" y="299496"/>
        <a:ext cx="2076767" cy="1246060"/>
      </dsp:txXfrm>
    </dsp:sp>
    <dsp:sp modelId="{7258F403-7854-4CD1-AC84-C78C33FC0980}">
      <dsp:nvSpPr>
        <dsp:cNvPr id="0" name=""/>
        <dsp:cNvSpPr/>
      </dsp:nvSpPr>
      <dsp:spPr>
        <a:xfrm>
          <a:off x="6874802" y="299496"/>
          <a:ext cx="2076767" cy="1246060"/>
        </a:xfrm>
        <a:prstGeom prst="rect">
          <a:avLst/>
        </a:prstGeom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Mobility of teaching staff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6874802" y="299496"/>
        <a:ext cx="2076767" cy="1246060"/>
      </dsp:txXfrm>
    </dsp:sp>
    <dsp:sp modelId="{3001EE42-2292-4D54-AC76-58901E87D475}">
      <dsp:nvSpPr>
        <dsp:cNvPr id="0" name=""/>
        <dsp:cNvSpPr/>
      </dsp:nvSpPr>
      <dsp:spPr>
        <a:xfrm>
          <a:off x="10160" y="1753233"/>
          <a:ext cx="2076767" cy="1246060"/>
        </a:xfrm>
        <a:prstGeom prst="rect">
          <a:avLst/>
        </a:prstGeom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Scientific internships of undergraduates and doctoral students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10160" y="1753233"/>
        <a:ext cx="2076767" cy="1246060"/>
      </dsp:txXfrm>
    </dsp:sp>
    <dsp:sp modelId="{F3A01233-E452-454C-AF36-060F212B6255}">
      <dsp:nvSpPr>
        <dsp:cNvPr id="0" name=""/>
        <dsp:cNvSpPr/>
      </dsp:nvSpPr>
      <dsp:spPr>
        <a:xfrm>
          <a:off x="2294605" y="1753233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2458276"/>
                <a:satOff val="-2916"/>
                <a:lumOff val="-1544"/>
                <a:lumMod val="110000"/>
                <a:satMod val="105000"/>
                <a:tint val="67000"/>
                <a:alpha val="53000"/>
              </a:schemeClr>
            </a:gs>
            <a:gs pos="5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Teaching of foreign students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294605" y="1753233"/>
        <a:ext cx="2076767" cy="1246060"/>
      </dsp:txXfrm>
    </dsp:sp>
    <dsp:sp modelId="{3F56309C-09D3-47FF-A796-11CB7AAAF495}">
      <dsp:nvSpPr>
        <dsp:cNvPr id="0" name=""/>
        <dsp:cNvSpPr/>
      </dsp:nvSpPr>
      <dsp:spPr>
        <a:xfrm>
          <a:off x="4647998" y="1753233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lumMod val="110000"/>
                <a:satMod val="105000"/>
                <a:tint val="67000"/>
                <a:alpha val="86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Inviting foreign scientists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4647998" y="1753233"/>
        <a:ext cx="2076767" cy="1246060"/>
      </dsp:txXfrm>
    </dsp:sp>
    <dsp:sp modelId="{3352C4C8-7FC7-4837-A994-92D27F36EE46}">
      <dsp:nvSpPr>
        <dsp:cNvPr id="0" name=""/>
        <dsp:cNvSpPr/>
      </dsp:nvSpPr>
      <dsp:spPr>
        <a:xfrm>
          <a:off x="6873655" y="1753233"/>
          <a:ext cx="2099383" cy="1246060"/>
        </a:xfrm>
        <a:prstGeom prst="rect">
          <a:avLst/>
        </a:prstGeom>
        <a:gradFill rotWithShape="0">
          <a:gsLst>
            <a:gs pos="0">
              <a:schemeClr val="accent2">
                <a:hueOff val="-4097127"/>
                <a:satOff val="-4860"/>
                <a:lumOff val="-2573"/>
                <a:lumMod val="110000"/>
                <a:satMod val="105000"/>
                <a:tint val="67000"/>
                <a:alpha val="54000"/>
              </a:schemeClr>
            </a:gs>
            <a:gs pos="5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9000"/>
                <a:tint val="81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Double degree and joint programs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6873655" y="1753233"/>
        <a:ext cx="2099383" cy="1246060"/>
      </dsp:txXfrm>
    </dsp:sp>
    <dsp:sp modelId="{D13B7DF0-E3D9-476B-8C06-8CA47454FE49}">
      <dsp:nvSpPr>
        <dsp:cNvPr id="0" name=""/>
        <dsp:cNvSpPr/>
      </dsp:nvSpPr>
      <dsp:spPr>
        <a:xfrm>
          <a:off x="1163690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lumMod val="110000"/>
                <a:satMod val="105000"/>
                <a:tint val="67000"/>
                <a:alpha val="52000"/>
              </a:schemeClr>
            </a:gs>
            <a:gs pos="5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Participation in international research projects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1163690" y="3206971"/>
        <a:ext cx="2076767" cy="1246060"/>
      </dsp:txXfrm>
    </dsp:sp>
    <dsp:sp modelId="{C438E6FA-DEEB-4ECF-92DD-7B2AEDA7FFC0}">
      <dsp:nvSpPr>
        <dsp:cNvPr id="0" name=""/>
        <dsp:cNvSpPr/>
      </dsp:nvSpPr>
      <dsp:spPr>
        <a:xfrm>
          <a:off x="3448135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5735978"/>
                <a:satOff val="-6804"/>
                <a:lumOff val="-3602"/>
                <a:lumMod val="110000"/>
                <a:satMod val="105000"/>
                <a:tint val="67000"/>
                <a:alpha val="77000"/>
              </a:schemeClr>
            </a:gs>
            <a:gs pos="5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International cooperation with HEIs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3448135" y="3206971"/>
        <a:ext cx="2076767" cy="1246060"/>
      </dsp:txXfrm>
    </dsp:sp>
    <dsp:sp modelId="{FF7C9FCD-5822-4651-9D14-D08A148DFDC7}">
      <dsp:nvSpPr>
        <dsp:cNvPr id="0" name=""/>
        <dsp:cNvSpPr/>
      </dsp:nvSpPr>
      <dsp:spPr>
        <a:xfrm>
          <a:off x="5732580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lumMod val="110000"/>
                <a:satMod val="105000"/>
                <a:tint val="67000"/>
                <a:alpha val="61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  <a:cs typeface="Arial" pitchFamily="34" charset="0"/>
            </a:rPr>
            <a:t>Internationalization of curricula and programs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5732580" y="3206971"/>
        <a:ext cx="2076767" cy="124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3E2B-D195-4C37-A9EB-2B106981F4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F36EC-D6D6-475C-AC47-518536CAE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2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CD1B-3562-4108-BE01-D5CF610B86B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675B-18DE-484B-A5D3-3FD477635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6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300" y="254001"/>
            <a:ext cx="11696700" cy="116839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825625"/>
            <a:ext cx="116205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2100" y="6356350"/>
            <a:ext cx="3289300" cy="365125"/>
          </a:xfrm>
        </p:spPr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02000" cy="365125"/>
          </a:xfrm>
        </p:spPr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3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chart" Target="../charts/chart11.xml"/><Relationship Id="rId26" Type="http://schemas.openxmlformats.org/officeDocument/2006/relationships/image" Target="../media/image60.png"/><Relationship Id="rId3" Type="http://schemas.microsoft.com/office/2007/relationships/hdphoto" Target="../media/hdphoto4.wdp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9.pn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7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chart" Target="../charts/chart2.xml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5" Type="http://schemas.openxmlformats.org/officeDocument/2006/relationships/chart" Target="../charts/chart3.xml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3230236804"/>
              </p:ext>
            </p:extLst>
          </p:nvPr>
        </p:nvGraphicFramePr>
        <p:xfrm>
          <a:off x="6742966" y="3088748"/>
          <a:ext cx="4232996" cy="35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9" y="5057760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ATTRACTING FOREIGN SCIENTISTS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" y="5210160"/>
            <a:ext cx="5372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program to attract foreign scientists has been operating since 2009.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PURPOSE OF VISIT OF FOREIGN SCIENTISTS - lecturing, conducting information trainings, introduction of modern technologies and training programs, scientific consulting of doctoral students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1491665701"/>
              </p:ext>
            </p:extLst>
          </p:nvPr>
        </p:nvGraphicFramePr>
        <p:xfrm>
          <a:off x="7144557" y="1746288"/>
          <a:ext cx="4252026" cy="22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890562"/>
              </p:ext>
            </p:extLst>
          </p:nvPr>
        </p:nvGraphicFramePr>
        <p:xfrm>
          <a:off x="962549" y="1959580"/>
          <a:ext cx="4564569" cy="29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TextBox 1"/>
          <p:cNvSpPr txBox="1"/>
          <p:nvPr/>
        </p:nvSpPr>
        <p:spPr>
          <a:xfrm>
            <a:off x="1030316" y="1484678"/>
            <a:ext cx="44644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itchFamily="2" charset="2"/>
              <a:buChar char="ü"/>
              <a:defRPr kumimoji="0" sz="1400" b="1">
                <a:cs typeface="Arial" panose="020B0604020202020204" pitchFamily="34" charset="0"/>
              </a:defRPr>
            </a:lvl1pPr>
            <a:lvl2pPr marL="742950" indent="-28575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dynamics of the number of invited foreign scientists at the expense of the state budget, 2009-2016.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72199" y="1627553"/>
            <a:ext cx="5745223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TOP MANAGERS</a:t>
            </a:r>
            <a:endParaRPr lang="ru-RU" dirty="0"/>
          </a:p>
        </p:txBody>
      </p:sp>
      <p:pic>
        <p:nvPicPr>
          <p:cNvPr id="7" name="Picture 2" descr="D:\Документы ДСКИ\Новости Парасат\Проректор\OLE_06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14706" r="26813"/>
          <a:stretch/>
        </p:blipFill>
        <p:spPr bwMode="auto">
          <a:xfrm>
            <a:off x="1875011" y="1791369"/>
            <a:ext cx="2785889" cy="316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ВИДЕОДИСК ДЛЯ СЕРГЕЯ\Болгария\OLE_38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r="16621"/>
          <a:stretch/>
        </p:blipFill>
        <p:spPr bwMode="auto">
          <a:xfrm>
            <a:off x="7439355" y="1791368"/>
            <a:ext cx="2945621" cy="316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9700" y="5188130"/>
            <a:ext cx="389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/>
              <a:t>Orhan </a:t>
            </a:r>
            <a:r>
              <a:rPr lang="en-US" b="1" cap="all" dirty="0"/>
              <a:t>Söylemez </a:t>
            </a:r>
            <a:endParaRPr lang="ru-RU" b="1" cap="all" dirty="0" smtClean="0"/>
          </a:p>
          <a:p>
            <a:pPr algn="ctr"/>
            <a:r>
              <a:rPr lang="en-US" dirty="0" smtClean="0"/>
              <a:t>Professor</a:t>
            </a:r>
            <a:r>
              <a:rPr lang="en-US" dirty="0"/>
              <a:t>, </a:t>
            </a:r>
            <a:r>
              <a:rPr lang="en-US" dirty="0" smtClean="0"/>
              <a:t>Doctor </a:t>
            </a:r>
            <a:r>
              <a:rPr lang="en-US" dirty="0"/>
              <a:t>of </a:t>
            </a:r>
            <a:r>
              <a:rPr lang="en-US" dirty="0" smtClean="0"/>
              <a:t>Philology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citizen </a:t>
            </a:r>
            <a:r>
              <a:rPr lang="en-US" dirty="0"/>
              <a:t>of Turkey,</a:t>
            </a:r>
          </a:p>
          <a:p>
            <a:pPr algn="ctr"/>
            <a:r>
              <a:rPr lang="en-US" dirty="0" smtClean="0"/>
              <a:t>Vice-rector </a:t>
            </a:r>
            <a:r>
              <a:rPr lang="en-US" dirty="0"/>
              <a:t>for I</a:t>
            </a:r>
            <a:r>
              <a:rPr lang="en-US" dirty="0" smtClean="0"/>
              <a:t>nternationalization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2099" y="5194659"/>
            <a:ext cx="431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ANDRIANA RISK </a:t>
            </a:r>
            <a:r>
              <a:rPr lang="en-US" b="1" dirty="0" smtClean="0"/>
              <a:t>SURLEVA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rofessor</a:t>
            </a:r>
            <a:r>
              <a:rPr lang="en-US" dirty="0"/>
              <a:t>, </a:t>
            </a:r>
            <a:r>
              <a:rPr lang="en-US" dirty="0" smtClean="0"/>
              <a:t>Doctor </a:t>
            </a:r>
            <a:r>
              <a:rPr lang="en-US" dirty="0"/>
              <a:t>of </a:t>
            </a:r>
            <a:r>
              <a:rPr lang="en-US" dirty="0" smtClean="0"/>
              <a:t>Chemical Sciences</a:t>
            </a:r>
            <a:r>
              <a:rPr lang="en-US" dirty="0"/>
              <a:t>, citizen of Bulgaria,</a:t>
            </a:r>
          </a:p>
          <a:p>
            <a:pPr algn="ctr"/>
            <a:r>
              <a:rPr lang="en-US" dirty="0"/>
              <a:t>Director of the Department of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92509" y="5158843"/>
            <a:ext cx="4453931" cy="1495425"/>
          </a:xfrm>
          <a:prstGeom prst="rect">
            <a:avLst/>
          </a:prstGeom>
          <a:solidFill>
            <a:srgbClr val="0000FF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28430" y="1895731"/>
            <a:ext cx="2912587" cy="1599908"/>
          </a:xfrm>
          <a:prstGeom prst="rect">
            <a:avLst/>
          </a:prstGeom>
          <a:solidFill>
            <a:srgbClr val="7030A0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2509" y="1911708"/>
            <a:ext cx="4441231" cy="1599907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86869" y="3562261"/>
            <a:ext cx="2912587" cy="1513332"/>
          </a:xfrm>
          <a:prstGeom prst="rect">
            <a:avLst/>
          </a:prstGeom>
          <a:solidFill>
            <a:srgbClr val="7030A0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87086" y="3562261"/>
            <a:ext cx="4441231" cy="150583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DEGREE </a:t>
            </a:r>
            <a:r>
              <a:rPr lang="en-US" dirty="0"/>
              <a:t>AND JOINT EDUCATIONAL PROGRAMS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09410774"/>
              </p:ext>
            </p:extLst>
          </p:nvPr>
        </p:nvGraphicFramePr>
        <p:xfrm>
          <a:off x="443047" y="1875421"/>
          <a:ext cx="3732580" cy="304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11347" y="5321933"/>
            <a:ext cx="3341553" cy="919401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1600" dirty="0"/>
              <a:t>The total number of joint and </a:t>
            </a:r>
            <a:r>
              <a:rPr lang="en-US" altLang="ru-RU" sz="1600" dirty="0" smtClean="0"/>
              <a:t>double degree </a:t>
            </a:r>
            <a:r>
              <a:rPr lang="en-US" altLang="ru-RU" sz="1600" dirty="0"/>
              <a:t>programs in </a:t>
            </a:r>
            <a:r>
              <a:rPr lang="en-US" altLang="ru-RU" sz="1600" dirty="0" smtClean="0"/>
              <a:t>HEIs of Kazakhstan </a:t>
            </a:r>
            <a:r>
              <a:rPr lang="ru-RU" altLang="ru-RU" sz="1600" dirty="0" smtClean="0"/>
              <a:t>- </a:t>
            </a:r>
            <a:r>
              <a:rPr lang="ru-RU" altLang="ru-RU" sz="1600" dirty="0"/>
              <a:t>875</a:t>
            </a:r>
          </a:p>
        </p:txBody>
      </p:sp>
      <p:pic>
        <p:nvPicPr>
          <p:cNvPr id="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5" y="5364318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17528" y="5466639"/>
            <a:ext cx="2446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Biology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Biotechnology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Ecology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09633" y="5158843"/>
            <a:ext cx="2914888" cy="14954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Vytauto Didžiojo universit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96" y="5373885"/>
            <a:ext cx="2460798" cy="10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5567" y="4492521"/>
            <a:ext cx="251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Omsk </a:t>
            </a:r>
            <a:r>
              <a:rPr lang="en-US" sz="1200" b="1" dirty="0"/>
              <a:t>State Pedagogical University</a:t>
            </a:r>
            <a:r>
              <a:rPr lang="ru-RU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Information S</a:t>
            </a:r>
            <a:r>
              <a:rPr lang="en-US" sz="1200" dirty="0" smtClean="0"/>
              <a:t>ystems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85474" y="5149511"/>
            <a:ext cx="3537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Vytautas Magnus University</a:t>
            </a:r>
            <a:endParaRPr lang="ru-RU" sz="1600" b="1" dirty="0" smtClean="0"/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29485" y="6307553"/>
            <a:ext cx="3223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Graduation </a:t>
            </a:r>
            <a:r>
              <a:rPr lang="en-US" sz="1600" dirty="0" smtClean="0"/>
              <a:t>of 5 masters in 2018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74732" y="2674840"/>
            <a:ext cx="294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Dostoevsky </a:t>
            </a:r>
            <a:r>
              <a:rPr lang="en-US" sz="1200" b="1" dirty="0"/>
              <a:t>Omsk State University</a:t>
            </a:r>
            <a:endParaRPr lang="ru-RU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Chemistry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23449" y="3825611"/>
            <a:ext cx="3299472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Pedagogy </a:t>
            </a:r>
            <a:r>
              <a:rPr lang="en-US" sz="1200" dirty="0"/>
              <a:t>and </a:t>
            </a:r>
            <a:r>
              <a:rPr lang="en-US" sz="1200" dirty="0" smtClean="0"/>
              <a:t>Psychology</a:t>
            </a:r>
            <a:r>
              <a:rPr lang="ru-RU" sz="1200" dirty="0" smtClean="0"/>
              <a:t>   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Jurisprudence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Accounting </a:t>
            </a:r>
            <a:r>
              <a:rPr lang="en-US" sz="1200" dirty="0"/>
              <a:t>and A</a:t>
            </a:r>
            <a:r>
              <a:rPr lang="en-US" sz="1200" dirty="0" smtClean="0"/>
              <a:t>udit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Ecology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Information Systems</a:t>
            </a:r>
            <a:r>
              <a:rPr lang="ru-RU" sz="1200" dirty="0" smtClean="0"/>
              <a:t>     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Finance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State </a:t>
            </a:r>
            <a:r>
              <a:rPr lang="en-US" sz="1200" dirty="0"/>
              <a:t>and </a:t>
            </a:r>
            <a:r>
              <a:rPr lang="en-US" sz="1200" dirty="0" smtClean="0"/>
              <a:t>Local Management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</p:txBody>
      </p:sp>
      <p:pic>
        <p:nvPicPr>
          <p:cNvPr id="1026" name="Picture 2" descr="ОмГП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09" y="3700761"/>
            <a:ext cx="686706" cy="7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ademy.omga.su/images/logo_omga_137_15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17" y="3959343"/>
            <a:ext cx="847371" cy="9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мский государственный университет им. Ф.М. Достоевског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14" y="1999807"/>
            <a:ext cx="10313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76150" y="2407687"/>
            <a:ext cx="331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Omsk </a:t>
            </a:r>
            <a:r>
              <a:rPr lang="en-US" sz="1200" b="1" dirty="0"/>
              <a:t>Branch of the Financial University under the Government of the Russian Federation</a:t>
            </a:r>
            <a:endParaRPr lang="ru-RU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Finance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Accounting and </a:t>
            </a:r>
            <a:r>
              <a:rPr lang="en-US" sz="1200" dirty="0" smtClean="0"/>
              <a:t>Audit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Economics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23449" y="3562261"/>
            <a:ext cx="2773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Omsk Humanitarian Academy</a:t>
            </a:r>
            <a:endParaRPr lang="ru-RU" sz="1200" b="1" dirty="0" smtClean="0"/>
          </a:p>
        </p:txBody>
      </p:sp>
      <p:pic>
        <p:nvPicPr>
          <p:cNvPr id="8" name="Picture 4" descr="Картинки по запросу Financial University under the Government of the Russian Feder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5" y="1899243"/>
            <a:ext cx="1680649" cy="5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25383" y="1524000"/>
            <a:ext cx="764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</a:t>
            </a:r>
            <a:r>
              <a:rPr lang="en-US" sz="2000" dirty="0"/>
              <a:t>. </a:t>
            </a:r>
            <a:r>
              <a:rPr lang="en-US" sz="2000" dirty="0" smtClean="0"/>
              <a:t>Kozybayev NKSU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15 joint and </a:t>
            </a:r>
            <a:r>
              <a:rPr lang="en-US" sz="2000" dirty="0" smtClean="0"/>
              <a:t>double degree </a:t>
            </a:r>
            <a:r>
              <a:rPr lang="en-US" sz="2000" dirty="0"/>
              <a:t>programs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55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COOPERATION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M. KOZYBAYEV NKSU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22105" y="1789514"/>
            <a:ext cx="1715622" cy="1240618"/>
            <a:chOff x="179401" y="1697141"/>
            <a:chExt cx="1715622" cy="1240618"/>
          </a:xfrm>
        </p:grpSpPr>
        <p:sp>
          <p:nvSpPr>
            <p:cNvPr id="8" name="TextBox 7"/>
            <p:cNvSpPr txBox="1"/>
            <p:nvPr/>
          </p:nvSpPr>
          <p:spPr>
            <a:xfrm>
              <a:off x="179401" y="1697141"/>
              <a:ext cx="1715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kern="1000" spc="-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140</a:t>
              </a:r>
              <a:endParaRPr lang="ru-RU" sz="6600" kern="1000" spc="-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402" y="2599205"/>
              <a:ext cx="1612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</a:rPr>
                <a:t>agreements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937727" y="2035718"/>
            <a:ext cx="4360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dirty="0"/>
              <a:t>Belarus, Bulgaria, Germany, China, Korea, Latvia, Lithuania, Poland, Portugal, Russia, Slovakia, Turkey, USA, Finland, </a:t>
            </a:r>
            <a:endParaRPr lang="en-US" dirty="0" smtClean="0"/>
          </a:p>
          <a:p>
            <a:pPr marL="0" lvl="1">
              <a:spcBef>
                <a:spcPts val="0"/>
              </a:spcBef>
            </a:pPr>
            <a:r>
              <a:rPr lang="en-US" dirty="0" smtClean="0"/>
              <a:t>Czech </a:t>
            </a:r>
            <a:r>
              <a:rPr lang="en-US" dirty="0"/>
              <a:t>Republic</a:t>
            </a:r>
            <a:endParaRPr lang="ru-RU" dirty="0"/>
          </a:p>
        </p:txBody>
      </p:sp>
      <p:pic>
        <p:nvPicPr>
          <p:cNvPr id="35" name="Picture 2" descr="D:\ЛОГОТИПЫ\main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427" y1="13978" x2="8200" y2="21147"/>
                        <a14:foregroundMark x1="31203" y1="7885" x2="11289" y2="20430"/>
                        <a14:foregroundMark x1="20234" y1="43011" x2="30777" y2="85484"/>
                        <a14:foregroundMark x1="50053" y1="16846" x2="62513" y2="10215"/>
                        <a14:foregroundMark x1="72843" y1="47670" x2="87540" y2="89785"/>
                        <a14:foregroundMark x1="83706" y1="33871" x2="78701" y2="59319"/>
                        <a14:foregroundMark x1="86581" y1="86201" x2="73056" y2="62186"/>
                        <a14:foregroundMark x1="65389" y1="48208" x2="46432" y2="47491"/>
                        <a14:foregroundMark x1="53248" y1="28853" x2="43344" y2="41039"/>
                        <a14:foregroundMark x1="36848" y1="19176" x2="23110" y2="35663"/>
                        <a14:foregroundMark x1="37061" y1="27061" x2="28328" y2="43548"/>
                        <a14:foregroundMark x1="17785" y1="43369" x2="24601" y2="71685"/>
                        <a14:foregroundMark x1="18211" y1="38172" x2="7135" y2="25448"/>
                        <a14:foregroundMark x1="83600" y1="19176" x2="73056" y2="11649"/>
                        <a14:foregroundMark x1="79872" y1="17742" x2="62620" y2="12724"/>
                        <a14:foregroundMark x1="89989" y1="94982" x2="93930" y2="8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68" y="2151048"/>
            <a:ext cx="6566913" cy="39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05" y="3591109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ЛОГОТИПЫ\united_kingdom_round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56" y="272701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44" y="367375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ЛОГОТИПЫ\bulgaria_round_icon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05" y="3195734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D:\ЛОГОТИПЫ\czech_republic_round_icon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9" y="3191914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D:\ЛОГОТИПЫ\germany_round_icon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9" y="3573361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D:\ЛОГОТИПЫ\romania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6" y="357336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D:\ЛОГОТИПЫ\russia_round_icon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49" y="273416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D:\ЛОГОТИПЫ\spain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6" y="319191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40" y="3573361"/>
            <a:ext cx="480000" cy="36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13" y="3255110"/>
            <a:ext cx="480000" cy="3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64" y="3916710"/>
            <a:ext cx="480000" cy="36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13" y="3963056"/>
            <a:ext cx="360000" cy="36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79" y="3964915"/>
            <a:ext cx="480000" cy="360000"/>
          </a:xfrm>
          <a:prstGeom prst="rect">
            <a:avLst/>
          </a:prstGeom>
        </p:spPr>
      </p:pic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4009859881"/>
              </p:ext>
            </p:extLst>
          </p:nvPr>
        </p:nvGraphicFramePr>
        <p:xfrm>
          <a:off x="1438826" y="3925491"/>
          <a:ext cx="3394841" cy="28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3074" name="Picture 2" descr="Chipr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05" y="3961084"/>
            <a:ext cx="402376" cy="4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crain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8" y="3191913"/>
            <a:ext cx="408888" cy="4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tali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13" y="4275018"/>
            <a:ext cx="427781" cy="4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nland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34" y="2734162"/>
            <a:ext cx="461572" cy="4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lovaqui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75" y="2790685"/>
            <a:ext cx="373626" cy="3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Похожее изображение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91" y="3252954"/>
            <a:ext cx="387556" cy="3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72" y="4275018"/>
            <a:ext cx="388345" cy="3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Похожее изображение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59" y="3461322"/>
            <a:ext cx="343539" cy="3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98" y="2793257"/>
            <a:ext cx="407782" cy="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98305" y="3925491"/>
            <a:ext cx="5675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b="1" dirty="0"/>
              <a:t>Number of </a:t>
            </a:r>
            <a:r>
              <a:rPr lang="en-US" b="1" dirty="0" smtClean="0"/>
              <a:t>agreements </a:t>
            </a:r>
            <a:r>
              <a:rPr lang="en-US" b="1" dirty="0"/>
              <a:t>with </a:t>
            </a:r>
            <a:r>
              <a:rPr lang="en-US" b="1" dirty="0" smtClean="0"/>
              <a:t>HEIs </a:t>
            </a:r>
            <a:r>
              <a:rPr lang="en-US" b="1" dirty="0"/>
              <a:t>and organizations of near and far abroad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7727" y="1666386"/>
            <a:ext cx="41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b="1" dirty="0"/>
              <a:t>with international </a:t>
            </a:r>
            <a:r>
              <a:rPr lang="en-US" b="1" dirty="0" smtClean="0"/>
              <a:t>HEIs </a:t>
            </a:r>
            <a:r>
              <a:rPr lang="en-US" b="1" dirty="0"/>
              <a:t>and organizations: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4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00800" y="1627553"/>
            <a:ext cx="5516622" cy="5123904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5558601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The European Union's </a:t>
            </a:r>
            <a:r>
              <a:rPr lang="en-US" cap="all" dirty="0" smtClean="0"/>
              <a:t>Erasmus</a:t>
            </a:r>
            <a:r>
              <a:rPr lang="en-US" cap="all" dirty="0"/>
              <a:t>+ </a:t>
            </a:r>
            <a:r>
              <a:rPr lang="en-US" cap="all" dirty="0" smtClean="0"/>
              <a:t/>
            </a:r>
            <a:br>
              <a:rPr lang="en-US" cap="all" dirty="0" smtClean="0"/>
            </a:br>
            <a:r>
              <a:rPr lang="en-US" cap="all" dirty="0" smtClean="0"/>
              <a:t>programme</a:t>
            </a:r>
            <a:endParaRPr lang="ru-RU" cap="all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761656" y="2818764"/>
            <a:ext cx="1247163" cy="1711550"/>
            <a:chOff x="347721" y="1299029"/>
            <a:chExt cx="1247163" cy="1711550"/>
          </a:xfrm>
        </p:grpSpPr>
        <p:sp>
          <p:nvSpPr>
            <p:cNvPr id="27" name="TextBox 26"/>
            <p:cNvSpPr txBox="1"/>
            <p:nvPr/>
          </p:nvSpPr>
          <p:spPr>
            <a:xfrm>
              <a:off x="517769" y="1299029"/>
              <a:ext cx="7422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kern="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2</a:t>
              </a:r>
              <a:endParaRPr lang="ru-RU" sz="8000" kern="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721" y="2302693"/>
              <a:ext cx="12471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Erasmus+ projects 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915833" y="3095264"/>
            <a:ext cx="3996150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 smtClean="0"/>
              <a:t>«</a:t>
            </a:r>
            <a:r>
              <a:rPr lang="en-US" b="1" dirty="0"/>
              <a:t>Development of two cycle innovative curricula in microelectronic engineering</a:t>
            </a:r>
            <a:r>
              <a:rPr lang="ru-RU" b="1" dirty="0" smtClean="0"/>
              <a:t>» </a:t>
            </a:r>
            <a:endParaRPr lang="ru-RU" b="1" dirty="0"/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 smtClean="0"/>
              <a:t>«</a:t>
            </a:r>
            <a:r>
              <a:rPr lang="en-US" b="1" dirty="0"/>
              <a:t>Transition to University Autonomy in Kazakhstan</a:t>
            </a:r>
            <a:r>
              <a:rPr lang="ru-RU" b="1" dirty="0" smtClean="0"/>
              <a:t>»</a:t>
            </a:r>
          </a:p>
          <a:p>
            <a:pPr marL="0" lvl="1">
              <a:spcBef>
                <a:spcPts val="0"/>
              </a:spcBef>
            </a:pPr>
            <a:endParaRPr lang="ru-RU" sz="1050" dirty="0" smtClean="0"/>
          </a:p>
        </p:txBody>
      </p:sp>
      <p:pic>
        <p:nvPicPr>
          <p:cNvPr id="14338" name="Picture 2" descr="http://nkzu.kz/files/dep/nis/inter/docme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2" y="5873158"/>
            <a:ext cx="2515675" cy="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nkzu.kz/files/dep/nis/inter/logosbeneficaireserasmusrightfun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36" y="1661605"/>
            <a:ext cx="5031350" cy="10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ransition to University Autonomy in Kazakhstan (TRUNAK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68" y="5558601"/>
            <a:ext cx="2065932" cy="11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2089" y="5407732"/>
            <a:ext cx="52287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Kazakhstan t</a:t>
            </a:r>
            <a:r>
              <a:rPr lang="en-US" sz="1600" dirty="0" smtClean="0"/>
              <a:t>he programme </a:t>
            </a:r>
            <a:r>
              <a:rPr lang="en-US" sz="1600" dirty="0"/>
              <a:t>is coordinated </a:t>
            </a:r>
            <a:r>
              <a:rPr lang="en-US" sz="1600" dirty="0" smtClean="0"/>
              <a:t>by </a:t>
            </a:r>
            <a:r>
              <a:rPr lang="en-US" sz="1600" dirty="0"/>
              <a:t>the </a:t>
            </a:r>
            <a:r>
              <a:rPr lang="en-US" sz="1600" dirty="0" smtClean="0"/>
              <a:t>National </a:t>
            </a:r>
            <a:r>
              <a:rPr lang="en-US" sz="1600" dirty="0"/>
              <a:t>Erasmus + </a:t>
            </a:r>
            <a:r>
              <a:rPr lang="en-US" sz="1600" dirty="0" smtClean="0"/>
              <a:t>Office </a:t>
            </a:r>
            <a:r>
              <a:rPr lang="en-US" sz="1600" dirty="0"/>
              <a:t>in Kazakhstan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6244" y="1621776"/>
            <a:ext cx="55652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Number of Erasmus + projects that Kazakhstan HEIs won from 2015 to </a:t>
            </a:r>
            <a:r>
              <a:rPr lang="en-US" sz="1600" b="1" dirty="0" smtClean="0">
                <a:cs typeface="Arial"/>
              </a:rPr>
              <a:t>2017</a:t>
            </a:r>
            <a:r>
              <a:rPr lang="ru-RU" sz="1600" b="1" dirty="0" smtClean="0">
                <a:cs typeface="Arial"/>
              </a:rPr>
              <a:t> </a:t>
            </a:r>
            <a:r>
              <a:rPr lang="ru-RU" sz="1600" b="1" dirty="0" smtClean="0">
                <a:cs typeface="Arial"/>
              </a:rPr>
              <a:t>- </a:t>
            </a:r>
            <a:r>
              <a:rPr lang="ru-RU" sz="1600" b="1" dirty="0" smtClean="0">
                <a:solidFill>
                  <a:srgbClr val="0000FF"/>
                </a:solidFill>
                <a:cs typeface="Arial"/>
              </a:rPr>
              <a:t>345</a:t>
            </a:r>
            <a:endParaRPr lang="ru-RU" sz="1600" b="1" dirty="0">
              <a:solidFill>
                <a:srgbClr val="0000FF"/>
              </a:solidFill>
              <a:cs typeface="Arial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66344241"/>
              </p:ext>
            </p:extLst>
          </p:nvPr>
        </p:nvGraphicFramePr>
        <p:xfrm>
          <a:off x="548919" y="1936317"/>
          <a:ext cx="5518506" cy="307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61656" y="4875403"/>
            <a:ext cx="5119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2000" dirty="0" smtClean="0"/>
              <a:t>In 2018, </a:t>
            </a:r>
            <a:r>
              <a:rPr lang="en-US" sz="2000" dirty="0"/>
              <a:t>8 project applications were submitted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68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POTENTIAL OF THE UNIVERSITY: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</a:t>
            </a:r>
            <a:r>
              <a:rPr lang="en-US" dirty="0"/>
              <a:t>cooperation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9" y="2355762"/>
            <a:ext cx="8278751" cy="3510649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International accreditation of educational programs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Inviting foreign teachers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Creation of the literature fund in English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Participation of </a:t>
            </a:r>
            <a:r>
              <a:rPr lang="en-US" sz="2200" dirty="0" smtClean="0">
                <a:solidFill>
                  <a:schemeClr val="tx2"/>
                </a:solidFill>
              </a:rPr>
              <a:t>staff, </a:t>
            </a:r>
            <a:r>
              <a:rPr lang="en-US" sz="2200" dirty="0">
                <a:solidFill>
                  <a:schemeClr val="tx2"/>
                </a:solidFill>
              </a:rPr>
              <a:t>teaching staff and students in international programs Erasmus + (European Union), Bolashak (Kazakhstan), Horizon 2020 (European Union), Mevlana (Turkey), etc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Development </a:t>
            </a:r>
            <a:r>
              <a:rPr lang="en-US" sz="2200" dirty="0">
                <a:solidFill>
                  <a:schemeClr val="tx2"/>
                </a:solidFill>
              </a:rPr>
              <a:t>of academic mobility of teaching staff and students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English language courses for teaching staff and students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173" y="2011377"/>
            <a:ext cx="2651170" cy="39500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8030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300" y="254001"/>
            <a:ext cx="11696700" cy="116839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POTENTIAL OF THE UNIVERSITY: </a:t>
            </a:r>
            <a:br>
              <a:rPr lang="en-US" dirty="0"/>
            </a:br>
            <a:r>
              <a:rPr lang="en-US" dirty="0"/>
              <a:t>r</a:t>
            </a:r>
            <a:r>
              <a:rPr lang="en-US" dirty="0" smtClean="0"/>
              <a:t>ecruitment </a:t>
            </a:r>
            <a:r>
              <a:rPr lang="en-US" dirty="0"/>
              <a:t>of foreign students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5314" y="1948456"/>
            <a:ext cx="6711207" cy="416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Development of educational programs in English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Introduction of medical specialties to recruit foreign students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Opening of representative office abroad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Creation of international clubs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Development of a program for the adaptation of foreign students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2"/>
                </a:solidFill>
              </a:rPr>
              <a:t>Resource support for students (dormitories, medical care)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Картинки по запросу иностранные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89" y="2090037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4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300" y="254001"/>
            <a:ext cx="11696700" cy="116839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POTENTIAL OF THE UNIVERSITY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new </a:t>
            </a:r>
            <a:r>
              <a:rPr lang="en-US" dirty="0"/>
              <a:t>international </a:t>
            </a:r>
            <a:r>
              <a:rPr lang="en-US" dirty="0" smtClean="0"/>
              <a:t>projects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3848" y="2011377"/>
            <a:ext cx="8278751" cy="4165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Development of a joint program 6M022100 "Chemical technology of organic </a:t>
            </a:r>
            <a:r>
              <a:rPr lang="en-US" dirty="0" smtClean="0">
                <a:solidFill>
                  <a:schemeClr val="tx2"/>
                </a:solidFill>
              </a:rPr>
              <a:t>substances" </a:t>
            </a:r>
            <a:r>
              <a:rPr lang="en-US" dirty="0">
                <a:solidFill>
                  <a:schemeClr val="tx2"/>
                </a:solidFill>
              </a:rPr>
              <a:t>with the University of Chemical Technology and Metallurgy (Bulgaria)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Development of a joint program "Information Systems" with the University of Fujairah (UAE)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Expansion of joint programs with the University of Vytautas Magnus (Lithuania)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Scientific cooperation with the Northwest Agriculture and Forestry University, the opening of the Agrotechnical Park (China) on the basis of the M. </a:t>
            </a:r>
            <a:r>
              <a:rPr lang="en-US" dirty="0" smtClean="0">
                <a:solidFill>
                  <a:schemeClr val="tx2"/>
                </a:solidFill>
              </a:rPr>
              <a:t>Kozybayev </a:t>
            </a:r>
            <a:r>
              <a:rPr lang="en-US" dirty="0">
                <a:solidFill>
                  <a:schemeClr val="tx2"/>
                </a:solidFill>
              </a:rPr>
              <a:t>NKSU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Opening of the Turkish language learning </a:t>
            </a:r>
            <a:r>
              <a:rPr lang="en-US" dirty="0" smtClean="0">
                <a:solidFill>
                  <a:schemeClr val="tx2"/>
                </a:solidFill>
              </a:rPr>
              <a:t>center (Turkey)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90" y="2102075"/>
            <a:ext cx="2900552" cy="36099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287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587500" y="2519363"/>
            <a:ext cx="9144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THANK YOU FOR ATTENTION!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ru-RU" dirty="0"/>
          </a:p>
        </p:txBody>
      </p:sp>
      <p:pic>
        <p:nvPicPr>
          <p:cNvPr id="4" name="Picture 2" descr="W:\Group CMK\TRUNAK\карт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6" y="1896129"/>
            <a:ext cx="8403978" cy="4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2983" y="3770622"/>
            <a:ext cx="363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1000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KAZAKHSTAN</a:t>
            </a:r>
            <a:endParaRPr lang="ru-RU" spc="1000" dirty="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808" y="1711463"/>
            <a:ext cx="120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Petropavl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30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3A57D-241B-43DC-A47E-99E2C361CBFE}" type="slidenum">
              <a:rPr lang="en-US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0616" y="1619130"/>
            <a:ext cx="3836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 smtClean="0">
                <a:solidFill>
                  <a:schemeClr val="tx2"/>
                </a:solidFill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. </a:t>
            </a:r>
            <a:r>
              <a:rPr lang="en-US" i="1" dirty="0" smtClean="0">
                <a:solidFill>
                  <a:schemeClr val="tx2"/>
                </a:solidFill>
              </a:rPr>
              <a:t>Kozybayev North </a:t>
            </a:r>
            <a:r>
              <a:rPr lang="en-US" i="1" dirty="0">
                <a:solidFill>
                  <a:schemeClr val="tx2"/>
                </a:solidFill>
              </a:rPr>
              <a:t>Kazakhstan State </a:t>
            </a:r>
            <a:r>
              <a:rPr lang="en-US" i="1" dirty="0" smtClean="0">
                <a:solidFill>
                  <a:schemeClr val="tx2"/>
                </a:solidFill>
              </a:rPr>
              <a:t>University was </a:t>
            </a:r>
            <a:r>
              <a:rPr lang="en-US" i="1" dirty="0">
                <a:solidFill>
                  <a:schemeClr val="tx2"/>
                </a:solidFill>
              </a:rPr>
              <a:t>established in 1937</a:t>
            </a:r>
          </a:p>
        </p:txBody>
      </p:sp>
    </p:spTree>
    <p:extLst>
      <p:ext uri="{BB962C8B-B14F-4D97-AF65-F5344CB8AC3E}">
        <p14:creationId xmlns:p14="http://schemas.microsoft.com/office/powerpoint/2010/main" val="268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KAZAKHSTAN IN THE BOLOGNA PROCESS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0308456"/>
              </p:ext>
            </p:extLst>
          </p:nvPr>
        </p:nvGraphicFramePr>
        <p:xfrm>
          <a:off x="741733" y="1907202"/>
          <a:ext cx="10914606" cy="442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7676" y="6221027"/>
            <a:ext cx="7797303" cy="338554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600" dirty="0"/>
              <a:t>Kazakhstan is the first Central Asian state recognized as a full member of the EHEA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44" y="1632541"/>
            <a:ext cx="1287512" cy="1763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6278" y="1632541"/>
            <a:ext cx="3193098" cy="1915859"/>
          </a:xfrm>
          <a:prstGeom prst="rect">
            <a:avLst/>
          </a:prstGeom>
        </p:spPr>
      </p:pic>
      <p:pic>
        <p:nvPicPr>
          <p:cNvPr id="8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78" y="6091570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8" b="16276"/>
          <a:stretch/>
        </p:blipFill>
        <p:spPr bwMode="auto">
          <a:xfrm>
            <a:off x="220715" y="1576551"/>
            <a:ext cx="11752210" cy="5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MAIN FORMS OF INTERNATIONALIZATION OF KAZAKHSTAN HEIs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0151752"/>
              </p:ext>
            </p:extLst>
          </p:nvPr>
        </p:nvGraphicFramePr>
        <p:xfrm>
          <a:off x="1610300" y="1762695"/>
          <a:ext cx="897303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49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THREE-LEVEL SYSTEM OF EDUCATION</a:t>
            </a:r>
            <a:endParaRPr lang="ru-RU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50896444"/>
              </p:ext>
            </p:extLst>
          </p:nvPr>
        </p:nvGraphicFramePr>
        <p:xfrm>
          <a:off x="376118" y="1863678"/>
          <a:ext cx="3890299" cy="35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576300" y="5430936"/>
            <a:ext cx="3551199" cy="37548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15000"/>
              </a:lnSpc>
              <a:defRPr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Total number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HEIs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 Kazakhstan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dirty="0">
                <a:solidFill>
                  <a:srgbClr val="0000FF"/>
                </a:solidFill>
              </a:rPr>
              <a:t>130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174773" y="1516189"/>
            <a:ext cx="6120610" cy="2421270"/>
            <a:chOff x="955965" y="1823556"/>
            <a:chExt cx="6505215" cy="485049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71223" y="3399295"/>
              <a:ext cx="1314800" cy="1248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BACHELOR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512640" y="4083628"/>
              <a:ext cx="1757533" cy="17248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336243" y="3256247"/>
              <a:ext cx="1782613" cy="25353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98092" y="2495277"/>
              <a:ext cx="1820905" cy="328352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52819" y="2616342"/>
              <a:ext cx="1365067" cy="681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MASTER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07858" y="1823556"/>
              <a:ext cx="1768038" cy="681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PHD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47655" y="4774335"/>
              <a:ext cx="160020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cs typeface="Arial" panose="020B0604020202020204" pitchFamily="34" charset="0"/>
                </a:rPr>
                <a:t>477 801 </a:t>
              </a:r>
              <a:r>
                <a:rPr lang="en-US" sz="1600" b="1" dirty="0" smtClean="0">
                  <a:cs typeface="Arial" panose="020B0604020202020204" pitchFamily="34" charset="0"/>
                </a:rPr>
                <a:t>people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8062" y="4249628"/>
              <a:ext cx="1484237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i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kk-KZ" sz="1600" b="1" i="0" dirty="0" smtClean="0">
                  <a:latin typeface="+mn-lt"/>
                </a:rPr>
                <a:t>33 212</a:t>
              </a:r>
              <a:r>
                <a:rPr lang="ru-RU" sz="1600" b="1" i="0" dirty="0" smtClean="0">
                  <a:latin typeface="+mn-lt"/>
                </a:rPr>
                <a:t> </a:t>
              </a:r>
              <a:r>
                <a:rPr lang="en-US" sz="1600" b="1" i="0" dirty="0" smtClean="0">
                  <a:latin typeface="+mn-lt"/>
                </a:rPr>
                <a:t>people</a:t>
              </a:r>
              <a:endParaRPr lang="ru-RU" sz="1600" b="1" i="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99062" y="3785194"/>
              <a:ext cx="1382624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cs typeface="Arial" panose="020B0604020202020204" pitchFamily="34" charset="0"/>
                </a:rPr>
                <a:t>3 452 </a:t>
              </a:r>
              <a:r>
                <a:rPr lang="en-US" sz="1600" b="1" dirty="0" smtClean="0">
                  <a:cs typeface="Arial" panose="020B0604020202020204" pitchFamily="34" charset="0"/>
                </a:rPr>
                <a:t>people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55965" y="5992749"/>
              <a:ext cx="6505215" cy="6813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TOTAL ENROLLMENT in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Kazakhstan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400" b="1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514 465 </a:t>
              </a:r>
              <a:r>
                <a:rPr lang="en-US" sz="1400" b="1" dirty="0" smtClean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people</a:t>
              </a:r>
              <a:endParaRPr lang="ru-RU" sz="1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86856" y="4020282"/>
            <a:ext cx="6120610" cy="2529002"/>
            <a:chOff x="955965" y="1607738"/>
            <a:chExt cx="6505215" cy="506631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512640" y="2785376"/>
              <a:ext cx="1757533" cy="121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BACHELOR DEGREE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48 </a:t>
              </a: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programmes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512640" y="4083628"/>
              <a:ext cx="1757533" cy="1724892"/>
            </a:xfrm>
            <a:prstGeom prst="rect">
              <a:avLst/>
            </a:prstGeom>
            <a:solidFill>
              <a:srgbClr val="34AC8B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36243" y="3256246"/>
              <a:ext cx="1782613" cy="2535381"/>
            </a:xfrm>
            <a:prstGeom prst="rect">
              <a:avLst/>
            </a:prstGeom>
            <a:solidFill>
              <a:srgbClr val="34AC8B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198092" y="2785376"/>
              <a:ext cx="1820905" cy="29934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323401" y="2215310"/>
              <a:ext cx="1861849" cy="1177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MASTER DEGREE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programmes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54035" y="1607738"/>
              <a:ext cx="1909019" cy="1177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PHD</a:t>
              </a:r>
            </a:p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programmes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47655" y="4774335"/>
              <a:ext cx="160020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cs typeface="Arial" panose="020B0604020202020204" pitchFamily="34" charset="0"/>
                </a:rPr>
                <a:t>5170</a:t>
              </a:r>
              <a:r>
                <a:rPr lang="en-US" sz="1600" b="1" dirty="0"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cs typeface="Arial" panose="020B0604020202020204" pitchFamily="34" charset="0"/>
                </a:rPr>
                <a:t>people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02018" y="4249628"/>
              <a:ext cx="141028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i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600" b="1" i="0" dirty="0" smtClean="0">
                  <a:latin typeface="+mn-lt"/>
                </a:rPr>
                <a:t>236 people</a:t>
              </a:r>
              <a:endParaRPr lang="ru-RU" sz="1600" b="1" i="0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88043" y="3785194"/>
              <a:ext cx="1293644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cs typeface="Arial" panose="020B0604020202020204" pitchFamily="34" charset="0"/>
                </a:rPr>
                <a:t>25</a:t>
              </a:r>
              <a:r>
                <a:rPr lang="ru-RU" sz="1600" b="1" dirty="0" smtClean="0"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cs typeface="Arial" panose="020B0604020202020204" pitchFamily="34" charset="0"/>
                </a:rPr>
                <a:t>people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55965" y="5992749"/>
              <a:ext cx="6505215" cy="6813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TOTAL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ENROLLMENT in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NKSU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b="1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1400" b="1" dirty="0" smtClean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431 people</a:t>
              </a:r>
              <a:endParaRPr lang="ru-RU" sz="1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9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PROGRAMS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3988" y="1739810"/>
            <a:ext cx="275265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en-US" dirty="0"/>
              <a:t>International </a:t>
            </a:r>
            <a:endParaRPr lang="ru-RU" dirty="0" smtClean="0"/>
          </a:p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en-US" dirty="0" smtClean="0"/>
              <a:t>accreditation </a:t>
            </a:r>
            <a:r>
              <a:rPr lang="en-US" dirty="0"/>
              <a:t>of 7 </a:t>
            </a:r>
            <a:r>
              <a:rPr lang="en-US" dirty="0" smtClean="0"/>
              <a:t>EP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7154" y="2425292"/>
            <a:ext cx="370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Power Engineering (Bachelor 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programs)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 Engineering (Bachelor program)</a:t>
            </a: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 Engineering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Electronics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Telecommunications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Bachelor 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programs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Information 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ystems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Bachelor 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programs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8895" y="4652182"/>
            <a:ext cx="3657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Doctorate PhD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6D071200 </a:t>
            </a:r>
            <a:r>
              <a:rPr lang="en-US" sz="1400" dirty="0"/>
              <a:t>Mechanical E</a:t>
            </a:r>
            <a:r>
              <a:rPr lang="en-US" sz="1400" dirty="0" smtClean="0"/>
              <a:t>ngineering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6D071900 </a:t>
            </a:r>
            <a:r>
              <a:rPr lang="en-US" sz="1400" dirty="0" smtClean="0"/>
              <a:t>Radio Engineering</a:t>
            </a:r>
            <a:r>
              <a:rPr lang="en-US" sz="1400" dirty="0"/>
              <a:t>, </a:t>
            </a:r>
            <a:r>
              <a:rPr lang="en-US" sz="1400" dirty="0" smtClean="0"/>
              <a:t>Electronics </a:t>
            </a:r>
            <a:r>
              <a:rPr lang="en-US" sz="1400" dirty="0"/>
              <a:t>and </a:t>
            </a:r>
            <a:r>
              <a:rPr lang="en-US" sz="1400" dirty="0" smtClean="0"/>
              <a:t>Telecommunications</a:t>
            </a:r>
            <a:endParaRPr lang="ru-RU" sz="1400" dirty="0"/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6D075100 </a:t>
            </a:r>
            <a:r>
              <a:rPr lang="en-US" sz="1400" dirty="0" smtClean="0"/>
              <a:t>Computer Science</a:t>
            </a:r>
            <a:r>
              <a:rPr lang="en-US" sz="1400" dirty="0"/>
              <a:t>, </a:t>
            </a:r>
            <a:r>
              <a:rPr lang="en-US" sz="1400" dirty="0" smtClean="0"/>
              <a:t>Computer Technology </a:t>
            </a:r>
            <a:r>
              <a:rPr lang="en-US" sz="1400" dirty="0"/>
              <a:t>and </a:t>
            </a:r>
            <a:r>
              <a:rPr lang="en-US" sz="1400" dirty="0" smtClean="0"/>
              <a:t>Management</a:t>
            </a:r>
            <a:endParaRPr lang="ru-RU" sz="1400" dirty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6D071800 </a:t>
            </a:r>
            <a:r>
              <a:rPr lang="en-US" sz="1400" dirty="0" smtClean="0"/>
              <a:t>Electrical Power Engineering 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41963" y="1862205"/>
            <a:ext cx="2857377" cy="4181186"/>
            <a:chOff x="3533093" y="3211406"/>
            <a:chExt cx="1633831" cy="2393805"/>
          </a:xfrm>
        </p:grpSpPr>
        <p:pic>
          <p:nvPicPr>
            <p:cNvPr id="9" name="Picture 3" descr="R:\Group CMK\Рисунки\_Сертификаты СКГУ\2013 ASIIN\ASIIN-Ba-EP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3093" y="3211406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" name="Picture 2" descr="R:\Group CMK\Рисунки\_Сертификаты СКГУ\2013 ASIIN\EUR-ACE-Ba-EP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7015" y="3583121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1" name="Picture 4" descr="R:\Group CMK\Рисунки\_Сертификаты СКГУ\2016 ASIIN\Euro-Inf_I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6819" y="3965415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8025746" y="4652182"/>
            <a:ext cx="3223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PhD Dissertation </a:t>
            </a:r>
            <a:r>
              <a:rPr lang="en-US" sz="1400" b="1" dirty="0" smtClean="0"/>
              <a:t>Councils </a:t>
            </a:r>
            <a:r>
              <a:rPr lang="en-US" sz="1400" dirty="0"/>
              <a:t>on group of specialties: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6D071200 </a:t>
            </a:r>
            <a:r>
              <a:rPr lang="en-US" sz="1400" dirty="0"/>
              <a:t>Mechanical E</a:t>
            </a:r>
            <a:r>
              <a:rPr lang="en-US" sz="1400" dirty="0" smtClean="0"/>
              <a:t>ngineering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6D071900 </a:t>
            </a:r>
            <a:r>
              <a:rPr lang="en-US" sz="1400" dirty="0" smtClean="0"/>
              <a:t>Radio Engineering</a:t>
            </a:r>
            <a:r>
              <a:rPr lang="en-US" sz="1400" dirty="0"/>
              <a:t>, </a:t>
            </a:r>
            <a:r>
              <a:rPr lang="en-US" sz="1400" dirty="0" smtClean="0"/>
              <a:t>Electronics </a:t>
            </a:r>
            <a:r>
              <a:rPr lang="en-US" sz="1400" dirty="0"/>
              <a:t>and T</a:t>
            </a:r>
            <a:r>
              <a:rPr lang="en-US" sz="1400" dirty="0" smtClean="0"/>
              <a:t>elecommunications</a:t>
            </a:r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13" y="1622488"/>
            <a:ext cx="667554" cy="84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978" y="1830673"/>
            <a:ext cx="3454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Educational programs in </a:t>
            </a:r>
            <a:endParaRPr lang="ru-RU" sz="1400" b="1" dirty="0" smtClean="0"/>
          </a:p>
          <a:p>
            <a:r>
              <a:rPr lang="en-US" sz="1400" b="1" dirty="0" smtClean="0"/>
              <a:t>three </a:t>
            </a:r>
            <a:r>
              <a:rPr lang="en-US" sz="1400" b="1" dirty="0"/>
              <a:t>languages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B011000 Physics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011100 </a:t>
            </a:r>
            <a:r>
              <a:rPr lang="en-US" sz="1400" dirty="0"/>
              <a:t>Computer S</a:t>
            </a:r>
            <a:r>
              <a:rPr lang="en-US" sz="1400" dirty="0" smtClean="0"/>
              <a:t>cience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011200 </a:t>
            </a:r>
            <a:r>
              <a:rPr lang="en-US" sz="1400" dirty="0" smtClean="0"/>
              <a:t>Chemistry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011300 </a:t>
            </a:r>
            <a:r>
              <a:rPr lang="en-US" sz="1400" dirty="0" smtClean="0"/>
              <a:t>Biology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050900 </a:t>
            </a:r>
            <a:r>
              <a:rPr lang="en-US" sz="1400" dirty="0" smtClean="0"/>
              <a:t>Finance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070300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071600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Engineering </a:t>
            </a:r>
            <a:endParaRPr lang="ru-RU" sz="1400" dirty="0"/>
          </a:p>
        </p:txBody>
      </p:sp>
      <p:pic>
        <p:nvPicPr>
          <p:cNvPr id="1026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1"/>
          <a:stretch/>
        </p:blipFill>
        <p:spPr bwMode="auto">
          <a:xfrm>
            <a:off x="10501652" y="1840764"/>
            <a:ext cx="738248" cy="5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5" r="33571"/>
          <a:stretch/>
        </p:blipFill>
        <p:spPr bwMode="auto">
          <a:xfrm>
            <a:off x="10531249" y="2417550"/>
            <a:ext cx="679054" cy="5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8"/>
          <a:stretch/>
        </p:blipFill>
        <p:spPr bwMode="auto">
          <a:xfrm>
            <a:off x="10562418" y="2989569"/>
            <a:ext cx="686360" cy="5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MEMBERSHIP IN </a:t>
            </a:r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dirty="0" smtClean="0"/>
              <a:t>ASSOCIATIONS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6651" y="1713217"/>
            <a:ext cx="68911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The Magna Charta </a:t>
            </a:r>
            <a:r>
              <a:rPr lang="en-US" sz="2000" dirty="0" err="1" smtClean="0"/>
              <a:t>Universitatum</a:t>
            </a:r>
            <a:r>
              <a:rPr lang="en-US" sz="2000" dirty="0" smtClean="0"/>
              <a:t> (2010)</a:t>
            </a:r>
            <a:endParaRPr lang="en-US" sz="20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European University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Association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EUA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2017)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Euro-Asia Economic </a:t>
            </a:r>
            <a:r>
              <a:rPr lang="en-US" sz="2000" dirty="0" smtClean="0"/>
              <a:t>Forum (2015)</a:t>
            </a:r>
            <a:endParaRPr lang="en-US" sz="20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Silk Road Alliance of Agricultural Education and Scientific </a:t>
            </a:r>
            <a:r>
              <a:rPr lang="en-US" sz="2000" dirty="0" smtClean="0"/>
              <a:t>Innovation (2017)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The Association of Asian Universities</a:t>
            </a:r>
            <a:r>
              <a:rPr lang="ru-RU" sz="2000" dirty="0" smtClean="0"/>
              <a:t> (2017)</a:t>
            </a:r>
            <a:endParaRPr lang="en-US" sz="20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International Association for the Exchange of Students for Technical </a:t>
            </a:r>
            <a:r>
              <a:rPr lang="en-US" sz="2000" dirty="0" smtClean="0"/>
              <a:t>Experience</a:t>
            </a:r>
            <a:r>
              <a:rPr lang="ru-RU" sz="2000" dirty="0" smtClean="0"/>
              <a:t> </a:t>
            </a:r>
            <a:r>
              <a:rPr lang="ru-RU" sz="2400" dirty="0"/>
              <a:t>(</a:t>
            </a:r>
            <a:r>
              <a:rPr lang="en-US" sz="2000" dirty="0"/>
              <a:t>IAESTE</a:t>
            </a:r>
            <a:r>
              <a:rPr lang="ru-RU" sz="2000" dirty="0"/>
              <a:t>, </a:t>
            </a:r>
            <a:r>
              <a:rPr lang="ru-RU" sz="2000" dirty="0" smtClean="0"/>
              <a:t>2006)</a:t>
            </a:r>
            <a:endParaRPr lang="ru-RU" sz="20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Caucasus University </a:t>
            </a:r>
            <a:r>
              <a:rPr lang="en-US" sz="2000" dirty="0" smtClean="0"/>
              <a:t>Association</a:t>
            </a:r>
            <a:r>
              <a:rPr lang="ru-RU" sz="2000" dirty="0" smtClean="0"/>
              <a:t> (2017)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34578" y="2099346"/>
            <a:ext cx="1890069" cy="1628319"/>
            <a:chOff x="67576" y="5000167"/>
            <a:chExt cx="1890069" cy="1628319"/>
          </a:xfrm>
        </p:grpSpPr>
        <p:sp>
          <p:nvSpPr>
            <p:cNvPr id="17" name="TextBox 16"/>
            <p:cNvSpPr txBox="1"/>
            <p:nvPr/>
          </p:nvSpPr>
          <p:spPr>
            <a:xfrm>
              <a:off x="609878" y="5000167"/>
              <a:ext cx="742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kern="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7</a:t>
              </a:r>
              <a:endParaRPr lang="ru-RU" sz="7200" kern="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576" y="6043711"/>
              <a:ext cx="1890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international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</a:rPr>
                <a:t>organizations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344" name="Picture 8" descr="Картинки по запросу Великая Хартия Университе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7"/>
          <a:stretch/>
        </p:blipFill>
        <p:spPr bwMode="auto">
          <a:xfrm>
            <a:off x="776880" y="4521045"/>
            <a:ext cx="2009939" cy="12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e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6" y="4765959"/>
            <a:ext cx="2236291" cy="8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projekty.osu.cz/eaaf/obr/0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01" y="4728121"/>
            <a:ext cx="977379" cy="9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W:\Group CMK\_Международное сотрудничество\Ассоциации\sertificat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165" r="6311" b="1223"/>
          <a:stretch/>
        </p:blipFill>
        <p:spPr bwMode="auto">
          <a:xfrm>
            <a:off x="10287881" y="1816861"/>
            <a:ext cx="1584796" cy="237578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W:\Group CMK\_Международное сотрудничество\Ассоциации\Sertificat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4174" b="1223"/>
          <a:stretch/>
        </p:blipFill>
        <p:spPr bwMode="auto">
          <a:xfrm>
            <a:off x="8545318" y="1787364"/>
            <a:ext cx="1588831" cy="24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Картинки по запросу Caucasus University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82" y="4775935"/>
            <a:ext cx="917836" cy="9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Картинки по запросу (IAESTE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65" y="4747171"/>
            <a:ext cx="872443" cy="9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032" y="5945186"/>
            <a:ext cx="11267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Kozybayev NKSU are managed by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Strategy, Quality and Internationalization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Department established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2016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095999" y="1627553"/>
            <a:ext cx="5745223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MOBILITY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35879410"/>
              </p:ext>
            </p:extLst>
          </p:nvPr>
        </p:nvGraphicFramePr>
        <p:xfrm>
          <a:off x="422995" y="1676400"/>
          <a:ext cx="5546005" cy="31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29" l="1917" r="100000">
                        <a14:foregroundMark x1="38978" y1="12545" x2="38552" y2="23118"/>
                        <a14:foregroundMark x1="16507" y1="28853" x2="18637" y2="47491"/>
                        <a14:foregroundMark x1="27689" y1="65591" x2="30884" y2="79928"/>
                        <a14:foregroundMark x1="81470" y1="77240" x2="85197" y2="81362"/>
                        <a14:foregroundMark x1="57827" y1="18996" x2="57827" y2="20968"/>
                        <a14:foregroundMark x1="62833" y1="10753" x2="64217" y2="11828"/>
                        <a14:foregroundMark x1="85091" y1="68280" x2="86155" y2="69176"/>
                        <a14:foregroundMark x1="83813" y1="44444" x2="83387" y2="46237"/>
                        <a14:foregroundMark x1="78594" y1="65054" x2="77849" y2="65950"/>
                        <a14:foregroundMark x1="74654" y1="66487" x2="75399" y2="68817"/>
                        <a14:foregroundMark x1="58786" y1="76344" x2="59531" y2="74552"/>
                        <a14:foregroundMark x1="46006" y1="37993" x2="46006" y2="3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355" r="590" b="4719"/>
          <a:stretch/>
        </p:blipFill>
        <p:spPr>
          <a:xfrm>
            <a:off x="6095999" y="3904899"/>
            <a:ext cx="5169590" cy="2625857"/>
          </a:xfrm>
          <a:prstGeom prst="rect">
            <a:avLst/>
          </a:prstGeom>
        </p:spPr>
      </p:pic>
      <p:pic>
        <p:nvPicPr>
          <p:cNvPr id="23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89" y="4888648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192.168.5.3\логотипы\poland_640.pn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85" y="4577190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5.3\логотипы\russia_round_icon_640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17" y="4269252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21" y="4086291"/>
            <a:ext cx="650267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54" y="4833277"/>
            <a:ext cx="618548" cy="4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7715" y="4506646"/>
            <a:ext cx="632385" cy="47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" y="4888648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79972" y="4947109"/>
            <a:ext cx="5283926" cy="1912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en-US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Strategy </a:t>
            </a:r>
            <a:r>
              <a:rPr lang="en-US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Academic Mobility of the Republic of Kazakhstan until 2020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has been adopted.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Total number of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trained in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HEIs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of Europe, the USA and Southeast Asia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9183</a:t>
            </a:r>
            <a:r>
              <a:rPr lang="ru-RU" sz="14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1400" dirty="0" smtClean="0"/>
              <a:t>Since </a:t>
            </a:r>
            <a:r>
              <a:rPr lang="en-US" sz="1400" dirty="0"/>
              <a:t>2011, the Ministry of Education and Science of the Republic of Kazakhstan annually funds the program "Academic Mobility"</a:t>
            </a:r>
            <a:endParaRPr lang="ru-RU" sz="1400" dirty="0" smtClean="0"/>
          </a:p>
          <a:p>
            <a:pPr algn="just"/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74" y="5039946"/>
            <a:ext cx="484542" cy="4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qu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89" y="5273199"/>
            <a:ext cx="519228" cy="5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50838795"/>
              </p:ext>
            </p:extLst>
          </p:nvPr>
        </p:nvGraphicFramePr>
        <p:xfrm>
          <a:off x="6660877" y="2116142"/>
          <a:ext cx="4917538" cy="219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46769" y="4117724"/>
            <a:ext cx="1309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11205F"/>
                </a:solidFill>
              </a:rPr>
              <a:t>Poland</a:t>
            </a:r>
            <a:endParaRPr lang="en-US" sz="1400" b="1" dirty="0">
              <a:solidFill>
                <a:srgbClr val="1120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Hungary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Lithuania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Czech Republic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Latvia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Russia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Turkey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11205F"/>
                </a:solidFill>
              </a:rPr>
              <a:t>USA</a:t>
            </a:r>
            <a:endParaRPr lang="ru-RU" sz="1400" b="1" dirty="0" smtClean="0">
              <a:solidFill>
                <a:srgbClr val="11205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39608" y="1628123"/>
            <a:ext cx="586664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cs typeface="Arial"/>
              </a:rPr>
              <a:t>Academic </a:t>
            </a:r>
            <a:r>
              <a:rPr lang="en-US" sz="1600" b="1" dirty="0">
                <a:solidFill>
                  <a:srgbClr val="002060"/>
                </a:solidFill>
                <a:cs typeface="Arial"/>
              </a:rPr>
              <a:t>mobility of M. </a:t>
            </a:r>
            <a:r>
              <a:rPr lang="en-US" sz="1600" b="1" dirty="0" smtClean="0">
                <a:solidFill>
                  <a:srgbClr val="002060"/>
                </a:solidFill>
                <a:cs typeface="Arial"/>
              </a:rPr>
              <a:t>Kozybayev</a:t>
            </a:r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Arial"/>
              </a:rPr>
              <a:t>NKSU students </a:t>
            </a:r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– 103 </a:t>
            </a:r>
            <a:r>
              <a:rPr lang="en-US" sz="1600" b="1" dirty="0" smtClean="0">
                <a:solidFill>
                  <a:srgbClr val="002060"/>
                </a:solidFill>
                <a:cs typeface="Arial"/>
              </a:rPr>
              <a:t>people</a:t>
            </a:r>
            <a:endParaRPr lang="ru-RU" sz="1600" b="1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67424" y="1627553"/>
            <a:ext cx="5872044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STUDENTS</a:t>
            </a:r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42974867"/>
              </p:ext>
            </p:extLst>
          </p:nvPr>
        </p:nvGraphicFramePr>
        <p:xfrm>
          <a:off x="1098472" y="4168828"/>
          <a:ext cx="3759277" cy="289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18271363"/>
              </p:ext>
            </p:extLst>
          </p:nvPr>
        </p:nvGraphicFramePr>
        <p:xfrm>
          <a:off x="849333" y="1939531"/>
          <a:ext cx="3788922" cy="16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35445" y="1600977"/>
            <a:ext cx="556528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Number of foreign students in Kazakhstan</a:t>
            </a:r>
            <a:endParaRPr lang="ru-RU" sz="1600" b="1" dirty="0"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924" y="3953385"/>
            <a:ext cx="5020321" cy="3385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Countries of origin of foreign students</a:t>
            </a:r>
            <a:endParaRPr lang="ru-RU" sz="1600" b="1" dirty="0">
              <a:cs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00340383"/>
              </p:ext>
            </p:extLst>
          </p:nvPr>
        </p:nvGraphicFramePr>
        <p:xfrm>
          <a:off x="6441648" y="1654170"/>
          <a:ext cx="5094595" cy="317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84571" y="5062779"/>
            <a:ext cx="3503221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11205F"/>
                </a:solidFill>
              </a:rPr>
              <a:t>Russia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11205F"/>
                </a:solidFill>
              </a:rPr>
              <a:t>China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11205F"/>
                </a:solidFill>
              </a:rPr>
              <a:t>Mongolia</a:t>
            </a:r>
          </a:p>
          <a:p>
            <a:pPr algn="just"/>
            <a:endParaRPr lang="ru-RU" b="1" dirty="0" smtClean="0">
              <a:solidFill>
                <a:srgbClr val="11205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11205F"/>
                </a:solidFill>
              </a:rPr>
              <a:t>Azerbaijan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11205F"/>
                </a:solidFill>
              </a:rPr>
              <a:t>Uzbekistan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11205F"/>
                </a:solidFill>
              </a:rPr>
              <a:t>Tajikistan</a:t>
            </a:r>
            <a:endParaRPr lang="en-US" b="1" dirty="0" smtClean="0">
              <a:solidFill>
                <a:srgbClr val="112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1079</Words>
  <Application>Microsoft Office PowerPoint</Application>
  <PresentationFormat>Произвольный</PresentationFormat>
  <Paragraphs>223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LOCATION</vt:lpstr>
      <vt:lpstr>KAZAKHSTAN IN THE BOLOGNA PROCESS</vt:lpstr>
      <vt:lpstr>THE MAIN FORMS OF INTERNATIONALIZATION OF KAZAKHSTAN HEIs</vt:lpstr>
      <vt:lpstr>THE THREE-LEVEL SYSTEM OF EDUCATION</vt:lpstr>
      <vt:lpstr>EDUCATIONAL PROGRAMS</vt:lpstr>
      <vt:lpstr>MEMBERSHIP IN INTERNATIONAL ASSOCIATIONS</vt:lpstr>
      <vt:lpstr>ACADEMIC MOBILITY</vt:lpstr>
      <vt:lpstr>FOREIGN STUDENTS</vt:lpstr>
      <vt:lpstr>ATTRACTING FOREIGN SCIENTISTS</vt:lpstr>
      <vt:lpstr>FOREIGN TOP MANAGERS</vt:lpstr>
      <vt:lpstr>DOUBLE DEGREE AND JOINT EDUCATIONAL PROGRAMS</vt:lpstr>
      <vt:lpstr>INTERNATIONAL COOPERATION OF  THE M. KOZYBAYEV NKSU</vt:lpstr>
      <vt:lpstr>The European Union's Erasmus+  programme</vt:lpstr>
      <vt:lpstr>POTENTIAL OF THE UNIVERSITY:  international cooperation</vt:lpstr>
      <vt:lpstr>POTENTIAL OF THE UNIVERSITY:  recruitment of foreign students</vt:lpstr>
      <vt:lpstr>POTENTIAL OF THE UNIVERSITY: new international projects</vt:lpstr>
      <vt:lpstr>THANK YOU FOR ATTENTION!</vt:lpstr>
    </vt:vector>
  </TitlesOfParts>
  <Company>КГМУ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for presentation:</dc:title>
  <dc:creator>Ахметова Гулдана</dc:creator>
  <cp:lastModifiedBy>Баялина Шырайлым Баялиевна</cp:lastModifiedBy>
  <cp:revision>324</cp:revision>
  <cp:lastPrinted>2017-11-07T06:37:24Z</cp:lastPrinted>
  <dcterms:created xsi:type="dcterms:W3CDTF">2017-10-14T12:08:39Z</dcterms:created>
  <dcterms:modified xsi:type="dcterms:W3CDTF">2018-02-26T04:33:34Z</dcterms:modified>
</cp:coreProperties>
</file>