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6" r:id="rId3"/>
    <p:sldId id="331" r:id="rId4"/>
    <p:sldId id="329" r:id="rId5"/>
    <p:sldId id="326" r:id="rId6"/>
    <p:sldId id="327" r:id="rId7"/>
    <p:sldId id="320" r:id="rId8"/>
    <p:sldId id="319" r:id="rId9"/>
    <p:sldId id="317" r:id="rId10"/>
    <p:sldId id="315" r:id="rId11"/>
    <p:sldId id="334" r:id="rId12"/>
    <p:sldId id="322" r:id="rId13"/>
    <p:sldId id="321" r:id="rId14"/>
    <p:sldId id="323" r:id="rId15"/>
    <p:sldId id="336" r:id="rId16"/>
    <p:sldId id="337" r:id="rId17"/>
    <p:sldId id="338" r:id="rId18"/>
    <p:sldId id="33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C8B"/>
    <a:srgbClr val="FF9933"/>
    <a:srgbClr val="CC9900"/>
    <a:srgbClr val="11205F"/>
    <a:srgbClr val="0000FF"/>
    <a:srgbClr val="FFCC66"/>
    <a:srgbClr val="00FFFF"/>
    <a:srgbClr val="00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 snapToGrid="0" showGuides="1">
      <p:cViewPr varScale="1">
        <p:scale>
          <a:sx n="58" d="100"/>
          <a:sy n="58" d="100"/>
        </p:scale>
        <p:origin x="-84" y="-11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5"/>
            <c:bubble3D val="0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6C-45FD-9DE3-6054122FA6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Нац.вуз</c:v>
                </c:pt>
                <c:pt idx="1">
                  <c:v>Гос.вуз</c:v>
                </c:pt>
                <c:pt idx="2">
                  <c:v>Негражд.вуз</c:v>
                </c:pt>
                <c:pt idx="3">
                  <c:v>АОО</c:v>
                </c:pt>
                <c:pt idx="4">
                  <c:v>Межд.вуз</c:v>
                </c:pt>
                <c:pt idx="5">
                  <c:v>Акц.вуз</c:v>
                </c:pt>
                <c:pt idx="6">
                  <c:v>Част.вуз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</c:v>
                </c:pt>
                <c:pt idx="1">
                  <c:v>32</c:v>
                </c:pt>
                <c:pt idx="2">
                  <c:v>14</c:v>
                </c:pt>
                <c:pt idx="3">
                  <c:v>1</c:v>
                </c:pt>
                <c:pt idx="4">
                  <c:v>1</c:v>
                </c:pt>
                <c:pt idx="5">
                  <c:v>17</c:v>
                </c:pt>
                <c:pt idx="6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6C-45FD-9DE3-6054122FA6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8629776271695311"/>
          <c:y val="2.1234877813063966E-2"/>
          <c:w val="0.69922388998891849"/>
          <c:h val="0.30650288872366671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20-4624-9527-3BAE1288D1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  <a:latin typeface="+mn-lt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  <a:latin typeface="+mn-lt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Совместные образовательные программы</c:v>
                </c:pt>
                <c:pt idx="1">
                  <c:v>Двудипломные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602</c:v>
                </c:pt>
                <c:pt idx="1">
                  <c:v>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0-4624-9527-3BAE1288D1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5155328"/>
        <c:axId val="76652928"/>
      </c:barChart>
      <c:catAx>
        <c:axId val="75155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+mn-lt"/>
                <a:cs typeface="Arial" pitchFamily="34" charset="0"/>
              </a:defRPr>
            </a:pPr>
            <a:endParaRPr lang="ru-RU"/>
          </a:p>
        </c:txPr>
        <c:crossAx val="76652928"/>
        <c:crosses val="autoZero"/>
        <c:auto val="1"/>
        <c:lblAlgn val="ctr"/>
        <c:lblOffset val="100"/>
        <c:noMultiLvlLbl val="0"/>
      </c:catAx>
      <c:valAx>
        <c:axId val="76652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15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50675392455788E-2"/>
          <c:y val="0.14711044340231952"/>
          <c:w val="0.91769864921508837"/>
          <c:h val="0.63192693268933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545860321587965E-3"/>
                  <c:y val="0.34265395523854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85-4653-A734-4383B8DFD96E}"/>
                </c:ext>
              </c:extLst>
            </c:dLbl>
            <c:dLbl>
              <c:idx val="1"/>
              <c:layout>
                <c:manualLayout>
                  <c:x val="7.4819409804465073E-3"/>
                  <c:y val="0.20891543343348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85-4653-A734-4383B8DFD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Ближнее зарубежье</c:v>
                </c:pt>
                <c:pt idx="1">
                  <c:v>Дальнее зарубежье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85-4653-A734-4383B8DFD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654144"/>
        <c:axId val="87462272"/>
      </c:barChart>
      <c:catAx>
        <c:axId val="856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462272"/>
        <c:crosses val="autoZero"/>
        <c:auto val="1"/>
        <c:lblAlgn val="ctr"/>
        <c:lblOffset val="100"/>
        <c:noMultiLvlLbl val="0"/>
      </c:catAx>
      <c:valAx>
        <c:axId val="87462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654144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4672768318089E-2"/>
          <c:y val="0.14759709450086228"/>
          <c:w val="0.91079469697052062"/>
          <c:h val="0.51520421715268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Международная кредитная мобильность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120</c:v>
                </c:pt>
                <c:pt idx="2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A0-4314-A757-8C8A229635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Повышение потенциала высшего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4627270266467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A0-4314-A757-8C8A22963559}"/>
                </c:ext>
              </c:extLst>
            </c:dLbl>
            <c:dLbl>
              <c:idx val="1"/>
              <c:layout>
                <c:manualLayout>
                  <c:x val="1.1506737511928046E-2"/>
                  <c:y val="-3.4217896837435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A0-4314-A757-8C8A22963559}"/>
                </c:ext>
              </c:extLst>
            </c:dLbl>
            <c:dLbl>
              <c:idx val="2"/>
              <c:layout>
                <c:manualLayout>
                  <c:x val="1.6109432516699267E-2"/>
                  <c:y val="9.25248031008621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A0-4314-A757-8C8A22963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A0-4314-A757-8C8A229635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637760"/>
        <c:axId val="85647744"/>
      </c:barChart>
      <c:catAx>
        <c:axId val="856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647744"/>
        <c:crosses val="autoZero"/>
        <c:auto val="1"/>
        <c:lblAlgn val="ctr"/>
        <c:lblOffset val="100"/>
        <c:noMultiLvlLbl val="0"/>
      </c:catAx>
      <c:valAx>
        <c:axId val="85647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637760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79239560728848E-2"/>
          <c:y val="4.3838907548231429E-2"/>
          <c:w val="0.92901196446811718"/>
          <c:h val="0.73075128339421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средств госбюджета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04952905867245E-4"/>
                  <c:y val="3.563245915763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7A-4BB4-B471-9C6060AB2EB6}"/>
                </c:ext>
              </c:extLst>
            </c:dLbl>
            <c:dLbl>
              <c:idx val="1"/>
              <c:layout>
                <c:manualLayout>
                  <c:x val="-4.154329136197954E-3"/>
                  <c:y val="2.144190687591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7A-4BB4-B471-9C6060AB2EB6}"/>
                </c:ext>
              </c:extLst>
            </c:dLbl>
            <c:dLbl>
              <c:idx val="2"/>
              <c:layout>
                <c:manualLayout>
                  <c:x val="-9.7643499547852078E-3"/>
                  <c:y val="1.800723687957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7A-4BB4-B471-9C6060AB2EB6}"/>
                </c:ext>
              </c:extLst>
            </c:dLbl>
            <c:dLbl>
              <c:idx val="3"/>
              <c:layout>
                <c:manualLayout>
                  <c:x val="-1.4903949160936162E-2"/>
                  <c:y val="3.197090899021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7A-4BB4-B471-9C6060AB2EB6}"/>
                </c:ext>
              </c:extLst>
            </c:dLbl>
            <c:dLbl>
              <c:idx val="4"/>
              <c:layout>
                <c:manualLayout>
                  <c:x val="-1.277481356651679E-2"/>
                  <c:y val="2.797454536643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7A-4BB4-B471-9C6060AB2EB6}"/>
                </c:ext>
              </c:extLst>
            </c:dLbl>
            <c:dLbl>
              <c:idx val="5"/>
              <c:layout>
                <c:manualLayout>
                  <c:x val="-1.064567797209726E-2"/>
                  <c:y val="3.1970908990213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7A-4BB4-B471-9C6060AB2E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1205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350</c:v>
                </c:pt>
                <c:pt idx="1">
                  <c:v>662</c:v>
                </c:pt>
                <c:pt idx="2">
                  <c:v>746</c:v>
                </c:pt>
                <c:pt idx="3">
                  <c:v>805</c:v>
                </c:pt>
                <c:pt idx="4">
                  <c:v>909</c:v>
                </c:pt>
                <c:pt idx="5">
                  <c:v>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7A-4BB4-B471-9C6060AB2E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внебюджетных средств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3874067832583557E-3"/>
                  <c:y val="3.996363623776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7A-4BB4-B471-9C6060AB2EB6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7A-4BB4-B471-9C6060AB2E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2">
                  <c:v>842</c:v>
                </c:pt>
                <c:pt idx="3">
                  <c:v>976</c:v>
                </c:pt>
                <c:pt idx="4">
                  <c:v>1420</c:v>
                </c:pt>
                <c:pt idx="5">
                  <c:v>1522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D7A-4BB4-B471-9C6060AB2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78560"/>
        <c:axId val="32180096"/>
      </c:barChart>
      <c:catAx>
        <c:axId val="3217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80096"/>
        <c:crosses val="autoZero"/>
        <c:auto val="1"/>
        <c:lblAlgn val="ctr"/>
        <c:lblOffset val="100"/>
        <c:noMultiLvlLbl val="0"/>
      </c:catAx>
      <c:valAx>
        <c:axId val="32180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78560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5290899633109E-2"/>
          <c:y val="9.3186179845967831E-2"/>
          <c:w val="0.83345609123915265"/>
          <c:h val="0.52439078237224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 выехавших зарубеж по академической мобильности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04952905867245E-4"/>
                  <c:y val="3.563245915763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79-41F3-9656-9D9BB2462B0D}"/>
                </c:ext>
              </c:extLst>
            </c:dLbl>
            <c:dLbl>
              <c:idx val="1"/>
              <c:layout>
                <c:manualLayout>
                  <c:x val="3.5932615060625867E-3"/>
                  <c:y val="1.2469237543214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9-41F3-9656-9D9BB2462B0D}"/>
                </c:ext>
              </c:extLst>
            </c:dLbl>
            <c:dLbl>
              <c:idx val="2"/>
              <c:layout>
                <c:manualLayout>
                  <c:x val="5.7311199222049736E-3"/>
                  <c:y val="1.8007274546117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79-41F3-9656-9D9BB2462B0D}"/>
                </c:ext>
              </c:extLst>
            </c:dLbl>
            <c:dLbl>
              <c:idx val="3"/>
              <c:layout>
                <c:manualLayout>
                  <c:x val="5.9155618116219942E-4"/>
                  <c:y val="3.1971054413562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79-41F3-9656-9D9BB2462B0D}"/>
                </c:ext>
              </c:extLst>
            </c:dLbl>
            <c:dLbl>
              <c:idx val="4"/>
              <c:layout>
                <c:manualLayout>
                  <c:x val="5.3032635436675831E-3"/>
                  <c:y val="2.797454014829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79-41F3-9656-9D9BB2462B0D}"/>
                </c:ext>
              </c:extLst>
            </c:dLbl>
            <c:dLbl>
              <c:idx val="5"/>
              <c:layout>
                <c:manualLayout>
                  <c:x val="-1.064577436920661E-2"/>
                  <c:y val="5.0544566573895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79-41F3-9656-9D9BB2462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1205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17</c:v>
                </c:pt>
                <c:pt idx="3">
                  <c:v>27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79-41F3-9656-9D9BB2462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17824"/>
        <c:axId val="32319360"/>
      </c:barChart>
      <c:catAx>
        <c:axId val="3231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19360"/>
        <c:crosses val="autoZero"/>
        <c:auto val="1"/>
        <c:lblAlgn val="ctr"/>
        <c:lblOffset val="100"/>
        <c:noMultiLvlLbl val="0"/>
      </c:catAx>
      <c:valAx>
        <c:axId val="3231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17824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18717960927094E-3"/>
          <c:y val="0.14097744230831774"/>
          <c:w val="0.55206120751410448"/>
          <c:h val="0.718045461370843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Страна происхождения иностранных студентов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40-451F-8088-C11B67C14AF2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40-451F-8088-C11B67C14AF2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40-451F-8088-C11B67C14AF2}"/>
              </c:ext>
            </c:extLst>
          </c:dPt>
          <c:dLbls>
            <c:dLbl>
              <c:idx val="0"/>
              <c:layout>
                <c:manualLayout>
                  <c:x val="1.9354228489736527E-2"/>
                  <c:y val="-3.38856667808991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0-451F-8088-C11B67C14AF2}"/>
                </c:ext>
              </c:extLst>
            </c:dLbl>
            <c:dLbl>
              <c:idx val="1"/>
              <c:layout>
                <c:manualLayout>
                  <c:x val="3.2978392741202585E-3"/>
                  <c:y val="-3.1600800582715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40-451F-8088-C11B67C14AF2}"/>
                </c:ext>
              </c:extLst>
            </c:dLbl>
            <c:dLbl>
              <c:idx val="2"/>
              <c:layout>
                <c:manualLayout>
                  <c:x val="1.0050070798188055E-2"/>
                  <c:y val="4.443517197999638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40-451F-8088-C11B67C14AF2}"/>
                </c:ext>
              </c:extLst>
            </c:dLbl>
            <c:dLbl>
              <c:idx val="3"/>
              <c:layout>
                <c:manualLayout>
                  <c:x val="3.3614944768590102E-2"/>
                  <c:y val="-1.88307635375227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40-451F-8088-C11B67C14AF2}"/>
                </c:ext>
              </c:extLst>
            </c:dLbl>
            <c:dLbl>
              <c:idx val="4"/>
              <c:layout>
                <c:manualLayout>
                  <c:x val="-1.2363664102192027E-2"/>
                  <c:y val="-3.38993486144211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40-451F-8088-C11B67C14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Афганистан</c:v>
                </c:pt>
                <c:pt idx="1">
                  <c:v>Китай</c:v>
                </c:pt>
                <c:pt idx="2">
                  <c:v>Монголия</c:v>
                </c:pt>
                <c:pt idx="3">
                  <c:v>СНГ</c:v>
                </c:pt>
                <c:pt idx="4">
                  <c:v>Иное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616</c:v>
                </c:pt>
                <c:pt idx="1">
                  <c:v>1385</c:v>
                </c:pt>
                <c:pt idx="2">
                  <c:v>660</c:v>
                </c:pt>
                <c:pt idx="3">
                  <c:v>2523</c:v>
                </c:pt>
                <c:pt idx="4">
                  <c:v>3097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495-4F21-8B58-186429F058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769944327060764"/>
          <c:y val="0.15527952674448614"/>
          <c:w val="0.39899533873135712"/>
          <c:h val="0.66577505693223971"/>
        </c:manualLayout>
      </c:layout>
      <c:overlay val="0"/>
      <c:spPr>
        <a:ln>
          <a:noFill/>
        </a:ln>
      </c:spPr>
      <c:txPr>
        <a:bodyPr/>
        <a:lstStyle/>
        <a:p>
          <a:pPr>
            <a:defRPr sz="1600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71499703609628"/>
          <c:y val="0"/>
          <c:w val="0.60479603433377616"/>
          <c:h val="0.73413505246382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иностранных студентов по уровню обучения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4-483F-823C-34B0B3D56A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7B-4C89-89C8-5350F80CD9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7943</c:v>
                </c:pt>
                <c:pt idx="1">
                  <c:v>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7B-4C89-89C8-5350F80CD9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391552"/>
        <c:axId val="32399360"/>
      </c:barChart>
      <c:catAx>
        <c:axId val="323915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2399360"/>
        <c:crosses val="autoZero"/>
        <c:auto val="1"/>
        <c:lblAlgn val="ctr"/>
        <c:lblOffset val="100"/>
        <c:noMultiLvlLbl val="0"/>
      </c:catAx>
      <c:valAx>
        <c:axId val="3239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91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56030765478942"/>
          <c:y val="0.84363834849141739"/>
          <c:w val="0.70121316828374936"/>
          <c:h val="0.1563616515085826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0117173200228"/>
          <c:y val="5.339203287409687E-2"/>
          <c:w val="0.67958120321634974"/>
          <c:h val="0.57436884804778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иностранных студентов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052-4FC2-95B7-BD64B232113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77B-4C89-89C8-5350F80CD9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36</c:v>
                </c:pt>
                <c:pt idx="2">
                  <c:v>59</c:v>
                </c:pt>
                <c:pt idx="3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7B-4C89-89C8-5350F80CD9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Слушатели Foundation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140</c:v>
                </c:pt>
                <c:pt idx="3">
                  <c:v>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52-4FC2-95B7-BD64B23211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922816"/>
        <c:axId val="31928704"/>
      </c:barChart>
      <c:catAx>
        <c:axId val="319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928704"/>
        <c:crosses val="autoZero"/>
        <c:auto val="1"/>
        <c:lblAlgn val="ctr"/>
        <c:lblOffset val="100"/>
        <c:noMultiLvlLbl val="0"/>
      </c:catAx>
      <c:valAx>
        <c:axId val="31928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28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0877849759151"/>
          <c:y val="4.2126997510994135E-2"/>
          <c:w val="0.73812789479650409"/>
          <c:h val="0.59376372613526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Зарубежные ученые СКГУ им. М. Козыбаева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 formatCode="#,##0">
                  <c:v>12</c:v>
                </c:pt>
                <c:pt idx="4" formatCode="#,##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90-42B3-B278-6E362E17D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13696"/>
        <c:axId val="32019584"/>
      </c:barChart>
      <c:catAx>
        <c:axId val="320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19584"/>
        <c:crosses val="autoZero"/>
        <c:auto val="1"/>
        <c:lblAlgn val="ctr"/>
        <c:lblOffset val="100"/>
        <c:noMultiLvlLbl val="0"/>
      </c:catAx>
      <c:valAx>
        <c:axId val="32019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013696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"/>
          <c:y val="0.85020205761048318"/>
          <c:w val="0.97200281207832995"/>
          <c:h val="0.118718431047534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4E-456F-86EF-5D3AA8B2FA3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4E-456F-86EF-5D3AA8B2FA3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4E-456F-86EF-5D3AA8B2FA33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4E-456F-86EF-5D3AA8B2FA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389</c:v>
                </c:pt>
                <c:pt idx="1">
                  <c:v>418</c:v>
                </c:pt>
                <c:pt idx="2">
                  <c:v>1717</c:v>
                </c:pt>
                <c:pt idx="3">
                  <c:v>1349</c:v>
                </c:pt>
                <c:pt idx="4">
                  <c:v>1326</c:v>
                </c:pt>
                <c:pt idx="5">
                  <c:v>1726</c:v>
                </c:pt>
                <c:pt idx="6">
                  <c:v>547</c:v>
                </c:pt>
                <c:pt idx="7">
                  <c:v>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84E-456F-86EF-5D3AA8B2FA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053120"/>
        <c:axId val="32057600"/>
      </c:barChart>
      <c:catAx>
        <c:axId val="320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  <a:cs typeface="Arial" pitchFamily="34" charset="0"/>
              </a:defRPr>
            </a:pPr>
            <a:endParaRPr lang="ru-RU"/>
          </a:p>
        </c:txPr>
        <c:crossAx val="32057600"/>
        <c:crosses val="autoZero"/>
        <c:auto val="1"/>
        <c:lblAlgn val="ctr"/>
        <c:lblOffset val="100"/>
        <c:noMultiLvlLbl val="0"/>
      </c:catAx>
      <c:valAx>
        <c:axId val="32057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053120"/>
        <c:crosses val="autoZero"/>
        <c:crossBetween val="between"/>
      </c:valAx>
      <c:spPr>
        <a:scene3d>
          <a:camera prst="orthographicFront"/>
          <a:lightRig rig="threePt" dir="t"/>
        </a:scene3d>
        <a:sp3d prstMaterial="metal">
          <a:bevelT w="38100" h="57150" prst="angle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24503339521582"/>
          <c:y val="0.23813694664587154"/>
          <c:w val="0.40506942683352337"/>
          <c:h val="0.788328203021977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Страна происхождения иностранных студентов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0.15741062539596343"/>
                  <c:y val="-3.2305606283062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06-45F0-90D5-36590C2544BB}"/>
                </c:ext>
              </c:extLst>
            </c:dLbl>
            <c:dLbl>
              <c:idx val="1"/>
              <c:layout>
                <c:manualLayout>
                  <c:x val="9.4224137931034485E-2"/>
                  <c:y val="-0.132669138191448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06-45F0-90D5-36590C2544BB}"/>
                </c:ext>
              </c:extLst>
            </c:dLbl>
            <c:dLbl>
              <c:idx val="2"/>
              <c:layout>
                <c:manualLayout>
                  <c:x val="0.11262557697529188"/>
                  <c:y val="-2.78473072922596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06-45F0-90D5-36590C2544BB}"/>
                </c:ext>
              </c:extLst>
            </c:dLbl>
            <c:dLbl>
              <c:idx val="3"/>
              <c:layout>
                <c:manualLayout>
                  <c:x val="6.6279075029414422E-2"/>
                  <c:y val="6.15519483963989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06-45F0-90D5-36590C2544BB}"/>
                </c:ext>
              </c:extLst>
            </c:dLbl>
            <c:dLbl>
              <c:idx val="4"/>
              <c:layout>
                <c:manualLayout>
                  <c:x val="5.5178749208073127E-2"/>
                  <c:y val="7.91853708729636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06-45F0-90D5-36590C2544BB}"/>
                </c:ext>
              </c:extLst>
            </c:dLbl>
            <c:dLbl>
              <c:idx val="5"/>
              <c:layout>
                <c:manualLayout>
                  <c:x val="2.8840619060548467E-2"/>
                  <c:y val="7.85612338308334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06-45F0-90D5-36590C254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США</c:v>
                </c:pt>
                <c:pt idx="2">
                  <c:v>Болгария</c:v>
                </c:pt>
                <c:pt idx="3">
                  <c:v>Португалия</c:v>
                </c:pt>
                <c:pt idx="4">
                  <c:v>Финляндия</c:v>
                </c:pt>
                <c:pt idx="5">
                  <c:v>Турция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06-45F0-90D5-36590C2544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4669312231809337"/>
          <c:y val="0.36134835013873523"/>
          <c:w val="0.25076755119188487"/>
          <c:h val="0.47311012903284305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970E7-334E-4E0E-9DEC-069658CA4FCB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78251E-844B-486F-BD94-BC43C903358F}">
      <dgm:prSet phldrT="[Текст]" custT="1"/>
      <dgm:spPr/>
      <dgm:t>
        <a:bodyPr/>
        <a:lstStyle/>
        <a:p>
          <a:pPr algn="ctr"/>
          <a:r>
            <a:rPr lang="ru-RU" sz="1200" b="1" i="1" smtClean="0">
              <a:latin typeface="Arial" pitchFamily="34" charset="0"/>
              <a:cs typeface="Arial" pitchFamily="34" charset="0"/>
            </a:rPr>
            <a:t>2010 </a:t>
          </a:r>
        </a:p>
        <a:p>
          <a:pPr algn="ctr"/>
          <a:r>
            <a:rPr lang="ru-RU" sz="1200" b="1" i="1" smtClean="0">
              <a:latin typeface="Arial" pitchFamily="34" charset="0"/>
              <a:cs typeface="Arial" pitchFamily="34" charset="0"/>
            </a:rPr>
            <a:t> </a:t>
          </a:r>
          <a:r>
            <a:rPr lang="ru-RU" sz="1200" i="1" smtClean="0">
              <a:latin typeface="Arial" pitchFamily="34" charset="0"/>
              <a:cs typeface="Arial" pitchFamily="34" charset="0"/>
            </a:rPr>
            <a:t>Казахстан подписал Болонскую декларацию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9672B16E-446A-4A24-A191-05C3B7968BD3}" type="parTrans" cxnId="{0CD57866-C78B-4C0B-B5DB-CE4141B22BAB}">
      <dgm:prSet/>
      <dgm:spPr/>
      <dgm:t>
        <a:bodyPr/>
        <a:lstStyle/>
        <a:p>
          <a:endParaRPr lang="ru-RU" sz="1200"/>
        </a:p>
      </dgm:t>
    </dgm:pt>
    <dgm:pt modelId="{54448F38-FF01-4B00-8EDE-118677677DA4}" type="sibTrans" cxnId="{0CD57866-C78B-4C0B-B5DB-CE4141B22BAB}">
      <dgm:prSet/>
      <dgm:spPr/>
      <dgm:t>
        <a:bodyPr/>
        <a:lstStyle/>
        <a:p>
          <a:endParaRPr lang="ru-RU" sz="1200"/>
        </a:p>
      </dgm:t>
    </dgm:pt>
    <dgm:pt modelId="{FDB2EB17-6CF6-4F11-ABF2-507057F4CCE5}">
      <dgm:prSet phldrT="[Текст]" custT="1"/>
      <dgm:spPr/>
      <dgm:t>
        <a:bodyPr/>
        <a:lstStyle/>
        <a:p>
          <a:pPr algn="ctr"/>
          <a:r>
            <a:rPr lang="ru-RU" sz="1200" b="1" i="1" smtClean="0">
              <a:latin typeface="Arial" pitchFamily="34" charset="0"/>
              <a:cs typeface="Arial" pitchFamily="34" charset="0"/>
            </a:rPr>
            <a:t>2012</a:t>
          </a:r>
        </a:p>
        <a:p>
          <a:pPr algn="ctr"/>
          <a:r>
            <a:rPr lang="ru-RU" sz="1200" i="1" smtClean="0">
              <a:latin typeface="Arial" pitchFamily="34" charset="0"/>
              <a:cs typeface="Arial" pitchFamily="34" charset="0"/>
            </a:rPr>
            <a:t>создан Центр Болонского процесса и академической мобильности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B830D2A3-F659-4C13-84A7-F8A59E64A96D}" type="parTrans" cxnId="{2013925B-F6B0-4DDA-BD6D-EE87CB2864E5}">
      <dgm:prSet/>
      <dgm:spPr/>
      <dgm:t>
        <a:bodyPr/>
        <a:lstStyle/>
        <a:p>
          <a:endParaRPr lang="ru-RU" sz="1200"/>
        </a:p>
      </dgm:t>
    </dgm:pt>
    <dgm:pt modelId="{D5779165-D784-4C51-B59A-7167ED954E08}" type="sibTrans" cxnId="{2013925B-F6B0-4DDA-BD6D-EE87CB2864E5}">
      <dgm:prSet/>
      <dgm:spPr/>
      <dgm:t>
        <a:bodyPr/>
        <a:lstStyle/>
        <a:p>
          <a:endParaRPr lang="ru-RU" sz="1200"/>
        </a:p>
      </dgm:t>
    </dgm:pt>
    <dgm:pt modelId="{748AD08D-2534-4C6B-BEAB-DC184B69C52A}">
      <dgm:prSet custT="1"/>
      <dgm:spPr/>
      <dgm:t>
        <a:bodyPr/>
        <a:lstStyle/>
        <a:p>
          <a:pPr algn="ctr"/>
          <a:r>
            <a:rPr lang="ru-RU" sz="1200" b="1" i="1" smtClean="0">
              <a:latin typeface="Arial" pitchFamily="34" charset="0"/>
              <a:cs typeface="Arial" pitchFamily="34" charset="0"/>
            </a:rPr>
            <a:t>2014 </a:t>
          </a:r>
        </a:p>
        <a:p>
          <a:pPr algn="ctr"/>
          <a:r>
            <a:rPr lang="ru-RU" sz="1200" i="1" smtClean="0">
              <a:latin typeface="Arial" pitchFamily="34" charset="0"/>
              <a:cs typeface="Arial" pitchFamily="34" charset="0"/>
            </a:rPr>
            <a:t>Казахстан и Греция стали со-председателями Болонского процесса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F98AB8BF-2FDD-45D1-853F-6C7703E77379}" type="parTrans" cxnId="{091F44FA-6A71-4732-8A4D-7F0FC016462D}">
      <dgm:prSet/>
      <dgm:spPr/>
      <dgm:t>
        <a:bodyPr/>
        <a:lstStyle/>
        <a:p>
          <a:endParaRPr lang="ru-RU" sz="1200"/>
        </a:p>
      </dgm:t>
    </dgm:pt>
    <dgm:pt modelId="{726C3069-D219-43F8-B774-702EF7F61677}" type="sibTrans" cxnId="{091F44FA-6A71-4732-8A4D-7F0FC016462D}">
      <dgm:prSet/>
      <dgm:spPr/>
      <dgm:t>
        <a:bodyPr/>
        <a:lstStyle/>
        <a:p>
          <a:endParaRPr lang="ru-RU" sz="1200"/>
        </a:p>
      </dgm:t>
    </dgm:pt>
    <dgm:pt modelId="{EC7BF8D7-1C7F-4468-8EBD-B1DFA3FD57A8}">
      <dgm:prSet custT="1"/>
      <dgm:spPr/>
      <dgm:t>
        <a:bodyPr/>
        <a:lstStyle/>
        <a:p>
          <a:pPr algn="ctr"/>
          <a:r>
            <a:rPr lang="ru-RU" sz="1200" b="1" i="1" smtClean="0">
              <a:latin typeface="Arial" pitchFamily="34" charset="0"/>
              <a:cs typeface="Arial" pitchFamily="34" charset="0"/>
            </a:rPr>
            <a:t>2015 </a:t>
          </a:r>
        </a:p>
        <a:p>
          <a:pPr algn="ctr"/>
          <a:r>
            <a:rPr lang="ru-RU" sz="1200" i="1" smtClean="0">
              <a:latin typeface="Arial" pitchFamily="34" charset="0"/>
              <a:cs typeface="Arial" pitchFamily="34" charset="0"/>
            </a:rPr>
            <a:t>Казахстан принял участие в Ереванской конференции министров образования стран ЕПВО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D28BB65C-63D4-4057-B8AC-E0BFE2327537}" type="parTrans" cxnId="{FD428A56-1DFE-4EEA-8FEE-E903B38BE14A}">
      <dgm:prSet/>
      <dgm:spPr/>
      <dgm:t>
        <a:bodyPr/>
        <a:lstStyle/>
        <a:p>
          <a:endParaRPr lang="ru-RU" sz="1200"/>
        </a:p>
      </dgm:t>
    </dgm:pt>
    <dgm:pt modelId="{A2E5C4FB-FD9E-4591-B5A3-23D95A91B597}" type="sibTrans" cxnId="{FD428A56-1DFE-4EEA-8FEE-E903B38BE14A}">
      <dgm:prSet/>
      <dgm:spPr/>
      <dgm:t>
        <a:bodyPr/>
        <a:lstStyle/>
        <a:p>
          <a:endParaRPr lang="ru-RU" sz="1200"/>
        </a:p>
      </dgm:t>
    </dgm:pt>
    <dgm:pt modelId="{F0E076C9-5024-4105-886C-0DCF99F3A990}">
      <dgm:prSet custT="1"/>
      <dgm:spPr/>
      <dgm:t>
        <a:bodyPr/>
        <a:lstStyle/>
        <a:p>
          <a:pPr algn="ctr"/>
          <a:r>
            <a:rPr lang="ru-RU" sz="1200" b="1" i="1" smtClean="0">
              <a:latin typeface="Arial" pitchFamily="34" charset="0"/>
              <a:cs typeface="Arial" pitchFamily="34" charset="0"/>
            </a:rPr>
            <a:t>2011</a:t>
          </a:r>
        </a:p>
        <a:p>
          <a:pPr algn="ctr"/>
          <a:r>
            <a:rPr lang="ru-RU" sz="1200" i="1" smtClean="0">
              <a:latin typeface="Arial" pitchFamily="34" charset="0"/>
              <a:cs typeface="Arial" pitchFamily="34" charset="0"/>
            </a:rPr>
            <a:t>начался процесс внедрения Болонских параметров в систему высшего образования РК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4391B2FA-4BFF-4405-97DE-F83898B296AA}" type="parTrans" cxnId="{59D0780B-E2A8-491C-8728-CF448A2A1579}">
      <dgm:prSet/>
      <dgm:spPr/>
      <dgm:t>
        <a:bodyPr/>
        <a:lstStyle/>
        <a:p>
          <a:endParaRPr lang="ru-RU" sz="1200"/>
        </a:p>
      </dgm:t>
    </dgm:pt>
    <dgm:pt modelId="{9B1FC6BF-3DC0-4EA3-816A-DF30FFE79582}" type="sibTrans" cxnId="{59D0780B-E2A8-491C-8728-CF448A2A1579}">
      <dgm:prSet/>
      <dgm:spPr/>
      <dgm:t>
        <a:bodyPr/>
        <a:lstStyle/>
        <a:p>
          <a:endParaRPr lang="ru-RU" sz="1200"/>
        </a:p>
      </dgm:t>
    </dgm:pt>
    <dgm:pt modelId="{F10D19F6-92A9-4907-97F9-D56910B876CE}">
      <dgm:prSet custT="1"/>
      <dgm:spPr/>
      <dgm:t>
        <a:bodyPr/>
        <a:lstStyle/>
        <a:p>
          <a:pPr algn="ctr"/>
          <a:r>
            <a:rPr lang="ru-RU" sz="1200" b="1" i="1" smtClean="0">
              <a:latin typeface="Arial" pitchFamily="34" charset="0"/>
              <a:cs typeface="Arial" pitchFamily="34" charset="0"/>
            </a:rPr>
            <a:t>2016 </a:t>
          </a:r>
        </a:p>
        <a:p>
          <a:pPr algn="ctr"/>
          <a:r>
            <a:rPr lang="ru-RU" sz="1200" i="1" smtClean="0">
              <a:latin typeface="Arial" pitchFamily="34" charset="0"/>
              <a:cs typeface="Arial" pitchFamily="34" charset="0"/>
            </a:rPr>
            <a:t>организована международная конференция «Казахстан в Болонском процессе: достижения и перспективы»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B2A2CBB2-F9E2-4315-B0C7-7753074AC02C}" type="parTrans" cxnId="{F54CAC0E-C2AB-4382-93FA-06D210052CA3}">
      <dgm:prSet/>
      <dgm:spPr/>
      <dgm:t>
        <a:bodyPr/>
        <a:lstStyle/>
        <a:p>
          <a:endParaRPr lang="ru-RU" sz="1200"/>
        </a:p>
      </dgm:t>
    </dgm:pt>
    <dgm:pt modelId="{75D38331-CD80-4BF6-954B-08B09F67D9F9}" type="sibTrans" cxnId="{F54CAC0E-C2AB-4382-93FA-06D210052CA3}">
      <dgm:prSet/>
      <dgm:spPr/>
      <dgm:t>
        <a:bodyPr/>
        <a:lstStyle/>
        <a:p>
          <a:endParaRPr lang="ru-RU" sz="1200"/>
        </a:p>
      </dgm:t>
    </dgm:pt>
    <dgm:pt modelId="{DAFBC0BF-6102-4545-A17F-91C2AE0A4EA2}">
      <dgm:prSet custT="1"/>
      <dgm:spPr/>
      <dgm:t>
        <a:bodyPr/>
        <a:lstStyle/>
        <a:p>
          <a:pPr algn="ctr"/>
          <a:r>
            <a:rPr lang="en-US" sz="1200" b="1" i="1" smtClean="0">
              <a:latin typeface="Arial" pitchFamily="34" charset="0"/>
              <a:cs typeface="Arial" pitchFamily="34" charset="0"/>
            </a:rPr>
            <a:t>2017</a:t>
          </a:r>
          <a:endParaRPr lang="ru-RU" sz="1200" b="1" i="1" smtClean="0">
            <a:latin typeface="Arial" pitchFamily="34" charset="0"/>
            <a:cs typeface="Arial" pitchFamily="34" charset="0"/>
          </a:endParaRPr>
        </a:p>
        <a:p>
          <a:pPr algn="ctr"/>
          <a:r>
            <a:rPr lang="en-US" sz="900" i="1" smtClean="0">
              <a:latin typeface="Arial" pitchFamily="34" charset="0"/>
              <a:cs typeface="Arial" pitchFamily="34" charset="0"/>
            </a:rPr>
            <a:t/>
          </a:r>
          <a:br>
            <a:rPr lang="en-US" sz="900" i="1" smtClean="0">
              <a:latin typeface="Arial" pitchFamily="34" charset="0"/>
              <a:cs typeface="Arial" pitchFamily="34" charset="0"/>
            </a:rPr>
          </a:br>
          <a:r>
            <a:rPr lang="ru-RU" sz="1200" i="1" smtClean="0">
              <a:latin typeface="Arial" pitchFamily="34" charset="0"/>
              <a:cs typeface="Arial" pitchFamily="34" charset="0"/>
            </a:rPr>
            <a:t>Законопроект о расширении самостоятель-ности университетов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9B8C1C33-0EBC-48F7-BDE7-6AAE3040BC03}" type="parTrans" cxnId="{E353BA9D-BF6B-4542-851E-407BA2312C2F}">
      <dgm:prSet/>
      <dgm:spPr/>
      <dgm:t>
        <a:bodyPr/>
        <a:lstStyle/>
        <a:p>
          <a:endParaRPr lang="ru-RU"/>
        </a:p>
      </dgm:t>
    </dgm:pt>
    <dgm:pt modelId="{93AA8A15-9B39-4FC2-8E8E-832CD5C55470}" type="sibTrans" cxnId="{E353BA9D-BF6B-4542-851E-407BA2312C2F}">
      <dgm:prSet/>
      <dgm:spPr/>
      <dgm:t>
        <a:bodyPr/>
        <a:lstStyle/>
        <a:p>
          <a:endParaRPr lang="ru-RU"/>
        </a:p>
      </dgm:t>
    </dgm:pt>
    <dgm:pt modelId="{977B79C1-928C-4495-9208-D3F87C8BD3DC}" type="pres">
      <dgm:prSet presAssocID="{772970E7-334E-4E0E-9DEC-069658CA4FC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803CEE0-5AD5-41E5-B9DF-E5759BCBCD46}" type="pres">
      <dgm:prSet presAssocID="{4E78251E-844B-486F-BD94-BC43C903358F}" presName="composite" presStyleCnt="0"/>
      <dgm:spPr/>
      <dgm:t>
        <a:bodyPr/>
        <a:lstStyle/>
        <a:p>
          <a:endParaRPr lang="ru-RU"/>
        </a:p>
      </dgm:t>
    </dgm:pt>
    <dgm:pt modelId="{86ADE5F4-BD28-4642-82C5-56FE04995F26}" type="pres">
      <dgm:prSet presAssocID="{4E78251E-844B-486F-BD94-BC43C903358F}" presName="LShape" presStyleLbl="alignNode1" presStyleIdx="0" presStyleCnt="13"/>
      <dgm:spPr/>
      <dgm:t>
        <a:bodyPr/>
        <a:lstStyle/>
        <a:p>
          <a:endParaRPr lang="ru-RU"/>
        </a:p>
      </dgm:t>
    </dgm:pt>
    <dgm:pt modelId="{B791030B-3CA0-4F70-A070-94CCC06732F9}" type="pres">
      <dgm:prSet presAssocID="{4E78251E-844B-486F-BD94-BC43C903358F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655FC-7D81-49B4-B2F5-03AA63DBC7E0}" type="pres">
      <dgm:prSet presAssocID="{4E78251E-844B-486F-BD94-BC43C903358F}" presName="Triangle" presStyleLbl="alignNode1" presStyleIdx="1" presStyleCnt="13"/>
      <dgm:spPr/>
      <dgm:t>
        <a:bodyPr/>
        <a:lstStyle/>
        <a:p>
          <a:endParaRPr lang="ru-RU"/>
        </a:p>
      </dgm:t>
    </dgm:pt>
    <dgm:pt modelId="{9FAE6207-3F82-4556-9091-592B2008DC56}" type="pres">
      <dgm:prSet presAssocID="{54448F38-FF01-4B00-8EDE-118677677DA4}" presName="sibTrans" presStyleCnt="0"/>
      <dgm:spPr/>
      <dgm:t>
        <a:bodyPr/>
        <a:lstStyle/>
        <a:p>
          <a:endParaRPr lang="ru-RU"/>
        </a:p>
      </dgm:t>
    </dgm:pt>
    <dgm:pt modelId="{9E0C16BC-3BA9-402F-88E5-A6AD487FEC9E}" type="pres">
      <dgm:prSet presAssocID="{54448F38-FF01-4B00-8EDE-118677677DA4}" presName="space" presStyleCnt="0"/>
      <dgm:spPr/>
      <dgm:t>
        <a:bodyPr/>
        <a:lstStyle/>
        <a:p>
          <a:endParaRPr lang="ru-RU"/>
        </a:p>
      </dgm:t>
    </dgm:pt>
    <dgm:pt modelId="{78B9B020-7C96-4278-B014-5CC9B1941393}" type="pres">
      <dgm:prSet presAssocID="{F0E076C9-5024-4105-886C-0DCF99F3A990}" presName="composite" presStyleCnt="0"/>
      <dgm:spPr/>
      <dgm:t>
        <a:bodyPr/>
        <a:lstStyle/>
        <a:p>
          <a:endParaRPr lang="ru-RU"/>
        </a:p>
      </dgm:t>
    </dgm:pt>
    <dgm:pt modelId="{81E6234A-9411-4C0D-9BEE-27142E23AD40}" type="pres">
      <dgm:prSet presAssocID="{F0E076C9-5024-4105-886C-0DCF99F3A990}" presName="LShape" presStyleLbl="alignNode1" presStyleIdx="2" presStyleCnt="13"/>
      <dgm:spPr/>
      <dgm:t>
        <a:bodyPr/>
        <a:lstStyle/>
        <a:p>
          <a:endParaRPr lang="ru-RU"/>
        </a:p>
      </dgm:t>
    </dgm:pt>
    <dgm:pt modelId="{5A3E99CD-5A4F-4520-85BB-1B68C9EC1B4D}" type="pres">
      <dgm:prSet presAssocID="{F0E076C9-5024-4105-886C-0DCF99F3A990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09DAE-7B64-4F1A-9C33-732967F081B6}" type="pres">
      <dgm:prSet presAssocID="{F0E076C9-5024-4105-886C-0DCF99F3A990}" presName="Triangle" presStyleLbl="alignNode1" presStyleIdx="3" presStyleCnt="13"/>
      <dgm:spPr/>
      <dgm:t>
        <a:bodyPr/>
        <a:lstStyle/>
        <a:p>
          <a:endParaRPr lang="ru-RU"/>
        </a:p>
      </dgm:t>
    </dgm:pt>
    <dgm:pt modelId="{F85FFFEC-D883-40C6-AB8F-68B49BC8C9F0}" type="pres">
      <dgm:prSet presAssocID="{9B1FC6BF-3DC0-4EA3-816A-DF30FFE79582}" presName="sibTrans" presStyleCnt="0"/>
      <dgm:spPr/>
      <dgm:t>
        <a:bodyPr/>
        <a:lstStyle/>
        <a:p>
          <a:endParaRPr lang="ru-RU"/>
        </a:p>
      </dgm:t>
    </dgm:pt>
    <dgm:pt modelId="{190CD284-2E13-4DC7-B5BE-827593EE5997}" type="pres">
      <dgm:prSet presAssocID="{9B1FC6BF-3DC0-4EA3-816A-DF30FFE79582}" presName="space" presStyleCnt="0"/>
      <dgm:spPr/>
      <dgm:t>
        <a:bodyPr/>
        <a:lstStyle/>
        <a:p>
          <a:endParaRPr lang="ru-RU"/>
        </a:p>
      </dgm:t>
    </dgm:pt>
    <dgm:pt modelId="{114A41BE-860D-4E0C-B12C-24C2116FFB06}" type="pres">
      <dgm:prSet presAssocID="{FDB2EB17-6CF6-4F11-ABF2-507057F4CCE5}" presName="composite" presStyleCnt="0"/>
      <dgm:spPr/>
      <dgm:t>
        <a:bodyPr/>
        <a:lstStyle/>
        <a:p>
          <a:endParaRPr lang="ru-RU"/>
        </a:p>
      </dgm:t>
    </dgm:pt>
    <dgm:pt modelId="{81A25256-88E7-4CB3-B1D7-E1C4E8462D98}" type="pres">
      <dgm:prSet presAssocID="{FDB2EB17-6CF6-4F11-ABF2-507057F4CCE5}" presName="LShape" presStyleLbl="alignNode1" presStyleIdx="4" presStyleCnt="13"/>
      <dgm:spPr>
        <a:solidFill>
          <a:srgbClr val="CCFF99"/>
        </a:solidFill>
        <a:ln>
          <a:solidFill>
            <a:srgbClr val="CCFF99"/>
          </a:solidFill>
        </a:ln>
      </dgm:spPr>
      <dgm:t>
        <a:bodyPr/>
        <a:lstStyle/>
        <a:p>
          <a:endParaRPr lang="ru-RU"/>
        </a:p>
      </dgm:t>
    </dgm:pt>
    <dgm:pt modelId="{5F547776-8F32-46F7-8207-FFFDB0CE8A7A}" type="pres">
      <dgm:prSet presAssocID="{FDB2EB17-6CF6-4F11-ABF2-507057F4CCE5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A5900-3908-4A79-9458-9EAAA8D7CC1A}" type="pres">
      <dgm:prSet presAssocID="{FDB2EB17-6CF6-4F11-ABF2-507057F4CCE5}" presName="Triangle" presStyleLbl="alignNode1" presStyleIdx="5" presStyleCnt="13"/>
      <dgm:spPr>
        <a:solidFill>
          <a:srgbClr val="CCFF99"/>
        </a:solidFill>
        <a:ln>
          <a:solidFill>
            <a:srgbClr val="CCFF99"/>
          </a:solidFill>
        </a:ln>
      </dgm:spPr>
      <dgm:t>
        <a:bodyPr/>
        <a:lstStyle/>
        <a:p>
          <a:endParaRPr lang="ru-RU"/>
        </a:p>
      </dgm:t>
    </dgm:pt>
    <dgm:pt modelId="{680F019F-576C-4B40-9DEC-4D3A11A56FA0}" type="pres">
      <dgm:prSet presAssocID="{D5779165-D784-4C51-B59A-7167ED954E08}" presName="sibTrans" presStyleCnt="0"/>
      <dgm:spPr/>
      <dgm:t>
        <a:bodyPr/>
        <a:lstStyle/>
        <a:p>
          <a:endParaRPr lang="ru-RU"/>
        </a:p>
      </dgm:t>
    </dgm:pt>
    <dgm:pt modelId="{A00E2111-ABD1-4DFC-8E23-2926B57CF1D5}" type="pres">
      <dgm:prSet presAssocID="{D5779165-D784-4C51-B59A-7167ED954E08}" presName="space" presStyleCnt="0"/>
      <dgm:spPr/>
      <dgm:t>
        <a:bodyPr/>
        <a:lstStyle/>
        <a:p>
          <a:endParaRPr lang="ru-RU"/>
        </a:p>
      </dgm:t>
    </dgm:pt>
    <dgm:pt modelId="{468AF5D6-234D-4FCD-8BB3-6A1356F4577E}" type="pres">
      <dgm:prSet presAssocID="{748AD08D-2534-4C6B-BEAB-DC184B69C52A}" presName="composite" presStyleCnt="0"/>
      <dgm:spPr/>
      <dgm:t>
        <a:bodyPr/>
        <a:lstStyle/>
        <a:p>
          <a:endParaRPr lang="ru-RU"/>
        </a:p>
      </dgm:t>
    </dgm:pt>
    <dgm:pt modelId="{43323735-3174-4F07-B463-940EFE21AFE4}" type="pres">
      <dgm:prSet presAssocID="{748AD08D-2534-4C6B-BEAB-DC184B69C52A}" presName="LShape" presStyleLbl="alignNode1" presStyleIdx="6" presStyleCnt="13"/>
      <dgm:spPr>
        <a:solidFill>
          <a:srgbClr val="CCFF66"/>
        </a:solidFill>
        <a:ln>
          <a:solidFill>
            <a:srgbClr val="CCFF66"/>
          </a:solidFill>
        </a:ln>
      </dgm:spPr>
      <dgm:t>
        <a:bodyPr/>
        <a:lstStyle/>
        <a:p>
          <a:endParaRPr lang="ru-RU"/>
        </a:p>
      </dgm:t>
    </dgm:pt>
    <dgm:pt modelId="{4845734E-8D27-438C-A62C-49104F8E511D}" type="pres">
      <dgm:prSet presAssocID="{748AD08D-2534-4C6B-BEAB-DC184B69C52A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0765-11FF-4C1D-B2DF-733C42CB8E1E}" type="pres">
      <dgm:prSet presAssocID="{748AD08D-2534-4C6B-BEAB-DC184B69C52A}" presName="Triangle" presStyleLbl="alignNode1" presStyleIdx="7" presStyleCnt="13"/>
      <dgm:spPr>
        <a:solidFill>
          <a:srgbClr val="CCFF66"/>
        </a:solidFill>
        <a:ln>
          <a:solidFill>
            <a:srgbClr val="CCFF66"/>
          </a:solidFill>
        </a:ln>
      </dgm:spPr>
      <dgm:t>
        <a:bodyPr/>
        <a:lstStyle/>
        <a:p>
          <a:endParaRPr lang="ru-RU"/>
        </a:p>
      </dgm:t>
    </dgm:pt>
    <dgm:pt modelId="{0CBF7769-82FF-4C16-8459-62189CE1EC19}" type="pres">
      <dgm:prSet presAssocID="{726C3069-D219-43F8-B774-702EF7F61677}" presName="sibTrans" presStyleCnt="0"/>
      <dgm:spPr/>
      <dgm:t>
        <a:bodyPr/>
        <a:lstStyle/>
        <a:p>
          <a:endParaRPr lang="ru-RU"/>
        </a:p>
      </dgm:t>
    </dgm:pt>
    <dgm:pt modelId="{1BF15713-D9D0-43E7-AD69-6E6F694F42C6}" type="pres">
      <dgm:prSet presAssocID="{726C3069-D219-43F8-B774-702EF7F61677}" presName="space" presStyleCnt="0"/>
      <dgm:spPr/>
      <dgm:t>
        <a:bodyPr/>
        <a:lstStyle/>
        <a:p>
          <a:endParaRPr lang="ru-RU"/>
        </a:p>
      </dgm:t>
    </dgm:pt>
    <dgm:pt modelId="{5C71C20C-0A9C-442F-B961-9ABCEDB12D7A}" type="pres">
      <dgm:prSet presAssocID="{EC7BF8D7-1C7F-4468-8EBD-B1DFA3FD57A8}" presName="composite" presStyleCnt="0"/>
      <dgm:spPr/>
      <dgm:t>
        <a:bodyPr/>
        <a:lstStyle/>
        <a:p>
          <a:endParaRPr lang="ru-RU"/>
        </a:p>
      </dgm:t>
    </dgm:pt>
    <dgm:pt modelId="{AD196419-FB39-4270-AA9A-18BCAA7AB7EA}" type="pres">
      <dgm:prSet presAssocID="{EC7BF8D7-1C7F-4468-8EBD-B1DFA3FD57A8}" presName="LShape" presStyleLbl="alignNode1" presStyleIdx="8" presStyleCnt="13"/>
      <dgm:spPr>
        <a:solidFill>
          <a:srgbClr val="FFCC66"/>
        </a:solidFill>
        <a:ln>
          <a:solidFill>
            <a:srgbClr val="FFCC66"/>
          </a:solidFill>
        </a:ln>
      </dgm:spPr>
      <dgm:t>
        <a:bodyPr/>
        <a:lstStyle/>
        <a:p>
          <a:endParaRPr lang="ru-RU"/>
        </a:p>
      </dgm:t>
    </dgm:pt>
    <dgm:pt modelId="{756D05DD-93B7-474B-B997-B2B401E6601D}" type="pres">
      <dgm:prSet presAssocID="{EC7BF8D7-1C7F-4468-8EBD-B1DFA3FD57A8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CF67A-093B-4F88-9DEC-AF0EB8AF90BE}" type="pres">
      <dgm:prSet presAssocID="{EC7BF8D7-1C7F-4468-8EBD-B1DFA3FD57A8}" presName="Triangle" presStyleLbl="alignNode1" presStyleIdx="9" presStyleCnt="13"/>
      <dgm:spPr>
        <a:solidFill>
          <a:srgbClr val="FFCC66"/>
        </a:solidFill>
        <a:ln>
          <a:solidFill>
            <a:srgbClr val="FFCC66"/>
          </a:solidFill>
        </a:ln>
      </dgm:spPr>
      <dgm:t>
        <a:bodyPr/>
        <a:lstStyle/>
        <a:p>
          <a:endParaRPr lang="ru-RU"/>
        </a:p>
      </dgm:t>
    </dgm:pt>
    <dgm:pt modelId="{27221CCE-00CD-4A26-8ACD-3A9516BA961C}" type="pres">
      <dgm:prSet presAssocID="{A2E5C4FB-FD9E-4591-B5A3-23D95A91B597}" presName="sibTrans" presStyleCnt="0"/>
      <dgm:spPr/>
      <dgm:t>
        <a:bodyPr/>
        <a:lstStyle/>
        <a:p>
          <a:endParaRPr lang="ru-RU"/>
        </a:p>
      </dgm:t>
    </dgm:pt>
    <dgm:pt modelId="{03B97452-6601-40F0-B2AA-2EFA3D917963}" type="pres">
      <dgm:prSet presAssocID="{A2E5C4FB-FD9E-4591-B5A3-23D95A91B597}" presName="space" presStyleCnt="0"/>
      <dgm:spPr/>
      <dgm:t>
        <a:bodyPr/>
        <a:lstStyle/>
        <a:p>
          <a:endParaRPr lang="ru-RU"/>
        </a:p>
      </dgm:t>
    </dgm:pt>
    <dgm:pt modelId="{2A442CA0-F626-441D-9177-497CBCF68999}" type="pres">
      <dgm:prSet presAssocID="{F10D19F6-92A9-4907-97F9-D56910B876CE}" presName="composite" presStyleCnt="0"/>
      <dgm:spPr/>
      <dgm:t>
        <a:bodyPr/>
        <a:lstStyle/>
        <a:p>
          <a:endParaRPr lang="ru-RU"/>
        </a:p>
      </dgm:t>
    </dgm:pt>
    <dgm:pt modelId="{E4937AE3-EDBD-4ABE-A8ED-48EC87248ADC}" type="pres">
      <dgm:prSet presAssocID="{F10D19F6-92A9-4907-97F9-D56910B876CE}" presName="LShape" presStyleLbl="alignNode1" presStyleIdx="10" presStyleCnt="13"/>
      <dgm:spPr>
        <a:solidFill>
          <a:srgbClr val="FFFF66"/>
        </a:solidFill>
        <a:ln>
          <a:solidFill>
            <a:srgbClr val="FFFF66"/>
          </a:solidFill>
        </a:ln>
      </dgm:spPr>
      <dgm:t>
        <a:bodyPr/>
        <a:lstStyle/>
        <a:p>
          <a:endParaRPr lang="ru-RU"/>
        </a:p>
      </dgm:t>
    </dgm:pt>
    <dgm:pt modelId="{2777B51D-B168-41E7-8915-946AD2AD0C11}" type="pres">
      <dgm:prSet presAssocID="{F10D19F6-92A9-4907-97F9-D56910B876CE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193E-A4F9-4C80-8C98-447AF646A0D8}" type="pres">
      <dgm:prSet presAssocID="{F10D19F6-92A9-4907-97F9-D56910B876CE}" presName="Triangle" presStyleLbl="alignNode1" presStyleIdx="11" presStyleCnt="13"/>
      <dgm:spPr>
        <a:solidFill>
          <a:srgbClr val="FFFF66"/>
        </a:solidFill>
        <a:ln>
          <a:solidFill>
            <a:srgbClr val="FFFF66"/>
          </a:solidFill>
        </a:ln>
      </dgm:spPr>
      <dgm:t>
        <a:bodyPr/>
        <a:lstStyle/>
        <a:p>
          <a:endParaRPr lang="ru-RU"/>
        </a:p>
      </dgm:t>
    </dgm:pt>
    <dgm:pt modelId="{57AC9252-71C1-4ED6-9ABD-A2C5E285585D}" type="pres">
      <dgm:prSet presAssocID="{75D38331-CD80-4BF6-954B-08B09F67D9F9}" presName="sibTrans" presStyleCnt="0"/>
      <dgm:spPr/>
      <dgm:t>
        <a:bodyPr/>
        <a:lstStyle/>
        <a:p>
          <a:endParaRPr lang="ru-RU"/>
        </a:p>
      </dgm:t>
    </dgm:pt>
    <dgm:pt modelId="{516AC20E-136C-45EF-9603-08DBC966901A}" type="pres">
      <dgm:prSet presAssocID="{75D38331-CD80-4BF6-954B-08B09F67D9F9}" presName="space" presStyleCnt="0"/>
      <dgm:spPr/>
      <dgm:t>
        <a:bodyPr/>
        <a:lstStyle/>
        <a:p>
          <a:endParaRPr lang="ru-RU"/>
        </a:p>
      </dgm:t>
    </dgm:pt>
    <dgm:pt modelId="{56B523C0-BD40-40D4-B47E-13563635FE9F}" type="pres">
      <dgm:prSet presAssocID="{DAFBC0BF-6102-4545-A17F-91C2AE0A4EA2}" presName="composite" presStyleCnt="0"/>
      <dgm:spPr/>
      <dgm:t>
        <a:bodyPr/>
        <a:lstStyle/>
        <a:p>
          <a:endParaRPr lang="ru-RU"/>
        </a:p>
      </dgm:t>
    </dgm:pt>
    <dgm:pt modelId="{7A5F07DC-3C8B-42C3-AB7F-9C55A72A39C3}" type="pres">
      <dgm:prSet presAssocID="{DAFBC0BF-6102-4545-A17F-91C2AE0A4EA2}" presName="LShape" presStyleLbl="alignNode1" presStyleIdx="12" presStyleCnt="13"/>
      <dgm:spPr>
        <a:solidFill>
          <a:srgbClr val="FF9933"/>
        </a:solidFill>
        <a:ln>
          <a:solidFill>
            <a:srgbClr val="FF9933"/>
          </a:solidFill>
        </a:ln>
      </dgm:spPr>
      <dgm:t>
        <a:bodyPr/>
        <a:lstStyle/>
        <a:p>
          <a:endParaRPr lang="ru-RU"/>
        </a:p>
      </dgm:t>
    </dgm:pt>
    <dgm:pt modelId="{B6E43ED0-1C8E-4497-B8C1-69449533C2EF}" type="pres">
      <dgm:prSet presAssocID="{DAFBC0BF-6102-4545-A17F-91C2AE0A4EA2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24928-1731-449E-9280-6A6AEB11C99F}" type="presOf" srcId="{EC7BF8D7-1C7F-4468-8EBD-B1DFA3FD57A8}" destId="{756D05DD-93B7-474B-B997-B2B401E6601D}" srcOrd="0" destOrd="0" presId="urn:microsoft.com/office/officeart/2009/3/layout/StepUpProcess"/>
    <dgm:cxn modelId="{9040D3DD-BFE7-4C09-8158-1F6319AAC086}" type="presOf" srcId="{748AD08D-2534-4C6B-BEAB-DC184B69C52A}" destId="{4845734E-8D27-438C-A62C-49104F8E511D}" srcOrd="0" destOrd="0" presId="urn:microsoft.com/office/officeart/2009/3/layout/StepUpProcess"/>
    <dgm:cxn modelId="{FD428A56-1DFE-4EEA-8FEE-E903B38BE14A}" srcId="{772970E7-334E-4E0E-9DEC-069658CA4FCB}" destId="{EC7BF8D7-1C7F-4468-8EBD-B1DFA3FD57A8}" srcOrd="4" destOrd="0" parTransId="{D28BB65C-63D4-4057-B8AC-E0BFE2327537}" sibTransId="{A2E5C4FB-FD9E-4591-B5A3-23D95A91B597}"/>
    <dgm:cxn modelId="{BABB08B8-B46B-4E96-B20E-25083A8D7489}" type="presOf" srcId="{FDB2EB17-6CF6-4F11-ABF2-507057F4CCE5}" destId="{5F547776-8F32-46F7-8207-FFFDB0CE8A7A}" srcOrd="0" destOrd="0" presId="urn:microsoft.com/office/officeart/2009/3/layout/StepUpProcess"/>
    <dgm:cxn modelId="{59D0780B-E2A8-491C-8728-CF448A2A1579}" srcId="{772970E7-334E-4E0E-9DEC-069658CA4FCB}" destId="{F0E076C9-5024-4105-886C-0DCF99F3A990}" srcOrd="1" destOrd="0" parTransId="{4391B2FA-4BFF-4405-97DE-F83898B296AA}" sibTransId="{9B1FC6BF-3DC0-4EA3-816A-DF30FFE79582}"/>
    <dgm:cxn modelId="{091F44FA-6A71-4732-8A4D-7F0FC016462D}" srcId="{772970E7-334E-4E0E-9DEC-069658CA4FCB}" destId="{748AD08D-2534-4C6B-BEAB-DC184B69C52A}" srcOrd="3" destOrd="0" parTransId="{F98AB8BF-2FDD-45D1-853F-6C7703E77379}" sibTransId="{726C3069-D219-43F8-B774-702EF7F61677}"/>
    <dgm:cxn modelId="{E74AA2B5-649D-44C9-AF2D-D7BE77222080}" type="presOf" srcId="{DAFBC0BF-6102-4545-A17F-91C2AE0A4EA2}" destId="{B6E43ED0-1C8E-4497-B8C1-69449533C2EF}" srcOrd="0" destOrd="0" presId="urn:microsoft.com/office/officeart/2009/3/layout/StepUpProcess"/>
    <dgm:cxn modelId="{DADF8D31-6808-438D-82E8-CE9C848A52F8}" type="presOf" srcId="{F10D19F6-92A9-4907-97F9-D56910B876CE}" destId="{2777B51D-B168-41E7-8915-946AD2AD0C11}" srcOrd="0" destOrd="0" presId="urn:microsoft.com/office/officeart/2009/3/layout/StepUpProcess"/>
    <dgm:cxn modelId="{2013925B-F6B0-4DDA-BD6D-EE87CB2864E5}" srcId="{772970E7-334E-4E0E-9DEC-069658CA4FCB}" destId="{FDB2EB17-6CF6-4F11-ABF2-507057F4CCE5}" srcOrd="2" destOrd="0" parTransId="{B830D2A3-F659-4C13-84A7-F8A59E64A96D}" sibTransId="{D5779165-D784-4C51-B59A-7167ED954E08}"/>
    <dgm:cxn modelId="{06C426B0-3978-41DD-9340-2BC81A1B29CA}" type="presOf" srcId="{F0E076C9-5024-4105-886C-0DCF99F3A990}" destId="{5A3E99CD-5A4F-4520-85BB-1B68C9EC1B4D}" srcOrd="0" destOrd="0" presId="urn:microsoft.com/office/officeart/2009/3/layout/StepUpProcess"/>
    <dgm:cxn modelId="{9099F175-0E99-4F33-8D0D-2D1298C17A49}" type="presOf" srcId="{4E78251E-844B-486F-BD94-BC43C903358F}" destId="{B791030B-3CA0-4F70-A070-94CCC06732F9}" srcOrd="0" destOrd="0" presId="urn:microsoft.com/office/officeart/2009/3/layout/StepUpProcess"/>
    <dgm:cxn modelId="{F54CAC0E-C2AB-4382-93FA-06D210052CA3}" srcId="{772970E7-334E-4E0E-9DEC-069658CA4FCB}" destId="{F10D19F6-92A9-4907-97F9-D56910B876CE}" srcOrd="5" destOrd="0" parTransId="{B2A2CBB2-F9E2-4315-B0C7-7753074AC02C}" sibTransId="{75D38331-CD80-4BF6-954B-08B09F67D9F9}"/>
    <dgm:cxn modelId="{03330BAF-4478-47FF-8ACC-1A32F90CFF17}" type="presOf" srcId="{772970E7-334E-4E0E-9DEC-069658CA4FCB}" destId="{977B79C1-928C-4495-9208-D3F87C8BD3DC}" srcOrd="0" destOrd="0" presId="urn:microsoft.com/office/officeart/2009/3/layout/StepUpProcess"/>
    <dgm:cxn modelId="{E353BA9D-BF6B-4542-851E-407BA2312C2F}" srcId="{772970E7-334E-4E0E-9DEC-069658CA4FCB}" destId="{DAFBC0BF-6102-4545-A17F-91C2AE0A4EA2}" srcOrd="6" destOrd="0" parTransId="{9B8C1C33-0EBC-48F7-BDE7-6AAE3040BC03}" sibTransId="{93AA8A15-9B39-4FC2-8E8E-832CD5C55470}"/>
    <dgm:cxn modelId="{0CD57866-C78B-4C0B-B5DB-CE4141B22BAB}" srcId="{772970E7-334E-4E0E-9DEC-069658CA4FCB}" destId="{4E78251E-844B-486F-BD94-BC43C903358F}" srcOrd="0" destOrd="0" parTransId="{9672B16E-446A-4A24-A191-05C3B7968BD3}" sibTransId="{54448F38-FF01-4B00-8EDE-118677677DA4}"/>
    <dgm:cxn modelId="{558A320B-65AE-4A80-A2F9-1694CB12B876}" type="presParOf" srcId="{977B79C1-928C-4495-9208-D3F87C8BD3DC}" destId="{7803CEE0-5AD5-41E5-B9DF-E5759BCBCD46}" srcOrd="0" destOrd="0" presId="urn:microsoft.com/office/officeart/2009/3/layout/StepUpProcess"/>
    <dgm:cxn modelId="{D0773047-1CCE-48CA-BAED-085C0AE5DEF5}" type="presParOf" srcId="{7803CEE0-5AD5-41E5-B9DF-E5759BCBCD46}" destId="{86ADE5F4-BD28-4642-82C5-56FE04995F26}" srcOrd="0" destOrd="0" presId="urn:microsoft.com/office/officeart/2009/3/layout/StepUpProcess"/>
    <dgm:cxn modelId="{C6E2716A-A86C-4963-A312-425B493E78E9}" type="presParOf" srcId="{7803CEE0-5AD5-41E5-B9DF-E5759BCBCD46}" destId="{B791030B-3CA0-4F70-A070-94CCC06732F9}" srcOrd="1" destOrd="0" presId="urn:microsoft.com/office/officeart/2009/3/layout/StepUpProcess"/>
    <dgm:cxn modelId="{4B156D76-A495-43CB-BF6A-66A3840758AB}" type="presParOf" srcId="{7803CEE0-5AD5-41E5-B9DF-E5759BCBCD46}" destId="{915655FC-7D81-49B4-B2F5-03AA63DBC7E0}" srcOrd="2" destOrd="0" presId="urn:microsoft.com/office/officeart/2009/3/layout/StepUpProcess"/>
    <dgm:cxn modelId="{82A544A9-E3DE-44CD-8E8F-8E36EF616885}" type="presParOf" srcId="{977B79C1-928C-4495-9208-D3F87C8BD3DC}" destId="{9FAE6207-3F82-4556-9091-592B2008DC56}" srcOrd="1" destOrd="0" presId="urn:microsoft.com/office/officeart/2009/3/layout/StepUpProcess"/>
    <dgm:cxn modelId="{1B4F15B4-EC82-46AF-B51D-570D3E4D5AAE}" type="presParOf" srcId="{9FAE6207-3F82-4556-9091-592B2008DC56}" destId="{9E0C16BC-3BA9-402F-88E5-A6AD487FEC9E}" srcOrd="0" destOrd="0" presId="urn:microsoft.com/office/officeart/2009/3/layout/StepUpProcess"/>
    <dgm:cxn modelId="{BDFC000F-F476-4233-90E1-EC1256F00B16}" type="presParOf" srcId="{977B79C1-928C-4495-9208-D3F87C8BD3DC}" destId="{78B9B020-7C96-4278-B014-5CC9B1941393}" srcOrd="2" destOrd="0" presId="urn:microsoft.com/office/officeart/2009/3/layout/StepUpProcess"/>
    <dgm:cxn modelId="{1A0E927E-DBF9-47E7-BDB4-82434773E7E2}" type="presParOf" srcId="{78B9B020-7C96-4278-B014-5CC9B1941393}" destId="{81E6234A-9411-4C0D-9BEE-27142E23AD40}" srcOrd="0" destOrd="0" presId="urn:microsoft.com/office/officeart/2009/3/layout/StepUpProcess"/>
    <dgm:cxn modelId="{18ED30FF-FDF7-4B07-9755-3DF5C71AF844}" type="presParOf" srcId="{78B9B020-7C96-4278-B014-5CC9B1941393}" destId="{5A3E99CD-5A4F-4520-85BB-1B68C9EC1B4D}" srcOrd="1" destOrd="0" presId="urn:microsoft.com/office/officeart/2009/3/layout/StepUpProcess"/>
    <dgm:cxn modelId="{5FE50A69-3C91-4627-BD13-C8412799FD58}" type="presParOf" srcId="{78B9B020-7C96-4278-B014-5CC9B1941393}" destId="{7CF09DAE-7B64-4F1A-9C33-732967F081B6}" srcOrd="2" destOrd="0" presId="urn:microsoft.com/office/officeart/2009/3/layout/StepUpProcess"/>
    <dgm:cxn modelId="{A48F47CD-903F-4E0E-9BBC-6C6B7C36D09E}" type="presParOf" srcId="{977B79C1-928C-4495-9208-D3F87C8BD3DC}" destId="{F85FFFEC-D883-40C6-AB8F-68B49BC8C9F0}" srcOrd="3" destOrd="0" presId="urn:microsoft.com/office/officeart/2009/3/layout/StepUpProcess"/>
    <dgm:cxn modelId="{AB5B9DB9-6064-4C1D-A863-A9E19A784257}" type="presParOf" srcId="{F85FFFEC-D883-40C6-AB8F-68B49BC8C9F0}" destId="{190CD284-2E13-4DC7-B5BE-827593EE5997}" srcOrd="0" destOrd="0" presId="urn:microsoft.com/office/officeart/2009/3/layout/StepUpProcess"/>
    <dgm:cxn modelId="{72189E28-7AD2-4DDD-B65C-8331CC8BCFC4}" type="presParOf" srcId="{977B79C1-928C-4495-9208-D3F87C8BD3DC}" destId="{114A41BE-860D-4E0C-B12C-24C2116FFB06}" srcOrd="4" destOrd="0" presId="urn:microsoft.com/office/officeart/2009/3/layout/StepUpProcess"/>
    <dgm:cxn modelId="{9563D8CC-D6D5-44BF-B6F4-E6328495F1A7}" type="presParOf" srcId="{114A41BE-860D-4E0C-B12C-24C2116FFB06}" destId="{81A25256-88E7-4CB3-B1D7-E1C4E8462D98}" srcOrd="0" destOrd="0" presId="urn:microsoft.com/office/officeart/2009/3/layout/StepUpProcess"/>
    <dgm:cxn modelId="{95DA3CE3-10D0-4B4E-8E9E-B9560ED83E71}" type="presParOf" srcId="{114A41BE-860D-4E0C-B12C-24C2116FFB06}" destId="{5F547776-8F32-46F7-8207-FFFDB0CE8A7A}" srcOrd="1" destOrd="0" presId="urn:microsoft.com/office/officeart/2009/3/layout/StepUpProcess"/>
    <dgm:cxn modelId="{C12F3C15-1B97-4EE2-B19C-51AF9E7E1E17}" type="presParOf" srcId="{114A41BE-860D-4E0C-B12C-24C2116FFB06}" destId="{E3AA5900-3908-4A79-9458-9EAAA8D7CC1A}" srcOrd="2" destOrd="0" presId="urn:microsoft.com/office/officeart/2009/3/layout/StepUpProcess"/>
    <dgm:cxn modelId="{AC8CD515-5241-443B-81E0-3373E18D37BF}" type="presParOf" srcId="{977B79C1-928C-4495-9208-D3F87C8BD3DC}" destId="{680F019F-576C-4B40-9DEC-4D3A11A56FA0}" srcOrd="5" destOrd="0" presId="urn:microsoft.com/office/officeart/2009/3/layout/StepUpProcess"/>
    <dgm:cxn modelId="{74E44198-EB70-4802-B923-F25ACB173C1C}" type="presParOf" srcId="{680F019F-576C-4B40-9DEC-4D3A11A56FA0}" destId="{A00E2111-ABD1-4DFC-8E23-2926B57CF1D5}" srcOrd="0" destOrd="0" presId="urn:microsoft.com/office/officeart/2009/3/layout/StepUpProcess"/>
    <dgm:cxn modelId="{B662F76E-1039-480B-A6EA-E799ADF834AA}" type="presParOf" srcId="{977B79C1-928C-4495-9208-D3F87C8BD3DC}" destId="{468AF5D6-234D-4FCD-8BB3-6A1356F4577E}" srcOrd="6" destOrd="0" presId="urn:microsoft.com/office/officeart/2009/3/layout/StepUpProcess"/>
    <dgm:cxn modelId="{471D02A4-416C-4901-AD2D-A9585275D1C6}" type="presParOf" srcId="{468AF5D6-234D-4FCD-8BB3-6A1356F4577E}" destId="{43323735-3174-4F07-B463-940EFE21AFE4}" srcOrd="0" destOrd="0" presId="urn:microsoft.com/office/officeart/2009/3/layout/StepUpProcess"/>
    <dgm:cxn modelId="{F6B81832-73D1-4090-939A-B083C86A1DA6}" type="presParOf" srcId="{468AF5D6-234D-4FCD-8BB3-6A1356F4577E}" destId="{4845734E-8D27-438C-A62C-49104F8E511D}" srcOrd="1" destOrd="0" presId="urn:microsoft.com/office/officeart/2009/3/layout/StepUpProcess"/>
    <dgm:cxn modelId="{B91D4238-2D87-4A45-8AEA-0A1D8B601069}" type="presParOf" srcId="{468AF5D6-234D-4FCD-8BB3-6A1356F4577E}" destId="{7C100765-11FF-4C1D-B2DF-733C42CB8E1E}" srcOrd="2" destOrd="0" presId="urn:microsoft.com/office/officeart/2009/3/layout/StepUpProcess"/>
    <dgm:cxn modelId="{F5CDB899-43E9-4F4D-BC05-926A19F43022}" type="presParOf" srcId="{977B79C1-928C-4495-9208-D3F87C8BD3DC}" destId="{0CBF7769-82FF-4C16-8459-62189CE1EC19}" srcOrd="7" destOrd="0" presId="urn:microsoft.com/office/officeart/2009/3/layout/StepUpProcess"/>
    <dgm:cxn modelId="{13F78B23-F64A-4C58-A2D4-AA5E5C5D8149}" type="presParOf" srcId="{0CBF7769-82FF-4C16-8459-62189CE1EC19}" destId="{1BF15713-D9D0-43E7-AD69-6E6F694F42C6}" srcOrd="0" destOrd="0" presId="urn:microsoft.com/office/officeart/2009/3/layout/StepUpProcess"/>
    <dgm:cxn modelId="{454502C1-A4DE-42BD-9C02-2BD939BB3031}" type="presParOf" srcId="{977B79C1-928C-4495-9208-D3F87C8BD3DC}" destId="{5C71C20C-0A9C-442F-B961-9ABCEDB12D7A}" srcOrd="8" destOrd="0" presId="urn:microsoft.com/office/officeart/2009/3/layout/StepUpProcess"/>
    <dgm:cxn modelId="{976D1329-477B-4B17-ACB1-AC422D714594}" type="presParOf" srcId="{5C71C20C-0A9C-442F-B961-9ABCEDB12D7A}" destId="{AD196419-FB39-4270-AA9A-18BCAA7AB7EA}" srcOrd="0" destOrd="0" presId="urn:microsoft.com/office/officeart/2009/3/layout/StepUpProcess"/>
    <dgm:cxn modelId="{26A622DF-F74B-4A42-BE00-F6B605613B14}" type="presParOf" srcId="{5C71C20C-0A9C-442F-B961-9ABCEDB12D7A}" destId="{756D05DD-93B7-474B-B997-B2B401E6601D}" srcOrd="1" destOrd="0" presId="urn:microsoft.com/office/officeart/2009/3/layout/StepUpProcess"/>
    <dgm:cxn modelId="{B494FF21-F1A9-4C8F-97EF-1F22740B716F}" type="presParOf" srcId="{5C71C20C-0A9C-442F-B961-9ABCEDB12D7A}" destId="{F87CF67A-093B-4F88-9DEC-AF0EB8AF90BE}" srcOrd="2" destOrd="0" presId="urn:microsoft.com/office/officeart/2009/3/layout/StepUpProcess"/>
    <dgm:cxn modelId="{A223689B-295E-4CC6-874A-708C7B34C393}" type="presParOf" srcId="{977B79C1-928C-4495-9208-D3F87C8BD3DC}" destId="{27221CCE-00CD-4A26-8ACD-3A9516BA961C}" srcOrd="9" destOrd="0" presId="urn:microsoft.com/office/officeart/2009/3/layout/StepUpProcess"/>
    <dgm:cxn modelId="{F658C668-BA21-4746-9DA5-C650D30DEE24}" type="presParOf" srcId="{27221CCE-00CD-4A26-8ACD-3A9516BA961C}" destId="{03B97452-6601-40F0-B2AA-2EFA3D917963}" srcOrd="0" destOrd="0" presId="urn:microsoft.com/office/officeart/2009/3/layout/StepUpProcess"/>
    <dgm:cxn modelId="{5A943F28-CC53-4266-99B0-24056BB0E605}" type="presParOf" srcId="{977B79C1-928C-4495-9208-D3F87C8BD3DC}" destId="{2A442CA0-F626-441D-9177-497CBCF68999}" srcOrd="10" destOrd="0" presId="urn:microsoft.com/office/officeart/2009/3/layout/StepUpProcess"/>
    <dgm:cxn modelId="{560151C7-F069-4D4B-8C56-24EB7B16543D}" type="presParOf" srcId="{2A442CA0-F626-441D-9177-497CBCF68999}" destId="{E4937AE3-EDBD-4ABE-A8ED-48EC87248ADC}" srcOrd="0" destOrd="0" presId="urn:microsoft.com/office/officeart/2009/3/layout/StepUpProcess"/>
    <dgm:cxn modelId="{6A8CCCBA-5725-4EC5-B679-01EAC92F5D46}" type="presParOf" srcId="{2A442CA0-F626-441D-9177-497CBCF68999}" destId="{2777B51D-B168-41E7-8915-946AD2AD0C11}" srcOrd="1" destOrd="0" presId="urn:microsoft.com/office/officeart/2009/3/layout/StepUpProcess"/>
    <dgm:cxn modelId="{5C9F628E-F984-4B33-9A60-A26498D18373}" type="presParOf" srcId="{2A442CA0-F626-441D-9177-497CBCF68999}" destId="{9CD3193E-A4F9-4C80-8C98-447AF646A0D8}" srcOrd="2" destOrd="0" presId="urn:microsoft.com/office/officeart/2009/3/layout/StepUpProcess"/>
    <dgm:cxn modelId="{A6A226F0-28C1-4577-B9DF-260B243F85A7}" type="presParOf" srcId="{977B79C1-928C-4495-9208-D3F87C8BD3DC}" destId="{57AC9252-71C1-4ED6-9ABD-A2C5E285585D}" srcOrd="11" destOrd="0" presId="urn:microsoft.com/office/officeart/2009/3/layout/StepUpProcess"/>
    <dgm:cxn modelId="{08A1BE4E-529F-4FE2-A3C0-751F2BCB8F34}" type="presParOf" srcId="{57AC9252-71C1-4ED6-9ABD-A2C5E285585D}" destId="{516AC20E-136C-45EF-9603-08DBC966901A}" srcOrd="0" destOrd="0" presId="urn:microsoft.com/office/officeart/2009/3/layout/StepUpProcess"/>
    <dgm:cxn modelId="{A0621A69-3224-481C-9D6D-96EE23E87B8D}" type="presParOf" srcId="{977B79C1-928C-4495-9208-D3F87C8BD3DC}" destId="{56B523C0-BD40-40D4-B47E-13563635FE9F}" srcOrd="12" destOrd="0" presId="urn:microsoft.com/office/officeart/2009/3/layout/StepUpProcess"/>
    <dgm:cxn modelId="{141C5CBB-37F0-47A7-9FB3-CBEF212E0DFB}" type="presParOf" srcId="{56B523C0-BD40-40D4-B47E-13563635FE9F}" destId="{7A5F07DC-3C8B-42C3-AB7F-9C55A72A39C3}" srcOrd="0" destOrd="0" presId="urn:microsoft.com/office/officeart/2009/3/layout/StepUpProcess"/>
    <dgm:cxn modelId="{6B2FD7A9-0B95-4C59-80F1-A43C1F39EBB8}" type="presParOf" srcId="{56B523C0-BD40-40D4-B47E-13563635FE9F}" destId="{B6E43ED0-1C8E-4497-B8C1-69449533C2E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EC1B5-F8FC-48A0-8465-280C79A7EB1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3E552F-D6D6-4522-B798-3C73C787B2A8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lumMod val="110000"/>
                <a:satMod val="105000"/>
                <a:tint val="67000"/>
                <a:alpha val="7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Членство в международных ассоциациях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C6A3A219-46E1-4F2E-8827-5FE6ABD42140}" type="parTrans" cxnId="{F4449651-F495-4493-AC40-889608A1BB2D}">
      <dgm:prSet/>
      <dgm:spPr/>
      <dgm:t>
        <a:bodyPr/>
        <a:lstStyle/>
        <a:p>
          <a:pPr algn="ctr"/>
          <a:endParaRPr lang="ru-RU" sz="1800" b="0" dirty="0">
            <a:latin typeface="+mn-lt"/>
            <a:cs typeface="Arial" pitchFamily="34" charset="0"/>
          </a:endParaRPr>
        </a:p>
      </dgm:t>
    </dgm:pt>
    <dgm:pt modelId="{C4F97DB2-FE58-455D-9BC8-AAD88ABEFC30}" type="sibTrans" cxnId="{F4449651-F495-4493-AC40-889608A1BB2D}">
      <dgm:prSet/>
      <dgm:spPr/>
      <dgm:t>
        <a:bodyPr/>
        <a:lstStyle/>
        <a:p>
          <a:pPr algn="ctr"/>
          <a:endParaRPr lang="ru-RU" sz="1800" b="0" dirty="0">
            <a:latin typeface="+mn-lt"/>
            <a:cs typeface="Arial" pitchFamily="34" charset="0"/>
          </a:endParaRPr>
        </a:p>
      </dgm:t>
    </dgm:pt>
    <dgm:pt modelId="{52B27AE6-D018-4B7D-AA87-69F337A83DC3}">
      <dgm:prSet custT="1"/>
      <dgm:spPr>
        <a:gradFill rotWithShape="0">
          <a:gsLst>
            <a:gs pos="0">
              <a:schemeClr val="accent2">
                <a:hueOff val="-4097127"/>
                <a:satOff val="-4860"/>
                <a:lumOff val="-2573"/>
                <a:lumMod val="110000"/>
                <a:satMod val="105000"/>
                <a:tint val="67000"/>
                <a:alpha val="54000"/>
              </a:schemeClr>
            </a:gs>
            <a:gs pos="50000">
              <a:schemeClr val="accent2">
                <a:hueOff val="-4097127"/>
                <a:satOff val="-4860"/>
                <a:lumOff val="-25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097127"/>
                <a:satOff val="-4860"/>
                <a:lumOff val="-2573"/>
                <a:alphaOff val="0"/>
                <a:lumMod val="105000"/>
                <a:satMod val="109000"/>
                <a:tint val="81000"/>
              </a:schemeClr>
            </a:gs>
          </a:gsLst>
          <a:lin ang="16200000" scaled="0"/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Двудипломные             и совместные программы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3D1830A3-807E-46E4-92B1-730A454E3CD1}" type="parTrans" cxnId="{B724E7B1-6341-42FA-B340-4E34311FA3E2}">
      <dgm:prSet/>
      <dgm:spPr/>
      <dgm:t>
        <a:bodyPr/>
        <a:lstStyle/>
        <a:p>
          <a:pPr algn="ctr"/>
          <a:endParaRPr lang="ru-RU" sz="1800" b="0" dirty="0">
            <a:latin typeface="+mn-lt"/>
            <a:cs typeface="Arial" pitchFamily="34" charset="0"/>
          </a:endParaRPr>
        </a:p>
      </dgm:t>
    </dgm:pt>
    <dgm:pt modelId="{9C900DF8-4A43-4E80-81D4-AE15CBA30D12}" type="sibTrans" cxnId="{B724E7B1-6341-42FA-B340-4E34311FA3E2}">
      <dgm:prSet/>
      <dgm:spPr/>
      <dgm:t>
        <a:bodyPr/>
        <a:lstStyle/>
        <a:p>
          <a:pPr algn="ctr"/>
          <a:endParaRPr lang="ru-RU" sz="1800" b="0" dirty="0">
            <a:latin typeface="+mn-lt"/>
            <a:cs typeface="Arial" pitchFamily="34" charset="0"/>
          </a:endParaRPr>
        </a:p>
      </dgm:t>
    </dgm:pt>
    <dgm:pt modelId="{51C47C10-988E-4ABF-83E0-A2F080D4FE4C}">
      <dgm:prSet custT="1"/>
      <dgm:spPr>
        <a:gradFill rotWithShape="0">
          <a:gsLst>
            <a:gs pos="0">
              <a:schemeClr val="accent2">
                <a:hueOff val="-5735978"/>
                <a:satOff val="-6804"/>
                <a:lumOff val="-3602"/>
                <a:lumMod val="110000"/>
                <a:satMod val="105000"/>
                <a:tint val="67000"/>
                <a:alpha val="77000"/>
              </a:schemeClr>
            </a:gs>
            <a:gs pos="50000">
              <a:schemeClr val="accent2">
                <a:hueOff val="-5735978"/>
                <a:satOff val="-6804"/>
                <a:lumOff val="-36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735978"/>
                <a:satOff val="-6804"/>
                <a:lumOff val="-3602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Международное сотрудничество с вузами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8EBBE342-CD0F-47A6-9949-26CC9E01AB53}" type="parTrans" cxnId="{FDC3C2DD-337E-4FDD-B243-18D3A3E83251}">
      <dgm:prSet/>
      <dgm:spPr/>
      <dgm:t>
        <a:bodyPr/>
        <a:lstStyle/>
        <a:p>
          <a:pPr algn="ctr"/>
          <a:endParaRPr lang="ru-RU"/>
        </a:p>
      </dgm:t>
    </dgm:pt>
    <dgm:pt modelId="{2284B02C-89A0-4C89-A795-9E8741DD224C}" type="sibTrans" cxnId="{FDC3C2DD-337E-4FDD-B243-18D3A3E83251}">
      <dgm:prSet/>
      <dgm:spPr/>
      <dgm:t>
        <a:bodyPr/>
        <a:lstStyle/>
        <a:p>
          <a:pPr algn="ctr"/>
          <a:endParaRPr lang="ru-RU"/>
        </a:p>
      </dgm:t>
    </dgm:pt>
    <dgm:pt modelId="{021C6E15-E40B-47B8-88FF-6C582A4A58D4}">
      <dgm:prSet custT="1"/>
      <dgm:spPr>
        <a:gradFill rotWithShape="0">
          <a:gsLst>
            <a:gs pos="0">
              <a:schemeClr val="accent2">
                <a:hueOff val="-4916553"/>
                <a:satOff val="-5832"/>
                <a:lumOff val="-3088"/>
                <a:lumMod val="110000"/>
                <a:satMod val="105000"/>
                <a:tint val="67000"/>
                <a:alpha val="52000"/>
              </a:schemeClr>
            </a:gs>
            <a:gs pos="50000">
              <a:schemeClr val="accent2">
                <a:hueOff val="-4916553"/>
                <a:satOff val="-5832"/>
                <a:lumOff val="-30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916553"/>
                <a:satOff val="-5832"/>
                <a:lumOff val="-3088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Участие в международных исследовательских проектах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A9B5FA60-A328-4BDB-8A49-85CE808D78FF}" type="parTrans" cxnId="{046A3E08-8C28-4FB6-8685-969CF19C8CC9}">
      <dgm:prSet/>
      <dgm:spPr/>
      <dgm:t>
        <a:bodyPr/>
        <a:lstStyle/>
        <a:p>
          <a:pPr algn="ctr"/>
          <a:endParaRPr lang="ru-RU"/>
        </a:p>
      </dgm:t>
    </dgm:pt>
    <dgm:pt modelId="{E06D9575-DF62-4438-AF34-15329C7A2348}" type="sibTrans" cxnId="{046A3E08-8C28-4FB6-8685-969CF19C8CC9}">
      <dgm:prSet/>
      <dgm:spPr/>
      <dgm:t>
        <a:bodyPr/>
        <a:lstStyle/>
        <a:p>
          <a:pPr algn="ctr"/>
          <a:endParaRPr lang="ru-RU"/>
        </a:p>
      </dgm:t>
    </dgm:pt>
    <dgm:pt modelId="{B3EA9627-C37B-402E-8D77-9103C930BD10}">
      <dgm:prSet phldrT="[Текст]" custT="1"/>
      <dgm:spPr>
        <a:gradFill rotWithShape="0">
          <a:gsLst>
            <a:gs pos="0">
              <a:schemeClr val="accent2">
                <a:hueOff val="-819425"/>
                <a:satOff val="-972"/>
                <a:lumOff val="-515"/>
                <a:lumMod val="110000"/>
                <a:satMod val="105000"/>
                <a:tint val="67000"/>
                <a:alpha val="41000"/>
              </a:schemeClr>
            </a:gs>
            <a:gs pos="5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Академическая мобильность студентов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27EAB4BF-1F6B-492D-BA34-1DA423AC3C7F}" type="parTrans" cxnId="{9E92C1F4-20B2-491E-8AEF-A46A0F7D9421}">
      <dgm:prSet/>
      <dgm:spPr/>
      <dgm:t>
        <a:bodyPr/>
        <a:lstStyle/>
        <a:p>
          <a:pPr algn="ctr"/>
          <a:endParaRPr lang="ru-RU"/>
        </a:p>
      </dgm:t>
    </dgm:pt>
    <dgm:pt modelId="{D7CA68E6-A937-405E-8C47-51503AFBCFB3}" type="sibTrans" cxnId="{9E92C1F4-20B2-491E-8AEF-A46A0F7D9421}">
      <dgm:prSet/>
      <dgm:spPr/>
      <dgm:t>
        <a:bodyPr/>
        <a:lstStyle/>
        <a:p>
          <a:pPr algn="ctr"/>
          <a:endParaRPr lang="ru-RU"/>
        </a:p>
      </dgm:t>
    </dgm:pt>
    <dgm:pt modelId="{AF8FD07B-B850-4341-914B-EC6E2BF54909}">
      <dgm:prSet custT="1"/>
      <dgm:spPr>
        <a:gradFill rotWithShape="0">
          <a:gsLst>
            <a:gs pos="0">
              <a:schemeClr val="accent2">
                <a:hueOff val="-6555403"/>
                <a:satOff val="-7776"/>
                <a:lumOff val="-4117"/>
                <a:lumMod val="110000"/>
                <a:satMod val="105000"/>
                <a:tint val="67000"/>
                <a:alpha val="61000"/>
              </a:schemeClr>
            </a:gs>
            <a:gs pos="50000">
              <a:schemeClr val="accent2">
                <a:hueOff val="-6555403"/>
                <a:satOff val="-7776"/>
                <a:lumOff val="-41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Интернационализация учебных планов и программ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02186253-705E-40E9-A7D7-80CE96B94B2F}" type="parTrans" cxnId="{38E2387D-DE89-4978-90C8-121A594CFEEE}">
      <dgm:prSet/>
      <dgm:spPr/>
      <dgm:t>
        <a:bodyPr/>
        <a:lstStyle/>
        <a:p>
          <a:pPr algn="ctr"/>
          <a:endParaRPr lang="ru-RU"/>
        </a:p>
      </dgm:t>
    </dgm:pt>
    <dgm:pt modelId="{09D97171-A2E9-44EF-934B-19B1DEB6D274}" type="sibTrans" cxnId="{38E2387D-DE89-4978-90C8-121A594CFEEE}">
      <dgm:prSet/>
      <dgm:spPr/>
      <dgm:t>
        <a:bodyPr/>
        <a:lstStyle/>
        <a:p>
          <a:pPr algn="ctr"/>
          <a:endParaRPr lang="ru-RU"/>
        </a:p>
      </dgm:t>
    </dgm:pt>
    <dgm:pt modelId="{65D27256-7FD3-40CA-9D01-4756560DAA40}">
      <dgm:prSet custT="1"/>
      <dgm:spPr>
        <a:gradFill flip="none" rotWithShape="0">
          <a:gsLst>
            <a:gs pos="0">
              <a:schemeClr val="accent2">
                <a:hueOff val="-1638851"/>
                <a:satOff val="-1944"/>
                <a:satMod val="105000"/>
                <a:tint val="67000"/>
                <a:alpha val="63000"/>
                <a:lumMod val="54000"/>
                <a:lumOff val="46000"/>
              </a:schemeClr>
            </a:gs>
            <a:gs pos="50000">
              <a:schemeClr val="accent2">
                <a:hueOff val="-1638851"/>
                <a:satOff val="-1944"/>
                <a:lumOff val="-1029"/>
                <a:lumMod val="105000"/>
                <a:satMod val="103000"/>
                <a:tint val="73000"/>
                <a:alpha val="77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Мобильность ППС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5BDF818D-E6FC-4C5D-A76E-99948E2D8694}" type="parTrans" cxnId="{F4956EF4-D564-401C-AF62-E2738D90B99A}">
      <dgm:prSet/>
      <dgm:spPr/>
      <dgm:t>
        <a:bodyPr/>
        <a:lstStyle/>
        <a:p>
          <a:pPr algn="ctr"/>
          <a:endParaRPr lang="ru-RU"/>
        </a:p>
      </dgm:t>
    </dgm:pt>
    <dgm:pt modelId="{72461CF4-F73E-4F8A-BC37-FA75C44BB782}" type="sibTrans" cxnId="{F4956EF4-D564-401C-AF62-E2738D90B99A}">
      <dgm:prSet/>
      <dgm:spPr/>
      <dgm:t>
        <a:bodyPr/>
        <a:lstStyle/>
        <a:p>
          <a:pPr algn="ctr"/>
          <a:endParaRPr lang="ru-RU"/>
        </a:p>
      </dgm:t>
    </dgm:pt>
    <dgm:pt modelId="{52A0324B-8E86-4F46-AA6D-5E1E4BFD9469}">
      <dgm:prSet phldrT="[Текст]" custT="1"/>
      <dgm:spPr>
        <a:gradFill rotWithShape="0">
          <a:gsLst>
            <a:gs pos="0">
              <a:schemeClr val="accent2">
                <a:hueOff val="-2458276"/>
                <a:satOff val="-2916"/>
                <a:lumOff val="-1544"/>
                <a:lumMod val="110000"/>
                <a:satMod val="105000"/>
                <a:tint val="67000"/>
                <a:alpha val="53000"/>
              </a:schemeClr>
            </a:gs>
            <a:gs pos="50000">
              <a:schemeClr val="accent2">
                <a:hueOff val="-2458276"/>
                <a:satOff val="-2916"/>
                <a:lumOff val="-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58276"/>
                <a:satOff val="-2916"/>
                <a:lumOff val="-1544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Обучение иностранных студентов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349CF699-487B-421C-8563-85E7671C560E}" type="parTrans" cxnId="{7BCD9457-5E7C-4F2F-AF09-36B09AB38B32}">
      <dgm:prSet/>
      <dgm:spPr/>
      <dgm:t>
        <a:bodyPr/>
        <a:lstStyle/>
        <a:p>
          <a:pPr algn="ctr"/>
          <a:endParaRPr lang="ru-RU"/>
        </a:p>
      </dgm:t>
    </dgm:pt>
    <dgm:pt modelId="{60237DB6-75CA-4408-BB58-18202D09DC96}" type="sibTrans" cxnId="{7BCD9457-5E7C-4F2F-AF09-36B09AB38B32}">
      <dgm:prSet/>
      <dgm:spPr/>
      <dgm:t>
        <a:bodyPr/>
        <a:lstStyle/>
        <a:p>
          <a:pPr algn="ctr"/>
          <a:endParaRPr lang="ru-RU"/>
        </a:p>
      </dgm:t>
    </dgm:pt>
    <dgm:pt modelId="{12FD241D-20F2-4096-BB11-8413A719D426}">
      <dgm:prSet phldrT="[Текст]" custT="1"/>
      <dgm:spPr>
        <a:gradFill rotWithShape="0">
          <a:gsLst>
            <a:gs pos="0">
              <a:schemeClr val="accent2">
                <a:hueOff val="-3277702"/>
                <a:satOff val="-3888"/>
                <a:lumOff val="-2059"/>
                <a:lumMod val="110000"/>
                <a:satMod val="105000"/>
                <a:tint val="67000"/>
                <a:alpha val="86000"/>
              </a:schemeClr>
            </a:gs>
            <a:gs pos="50000">
              <a:schemeClr val="accent2">
                <a:hueOff val="-3277702"/>
                <a:satOff val="-3888"/>
                <a:lumOff val="-2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Приглашение зарубежных ученых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A0EF9CB2-F8FB-46CD-9EA2-864DCC60664A}" type="parTrans" cxnId="{2E4F7B12-2A31-4AC5-AD58-FA9634BF2DF8}">
      <dgm:prSet/>
      <dgm:spPr/>
      <dgm:t>
        <a:bodyPr/>
        <a:lstStyle/>
        <a:p>
          <a:pPr algn="ctr"/>
          <a:endParaRPr lang="ru-RU"/>
        </a:p>
      </dgm:t>
    </dgm:pt>
    <dgm:pt modelId="{D8BCA8FA-6310-43C2-A548-982C774EA731}" type="sibTrans" cxnId="{2E4F7B12-2A31-4AC5-AD58-FA9634BF2DF8}">
      <dgm:prSet/>
      <dgm:spPr/>
      <dgm:t>
        <a:bodyPr/>
        <a:lstStyle/>
        <a:p>
          <a:pPr algn="ctr"/>
          <a:endParaRPr lang="ru-RU"/>
        </a:p>
      </dgm:t>
    </dgm:pt>
    <dgm:pt modelId="{0B179CEB-E6C5-4177-A495-76F4651D2A0D}">
      <dgm:prSet phldrT="[Текст]" custT="1"/>
      <dgm:spPr>
        <a:gradFill rotWithShape="0">
          <a:gsLst>
            <a:gs pos="0">
              <a:schemeClr val="accent2">
                <a:hueOff val="-819425"/>
                <a:satOff val="-972"/>
                <a:lumOff val="-515"/>
                <a:lumMod val="110000"/>
                <a:satMod val="105000"/>
                <a:tint val="67000"/>
                <a:alpha val="41000"/>
              </a:schemeClr>
            </a:gs>
            <a:gs pos="5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9000"/>
                <a:tint val="81000"/>
              </a:schemeClr>
            </a:gs>
          </a:gsLst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dirty="0" smtClean="0">
              <a:latin typeface="+mn-lt"/>
              <a:cs typeface="Arial" pitchFamily="34" charset="0"/>
            </a:rPr>
            <a:t>Международная кредитная мобильность студентов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670C3C39-EA76-4807-9A00-8AC5D5475894}" type="parTrans" cxnId="{54057089-CCCE-4CEF-A2F9-DD97C9C15F98}">
      <dgm:prSet/>
      <dgm:spPr/>
      <dgm:t>
        <a:bodyPr/>
        <a:lstStyle/>
        <a:p>
          <a:endParaRPr lang="ru-RU"/>
        </a:p>
      </dgm:t>
    </dgm:pt>
    <dgm:pt modelId="{D7B5E312-90F9-4E27-8BCF-F458FA4FF4DA}" type="sibTrans" cxnId="{54057089-CCCE-4CEF-A2F9-DD97C9C15F98}">
      <dgm:prSet/>
      <dgm:spPr/>
      <dgm:t>
        <a:bodyPr/>
        <a:lstStyle/>
        <a:p>
          <a:endParaRPr lang="ru-RU"/>
        </a:p>
      </dgm:t>
    </dgm:pt>
    <dgm:pt modelId="{2EE3A94F-28F7-4B9A-87A9-41EB459E842C}">
      <dgm:prSet custT="1"/>
      <dgm:spPr>
        <a:gradFill flip="none" rotWithShape="0">
          <a:gsLst>
            <a:gs pos="0">
              <a:schemeClr val="accent2">
                <a:hueOff val="-1638851"/>
                <a:satOff val="-1944"/>
                <a:satMod val="105000"/>
                <a:tint val="67000"/>
                <a:alpha val="63000"/>
                <a:lumMod val="54000"/>
                <a:lumOff val="46000"/>
              </a:schemeClr>
            </a:gs>
            <a:gs pos="50000">
              <a:schemeClr val="accent2">
                <a:hueOff val="-1638851"/>
                <a:satOff val="-1944"/>
                <a:lumOff val="-1029"/>
                <a:lumMod val="105000"/>
                <a:satMod val="103000"/>
                <a:tint val="73000"/>
                <a:alpha val="77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ru-RU" sz="1800" b="0" smtClean="0">
              <a:latin typeface="+mn-lt"/>
              <a:cs typeface="Arial" pitchFamily="34" charset="0"/>
            </a:rPr>
            <a:t>Научные </a:t>
          </a:r>
          <a:r>
            <a:rPr lang="ru-RU" sz="1800" b="0" dirty="0" smtClean="0">
              <a:latin typeface="+mn-lt"/>
              <a:cs typeface="Arial" pitchFamily="34" charset="0"/>
            </a:rPr>
            <a:t>стажировки магистрантов  и докторантов</a:t>
          </a:r>
          <a:endParaRPr lang="ru-RU" sz="1800" b="0" dirty="0">
            <a:latin typeface="+mn-lt"/>
            <a:cs typeface="Arial" pitchFamily="34" charset="0"/>
          </a:endParaRPr>
        </a:p>
      </dgm:t>
    </dgm:pt>
    <dgm:pt modelId="{2FF16CC9-F345-4185-AA9D-D21F4B1F3342}" type="parTrans" cxnId="{1B75FF9B-E4D1-4F1D-850C-B6C34BC68972}">
      <dgm:prSet/>
      <dgm:spPr/>
      <dgm:t>
        <a:bodyPr/>
        <a:lstStyle/>
        <a:p>
          <a:endParaRPr lang="ru-RU"/>
        </a:p>
      </dgm:t>
    </dgm:pt>
    <dgm:pt modelId="{B84432A1-5C14-4AF6-AB5C-8E1139E991AF}" type="sibTrans" cxnId="{1B75FF9B-E4D1-4F1D-850C-B6C34BC68972}">
      <dgm:prSet/>
      <dgm:spPr/>
      <dgm:t>
        <a:bodyPr/>
        <a:lstStyle/>
        <a:p>
          <a:endParaRPr lang="ru-RU"/>
        </a:p>
      </dgm:t>
    </dgm:pt>
    <dgm:pt modelId="{F89C7A1F-B9C5-4C20-A7ED-F43A435A51A6}" type="pres">
      <dgm:prSet presAssocID="{450EC1B5-F8FC-48A0-8465-280C79A7EB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FC259-4627-4DFA-B838-1B0AF1FF5CAF}" type="pres">
      <dgm:prSet presAssocID="{A83E552F-D6D6-4522-B798-3C73C787B2A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B8417-3B00-4EC0-B4C2-D7653A746B66}" type="pres">
      <dgm:prSet presAssocID="{C4F97DB2-FE58-455D-9BC8-AAD88ABEFC30}" presName="sibTrans" presStyleCnt="0"/>
      <dgm:spPr/>
      <dgm:t>
        <a:bodyPr/>
        <a:lstStyle/>
        <a:p>
          <a:endParaRPr lang="ru-RU"/>
        </a:p>
      </dgm:t>
    </dgm:pt>
    <dgm:pt modelId="{B944A231-1799-4109-9EC9-245E5494E037}" type="pres">
      <dgm:prSet presAssocID="{B3EA9627-C37B-402E-8D77-9103C930BD10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80A9C-19AD-40CC-95F8-81CBEAF74B14}" type="pres">
      <dgm:prSet presAssocID="{D7CA68E6-A937-405E-8C47-51503AFBCFB3}" presName="sibTrans" presStyleCnt="0"/>
      <dgm:spPr/>
      <dgm:t>
        <a:bodyPr/>
        <a:lstStyle/>
        <a:p>
          <a:endParaRPr lang="ru-RU"/>
        </a:p>
      </dgm:t>
    </dgm:pt>
    <dgm:pt modelId="{0861BE2D-C4B5-428D-A0FA-75D8EFE3CD90}" type="pres">
      <dgm:prSet presAssocID="{0B179CEB-E6C5-4177-A495-76F4651D2A0D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1F157-7161-4BD0-AFFB-E145771CCFA4}" type="pres">
      <dgm:prSet presAssocID="{D7B5E312-90F9-4E27-8BCF-F458FA4FF4DA}" presName="sibTrans" presStyleCnt="0"/>
      <dgm:spPr/>
    </dgm:pt>
    <dgm:pt modelId="{7258F403-7854-4CD1-AC84-C78C33FC0980}" type="pres">
      <dgm:prSet presAssocID="{65D27256-7FD3-40CA-9D01-4756560DAA4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16F89-6674-40F8-9FFA-253910F6C0C2}" type="pres">
      <dgm:prSet presAssocID="{72461CF4-F73E-4F8A-BC37-FA75C44BB782}" presName="sibTrans" presStyleCnt="0"/>
      <dgm:spPr/>
      <dgm:t>
        <a:bodyPr/>
        <a:lstStyle/>
        <a:p>
          <a:endParaRPr lang="ru-RU"/>
        </a:p>
      </dgm:t>
    </dgm:pt>
    <dgm:pt modelId="{3001EE42-2292-4D54-AC76-58901E87D475}" type="pres">
      <dgm:prSet presAssocID="{2EE3A94F-28F7-4B9A-87A9-41EB459E842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0D914-9220-4F2B-A122-57B2ECE68957}" type="pres">
      <dgm:prSet presAssocID="{B84432A1-5C14-4AF6-AB5C-8E1139E991AF}" presName="sibTrans" presStyleCnt="0"/>
      <dgm:spPr/>
    </dgm:pt>
    <dgm:pt modelId="{F3A01233-E452-454C-AF36-060F212B6255}" type="pres">
      <dgm:prSet presAssocID="{52A0324B-8E86-4F46-AA6D-5E1E4BFD9469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B08C3-F609-4602-94C6-208EEC4131A4}" type="pres">
      <dgm:prSet presAssocID="{60237DB6-75CA-4408-BB58-18202D09DC96}" presName="sibTrans" presStyleCnt="0"/>
      <dgm:spPr/>
      <dgm:t>
        <a:bodyPr/>
        <a:lstStyle/>
        <a:p>
          <a:endParaRPr lang="ru-RU"/>
        </a:p>
      </dgm:t>
    </dgm:pt>
    <dgm:pt modelId="{3F56309C-09D3-47FF-A796-11CB7AAAF495}" type="pres">
      <dgm:prSet presAssocID="{12FD241D-20F2-4096-BB11-8413A719D426}" presName="node" presStyleLbl="node1" presStyleIdx="6" presStyleCnt="11" custLinFactNeighborX="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89F04-8FFC-4F8C-B2BB-5644E2ECBB69}" type="pres">
      <dgm:prSet presAssocID="{D8BCA8FA-6310-43C2-A548-982C774EA731}" presName="sibTrans" presStyleCnt="0"/>
      <dgm:spPr/>
      <dgm:t>
        <a:bodyPr/>
        <a:lstStyle/>
        <a:p>
          <a:endParaRPr lang="ru-RU"/>
        </a:p>
      </dgm:t>
    </dgm:pt>
    <dgm:pt modelId="{3352C4C8-7FC7-4837-A994-92D27F36EE46}" type="pres">
      <dgm:prSet presAssocID="{52B27AE6-D018-4B7D-AA87-69F337A83DC3}" presName="node" presStyleLbl="node1" presStyleIdx="7" presStyleCnt="11" custScaleX="101089" custLinFactNeighborX="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6F7DB-81B4-470D-9A15-40663D405914}" type="pres">
      <dgm:prSet presAssocID="{9C900DF8-4A43-4E80-81D4-AE15CBA30D12}" presName="sibTrans" presStyleCnt="0"/>
      <dgm:spPr/>
      <dgm:t>
        <a:bodyPr/>
        <a:lstStyle/>
        <a:p>
          <a:endParaRPr lang="ru-RU"/>
        </a:p>
      </dgm:t>
    </dgm:pt>
    <dgm:pt modelId="{D13B7DF0-E3D9-476B-8C06-8CA47454FE49}" type="pres">
      <dgm:prSet presAssocID="{021C6E15-E40B-47B8-88FF-6C582A4A58D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622C3-A29F-443D-B3CD-7A76C8F9993A}" type="pres">
      <dgm:prSet presAssocID="{E06D9575-DF62-4438-AF34-15329C7A2348}" presName="sibTrans" presStyleCnt="0"/>
      <dgm:spPr/>
      <dgm:t>
        <a:bodyPr/>
        <a:lstStyle/>
        <a:p>
          <a:endParaRPr lang="ru-RU"/>
        </a:p>
      </dgm:t>
    </dgm:pt>
    <dgm:pt modelId="{C438E6FA-DEEB-4ECF-92DD-7B2AEDA7FFC0}" type="pres">
      <dgm:prSet presAssocID="{51C47C10-988E-4ABF-83E0-A2F080D4FE4C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A58EB-FDCF-4B76-8ADC-FCE2A9426DAD}" type="pres">
      <dgm:prSet presAssocID="{2284B02C-89A0-4C89-A795-9E8741DD224C}" presName="sibTrans" presStyleCnt="0"/>
      <dgm:spPr/>
      <dgm:t>
        <a:bodyPr/>
        <a:lstStyle/>
        <a:p>
          <a:endParaRPr lang="ru-RU"/>
        </a:p>
      </dgm:t>
    </dgm:pt>
    <dgm:pt modelId="{FF7C9FCD-5822-4651-9D14-D08A148DFDC7}" type="pres">
      <dgm:prSet presAssocID="{AF8FD07B-B850-4341-914B-EC6E2BF5490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56EF4-D564-401C-AF62-E2738D90B99A}" srcId="{450EC1B5-F8FC-48A0-8465-280C79A7EB15}" destId="{65D27256-7FD3-40CA-9D01-4756560DAA40}" srcOrd="3" destOrd="0" parTransId="{5BDF818D-E6FC-4C5D-A76E-99948E2D8694}" sibTransId="{72461CF4-F73E-4F8A-BC37-FA75C44BB782}"/>
    <dgm:cxn modelId="{FDC3C2DD-337E-4FDD-B243-18D3A3E83251}" srcId="{450EC1B5-F8FC-48A0-8465-280C79A7EB15}" destId="{51C47C10-988E-4ABF-83E0-A2F080D4FE4C}" srcOrd="9" destOrd="0" parTransId="{8EBBE342-CD0F-47A6-9949-26CC9E01AB53}" sibTransId="{2284B02C-89A0-4C89-A795-9E8741DD224C}"/>
    <dgm:cxn modelId="{1B24992C-422B-4FF3-9071-E601860B591D}" type="presOf" srcId="{2EE3A94F-28F7-4B9A-87A9-41EB459E842C}" destId="{3001EE42-2292-4D54-AC76-58901E87D475}" srcOrd="0" destOrd="0" presId="urn:microsoft.com/office/officeart/2005/8/layout/default"/>
    <dgm:cxn modelId="{2FB60C1B-D3B4-4112-B757-1E761F45ADD1}" type="presOf" srcId="{B3EA9627-C37B-402E-8D77-9103C930BD10}" destId="{B944A231-1799-4109-9EC9-245E5494E037}" srcOrd="0" destOrd="0" presId="urn:microsoft.com/office/officeart/2005/8/layout/default"/>
    <dgm:cxn modelId="{BB29CF7B-74E5-47BF-9276-09D37F0AB526}" type="presOf" srcId="{0B179CEB-E6C5-4177-A495-76F4651D2A0D}" destId="{0861BE2D-C4B5-428D-A0FA-75D8EFE3CD90}" srcOrd="0" destOrd="0" presId="urn:microsoft.com/office/officeart/2005/8/layout/default"/>
    <dgm:cxn modelId="{627CC3D9-BCDB-470A-8D04-072B2AFBFE15}" type="presOf" srcId="{52B27AE6-D018-4B7D-AA87-69F337A83DC3}" destId="{3352C4C8-7FC7-4837-A994-92D27F36EE46}" srcOrd="0" destOrd="0" presId="urn:microsoft.com/office/officeart/2005/8/layout/default"/>
    <dgm:cxn modelId="{4596794D-9575-4339-A734-260EC67361E0}" type="presOf" srcId="{A83E552F-D6D6-4522-B798-3C73C787B2A8}" destId="{0B7FC259-4627-4DFA-B838-1B0AF1FF5CAF}" srcOrd="0" destOrd="0" presId="urn:microsoft.com/office/officeart/2005/8/layout/default"/>
    <dgm:cxn modelId="{7BCD9457-5E7C-4F2F-AF09-36B09AB38B32}" srcId="{450EC1B5-F8FC-48A0-8465-280C79A7EB15}" destId="{52A0324B-8E86-4F46-AA6D-5E1E4BFD9469}" srcOrd="5" destOrd="0" parTransId="{349CF699-487B-421C-8563-85E7671C560E}" sibTransId="{60237DB6-75CA-4408-BB58-18202D09DC96}"/>
    <dgm:cxn modelId="{FECBE3E2-459B-497E-BB0F-C5CFE92EF511}" type="presOf" srcId="{450EC1B5-F8FC-48A0-8465-280C79A7EB15}" destId="{F89C7A1F-B9C5-4C20-A7ED-F43A435A51A6}" srcOrd="0" destOrd="0" presId="urn:microsoft.com/office/officeart/2005/8/layout/default"/>
    <dgm:cxn modelId="{79337922-BCF7-491D-ACA0-C4342897F637}" type="presOf" srcId="{021C6E15-E40B-47B8-88FF-6C582A4A58D4}" destId="{D13B7DF0-E3D9-476B-8C06-8CA47454FE49}" srcOrd="0" destOrd="0" presId="urn:microsoft.com/office/officeart/2005/8/layout/default"/>
    <dgm:cxn modelId="{046A3E08-8C28-4FB6-8685-969CF19C8CC9}" srcId="{450EC1B5-F8FC-48A0-8465-280C79A7EB15}" destId="{021C6E15-E40B-47B8-88FF-6C582A4A58D4}" srcOrd="8" destOrd="0" parTransId="{A9B5FA60-A328-4BDB-8A49-85CE808D78FF}" sibTransId="{E06D9575-DF62-4438-AF34-15329C7A2348}"/>
    <dgm:cxn modelId="{04BCA464-CCCE-4215-80F4-4DFD9C261BF6}" type="presOf" srcId="{52A0324B-8E86-4F46-AA6D-5E1E4BFD9469}" destId="{F3A01233-E452-454C-AF36-060F212B6255}" srcOrd="0" destOrd="0" presId="urn:microsoft.com/office/officeart/2005/8/layout/default"/>
    <dgm:cxn modelId="{2E4F7B12-2A31-4AC5-AD58-FA9634BF2DF8}" srcId="{450EC1B5-F8FC-48A0-8465-280C79A7EB15}" destId="{12FD241D-20F2-4096-BB11-8413A719D426}" srcOrd="6" destOrd="0" parTransId="{A0EF9CB2-F8FB-46CD-9EA2-864DCC60664A}" sibTransId="{D8BCA8FA-6310-43C2-A548-982C774EA731}"/>
    <dgm:cxn modelId="{3F12ECC3-183D-48C6-B6B3-72DBA19D52BE}" type="presOf" srcId="{AF8FD07B-B850-4341-914B-EC6E2BF54909}" destId="{FF7C9FCD-5822-4651-9D14-D08A148DFDC7}" srcOrd="0" destOrd="0" presId="urn:microsoft.com/office/officeart/2005/8/layout/default"/>
    <dgm:cxn modelId="{83202444-9777-490C-8BDE-33523A4E94E0}" type="presOf" srcId="{65D27256-7FD3-40CA-9D01-4756560DAA40}" destId="{7258F403-7854-4CD1-AC84-C78C33FC0980}" srcOrd="0" destOrd="0" presId="urn:microsoft.com/office/officeart/2005/8/layout/default"/>
    <dgm:cxn modelId="{1B75FF9B-E4D1-4F1D-850C-B6C34BC68972}" srcId="{450EC1B5-F8FC-48A0-8465-280C79A7EB15}" destId="{2EE3A94F-28F7-4B9A-87A9-41EB459E842C}" srcOrd="4" destOrd="0" parTransId="{2FF16CC9-F345-4185-AA9D-D21F4B1F3342}" sibTransId="{B84432A1-5C14-4AF6-AB5C-8E1139E991AF}"/>
    <dgm:cxn modelId="{44502DFF-A316-4ED9-85D7-3AAE3D310915}" type="presOf" srcId="{51C47C10-988E-4ABF-83E0-A2F080D4FE4C}" destId="{C438E6FA-DEEB-4ECF-92DD-7B2AEDA7FFC0}" srcOrd="0" destOrd="0" presId="urn:microsoft.com/office/officeart/2005/8/layout/default"/>
    <dgm:cxn modelId="{B724E7B1-6341-42FA-B340-4E34311FA3E2}" srcId="{450EC1B5-F8FC-48A0-8465-280C79A7EB15}" destId="{52B27AE6-D018-4B7D-AA87-69F337A83DC3}" srcOrd="7" destOrd="0" parTransId="{3D1830A3-807E-46E4-92B1-730A454E3CD1}" sibTransId="{9C900DF8-4A43-4E80-81D4-AE15CBA30D12}"/>
    <dgm:cxn modelId="{54057089-CCCE-4CEF-A2F9-DD97C9C15F98}" srcId="{450EC1B5-F8FC-48A0-8465-280C79A7EB15}" destId="{0B179CEB-E6C5-4177-A495-76F4651D2A0D}" srcOrd="2" destOrd="0" parTransId="{670C3C39-EA76-4807-9A00-8AC5D5475894}" sibTransId="{D7B5E312-90F9-4E27-8BCF-F458FA4FF4DA}"/>
    <dgm:cxn modelId="{F4449651-F495-4493-AC40-889608A1BB2D}" srcId="{450EC1B5-F8FC-48A0-8465-280C79A7EB15}" destId="{A83E552F-D6D6-4522-B798-3C73C787B2A8}" srcOrd="0" destOrd="0" parTransId="{C6A3A219-46E1-4F2E-8827-5FE6ABD42140}" sibTransId="{C4F97DB2-FE58-455D-9BC8-AAD88ABEFC30}"/>
    <dgm:cxn modelId="{084A79DB-6585-4AFC-97B8-80836A589E7D}" type="presOf" srcId="{12FD241D-20F2-4096-BB11-8413A719D426}" destId="{3F56309C-09D3-47FF-A796-11CB7AAAF495}" srcOrd="0" destOrd="0" presId="urn:microsoft.com/office/officeart/2005/8/layout/default"/>
    <dgm:cxn modelId="{9E92C1F4-20B2-491E-8AEF-A46A0F7D9421}" srcId="{450EC1B5-F8FC-48A0-8465-280C79A7EB15}" destId="{B3EA9627-C37B-402E-8D77-9103C930BD10}" srcOrd="1" destOrd="0" parTransId="{27EAB4BF-1F6B-492D-BA34-1DA423AC3C7F}" sibTransId="{D7CA68E6-A937-405E-8C47-51503AFBCFB3}"/>
    <dgm:cxn modelId="{38E2387D-DE89-4978-90C8-121A594CFEEE}" srcId="{450EC1B5-F8FC-48A0-8465-280C79A7EB15}" destId="{AF8FD07B-B850-4341-914B-EC6E2BF54909}" srcOrd="10" destOrd="0" parTransId="{02186253-705E-40E9-A7D7-80CE96B94B2F}" sibTransId="{09D97171-A2E9-44EF-934B-19B1DEB6D274}"/>
    <dgm:cxn modelId="{11A6B7EB-7DFB-44E2-8D0D-CE8A932A7787}" type="presParOf" srcId="{F89C7A1F-B9C5-4C20-A7ED-F43A435A51A6}" destId="{0B7FC259-4627-4DFA-B838-1B0AF1FF5CAF}" srcOrd="0" destOrd="0" presId="urn:microsoft.com/office/officeart/2005/8/layout/default"/>
    <dgm:cxn modelId="{DF91EF60-C2D8-45C9-A561-5E763E83D494}" type="presParOf" srcId="{F89C7A1F-B9C5-4C20-A7ED-F43A435A51A6}" destId="{031B8417-3B00-4EC0-B4C2-D7653A746B66}" srcOrd="1" destOrd="0" presId="urn:microsoft.com/office/officeart/2005/8/layout/default"/>
    <dgm:cxn modelId="{268EE4D1-F7E4-4B1B-9820-A92808266BC4}" type="presParOf" srcId="{F89C7A1F-B9C5-4C20-A7ED-F43A435A51A6}" destId="{B944A231-1799-4109-9EC9-245E5494E037}" srcOrd="2" destOrd="0" presId="urn:microsoft.com/office/officeart/2005/8/layout/default"/>
    <dgm:cxn modelId="{A2B465A1-4520-48EE-AEF8-DF4C65009853}" type="presParOf" srcId="{F89C7A1F-B9C5-4C20-A7ED-F43A435A51A6}" destId="{EC080A9C-19AD-40CC-95F8-81CBEAF74B14}" srcOrd="3" destOrd="0" presId="urn:microsoft.com/office/officeart/2005/8/layout/default"/>
    <dgm:cxn modelId="{AF7AD1F7-5FFD-4A5D-B888-4FB1212AD90A}" type="presParOf" srcId="{F89C7A1F-B9C5-4C20-A7ED-F43A435A51A6}" destId="{0861BE2D-C4B5-428D-A0FA-75D8EFE3CD90}" srcOrd="4" destOrd="0" presId="urn:microsoft.com/office/officeart/2005/8/layout/default"/>
    <dgm:cxn modelId="{DD8D7FD0-13D5-4720-962D-B3B500B1D5CE}" type="presParOf" srcId="{F89C7A1F-B9C5-4C20-A7ED-F43A435A51A6}" destId="{D991F157-7161-4BD0-AFFB-E145771CCFA4}" srcOrd="5" destOrd="0" presId="urn:microsoft.com/office/officeart/2005/8/layout/default"/>
    <dgm:cxn modelId="{428ACEC0-CD46-4C04-BFF8-92152C008413}" type="presParOf" srcId="{F89C7A1F-B9C5-4C20-A7ED-F43A435A51A6}" destId="{7258F403-7854-4CD1-AC84-C78C33FC0980}" srcOrd="6" destOrd="0" presId="urn:microsoft.com/office/officeart/2005/8/layout/default"/>
    <dgm:cxn modelId="{EEFCFF75-5120-46BA-887D-EB8C4F761659}" type="presParOf" srcId="{F89C7A1F-B9C5-4C20-A7ED-F43A435A51A6}" destId="{E3D16F89-6674-40F8-9FFA-253910F6C0C2}" srcOrd="7" destOrd="0" presId="urn:microsoft.com/office/officeart/2005/8/layout/default"/>
    <dgm:cxn modelId="{0AE5DB89-8299-45A4-B194-527F98706BEF}" type="presParOf" srcId="{F89C7A1F-B9C5-4C20-A7ED-F43A435A51A6}" destId="{3001EE42-2292-4D54-AC76-58901E87D475}" srcOrd="8" destOrd="0" presId="urn:microsoft.com/office/officeart/2005/8/layout/default"/>
    <dgm:cxn modelId="{112B9392-A625-458F-9CE8-075645870707}" type="presParOf" srcId="{F89C7A1F-B9C5-4C20-A7ED-F43A435A51A6}" destId="{41B0D914-9220-4F2B-A122-57B2ECE68957}" srcOrd="9" destOrd="0" presId="urn:microsoft.com/office/officeart/2005/8/layout/default"/>
    <dgm:cxn modelId="{AA1D1D8F-11CE-41E1-A950-C824AB569FE5}" type="presParOf" srcId="{F89C7A1F-B9C5-4C20-A7ED-F43A435A51A6}" destId="{F3A01233-E452-454C-AF36-060F212B6255}" srcOrd="10" destOrd="0" presId="urn:microsoft.com/office/officeart/2005/8/layout/default"/>
    <dgm:cxn modelId="{FED27D36-0EEA-4667-B077-CC099CBA9AB7}" type="presParOf" srcId="{F89C7A1F-B9C5-4C20-A7ED-F43A435A51A6}" destId="{155B08C3-F609-4602-94C6-208EEC4131A4}" srcOrd="11" destOrd="0" presId="urn:microsoft.com/office/officeart/2005/8/layout/default"/>
    <dgm:cxn modelId="{52FFA144-AEDB-40FC-8C5C-891B25CB9A4E}" type="presParOf" srcId="{F89C7A1F-B9C5-4C20-A7ED-F43A435A51A6}" destId="{3F56309C-09D3-47FF-A796-11CB7AAAF495}" srcOrd="12" destOrd="0" presId="urn:microsoft.com/office/officeart/2005/8/layout/default"/>
    <dgm:cxn modelId="{5B10A260-000D-4BE8-A9E0-EADBDB27B1C6}" type="presParOf" srcId="{F89C7A1F-B9C5-4C20-A7ED-F43A435A51A6}" destId="{78889F04-8FFC-4F8C-B2BB-5644E2ECBB69}" srcOrd="13" destOrd="0" presId="urn:microsoft.com/office/officeart/2005/8/layout/default"/>
    <dgm:cxn modelId="{3D21DA34-6A14-4F5F-9A65-6D28F3544676}" type="presParOf" srcId="{F89C7A1F-B9C5-4C20-A7ED-F43A435A51A6}" destId="{3352C4C8-7FC7-4837-A994-92D27F36EE46}" srcOrd="14" destOrd="0" presId="urn:microsoft.com/office/officeart/2005/8/layout/default"/>
    <dgm:cxn modelId="{E83D30CA-708E-40D6-B753-8D4F817B7430}" type="presParOf" srcId="{F89C7A1F-B9C5-4C20-A7ED-F43A435A51A6}" destId="{9146F7DB-81B4-470D-9A15-40663D405914}" srcOrd="15" destOrd="0" presId="urn:microsoft.com/office/officeart/2005/8/layout/default"/>
    <dgm:cxn modelId="{B3E44C5F-6509-4022-A187-BA9A31D90854}" type="presParOf" srcId="{F89C7A1F-B9C5-4C20-A7ED-F43A435A51A6}" destId="{D13B7DF0-E3D9-476B-8C06-8CA47454FE49}" srcOrd="16" destOrd="0" presId="urn:microsoft.com/office/officeart/2005/8/layout/default"/>
    <dgm:cxn modelId="{06836C55-E6F0-4E7C-A739-CE5E13A13416}" type="presParOf" srcId="{F89C7A1F-B9C5-4C20-A7ED-F43A435A51A6}" destId="{830622C3-A29F-443D-B3CD-7A76C8F9993A}" srcOrd="17" destOrd="0" presId="urn:microsoft.com/office/officeart/2005/8/layout/default"/>
    <dgm:cxn modelId="{F3C905BF-0F3E-444B-BF8B-7F5099F8813B}" type="presParOf" srcId="{F89C7A1F-B9C5-4C20-A7ED-F43A435A51A6}" destId="{C438E6FA-DEEB-4ECF-92DD-7B2AEDA7FFC0}" srcOrd="18" destOrd="0" presId="urn:microsoft.com/office/officeart/2005/8/layout/default"/>
    <dgm:cxn modelId="{65F63F18-F238-4D0F-8871-C55F5E6CAF91}" type="presParOf" srcId="{F89C7A1F-B9C5-4C20-A7ED-F43A435A51A6}" destId="{418A58EB-FDCF-4B76-8ADC-FCE2A9426DAD}" srcOrd="19" destOrd="0" presId="urn:microsoft.com/office/officeart/2005/8/layout/default"/>
    <dgm:cxn modelId="{14571CD2-0F5C-4580-924E-E59822561B9C}" type="presParOf" srcId="{F89C7A1F-B9C5-4C20-A7ED-F43A435A51A6}" destId="{FF7C9FCD-5822-4651-9D14-D08A148DFDC7}" srcOrd="2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DE5F4-BD28-4642-82C5-56FE04995F26}">
      <dsp:nvSpPr>
        <dsp:cNvPr id="0" name=""/>
        <dsp:cNvSpPr/>
      </dsp:nvSpPr>
      <dsp:spPr>
        <a:xfrm rot="5400000">
          <a:off x="285941" y="2463765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91030B-3CA0-4F70-A070-94CCC06732F9}">
      <dsp:nvSpPr>
        <dsp:cNvPr id="0" name=""/>
        <dsp:cNvSpPr/>
      </dsp:nvSpPr>
      <dsp:spPr>
        <a:xfrm>
          <a:off x="142519" y="2890935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>
              <a:latin typeface="Arial" pitchFamily="34" charset="0"/>
              <a:cs typeface="Arial" pitchFamily="34" charset="0"/>
            </a:rPr>
            <a:t>2010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>
              <a:latin typeface="Arial" pitchFamily="34" charset="0"/>
              <a:cs typeface="Arial" pitchFamily="34" charset="0"/>
            </a:rPr>
            <a:t> </a:t>
          </a:r>
          <a:r>
            <a:rPr lang="ru-RU" sz="1200" i="1" kern="1200" smtClean="0">
              <a:latin typeface="Arial" pitchFamily="34" charset="0"/>
              <a:cs typeface="Arial" pitchFamily="34" charset="0"/>
            </a:rPr>
            <a:t>Казахстан подписал Болонскую декларацию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142519" y="2890935"/>
        <a:ext cx="1290733" cy="1131403"/>
      </dsp:txXfrm>
    </dsp:sp>
    <dsp:sp modelId="{915655FC-7D81-49B4-B2F5-03AA63DBC7E0}">
      <dsp:nvSpPr>
        <dsp:cNvPr id="0" name=""/>
        <dsp:cNvSpPr/>
      </dsp:nvSpPr>
      <dsp:spPr>
        <a:xfrm>
          <a:off x="1189718" y="2358510"/>
          <a:ext cx="243534" cy="243534"/>
        </a:xfrm>
        <a:prstGeom prst="triangle">
          <a:avLst>
            <a:gd name="adj" fmla="val 100000"/>
          </a:avLst>
        </a:prstGeom>
        <a:solidFill>
          <a:schemeClr val="accent2">
            <a:hueOff val="-546284"/>
            <a:satOff val="-648"/>
            <a:lumOff val="-343"/>
            <a:alphaOff val="0"/>
          </a:schemeClr>
        </a:solidFill>
        <a:ln w="12700" cap="flat" cmpd="sng" algn="ctr">
          <a:solidFill>
            <a:schemeClr val="accent2">
              <a:hueOff val="-546284"/>
              <a:satOff val="-648"/>
              <a:lumOff val="-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E6234A-9411-4C0D-9BEE-27142E23AD40}">
      <dsp:nvSpPr>
        <dsp:cNvPr id="0" name=""/>
        <dsp:cNvSpPr/>
      </dsp:nvSpPr>
      <dsp:spPr>
        <a:xfrm rot="5400000">
          <a:off x="1866051" y="2072765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92567"/>
            <a:satOff val="-1296"/>
            <a:lumOff val="-686"/>
            <a:alphaOff val="0"/>
          </a:schemeClr>
        </a:solidFill>
        <a:ln w="12700" cap="flat" cmpd="sng" algn="ctr">
          <a:solidFill>
            <a:schemeClr val="accent2">
              <a:hueOff val="-1092567"/>
              <a:satOff val="-1296"/>
              <a:lumOff val="-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3E99CD-5A4F-4520-85BB-1B68C9EC1B4D}">
      <dsp:nvSpPr>
        <dsp:cNvPr id="0" name=""/>
        <dsp:cNvSpPr/>
      </dsp:nvSpPr>
      <dsp:spPr>
        <a:xfrm>
          <a:off x="1722629" y="2499935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>
              <a:latin typeface="Arial" pitchFamily="34" charset="0"/>
              <a:cs typeface="Arial" pitchFamily="34" charset="0"/>
            </a:rPr>
            <a:t>2011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smtClean="0">
              <a:latin typeface="Arial" pitchFamily="34" charset="0"/>
              <a:cs typeface="Arial" pitchFamily="34" charset="0"/>
            </a:rPr>
            <a:t>начался процесс внедрения Болонских параметров в систему высшего образования РК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1722629" y="2499935"/>
        <a:ext cx="1290733" cy="1131403"/>
      </dsp:txXfrm>
    </dsp:sp>
    <dsp:sp modelId="{7CF09DAE-7B64-4F1A-9C33-732967F081B6}">
      <dsp:nvSpPr>
        <dsp:cNvPr id="0" name=""/>
        <dsp:cNvSpPr/>
      </dsp:nvSpPr>
      <dsp:spPr>
        <a:xfrm>
          <a:off x="2769827" y="1967510"/>
          <a:ext cx="243534" cy="243534"/>
        </a:xfrm>
        <a:prstGeom prst="triangle">
          <a:avLst>
            <a:gd name="adj" fmla="val 100000"/>
          </a:avLst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 w="12700" cap="flat" cmpd="sng" algn="ctr">
          <a:solidFill>
            <a:schemeClr val="accent2">
              <a:hueOff val="-1638851"/>
              <a:satOff val="-1944"/>
              <a:lumOff val="-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A25256-88E7-4CB3-B1D7-E1C4E8462D98}">
      <dsp:nvSpPr>
        <dsp:cNvPr id="0" name=""/>
        <dsp:cNvSpPr/>
      </dsp:nvSpPr>
      <dsp:spPr>
        <a:xfrm rot="5400000">
          <a:off x="3446160" y="1681766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CCFF99"/>
        </a:solidFill>
        <a:ln w="12700" cap="flat" cmpd="sng" algn="ctr">
          <a:solidFill>
            <a:srgbClr val="CC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47776-8F32-46F7-8207-FFFDB0CE8A7A}">
      <dsp:nvSpPr>
        <dsp:cNvPr id="0" name=""/>
        <dsp:cNvSpPr/>
      </dsp:nvSpPr>
      <dsp:spPr>
        <a:xfrm>
          <a:off x="3302738" y="2108935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>
              <a:latin typeface="Arial" pitchFamily="34" charset="0"/>
              <a:cs typeface="Arial" pitchFamily="34" charset="0"/>
            </a:rPr>
            <a:t>2012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smtClean="0">
              <a:latin typeface="Arial" pitchFamily="34" charset="0"/>
              <a:cs typeface="Arial" pitchFamily="34" charset="0"/>
            </a:rPr>
            <a:t>создан Центр Болонского процесса и академической мобильности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3302738" y="2108935"/>
        <a:ext cx="1290733" cy="1131403"/>
      </dsp:txXfrm>
    </dsp:sp>
    <dsp:sp modelId="{E3AA5900-3908-4A79-9458-9EAAA8D7CC1A}">
      <dsp:nvSpPr>
        <dsp:cNvPr id="0" name=""/>
        <dsp:cNvSpPr/>
      </dsp:nvSpPr>
      <dsp:spPr>
        <a:xfrm>
          <a:off x="4349937" y="1576510"/>
          <a:ext cx="243534" cy="243534"/>
        </a:xfrm>
        <a:prstGeom prst="triangle">
          <a:avLst>
            <a:gd name="adj" fmla="val 100000"/>
          </a:avLst>
        </a:prstGeom>
        <a:solidFill>
          <a:srgbClr val="CCFF99"/>
        </a:solidFill>
        <a:ln w="12700" cap="flat" cmpd="sng" algn="ctr">
          <a:solidFill>
            <a:srgbClr val="CC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323735-3174-4F07-B463-940EFE21AFE4}">
      <dsp:nvSpPr>
        <dsp:cNvPr id="0" name=""/>
        <dsp:cNvSpPr/>
      </dsp:nvSpPr>
      <dsp:spPr>
        <a:xfrm rot="5400000">
          <a:off x="5026269" y="1290766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CCFF66"/>
        </a:solidFill>
        <a:ln w="12700" cap="flat" cmpd="sng" algn="ctr">
          <a:solidFill>
            <a:srgbClr val="CC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45734E-8D27-438C-A62C-49104F8E511D}">
      <dsp:nvSpPr>
        <dsp:cNvPr id="0" name=""/>
        <dsp:cNvSpPr/>
      </dsp:nvSpPr>
      <dsp:spPr>
        <a:xfrm>
          <a:off x="4882847" y="1717936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>
              <a:latin typeface="Arial" pitchFamily="34" charset="0"/>
              <a:cs typeface="Arial" pitchFamily="34" charset="0"/>
            </a:rPr>
            <a:t>2014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smtClean="0">
              <a:latin typeface="Arial" pitchFamily="34" charset="0"/>
              <a:cs typeface="Arial" pitchFamily="34" charset="0"/>
            </a:rPr>
            <a:t>Казахстан и Греция стали со-председателями Болонского процесса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4882847" y="1717936"/>
        <a:ext cx="1290733" cy="1131403"/>
      </dsp:txXfrm>
    </dsp:sp>
    <dsp:sp modelId="{7C100765-11FF-4C1D-B2DF-733C42CB8E1E}">
      <dsp:nvSpPr>
        <dsp:cNvPr id="0" name=""/>
        <dsp:cNvSpPr/>
      </dsp:nvSpPr>
      <dsp:spPr>
        <a:xfrm>
          <a:off x="5930046" y="1185511"/>
          <a:ext cx="243534" cy="243534"/>
        </a:xfrm>
        <a:prstGeom prst="triangle">
          <a:avLst>
            <a:gd name="adj" fmla="val 100000"/>
          </a:avLst>
        </a:prstGeom>
        <a:solidFill>
          <a:srgbClr val="CCFF66"/>
        </a:solidFill>
        <a:ln w="12700" cap="flat" cmpd="sng" algn="ctr">
          <a:solidFill>
            <a:srgbClr val="CC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196419-FB39-4270-AA9A-18BCAA7AB7EA}">
      <dsp:nvSpPr>
        <dsp:cNvPr id="0" name=""/>
        <dsp:cNvSpPr/>
      </dsp:nvSpPr>
      <dsp:spPr>
        <a:xfrm rot="5400000">
          <a:off x="6606379" y="899766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FFCC66"/>
        </a:solidFill>
        <a:ln w="12700" cap="flat" cmpd="sng" algn="ctr">
          <a:solidFill>
            <a:srgbClr val="FFC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D05DD-93B7-474B-B997-B2B401E6601D}">
      <dsp:nvSpPr>
        <dsp:cNvPr id="0" name=""/>
        <dsp:cNvSpPr/>
      </dsp:nvSpPr>
      <dsp:spPr>
        <a:xfrm>
          <a:off x="6462957" y="1326936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>
              <a:latin typeface="Arial" pitchFamily="34" charset="0"/>
              <a:cs typeface="Arial" pitchFamily="34" charset="0"/>
            </a:rPr>
            <a:t>2015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smtClean="0">
              <a:latin typeface="Arial" pitchFamily="34" charset="0"/>
              <a:cs typeface="Arial" pitchFamily="34" charset="0"/>
            </a:rPr>
            <a:t>Казахстан принял участие в Ереванской конференции министров образования стран ЕПВО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6462957" y="1326936"/>
        <a:ext cx="1290733" cy="1131403"/>
      </dsp:txXfrm>
    </dsp:sp>
    <dsp:sp modelId="{F87CF67A-093B-4F88-9DEC-AF0EB8AF90BE}">
      <dsp:nvSpPr>
        <dsp:cNvPr id="0" name=""/>
        <dsp:cNvSpPr/>
      </dsp:nvSpPr>
      <dsp:spPr>
        <a:xfrm>
          <a:off x="7510155" y="794511"/>
          <a:ext cx="243534" cy="243534"/>
        </a:xfrm>
        <a:prstGeom prst="triangle">
          <a:avLst>
            <a:gd name="adj" fmla="val 100000"/>
          </a:avLst>
        </a:prstGeom>
        <a:solidFill>
          <a:srgbClr val="FFCC66"/>
        </a:solidFill>
        <a:ln w="12700" cap="flat" cmpd="sng" algn="ctr">
          <a:solidFill>
            <a:srgbClr val="FFC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937AE3-EDBD-4ABE-A8ED-48EC87248ADC}">
      <dsp:nvSpPr>
        <dsp:cNvPr id="0" name=""/>
        <dsp:cNvSpPr/>
      </dsp:nvSpPr>
      <dsp:spPr>
        <a:xfrm rot="5400000">
          <a:off x="8186488" y="508767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FFFF66"/>
        </a:solidFill>
        <a:ln w="12700" cap="flat" cmpd="sng" algn="ctr">
          <a:solidFill>
            <a:srgbClr val="FF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77B51D-B168-41E7-8915-946AD2AD0C11}">
      <dsp:nvSpPr>
        <dsp:cNvPr id="0" name=""/>
        <dsp:cNvSpPr/>
      </dsp:nvSpPr>
      <dsp:spPr>
        <a:xfrm>
          <a:off x="8043066" y="935936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>
              <a:latin typeface="Arial" pitchFamily="34" charset="0"/>
              <a:cs typeface="Arial" pitchFamily="34" charset="0"/>
            </a:rPr>
            <a:t>2016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smtClean="0">
              <a:latin typeface="Arial" pitchFamily="34" charset="0"/>
              <a:cs typeface="Arial" pitchFamily="34" charset="0"/>
            </a:rPr>
            <a:t>организована международная конференция «Казахстан в Болонском процессе: достижения и перспективы»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8043066" y="935936"/>
        <a:ext cx="1290733" cy="1131403"/>
      </dsp:txXfrm>
    </dsp:sp>
    <dsp:sp modelId="{9CD3193E-A4F9-4C80-8C98-447AF646A0D8}">
      <dsp:nvSpPr>
        <dsp:cNvPr id="0" name=""/>
        <dsp:cNvSpPr/>
      </dsp:nvSpPr>
      <dsp:spPr>
        <a:xfrm>
          <a:off x="9090265" y="403511"/>
          <a:ext cx="243534" cy="243534"/>
        </a:xfrm>
        <a:prstGeom prst="triangle">
          <a:avLst>
            <a:gd name="adj" fmla="val 100000"/>
          </a:avLst>
        </a:prstGeom>
        <a:solidFill>
          <a:srgbClr val="FFFF66"/>
        </a:solidFill>
        <a:ln w="12700" cap="flat" cmpd="sng" algn="ctr">
          <a:solidFill>
            <a:srgbClr val="FF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5F07DC-3C8B-42C3-AB7F-9C55A72A39C3}">
      <dsp:nvSpPr>
        <dsp:cNvPr id="0" name=""/>
        <dsp:cNvSpPr/>
      </dsp:nvSpPr>
      <dsp:spPr>
        <a:xfrm rot="5400000">
          <a:off x="9766598" y="117767"/>
          <a:ext cx="859200" cy="1429691"/>
        </a:xfrm>
        <a:prstGeom prst="corner">
          <a:avLst>
            <a:gd name="adj1" fmla="val 16120"/>
            <a:gd name="adj2" fmla="val 16110"/>
          </a:avLst>
        </a:prstGeom>
        <a:solidFill>
          <a:srgbClr val="FF9933"/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43ED0-1C8E-4497-B8C1-69449533C2EF}">
      <dsp:nvSpPr>
        <dsp:cNvPr id="0" name=""/>
        <dsp:cNvSpPr/>
      </dsp:nvSpPr>
      <dsp:spPr>
        <a:xfrm>
          <a:off x="9623176" y="544937"/>
          <a:ext cx="1290733" cy="11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smtClean="0">
              <a:latin typeface="Arial" pitchFamily="34" charset="0"/>
              <a:cs typeface="Arial" pitchFamily="34" charset="0"/>
            </a:rPr>
            <a:t>2017</a:t>
          </a:r>
          <a:endParaRPr lang="ru-RU" sz="1200" b="1" i="1" kern="120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smtClean="0">
              <a:latin typeface="Arial" pitchFamily="34" charset="0"/>
              <a:cs typeface="Arial" pitchFamily="34" charset="0"/>
            </a:rPr>
            <a:t/>
          </a:r>
          <a:br>
            <a:rPr lang="en-US" sz="900" i="1" kern="1200" smtClean="0">
              <a:latin typeface="Arial" pitchFamily="34" charset="0"/>
              <a:cs typeface="Arial" pitchFamily="34" charset="0"/>
            </a:rPr>
          </a:br>
          <a:r>
            <a:rPr lang="ru-RU" sz="1200" i="1" kern="1200" smtClean="0">
              <a:latin typeface="Arial" pitchFamily="34" charset="0"/>
              <a:cs typeface="Arial" pitchFamily="34" charset="0"/>
            </a:rPr>
            <a:t>Законопроект о расширении самостоятель-ности университетов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9623176" y="544937"/>
        <a:ext cx="1290733" cy="1131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FC259-4627-4DFA-B838-1B0AF1FF5CAF}">
      <dsp:nvSpPr>
        <dsp:cNvPr id="0" name=""/>
        <dsp:cNvSpPr/>
      </dsp:nvSpPr>
      <dsp:spPr>
        <a:xfrm>
          <a:off x="21468" y="299496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lumMod val="110000"/>
                <a:satMod val="105000"/>
                <a:tint val="67000"/>
                <a:alpha val="7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Членство в международных ассоциациях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21468" y="299496"/>
        <a:ext cx="2076767" cy="1246060"/>
      </dsp:txXfrm>
    </dsp:sp>
    <dsp:sp modelId="{B944A231-1799-4109-9EC9-245E5494E037}">
      <dsp:nvSpPr>
        <dsp:cNvPr id="0" name=""/>
        <dsp:cNvSpPr/>
      </dsp:nvSpPr>
      <dsp:spPr>
        <a:xfrm>
          <a:off x="2305913" y="299496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819425"/>
                <a:satOff val="-972"/>
                <a:lumOff val="-515"/>
                <a:lumMod val="110000"/>
                <a:satMod val="105000"/>
                <a:tint val="67000"/>
                <a:alpha val="41000"/>
              </a:schemeClr>
            </a:gs>
            <a:gs pos="5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Академическая мобильность студентов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2305913" y="299496"/>
        <a:ext cx="2076767" cy="1246060"/>
      </dsp:txXfrm>
    </dsp:sp>
    <dsp:sp modelId="{0861BE2D-C4B5-428D-A0FA-75D8EFE3CD90}">
      <dsp:nvSpPr>
        <dsp:cNvPr id="0" name=""/>
        <dsp:cNvSpPr/>
      </dsp:nvSpPr>
      <dsp:spPr>
        <a:xfrm>
          <a:off x="4590357" y="299496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819425"/>
                <a:satOff val="-972"/>
                <a:lumOff val="-515"/>
                <a:lumMod val="110000"/>
                <a:satMod val="105000"/>
                <a:tint val="67000"/>
                <a:alpha val="41000"/>
              </a:schemeClr>
            </a:gs>
            <a:gs pos="5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19425"/>
                <a:satOff val="-972"/>
                <a:lumOff val="-5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Международная кредитная мобильность студентов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4590357" y="299496"/>
        <a:ext cx="2076767" cy="1246060"/>
      </dsp:txXfrm>
    </dsp:sp>
    <dsp:sp modelId="{7258F403-7854-4CD1-AC84-C78C33FC0980}">
      <dsp:nvSpPr>
        <dsp:cNvPr id="0" name=""/>
        <dsp:cNvSpPr/>
      </dsp:nvSpPr>
      <dsp:spPr>
        <a:xfrm>
          <a:off x="6874802" y="299496"/>
          <a:ext cx="2076767" cy="1246060"/>
        </a:xfrm>
        <a:prstGeom prst="rect">
          <a:avLst/>
        </a:prstGeom>
        <a:gradFill flip="none" rotWithShape="0">
          <a:gsLst>
            <a:gs pos="0">
              <a:schemeClr val="accent2">
                <a:hueOff val="-1638851"/>
                <a:satOff val="-1944"/>
                <a:satMod val="105000"/>
                <a:tint val="67000"/>
                <a:alpha val="63000"/>
                <a:lumMod val="54000"/>
                <a:lumOff val="46000"/>
              </a:schemeClr>
            </a:gs>
            <a:gs pos="50000">
              <a:schemeClr val="accent2">
                <a:hueOff val="-1638851"/>
                <a:satOff val="-1944"/>
                <a:lumOff val="-1029"/>
                <a:lumMod val="105000"/>
                <a:satMod val="103000"/>
                <a:tint val="73000"/>
                <a:alpha val="77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Мобильность ППС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6874802" y="299496"/>
        <a:ext cx="2076767" cy="1246060"/>
      </dsp:txXfrm>
    </dsp:sp>
    <dsp:sp modelId="{3001EE42-2292-4D54-AC76-58901E87D475}">
      <dsp:nvSpPr>
        <dsp:cNvPr id="0" name=""/>
        <dsp:cNvSpPr/>
      </dsp:nvSpPr>
      <dsp:spPr>
        <a:xfrm>
          <a:off x="10160" y="1753233"/>
          <a:ext cx="2076767" cy="1246060"/>
        </a:xfrm>
        <a:prstGeom prst="rect">
          <a:avLst/>
        </a:prstGeom>
        <a:gradFill flip="none" rotWithShape="0">
          <a:gsLst>
            <a:gs pos="0">
              <a:schemeClr val="accent2">
                <a:hueOff val="-1638851"/>
                <a:satOff val="-1944"/>
                <a:satMod val="105000"/>
                <a:tint val="67000"/>
                <a:alpha val="63000"/>
                <a:lumMod val="54000"/>
                <a:lumOff val="46000"/>
              </a:schemeClr>
            </a:gs>
            <a:gs pos="50000">
              <a:schemeClr val="accent2">
                <a:hueOff val="-1638851"/>
                <a:satOff val="-1944"/>
                <a:lumOff val="-1029"/>
                <a:lumMod val="105000"/>
                <a:satMod val="103000"/>
                <a:tint val="73000"/>
                <a:alpha val="77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+mn-lt"/>
              <a:cs typeface="Arial" pitchFamily="34" charset="0"/>
            </a:rPr>
            <a:t>Научные </a:t>
          </a:r>
          <a:r>
            <a:rPr lang="ru-RU" sz="1800" b="0" kern="1200" dirty="0" smtClean="0">
              <a:latin typeface="+mn-lt"/>
              <a:cs typeface="Arial" pitchFamily="34" charset="0"/>
            </a:rPr>
            <a:t>стажировки магистрантов  и докторантов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10160" y="1753233"/>
        <a:ext cx="2076767" cy="1246060"/>
      </dsp:txXfrm>
    </dsp:sp>
    <dsp:sp modelId="{F3A01233-E452-454C-AF36-060F212B6255}">
      <dsp:nvSpPr>
        <dsp:cNvPr id="0" name=""/>
        <dsp:cNvSpPr/>
      </dsp:nvSpPr>
      <dsp:spPr>
        <a:xfrm>
          <a:off x="2294605" y="1753233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2458276"/>
                <a:satOff val="-2916"/>
                <a:lumOff val="-1544"/>
                <a:lumMod val="110000"/>
                <a:satMod val="105000"/>
                <a:tint val="67000"/>
                <a:alpha val="53000"/>
              </a:schemeClr>
            </a:gs>
            <a:gs pos="50000">
              <a:schemeClr val="accent2">
                <a:hueOff val="-2458276"/>
                <a:satOff val="-2916"/>
                <a:lumOff val="-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58276"/>
                <a:satOff val="-2916"/>
                <a:lumOff val="-15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Обучение иностранных студентов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2294605" y="1753233"/>
        <a:ext cx="2076767" cy="1246060"/>
      </dsp:txXfrm>
    </dsp:sp>
    <dsp:sp modelId="{3F56309C-09D3-47FF-A796-11CB7AAAF495}">
      <dsp:nvSpPr>
        <dsp:cNvPr id="0" name=""/>
        <dsp:cNvSpPr/>
      </dsp:nvSpPr>
      <dsp:spPr>
        <a:xfrm>
          <a:off x="4647998" y="1753233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lumMod val="110000"/>
                <a:satMod val="105000"/>
                <a:tint val="67000"/>
                <a:alpha val="86000"/>
              </a:schemeClr>
            </a:gs>
            <a:gs pos="50000">
              <a:schemeClr val="accent2">
                <a:hueOff val="-3277702"/>
                <a:satOff val="-3888"/>
                <a:lumOff val="-2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Приглашение зарубежных ученых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4647998" y="1753233"/>
        <a:ext cx="2076767" cy="1246060"/>
      </dsp:txXfrm>
    </dsp:sp>
    <dsp:sp modelId="{3352C4C8-7FC7-4837-A994-92D27F36EE46}">
      <dsp:nvSpPr>
        <dsp:cNvPr id="0" name=""/>
        <dsp:cNvSpPr/>
      </dsp:nvSpPr>
      <dsp:spPr>
        <a:xfrm>
          <a:off x="6873655" y="1753233"/>
          <a:ext cx="2099383" cy="1246060"/>
        </a:xfrm>
        <a:prstGeom prst="rect">
          <a:avLst/>
        </a:prstGeom>
        <a:gradFill rotWithShape="0">
          <a:gsLst>
            <a:gs pos="0">
              <a:schemeClr val="accent2">
                <a:hueOff val="-4097127"/>
                <a:satOff val="-4860"/>
                <a:lumOff val="-2573"/>
                <a:lumMod val="110000"/>
                <a:satMod val="105000"/>
                <a:tint val="67000"/>
                <a:alpha val="54000"/>
              </a:schemeClr>
            </a:gs>
            <a:gs pos="50000">
              <a:schemeClr val="accent2">
                <a:hueOff val="-4097127"/>
                <a:satOff val="-4860"/>
                <a:lumOff val="-25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097127"/>
                <a:satOff val="-4860"/>
                <a:lumOff val="-2573"/>
                <a:alphaOff val="0"/>
                <a:lumMod val="105000"/>
                <a:satMod val="109000"/>
                <a:tint val="81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Двудипломные             и совместные программы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6873655" y="1753233"/>
        <a:ext cx="2099383" cy="1246060"/>
      </dsp:txXfrm>
    </dsp:sp>
    <dsp:sp modelId="{D13B7DF0-E3D9-476B-8C06-8CA47454FE49}">
      <dsp:nvSpPr>
        <dsp:cNvPr id="0" name=""/>
        <dsp:cNvSpPr/>
      </dsp:nvSpPr>
      <dsp:spPr>
        <a:xfrm>
          <a:off x="1163690" y="3206971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4916553"/>
                <a:satOff val="-5832"/>
                <a:lumOff val="-3088"/>
                <a:lumMod val="110000"/>
                <a:satMod val="105000"/>
                <a:tint val="67000"/>
                <a:alpha val="52000"/>
              </a:schemeClr>
            </a:gs>
            <a:gs pos="50000">
              <a:schemeClr val="accent2">
                <a:hueOff val="-4916553"/>
                <a:satOff val="-5832"/>
                <a:lumOff val="-30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916553"/>
                <a:satOff val="-5832"/>
                <a:lumOff val="-30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Участие в международных исследовательских проектах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1163690" y="3206971"/>
        <a:ext cx="2076767" cy="1246060"/>
      </dsp:txXfrm>
    </dsp:sp>
    <dsp:sp modelId="{C438E6FA-DEEB-4ECF-92DD-7B2AEDA7FFC0}">
      <dsp:nvSpPr>
        <dsp:cNvPr id="0" name=""/>
        <dsp:cNvSpPr/>
      </dsp:nvSpPr>
      <dsp:spPr>
        <a:xfrm>
          <a:off x="3448135" y="3206971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5735978"/>
                <a:satOff val="-6804"/>
                <a:lumOff val="-3602"/>
                <a:lumMod val="110000"/>
                <a:satMod val="105000"/>
                <a:tint val="67000"/>
                <a:alpha val="77000"/>
              </a:schemeClr>
            </a:gs>
            <a:gs pos="50000">
              <a:schemeClr val="accent2">
                <a:hueOff val="-5735978"/>
                <a:satOff val="-6804"/>
                <a:lumOff val="-36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735978"/>
                <a:satOff val="-6804"/>
                <a:lumOff val="-36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Международное сотрудничество с вузами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3448135" y="3206971"/>
        <a:ext cx="2076767" cy="1246060"/>
      </dsp:txXfrm>
    </dsp:sp>
    <dsp:sp modelId="{FF7C9FCD-5822-4651-9D14-D08A148DFDC7}">
      <dsp:nvSpPr>
        <dsp:cNvPr id="0" name=""/>
        <dsp:cNvSpPr/>
      </dsp:nvSpPr>
      <dsp:spPr>
        <a:xfrm>
          <a:off x="5732580" y="3206971"/>
          <a:ext cx="2076767" cy="1246060"/>
        </a:xfrm>
        <a:prstGeom prst="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lumMod val="110000"/>
                <a:satMod val="105000"/>
                <a:tint val="67000"/>
                <a:alpha val="61000"/>
              </a:schemeClr>
            </a:gs>
            <a:gs pos="50000">
              <a:schemeClr val="accent2">
                <a:hueOff val="-6555403"/>
                <a:satOff val="-7776"/>
                <a:lumOff val="-41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Arial" pitchFamily="34" charset="0"/>
            </a:rPr>
            <a:t>Интернационализация учебных планов и программ</a:t>
          </a:r>
          <a:endParaRPr lang="ru-RU" sz="1800" b="0" kern="1200" dirty="0">
            <a:latin typeface="+mn-lt"/>
            <a:cs typeface="Arial" pitchFamily="34" charset="0"/>
          </a:endParaRPr>
        </a:p>
      </dsp:txBody>
      <dsp:txXfrm>
        <a:off x="5732580" y="3206971"/>
        <a:ext cx="2076767" cy="124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D3E2B-D195-4C37-A9EB-2B106981F4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F36EC-D6D6-475C-AC47-518536CAE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21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CD1B-3562-4108-BE01-D5CF610B86B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3675B-18DE-484B-A5D3-3FD477635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6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675B-18DE-484B-A5D3-3FD477635D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2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675B-18DE-484B-A5D3-3FD477635D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2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675B-18DE-484B-A5D3-3FD477635D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5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6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3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6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300" y="254001"/>
            <a:ext cx="11696700" cy="116839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1825625"/>
            <a:ext cx="116205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2100" y="6356350"/>
            <a:ext cx="3289300" cy="365125"/>
          </a:xfrm>
        </p:spPr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02000" cy="365125"/>
          </a:xfrm>
        </p:spPr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1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3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5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ukravchenko\Desktop\Презентация по еразмус\Рисунок1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70DD-5688-4EFC-841D-7AD8B7BFF59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0AF0-C861-43FB-925B-ED9D7F21D85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W:\Group CMK\_Международное сотрудничество\КОДЕКСЫ\ЛОГОТИП\Logo прозрачный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408253"/>
            <a:ext cx="844551" cy="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9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chart" Target="../charts/chart11.xml"/><Relationship Id="rId26" Type="http://schemas.openxmlformats.org/officeDocument/2006/relationships/image" Target="../media/image60.png"/><Relationship Id="rId3" Type="http://schemas.microsoft.com/office/2007/relationships/hdphoto" Target="../media/hdphoto4.wdp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9.png"/><Relationship Id="rId2" Type="http://schemas.openxmlformats.org/officeDocument/2006/relationships/image" Target="../media/image39.png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6.png"/><Relationship Id="rId24" Type="http://schemas.openxmlformats.org/officeDocument/2006/relationships/image" Target="../media/image58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23" Type="http://schemas.openxmlformats.org/officeDocument/2006/relationships/image" Target="../media/image57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chart" Target="../charts/chart2.xml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5" Type="http://schemas.openxmlformats.org/officeDocument/2006/relationships/chart" Target="../charts/chart3.xml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1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9" y="5057760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6172199" y="1627553"/>
            <a:ext cx="5745223" cy="4990219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ЗАРУБЕЖНЫХ УЧЕНЫХ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" y="5210160"/>
            <a:ext cx="5372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 привлечению зарубежных ученых действует с 2009 г. </a:t>
            </a:r>
          </a:p>
          <a:p>
            <a:pPr algn="just">
              <a:spcBef>
                <a:spcPts val="1200"/>
              </a:spcBef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ЦЕЛЬ ВИЗИТА ЗАРУБЕЖНЫХ УЧЕНЫХ - чтение лекций,  проведение информационных тренингов, внедрение современных технологий и программ обучения, научное консультирование докторантов</a:t>
            </a:r>
          </a:p>
        </p:txBody>
      </p: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405697388"/>
              </p:ext>
            </p:extLst>
          </p:nvPr>
        </p:nvGraphicFramePr>
        <p:xfrm>
          <a:off x="7144557" y="1746288"/>
          <a:ext cx="4252026" cy="226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890562"/>
              </p:ext>
            </p:extLst>
          </p:nvPr>
        </p:nvGraphicFramePr>
        <p:xfrm>
          <a:off x="962549" y="1959580"/>
          <a:ext cx="4564569" cy="293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" name="TextBox 1"/>
          <p:cNvSpPr txBox="1"/>
          <p:nvPr/>
        </p:nvSpPr>
        <p:spPr>
          <a:xfrm>
            <a:off x="1030316" y="1484678"/>
            <a:ext cx="446449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itchFamily="2" charset="2"/>
              <a:buChar char="ü"/>
              <a:defRPr kumimoji="0" sz="1400" b="1">
                <a:cs typeface="Arial" panose="020B0604020202020204" pitchFamily="34" charset="0"/>
              </a:defRPr>
            </a:lvl1pPr>
            <a:lvl2pPr marL="742950" indent="-285750"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dirty="0"/>
              <a:t>Динамика количества приглашенных зарубежных ученых за счет средств госбюджета, 2009-2016 гг.</a:t>
            </a:r>
          </a:p>
        </p:txBody>
      </p:sp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2323798473"/>
              </p:ext>
            </p:extLst>
          </p:nvPr>
        </p:nvGraphicFramePr>
        <p:xfrm>
          <a:off x="6742966" y="3088748"/>
          <a:ext cx="4232996" cy="35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98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ЗАРУБЕЖНЫЕ ТОП-МЕНЕДЖЕРЫ</a:t>
            </a:r>
            <a:endParaRPr lang="ru-RU" dirty="0"/>
          </a:p>
        </p:txBody>
      </p:sp>
      <p:pic>
        <p:nvPicPr>
          <p:cNvPr id="7" name="Picture 2" descr="D:\Документы ДСКИ\Новости Парасат\Проректор\OLE_06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14706" r="26813"/>
          <a:stretch/>
        </p:blipFill>
        <p:spPr bwMode="auto">
          <a:xfrm>
            <a:off x="1875011" y="1791369"/>
            <a:ext cx="2785889" cy="3168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:\ВИДЕОДИСК ДЛЯ СЕРГЕЯ\Болгария\OLE_38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r="16621"/>
          <a:stretch/>
        </p:blipFill>
        <p:spPr bwMode="auto">
          <a:xfrm>
            <a:off x="7439355" y="1791368"/>
            <a:ext cx="2945621" cy="3168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09700" y="5188130"/>
            <a:ext cx="3898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ОРХАН СОЙЛЕМЕЗ</a:t>
            </a:r>
          </a:p>
          <a:p>
            <a:pPr algn="ctr"/>
            <a:r>
              <a:rPr lang="ru-RU" dirty="0" smtClean="0"/>
              <a:t>профессор</a:t>
            </a:r>
            <a:r>
              <a:rPr lang="ru-RU" dirty="0"/>
              <a:t>, доктор филологических наук, гражданин </a:t>
            </a:r>
            <a:r>
              <a:rPr lang="ru-RU" dirty="0" smtClean="0"/>
              <a:t>Турции,</a:t>
            </a:r>
          </a:p>
          <a:p>
            <a:pPr algn="ctr"/>
            <a:r>
              <a:rPr lang="ru-RU" dirty="0" smtClean="0"/>
              <a:t>проректор </a:t>
            </a:r>
            <a:r>
              <a:rPr lang="ru-RU" dirty="0"/>
              <a:t>по интернационализации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2099" y="5194659"/>
            <a:ext cx="4312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АНДРИАНА РИСК СУРЛЕВА</a:t>
            </a:r>
          </a:p>
          <a:p>
            <a:pPr algn="ctr"/>
            <a:r>
              <a:rPr lang="ru-RU" dirty="0" smtClean="0"/>
              <a:t>профессор</a:t>
            </a:r>
            <a:r>
              <a:rPr lang="ru-RU" dirty="0"/>
              <a:t>, доктор химических наук, гражданка </a:t>
            </a:r>
            <a:r>
              <a:rPr lang="ru-RU" dirty="0" smtClean="0"/>
              <a:t>Болгарии, </a:t>
            </a:r>
          </a:p>
          <a:p>
            <a:pPr algn="ctr"/>
            <a:r>
              <a:rPr lang="ru-RU" dirty="0" smtClean="0"/>
              <a:t>директор </a:t>
            </a:r>
            <a:r>
              <a:rPr lang="ru-RU" dirty="0"/>
              <a:t>департамента науки</a:t>
            </a:r>
          </a:p>
        </p:txBody>
      </p:sp>
    </p:spTree>
    <p:extLst>
      <p:ext uri="{BB962C8B-B14F-4D97-AF65-F5344CB8AC3E}">
        <p14:creationId xmlns:p14="http://schemas.microsoft.com/office/powerpoint/2010/main" val="35019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492509" y="5158843"/>
            <a:ext cx="4453931" cy="1495425"/>
          </a:xfrm>
          <a:prstGeom prst="rect">
            <a:avLst/>
          </a:prstGeom>
          <a:solidFill>
            <a:srgbClr val="0000FF">
              <a:alpha val="10000"/>
            </a:srgb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028430" y="1933063"/>
            <a:ext cx="2912587" cy="1599908"/>
          </a:xfrm>
          <a:prstGeom prst="rect">
            <a:avLst/>
          </a:prstGeom>
          <a:solidFill>
            <a:srgbClr val="7030A0">
              <a:alpha val="10000"/>
            </a:srgb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84583" y="1938103"/>
            <a:ext cx="4441231" cy="1599907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86869" y="3593735"/>
            <a:ext cx="2912587" cy="1481857"/>
          </a:xfrm>
          <a:prstGeom prst="rect">
            <a:avLst/>
          </a:prstGeom>
          <a:solidFill>
            <a:srgbClr val="7030A0">
              <a:alpha val="10000"/>
            </a:srgb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87086" y="3584670"/>
            <a:ext cx="4441231" cy="1483427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ДВУДИПЛОМНЫЕ  И СОВМЕСТНЫЕ ОБРАЗОВАТЕЛЬНЫЕ ПРОГРАММЫ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21342136"/>
              </p:ext>
            </p:extLst>
          </p:nvPr>
        </p:nvGraphicFramePr>
        <p:xfrm>
          <a:off x="443047" y="1875421"/>
          <a:ext cx="3732580" cy="304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11347" y="5321933"/>
            <a:ext cx="3341553" cy="919401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600" dirty="0"/>
              <a:t>Общее количество совместных и двудипломных </a:t>
            </a:r>
            <a:r>
              <a:rPr lang="ru-RU" altLang="ru-RU" sz="1600" dirty="0" smtClean="0"/>
              <a:t>программ в казахстанских вузах  - </a:t>
            </a:r>
            <a:r>
              <a:rPr lang="ru-RU" altLang="ru-RU" sz="1600" dirty="0"/>
              <a:t>875</a:t>
            </a:r>
          </a:p>
        </p:txBody>
      </p:sp>
      <p:pic>
        <p:nvPicPr>
          <p:cNvPr id="6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5" y="5364318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17528" y="5466639"/>
            <a:ext cx="2446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Биология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Биотехнология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Экология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09633" y="5158843"/>
            <a:ext cx="2914888" cy="14954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Vytauto Didžiojo universite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96" y="5373885"/>
            <a:ext cx="2460798" cy="10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22999" y="4387771"/>
            <a:ext cx="218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Омский государственный </a:t>
            </a:r>
          </a:p>
          <a:p>
            <a:r>
              <a:rPr lang="ru-RU" sz="1200" b="1" dirty="0" smtClean="0"/>
              <a:t>педагогический университет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Информационные системы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85474" y="5149511"/>
            <a:ext cx="3537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Университет Витаутаса Великого</a:t>
            </a: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29485" y="6307553"/>
            <a:ext cx="3223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Выпуск в 2018 году 5 магистров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74732" y="2701972"/>
            <a:ext cx="2942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Омский государственный </a:t>
            </a:r>
            <a:endParaRPr lang="ru-RU" sz="1200" b="1" dirty="0" smtClean="0"/>
          </a:p>
          <a:p>
            <a:r>
              <a:rPr lang="ru-RU" sz="1200" b="1" dirty="0" smtClean="0"/>
              <a:t>университет им.  Ф. М. </a:t>
            </a:r>
            <a:r>
              <a:rPr lang="ru-RU" sz="1200" b="1" dirty="0" smtClean="0"/>
              <a:t>Достоевского</a:t>
            </a:r>
            <a:endParaRPr lang="ru-RU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Химия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23449" y="3825611"/>
            <a:ext cx="3299472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Педагогика </a:t>
            </a:r>
            <a:r>
              <a:rPr lang="ru-RU" sz="1200" dirty="0"/>
              <a:t>и психология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Юриспруденция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Учет и аудит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Экология 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Информационные системы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Финансы</a:t>
            </a: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Государственное и местное управление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dirty="0"/>
          </a:p>
        </p:txBody>
      </p:sp>
      <p:pic>
        <p:nvPicPr>
          <p:cNvPr id="1026" name="Picture 2" descr="ОмГП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20" y="3655382"/>
            <a:ext cx="686706" cy="7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cademy.omga.su/images/logo_omga_137_15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63" y="3997378"/>
            <a:ext cx="847371" cy="9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мский государственный университет им. Ф.М. Достоевског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014" y="2001603"/>
            <a:ext cx="103139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оготип Финуниверситет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05" y="1892529"/>
            <a:ext cx="1713125" cy="5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376150" y="2441294"/>
            <a:ext cx="3314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Омский филиал Финансового университета </a:t>
            </a:r>
            <a:endParaRPr lang="ru-RU" sz="1200" b="1" dirty="0" smtClean="0"/>
          </a:p>
          <a:p>
            <a:r>
              <a:rPr lang="ru-RU" sz="1200" b="1" dirty="0" smtClean="0"/>
              <a:t>при </a:t>
            </a:r>
            <a:r>
              <a:rPr lang="ru-RU" sz="1200" b="1" dirty="0"/>
              <a:t>Правительстве Российской Федерации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Финансы</a:t>
            </a: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Учет и аудит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Экономика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00225" y="3589709"/>
            <a:ext cx="2773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Омская гуманитарная академия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5383" y="1524000"/>
            <a:ext cx="764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СКГУ им. М. Козыбаева – 15 совместных и двудипломных программ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55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МЕЖДУНАРОДНОЕ СОТРУДНИЧЕСТВО </a:t>
            </a:r>
            <a:br>
              <a:rPr lang="ru-RU" sz="3600" dirty="0" smtClean="0"/>
            </a:br>
            <a:r>
              <a:rPr lang="ru-RU" sz="3600" dirty="0" smtClean="0"/>
              <a:t>СКГУ </a:t>
            </a:r>
            <a:r>
              <a:rPr lang="ru-RU" sz="3200" dirty="0" smtClean="0"/>
              <a:t>им. М. Козыбаева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22105" y="1789514"/>
            <a:ext cx="1715622" cy="1240618"/>
            <a:chOff x="179401" y="1697141"/>
            <a:chExt cx="1715622" cy="1240618"/>
          </a:xfrm>
        </p:grpSpPr>
        <p:sp>
          <p:nvSpPr>
            <p:cNvPr id="8" name="TextBox 7"/>
            <p:cNvSpPr txBox="1"/>
            <p:nvPr/>
          </p:nvSpPr>
          <p:spPr>
            <a:xfrm>
              <a:off x="179401" y="1697141"/>
              <a:ext cx="17156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kern="1000" spc="-1000" dirty="0" smtClean="0">
                  <a:solidFill>
                    <a:srgbClr val="0070C0"/>
                  </a:solidFill>
                  <a:latin typeface="Arial Black" pitchFamily="34" charset="0"/>
                  <a:cs typeface="Aharoni" pitchFamily="2" charset="-79"/>
                </a:rPr>
                <a:t>140</a:t>
              </a:r>
              <a:endParaRPr lang="ru-RU" sz="6600" kern="1000" spc="-1000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402" y="2599205"/>
              <a:ext cx="16124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70C0"/>
                  </a:solidFill>
                </a:rPr>
                <a:t>договоров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937727" y="2035718"/>
            <a:ext cx="4360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dirty="0" smtClean="0"/>
              <a:t>Белоруссия</a:t>
            </a:r>
            <a:r>
              <a:rPr lang="ru-RU" dirty="0"/>
              <a:t>, </a:t>
            </a:r>
            <a:r>
              <a:rPr lang="ru-RU" dirty="0" smtClean="0"/>
              <a:t>Болгария</a:t>
            </a:r>
            <a:r>
              <a:rPr lang="ru-RU" dirty="0"/>
              <a:t>, </a:t>
            </a:r>
            <a:r>
              <a:rPr lang="ru-RU" dirty="0" smtClean="0"/>
              <a:t>Германия</a:t>
            </a:r>
            <a:r>
              <a:rPr lang="ru-RU" dirty="0"/>
              <a:t>, Китай, Корея, Латвия, Литва, Польша, Португалия, Россия, Словакия, Турция, США, Финляндия, Чехия</a:t>
            </a:r>
          </a:p>
        </p:txBody>
      </p:sp>
      <p:pic>
        <p:nvPicPr>
          <p:cNvPr id="35" name="Picture 2" descr="D:\ЛОГОТИПЫ\main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427" y1="13978" x2="8200" y2="21147"/>
                        <a14:foregroundMark x1="31203" y1="7885" x2="11289" y2="20430"/>
                        <a14:foregroundMark x1="20234" y1="43011" x2="30777" y2="85484"/>
                        <a14:foregroundMark x1="50053" y1="16846" x2="62513" y2="10215"/>
                        <a14:foregroundMark x1="72843" y1="47670" x2="87540" y2="89785"/>
                        <a14:foregroundMark x1="83706" y1="33871" x2="78701" y2="59319"/>
                        <a14:foregroundMark x1="86581" y1="86201" x2="73056" y2="62186"/>
                        <a14:foregroundMark x1="65389" y1="48208" x2="46432" y2="47491"/>
                        <a14:foregroundMark x1="53248" y1="28853" x2="43344" y2="41039"/>
                        <a14:foregroundMark x1="36848" y1="19176" x2="23110" y2="35663"/>
                        <a14:foregroundMark x1="37061" y1="27061" x2="28328" y2="43548"/>
                        <a14:foregroundMark x1="17785" y1="43369" x2="24601" y2="71685"/>
                        <a14:foregroundMark x1="18211" y1="38172" x2="7135" y2="25448"/>
                        <a14:foregroundMark x1="83600" y1="19176" x2="73056" y2="11649"/>
                        <a14:foregroundMark x1="79872" y1="17742" x2="62620" y2="12724"/>
                        <a14:foregroundMark x1="89989" y1="94982" x2="93930" y2="87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68" y="2151048"/>
            <a:ext cx="6566913" cy="39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ЛОГОТИПЫ\turkey_round_ico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05" y="3591109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ЛОГОТИПЫ\united_kingdom_round_icon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56" y="2727013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ЛОГОТИПЫ\united_states_of_america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44" y="3673752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D:\ЛОГОТИПЫ\bulgaria_round_icon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05" y="3195734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D:\ЛОГОТИПЫ\czech_republic_round_icon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89" y="3191914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D:\ЛОГОТИПЫ\germany_round_icon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89" y="3573361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D:\ЛОГОТИПЫ\romania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16" y="3573362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D:\ЛОГОТИПЫ\russia_round_icon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549" y="2734162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D:\ЛОГОТИПЫ\spain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16" y="3191913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40" y="3573361"/>
            <a:ext cx="480000" cy="36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613" y="3255110"/>
            <a:ext cx="480000" cy="36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64" y="3916710"/>
            <a:ext cx="480000" cy="36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13" y="3963056"/>
            <a:ext cx="360000" cy="36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79" y="3964915"/>
            <a:ext cx="480000" cy="360000"/>
          </a:xfrm>
          <a:prstGeom prst="rect">
            <a:avLst/>
          </a:prstGeom>
        </p:spPr>
      </p:pic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3161822577"/>
              </p:ext>
            </p:extLst>
          </p:nvPr>
        </p:nvGraphicFramePr>
        <p:xfrm>
          <a:off x="1438826" y="3925491"/>
          <a:ext cx="3394841" cy="28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3074" name="Picture 2" descr="Chipr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05" y="3961084"/>
            <a:ext cx="402376" cy="4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crain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28" y="3191913"/>
            <a:ext cx="408888" cy="4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tali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13" y="4275018"/>
            <a:ext cx="427781" cy="4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nlandia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34" y="2734162"/>
            <a:ext cx="461572" cy="4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slovaquia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75" y="2790685"/>
            <a:ext cx="373626" cy="3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Похожее изображение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991" y="3252954"/>
            <a:ext cx="387556" cy="3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72" y="4275018"/>
            <a:ext cx="388345" cy="3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Похожее изображение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059" y="3461322"/>
            <a:ext cx="343539" cy="3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8" descr="Похожее 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2" name="Picture 30" descr="Похожее изображение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98" y="2793257"/>
            <a:ext cx="407782" cy="4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298305" y="3925491"/>
            <a:ext cx="5675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ru-RU" b="1" dirty="0" smtClean="0"/>
              <a:t>Количество договоров с вузами и организациями ближнего и дальнего зарубежья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7727" y="1666386"/>
            <a:ext cx="4874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b="1" dirty="0"/>
              <a:t>с международными вузами и организациями:</a:t>
            </a:r>
          </a:p>
        </p:txBody>
      </p:sp>
    </p:spTree>
    <p:extLst>
      <p:ext uri="{BB962C8B-B14F-4D97-AF65-F5344CB8AC3E}">
        <p14:creationId xmlns:p14="http://schemas.microsoft.com/office/powerpoint/2010/main" val="7942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11196" y="1580251"/>
            <a:ext cx="5516622" cy="5123904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4" y="5558601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ЕВРОСОЮЗА ЭРАЗМУС+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6761656" y="2934374"/>
            <a:ext cx="1247163" cy="1680772"/>
            <a:chOff x="347721" y="1299029"/>
            <a:chExt cx="1247163" cy="1680772"/>
          </a:xfrm>
        </p:grpSpPr>
        <p:sp>
          <p:nvSpPr>
            <p:cNvPr id="27" name="TextBox 26"/>
            <p:cNvSpPr txBox="1"/>
            <p:nvPr/>
          </p:nvSpPr>
          <p:spPr>
            <a:xfrm>
              <a:off x="517769" y="1299029"/>
              <a:ext cx="7422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kern="1000" dirty="0" smtClean="0">
                  <a:solidFill>
                    <a:srgbClr val="0070C0"/>
                  </a:solidFill>
                  <a:latin typeface="Arial Black" pitchFamily="34" charset="0"/>
                  <a:cs typeface="Aharoni" pitchFamily="2" charset="-79"/>
                </a:rPr>
                <a:t>2</a:t>
              </a:r>
              <a:endParaRPr lang="ru-RU" sz="8000" kern="1000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721" y="2302693"/>
              <a:ext cx="124716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</a:rPr>
                <a:t>проекта </a:t>
              </a:r>
              <a:r>
                <a:rPr lang="ru-RU" b="1" dirty="0" smtClean="0">
                  <a:solidFill>
                    <a:srgbClr val="0070C0"/>
                  </a:solidFill>
                </a:rPr>
                <a:t>Эразмус+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008819" y="3071701"/>
            <a:ext cx="399615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/>
              <a:t>«Разработка двухуровневой инновационной программы в микроэлектронной инженерии» 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/>
              <a:t>«Переход к автономии университетов в Казахстане</a:t>
            </a:r>
            <a:r>
              <a:rPr lang="ru-RU" b="1" dirty="0" smtClean="0"/>
              <a:t>»</a:t>
            </a:r>
          </a:p>
          <a:p>
            <a:pPr marL="0" lvl="1">
              <a:spcBef>
                <a:spcPts val="0"/>
              </a:spcBef>
            </a:pPr>
            <a:endParaRPr lang="ru-RU" dirty="0" smtClean="0"/>
          </a:p>
        </p:txBody>
      </p:sp>
      <p:pic>
        <p:nvPicPr>
          <p:cNvPr id="14338" name="Picture 2" descr="http://nkzu.kz/files/dep/nis/inter/docme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32" y="5873158"/>
            <a:ext cx="2515675" cy="5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nkzu.kz/files/dep/nis/inter/logosbeneficaireserasmusrightfund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36" y="1661605"/>
            <a:ext cx="5031350" cy="10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ransition to University Autonomy in Kazakhstan (TRUNAK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968" y="5558601"/>
            <a:ext cx="2065932" cy="11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2089" y="5407732"/>
            <a:ext cx="52287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ru-RU" sz="1600" dirty="0"/>
              <a:t>Координацию программы в Казахстане осуществляет Национальный офис Эразмус+ в Казахстане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6244" y="1621776"/>
            <a:ext cx="556528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cs typeface="Arial"/>
              </a:rPr>
              <a:t>Количество </a:t>
            </a:r>
            <a:r>
              <a:rPr lang="ru-RU" sz="1600" b="1" dirty="0" smtClean="0">
                <a:cs typeface="Arial"/>
              </a:rPr>
              <a:t>выигранных проектов программы Эразмус+ </a:t>
            </a:r>
          </a:p>
          <a:p>
            <a:pPr algn="ctr"/>
            <a:r>
              <a:rPr lang="ru-RU" sz="1600" b="1" dirty="0" smtClean="0">
                <a:cs typeface="Arial"/>
              </a:rPr>
              <a:t>с 2015 по 2017 год вузами Казахстана - </a:t>
            </a:r>
            <a:r>
              <a:rPr lang="ru-RU" sz="1600" b="1" dirty="0" smtClean="0">
                <a:solidFill>
                  <a:srgbClr val="0000FF"/>
                </a:solidFill>
                <a:cs typeface="Arial"/>
              </a:rPr>
              <a:t>345</a:t>
            </a:r>
            <a:endParaRPr lang="ru-RU" sz="1600" b="1" dirty="0">
              <a:solidFill>
                <a:srgbClr val="0000FF"/>
              </a:solidFill>
              <a:cs typeface="Arial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6308370"/>
              </p:ext>
            </p:extLst>
          </p:nvPr>
        </p:nvGraphicFramePr>
        <p:xfrm>
          <a:off x="548919" y="1936317"/>
          <a:ext cx="5518506" cy="307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09973" y="5070720"/>
            <a:ext cx="5119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sz="2000" dirty="0" smtClean="0"/>
              <a:t>В 2018 </a:t>
            </a:r>
            <a:r>
              <a:rPr lang="ru-RU" sz="2000" dirty="0"/>
              <a:t>году было подано 8 проектных заявок</a:t>
            </a:r>
          </a:p>
        </p:txBody>
      </p:sp>
    </p:spTree>
    <p:extLst>
      <p:ext uri="{BB962C8B-B14F-4D97-AF65-F5344CB8AC3E}">
        <p14:creationId xmlns:p14="http://schemas.microsoft.com/office/powerpoint/2010/main" val="5268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ПОТЕНЦИАЛ УНИВЕРСИТЕТА :</a:t>
            </a:r>
            <a:br>
              <a:rPr lang="ru-RU" dirty="0"/>
            </a:br>
            <a:r>
              <a:rPr lang="ru-RU" dirty="0"/>
              <a:t>м</a:t>
            </a:r>
            <a:r>
              <a:rPr lang="ru-RU" dirty="0" smtClean="0"/>
              <a:t>еждународное </a:t>
            </a:r>
            <a:r>
              <a:rPr lang="ru-RU" dirty="0"/>
              <a:t>сотрудничество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249" y="2030544"/>
            <a:ext cx="8278751" cy="393086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/>
                </a:solidFill>
              </a:rPr>
              <a:t>Международная </a:t>
            </a:r>
            <a:r>
              <a:rPr lang="ru-RU" sz="2200" dirty="0">
                <a:solidFill>
                  <a:schemeClr val="tx2"/>
                </a:solidFill>
              </a:rPr>
              <a:t>аккредитация образовательных </a:t>
            </a:r>
            <a:r>
              <a:rPr lang="ru-RU" sz="2200" dirty="0" smtClean="0">
                <a:solidFill>
                  <a:schemeClr val="tx2"/>
                </a:solidFill>
              </a:rPr>
              <a:t>программ (Германия)</a:t>
            </a:r>
            <a:endParaRPr lang="ru-RU" sz="2200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/>
                </a:solidFill>
              </a:rPr>
              <a:t>Приглашение зарубежных преподавателей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/>
                </a:solidFill>
              </a:rPr>
              <a:t>Формирование фонда литературы на английском языке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/>
                </a:solidFill>
              </a:rPr>
              <a:t>Участие сотрудников, ППС и обучающихся в международных программах </a:t>
            </a:r>
            <a:r>
              <a:rPr lang="ru-RU" sz="2200" dirty="0" smtClean="0">
                <a:solidFill>
                  <a:schemeClr val="tx2"/>
                </a:solidFill>
              </a:rPr>
              <a:t>Эразмус + (Евросоюз), Болашак (</a:t>
            </a:r>
            <a:r>
              <a:rPr lang="ru-RU" sz="2200" dirty="0">
                <a:solidFill>
                  <a:schemeClr val="tx2"/>
                </a:solidFill>
              </a:rPr>
              <a:t>К</a:t>
            </a:r>
            <a:r>
              <a:rPr lang="ru-RU" sz="2200" dirty="0" smtClean="0">
                <a:solidFill>
                  <a:schemeClr val="tx2"/>
                </a:solidFill>
              </a:rPr>
              <a:t>азахстан), </a:t>
            </a:r>
            <a:r>
              <a:rPr lang="ru-RU" sz="2200" dirty="0">
                <a:solidFill>
                  <a:schemeClr val="tx2"/>
                </a:solidFill>
              </a:rPr>
              <a:t>Горизонт 2020 (Евросоюз</a:t>
            </a:r>
            <a:r>
              <a:rPr lang="ru-RU" sz="2200" dirty="0" smtClean="0">
                <a:solidFill>
                  <a:schemeClr val="tx2"/>
                </a:solidFill>
              </a:rPr>
              <a:t>), </a:t>
            </a:r>
            <a:r>
              <a:rPr lang="ru-RU" sz="2200" dirty="0">
                <a:solidFill>
                  <a:schemeClr val="tx2"/>
                </a:solidFill>
              </a:rPr>
              <a:t>Мевлана </a:t>
            </a:r>
            <a:r>
              <a:rPr lang="ru-RU" sz="2200" dirty="0" smtClean="0">
                <a:solidFill>
                  <a:schemeClr val="tx2"/>
                </a:solidFill>
              </a:rPr>
              <a:t>(Турция) и </a:t>
            </a:r>
            <a:r>
              <a:rPr lang="ru-RU" sz="2200" dirty="0">
                <a:solidFill>
                  <a:schemeClr val="tx2"/>
                </a:solidFill>
              </a:rPr>
              <a:t>др</a:t>
            </a:r>
            <a:r>
              <a:rPr lang="ru-RU" sz="2200" dirty="0" smtClean="0">
                <a:solidFill>
                  <a:schemeClr val="tx2"/>
                </a:solidFill>
              </a:rPr>
              <a:t>.</a:t>
            </a:r>
            <a:endParaRPr lang="ru-RU" sz="2200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/>
                </a:solidFill>
              </a:rPr>
              <a:t>Развитие академической мобильности ППС и студентов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/>
                </a:solidFill>
              </a:rPr>
              <a:t>Курсы английского языка для ППС и студентов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173" y="2011377"/>
            <a:ext cx="2651170" cy="395003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8030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1300" y="254001"/>
            <a:ext cx="11696700" cy="1168399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ПОТЕНЦИАЛ УНИВЕРСИТЕТА :</a:t>
            </a:r>
            <a:br>
              <a:rPr lang="ru-RU" dirty="0"/>
            </a:br>
            <a:r>
              <a:rPr lang="ru-RU" dirty="0" smtClean="0"/>
              <a:t>привлечение иностранных студентов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8144" y="1975751"/>
            <a:ext cx="6711207" cy="4165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</a:rPr>
              <a:t>Разработка </a:t>
            </a:r>
            <a:r>
              <a:rPr lang="ru-RU" dirty="0">
                <a:solidFill>
                  <a:schemeClr val="tx2"/>
                </a:solidFill>
              </a:rPr>
              <a:t>образовательных программ на английском языке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Открытие медицинских специальностей для привлечения иностранных студентов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Открытие офиса-представителя за рубежом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Создание интернациональных клубов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</a:rPr>
              <a:t>Разработка программы адаптации иностранных обучающихся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</a:rPr>
              <a:t>Ресурсное обеспечение студентов (общежития, медицинское обслуживание)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Картинки по запросу иностранные студ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89" y="2090037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4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1300" y="254001"/>
            <a:ext cx="11696700" cy="1168399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ПОТЕНЦИАЛ УНИВЕРСИТЕТА :</a:t>
            </a:r>
            <a:br>
              <a:rPr lang="ru-RU" dirty="0"/>
            </a:br>
            <a:r>
              <a:rPr lang="ru-RU" dirty="0" smtClean="0"/>
              <a:t>новые международные проекты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33848" y="2011377"/>
            <a:ext cx="8278751" cy="4165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Разработка совместной программы  6М022100 «Химическая технология органических веществ» с Химико-технологическим и металлургическим университетом (Болгария)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Разработка совместной программы «Информационные системы» с Университетом Фуджейра (ОАЭ)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</a:rPr>
              <a:t>Расширение совместных программ с Университетом Витаутаса Магнуса (Литва) 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Научное сотрудничество с Северо-Западным  технических университетом  по сельскому и лесному хозяйству, открытие агротехнического парка (Китай) на базе СКГУ им. М. Козыбаева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Открытие центра изучения турецкого </a:t>
            </a:r>
            <a:r>
              <a:rPr lang="ru-RU" dirty="0" smtClean="0">
                <a:solidFill>
                  <a:schemeClr val="tx2"/>
                </a:solidFill>
              </a:rPr>
              <a:t>языка (Турция)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290" y="2102075"/>
            <a:ext cx="2900552" cy="36099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8287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587500" y="2519363"/>
            <a:ext cx="9144000" cy="2387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БЛАГОДАРЮ ЗА ВНИМАНИЕ!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МЕСТОПОЛОЖЕНИЕ</a:t>
            </a:r>
            <a:endParaRPr lang="ru-RU" dirty="0"/>
          </a:p>
        </p:txBody>
      </p:sp>
      <p:pic>
        <p:nvPicPr>
          <p:cNvPr id="4" name="Picture 2" descr="W:\Group CMK\TRUNAK\карт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76" y="1896129"/>
            <a:ext cx="8403978" cy="47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2983" y="3770622"/>
            <a:ext cx="327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1000" dirty="0" smtClean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КАЗАХСТАН</a:t>
            </a:r>
            <a:endParaRPr lang="ru-RU" spc="1000" dirty="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808" y="1711463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Петропавловск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30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3A57D-241B-43DC-A47E-99E2C361CBFE}" type="slidenum">
              <a:rPr lang="en-US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20616" y="1619130"/>
            <a:ext cx="3836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i="1" dirty="0">
                <a:solidFill>
                  <a:schemeClr val="tx2"/>
                </a:solidFill>
              </a:rPr>
              <a:t>Северо-Казахстанский государственный </a:t>
            </a:r>
            <a:r>
              <a:rPr lang="ru-RU" i="1" dirty="0" smtClean="0">
                <a:solidFill>
                  <a:schemeClr val="tx2"/>
                </a:solidFill>
              </a:rPr>
              <a:t>университет   </a:t>
            </a:r>
            <a:r>
              <a:rPr lang="ru-RU" i="1" dirty="0" smtClean="0">
                <a:solidFill>
                  <a:schemeClr val="tx2"/>
                </a:solidFill>
              </a:rPr>
              <a:t>им</a:t>
            </a:r>
            <a:r>
              <a:rPr lang="ru-RU" i="1" dirty="0">
                <a:solidFill>
                  <a:schemeClr val="tx2"/>
                </a:solidFill>
              </a:rPr>
              <a:t>. М. </a:t>
            </a:r>
            <a:r>
              <a:rPr lang="ru-RU" i="1" dirty="0" smtClean="0">
                <a:solidFill>
                  <a:schemeClr val="tx2"/>
                </a:solidFill>
              </a:rPr>
              <a:t>Козыбаева создан в 1937 году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КАЗАХСТАН В БОЛОНСКОМ ПРОЦЕССЕ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4186691"/>
              </p:ext>
            </p:extLst>
          </p:nvPr>
        </p:nvGraphicFramePr>
        <p:xfrm>
          <a:off x="741733" y="1907202"/>
          <a:ext cx="10914606" cy="442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7676" y="6221027"/>
            <a:ext cx="9556220" cy="338554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/>
              <a:t>Казахстан – первое центрально-азиатское государство, признанное полноправным членом ЕПВО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44" y="1632541"/>
            <a:ext cx="1287512" cy="1763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6278" y="1632541"/>
            <a:ext cx="3193098" cy="1915859"/>
          </a:xfrm>
          <a:prstGeom prst="rect">
            <a:avLst/>
          </a:prstGeom>
        </p:spPr>
      </p:pic>
      <p:pic>
        <p:nvPicPr>
          <p:cNvPr id="8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78" y="6091570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68" b="16276"/>
          <a:stretch/>
        </p:blipFill>
        <p:spPr bwMode="auto">
          <a:xfrm>
            <a:off x="220715" y="1576551"/>
            <a:ext cx="11752210" cy="5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ФОРМЫ ИНТЕРНАЦИОНАЛИЗАЦИИ</a:t>
            </a:r>
            <a:br>
              <a:rPr lang="ru-RU" sz="3200" dirty="0" smtClean="0"/>
            </a:br>
            <a:r>
              <a:rPr lang="ru-RU" sz="3200" dirty="0" smtClean="0"/>
              <a:t>КАЗАХСТАНСКИХ ВУЗОВ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3342751"/>
              </p:ext>
            </p:extLst>
          </p:nvPr>
        </p:nvGraphicFramePr>
        <p:xfrm>
          <a:off x="1610300" y="1762695"/>
          <a:ext cx="897303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33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ТРЕХУРОВНЕВАЯ СИСТЕМА ОБРАЗОВАНИЯ</a:t>
            </a:r>
            <a:endParaRPr lang="ru-RU" dirty="0"/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854574824"/>
              </p:ext>
            </p:extLst>
          </p:nvPr>
        </p:nvGraphicFramePr>
        <p:xfrm>
          <a:off x="376118" y="1863678"/>
          <a:ext cx="3890299" cy="358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1"/>
          <p:cNvSpPr txBox="1"/>
          <p:nvPr/>
        </p:nvSpPr>
        <p:spPr>
          <a:xfrm>
            <a:off x="576300" y="5430936"/>
            <a:ext cx="3551199" cy="65864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115000"/>
              </a:lnSpc>
              <a:defRPr sz="1400" b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Общее количество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вузов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 Казахстане: </a:t>
            </a:r>
            <a:r>
              <a:rPr lang="ru-RU" sz="1600" dirty="0">
                <a:solidFill>
                  <a:srgbClr val="0000FF"/>
                </a:solidFill>
              </a:rPr>
              <a:t>130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5174773" y="1516189"/>
            <a:ext cx="6120610" cy="2406715"/>
            <a:chOff x="955965" y="1823556"/>
            <a:chExt cx="6505215" cy="482133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71223" y="3399295"/>
              <a:ext cx="1314800" cy="398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БАКАЛАВР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512640" y="4083628"/>
              <a:ext cx="1757533" cy="17248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336243" y="3256247"/>
              <a:ext cx="1782613" cy="25353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98092" y="2495277"/>
              <a:ext cx="1820905" cy="328352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52819" y="2616342"/>
              <a:ext cx="1365067" cy="415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МАГИСТР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307858" y="1823556"/>
              <a:ext cx="1768038" cy="415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ДОКТОР PHD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47655" y="4774335"/>
              <a:ext cx="1600200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cs typeface="Arial" panose="020B0604020202020204" pitchFamily="34" charset="0"/>
                </a:rPr>
                <a:t>477 801 </a:t>
              </a:r>
              <a:r>
                <a:rPr lang="ru-RU" sz="1600" b="1" dirty="0">
                  <a:cs typeface="Arial" panose="020B0604020202020204" pitchFamily="34" charset="0"/>
                </a:rPr>
                <a:t>чел.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2018" y="4249628"/>
              <a:ext cx="1410280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i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kk-KZ" sz="1600" b="1" i="0" dirty="0" smtClean="0">
                  <a:latin typeface="+mn-lt"/>
                </a:rPr>
                <a:t>33 212</a:t>
              </a:r>
              <a:r>
                <a:rPr lang="ru-RU" sz="1600" b="1" i="0" dirty="0" smtClean="0">
                  <a:latin typeface="+mn-lt"/>
                </a:rPr>
                <a:t> чел.</a:t>
              </a:r>
              <a:endParaRPr lang="ru-RU" sz="1600" b="1" i="0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8043" y="3785194"/>
              <a:ext cx="1293644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cs typeface="Arial" panose="020B0604020202020204" pitchFamily="34" charset="0"/>
                </a:rPr>
                <a:t>3 452 чел.</a:t>
              </a:r>
              <a:endParaRPr lang="ru-RU" sz="1600" b="1" dirty="0"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55965" y="5992749"/>
              <a:ext cx="6505215" cy="652146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ВСЕГО КОНТИНГЕНТ в Казахстане: </a:t>
              </a:r>
              <a:r>
                <a:rPr lang="ru-RU" sz="1400" b="1" dirty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514 465 чел.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186856" y="4020282"/>
            <a:ext cx="6120610" cy="2529002"/>
            <a:chOff x="955965" y="1607738"/>
            <a:chExt cx="6505215" cy="5066315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512640" y="2785376"/>
              <a:ext cx="1757533" cy="121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БАКАЛАВРИАТ </a:t>
              </a:r>
            </a:p>
            <a:p>
              <a:pPr algn="ctr"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48 программ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512640" y="4083628"/>
              <a:ext cx="1757533" cy="1724892"/>
            </a:xfrm>
            <a:prstGeom prst="rect">
              <a:avLst/>
            </a:prstGeom>
            <a:solidFill>
              <a:srgbClr val="34AC8B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36243" y="3256246"/>
              <a:ext cx="1782613" cy="2535381"/>
            </a:xfrm>
            <a:prstGeom prst="rect">
              <a:avLst/>
            </a:prstGeom>
            <a:solidFill>
              <a:srgbClr val="34AC8B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198092" y="2785376"/>
              <a:ext cx="1820905" cy="299343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323401" y="2215310"/>
              <a:ext cx="1861849" cy="1177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МАГИСТРАТУРА</a:t>
              </a:r>
            </a:p>
            <a:p>
              <a:pPr algn="ctr"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23 программы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154035" y="1607738"/>
              <a:ext cx="1909019" cy="1177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ДОКТОРАНТУРА PHD</a:t>
              </a:r>
            </a:p>
            <a:p>
              <a:pPr algn="ctr">
                <a:lnSpc>
                  <a:spcPct val="115000"/>
                </a:lnSpc>
              </a:pPr>
              <a:r>
                <a:rPr lang="en-US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программ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47655" y="4774335"/>
              <a:ext cx="1600200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cs typeface="Arial" panose="020B0604020202020204" pitchFamily="34" charset="0"/>
                </a:rPr>
                <a:t>5170</a:t>
              </a:r>
              <a:r>
                <a:rPr lang="en-US" sz="1600" b="1" dirty="0"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cs typeface="Arial" panose="020B0604020202020204" pitchFamily="34" charset="0"/>
                </a:rPr>
                <a:t>чел</a:t>
              </a:r>
              <a:r>
                <a:rPr lang="ru-RU" sz="1600" b="1" dirty="0"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02018" y="4249628"/>
              <a:ext cx="1410280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i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600" b="1" i="0" dirty="0" smtClean="0">
                  <a:latin typeface="+mn-lt"/>
                </a:rPr>
                <a:t>236 </a:t>
              </a:r>
              <a:r>
                <a:rPr lang="ru-RU" sz="1600" b="1" i="0" dirty="0" smtClean="0">
                  <a:latin typeface="+mn-lt"/>
                </a:rPr>
                <a:t>чел.</a:t>
              </a:r>
              <a:endParaRPr lang="ru-RU" sz="1600" b="1" i="0" dirty="0"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88043" y="3785194"/>
              <a:ext cx="1293644" cy="67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cs typeface="Arial" panose="020B0604020202020204" pitchFamily="34" charset="0"/>
                </a:rPr>
                <a:t>25</a:t>
              </a:r>
              <a:r>
                <a:rPr lang="ru-RU" sz="1600" b="1" dirty="0" smtClean="0">
                  <a:cs typeface="Arial" panose="020B0604020202020204" pitchFamily="34" charset="0"/>
                </a:rPr>
                <a:t> чел.</a:t>
              </a:r>
              <a:endParaRPr lang="ru-RU" sz="1600" b="1" dirty="0"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55965" y="5992749"/>
              <a:ext cx="6505215" cy="68130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ВСЕГО КОНТИНГЕНТ в СКГУ: </a:t>
              </a:r>
              <a:r>
                <a:rPr lang="en-US" sz="1400" b="1" dirty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ru-RU" sz="1400" b="1" smtClean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431</a:t>
              </a:r>
              <a:r>
                <a:rPr lang="en-US" sz="1400" b="1" smtClean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чел.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9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ПРОГРАММЫ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0190" y="1739810"/>
            <a:ext cx="275265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r>
              <a:rPr lang="ru-RU" dirty="0" smtClean="0"/>
              <a:t>Международная аккредитация 7 ОП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7154" y="2425292"/>
            <a:ext cx="370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Электроэнергетика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(бакалавриат и магистратура)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Приборостроение (бакалавриат)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Радиотехника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, электроника и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телекоммуникации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(бакалавриат и магистратура)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Информационные системы (бакалавриат и магистратура)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8895" y="4652182"/>
            <a:ext cx="36575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Докторантура </a:t>
            </a:r>
            <a:r>
              <a:rPr lang="en-US" sz="1400" b="1" dirty="0" smtClean="0"/>
              <a:t>PhD:</a:t>
            </a:r>
            <a:endParaRPr lang="ru-RU" sz="1400" b="1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6D071200 </a:t>
            </a:r>
            <a:r>
              <a:rPr lang="ru-RU" sz="1400" dirty="0"/>
              <a:t>Машиностроение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/>
              <a:t>6D071900 Радиотехника, электроника и телекоммуникации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/>
              <a:t>6D075100 Информатика, вычислительная техника и управление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/>
              <a:t>6D071800 Электроэнергетика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41963" y="1862205"/>
            <a:ext cx="2857377" cy="4181186"/>
            <a:chOff x="3533093" y="3211406"/>
            <a:chExt cx="1633831" cy="2393805"/>
          </a:xfrm>
        </p:grpSpPr>
        <p:pic>
          <p:nvPicPr>
            <p:cNvPr id="9" name="Picture 3" descr="R:\Group CMK\Рисунки\_Сертификаты СКГУ\2013 ASIIN\ASIIN-Ba-EP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33093" y="3211406"/>
              <a:ext cx="1160105" cy="1639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0" name="Picture 2" descr="R:\Group CMK\Рисунки\_Сертификаты СКГУ\2013 ASIIN\EUR-ACE-Ba-EP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57015" y="3583121"/>
              <a:ext cx="1160105" cy="1639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1" name="Picture 4" descr="R:\Group CMK\Рисунки\_Сертификаты СКГУ\2016 ASIIN\Euro-Inf_I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06819" y="3965415"/>
              <a:ext cx="1160105" cy="16397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12" name="TextBox 11"/>
          <p:cNvSpPr txBox="1"/>
          <p:nvPr/>
        </p:nvSpPr>
        <p:spPr>
          <a:xfrm>
            <a:off x="8025746" y="4652182"/>
            <a:ext cx="32230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/>
              <a:t>Д</a:t>
            </a:r>
            <a:r>
              <a:rPr lang="ru-RU" sz="1400" b="1" dirty="0" smtClean="0"/>
              <a:t>иссертационные советы </a:t>
            </a:r>
            <a:br>
              <a:rPr lang="ru-RU" sz="1400" b="1" dirty="0" smtClean="0"/>
            </a:br>
            <a:r>
              <a:rPr lang="ru-RU" sz="1400" dirty="0" smtClean="0"/>
              <a:t>по </a:t>
            </a:r>
            <a:r>
              <a:rPr lang="ru-RU" sz="1400" dirty="0"/>
              <a:t>защите докторов PhD </a:t>
            </a:r>
            <a:r>
              <a:rPr lang="ru-RU" sz="1400" dirty="0" smtClean="0"/>
              <a:t>по специальностям: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6D071200 </a:t>
            </a:r>
            <a:r>
              <a:rPr lang="ru-RU" sz="1400" dirty="0" smtClean="0"/>
              <a:t>Машиностроение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6D071900 Радиотехника</a:t>
            </a:r>
            <a:r>
              <a:rPr lang="ru-RU" sz="1400" dirty="0"/>
              <a:t>, электроника и </a:t>
            </a:r>
            <a:r>
              <a:rPr lang="ru-RU" sz="1400" dirty="0" smtClean="0"/>
              <a:t>телекоммуникации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13" y="1622488"/>
            <a:ext cx="667554" cy="84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68978" y="1830673"/>
            <a:ext cx="3454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Образовательные программы</a:t>
            </a:r>
            <a:br>
              <a:rPr lang="ru-RU" sz="1400" b="1" dirty="0" smtClean="0"/>
            </a:br>
            <a:r>
              <a:rPr lang="ru-RU" sz="1400" b="1" dirty="0" smtClean="0"/>
              <a:t>на трёх языках</a:t>
            </a:r>
            <a:br>
              <a:rPr lang="ru-RU" sz="1400" b="1" dirty="0" smtClean="0"/>
            </a:b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5</a:t>
            </a:r>
            <a:r>
              <a:rPr lang="en-US" sz="1400" dirty="0" smtClean="0"/>
              <a:t>B011000 </a:t>
            </a:r>
            <a:r>
              <a:rPr lang="ru-RU" sz="1400" dirty="0" smtClean="0"/>
              <a:t>Физика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011100 Информатика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011200 Химия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011300 Биология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050900 Финансы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070300 Информационные системы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5</a:t>
            </a:r>
            <a:r>
              <a:rPr lang="en-US" sz="1400" dirty="0" smtClean="0"/>
              <a:t>B</a:t>
            </a:r>
            <a:r>
              <a:rPr lang="ru-RU" sz="1400" dirty="0" smtClean="0"/>
              <a:t>071600 Приборостроение</a:t>
            </a:r>
            <a:endParaRPr lang="ru-RU" sz="1400" dirty="0"/>
          </a:p>
        </p:txBody>
      </p:sp>
      <p:pic>
        <p:nvPicPr>
          <p:cNvPr id="1026" name="Picture 2" descr="Картинки по запросу казахский русский английский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1"/>
          <a:stretch/>
        </p:blipFill>
        <p:spPr bwMode="auto">
          <a:xfrm>
            <a:off x="10501652" y="1840764"/>
            <a:ext cx="738248" cy="5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казахский русский английский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5" r="33571"/>
          <a:stretch/>
        </p:blipFill>
        <p:spPr bwMode="auto">
          <a:xfrm>
            <a:off x="10531249" y="2417550"/>
            <a:ext cx="679054" cy="5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казахский русский английский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8"/>
          <a:stretch/>
        </p:blipFill>
        <p:spPr bwMode="auto">
          <a:xfrm>
            <a:off x="10562418" y="2989569"/>
            <a:ext cx="686360" cy="5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ЧЛЕНСТВО </a:t>
            </a:r>
            <a:br>
              <a:rPr lang="ru-RU" dirty="0" smtClean="0"/>
            </a:br>
            <a:r>
              <a:rPr lang="ru-RU" dirty="0" smtClean="0"/>
              <a:t>В МЕЖДУНАРОДНЫХ АССОЦИАЦИЯХ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76651" y="1713217"/>
            <a:ext cx="68911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Великая </a:t>
            </a:r>
            <a:r>
              <a:rPr lang="ru-RU" sz="2000" dirty="0"/>
              <a:t>Хартия </a:t>
            </a:r>
            <a:r>
              <a:rPr lang="ru-RU" sz="2000" dirty="0" smtClean="0"/>
              <a:t>Университетов (2010г.)</a:t>
            </a:r>
            <a:endParaRPr lang="ru-RU" sz="20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Европейская Ассоциация университетов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EUA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, 2017г.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Евроазиатский академический форум (2015г.)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Альянс </a:t>
            </a:r>
            <a:r>
              <a:rPr lang="ru-RU" sz="2000" dirty="0"/>
              <a:t>Сельскохозяйственного образования и инновационного исследования Шелкового </a:t>
            </a:r>
            <a:r>
              <a:rPr lang="ru-RU" sz="2000" dirty="0" smtClean="0"/>
              <a:t>пути</a:t>
            </a:r>
            <a:r>
              <a:rPr lang="en-US" sz="2000" dirty="0" smtClean="0"/>
              <a:t> (2017 </a:t>
            </a:r>
            <a:r>
              <a:rPr lang="ru-RU" sz="2000" dirty="0" smtClean="0"/>
              <a:t>г.</a:t>
            </a:r>
            <a:r>
              <a:rPr lang="en-US" sz="2000" dirty="0" smtClean="0"/>
              <a:t>)</a:t>
            </a:r>
            <a:endParaRPr lang="ru-RU" sz="2000" dirty="0"/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Ассоциаци</a:t>
            </a:r>
            <a:r>
              <a:rPr lang="ru-RU" sz="2000" dirty="0"/>
              <a:t>я</a:t>
            </a:r>
            <a:r>
              <a:rPr lang="ru-RU" sz="2000" dirty="0" smtClean="0"/>
              <a:t> </a:t>
            </a:r>
            <a:r>
              <a:rPr lang="ru-RU" sz="2000" dirty="0"/>
              <a:t>университетов </a:t>
            </a:r>
            <a:r>
              <a:rPr lang="ru-RU" sz="2000" dirty="0" smtClean="0"/>
              <a:t>Азии (2017г.)</a:t>
            </a:r>
            <a:endParaRPr lang="ru-RU" sz="2000" dirty="0"/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Международная </a:t>
            </a:r>
            <a:r>
              <a:rPr lang="ru-RU" sz="2000" dirty="0"/>
              <a:t>ассоциация по обмену студентами для прохождения производственной </a:t>
            </a:r>
            <a:r>
              <a:rPr lang="ru-RU" sz="2000" dirty="0" smtClean="0"/>
              <a:t>практики (</a:t>
            </a:r>
            <a:r>
              <a:rPr lang="en-US" dirty="0" smtClean="0"/>
              <a:t>IAESTE</a:t>
            </a:r>
            <a:r>
              <a:rPr lang="ru-RU" dirty="0" smtClean="0"/>
              <a:t>, 2006г.)</a:t>
            </a:r>
            <a:endParaRPr lang="ru-RU" sz="2000" dirty="0" smtClean="0"/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Кавказская ассоциация университетов (2017г.)</a:t>
            </a:r>
            <a:endParaRPr lang="ru-RU" sz="20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234578" y="2099346"/>
            <a:ext cx="1890069" cy="1628319"/>
            <a:chOff x="67576" y="5000167"/>
            <a:chExt cx="1890069" cy="1628319"/>
          </a:xfrm>
        </p:grpSpPr>
        <p:sp>
          <p:nvSpPr>
            <p:cNvPr id="17" name="TextBox 16"/>
            <p:cNvSpPr txBox="1"/>
            <p:nvPr/>
          </p:nvSpPr>
          <p:spPr>
            <a:xfrm>
              <a:off x="609878" y="5000167"/>
              <a:ext cx="742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kern="1000" dirty="0" smtClean="0">
                  <a:solidFill>
                    <a:srgbClr val="0070C0"/>
                  </a:solidFill>
                  <a:latin typeface="Arial Black" pitchFamily="34" charset="0"/>
                  <a:cs typeface="Aharoni" pitchFamily="2" charset="-79"/>
                </a:rPr>
                <a:t>7</a:t>
              </a:r>
              <a:endParaRPr lang="ru-RU" sz="7200" kern="1000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576" y="6043711"/>
              <a:ext cx="1890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70C0"/>
                  </a:solidFill>
                </a:rPr>
                <a:t>международных </a:t>
              </a:r>
              <a:r>
                <a:rPr lang="ru-RU" b="1" dirty="0" smtClean="0">
                  <a:solidFill>
                    <a:srgbClr val="0070C0"/>
                  </a:solidFill>
                </a:rPr>
                <a:t>организаций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4344" name="Picture 8" descr="Картинки по запросу Великая Хартия Университе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7"/>
          <a:stretch/>
        </p:blipFill>
        <p:spPr bwMode="auto">
          <a:xfrm>
            <a:off x="776880" y="4521045"/>
            <a:ext cx="2009939" cy="12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Картинки по запросу e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6" y="4765959"/>
            <a:ext cx="2236291" cy="8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projekty.osu.cz/eaaf/obr/0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01" y="4728121"/>
            <a:ext cx="977379" cy="9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W:\Group CMK\_Международное сотрудничество\Ассоциации\sertificat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1165" r="6311" b="1223"/>
          <a:stretch/>
        </p:blipFill>
        <p:spPr bwMode="auto">
          <a:xfrm>
            <a:off x="10287881" y="1816861"/>
            <a:ext cx="1584796" cy="237578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W:\Group CMK\_Международное сотрудничество\Ассоциации\Sertificat 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r="4174" b="1223"/>
          <a:stretch/>
        </p:blipFill>
        <p:spPr bwMode="auto">
          <a:xfrm>
            <a:off x="8545318" y="1787364"/>
            <a:ext cx="1588831" cy="243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Картинки по запросу Caucasus University Associ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82" y="4775935"/>
            <a:ext cx="917836" cy="9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Картинки по запросу (IAESTE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65" y="4747171"/>
            <a:ext cx="872443" cy="9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6032" y="5945186"/>
            <a:ext cx="11267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Международную деятельность в СКГУ им. М. Козыбаева администрирует 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стратегии, качества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интернационализации,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созданный в  2016 году</a:t>
            </a:r>
          </a:p>
        </p:txBody>
      </p:sp>
    </p:spTree>
    <p:extLst>
      <p:ext uri="{BB962C8B-B14F-4D97-AF65-F5344CB8AC3E}">
        <p14:creationId xmlns:p14="http://schemas.microsoft.com/office/powerpoint/2010/main" val="24486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6095999" y="1627553"/>
            <a:ext cx="5745223" cy="4990219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АКАДЕМИЧЕСКАЯ МОБИЛЬНОСТЬ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897546073"/>
              </p:ext>
            </p:extLst>
          </p:nvPr>
        </p:nvGraphicFramePr>
        <p:xfrm>
          <a:off x="422995" y="1676400"/>
          <a:ext cx="5546005" cy="318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29" l="1917" r="100000">
                        <a14:foregroundMark x1="38978" y1="12545" x2="38552" y2="23118"/>
                        <a14:foregroundMark x1="16507" y1="28853" x2="18637" y2="47491"/>
                        <a14:foregroundMark x1="27689" y1="65591" x2="30884" y2="79928"/>
                        <a14:foregroundMark x1="81470" y1="77240" x2="85197" y2="81362"/>
                        <a14:foregroundMark x1="57827" y1="18996" x2="57827" y2="20968"/>
                        <a14:foregroundMark x1="62833" y1="10753" x2="64217" y2="11828"/>
                        <a14:foregroundMark x1="85091" y1="68280" x2="86155" y2="69176"/>
                        <a14:foregroundMark x1="83813" y1="44444" x2="83387" y2="46237"/>
                        <a14:foregroundMark x1="78594" y1="65054" x2="77849" y2="65950"/>
                        <a14:foregroundMark x1="74654" y1="66487" x2="75399" y2="68817"/>
                        <a14:foregroundMark x1="58786" y1="76344" x2="59531" y2="74552"/>
                        <a14:foregroundMark x1="46006" y1="37993" x2="46006" y2="39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2" t="1355" r="590" b="4719"/>
          <a:stretch/>
        </p:blipFill>
        <p:spPr>
          <a:xfrm>
            <a:off x="6095999" y="3904899"/>
            <a:ext cx="5169590" cy="2625857"/>
          </a:xfrm>
          <a:prstGeom prst="rect">
            <a:avLst/>
          </a:prstGeom>
        </p:spPr>
      </p:pic>
      <p:pic>
        <p:nvPicPr>
          <p:cNvPr id="23" name="Picture 2" descr="\\192.168.5.3\логотипы\czech_republic_round_icon_640.pn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89" y="4888648"/>
            <a:ext cx="649172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\\192.168.5.3\логотипы\poland_640.pn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85" y="4577190"/>
            <a:ext cx="649172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192.168.5.3\логотипы\russia_round_icon_640.pn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17" y="4269252"/>
            <a:ext cx="649172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Toksanov.S\Downloads\latvia_round_icon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421" y="4086291"/>
            <a:ext cx="650267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ЛОГОТИПЫ\united_states_of_america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54" y="4833277"/>
            <a:ext cx="618548" cy="4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7715" y="4506646"/>
            <a:ext cx="632385" cy="47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http://xn----ftbkydb8i.com/uploads/posts/2012-04/1334521357_galochk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" y="4888648"/>
            <a:ext cx="543151" cy="5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579972" y="4947109"/>
            <a:ext cx="5283926" cy="1912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Принята </a:t>
            </a:r>
            <a:r>
              <a:rPr 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Стратегия академической мобильности РК до 2020 </a:t>
            </a:r>
            <a:r>
              <a:rPr lang="ru-RU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Общее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обучающихся, прошедших обучение в вузах Европы, США и Юго-Восточной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Азии – </a:t>
            </a:r>
            <a:r>
              <a:rPr lang="ru-RU" sz="1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9183</a:t>
            </a:r>
            <a:r>
              <a:rPr lang="ru-RU" sz="1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чел. </a:t>
            </a:r>
            <a:endParaRPr 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1400" dirty="0" smtClean="0"/>
              <a:t>С </a:t>
            </a:r>
            <a:r>
              <a:rPr lang="ru-RU" sz="1400" dirty="0"/>
              <a:t>2011 года Министерство образования и науки Республики Казахстан ежегодно финансирует программу «Академическая мобильность»</a:t>
            </a:r>
          </a:p>
          <a:p>
            <a:pPr algn="just"/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174" y="5039946"/>
            <a:ext cx="484542" cy="4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rqu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89" y="5273199"/>
            <a:ext cx="519228" cy="5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150838795"/>
              </p:ext>
            </p:extLst>
          </p:nvPr>
        </p:nvGraphicFramePr>
        <p:xfrm>
          <a:off x="6660877" y="2116142"/>
          <a:ext cx="4917538" cy="219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746769" y="4117724"/>
            <a:ext cx="1309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11205F"/>
                </a:solidFill>
              </a:rPr>
              <a:t>Польша</a:t>
            </a:r>
            <a:endParaRPr lang="ru-RU" sz="1400" b="1" dirty="0">
              <a:solidFill>
                <a:srgbClr val="11205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11205F"/>
                </a:solidFill>
              </a:rPr>
              <a:t>Венгрия</a:t>
            </a:r>
            <a:endParaRPr lang="ru-RU" sz="1400" b="1" dirty="0">
              <a:solidFill>
                <a:srgbClr val="11205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11205F"/>
                </a:solidFill>
              </a:rPr>
              <a:t>Литва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11205F"/>
                </a:solidFill>
              </a:rPr>
              <a:t>Чехия</a:t>
            </a:r>
            <a:endParaRPr lang="ru-RU" sz="1400" b="1" dirty="0">
              <a:solidFill>
                <a:srgbClr val="11205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11205F"/>
                </a:solidFill>
              </a:rPr>
              <a:t>Латвия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11205F"/>
                </a:solidFill>
              </a:rPr>
              <a:t>Россия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11205F"/>
                </a:solidFill>
              </a:rPr>
              <a:t>Турция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11205F"/>
                </a:solidFill>
              </a:rPr>
              <a:t>США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39608" y="1628123"/>
            <a:ext cx="586664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Arial"/>
              </a:rPr>
              <a:t>Академическая </a:t>
            </a:r>
            <a:r>
              <a:rPr lang="ru-RU" sz="1600" b="1" dirty="0" smtClean="0">
                <a:solidFill>
                  <a:srgbClr val="002060"/>
                </a:solidFill>
                <a:cs typeface="Arial"/>
              </a:rPr>
              <a:t>мобильность студентов </a:t>
            </a:r>
            <a:endParaRPr lang="ru-RU" sz="1600" b="1" dirty="0" smtClean="0">
              <a:solidFill>
                <a:srgbClr val="002060"/>
              </a:solidFill>
              <a:cs typeface="Arial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Arial"/>
              </a:rPr>
              <a:t>СКГУ </a:t>
            </a:r>
            <a:r>
              <a:rPr lang="ru-RU" sz="1600" b="1" dirty="0" smtClean="0">
                <a:solidFill>
                  <a:srgbClr val="002060"/>
                </a:solidFill>
                <a:cs typeface="Arial"/>
              </a:rPr>
              <a:t>им. М. Козыбаева – 103 чел.</a:t>
            </a:r>
            <a:endParaRPr lang="ru-RU" sz="1600" b="1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21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67424" y="1627553"/>
            <a:ext cx="5872044" cy="4990219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 w="0">
            <a:solidFill>
              <a:schemeClr val="accent1">
                <a:shade val="50000"/>
                <a:alpha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ИНОСТРАННЫЕ СТУДЕНТЫ</a:t>
            </a:r>
            <a:endParaRPr lang="ru-RU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15413332"/>
              </p:ext>
            </p:extLst>
          </p:nvPr>
        </p:nvGraphicFramePr>
        <p:xfrm>
          <a:off x="1098472" y="4168828"/>
          <a:ext cx="3759277" cy="289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984665103"/>
              </p:ext>
            </p:extLst>
          </p:nvPr>
        </p:nvGraphicFramePr>
        <p:xfrm>
          <a:off x="849333" y="1939531"/>
          <a:ext cx="3788922" cy="166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35445" y="1600977"/>
            <a:ext cx="556528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cs typeface="Arial"/>
              </a:rPr>
              <a:t>Количество иностранных студентов </a:t>
            </a:r>
            <a:r>
              <a:rPr lang="ru-RU" sz="1600" b="1" dirty="0" smtClean="0">
                <a:cs typeface="Arial"/>
              </a:rPr>
              <a:t>в Казахстане</a:t>
            </a:r>
            <a:endParaRPr lang="ru-RU" sz="1600" b="1" dirty="0"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828" y="4014940"/>
            <a:ext cx="5020321" cy="33855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Arial"/>
              </a:rPr>
              <a:t>Страны происхождения</a:t>
            </a:r>
            <a:r>
              <a:rPr lang="en-US" sz="1600" b="1" dirty="0" smtClean="0">
                <a:cs typeface="Arial"/>
              </a:rPr>
              <a:t> </a:t>
            </a:r>
            <a:r>
              <a:rPr lang="ru-RU" sz="1600" b="1" dirty="0" smtClean="0">
                <a:cs typeface="Arial"/>
              </a:rPr>
              <a:t>иностранных студентов</a:t>
            </a:r>
            <a:endParaRPr lang="ru-RU" sz="1600" b="1" dirty="0">
              <a:cs typeface="Arial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09177972"/>
              </p:ext>
            </p:extLst>
          </p:nvPr>
        </p:nvGraphicFramePr>
        <p:xfrm>
          <a:off x="6441648" y="1654170"/>
          <a:ext cx="5094595" cy="317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84571" y="5062779"/>
            <a:ext cx="3503221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205F"/>
                </a:solidFill>
              </a:rPr>
              <a:t>Россия</a:t>
            </a:r>
            <a:endParaRPr lang="ru-RU" b="1" dirty="0">
              <a:solidFill>
                <a:srgbClr val="11205F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205F"/>
                </a:solidFill>
              </a:rPr>
              <a:t>Китай</a:t>
            </a:r>
            <a:endParaRPr lang="ru-RU" b="1" dirty="0">
              <a:solidFill>
                <a:srgbClr val="11205F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205F"/>
                </a:solidFill>
              </a:rPr>
              <a:t>Монголия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dirty="0" smtClean="0">
              <a:solidFill>
                <a:srgbClr val="11205F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205F"/>
                </a:solidFill>
              </a:rPr>
              <a:t>Азербайджан</a:t>
            </a:r>
            <a:endParaRPr lang="ru-RU" b="1" dirty="0">
              <a:solidFill>
                <a:srgbClr val="11205F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205F"/>
                </a:solidFill>
              </a:rPr>
              <a:t>Узбекистан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205F"/>
                </a:solidFill>
              </a:rPr>
              <a:t>Таджикистан</a:t>
            </a:r>
          </a:p>
        </p:txBody>
      </p:sp>
    </p:spTree>
    <p:extLst>
      <p:ext uri="{BB962C8B-B14F-4D97-AF65-F5344CB8AC3E}">
        <p14:creationId xmlns:p14="http://schemas.microsoft.com/office/powerpoint/2010/main" val="6534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924</Words>
  <Application>Microsoft Office PowerPoint</Application>
  <PresentationFormat>Произвольный</PresentationFormat>
  <Paragraphs>225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МЕСТОПОЛОЖЕНИЕ</vt:lpstr>
      <vt:lpstr>КАЗАХСТАН В БОЛОНСКОМ ПРОЦЕССЕ</vt:lpstr>
      <vt:lpstr>ОСНОВНЫЕ ФОРМЫ ИНТЕРНАЦИОНАЛИЗАЦИИ КАЗАХСТАНСКИХ ВУЗОВ</vt:lpstr>
      <vt:lpstr>ТРЕХУРОВНЕВАЯ СИСТЕМА ОБРАЗОВАНИЯ</vt:lpstr>
      <vt:lpstr>ОБРАЗОВАТЕЛЬНЫЕ ПРОГРАММЫ</vt:lpstr>
      <vt:lpstr>ЧЛЕНСТВО  В МЕЖДУНАРОДНЫХ АССОЦИАЦИЯХ</vt:lpstr>
      <vt:lpstr>АКАДЕМИЧЕСКАЯ МОБИЛЬНОСТЬ</vt:lpstr>
      <vt:lpstr>ИНОСТРАННЫЕ СТУДЕНТЫ</vt:lpstr>
      <vt:lpstr>ПРИВЛЕЧЕНИЕ ЗАРУБЕЖНЫХ УЧЕНЫХ</vt:lpstr>
      <vt:lpstr>ЗАРУБЕЖНЫЕ ТОП-МЕНЕДЖЕРЫ</vt:lpstr>
      <vt:lpstr>ДВУДИПЛОМНЫЕ  И СОВМЕСТНЫЕ ОБРАЗОВАТЕЛЬНЫЕ ПРОГРАММЫ</vt:lpstr>
      <vt:lpstr>МЕЖДУНАРОДНОЕ СОТРУДНИЧЕСТВО  СКГУ им. М. Козыбаева</vt:lpstr>
      <vt:lpstr>ПРОГРАММА ЕВРОСОЮЗА ЭРАЗМУС+</vt:lpstr>
      <vt:lpstr>ПОТЕНЦИАЛ УНИВЕРСИТЕТА : международное сотрудничество</vt:lpstr>
      <vt:lpstr>ПОТЕНЦИАЛ УНИВЕРСИТЕТА : привлечение иностранных студентов</vt:lpstr>
      <vt:lpstr>ПОТЕНЦИАЛ УНИВЕРСИТЕТА : новые международные проекты</vt:lpstr>
      <vt:lpstr>БЛАГОДАРЮ ЗА ВНИМАНИЕ!</vt:lpstr>
    </vt:vector>
  </TitlesOfParts>
  <Company>КГМУ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for presentation:</dc:title>
  <dc:creator>Ахметова Гулдана</dc:creator>
  <cp:lastModifiedBy>Баялина Шырайлым Баялиевна</cp:lastModifiedBy>
  <cp:revision>295</cp:revision>
  <cp:lastPrinted>2017-11-07T06:37:24Z</cp:lastPrinted>
  <dcterms:created xsi:type="dcterms:W3CDTF">2017-10-14T12:08:39Z</dcterms:created>
  <dcterms:modified xsi:type="dcterms:W3CDTF">2018-02-26T04:33:37Z</dcterms:modified>
</cp:coreProperties>
</file>