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64" r:id="rId1"/>
  </p:sldMasterIdLst>
  <p:notesMasterIdLst>
    <p:notesMasterId r:id="rId25"/>
  </p:notesMasterIdLst>
  <p:sldIdLst>
    <p:sldId id="306" r:id="rId2"/>
    <p:sldId id="339" r:id="rId3"/>
    <p:sldId id="297" r:id="rId4"/>
    <p:sldId id="299" r:id="rId5"/>
    <p:sldId id="279" r:id="rId6"/>
    <p:sldId id="282" r:id="rId7"/>
    <p:sldId id="283" r:id="rId8"/>
    <p:sldId id="285" r:id="rId9"/>
    <p:sldId id="329" r:id="rId10"/>
    <p:sldId id="296" r:id="rId11"/>
    <p:sldId id="287" r:id="rId12"/>
    <p:sldId id="315" r:id="rId13"/>
    <p:sldId id="328" r:id="rId14"/>
    <p:sldId id="303" r:id="rId15"/>
    <p:sldId id="319" r:id="rId16"/>
    <p:sldId id="341" r:id="rId17"/>
    <p:sldId id="338" r:id="rId18"/>
    <p:sldId id="331" r:id="rId19"/>
    <p:sldId id="323" r:id="rId20"/>
    <p:sldId id="332" r:id="rId21"/>
    <p:sldId id="335" r:id="rId22"/>
    <p:sldId id="333" r:id="rId23"/>
    <p:sldId id="324" r:id="rId24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D"/>
    <a:srgbClr val="1A26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99" autoAdjust="0"/>
    <p:restoredTop sz="89613" autoAdjust="0"/>
  </p:normalViewPr>
  <p:slideViewPr>
    <p:cSldViewPr>
      <p:cViewPr varScale="1">
        <p:scale>
          <a:sx n="86" d="100"/>
          <a:sy n="86" d="100"/>
        </p:scale>
        <p:origin x="1306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19.xml"/><Relationship Id="rId1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  <a:ea typeface="ＭＳ Ｐゴシック" pitchFamily="5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  <a:ea typeface="ＭＳ Ｐゴシック" pitchFamily="5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  <a:ea typeface="ＭＳ Ｐゴシック" pitchFamily="5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/>
            </a:lvl1pPr>
          </a:lstStyle>
          <a:p>
            <a:pPr>
              <a:defRPr/>
            </a:pPr>
            <a:fld id="{2AAB1621-7EB4-4BA5-AD8E-E98480D04418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1103637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ＭＳ Ｐゴシック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hu-HU">
                <a:solidFill>
                  <a:srgbClr val="195387"/>
                </a:solidFill>
                <a:latin typeface="Times New Roman" panose="02020603050405020304" pitchFamily="18" charset="0"/>
              </a:rPr>
              <a:t>Kaposvár University was founded on January 1st 2000, by integrati</a:t>
            </a:r>
            <a:r>
              <a:rPr lang="hu-HU" altLang="hu-HU">
                <a:solidFill>
                  <a:srgbClr val="195387"/>
                </a:solidFill>
                <a:latin typeface="Times New Roman" panose="02020603050405020304" pitchFamily="18" charset="0"/>
              </a:rPr>
              <a:t>ng</a:t>
            </a:r>
            <a:r>
              <a:rPr lang="en-GB" altLang="hu-HU">
                <a:solidFill>
                  <a:srgbClr val="195387"/>
                </a:solidFill>
                <a:latin typeface="Times New Roman" panose="02020603050405020304" pitchFamily="18" charset="0"/>
              </a:rPr>
              <a:t> the Faculty of Animal Science of Pannon Agricultural University, the Teachers’ Training College of Kaposvár</a:t>
            </a:r>
            <a:r>
              <a:rPr lang="hu-HU" altLang="hu-HU">
                <a:solidFill>
                  <a:srgbClr val="195387"/>
                </a:solidFill>
                <a:latin typeface="Times New Roman" panose="02020603050405020304" pitchFamily="18" charset="0"/>
              </a:rPr>
              <a:t> </a:t>
            </a:r>
            <a:r>
              <a:rPr lang="en-GB" altLang="hu-HU">
                <a:solidFill>
                  <a:srgbClr val="195387"/>
                </a:solidFill>
                <a:latin typeface="Times New Roman" panose="02020603050405020304" pitchFamily="18" charset="0"/>
              </a:rPr>
              <a:t>and the F</a:t>
            </a:r>
            <a:r>
              <a:rPr lang="hu-HU" altLang="hu-HU">
                <a:solidFill>
                  <a:srgbClr val="195387"/>
                </a:solidFill>
                <a:latin typeface="Times New Roman" panose="02020603050405020304" pitchFamily="18" charset="0"/>
              </a:rPr>
              <a:t>eed Crops</a:t>
            </a:r>
            <a:r>
              <a:rPr lang="en-GB" altLang="hu-HU">
                <a:solidFill>
                  <a:srgbClr val="195387"/>
                </a:solidFill>
                <a:latin typeface="Times New Roman" panose="02020603050405020304" pitchFamily="18" charset="0"/>
              </a:rPr>
              <a:t> Research Institute of Iregszemcse.</a:t>
            </a:r>
            <a:endParaRPr lang="hu-HU" altLang="hu-HU">
              <a:solidFill>
                <a:srgbClr val="195387"/>
              </a:solidFill>
              <a:latin typeface="Times New Roman" panose="02020603050405020304" pitchFamily="18" charset="0"/>
            </a:endParaRPr>
          </a:p>
          <a:p>
            <a:endParaRPr lang="hu-HU" altLang="hu-HU">
              <a:solidFill>
                <a:srgbClr val="195387"/>
              </a:solidFill>
              <a:latin typeface="Times New Roman" panose="02020603050405020304" pitchFamily="18" charset="0"/>
            </a:endParaRPr>
          </a:p>
          <a:p>
            <a:r>
              <a:rPr lang="hu-HU" altLang="hu-HU">
                <a:solidFill>
                  <a:srgbClr val="195387"/>
                </a:solidFill>
                <a:latin typeface="Times New Roman" panose="02020603050405020304" pitchFamily="18" charset="0"/>
              </a:rPr>
              <a:t>Kaposvár University is the </a:t>
            </a:r>
            <a:r>
              <a:rPr lang="en-GB" altLang="hu-HU">
                <a:solidFill>
                  <a:srgbClr val="195387"/>
                </a:solidFill>
                <a:latin typeface="Times New Roman" panose="02020603050405020304" pitchFamily="18" charset="0"/>
              </a:rPr>
              <a:t>most important institution of higher education and innovation in </a:t>
            </a:r>
            <a:r>
              <a:rPr lang="hu-HU" altLang="hu-HU">
                <a:solidFill>
                  <a:srgbClr val="195387"/>
                </a:solidFill>
                <a:latin typeface="Times New Roman" panose="02020603050405020304" pitchFamily="18" charset="0"/>
              </a:rPr>
              <a:t>the </a:t>
            </a:r>
            <a:r>
              <a:rPr lang="en-GB" altLang="hu-HU">
                <a:solidFill>
                  <a:srgbClr val="195387"/>
                </a:solidFill>
                <a:latin typeface="Times New Roman" panose="02020603050405020304" pitchFamily="18" charset="0"/>
              </a:rPr>
              <a:t>South-Transdanubian  region (Baranya, Somogy and Tolna counties) and in the wider region (Zala and Fejér counties) </a:t>
            </a:r>
            <a:r>
              <a:rPr lang="hu-HU" altLang="hu-HU">
                <a:solidFill>
                  <a:srgbClr val="195387"/>
                </a:solidFill>
                <a:latin typeface="Times New Roman" panose="02020603050405020304" pitchFamily="18" charset="0"/>
              </a:rPr>
              <a:t>besides</a:t>
            </a:r>
            <a:r>
              <a:rPr lang="en-GB" altLang="hu-HU">
                <a:solidFill>
                  <a:srgbClr val="195387"/>
                </a:solidFill>
                <a:latin typeface="Times New Roman" panose="02020603050405020304" pitchFamily="18" charset="0"/>
              </a:rPr>
              <a:t> </a:t>
            </a:r>
            <a:r>
              <a:rPr lang="hu-HU" altLang="hu-HU">
                <a:solidFill>
                  <a:srgbClr val="195387"/>
                </a:solidFill>
                <a:latin typeface="Times New Roman" panose="02020603050405020304" pitchFamily="18" charset="0"/>
              </a:rPr>
              <a:t>the </a:t>
            </a:r>
            <a:r>
              <a:rPr lang="en-GB" altLang="hu-HU">
                <a:solidFill>
                  <a:srgbClr val="195387"/>
                </a:solidFill>
                <a:latin typeface="Times New Roman" panose="02020603050405020304" pitchFamily="18" charset="0"/>
              </a:rPr>
              <a:t>University of Pécs.</a:t>
            </a:r>
            <a:endParaRPr lang="hu-HU" altLang="hu-HU">
              <a:solidFill>
                <a:srgbClr val="195387"/>
              </a:solidFill>
              <a:latin typeface="Times New Roman" panose="02020603050405020304" pitchFamily="18" charset="0"/>
            </a:endParaRPr>
          </a:p>
          <a:p>
            <a:endParaRPr lang="hu-HU" altLang="hu-HU">
              <a:solidFill>
                <a:srgbClr val="195387"/>
              </a:solidFill>
              <a:latin typeface="Times New Roman" panose="02020603050405020304" pitchFamily="18" charset="0"/>
            </a:endParaRPr>
          </a:p>
          <a:p>
            <a:r>
              <a:rPr lang="hu-HU" altLang="hu-HU">
                <a:solidFill>
                  <a:srgbClr val="195387"/>
                </a:solidFill>
                <a:latin typeface="Times New Roman" panose="02020603050405020304" pitchFamily="18" charset="0"/>
              </a:rPr>
              <a:t>The university is situated on a tree-lined campus on the outskirts of Kaposvár. Students have the opportunity to study at one of the most beautiful landscapes in Hungary.</a:t>
            </a:r>
          </a:p>
        </p:txBody>
      </p:sp>
      <p:sp>
        <p:nvSpPr>
          <p:cNvPr id="11268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107C067-245A-44AD-BF08-6AEE7520EB1C}" type="slidenum">
              <a:rPr lang="en-US" altLang="hu-HU" sz="1300" smtClean="0"/>
              <a:pPr>
                <a:spcBef>
                  <a:spcPct val="0"/>
                </a:spcBef>
              </a:pPr>
              <a:t>4</a:t>
            </a:fld>
            <a:endParaRPr lang="en-US" altLang="hu-HU" sz="1300"/>
          </a:p>
        </p:txBody>
      </p:sp>
    </p:spTree>
    <p:extLst>
      <p:ext uri="{BB962C8B-B14F-4D97-AF65-F5344CB8AC3E}">
        <p14:creationId xmlns:p14="http://schemas.microsoft.com/office/powerpoint/2010/main" val="1682579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hu-HU" altLang="hu-HU">
                <a:solidFill>
                  <a:srgbClr val="195387"/>
                </a:solidFill>
                <a:latin typeface="Arial" panose="020B0604020202020204" pitchFamily="34" charset="0"/>
              </a:rPr>
              <a:t>The Feed Crops Research Institute pursues selective breeding and the improvement of oil-yielding crops, protein-rich crops, grains and forage crops and produces high-quality seeds. </a:t>
            </a:r>
            <a:br>
              <a:rPr lang="hu-HU" altLang="hu-HU">
                <a:solidFill>
                  <a:srgbClr val="195387"/>
                </a:solidFill>
                <a:latin typeface="Arial" panose="020B0604020202020204" pitchFamily="34" charset="0"/>
              </a:rPr>
            </a:br>
            <a:r>
              <a:rPr lang="en-GB" altLang="hu-HU">
                <a:solidFill>
                  <a:srgbClr val="195387"/>
                </a:solidFill>
                <a:latin typeface="Arial" panose="020B0604020202020204" pitchFamily="34" charset="0"/>
              </a:rPr>
              <a:t>The most important</a:t>
            </a:r>
            <a:r>
              <a:rPr lang="hu-HU" altLang="hu-HU">
                <a:solidFill>
                  <a:srgbClr val="195387"/>
                </a:solidFill>
                <a:latin typeface="Arial" panose="020B0604020202020204" pitchFamily="34" charset="0"/>
              </a:rPr>
              <a:t> future</a:t>
            </a:r>
            <a:r>
              <a:rPr lang="en-GB" altLang="hu-HU">
                <a:solidFill>
                  <a:srgbClr val="195387"/>
                </a:solidFill>
                <a:latin typeface="Arial" panose="020B0604020202020204" pitchFamily="34" charset="0"/>
              </a:rPr>
              <a:t> task is the breeding of stress-resistant varieties which conform to the needs of the most up-to-date feed crops supply.</a:t>
            </a:r>
            <a:endParaRPr lang="hu-HU" altLang="hu-H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613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hu-HU">
                <a:latin typeface="Arial" panose="020B0604020202020204" pitchFamily="34" charset="0"/>
              </a:rPr>
              <a:t>To meet the requirements of the Health Science Center and the Equestrian Academy summarized the main areas of activities and developments as follows: education, sport, organization of </a:t>
            </a:r>
            <a:r>
              <a:rPr lang="hu-HU" altLang="hu-HU">
                <a:latin typeface="Arial" panose="020B0604020202020204" pitchFamily="34" charset="0"/>
              </a:rPr>
              <a:t>national and international </a:t>
            </a:r>
            <a:r>
              <a:rPr lang="en-US" altLang="hu-HU">
                <a:latin typeface="Arial" panose="020B0604020202020204" pitchFamily="34" charset="0"/>
              </a:rPr>
              <a:t>competitions,</a:t>
            </a:r>
            <a:r>
              <a:rPr lang="hu-HU" altLang="hu-HU">
                <a:latin typeface="Arial" panose="020B0604020202020204" pitchFamily="34" charset="0"/>
              </a:rPr>
              <a:t> horse-</a:t>
            </a:r>
            <a:r>
              <a:rPr lang="en-US" altLang="hu-HU">
                <a:latin typeface="Arial" panose="020B0604020202020204" pitchFamily="34" charset="0"/>
              </a:rPr>
              <a:t>riding of disabled childrens.</a:t>
            </a:r>
            <a:r>
              <a:rPr lang="hu-HU" altLang="hu-HU">
                <a:latin typeface="Arial" panose="020B0604020202020204" pitchFamily="34" charset="0"/>
              </a:rPr>
              <a:t> </a:t>
            </a:r>
            <a:br>
              <a:rPr lang="en-US" altLang="hu-HU">
                <a:latin typeface="Arial" panose="020B0604020202020204" pitchFamily="34" charset="0"/>
              </a:rPr>
            </a:br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21508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EC8E6FC-ACCC-4D58-8E5C-8AA41EFC0539}" type="slidenum">
              <a:rPr lang="hu-HU" altLang="hu-HU" sz="1300" smtClean="0"/>
              <a:pPr>
                <a:spcBef>
                  <a:spcPct val="0"/>
                </a:spcBef>
              </a:pPr>
              <a:t>12</a:t>
            </a:fld>
            <a:endParaRPr lang="hu-HU" altLang="hu-HU" sz="1300"/>
          </a:p>
        </p:txBody>
      </p:sp>
    </p:spTree>
    <p:extLst>
      <p:ext uri="{BB962C8B-B14F-4D97-AF65-F5344CB8AC3E}">
        <p14:creationId xmlns:p14="http://schemas.microsoft.com/office/powerpoint/2010/main" val="151945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hu-H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890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hu-H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54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Élőláb hely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63E0C-3EFA-479D-855B-BBB75FB66257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071438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Élőláb hely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80D77-FA24-4F60-9A42-E8825C2DF41B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815549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685B5-F43F-4665-82F6-020018308AF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1369866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ED48D-9131-418D-A80B-CDAC1BA13122}" type="datetimeFigureOut">
              <a:rPr lang="hu-HU"/>
              <a:pPr>
                <a:defRPr/>
              </a:pPr>
              <a:t>2018. 02. 18.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B4E52-26E3-4E77-B66F-29012DC8815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7066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8B6C45C4-179B-4924-9389-991F00D9C526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2512184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Dátum hely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Élőláb hely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 számának hely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31A75-93AB-4F46-B1E0-DB7B449C3CCC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002289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7" name="Dátum hely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Élőláb hely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Dia számának hely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D6EDB-61A8-48AD-B2D8-F7576D998DAF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798770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Dátum hely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Élőláb hely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ia számának hely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76F1E-57E9-41D4-B3FD-2D9401B2A960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105861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Élőláb hely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Dia számának hely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9D144-16B5-4A7B-85BB-1502A13D38B6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724541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Dátum hely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Élőláb hely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 számának hely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28D7B-A01C-4CAC-AA01-EEA2FEEC9F12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452448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gy sarkán kerekítve levágott téglalap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Derékszögű háromszög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Szabadkézi sokszög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8" name="Szabadkézi sokszög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hu-HU" noProof="0"/>
              <a:t>Kép beszúrásához kattintson az ikonra</a:t>
            </a:r>
            <a:endParaRPr lang="en-US" noProof="0" dirty="0"/>
          </a:p>
        </p:txBody>
      </p:sp>
      <p:sp>
        <p:nvSpPr>
          <p:cNvPr id="9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FDF3E-AF8E-4823-B080-69D1B3B0D96A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470540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Élőláb hely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F9CC1-CB82-41F7-87DF-15CAFC2075A3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801830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abadkézi sokszög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8" name="Szabadkézi sokszög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028" name="Cím helye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  <a:endParaRPr lang="en-US" altLang="hu-HU"/>
          </a:p>
        </p:txBody>
      </p:sp>
      <p:sp>
        <p:nvSpPr>
          <p:cNvPr id="1029" name="Szöveg helye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  <a:endParaRPr lang="en-US" altLang="hu-HU"/>
          </a:p>
        </p:txBody>
      </p:sp>
      <p:sp>
        <p:nvSpPr>
          <p:cNvPr id="10" name="Dátum hely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  <a:ea typeface="ＭＳ Ｐゴシック" pitchFamily="5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Élőláb helye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  <a:ea typeface="ＭＳ Ｐゴシック" pitchFamily="5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Dia számának hely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</a:defRPr>
            </a:lvl1pPr>
          </a:lstStyle>
          <a:p>
            <a:pPr>
              <a:defRPr/>
            </a:pPr>
            <a:fld id="{FE845548-DBC0-4B7A-8AD6-4030AF3C22B7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  <p:grpSp>
        <p:nvGrpSpPr>
          <p:cNvPr id="1033" name="Csoportba foglalás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Szabadkézi sokszög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ＭＳ Ｐゴシック" pitchFamily="52" charset="-128"/>
              </a:endParaRPr>
            </a:p>
          </p:txBody>
        </p:sp>
        <p:sp>
          <p:nvSpPr>
            <p:cNvPr id="13" name="Szabadkézi sokszög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ＭＳ Ｐゴシック" pitchFamily="52" charset="-128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24" r:id="rId2"/>
    <p:sldLayoutId id="2147484117" r:id="rId3"/>
    <p:sldLayoutId id="2147484118" r:id="rId4"/>
    <p:sldLayoutId id="2147484119" r:id="rId5"/>
    <p:sldLayoutId id="2147484120" r:id="rId6"/>
    <p:sldLayoutId id="2147484121" r:id="rId7"/>
    <p:sldLayoutId id="2147484125" r:id="rId8"/>
    <p:sldLayoutId id="2147484122" r:id="rId9"/>
    <p:sldLayoutId id="2147484123" r:id="rId10"/>
    <p:sldLayoutId id="2147484126" r:id="rId11"/>
    <p:sldLayoutId id="2147484127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wmf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jpeg"/><Relationship Id="rId4" Type="http://schemas.openxmlformats.org/officeDocument/2006/relationships/image" Target="../media/image59.png"/><Relationship Id="rId9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nyitol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Rectangle 7"/>
          <p:cNvSpPr>
            <a:spLocks noChangeArrowheads="1"/>
          </p:cNvSpPr>
          <p:nvPr/>
        </p:nvSpPr>
        <p:spPr bwMode="auto">
          <a:xfrm>
            <a:off x="-1906" y="4581128"/>
            <a:ext cx="9144000" cy="201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ts val="5000"/>
              </a:lnSpc>
              <a:defRPr/>
            </a:pPr>
            <a:r>
              <a:rPr lang="hu-HU" sz="4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" pitchFamily="34" charset="0"/>
                <a:ea typeface="ＭＳ Ｐゴシック" pitchFamily="34" charset="-128"/>
                <a:cs typeface="Arial" pitchFamily="34" charset="0"/>
              </a:rPr>
              <a:t>Cooperations</a:t>
            </a:r>
            <a:r>
              <a:rPr lang="hu-HU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hu-HU" sz="4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" pitchFamily="34" charset="0"/>
                <a:ea typeface="ＭＳ Ｐゴシック" pitchFamily="34" charset="-128"/>
                <a:cs typeface="Arial" pitchFamily="34" charset="0"/>
              </a:rPr>
              <a:t>Between</a:t>
            </a:r>
            <a:r>
              <a:rPr lang="hu-HU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" pitchFamily="34" charset="0"/>
                <a:ea typeface="ＭＳ Ｐゴシック" pitchFamily="34" charset="-128"/>
                <a:cs typeface="Arial" pitchFamily="34" charset="0"/>
              </a:rPr>
              <a:t> the Universities of Kazakhstan and Kaposvár University –</a:t>
            </a:r>
          </a:p>
          <a:p>
            <a:pPr algn="ctr" eaLnBrk="1" hangingPunct="1">
              <a:lnSpc>
                <a:spcPts val="5000"/>
              </a:lnSpc>
              <a:defRPr/>
            </a:pPr>
            <a:r>
              <a:rPr lang="hu-HU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" pitchFamily="34" charset="0"/>
                <a:ea typeface="ＭＳ Ｐゴシック" pitchFamily="34" charset="-128"/>
                <a:cs typeface="Arial" pitchFamily="34" charset="0"/>
              </a:rPr>
              <a:t>Present and Future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0" y="4005064"/>
            <a:ext cx="3493786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hu-HU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pitchFamily="34" charset="-128"/>
                <a:cs typeface="Arial" pitchFamily="34" charset="0"/>
              </a:rPr>
              <a:t>Prof. Dr. Ferenc Szávai</a:t>
            </a:r>
          </a:p>
        </p:txBody>
      </p:sp>
      <p:pic>
        <p:nvPicPr>
          <p:cNvPr id="13" name="Kép 12" descr="nagylogo_szines_eng_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15037" y="116632"/>
            <a:ext cx="4710113" cy="1214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tretch>
            <a:fillRect/>
          </a:stretch>
        </p:blipFill>
        <p:spPr>
          <a:xfrm>
            <a:off x="7092280" y="116632"/>
            <a:ext cx="1810047" cy="1794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_MG_2315_korrigal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75" y="3041650"/>
            <a:ext cx="4211638" cy="2808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411" name="Cím 1"/>
          <p:cNvSpPr>
            <a:spLocks/>
          </p:cNvSpPr>
          <p:nvPr/>
        </p:nvSpPr>
        <p:spPr bwMode="auto">
          <a:xfrm>
            <a:off x="631825" y="10096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hu-HU" sz="1800" b="1">
                <a:solidFill>
                  <a:srgbClr val="00407A"/>
                </a:solidFill>
                <a:latin typeface="Calibri" panose="020F0502020204030204" pitchFamily="34" charset="0"/>
              </a:rPr>
              <a:t>The Student Cente</a:t>
            </a:r>
            <a:r>
              <a:rPr lang="hu-HU" altLang="hu-HU" sz="1800" b="1">
                <a:solidFill>
                  <a:srgbClr val="00407A"/>
                </a:solidFill>
                <a:latin typeface="Calibri" panose="020F0502020204030204" pitchFamily="34" charset="0"/>
              </a:rPr>
              <a:t>r</a:t>
            </a:r>
            <a:r>
              <a:rPr lang="en-US" altLang="hu-HU" sz="1800" b="1">
                <a:solidFill>
                  <a:srgbClr val="00407A"/>
                </a:solidFill>
                <a:latin typeface="Calibri" panose="020F0502020204030204" pitchFamily="34" charset="0"/>
              </a:rPr>
              <a:t> incorporate</a:t>
            </a:r>
            <a:r>
              <a:rPr lang="hu-HU" altLang="hu-HU" sz="1800" b="1">
                <a:solidFill>
                  <a:srgbClr val="00407A"/>
                </a:solidFill>
                <a:latin typeface="Calibri" panose="020F0502020204030204" pitchFamily="34" charset="0"/>
              </a:rPr>
              <a:t>s </a:t>
            </a:r>
            <a:r>
              <a:rPr lang="en-US" altLang="hu-HU" sz="1800" b="1">
                <a:solidFill>
                  <a:srgbClr val="00407A"/>
                </a:solidFill>
                <a:latin typeface="Calibri" panose="020F0502020204030204" pitchFamily="34" charset="0"/>
              </a:rPr>
              <a:t>a</a:t>
            </a:r>
            <a:r>
              <a:rPr lang="hu-HU" altLang="hu-HU" sz="1800" b="1">
                <a:solidFill>
                  <a:srgbClr val="00407A"/>
                </a:solidFill>
                <a:latin typeface="Calibri" panose="020F0502020204030204" pitchFamily="34" charset="0"/>
              </a:rPr>
              <a:t> </a:t>
            </a:r>
            <a:r>
              <a:rPr lang="en-US" altLang="hu-HU" sz="1800" b="1">
                <a:solidFill>
                  <a:srgbClr val="00407A"/>
                </a:solidFill>
                <a:latin typeface="Calibri" panose="020F0502020204030204" pitchFamily="34" charset="0"/>
              </a:rPr>
              <a:t>multi-storey</a:t>
            </a:r>
            <a:r>
              <a:rPr lang="hu-HU" altLang="hu-HU" sz="1800" b="1">
                <a:solidFill>
                  <a:srgbClr val="00407A"/>
                </a:solidFill>
                <a:latin typeface="Calibri" panose="020F0502020204030204" pitchFamily="34" charset="0"/>
              </a:rPr>
              <a:t> </a:t>
            </a:r>
            <a:r>
              <a:rPr lang="en-US" altLang="hu-HU" sz="1800" b="1">
                <a:solidFill>
                  <a:srgbClr val="00407A"/>
                </a:solidFill>
                <a:latin typeface="Calibri" panose="020F0502020204030204" pitchFamily="34" charset="0"/>
              </a:rPr>
              <a:t>University Library containing 250,000 documents and a 350-bed student residence hall with double rooms equipped with bathroom, cable television and internet access. The student residence hall provides comprehensive services for students including a grocery store and cafeteria, computer and multimedia rooms, sauna, gym, and studio. </a:t>
            </a:r>
          </a:p>
        </p:txBody>
      </p:sp>
      <p:pic>
        <p:nvPicPr>
          <p:cNvPr id="2" name="Picture 12" descr="Új könyvtár"/>
          <p:cNvPicPr>
            <a:picLocks noChangeAspect="1" noChangeArrowheads="1"/>
          </p:cNvPicPr>
          <p:nvPr/>
        </p:nvPicPr>
        <p:blipFill>
          <a:blip r:embed="rId3"/>
          <a:srcRect l="3619"/>
          <a:stretch>
            <a:fillRect/>
          </a:stretch>
        </p:blipFill>
        <p:spPr bwMode="auto">
          <a:xfrm>
            <a:off x="111125" y="2165350"/>
            <a:ext cx="3568700" cy="2462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2" name="Picture 13" descr="_MG_230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86463" y="2420938"/>
            <a:ext cx="2700337" cy="4049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414" name="Cím 1"/>
          <p:cNvSpPr>
            <a:spLocks/>
          </p:cNvSpPr>
          <p:nvPr/>
        </p:nvSpPr>
        <p:spPr bwMode="auto">
          <a:xfrm>
            <a:off x="457200" y="115888"/>
            <a:ext cx="82296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800" b="1">
                <a:solidFill>
                  <a:srgbClr val="00407A"/>
                </a:solidFill>
                <a:latin typeface="Calibri" panose="020F0502020204030204" pitchFamily="34" charset="0"/>
              </a:rPr>
              <a:t>INFRASTRUCTURE</a:t>
            </a:r>
            <a:endParaRPr lang="en-US" altLang="hu-HU" sz="2800" b="1">
              <a:solidFill>
                <a:srgbClr val="00407A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Picture 11" descr="átk (55)_pp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638" y="4076700"/>
            <a:ext cx="3106737" cy="2065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5"/>
          <p:cNvSpPr txBox="1">
            <a:spLocks noChangeArrowheads="1"/>
          </p:cNvSpPr>
          <p:nvPr/>
        </p:nvSpPr>
        <p:spPr bwMode="auto">
          <a:xfrm>
            <a:off x="647700" y="3402013"/>
            <a:ext cx="7848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endParaRPr lang="hu-HU" altLang="hu-HU" sz="1800">
              <a:latin typeface="Calibri" panose="020F0502020204030204" pitchFamily="34" charset="0"/>
            </a:endParaRPr>
          </a:p>
        </p:txBody>
      </p:sp>
      <p:pic>
        <p:nvPicPr>
          <p:cNvPr id="70659" name="Picture 9" descr="Oldal_12(2)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250825" y="1773238"/>
            <a:ext cx="3457575" cy="342265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0660" name="Picture 13" descr="14old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2771775" y="3429000"/>
            <a:ext cx="2116138" cy="3055938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0662" name="Picture 7" descr="Oldal_12(1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7538" y="1341438"/>
            <a:ext cx="3895725" cy="280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8" name="Cím 1"/>
          <p:cNvSpPr>
            <a:spLocks/>
          </p:cNvSpPr>
          <p:nvPr/>
        </p:nvSpPr>
        <p:spPr bwMode="auto">
          <a:xfrm>
            <a:off x="539750" y="549275"/>
            <a:ext cx="79930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800" b="1">
                <a:solidFill>
                  <a:srgbClr val="195387"/>
                </a:solidFill>
                <a:latin typeface="Calibri" panose="020F0502020204030204" pitchFamily="34" charset="0"/>
              </a:rPr>
              <a:t>THE FEED CROPS RESEARCH INSTITUTE</a:t>
            </a:r>
            <a:endParaRPr lang="en-US" altLang="hu-HU" sz="1800" b="1">
              <a:solidFill>
                <a:srgbClr val="195387"/>
              </a:solidFill>
              <a:latin typeface="Calibri" panose="020F0502020204030204" pitchFamily="34" charset="0"/>
            </a:endParaRPr>
          </a:p>
        </p:txBody>
      </p:sp>
      <p:pic>
        <p:nvPicPr>
          <p:cNvPr id="18439" name="Picture 15" descr="ireg_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3375"/>
            <a:ext cx="70485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ép 7" descr="20130815_113259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0063" y="3860800"/>
            <a:ext cx="3263900" cy="2447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zövegdoboz 1"/>
          <p:cNvSpPr txBox="1"/>
          <p:nvPr/>
        </p:nvSpPr>
        <p:spPr>
          <a:xfrm>
            <a:off x="1028700" y="276225"/>
            <a:ext cx="707231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2800" b="1" dirty="0">
                <a:solidFill>
                  <a:schemeClr val="tx2"/>
                </a:solidFill>
                <a:latin typeface="+mj-lt"/>
              </a:rPr>
              <a:t>Educational and Research Facilities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www.eventing.hu/files/PGC-%20017%5b2%5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79863" y="3365500"/>
            <a:ext cx="4959350" cy="3286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0483" name="Rectangle 22"/>
          <p:cNvSpPr>
            <a:spLocks noChangeArrowheads="1"/>
          </p:cNvSpPr>
          <p:nvPr/>
        </p:nvSpPr>
        <p:spPr bwMode="auto">
          <a:xfrm>
            <a:off x="0" y="147638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hu-HU" sz="2800" b="1">
                <a:solidFill>
                  <a:srgbClr val="195387"/>
                </a:solidFill>
                <a:latin typeface="Calibri" panose="020F0502020204030204" pitchFamily="34" charset="0"/>
              </a:rPr>
              <a:t>PANNON EQUESTRIAN ACADEMY</a:t>
            </a:r>
          </a:p>
        </p:txBody>
      </p:sp>
      <p:pic>
        <p:nvPicPr>
          <p:cNvPr id="23556" name="Kép 4" descr="DSC_4931.JPG"/>
          <p:cNvPicPr>
            <a:picLocks noChangeAspect="1"/>
          </p:cNvPicPr>
          <p:nvPr/>
        </p:nvPicPr>
        <p:blipFill>
          <a:blip r:embed="rId4"/>
          <a:srcRect t="36653" b="7349"/>
          <a:stretch>
            <a:fillRect/>
          </a:stretch>
        </p:blipFill>
        <p:spPr bwMode="auto">
          <a:xfrm>
            <a:off x="684213" y="765175"/>
            <a:ext cx="7812087" cy="2366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5" name="Kép 10" descr="MT_logo copy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3500438"/>
            <a:ext cx="122396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4" descr="logo_lovas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10826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http://users.atw.hu/lscvoltige/eb2007b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6525" y="3573463"/>
            <a:ext cx="3562350" cy="2324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t="28650" b="20421"/>
          <a:stretch/>
        </p:blipFill>
        <p:spPr>
          <a:xfrm>
            <a:off x="363538" y="1073150"/>
            <a:ext cx="6138862" cy="2092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9850" y="4149725"/>
            <a:ext cx="3779838" cy="2528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ím 1"/>
          <p:cNvSpPr>
            <a:spLocks/>
          </p:cNvSpPr>
          <p:nvPr/>
        </p:nvSpPr>
        <p:spPr bwMode="auto">
          <a:xfrm>
            <a:off x="755650" y="3284538"/>
            <a:ext cx="1738313" cy="282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800" b="1" i="1" dirty="0">
                <a:solidFill>
                  <a:srgbClr val="00407A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ＭＳ Ｐゴシック" pitchFamily="34" charset="-128"/>
                <a:cs typeface="Arial" pitchFamily="34" charset="0"/>
              </a:rPr>
              <a:t>3400 </a:t>
            </a:r>
            <a:r>
              <a:rPr lang="hu-HU" sz="1800" b="1" i="1" dirty="0" err="1">
                <a:solidFill>
                  <a:srgbClr val="00407A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ＭＳ Ｐゴシック" pitchFamily="34" charset="-128"/>
                <a:cs typeface="Arial" pitchFamily="34" charset="0"/>
              </a:rPr>
              <a:t>hectars</a:t>
            </a:r>
            <a:endParaRPr lang="hu-HU" sz="1800" b="1" i="1" dirty="0">
              <a:solidFill>
                <a:srgbClr val="00407A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ea typeface="ＭＳ Ｐゴシック" pitchFamily="34" charset="-128"/>
              <a:cs typeface="Arial" pitchFamily="34" charset="0"/>
            </a:endParaRPr>
          </a:p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800" b="1" i="1" dirty="0">
              <a:solidFill>
                <a:srgbClr val="00407A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ea typeface="ＭＳ Ｐゴシック" pitchFamily="34" charset="-128"/>
              <a:cs typeface="Arial" pitchFamily="34" charset="0"/>
            </a:endParaRPr>
          </a:p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800" b="1" i="1" dirty="0">
                <a:solidFill>
                  <a:srgbClr val="00407A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ＭＳ Ｐゴシック" pitchFamily="34" charset="-128"/>
                <a:cs typeface="Arial" pitchFamily="34" charset="0"/>
              </a:rPr>
              <a:t>1500 </a:t>
            </a:r>
            <a:r>
              <a:rPr lang="hu-HU" sz="1800" b="1" i="1" dirty="0" err="1">
                <a:solidFill>
                  <a:srgbClr val="00407A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ＭＳ Ｐゴシック" pitchFamily="34" charset="-128"/>
                <a:cs typeface="Arial" pitchFamily="34" charset="0"/>
              </a:rPr>
              <a:t>red</a:t>
            </a:r>
            <a:r>
              <a:rPr lang="hu-HU" sz="1800" b="1" i="1" dirty="0">
                <a:solidFill>
                  <a:srgbClr val="00407A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hu-HU" sz="1800" b="1" i="1" dirty="0" err="1">
                <a:solidFill>
                  <a:srgbClr val="00407A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ＭＳ Ｐゴシック" pitchFamily="34" charset="-128"/>
                <a:cs typeface="Arial" pitchFamily="34" charset="0"/>
              </a:rPr>
              <a:t>deers</a:t>
            </a:r>
            <a:endParaRPr lang="hu-HU" sz="1800" b="1" i="1" dirty="0">
              <a:solidFill>
                <a:srgbClr val="00407A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ea typeface="ＭＳ Ｐゴシック" pitchFamily="34" charset="-128"/>
              <a:cs typeface="Arial" pitchFamily="34" charset="0"/>
            </a:endParaRPr>
          </a:p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800" b="1" i="1" dirty="0">
              <a:solidFill>
                <a:srgbClr val="00407A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ea typeface="ＭＳ Ｐゴシック" pitchFamily="34" charset="-128"/>
              <a:cs typeface="Arial" pitchFamily="34" charset="0"/>
            </a:endParaRPr>
          </a:p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800" b="1" i="1" dirty="0">
                <a:solidFill>
                  <a:srgbClr val="00407A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ＭＳ Ｐゴシック" pitchFamily="34" charset="-128"/>
                <a:cs typeface="Arial" pitchFamily="34" charset="0"/>
              </a:rPr>
              <a:t>300 </a:t>
            </a:r>
            <a:r>
              <a:rPr lang="hu-HU" sz="1800" b="1" i="1" dirty="0" err="1">
                <a:solidFill>
                  <a:srgbClr val="00407A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ＭＳ Ｐゴシック" pitchFamily="34" charset="-128"/>
                <a:cs typeface="Arial" pitchFamily="34" charset="0"/>
              </a:rPr>
              <a:t>wild</a:t>
            </a:r>
            <a:r>
              <a:rPr lang="hu-HU" sz="1800" b="1" i="1" dirty="0">
                <a:solidFill>
                  <a:srgbClr val="00407A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hu-HU" sz="1800" b="1" i="1" dirty="0" err="1">
                <a:solidFill>
                  <a:srgbClr val="00407A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ＭＳ Ｐゴシック" pitchFamily="34" charset="-128"/>
                <a:cs typeface="Arial" pitchFamily="34" charset="0"/>
              </a:rPr>
              <a:t>boars</a:t>
            </a:r>
            <a:endParaRPr lang="hu-HU" sz="1800" b="1" i="1" dirty="0">
              <a:solidFill>
                <a:srgbClr val="00407A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ea typeface="ＭＳ Ｐゴシック" pitchFamily="34" charset="-128"/>
              <a:cs typeface="Arial" pitchFamily="34" charset="0"/>
            </a:endParaRPr>
          </a:p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800" b="1" i="1" dirty="0">
              <a:solidFill>
                <a:srgbClr val="00407A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ea typeface="ＭＳ Ｐゴシック" pitchFamily="34" charset="-128"/>
              <a:cs typeface="Arial" pitchFamily="34" charset="0"/>
            </a:endParaRPr>
          </a:p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800" b="1" i="1" dirty="0">
                <a:solidFill>
                  <a:srgbClr val="00407A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ＭＳ Ｐゴシック" pitchFamily="34" charset="-128"/>
                <a:cs typeface="Arial" pitchFamily="34" charset="0"/>
              </a:rPr>
              <a:t>200 </a:t>
            </a:r>
            <a:r>
              <a:rPr lang="hu-HU" sz="1800" b="1" i="1" dirty="0" err="1">
                <a:solidFill>
                  <a:srgbClr val="00407A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ＭＳ Ｐゴシック" pitchFamily="34" charset="-128"/>
                <a:cs typeface="Arial" pitchFamily="34" charset="0"/>
              </a:rPr>
              <a:t>fallow</a:t>
            </a:r>
            <a:r>
              <a:rPr lang="hu-HU" sz="1800" b="1" i="1" dirty="0">
                <a:solidFill>
                  <a:srgbClr val="00407A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hu-HU" sz="1800" b="1" i="1" dirty="0" err="1">
                <a:solidFill>
                  <a:srgbClr val="00407A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ＭＳ Ｐゴシック" pitchFamily="34" charset="-128"/>
                <a:cs typeface="Arial" pitchFamily="34" charset="0"/>
              </a:rPr>
              <a:t>deers</a:t>
            </a:r>
            <a:endParaRPr lang="hu-HU" sz="1800" b="1" i="1" dirty="0">
              <a:solidFill>
                <a:srgbClr val="00407A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ea typeface="ＭＳ Ｐゴシック" pitchFamily="34" charset="-128"/>
              <a:cs typeface="Arial" pitchFamily="34" charset="0"/>
            </a:endParaRPr>
          </a:p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800" b="1" i="1" dirty="0">
              <a:solidFill>
                <a:srgbClr val="00407A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ea typeface="ＭＳ Ｐゴシック" pitchFamily="34" charset="-128"/>
              <a:cs typeface="Arial" pitchFamily="34" charset="0"/>
            </a:endParaRPr>
          </a:p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800" b="1" i="1" dirty="0">
                <a:solidFill>
                  <a:srgbClr val="00407A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ＭＳ Ｐゴシック" pitchFamily="34" charset="-128"/>
                <a:cs typeface="Arial" pitchFamily="34" charset="0"/>
              </a:rPr>
              <a:t>150 </a:t>
            </a:r>
            <a:r>
              <a:rPr lang="hu-HU" sz="1800" b="1" i="1" dirty="0" err="1">
                <a:solidFill>
                  <a:srgbClr val="00407A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ＭＳ Ｐゴシック" pitchFamily="34" charset="-128"/>
                <a:cs typeface="Arial" pitchFamily="34" charset="0"/>
              </a:rPr>
              <a:t>moufflon</a:t>
            </a:r>
            <a:endParaRPr lang="hu-HU" sz="1800" b="1" i="1" dirty="0">
              <a:solidFill>
                <a:srgbClr val="00407A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ea typeface="ＭＳ Ｐゴシック" pitchFamily="34" charset="-128"/>
              <a:cs typeface="Arial" pitchFamily="34" charset="0"/>
            </a:endParaRPr>
          </a:p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800" b="1" i="1" dirty="0">
              <a:solidFill>
                <a:srgbClr val="00407A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ea typeface="ＭＳ Ｐゴシック" pitchFamily="34" charset="-128"/>
              <a:cs typeface="Arial" pitchFamily="34" charset="0"/>
            </a:endParaRPr>
          </a:p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800" b="1" i="1" dirty="0">
                <a:solidFill>
                  <a:srgbClr val="00407A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ＭＳ Ｐゴシック" pitchFamily="34" charset="-128"/>
                <a:cs typeface="Arial" pitchFamily="34" charset="0"/>
              </a:rPr>
              <a:t>50 </a:t>
            </a:r>
            <a:r>
              <a:rPr lang="hu-HU" sz="1800" b="1" i="1" dirty="0" err="1">
                <a:solidFill>
                  <a:srgbClr val="00407A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ＭＳ Ｐゴシック" pitchFamily="34" charset="-128"/>
                <a:cs typeface="Arial" pitchFamily="34" charset="0"/>
              </a:rPr>
              <a:t>roe</a:t>
            </a:r>
            <a:r>
              <a:rPr lang="hu-HU" sz="1800" b="1" i="1" dirty="0">
                <a:solidFill>
                  <a:srgbClr val="00407A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hu-HU" sz="1800" b="1" i="1" dirty="0" err="1">
                <a:solidFill>
                  <a:srgbClr val="00407A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ＭＳ Ｐゴシック" pitchFamily="34" charset="-128"/>
                <a:cs typeface="Arial" pitchFamily="34" charset="0"/>
              </a:rPr>
              <a:t>deers</a:t>
            </a:r>
            <a:endParaRPr lang="hu-HU" sz="1800" b="1" i="1" dirty="0">
              <a:solidFill>
                <a:srgbClr val="00407A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ea typeface="ＭＳ Ｐゴシック" pitchFamily="34" charset="-128"/>
              <a:cs typeface="Arial" pitchFamily="34" charset="0"/>
            </a:endParaRPr>
          </a:p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800" b="1" i="1" dirty="0">
              <a:solidFill>
                <a:srgbClr val="00407A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ea typeface="ＭＳ Ｐゴシック" pitchFamily="34" charset="-128"/>
              <a:cs typeface="Arial" pitchFamily="34" charset="0"/>
            </a:endParaRPr>
          </a:p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800" b="1" i="1" dirty="0" err="1">
                <a:solidFill>
                  <a:srgbClr val="00407A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ＭＳ Ｐゴシック" pitchFamily="34" charset="-128"/>
                <a:cs typeface="Arial" pitchFamily="34" charset="0"/>
              </a:rPr>
              <a:t>Tame</a:t>
            </a:r>
            <a:r>
              <a:rPr lang="hu-HU" sz="1800" b="1" i="1" dirty="0">
                <a:solidFill>
                  <a:srgbClr val="00407A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hu-HU" sz="1800" b="1" i="1" dirty="0" err="1">
                <a:solidFill>
                  <a:srgbClr val="00407A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ＭＳ Ｐゴシック" pitchFamily="34" charset="-128"/>
                <a:cs typeface="Arial" pitchFamily="34" charset="0"/>
              </a:rPr>
              <a:t>animals</a:t>
            </a:r>
            <a:endParaRPr lang="hu-HU" sz="1800" b="1" i="1" cap="all" dirty="0">
              <a:solidFill>
                <a:srgbClr val="00407A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22533" name="Rectangle 22"/>
          <p:cNvSpPr>
            <a:spLocks noChangeArrowheads="1"/>
          </p:cNvSpPr>
          <p:nvPr/>
        </p:nvSpPr>
        <p:spPr bwMode="auto">
          <a:xfrm>
            <a:off x="0" y="169863"/>
            <a:ext cx="9144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hu-HU" sz="2800" b="1">
                <a:solidFill>
                  <a:srgbClr val="195387"/>
                </a:solidFill>
                <a:latin typeface="Calibri" panose="020F0502020204030204" pitchFamily="34" charset="0"/>
              </a:rPr>
              <a:t>GAME MANAGEMENT</a:t>
            </a:r>
            <a:r>
              <a:rPr lang="hu-HU" altLang="hu-HU" sz="2800" b="1">
                <a:solidFill>
                  <a:srgbClr val="195387"/>
                </a:solidFill>
                <a:latin typeface="Calibri" panose="020F0502020204030204" pitchFamily="34" charset="0"/>
              </a:rPr>
              <a:t> LANDSCAPE CENTER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800" b="1" i="1">
                <a:solidFill>
                  <a:srgbClr val="195387"/>
                </a:solidFill>
                <a:latin typeface="Calibri" panose="020F0502020204030204" pitchFamily="34" charset="0"/>
              </a:rPr>
              <a:t>Bőszénfa</a:t>
            </a:r>
            <a:endParaRPr lang="en-US" altLang="hu-HU" sz="2800" b="1" i="1">
              <a:solidFill>
                <a:srgbClr val="195387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Kép 9" descr="DSC_0758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1228725"/>
            <a:ext cx="4359275" cy="2916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0" descr="boszenf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13050" y="3284538"/>
            <a:ext cx="2268538" cy="3071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11" descr="Zselicvad_logo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75" y="4192588"/>
            <a:ext cx="701675" cy="1008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"/>
          <p:cNvSpPr>
            <a:spLocks noChangeArrowheads="1"/>
          </p:cNvSpPr>
          <p:nvPr/>
        </p:nvSpPr>
        <p:spPr bwMode="auto">
          <a:xfrm>
            <a:off x="-1588" y="0"/>
            <a:ext cx="9144001" cy="695325"/>
          </a:xfrm>
          <a:prstGeom prst="rect">
            <a:avLst/>
          </a:prstGeom>
          <a:gradFill rotWithShape="1">
            <a:gsLst>
              <a:gs pos="0">
                <a:srgbClr val="00407A"/>
              </a:gs>
              <a:gs pos="100000">
                <a:srgbClr val="195387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2400">
              <a:latin typeface="Arial" panose="020B0604020202020204" pitchFamily="34" charset="0"/>
            </a:endParaRPr>
          </a:p>
        </p:txBody>
      </p:sp>
      <p:sp>
        <p:nvSpPr>
          <p:cNvPr id="36867" name="Rectangle 22"/>
          <p:cNvSpPr>
            <a:spLocks noChangeArrowheads="1"/>
          </p:cNvSpPr>
          <p:nvPr/>
        </p:nvSpPr>
        <p:spPr bwMode="auto">
          <a:xfrm>
            <a:off x="0" y="188913"/>
            <a:ext cx="9144000" cy="4460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hu-HU" sz="2800" b="1" dirty="0">
                <a:solidFill>
                  <a:srgbClr val="FF0000"/>
                </a:solidFill>
                <a:latin typeface="+mj-lt"/>
                <a:ea typeface="ＭＳ Ｐゴシック" pitchFamily="34" charset="-128"/>
              </a:rPr>
              <a:t>International Partner Institutes</a:t>
            </a:r>
          </a:p>
        </p:txBody>
      </p:sp>
      <p:sp>
        <p:nvSpPr>
          <p:cNvPr id="7" name="Tartalom helye 1"/>
          <p:cNvSpPr txBox="1">
            <a:spLocks/>
          </p:cNvSpPr>
          <p:nvPr/>
        </p:nvSpPr>
        <p:spPr>
          <a:xfrm>
            <a:off x="3923928" y="1232756"/>
            <a:ext cx="5220072" cy="5361299"/>
          </a:xfrm>
          <a:prstGeom prst="rect">
            <a:avLst/>
          </a:prstGeom>
        </p:spPr>
        <p:txBody>
          <a:bodyPr numCol="2"/>
          <a:lstStyle/>
          <a:p>
            <a:pPr indent="-3429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195387"/>
                </a:solidFill>
                <a:latin typeface="+mj-lt"/>
                <a:ea typeface="ＭＳ Ｐゴシック" pitchFamily="34" charset="-128"/>
              </a:rPr>
              <a:t>Austria</a:t>
            </a:r>
          </a:p>
          <a:p>
            <a:pPr indent="-3429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dirty="0" err="1">
                <a:solidFill>
                  <a:srgbClr val="195387"/>
                </a:solidFill>
                <a:latin typeface="+mj-lt"/>
                <a:ea typeface="ＭＳ Ｐゴシック" pitchFamily="34" charset="-128"/>
              </a:rPr>
              <a:t>Azerbaijan</a:t>
            </a:r>
            <a:endParaRPr lang="hu-HU" sz="1600" dirty="0">
              <a:solidFill>
                <a:srgbClr val="195387"/>
              </a:solidFill>
              <a:latin typeface="+mj-lt"/>
              <a:ea typeface="ＭＳ Ｐゴシック" pitchFamily="34" charset="-128"/>
            </a:endParaRPr>
          </a:p>
          <a:p>
            <a:pPr indent="-3429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195387"/>
                </a:solidFill>
                <a:latin typeface="+mj-lt"/>
                <a:ea typeface="ＭＳ Ｐゴシック" pitchFamily="34" charset="-128"/>
              </a:rPr>
              <a:t>Belgium</a:t>
            </a:r>
          </a:p>
          <a:p>
            <a:pPr indent="-3429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195387"/>
                </a:solidFill>
                <a:latin typeface="+mj-lt"/>
                <a:ea typeface="ＭＳ Ｐゴシック" pitchFamily="34" charset="-128"/>
              </a:rPr>
              <a:t>Croatia</a:t>
            </a:r>
          </a:p>
          <a:p>
            <a:pPr indent="-3429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195387"/>
                </a:solidFill>
                <a:latin typeface="+mj-lt"/>
                <a:ea typeface="ＭＳ Ｐゴシック" pitchFamily="34" charset="-128"/>
              </a:rPr>
              <a:t>D</a:t>
            </a:r>
            <a:r>
              <a:rPr lang="hu-HU" sz="1600" dirty="0">
                <a:solidFill>
                  <a:srgbClr val="195387"/>
                </a:solidFill>
                <a:latin typeface="+mj-lt"/>
                <a:ea typeface="ＭＳ Ｐゴシック" pitchFamily="34" charset="-128"/>
              </a:rPr>
              <a:t>e</a:t>
            </a:r>
            <a:r>
              <a:rPr lang="en-US" sz="1600" dirty="0" err="1">
                <a:solidFill>
                  <a:srgbClr val="195387"/>
                </a:solidFill>
                <a:latin typeface="+mj-lt"/>
                <a:ea typeface="ＭＳ Ｐゴシック" pitchFamily="34" charset="-128"/>
              </a:rPr>
              <a:t>nmark</a:t>
            </a:r>
            <a:endParaRPr lang="en-US" sz="1600" dirty="0">
              <a:solidFill>
                <a:srgbClr val="195387"/>
              </a:solidFill>
              <a:latin typeface="+mj-lt"/>
              <a:ea typeface="ＭＳ Ｐゴシック" pitchFamily="34" charset="-128"/>
            </a:endParaRPr>
          </a:p>
          <a:p>
            <a:pPr indent="-3429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195387"/>
                </a:solidFill>
                <a:latin typeface="+mj-lt"/>
                <a:ea typeface="ＭＳ Ｐゴシック" pitchFamily="34" charset="-128"/>
              </a:rPr>
              <a:t>Germany</a:t>
            </a:r>
          </a:p>
          <a:p>
            <a:pPr indent="-3429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195387"/>
                </a:solidFill>
                <a:latin typeface="+mj-lt"/>
                <a:ea typeface="ＭＳ Ｐゴシック" pitchFamily="34" charset="-128"/>
              </a:rPr>
              <a:t>Italy</a:t>
            </a:r>
          </a:p>
          <a:p>
            <a:pPr indent="-3429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195387"/>
                </a:solidFill>
                <a:latin typeface="+mj-lt"/>
                <a:ea typeface="ＭＳ Ｐゴシック" pitchFamily="34" charset="-128"/>
              </a:rPr>
              <a:t>Netherland</a:t>
            </a:r>
            <a:r>
              <a:rPr lang="hu-HU" sz="1600" dirty="0">
                <a:solidFill>
                  <a:srgbClr val="195387"/>
                </a:solidFill>
                <a:latin typeface="+mj-lt"/>
                <a:ea typeface="ＭＳ Ｐゴシック" pitchFamily="34" charset="-128"/>
              </a:rPr>
              <a:t>s</a:t>
            </a:r>
            <a:endParaRPr lang="en-US" sz="1600" dirty="0">
              <a:solidFill>
                <a:srgbClr val="195387"/>
              </a:solidFill>
              <a:latin typeface="+mj-lt"/>
              <a:ea typeface="ＭＳ Ｐゴシック" pitchFamily="34" charset="-128"/>
            </a:endParaRPr>
          </a:p>
          <a:p>
            <a:pPr indent="-3429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195387"/>
                </a:solidFill>
                <a:latin typeface="+mj-lt"/>
                <a:ea typeface="ＭＳ Ｐゴシック" pitchFamily="34" charset="-128"/>
              </a:rPr>
              <a:t>Nor</a:t>
            </a:r>
            <a:r>
              <a:rPr lang="hu-HU" sz="1600" dirty="0">
                <a:solidFill>
                  <a:srgbClr val="195387"/>
                </a:solidFill>
                <a:latin typeface="+mj-lt"/>
                <a:ea typeface="ＭＳ Ｐゴシック" pitchFamily="34" charset="-128"/>
              </a:rPr>
              <a:t>w</a:t>
            </a:r>
            <a:r>
              <a:rPr lang="en-US" sz="1600" dirty="0">
                <a:solidFill>
                  <a:srgbClr val="195387"/>
                </a:solidFill>
                <a:latin typeface="+mj-lt"/>
                <a:ea typeface="ＭＳ Ｐゴシック" pitchFamily="34" charset="-128"/>
              </a:rPr>
              <a:t>ay</a:t>
            </a:r>
          </a:p>
          <a:p>
            <a:pPr indent="-3429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195387"/>
                </a:solidFill>
                <a:latin typeface="+mj-lt"/>
                <a:ea typeface="ＭＳ Ｐゴシック" pitchFamily="34" charset="-128"/>
              </a:rPr>
              <a:t>Poland</a:t>
            </a:r>
          </a:p>
          <a:p>
            <a:pPr indent="-3429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195387"/>
                </a:solidFill>
                <a:latin typeface="+mj-lt"/>
                <a:ea typeface="ＭＳ Ｐゴシック" pitchFamily="34" charset="-128"/>
              </a:rPr>
              <a:t>Romania</a:t>
            </a:r>
          </a:p>
          <a:p>
            <a:pPr indent="-3429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195387"/>
                </a:solidFill>
                <a:latin typeface="+mj-lt"/>
                <a:ea typeface="ＭＳ Ｐゴシック" pitchFamily="34" charset="-128"/>
              </a:rPr>
              <a:t>Slovakia</a:t>
            </a:r>
          </a:p>
          <a:p>
            <a:pPr indent="-3429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195387"/>
                </a:solidFill>
                <a:latin typeface="+mj-lt"/>
                <a:ea typeface="ＭＳ Ｐゴシック" pitchFamily="34" charset="-128"/>
              </a:rPr>
              <a:t>United Kingdom</a:t>
            </a:r>
          </a:p>
          <a:p>
            <a:pPr indent="-3429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195387"/>
                </a:solidFill>
                <a:latin typeface="+mj-lt"/>
                <a:ea typeface="ＭＳ Ｐゴシック" pitchFamily="34" charset="-128"/>
              </a:rPr>
              <a:t>New-Zealand</a:t>
            </a:r>
          </a:p>
          <a:p>
            <a:pPr indent="-3429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hu-HU" sz="1600" dirty="0">
              <a:solidFill>
                <a:srgbClr val="195387"/>
              </a:solidFill>
              <a:latin typeface="+mj-lt"/>
              <a:ea typeface="ＭＳ Ｐゴシック" pitchFamily="34" charset="-128"/>
            </a:endParaRPr>
          </a:p>
          <a:p>
            <a:pPr indent="-3429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195387"/>
                </a:solidFill>
                <a:latin typeface="+mj-lt"/>
                <a:ea typeface="ＭＳ Ｐゴシック" pitchFamily="34" charset="-128"/>
              </a:rPr>
              <a:t>Australia</a:t>
            </a:r>
            <a:endParaRPr lang="hu-HU" sz="1600" dirty="0">
              <a:solidFill>
                <a:srgbClr val="195387"/>
              </a:solidFill>
              <a:latin typeface="+mj-lt"/>
              <a:ea typeface="ＭＳ Ｐゴシック" pitchFamily="34" charset="-128"/>
              <a:cs typeface="Arial" pitchFamily="34" charset="0"/>
            </a:endParaRPr>
          </a:p>
          <a:p>
            <a:pPr indent="-3429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195387"/>
                </a:solidFill>
                <a:latin typeface="+mj-lt"/>
                <a:ea typeface="ＭＳ Ｐゴシック" pitchFamily="34" charset="-128"/>
                <a:cs typeface="Arial" pitchFamily="34" charset="0"/>
              </a:rPr>
              <a:t>South African Rep.</a:t>
            </a:r>
          </a:p>
          <a:p>
            <a:pPr indent="-3429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195387"/>
                </a:solidFill>
                <a:latin typeface="+mj-lt"/>
                <a:ea typeface="ＭＳ Ｐゴシック" pitchFamily="34" charset="-128"/>
              </a:rPr>
              <a:t>USA</a:t>
            </a:r>
            <a:r>
              <a:rPr lang="hu-HU" sz="1600" dirty="0">
                <a:solidFill>
                  <a:srgbClr val="195387"/>
                </a:solidFill>
                <a:latin typeface="+mj-lt"/>
                <a:ea typeface="ＭＳ Ｐゴシック" pitchFamily="34" charset="-128"/>
              </a:rPr>
              <a:t> </a:t>
            </a:r>
          </a:p>
          <a:p>
            <a:pPr indent="-3429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195387"/>
                </a:solidFill>
                <a:latin typeface="+mj-lt"/>
                <a:ea typeface="ＭＳ Ｐゴシック" pitchFamily="34" charset="-128"/>
              </a:rPr>
              <a:t>South-Korea</a:t>
            </a:r>
          </a:p>
          <a:p>
            <a:pPr indent="-3429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195387"/>
                </a:solidFill>
                <a:latin typeface="+mj-lt"/>
                <a:ea typeface="ＭＳ Ｐゴシック" pitchFamily="34" charset="-128"/>
              </a:rPr>
              <a:t>France</a:t>
            </a:r>
          </a:p>
          <a:p>
            <a:pPr indent="-3429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195387"/>
                </a:solidFill>
                <a:latin typeface="+mj-lt"/>
                <a:ea typeface="ＭＳ Ｐゴシック" pitchFamily="34" charset="-128"/>
              </a:rPr>
              <a:t>Japan</a:t>
            </a:r>
          </a:p>
          <a:p>
            <a:pPr indent="-3429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195387"/>
                </a:solidFill>
                <a:latin typeface="+mj-lt"/>
                <a:ea typeface="ＭＳ Ｐゴシック" pitchFamily="34" charset="-128"/>
              </a:rPr>
              <a:t>Canada</a:t>
            </a:r>
          </a:p>
          <a:p>
            <a:pPr indent="-3429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latin typeface="+mj-lt"/>
                <a:ea typeface="ＭＳ Ｐゴシック" pitchFamily="34" charset="-128"/>
              </a:rPr>
              <a:t>K</a:t>
            </a:r>
            <a:r>
              <a:rPr lang="hu-HU" sz="2000" b="1" dirty="0">
                <a:solidFill>
                  <a:srgbClr val="FF0000"/>
                </a:solidFill>
                <a:latin typeface="+mj-lt"/>
                <a:ea typeface="ＭＳ Ｐゴシック" pitchFamily="34" charset="-128"/>
              </a:rPr>
              <a:t>AZAKHSTAN</a:t>
            </a:r>
          </a:p>
          <a:p>
            <a:pPr indent="-3429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195387"/>
                </a:solidFill>
                <a:latin typeface="+mj-lt"/>
                <a:ea typeface="ＭＳ Ｐゴシック" pitchFamily="34" charset="-128"/>
              </a:rPr>
              <a:t>China</a:t>
            </a:r>
          </a:p>
          <a:p>
            <a:pPr indent="-3429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195387"/>
                </a:solidFill>
                <a:latin typeface="+mj-lt"/>
                <a:ea typeface="ＭＳ Ｐゴシック" pitchFamily="34" charset="-128"/>
              </a:rPr>
              <a:t>Russia</a:t>
            </a:r>
          </a:p>
          <a:p>
            <a:pPr indent="-3429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195387"/>
                </a:solidFill>
                <a:latin typeface="+mj-lt"/>
                <a:ea typeface="ＭＳ Ｐゴシック" pitchFamily="34" charset="-128"/>
              </a:rPr>
              <a:t>Serbia</a:t>
            </a:r>
          </a:p>
          <a:p>
            <a:pPr indent="-3429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195387"/>
                </a:solidFill>
                <a:latin typeface="+mj-lt"/>
                <a:ea typeface="ＭＳ Ｐゴシック" pitchFamily="34" charset="-128"/>
              </a:rPr>
              <a:t>Switzerland</a:t>
            </a:r>
          </a:p>
          <a:p>
            <a:pPr indent="-3429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195387"/>
                </a:solidFill>
                <a:latin typeface="+mj-lt"/>
                <a:ea typeface="ＭＳ Ｐゴシック" pitchFamily="34" charset="-128"/>
              </a:rPr>
              <a:t>Sweden</a:t>
            </a:r>
          </a:p>
          <a:p>
            <a:pPr indent="-34290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195387"/>
                </a:solidFill>
                <a:latin typeface="+mj-lt"/>
                <a:ea typeface="ＭＳ Ｐゴシック" pitchFamily="34" charset="-128"/>
              </a:rPr>
              <a:t>Slovenia</a:t>
            </a:r>
            <a:endParaRPr lang="en-US" sz="1600" b="1" u="sng" dirty="0">
              <a:solidFill>
                <a:srgbClr val="195387"/>
              </a:solidFill>
              <a:latin typeface="+mj-lt"/>
              <a:ea typeface="+mn-ea"/>
            </a:endParaRPr>
          </a:p>
        </p:txBody>
      </p:sp>
      <p:pic>
        <p:nvPicPr>
          <p:cNvPr id="23557" name="Picture 2" descr="http://cdasr.mclean.harvard.edu/header/HMS_logo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475" y="1481138"/>
            <a:ext cx="4826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3" descr="ear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565400"/>
            <a:ext cx="2303462" cy="230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Ellipszis 11"/>
          <p:cNvSpPr/>
          <p:nvPr/>
        </p:nvSpPr>
        <p:spPr>
          <a:xfrm>
            <a:off x="2159000" y="3214688"/>
            <a:ext cx="68263" cy="71437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cxnSp>
        <p:nvCxnSpPr>
          <p:cNvPr id="23560" name="Egyenes összekötő nyíllal 19"/>
          <p:cNvCxnSpPr>
            <a:cxnSpLocks noChangeShapeType="1"/>
          </p:cNvCxnSpPr>
          <p:nvPr/>
        </p:nvCxnSpPr>
        <p:spPr bwMode="auto">
          <a:xfrm flipV="1">
            <a:off x="430213" y="3286125"/>
            <a:ext cx="1728787" cy="1655763"/>
          </a:xfrm>
          <a:prstGeom prst="straightConnector1">
            <a:avLst/>
          </a:prstGeom>
          <a:noFill/>
          <a:ln w="76200" algn="ctr">
            <a:solidFill>
              <a:srgbClr val="6699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Szövegdoboz 16"/>
          <p:cNvSpPr txBox="1"/>
          <p:nvPr/>
        </p:nvSpPr>
        <p:spPr>
          <a:xfrm>
            <a:off x="4859338" y="833438"/>
            <a:ext cx="243998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hu-HU" sz="2000" dirty="0">
                <a:solidFill>
                  <a:srgbClr val="195387"/>
                </a:solidFill>
                <a:latin typeface="+mj-lt"/>
                <a:ea typeface="ＭＳ Ｐゴシック" pitchFamily="34" charset="-128"/>
              </a:rPr>
              <a:t>Countries</a:t>
            </a:r>
          </a:p>
        </p:txBody>
      </p:sp>
      <p:cxnSp>
        <p:nvCxnSpPr>
          <p:cNvPr id="19" name="Egyenes összekötő 18"/>
          <p:cNvCxnSpPr/>
          <p:nvPr/>
        </p:nvCxnSpPr>
        <p:spPr>
          <a:xfrm>
            <a:off x="3851275" y="1089025"/>
            <a:ext cx="0" cy="55800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6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" t="14720" r="75273" b="68900"/>
          <a:stretch>
            <a:fillRect/>
          </a:stretch>
        </p:blipFill>
        <p:spPr bwMode="auto">
          <a:xfrm>
            <a:off x="7740650" y="5229225"/>
            <a:ext cx="12588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 descr="IMG_0483.JPG"/>
          <p:cNvPicPr>
            <a:picLocks noChangeAspect="1"/>
          </p:cNvPicPr>
          <p:nvPr/>
        </p:nvPicPr>
        <p:blipFill>
          <a:blip r:embed="rId2"/>
          <a:srcRect l="7335"/>
          <a:stretch>
            <a:fillRect/>
          </a:stretch>
        </p:blipFill>
        <p:spPr bwMode="auto">
          <a:xfrm>
            <a:off x="115888" y="3076575"/>
            <a:ext cx="3648075" cy="295116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2" descr="\\srv-fs01\home\Kovacs.Aniko\InternationalSummerschool 2012\summary\animal nutrition and feed safte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200400"/>
            <a:ext cx="2468562" cy="348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15888"/>
            <a:ext cx="2493962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88" y="971550"/>
            <a:ext cx="1344612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288">
            <a:off x="171450" y="1543050"/>
            <a:ext cx="1525588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2847975"/>
            <a:ext cx="143668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19203">
            <a:off x="930275" y="2209800"/>
            <a:ext cx="1595438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Szövegdoboz 1"/>
          <p:cNvSpPr txBox="1">
            <a:spLocks noChangeArrowheads="1"/>
          </p:cNvSpPr>
          <p:nvPr/>
        </p:nvSpPr>
        <p:spPr bwMode="auto">
          <a:xfrm>
            <a:off x="1681163" y="1919288"/>
            <a:ext cx="22304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hu-HU" altLang="hu-HU" sz="1200" b="1">
                <a:solidFill>
                  <a:schemeClr val="tx2"/>
                </a:solidFill>
                <a:latin typeface="Calibri" panose="020F0502020204030204" pitchFamily="34" charset="0"/>
              </a:rPr>
              <a:t>Summer school in</a:t>
            </a:r>
          </a:p>
          <a:p>
            <a:pPr algn="ctr"/>
            <a:r>
              <a:rPr lang="hu-HU" altLang="hu-HU" b="1">
                <a:solidFill>
                  <a:schemeClr val="tx2"/>
                </a:solidFill>
                <a:latin typeface="Calibri" panose="020F0502020204030204" pitchFamily="34" charset="0"/>
              </a:rPr>
              <a:t>2013</a:t>
            </a:r>
          </a:p>
          <a:p>
            <a:pPr algn="ctr"/>
            <a:r>
              <a:rPr lang="hu-HU" altLang="hu-HU" sz="1100" b="1">
                <a:solidFill>
                  <a:schemeClr val="tx2"/>
                </a:solidFill>
                <a:latin typeface="Calibri" panose="020F0502020204030204" pitchFamily="34" charset="0"/>
              </a:rPr>
              <a:t>August</a:t>
            </a:r>
          </a:p>
        </p:txBody>
      </p:sp>
      <p:pic>
        <p:nvPicPr>
          <p:cNvPr id="12" name="Kép 11" descr="IMG_1464.JPG"/>
          <p:cNvPicPr>
            <a:picLocks noChangeAspect="1"/>
          </p:cNvPicPr>
          <p:nvPr/>
        </p:nvPicPr>
        <p:blipFill>
          <a:blip r:embed="rId9"/>
          <a:srcRect l="8199" r="9427"/>
          <a:stretch>
            <a:fillRect/>
          </a:stretch>
        </p:blipFill>
        <p:spPr>
          <a:xfrm>
            <a:off x="2855913" y="3598863"/>
            <a:ext cx="3455987" cy="3146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Kép 10"/>
          <p:cNvPicPr/>
          <p:nvPr/>
        </p:nvPicPr>
        <p:blipFill>
          <a:blip r:embed="rId10"/>
          <a:stretch>
            <a:fillRect/>
          </a:stretch>
        </p:blipFill>
        <p:spPr>
          <a:xfrm>
            <a:off x="2089150" y="3387725"/>
            <a:ext cx="1058863" cy="132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12" name="Kép 51"/>
          <p:cNvPicPr>
            <a:picLocks noGrp="1" noChangeAspect="1"/>
          </p:cNvPicPr>
          <p:nvPr>
            <p:ph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8" r="4543" b="2374"/>
          <a:stretch>
            <a:fillRect/>
          </a:stretch>
        </p:blipFill>
        <p:spPr>
          <a:xfrm>
            <a:off x="3389313" y="850900"/>
            <a:ext cx="2413000" cy="2513013"/>
          </a:xfrm>
          <a:noFill/>
        </p:spPr>
      </p:pic>
      <p:sp>
        <p:nvSpPr>
          <p:cNvPr id="13" name="Cím 2"/>
          <p:cNvSpPr txBox="1">
            <a:spLocks/>
          </p:cNvSpPr>
          <p:nvPr/>
        </p:nvSpPr>
        <p:spPr bwMode="auto">
          <a:xfrm>
            <a:off x="158750" y="133350"/>
            <a:ext cx="5280025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anose="05020102010507070707" pitchFamily="18" charset="2"/>
              <a:buNone/>
              <a:defRPr/>
            </a:pPr>
            <a:r>
              <a:rPr lang="hu-HU" sz="2400" b="1" dirty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Kaposvár University and Kazakhstan</a:t>
            </a:r>
          </a:p>
          <a:p>
            <a:pPr marL="0" indent="0" algn="ctr">
              <a:buFont typeface="Wingdings 2" panose="05020102010507070707" pitchFamily="18" charset="2"/>
              <a:buNone/>
              <a:defRPr/>
            </a:pPr>
            <a:r>
              <a:rPr lang="hu-HU" sz="2400" b="1" dirty="0">
                <a:solidFill>
                  <a:schemeClr val="accent6"/>
                </a:solidFill>
                <a:latin typeface="+mj-lt"/>
                <a:cs typeface="Calibri" panose="020F0502020204030204" pitchFamily="34" charset="0"/>
              </a:rPr>
              <a:t>The </a:t>
            </a:r>
            <a:r>
              <a:rPr lang="hu-HU" sz="2400" b="1" dirty="0" err="1">
                <a:solidFill>
                  <a:schemeClr val="accent6"/>
                </a:solidFill>
                <a:latin typeface="+mj-lt"/>
                <a:cs typeface="Calibri" panose="020F0502020204030204" pitchFamily="34" charset="0"/>
              </a:rPr>
              <a:t>Past</a:t>
            </a:r>
            <a:endParaRPr lang="hu-HU" sz="2400" b="1" dirty="0">
              <a:solidFill>
                <a:schemeClr val="accent6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80144" y="3198168"/>
            <a:ext cx="13837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195387"/>
                </a:solidFill>
                <a:ea typeface="ＭＳ Ｐゴシック" pitchFamily="34" charset="-128"/>
              </a:rPr>
              <a:t>Australia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EAAAD72C-B965-4D9E-8B29-D7EDDF94D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Kép 2">
            <a:extLst>
              <a:ext uri="{FF2B5EF4-FFF2-40B4-BE49-F238E27FC236}">
                <a16:creationId xmlns:a16="http://schemas.microsoft.com/office/drawing/2014/main" id="{501F9118-97E3-45E4-B11A-32BB6822F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66688"/>
            <a:ext cx="1693863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16A31FB3-6119-494C-967E-F807E3DF5EB3}"/>
              </a:ext>
            </a:extLst>
          </p:cNvPr>
          <p:cNvSpPr/>
          <p:nvPr/>
        </p:nvSpPr>
        <p:spPr>
          <a:xfrm>
            <a:off x="1874838" y="166688"/>
            <a:ext cx="72691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hu-HU" sz="2800" b="1" dirty="0">
                <a:solidFill>
                  <a:srgbClr val="195387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ＭＳ Ｐゴシック" pitchFamily="34" charset="-128"/>
                <a:cs typeface="Arial" pitchFamily="34" charset="0"/>
              </a:rPr>
              <a:t>INTERNATIONAL ANIMAL BREEDING DAYS</a:t>
            </a:r>
          </a:p>
          <a:p>
            <a:pPr algn="ctr" eaLnBrk="1" hangingPunct="1">
              <a:defRPr/>
            </a:pPr>
            <a:r>
              <a:rPr lang="hu-HU" sz="2800" b="1" dirty="0">
                <a:solidFill>
                  <a:srgbClr val="195387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ＭＳ Ｐゴシック" pitchFamily="34" charset="-128"/>
                <a:cs typeface="Arial" pitchFamily="34" charset="0"/>
              </a:rPr>
              <a:t>OF KAPOSVÁR (2014)</a:t>
            </a:r>
            <a:endParaRPr lang="en-US" sz="2800" b="1" dirty="0">
              <a:solidFill>
                <a:srgbClr val="195387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CAAE5F6A-A97B-4C4C-8986-C0E7C0D87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725" y="1098550"/>
            <a:ext cx="6669088" cy="4464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F9E012BA-8229-4728-8887-8EB738987B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4399756"/>
            <a:ext cx="3473450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1EE38025-1FB1-4C38-A52F-73CC7AFD66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613" y="3317014"/>
            <a:ext cx="4319587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B133986F-897C-4B44-9A32-6A75DB19F4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450" y="4555685"/>
            <a:ext cx="3387725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églalap 10">
            <a:extLst>
              <a:ext uri="{FF2B5EF4-FFF2-40B4-BE49-F238E27FC236}">
                <a16:creationId xmlns:a16="http://schemas.microsoft.com/office/drawing/2014/main" id="{519C42D2-8FA6-4690-AAAB-4632C8D26A08}"/>
              </a:ext>
            </a:extLst>
          </p:cNvPr>
          <p:cNvSpPr/>
          <p:nvPr/>
        </p:nvSpPr>
        <p:spPr>
          <a:xfrm>
            <a:off x="37306" y="1719263"/>
            <a:ext cx="20542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hu-HU" sz="1800" b="1" i="1" dirty="0">
                <a:solidFill>
                  <a:srgbClr val="00407A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ＭＳ Ｐゴシック" pitchFamily="34" charset="-128"/>
                <a:cs typeface="Arial" pitchFamily="34" charset="0"/>
              </a:rPr>
              <a:t>More </a:t>
            </a:r>
            <a:r>
              <a:rPr lang="hu-HU" sz="1800" b="1" i="1" dirty="0" err="1">
                <a:solidFill>
                  <a:srgbClr val="00407A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ＭＳ Ｐゴシック" pitchFamily="34" charset="-128"/>
                <a:cs typeface="Arial" pitchFamily="34" charset="0"/>
              </a:rPr>
              <a:t>than</a:t>
            </a:r>
            <a:r>
              <a:rPr lang="hu-HU" sz="1800" b="1" i="1" dirty="0">
                <a:solidFill>
                  <a:srgbClr val="00407A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ＭＳ Ｐゴシック" pitchFamily="34" charset="-128"/>
                <a:cs typeface="Arial" pitchFamily="34" charset="0"/>
              </a:rPr>
              <a:t> 200 </a:t>
            </a:r>
            <a:r>
              <a:rPr lang="hu-HU" sz="1800" b="1" i="1" dirty="0" err="1">
                <a:solidFill>
                  <a:srgbClr val="00407A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ＭＳ Ｐゴシック" pitchFamily="34" charset="-128"/>
                <a:cs typeface="Arial" pitchFamily="34" charset="0"/>
              </a:rPr>
              <a:t>exhibitors</a:t>
            </a:r>
            <a:endParaRPr lang="hu-HU" sz="1800" b="1" i="1" dirty="0">
              <a:solidFill>
                <a:srgbClr val="00407A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ea typeface="ＭＳ Ｐゴシック" pitchFamily="34" charset="-128"/>
              <a:cs typeface="Arial" pitchFamily="34" charset="0"/>
            </a:endParaRPr>
          </a:p>
          <a:p>
            <a:pPr algn="ctr" eaLnBrk="1" hangingPunct="1">
              <a:defRPr/>
            </a:pPr>
            <a:endParaRPr lang="hu-HU" sz="1800" b="1" i="1" dirty="0">
              <a:solidFill>
                <a:srgbClr val="00407A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ea typeface="ＭＳ Ｐゴシック" pitchFamily="34" charset="-128"/>
              <a:cs typeface="Arial" pitchFamily="34" charset="0"/>
            </a:endParaRPr>
          </a:p>
          <a:p>
            <a:pPr algn="ctr" eaLnBrk="1" hangingPunct="1">
              <a:defRPr/>
            </a:pPr>
            <a:r>
              <a:rPr lang="hu-HU" sz="1800" b="1" i="1" dirty="0">
                <a:solidFill>
                  <a:srgbClr val="00407A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ＭＳ Ｐゴシック" pitchFamily="34" charset="-128"/>
                <a:cs typeface="Arial" pitchFamily="34" charset="0"/>
              </a:rPr>
              <a:t>More </a:t>
            </a:r>
            <a:r>
              <a:rPr lang="hu-HU" sz="1800" b="1" i="1" dirty="0" err="1">
                <a:solidFill>
                  <a:srgbClr val="00407A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ＭＳ Ｐゴシック" pitchFamily="34" charset="-128"/>
                <a:cs typeface="Arial" pitchFamily="34" charset="0"/>
              </a:rPr>
              <a:t>than</a:t>
            </a:r>
            <a:r>
              <a:rPr lang="hu-HU" sz="1800" b="1" i="1" dirty="0">
                <a:solidFill>
                  <a:srgbClr val="00407A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ＭＳ Ｐゴシック" pitchFamily="34" charset="-128"/>
                <a:cs typeface="Arial" pitchFamily="34" charset="0"/>
              </a:rPr>
              <a:t> 1000 </a:t>
            </a:r>
            <a:r>
              <a:rPr lang="hu-HU" sz="1800" b="1" i="1" dirty="0" err="1">
                <a:solidFill>
                  <a:srgbClr val="00407A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ＭＳ Ｐゴシック" pitchFamily="34" charset="-128"/>
                <a:cs typeface="Arial" pitchFamily="34" charset="0"/>
              </a:rPr>
              <a:t>animals</a:t>
            </a:r>
            <a:endParaRPr lang="hu-HU" sz="1800" b="1" i="1" dirty="0">
              <a:solidFill>
                <a:srgbClr val="00407A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ea typeface="ＭＳ Ｐゴシック" pitchFamily="34" charset="-128"/>
              <a:cs typeface="Arial" pitchFamily="34" charset="0"/>
            </a:endParaRPr>
          </a:p>
          <a:p>
            <a:pPr algn="ctr" eaLnBrk="1" hangingPunct="1">
              <a:defRPr/>
            </a:pPr>
            <a:endParaRPr lang="hu-HU" sz="1800" b="1" i="1" dirty="0">
              <a:solidFill>
                <a:srgbClr val="00407A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ea typeface="ＭＳ Ｐゴシック" pitchFamily="34" charset="-128"/>
              <a:cs typeface="Arial" pitchFamily="34" charset="0"/>
            </a:endParaRPr>
          </a:p>
          <a:p>
            <a:pPr algn="ctr" eaLnBrk="1" hangingPunct="1">
              <a:defRPr/>
            </a:pPr>
            <a:r>
              <a:rPr lang="hu-HU" sz="1800" b="1" i="1" dirty="0">
                <a:solidFill>
                  <a:srgbClr val="00407A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ＭＳ Ｐゴシック" pitchFamily="34" charset="-128"/>
                <a:cs typeface="Arial" pitchFamily="34" charset="0"/>
              </a:rPr>
              <a:t>30 000 </a:t>
            </a:r>
            <a:r>
              <a:rPr lang="hu-HU" sz="1800" b="1" i="1" dirty="0" err="1">
                <a:solidFill>
                  <a:srgbClr val="00407A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ＭＳ Ｐゴシック" pitchFamily="34" charset="-128"/>
                <a:cs typeface="Arial" pitchFamily="34" charset="0"/>
              </a:rPr>
              <a:t>visitors</a:t>
            </a:r>
            <a:r>
              <a:rPr lang="hu-HU" sz="1800" b="1" i="1" dirty="0">
                <a:solidFill>
                  <a:srgbClr val="00407A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ＭＳ Ｐゴシック" pitchFamily="34" charset="-128"/>
                <a:cs typeface="Arial" pitchFamily="34" charset="0"/>
              </a:rPr>
              <a:t>/</a:t>
            </a:r>
            <a:r>
              <a:rPr lang="hu-HU" sz="1800" b="1" i="1" dirty="0" err="1">
                <a:solidFill>
                  <a:srgbClr val="00407A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ＭＳ Ｐゴシック" pitchFamily="34" charset="-128"/>
                <a:cs typeface="Arial" pitchFamily="34" charset="0"/>
              </a:rPr>
              <a:t>year</a:t>
            </a:r>
            <a:endParaRPr lang="hu-HU" sz="1800" b="1" i="1" dirty="0">
              <a:solidFill>
                <a:srgbClr val="00407A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19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Kép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6788" y="1209675"/>
            <a:ext cx="3441700" cy="2298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88" y="1711325"/>
            <a:ext cx="2043112" cy="1531938"/>
          </a:xfrm>
          <a:prstGeom prst="rect">
            <a:avLst/>
          </a:prstGeom>
          <a:ln w="50800" cap="rnd" cmpd="sng">
            <a:solidFill>
              <a:schemeClr val="accent1">
                <a:lumMod val="75000"/>
              </a:schemeClr>
            </a:solidFill>
          </a:ln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88" y="3051175"/>
            <a:ext cx="1889125" cy="1416050"/>
          </a:xfrm>
          <a:prstGeom prst="rect">
            <a:avLst/>
          </a:prstGeom>
          <a:ln w="50800" cap="rnd">
            <a:solidFill>
              <a:schemeClr val="accent1">
                <a:lumMod val="75000"/>
              </a:schemeClr>
            </a:solidFill>
          </a:ln>
        </p:spPr>
      </p:pic>
      <p:pic>
        <p:nvPicPr>
          <p:cNvPr id="24" name="Kép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88" y="4419600"/>
            <a:ext cx="2392362" cy="1795463"/>
          </a:xfrm>
          <a:prstGeom prst="rect">
            <a:avLst/>
          </a:prstGeom>
          <a:ln w="50800" cap="rnd">
            <a:solidFill>
              <a:schemeClr val="accent1">
                <a:lumMod val="75000"/>
              </a:schemeClr>
            </a:solidFill>
          </a:ln>
        </p:spPr>
      </p:pic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84163" y="523875"/>
            <a:ext cx="1812925" cy="36036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hu-HU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2014</a:t>
            </a:r>
          </a:p>
          <a:p>
            <a:pPr>
              <a:defRPr/>
            </a:pPr>
            <a:r>
              <a:rPr lang="hu-HU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August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1350" y="317500"/>
            <a:ext cx="1038225" cy="1036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zövegdoboz 7"/>
          <p:cNvSpPr txBox="1"/>
          <p:nvPr/>
        </p:nvSpPr>
        <p:spPr>
          <a:xfrm>
            <a:off x="3670300" y="125413"/>
            <a:ext cx="3167063" cy="11382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2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7. International Conference on Eurasian Economies</a:t>
            </a:r>
          </a:p>
          <a:p>
            <a:pPr algn="ctr">
              <a:defRPr/>
            </a:pPr>
            <a:r>
              <a:rPr lang="hu-HU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2016 August </a:t>
            </a:r>
            <a:endParaRPr lang="hu-HU" sz="28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26" name="Kép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5863" y="1035050"/>
            <a:ext cx="2722562" cy="1817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Szövegdoboz 18"/>
          <p:cNvSpPr txBox="1"/>
          <p:nvPr/>
        </p:nvSpPr>
        <p:spPr>
          <a:xfrm>
            <a:off x="3119438" y="3817938"/>
            <a:ext cx="5113337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­6. International Conference of Economic Science </a:t>
            </a:r>
            <a:endParaRPr lang="hu-HU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21" name="Kép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5375" y="4697413"/>
            <a:ext cx="2771775" cy="184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Kép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7613" y="5229225"/>
            <a:ext cx="2319337" cy="1547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Kép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88238" y="4254500"/>
            <a:ext cx="2124075" cy="1416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Szövegdoboz 28"/>
          <p:cNvSpPr txBox="1"/>
          <p:nvPr/>
        </p:nvSpPr>
        <p:spPr>
          <a:xfrm>
            <a:off x="6540500" y="4325938"/>
            <a:ext cx="863600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2017</a:t>
            </a:r>
          </a:p>
          <a:p>
            <a:pPr algn="ctr">
              <a:defRPr/>
            </a:pP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May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ím 3"/>
          <p:cNvSpPr>
            <a:spLocks noGrp="1"/>
          </p:cNvSpPr>
          <p:nvPr>
            <p:ph type="title"/>
          </p:nvPr>
        </p:nvSpPr>
        <p:spPr>
          <a:xfrm>
            <a:off x="461963" y="476250"/>
            <a:ext cx="8229600" cy="1143000"/>
          </a:xfrm>
        </p:spPr>
        <p:txBody>
          <a:bodyPr/>
          <a:lstStyle/>
          <a:p>
            <a:pPr algn="ctr">
              <a:defRPr/>
            </a:pPr>
            <a:r>
              <a:rPr lang="hu-HU" altLang="hu-HU" sz="3600" b="1" dirty="0">
                <a:solidFill>
                  <a:schemeClr val="accent1">
                    <a:lumMod val="75000"/>
                  </a:schemeClr>
                </a:solidFill>
              </a:rPr>
              <a:t>Present</a:t>
            </a:r>
            <a:br>
              <a:rPr lang="hu-HU" altLang="hu-HU" sz="2800" b="1" dirty="0">
                <a:solidFill>
                  <a:srgbClr val="FF0000"/>
                </a:solidFill>
              </a:rPr>
            </a:br>
            <a:r>
              <a:rPr lang="hu-HU" altLang="hu-HU" sz="2800" b="1" dirty="0">
                <a:solidFill>
                  <a:schemeClr val="accent1">
                    <a:lumMod val="75000"/>
                  </a:schemeClr>
                </a:solidFill>
              </a:rPr>
              <a:t>Institutional Cooperations with Kazakh Universities</a:t>
            </a:r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hu-HU" sz="1800" dirty="0" err="1">
                <a:solidFill>
                  <a:schemeClr val="tx2"/>
                </a:solidFill>
                <a:latin typeface="+mj-lt"/>
              </a:rPr>
              <a:t>Narxos</a:t>
            </a:r>
            <a:r>
              <a:rPr lang="hu-HU" sz="1800" dirty="0">
                <a:solidFill>
                  <a:schemeClr val="tx2"/>
                </a:solidFill>
                <a:latin typeface="+mj-lt"/>
              </a:rPr>
              <a:t> University (</a:t>
            </a:r>
            <a:r>
              <a:rPr lang="hu-HU" sz="1800" dirty="0" err="1">
                <a:solidFill>
                  <a:schemeClr val="tx2"/>
                </a:solidFill>
                <a:latin typeface="+mj-lt"/>
              </a:rPr>
              <a:t>Ryskolov</a:t>
            </a:r>
            <a:r>
              <a:rPr lang="hu-HU" sz="1800" dirty="0">
                <a:solidFill>
                  <a:schemeClr val="tx2"/>
                </a:solidFill>
                <a:latin typeface="+mj-lt"/>
              </a:rPr>
              <a:t> </a:t>
            </a:r>
            <a:r>
              <a:rPr lang="hu-HU" sz="1800" dirty="0" err="1">
                <a:solidFill>
                  <a:schemeClr val="tx2"/>
                </a:solidFill>
                <a:latin typeface="+mj-lt"/>
              </a:rPr>
              <a:t>Kazakh</a:t>
            </a:r>
            <a:r>
              <a:rPr lang="hu-HU" sz="1800" dirty="0">
                <a:solidFill>
                  <a:schemeClr val="tx2"/>
                </a:solidFill>
                <a:latin typeface="+mj-lt"/>
              </a:rPr>
              <a:t> </a:t>
            </a:r>
            <a:r>
              <a:rPr lang="hu-HU" sz="1800" dirty="0" err="1">
                <a:solidFill>
                  <a:schemeClr val="tx2"/>
                </a:solidFill>
                <a:latin typeface="+mj-lt"/>
              </a:rPr>
              <a:t>Economic</a:t>
            </a:r>
            <a:r>
              <a:rPr lang="hu-HU" sz="1800" dirty="0">
                <a:solidFill>
                  <a:schemeClr val="tx2"/>
                </a:solidFill>
                <a:latin typeface="+mj-lt"/>
              </a:rPr>
              <a:t> </a:t>
            </a:r>
            <a:r>
              <a:rPr lang="hu-HU" sz="1800" dirty="0" err="1">
                <a:solidFill>
                  <a:schemeClr val="tx2"/>
                </a:solidFill>
                <a:latin typeface="+mj-lt"/>
              </a:rPr>
              <a:t>University</a:t>
            </a:r>
            <a:r>
              <a:rPr lang="hu-HU" sz="1800" dirty="0">
                <a:solidFill>
                  <a:schemeClr val="tx2"/>
                </a:solidFill>
                <a:latin typeface="+mj-lt"/>
              </a:rPr>
              <a:t>)</a:t>
            </a:r>
          </a:p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hu-HU" sz="1800" dirty="0" err="1">
                <a:solidFill>
                  <a:schemeClr val="tx2"/>
                </a:solidFill>
                <a:latin typeface="+mj-lt"/>
              </a:rPr>
              <a:t>Kazakh</a:t>
            </a:r>
            <a:r>
              <a:rPr lang="hu-HU" sz="1800" dirty="0">
                <a:solidFill>
                  <a:schemeClr val="tx2"/>
                </a:solidFill>
                <a:latin typeface="+mj-lt"/>
              </a:rPr>
              <a:t> </a:t>
            </a:r>
            <a:r>
              <a:rPr lang="hu-HU" sz="1800" dirty="0" err="1">
                <a:solidFill>
                  <a:schemeClr val="tx2"/>
                </a:solidFill>
                <a:latin typeface="+mj-lt"/>
              </a:rPr>
              <a:t>Engineering</a:t>
            </a:r>
            <a:r>
              <a:rPr lang="hu-HU" sz="1800" dirty="0">
                <a:solidFill>
                  <a:schemeClr val="tx2"/>
                </a:solidFill>
                <a:latin typeface="+mj-lt"/>
              </a:rPr>
              <a:t> Financial and Bank </a:t>
            </a:r>
            <a:r>
              <a:rPr lang="hu-HU" sz="1800" dirty="0" err="1">
                <a:solidFill>
                  <a:schemeClr val="tx2"/>
                </a:solidFill>
                <a:latin typeface="+mj-lt"/>
              </a:rPr>
              <a:t>Academy</a:t>
            </a:r>
            <a:endParaRPr lang="hu-HU" sz="1800" dirty="0">
              <a:solidFill>
                <a:schemeClr val="tx2"/>
              </a:solidFill>
              <a:latin typeface="+mj-lt"/>
            </a:endParaRPr>
          </a:p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hu-HU" sz="1800" dirty="0">
                <a:solidFill>
                  <a:schemeClr val="tx2"/>
                </a:solidFill>
                <a:latin typeface="+mj-lt"/>
              </a:rPr>
              <a:t>Science Research Institute </a:t>
            </a:r>
            <a:r>
              <a:rPr lang="hu-HU" sz="1800" dirty="0" err="1">
                <a:solidFill>
                  <a:schemeClr val="tx2"/>
                </a:solidFill>
                <a:latin typeface="+mj-lt"/>
              </a:rPr>
              <a:t>Agroengeneering</a:t>
            </a:r>
            <a:r>
              <a:rPr lang="hu-HU" sz="1800" dirty="0">
                <a:solidFill>
                  <a:schemeClr val="tx2"/>
                </a:solidFill>
                <a:latin typeface="+mj-lt"/>
              </a:rPr>
              <a:t> </a:t>
            </a:r>
            <a:r>
              <a:rPr lang="hu-HU" sz="1800" dirty="0" err="1">
                <a:solidFill>
                  <a:schemeClr val="tx2"/>
                </a:solidFill>
                <a:latin typeface="+mj-lt"/>
              </a:rPr>
              <a:t>Problems</a:t>
            </a:r>
            <a:r>
              <a:rPr lang="hu-HU" sz="1800" dirty="0">
                <a:solidFill>
                  <a:schemeClr val="tx2"/>
                </a:solidFill>
                <a:latin typeface="+mj-lt"/>
              </a:rPr>
              <a:t> and New Technologies</a:t>
            </a:r>
          </a:p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hu-HU" sz="1800" dirty="0" err="1">
                <a:solidFill>
                  <a:schemeClr val="tx2"/>
                </a:solidFill>
                <a:latin typeface="+mj-lt"/>
              </a:rPr>
              <a:t>Almaty</a:t>
            </a:r>
            <a:r>
              <a:rPr lang="hu-HU" sz="1800" dirty="0">
                <a:solidFill>
                  <a:schemeClr val="tx2"/>
                </a:solidFill>
                <a:latin typeface="+mj-lt"/>
              </a:rPr>
              <a:t> </a:t>
            </a:r>
            <a:r>
              <a:rPr lang="hu-HU" sz="1800" dirty="0" err="1">
                <a:solidFill>
                  <a:schemeClr val="tx2"/>
                </a:solidFill>
                <a:latin typeface="+mj-lt"/>
              </a:rPr>
              <a:t>Humanitarian</a:t>
            </a:r>
            <a:r>
              <a:rPr lang="hu-HU" sz="1800" dirty="0">
                <a:solidFill>
                  <a:schemeClr val="tx2"/>
                </a:solidFill>
                <a:latin typeface="+mj-lt"/>
              </a:rPr>
              <a:t> </a:t>
            </a:r>
            <a:r>
              <a:rPr lang="hu-HU" sz="1800" dirty="0" err="1">
                <a:solidFill>
                  <a:schemeClr val="tx2"/>
                </a:solidFill>
                <a:latin typeface="+mj-lt"/>
              </a:rPr>
              <a:t>Technical</a:t>
            </a:r>
            <a:r>
              <a:rPr lang="hu-HU" sz="1800" dirty="0">
                <a:solidFill>
                  <a:schemeClr val="tx2"/>
                </a:solidFill>
                <a:latin typeface="+mj-lt"/>
              </a:rPr>
              <a:t> University</a:t>
            </a:r>
          </a:p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hu-HU" sz="1800" dirty="0" err="1">
                <a:solidFill>
                  <a:schemeClr val="tx2"/>
                </a:solidFill>
                <a:latin typeface="+mj-lt"/>
              </a:rPr>
              <a:t>Eurasian</a:t>
            </a:r>
            <a:r>
              <a:rPr lang="hu-HU" sz="1800" dirty="0">
                <a:solidFill>
                  <a:schemeClr val="tx2"/>
                </a:solidFill>
                <a:latin typeface="+mj-lt"/>
              </a:rPr>
              <a:t> </a:t>
            </a:r>
            <a:r>
              <a:rPr lang="hu-HU" sz="1800" dirty="0" err="1">
                <a:solidFill>
                  <a:schemeClr val="tx2"/>
                </a:solidFill>
                <a:latin typeface="+mj-lt"/>
              </a:rPr>
              <a:t>Technological</a:t>
            </a:r>
            <a:r>
              <a:rPr lang="hu-HU" sz="1800" dirty="0">
                <a:solidFill>
                  <a:schemeClr val="tx2"/>
                </a:solidFill>
                <a:latin typeface="+mj-lt"/>
              </a:rPr>
              <a:t> University</a:t>
            </a:r>
          </a:p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hu-HU" sz="1800" dirty="0">
                <a:solidFill>
                  <a:schemeClr val="tx2"/>
                </a:solidFill>
                <a:latin typeface="+mj-lt"/>
              </a:rPr>
              <a:t>College of </a:t>
            </a:r>
            <a:r>
              <a:rPr lang="hu-HU" sz="1800" dirty="0" err="1">
                <a:solidFill>
                  <a:schemeClr val="tx2"/>
                </a:solidFill>
                <a:latin typeface="+mj-lt"/>
              </a:rPr>
              <a:t>the</a:t>
            </a:r>
            <a:r>
              <a:rPr lang="hu-HU" sz="1800" dirty="0">
                <a:solidFill>
                  <a:schemeClr val="tx2"/>
                </a:solidFill>
                <a:latin typeface="+mj-lt"/>
              </a:rPr>
              <a:t> „</a:t>
            </a:r>
            <a:r>
              <a:rPr lang="hu-HU" sz="1800" dirty="0" err="1">
                <a:solidFill>
                  <a:schemeClr val="tx2"/>
                </a:solidFill>
                <a:latin typeface="+mj-lt"/>
              </a:rPr>
              <a:t>Academy</a:t>
            </a:r>
            <a:r>
              <a:rPr lang="hu-HU" sz="1800" dirty="0">
                <a:solidFill>
                  <a:schemeClr val="tx2"/>
                </a:solidFill>
                <a:latin typeface="+mj-lt"/>
              </a:rPr>
              <a:t> </a:t>
            </a:r>
            <a:r>
              <a:rPr lang="hu-HU" sz="1800" dirty="0" err="1">
                <a:solidFill>
                  <a:schemeClr val="tx2"/>
                </a:solidFill>
                <a:latin typeface="+mj-lt"/>
              </a:rPr>
              <a:t>of</a:t>
            </a:r>
            <a:r>
              <a:rPr lang="hu-HU" sz="1800" dirty="0">
                <a:solidFill>
                  <a:schemeClr val="tx2"/>
                </a:solidFill>
                <a:latin typeface="+mj-lt"/>
              </a:rPr>
              <a:t> Banking”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935163"/>
            <a:ext cx="4038600" cy="4389437"/>
          </a:xfrm>
        </p:spPr>
        <p:txBody>
          <a:bodyPr/>
          <a:lstStyle/>
          <a:p>
            <a:pPr eaLnBrk="1" hangingPunct="1">
              <a:buFont typeface="Wingdings 2" panose="05020102010507070707" pitchFamily="18" charset="2"/>
              <a:buNone/>
            </a:pPr>
            <a:r>
              <a:rPr lang="hu-HU" altLang="hu-HU" sz="2200">
                <a:latin typeface="Calibri" panose="020F0502020204030204" pitchFamily="34" charset="0"/>
              </a:rPr>
              <a:t>	</a:t>
            </a:r>
          </a:p>
        </p:txBody>
      </p:sp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827088" y="1268413"/>
            <a:ext cx="8316912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0975" indent="-180975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638175" indent="-180975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09775" indent="-180975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466975" indent="-1809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24175" indent="-1809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381375" indent="-1809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38575" indent="-1809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hu-HU" sz="1800" b="1" dirty="0">
                <a:solidFill>
                  <a:srgbClr val="669900"/>
                </a:solidFill>
                <a:latin typeface="Calibri" panose="020F0502020204030204" pitchFamily="34" charset="0"/>
              </a:rPr>
              <a:t>MAIN INFO ABOUT THE SCHOLARSHIP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Char char="•"/>
              <a:defRPr/>
            </a:pPr>
            <a:r>
              <a:rPr lang="en-US" altLang="hu-HU" sz="1400" dirty="0">
                <a:solidFill>
                  <a:srgbClr val="195387"/>
                </a:solidFill>
                <a:latin typeface="Calibri" panose="020F0502020204030204" pitchFamily="34" charset="0"/>
              </a:rPr>
              <a:t>Application Requirements determined by the host university (</a:t>
            </a:r>
            <a:r>
              <a:rPr lang="hu-HU" altLang="hu-HU" sz="1400" dirty="0">
                <a:solidFill>
                  <a:srgbClr val="195387"/>
                </a:solidFill>
                <a:latin typeface="Calibri" panose="020F0502020204030204" pitchFamily="34" charset="0"/>
              </a:rPr>
              <a:t>eg </a:t>
            </a:r>
            <a:r>
              <a:rPr lang="en-US" altLang="hu-HU" sz="1400" dirty="0" err="1">
                <a:solidFill>
                  <a:srgbClr val="195387"/>
                </a:solidFill>
                <a:latin typeface="Calibri" panose="020F0502020204030204" pitchFamily="34" charset="0"/>
              </a:rPr>
              <a:t>Kaposvár</a:t>
            </a:r>
            <a:r>
              <a:rPr lang="en-US" altLang="hu-HU" sz="1400" dirty="0">
                <a:solidFill>
                  <a:srgbClr val="195387"/>
                </a:solidFill>
                <a:latin typeface="Calibri" panose="020F0502020204030204" pitchFamily="34" charset="0"/>
              </a:rPr>
              <a:t>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Char char="•"/>
              <a:defRPr/>
            </a:pPr>
            <a:r>
              <a:rPr lang="en-US" altLang="hu-HU" sz="1400" dirty="0">
                <a:solidFill>
                  <a:srgbClr val="195387"/>
                </a:solidFill>
                <a:latin typeface="Calibri" panose="020F0502020204030204" pitchFamily="34" charset="0"/>
              </a:rPr>
              <a:t>Opened for English and Hungarian language courses as well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Char char="•"/>
              <a:defRPr/>
            </a:pPr>
            <a:r>
              <a:rPr lang="en-US" altLang="hu-HU" sz="1400" dirty="0">
                <a:solidFill>
                  <a:srgbClr val="195387"/>
                </a:solidFill>
                <a:latin typeface="Calibri" panose="020F0502020204030204" pitchFamily="34" charset="0"/>
              </a:rPr>
              <a:t>The scholarship covers the followings: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Char char="•"/>
              <a:defRPr/>
            </a:pPr>
            <a:r>
              <a:rPr lang="en-US" altLang="hu-HU" sz="1400" dirty="0">
                <a:solidFill>
                  <a:srgbClr val="195387"/>
                </a:solidFill>
                <a:latin typeface="Calibri" panose="020F0502020204030204" pitchFamily="34" charset="0"/>
              </a:rPr>
              <a:t>Tuition fee for the whole studies (2-3 years, depending on the program) 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Char char="•"/>
              <a:defRPr/>
            </a:pPr>
            <a:r>
              <a:rPr lang="en-US" altLang="hu-HU" sz="1400" dirty="0">
                <a:solidFill>
                  <a:srgbClr val="195387"/>
                </a:solidFill>
                <a:latin typeface="Calibri" panose="020F0502020204030204" pitchFamily="34" charset="0"/>
              </a:rPr>
              <a:t>Accommodation in the university dormitories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Char char="•"/>
              <a:defRPr/>
            </a:pPr>
            <a:r>
              <a:rPr lang="en-US" altLang="hu-HU" sz="1400" dirty="0">
                <a:solidFill>
                  <a:srgbClr val="195387"/>
                </a:solidFill>
                <a:latin typeface="Calibri" panose="020F0502020204030204" pitchFamily="34" charset="0"/>
              </a:rPr>
              <a:t>Monthly scholarship for living (about 200 $/month)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Char char="•"/>
              <a:defRPr/>
            </a:pPr>
            <a:r>
              <a:rPr lang="en-US" altLang="hu-HU" sz="1400" dirty="0">
                <a:solidFill>
                  <a:srgbClr val="195387"/>
                </a:solidFill>
                <a:latin typeface="Calibri" panose="020F0502020204030204" pitchFamily="34" charset="0"/>
              </a:rPr>
              <a:t>The details will be published soon</a:t>
            </a:r>
            <a:r>
              <a:rPr lang="hu-HU" altLang="hu-HU" sz="1400" dirty="0">
                <a:solidFill>
                  <a:srgbClr val="195387"/>
                </a:solidFill>
                <a:latin typeface="Calibri" panose="020F0502020204030204" pitchFamily="34" charset="0"/>
              </a:rPr>
              <a:t> (Responsible: Hungarian Scholarship  Committee)</a:t>
            </a:r>
            <a:r>
              <a:rPr lang="hu-HU" altLang="hu-HU" sz="1800" dirty="0">
                <a:solidFill>
                  <a:srgbClr val="195387"/>
                </a:solidFill>
                <a:latin typeface="Calibri" panose="020F0502020204030204" pitchFamily="34" charset="0"/>
              </a:rPr>
              <a:t> </a:t>
            </a:r>
            <a:endParaRPr lang="en-US" altLang="hu-HU" sz="1800" dirty="0">
              <a:solidFill>
                <a:srgbClr val="195387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Char char="•"/>
              <a:defRPr/>
            </a:pPr>
            <a:endParaRPr lang="en-US" altLang="hu-HU" sz="1800" u="sng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hu-HU" altLang="hu-HU" sz="1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Kazakh students studying at Kaposvár University: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hu-HU" altLang="hu-HU" sz="1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			</a:t>
            </a:r>
            <a:r>
              <a:rPr lang="hu-HU" altLang="hu-HU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- Currently we have 9 Kazakh students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hu-HU" altLang="hu-HU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			- The first Kazakh student arrived in 2014 to our university</a:t>
            </a:r>
            <a:endParaRPr lang="en-US" altLang="hu-HU" sz="18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9700" name="Cím 1"/>
          <p:cNvSpPr>
            <a:spLocks/>
          </p:cNvSpPr>
          <p:nvPr/>
        </p:nvSpPr>
        <p:spPr bwMode="auto">
          <a:xfrm>
            <a:off x="457200" y="115888"/>
            <a:ext cx="82296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800" b="1">
                <a:solidFill>
                  <a:srgbClr val="00407A"/>
                </a:solidFill>
                <a:latin typeface="Calibri" panose="020F0502020204030204" pitchFamily="34" charset="0"/>
              </a:rPr>
              <a:t>The STIPENDIUM HUNGARICUM Scholarship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6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6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mapsof.net/uploads/static-maps/europe_location_hu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284538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313" y="115888"/>
            <a:ext cx="10369551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9725" y="2057400"/>
            <a:ext cx="5219700" cy="2936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Tartalom helye 2"/>
          <p:cNvPicPr>
            <a:picLocks noGrp="1" noChangeAspect="1"/>
          </p:cNvPicPr>
          <p:nvPr>
            <p:ph/>
          </p:nvPr>
        </p:nvPicPr>
        <p:blipFill>
          <a:blip r:embed="rId3"/>
          <a:stretch>
            <a:fillRect/>
          </a:stretch>
        </p:blipFill>
        <p:spPr>
          <a:xfrm>
            <a:off x="179388" y="1196975"/>
            <a:ext cx="4411662" cy="3027363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3663" y="1643063"/>
            <a:ext cx="2333625" cy="4148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749" name="Szövegdoboz 6"/>
          <p:cNvSpPr txBox="1">
            <a:spLocks noChangeArrowheads="1"/>
          </p:cNvSpPr>
          <p:nvPr/>
        </p:nvSpPr>
        <p:spPr bwMode="auto">
          <a:xfrm>
            <a:off x="1274763" y="476250"/>
            <a:ext cx="65516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hu-HU" altLang="hu-HU" sz="2800" b="1">
                <a:solidFill>
                  <a:schemeClr val="tx2"/>
                </a:solidFill>
                <a:latin typeface="Calibri" panose="020F0502020204030204" pitchFamily="34" charset="0"/>
              </a:rPr>
              <a:t>International Education Fair 2017 - ASTANA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913" y="3716338"/>
            <a:ext cx="3779837" cy="2465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79934"/>
          </a:xfrm>
        </p:spPr>
        <p:txBody>
          <a:bodyPr/>
          <a:lstStyle/>
          <a:p>
            <a:pPr algn="ctr">
              <a:defRPr/>
            </a:pPr>
            <a:r>
              <a:rPr lang="hu-HU" dirty="0" err="1">
                <a:solidFill>
                  <a:schemeClr val="accent1">
                    <a:lumMod val="75000"/>
                  </a:schemeClr>
                </a:solidFill>
              </a:rPr>
              <a:t>Future</a:t>
            </a:r>
            <a:endParaRPr lang="hu-H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3744466"/>
          </a:xfrm>
        </p:spPr>
        <p:txBody>
          <a:bodyPr/>
          <a:lstStyle/>
          <a:p>
            <a:pPr>
              <a:defRPr/>
            </a:pPr>
            <a:r>
              <a:rPr lang="hu-HU" sz="2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Renewal of present cooperations </a:t>
            </a:r>
          </a:p>
          <a:p>
            <a:pPr>
              <a:defRPr/>
            </a:pPr>
            <a:r>
              <a:rPr lang="hu-HU" sz="2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Increase the number of Kazakh students</a:t>
            </a:r>
          </a:p>
          <a:p>
            <a:pPr>
              <a:defRPr/>
            </a:pPr>
            <a:r>
              <a:rPr lang="hu-HU" sz="2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Expansion of Stipendium Hungaricum Scholarship</a:t>
            </a:r>
          </a:p>
          <a:p>
            <a:pPr>
              <a:defRPr/>
            </a:pPr>
            <a:r>
              <a:rPr lang="hu-HU" sz="2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Joint scientific research projects</a:t>
            </a:r>
          </a:p>
          <a:p>
            <a:pPr>
              <a:defRPr/>
            </a:pPr>
            <a:r>
              <a:rPr lang="hu-HU" sz="2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Joint conferences and publications</a:t>
            </a:r>
          </a:p>
          <a:p>
            <a:pPr>
              <a:defRPr/>
            </a:pPr>
            <a:r>
              <a:rPr lang="hu-HU" sz="2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Teacher and student exchange programs</a:t>
            </a:r>
          </a:p>
          <a:p>
            <a:pPr>
              <a:defRPr/>
            </a:pPr>
            <a:r>
              <a:rPr lang="hu-HU" sz="2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Short term vocational training in Special Education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Kép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1050925"/>
            <a:ext cx="4702175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Kép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1755775"/>
            <a:ext cx="3670300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ím 6"/>
          <p:cNvSpPr>
            <a:spLocks noGrp="1"/>
          </p:cNvSpPr>
          <p:nvPr>
            <p:ph type="title"/>
          </p:nvPr>
        </p:nvSpPr>
        <p:spPr>
          <a:xfrm>
            <a:off x="395536" y="240682"/>
            <a:ext cx="8305800" cy="1143000"/>
          </a:xfrm>
          <a:extLst/>
        </p:spPr>
        <p:txBody>
          <a:bodyPr>
            <a:noAutofit/>
          </a:bodyPr>
          <a:lstStyle/>
          <a:p>
            <a:pPr algn="ctr">
              <a:defRPr/>
            </a:pPr>
            <a:r>
              <a:rPr lang="hu-HU" sz="4000" b="1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Snapshots of the Lives of International Students</a:t>
            </a:r>
          </a:p>
        </p:txBody>
      </p:sp>
      <p:pic>
        <p:nvPicPr>
          <p:cNvPr id="33797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1384300"/>
            <a:ext cx="3097213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Kép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813" y="4640263"/>
            <a:ext cx="2563812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Kép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3378200"/>
            <a:ext cx="2890837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Kép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919538"/>
            <a:ext cx="3276600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1" name="Szövegdoboz 5"/>
          <p:cNvSpPr txBox="1">
            <a:spLocks noChangeArrowheads="1"/>
          </p:cNvSpPr>
          <p:nvPr/>
        </p:nvSpPr>
        <p:spPr bwMode="auto">
          <a:xfrm>
            <a:off x="0" y="5599113"/>
            <a:ext cx="25971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hu-HU" altLang="hu-HU" sz="1100" b="1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„I am proud to study at Kaposvár”</a:t>
            </a:r>
            <a:endParaRPr lang="hu-HU" altLang="hu-HU" sz="11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1835150" y="5907088"/>
            <a:ext cx="1404938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u-HU" sz="1000" dirty="0">
                <a:solidFill>
                  <a:schemeClr val="tx2"/>
                </a:solidFill>
                <a:latin typeface="+mj-lt"/>
              </a:rPr>
              <a:t>/Dinara </a:t>
            </a:r>
            <a:r>
              <a:rPr lang="hu-HU" sz="1000" dirty="0" err="1">
                <a:solidFill>
                  <a:schemeClr val="tx2"/>
                </a:solidFill>
                <a:latin typeface="+mj-lt"/>
              </a:rPr>
              <a:t>Aliyeva</a:t>
            </a:r>
            <a:r>
              <a:rPr lang="hu-HU" sz="1000" dirty="0">
                <a:solidFill>
                  <a:schemeClr val="tx2"/>
                </a:solidFill>
                <a:latin typeface="+mj-lt"/>
              </a:rPr>
              <a:t>/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artalom helye 2"/>
          <p:cNvSpPr>
            <a:spLocks noGrp="1"/>
          </p:cNvSpPr>
          <p:nvPr>
            <p:ph idx="1"/>
          </p:nvPr>
        </p:nvSpPr>
        <p:spPr>
          <a:xfrm>
            <a:off x="395288" y="2708275"/>
            <a:ext cx="8229600" cy="3327400"/>
          </a:xfrm>
        </p:spPr>
        <p:txBody>
          <a:bodyPr/>
          <a:lstStyle/>
          <a:p>
            <a:pPr algn="ctr" eaLnBrk="1" hangingPunct="1">
              <a:buFont typeface="Wingdings 2" panose="05020102010507070707" pitchFamily="18" charset="2"/>
              <a:buNone/>
              <a:defRPr/>
            </a:pPr>
            <a:r>
              <a:rPr lang="en-US" b="1" i="1" dirty="0">
                <a:solidFill>
                  <a:schemeClr val="accent1"/>
                </a:solidFill>
                <a:latin typeface="+mj-lt"/>
              </a:rPr>
              <a:t>Thank you for your attention!</a:t>
            </a:r>
          </a:p>
        </p:txBody>
      </p:sp>
      <p:sp>
        <p:nvSpPr>
          <p:cNvPr id="11" name="Téglalap 10"/>
          <p:cNvSpPr/>
          <p:nvPr/>
        </p:nvSpPr>
        <p:spPr>
          <a:xfrm>
            <a:off x="-252413" y="6165850"/>
            <a:ext cx="2736851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pic>
        <p:nvPicPr>
          <p:cNvPr id="34820" name="Kép 9" descr="Kép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9" b="36754"/>
          <a:stretch>
            <a:fillRect/>
          </a:stretch>
        </p:blipFill>
        <p:spPr bwMode="auto">
          <a:xfrm>
            <a:off x="2025650" y="1527175"/>
            <a:ext cx="4970463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t="15617" b="14958"/>
          <a:stretch/>
        </p:blipFill>
        <p:spPr>
          <a:xfrm>
            <a:off x="1820730" y="3288752"/>
            <a:ext cx="5416236" cy="2517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2"/>
          <p:cNvSpPr>
            <a:spLocks noChangeArrowheads="1"/>
          </p:cNvSpPr>
          <p:nvPr/>
        </p:nvSpPr>
        <p:spPr bwMode="auto">
          <a:xfrm>
            <a:off x="0" y="192088"/>
            <a:ext cx="9144000" cy="546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hu-HU" sz="3600" b="1" dirty="0">
                <a:solidFill>
                  <a:schemeClr val="accent1"/>
                </a:solidFill>
                <a:latin typeface="+mj-lt"/>
                <a:ea typeface="ＭＳ Ｐゴシック" pitchFamily="34" charset="-128"/>
              </a:rPr>
              <a:t>City of KAPOSVÁR</a:t>
            </a:r>
          </a:p>
        </p:txBody>
      </p:sp>
      <p:pic>
        <p:nvPicPr>
          <p:cNvPr id="8195" name="Picture 4" descr="csiky"/>
          <p:cNvPicPr>
            <a:picLocks noChangeAspect="1" noChangeArrowheads="1"/>
          </p:cNvPicPr>
          <p:nvPr/>
        </p:nvPicPr>
        <p:blipFill>
          <a:blip r:embed="rId2">
            <a:lum contrast="18000"/>
          </a:blip>
          <a:srcRect/>
          <a:stretch>
            <a:fillRect/>
          </a:stretch>
        </p:blipFill>
        <p:spPr bwMode="auto">
          <a:xfrm>
            <a:off x="936625" y="995363"/>
            <a:ext cx="3946525" cy="2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6" name="Picture 5" descr="Főtér_Kaposvári utazá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21275" y="989013"/>
            <a:ext cx="3429000" cy="2544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7" name="Picture 6" descr="Teleki utca_Kaposvári utazá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5750" y="3810000"/>
            <a:ext cx="3181350" cy="2395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8" name="Picture 7" descr="Székesegyház_Kaposvári utazá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51050" y="3816350"/>
            <a:ext cx="3173413" cy="2390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3" name="Picture 8" descr="Kaposvár_címe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824288"/>
            <a:ext cx="1619250" cy="153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Kép 10" descr="Névtele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313" y="0"/>
            <a:ext cx="10117138" cy="697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3563938" y="3141663"/>
            <a:ext cx="1944687" cy="523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800" b="1">
                <a:latin typeface="Calibri" panose="020F0502020204030204" pitchFamily="34" charset="0"/>
              </a:rPr>
              <a:t>4 Faculties</a:t>
            </a: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4716463" y="5340350"/>
            <a:ext cx="4033837" cy="4000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000" b="1">
                <a:latin typeface="Calibri" panose="020F0502020204030204" pitchFamily="34" charset="0"/>
              </a:rPr>
              <a:t>+ Feed Crops Research Institute</a:t>
            </a:r>
          </a:p>
        </p:txBody>
      </p:sp>
      <p:sp>
        <p:nvSpPr>
          <p:cNvPr id="18446" name="Text Box 14"/>
          <p:cNvSpPr txBox="1">
            <a:spLocks noChangeArrowheads="1"/>
          </p:cNvSpPr>
          <p:nvPr/>
        </p:nvSpPr>
        <p:spPr bwMode="auto">
          <a:xfrm>
            <a:off x="827088" y="2516188"/>
            <a:ext cx="2376487" cy="457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hu-HU" sz="2400" b="1">
                <a:latin typeface="Calibri" panose="020F0502020204030204" pitchFamily="34" charset="0"/>
              </a:rPr>
              <a:t>3000 students</a:t>
            </a:r>
            <a:endParaRPr lang="en-US" altLang="hu-HU" sz="2400">
              <a:latin typeface="Calibri" panose="020F0502020204030204" pitchFamily="34" charset="0"/>
            </a:endParaRPr>
          </a:p>
        </p:txBody>
      </p:sp>
      <p:pic>
        <p:nvPicPr>
          <p:cNvPr id="13" name="Kép 12" descr="nagylogo_szines_eng_a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5175"/>
            <a:ext cx="4710113" cy="1214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4387850" y="4760913"/>
            <a:ext cx="4887913" cy="4000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000" b="1">
                <a:latin typeface="Calibri" panose="020F0502020204030204" pitchFamily="34" charset="0"/>
              </a:rPr>
              <a:t>+ Game Management Landscape Center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4149725" y="4191000"/>
            <a:ext cx="3587750" cy="4000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000" b="1">
                <a:latin typeface="Calibri" panose="020F0502020204030204" pitchFamily="34" charset="0"/>
              </a:rPr>
              <a:t>+ Pannon Equestrian Academy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2" grpId="0" animBg="1"/>
      <p:bldP spid="18443" grpId="0" animBg="1"/>
      <p:bldP spid="18446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1226302_3168624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65550" y="5013325"/>
            <a:ext cx="5270500" cy="1716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5" name="Picture 7" descr="Oldal_08(1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4888" y="2133600"/>
            <a:ext cx="2592387" cy="188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6" name="Picture 24" descr="10old_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32588" y="3860800"/>
            <a:ext cx="2232025" cy="154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7" name="Picture 23" descr="10old_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429000"/>
            <a:ext cx="2303463" cy="1677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294" name="Rectangle 3"/>
          <p:cNvSpPr>
            <a:spLocks noChangeArrowheads="1"/>
          </p:cNvSpPr>
          <p:nvPr/>
        </p:nvSpPr>
        <p:spPr bwMode="auto">
          <a:xfrm>
            <a:off x="179388" y="1196975"/>
            <a:ext cx="3586162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9388" indent="-179388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lnSpc>
                <a:spcPct val="80000"/>
              </a:lnSpc>
              <a:buClrTx/>
              <a:buSzTx/>
              <a:buFontTx/>
              <a:buNone/>
            </a:pPr>
            <a:endParaRPr lang="hu-HU" altLang="hu-HU" sz="1600">
              <a:solidFill>
                <a:srgbClr val="195387"/>
              </a:solidFill>
              <a:latin typeface="Calibri" panose="020F0502020204030204" pitchFamily="34" charset="0"/>
            </a:endParaRPr>
          </a:p>
          <a:p>
            <a:pPr eaLnBrk="1" hangingPunct="1">
              <a:buClrTx/>
              <a:buSzTx/>
              <a:buFontTx/>
              <a:buNone/>
            </a:pPr>
            <a:r>
              <a:rPr lang="en-US" altLang="hu-HU" sz="1500" b="1">
                <a:solidFill>
                  <a:srgbClr val="669900"/>
                </a:solidFill>
                <a:latin typeface="Calibri" panose="020F0502020204030204" pitchFamily="34" charset="0"/>
              </a:rPr>
              <a:t>Bachelor level: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en-US" altLang="hu-HU" sz="1500">
                <a:solidFill>
                  <a:srgbClr val="195387"/>
                </a:solidFill>
                <a:latin typeface="Calibri" panose="020F0502020204030204" pitchFamily="34" charset="0"/>
              </a:rPr>
              <a:t>	</a:t>
            </a:r>
            <a:r>
              <a:rPr lang="en-US" altLang="hu-HU" sz="1500" b="1">
                <a:solidFill>
                  <a:srgbClr val="195387"/>
                </a:solidFill>
                <a:latin typeface="Calibri" panose="020F0502020204030204" pitchFamily="34" charset="0"/>
              </a:rPr>
              <a:t>Agricultural Engineer (BSc)</a:t>
            </a:r>
            <a:endParaRPr lang="hu-HU" altLang="hu-HU" sz="1500" b="1">
              <a:solidFill>
                <a:srgbClr val="195387"/>
              </a:solidFill>
              <a:latin typeface="Calibri" panose="020F0502020204030204" pitchFamily="34" charset="0"/>
            </a:endParaRPr>
          </a:p>
          <a:p>
            <a:pPr eaLnBrk="1" hangingPunct="1">
              <a:buClrTx/>
              <a:buSzTx/>
              <a:buFontTx/>
              <a:buNone/>
            </a:pPr>
            <a:r>
              <a:rPr lang="hu-HU" altLang="hu-HU" sz="1500" b="1">
                <a:solidFill>
                  <a:srgbClr val="FF0000"/>
                </a:solidFill>
                <a:latin typeface="Calibri" panose="020F0502020204030204" pitchFamily="34" charset="0"/>
              </a:rPr>
              <a:t>	</a:t>
            </a:r>
            <a:r>
              <a:rPr lang="hu-HU" altLang="hu-HU" sz="1600" b="1">
                <a:solidFill>
                  <a:srgbClr val="0B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Horse Breeder, Equestrian Sports Organizer Agricultural Engineer (BSc)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hu-HU" altLang="hu-HU" sz="1600" b="1">
                <a:solidFill>
                  <a:srgbClr val="0B5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Nature Protection Engineer (BSc)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hu-HU" altLang="hu-HU" sz="1500" b="1">
                <a:solidFill>
                  <a:srgbClr val="FF0000"/>
                </a:solidFill>
                <a:latin typeface="Calibri" panose="020F0502020204030204" pitchFamily="34" charset="0"/>
              </a:rPr>
              <a:t>	</a:t>
            </a:r>
            <a:r>
              <a:rPr lang="hu-HU" altLang="hu-HU" sz="1600" b="1">
                <a:solidFill>
                  <a:srgbClr val="0B5395"/>
                </a:solidFill>
                <a:latin typeface="Calibri" panose="020F0502020204030204" pitchFamily="34" charset="0"/>
              </a:rPr>
              <a:t>Environmental Engineer (BSc) 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en-US" altLang="hu-HU" sz="1500" b="1">
                <a:solidFill>
                  <a:srgbClr val="669900"/>
                </a:solidFill>
                <a:latin typeface="Calibri" panose="020F0502020204030204" pitchFamily="34" charset="0"/>
              </a:rPr>
              <a:t>Master level: 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en-US" altLang="hu-HU" sz="1500">
                <a:solidFill>
                  <a:srgbClr val="195387"/>
                </a:solidFill>
                <a:latin typeface="Calibri" panose="020F0502020204030204" pitchFamily="34" charset="0"/>
              </a:rPr>
              <a:t>	</a:t>
            </a:r>
            <a:r>
              <a:rPr lang="en-US" altLang="hu-HU" sz="1500" b="1">
                <a:solidFill>
                  <a:srgbClr val="195387"/>
                </a:solidFill>
                <a:latin typeface="Calibri" panose="020F0502020204030204" pitchFamily="34" charset="0"/>
              </a:rPr>
              <a:t>Animal Husbandry Engineer (MSc)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en-US" altLang="hu-HU" sz="1500" b="1">
                <a:solidFill>
                  <a:srgbClr val="195387"/>
                </a:solidFill>
                <a:latin typeface="Calibri" panose="020F0502020204030204" pitchFamily="34" charset="0"/>
              </a:rPr>
              <a:t>	Animal Nutrition and Feed Safety Engineer (MSc)</a:t>
            </a:r>
            <a:r>
              <a:rPr lang="en-US" altLang="hu-HU" sz="1500" b="1">
                <a:solidFill>
                  <a:srgbClr val="FF0000"/>
                </a:solidFill>
                <a:latin typeface="Calibri" panose="020F0502020204030204" pitchFamily="34" charset="0"/>
              </a:rPr>
              <a:t> (running in English language also)</a:t>
            </a:r>
            <a:endParaRPr lang="en-US" altLang="hu-HU" sz="1500" b="1">
              <a:solidFill>
                <a:srgbClr val="0B5395"/>
              </a:solidFill>
              <a:latin typeface="Calibri" panose="020F0502020204030204" pitchFamily="34" charset="0"/>
            </a:endParaRPr>
          </a:p>
          <a:p>
            <a:pPr eaLnBrk="1" hangingPunct="1">
              <a:buClrTx/>
              <a:buSzTx/>
              <a:buFontTx/>
              <a:buNone/>
            </a:pPr>
            <a:endParaRPr lang="hu-HU" altLang="hu-HU" sz="1500" b="1">
              <a:solidFill>
                <a:srgbClr val="195387"/>
              </a:solidFill>
              <a:latin typeface="Calibri" panose="020F0502020204030204" pitchFamily="34" charset="0"/>
            </a:endParaRPr>
          </a:p>
          <a:p>
            <a:pPr eaLnBrk="1" hangingPunct="1">
              <a:buClrTx/>
              <a:buSzTx/>
              <a:buFontTx/>
              <a:buNone/>
            </a:pPr>
            <a:r>
              <a:rPr lang="en-US" altLang="hu-HU" sz="1500" b="1">
                <a:solidFill>
                  <a:srgbClr val="669900"/>
                </a:solidFill>
                <a:latin typeface="Calibri" panose="020F0502020204030204" pitchFamily="34" charset="0"/>
              </a:rPr>
              <a:t>Vocational higher education:</a:t>
            </a:r>
            <a:endParaRPr lang="en-US" altLang="hu-HU" sz="1500" b="1">
              <a:solidFill>
                <a:srgbClr val="195387"/>
              </a:solidFill>
              <a:latin typeface="Calibri" panose="020F0502020204030204" pitchFamily="34" charset="0"/>
            </a:endParaRPr>
          </a:p>
          <a:p>
            <a:pPr eaLnBrk="1" hangingPunct="1">
              <a:buClrTx/>
              <a:buSzTx/>
              <a:buFontTx/>
              <a:buNone/>
            </a:pPr>
            <a:r>
              <a:rPr lang="en-US" altLang="hu-HU" sz="1500" b="1">
                <a:solidFill>
                  <a:srgbClr val="195387"/>
                </a:solidFill>
                <a:latin typeface="Calibri" panose="020F0502020204030204" pitchFamily="34" charset="0"/>
              </a:rPr>
              <a:t>	Stud </a:t>
            </a:r>
            <a:r>
              <a:rPr lang="hu-HU" altLang="hu-HU" sz="1500" b="1">
                <a:solidFill>
                  <a:srgbClr val="195387"/>
                </a:solidFill>
                <a:latin typeface="Calibri" panose="020F0502020204030204" pitchFamily="34" charset="0"/>
              </a:rPr>
              <a:t>Farmer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hu-HU" altLang="hu-HU" sz="1500" b="1">
                <a:solidFill>
                  <a:srgbClr val="0B5395"/>
                </a:solidFill>
                <a:latin typeface="Calibri" panose="020F0502020204030204" pitchFamily="34" charset="0"/>
              </a:rPr>
              <a:t>	Agriculture</a:t>
            </a:r>
          </a:p>
        </p:txBody>
      </p:sp>
      <p:sp>
        <p:nvSpPr>
          <p:cNvPr id="13319" name="Cím 1"/>
          <p:cNvSpPr>
            <a:spLocks/>
          </p:cNvSpPr>
          <p:nvPr/>
        </p:nvSpPr>
        <p:spPr bwMode="auto">
          <a:xfrm>
            <a:off x="484188" y="4762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en-US" sz="2800" b="1" cap="all" dirty="0">
                <a:solidFill>
                  <a:srgbClr val="00407A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rPr>
              <a:t>Faculty of Agricultural and Environmental Sciences </a:t>
            </a:r>
            <a:br>
              <a:rPr lang="hu-HU" sz="2800" b="1" dirty="0">
                <a:solidFill>
                  <a:srgbClr val="00407A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rPr>
            </a:br>
            <a:r>
              <a:rPr lang="hu-HU" sz="1800" b="1" dirty="0" err="1">
                <a:solidFill>
                  <a:srgbClr val="00407A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rPr>
              <a:t>Running</a:t>
            </a:r>
            <a:r>
              <a:rPr lang="hu-HU" sz="1800" b="1" dirty="0">
                <a:solidFill>
                  <a:srgbClr val="00407A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hu-HU" sz="1800" b="1" dirty="0" err="1">
                <a:solidFill>
                  <a:srgbClr val="00407A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rPr>
              <a:t>courses</a:t>
            </a:r>
            <a:endParaRPr lang="en-US" sz="1800" b="1" dirty="0">
              <a:solidFill>
                <a:srgbClr val="00407A"/>
              </a:solidFill>
              <a:latin typeface="Calibri" pitchFamily="34" charset="0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12296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9" t="15981" r="33192" b="47479"/>
          <a:stretch>
            <a:fillRect/>
          </a:stretch>
        </p:blipFill>
        <p:spPr bwMode="auto">
          <a:xfrm>
            <a:off x="3348038" y="3429000"/>
            <a:ext cx="6699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8"/>
          <p:cNvSpPr>
            <a:spLocks noChangeArrowheads="1"/>
          </p:cNvSpPr>
          <p:nvPr/>
        </p:nvSpPr>
        <p:spPr bwMode="auto">
          <a:xfrm>
            <a:off x="2735263" y="4264025"/>
            <a:ext cx="5940425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7313" indent="-87313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tabLst>
                <a:tab pos="273050" algn="l"/>
              </a:tabLst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tabLst>
                <a:tab pos="273050" algn="l"/>
              </a:tabLst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tabLst>
                <a:tab pos="273050" algn="l"/>
              </a:tabLst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tabLst>
                <a:tab pos="273050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273050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273050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273050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273050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273050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600" b="1">
                <a:solidFill>
                  <a:srgbClr val="669900"/>
                </a:solidFill>
                <a:latin typeface="Calibri" panose="020F0502020204030204" pitchFamily="34" charset="0"/>
              </a:rPr>
              <a:t>Vocational Higher Education: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600" b="1">
                <a:solidFill>
                  <a:srgbClr val="195387"/>
                </a:solidFill>
                <a:latin typeface="Calibri" panose="020F0502020204030204" pitchFamily="34" charset="0"/>
              </a:rPr>
              <a:t>		</a:t>
            </a:r>
            <a:r>
              <a:rPr lang="en-US" altLang="hu-HU" sz="1600" b="1">
                <a:solidFill>
                  <a:srgbClr val="195387"/>
                </a:solidFill>
                <a:latin typeface="Calibri" panose="020F0502020204030204" pitchFamily="34" charset="0"/>
              </a:rPr>
              <a:t>Finance and Accounting</a:t>
            </a:r>
            <a:endParaRPr lang="hu-HU" altLang="hu-HU" sz="1600" b="1">
              <a:solidFill>
                <a:srgbClr val="66990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600" b="1">
                <a:solidFill>
                  <a:srgbClr val="195387"/>
                </a:solidFill>
                <a:latin typeface="Calibri" panose="020F0502020204030204" pitchFamily="34" charset="0"/>
              </a:rPr>
              <a:t>		</a:t>
            </a:r>
            <a:r>
              <a:rPr lang="en-US" altLang="hu-HU" sz="1600" b="1">
                <a:solidFill>
                  <a:srgbClr val="195387"/>
                </a:solidFill>
                <a:latin typeface="Calibri" panose="020F0502020204030204" pitchFamily="34" charset="0"/>
              </a:rPr>
              <a:t>Commerce and Marketing </a:t>
            </a:r>
            <a:r>
              <a:rPr lang="hu-HU" altLang="hu-HU" sz="1600" b="1">
                <a:solidFill>
                  <a:srgbClr val="195387"/>
                </a:solidFill>
                <a:latin typeface="Calibri" panose="020F0502020204030204" pitchFamily="34" charset="0"/>
              </a:rPr>
              <a:t>		</a:t>
            </a:r>
            <a:endParaRPr lang="hu-HU" altLang="hu-HU" sz="1800">
              <a:solidFill>
                <a:srgbClr val="195387"/>
              </a:solidFill>
              <a:latin typeface="Calibri" panose="020F0502020204030204" pitchFamily="34" charset="0"/>
            </a:endParaRPr>
          </a:p>
        </p:txBody>
      </p:sp>
      <p:pic>
        <p:nvPicPr>
          <p:cNvPr id="13315" name="Picture 4" descr="1111969_3453801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22513"/>
            <a:ext cx="2989263" cy="398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8" descr="DSC_137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4325" y="3773488"/>
            <a:ext cx="1958975" cy="2924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317" name="Rectangle 10"/>
          <p:cNvSpPr>
            <a:spLocks noChangeArrowheads="1"/>
          </p:cNvSpPr>
          <p:nvPr/>
        </p:nvSpPr>
        <p:spPr bwMode="auto">
          <a:xfrm>
            <a:off x="595313" y="1206500"/>
            <a:ext cx="8101012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9388" indent="-179388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hu-HU" sz="1600" b="1">
                <a:solidFill>
                  <a:srgbClr val="669900"/>
                </a:solidFill>
                <a:latin typeface="Calibri" panose="020F0502020204030204" pitchFamily="34" charset="0"/>
              </a:rPr>
              <a:t>Bachelor level:</a:t>
            </a:r>
          </a:p>
          <a:p>
            <a:pPr eaLnBrk="1" hangingPunct="1">
              <a:lnSpc>
                <a:spcPct val="80000"/>
              </a:lnSpc>
              <a:buClrTx/>
              <a:buSzTx/>
              <a:buFontTx/>
              <a:buNone/>
            </a:pPr>
            <a:r>
              <a:rPr lang="en-US" altLang="hu-HU" sz="1600">
                <a:solidFill>
                  <a:srgbClr val="195387"/>
                </a:solidFill>
                <a:latin typeface="Calibri" panose="020F0502020204030204" pitchFamily="34" charset="0"/>
              </a:rPr>
              <a:t>	</a:t>
            </a:r>
            <a:r>
              <a:rPr lang="en-US" altLang="hu-HU" sz="1600" b="1">
                <a:solidFill>
                  <a:srgbClr val="195387"/>
                </a:solidFill>
                <a:latin typeface="Calibri" panose="020F0502020204030204" pitchFamily="34" charset="0"/>
              </a:rPr>
              <a:t>Finance and Accounting (B</a:t>
            </a:r>
            <a:r>
              <a:rPr lang="hu-HU" altLang="hu-HU" sz="1600" b="1">
                <a:solidFill>
                  <a:srgbClr val="195387"/>
                </a:solidFill>
                <a:latin typeface="Calibri" panose="020F0502020204030204" pitchFamily="34" charset="0"/>
              </a:rPr>
              <a:t>A</a:t>
            </a:r>
            <a:r>
              <a:rPr lang="en-US" altLang="hu-HU" sz="1600" b="1">
                <a:solidFill>
                  <a:srgbClr val="195387"/>
                </a:solidFill>
                <a:latin typeface="Calibri" panose="020F0502020204030204" pitchFamily="34" charset="0"/>
              </a:rPr>
              <a:t>)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en-US" altLang="hu-HU" sz="1600" b="1">
                <a:solidFill>
                  <a:srgbClr val="195387"/>
                </a:solidFill>
                <a:latin typeface="Calibri" panose="020F0502020204030204" pitchFamily="34" charset="0"/>
              </a:rPr>
              <a:t>	Rural Development Manager (BSc)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en-US" altLang="hu-HU" sz="1600" b="1">
                <a:solidFill>
                  <a:srgbClr val="195387"/>
                </a:solidFill>
                <a:latin typeface="Calibri" panose="020F0502020204030204" pitchFamily="34" charset="0"/>
              </a:rPr>
              <a:t>    Commerce and Marketing (BA)</a:t>
            </a:r>
            <a:endParaRPr lang="hu-HU" altLang="hu-HU" sz="1600" b="1">
              <a:solidFill>
                <a:srgbClr val="195387"/>
              </a:solidFill>
              <a:latin typeface="Calibri" panose="020F0502020204030204" pitchFamily="34" charset="0"/>
            </a:endParaRPr>
          </a:p>
          <a:p>
            <a:pPr eaLnBrk="1" hangingPunct="1">
              <a:buClrTx/>
              <a:buSzTx/>
              <a:buFontTx/>
              <a:buNone/>
            </a:pPr>
            <a:r>
              <a:rPr lang="hu-HU" altLang="hu-HU" sz="1600" b="1">
                <a:solidFill>
                  <a:srgbClr val="195387"/>
                </a:solidFill>
                <a:latin typeface="Calibri" panose="020F0502020204030204" pitchFamily="34" charset="0"/>
              </a:rPr>
              <a:t>	International Relations (BA) </a:t>
            </a:r>
            <a:r>
              <a:rPr lang="en-US" altLang="hu-HU" sz="1600" b="1">
                <a:solidFill>
                  <a:srgbClr val="FF0000"/>
                </a:solidFill>
                <a:latin typeface="Calibri" panose="020F0502020204030204" pitchFamily="34" charset="0"/>
              </a:rPr>
              <a:t>(running in English language also)</a:t>
            </a:r>
            <a:endParaRPr lang="en-US" altLang="hu-HU" sz="1600" b="1">
              <a:solidFill>
                <a:srgbClr val="195387"/>
              </a:solidFill>
              <a:latin typeface="Calibri" panose="020F0502020204030204" pitchFamily="34" charset="0"/>
            </a:endParaRPr>
          </a:p>
          <a:p>
            <a:pPr eaLnBrk="1" hangingPunct="1">
              <a:buClrTx/>
              <a:buSzTx/>
              <a:buFontTx/>
              <a:buNone/>
            </a:pPr>
            <a:r>
              <a:rPr lang="en-US" altLang="hu-HU" sz="1600" b="1">
                <a:solidFill>
                  <a:srgbClr val="669900"/>
                </a:solidFill>
                <a:latin typeface="Calibri" panose="020F0502020204030204" pitchFamily="34" charset="0"/>
              </a:rPr>
              <a:t>		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en-US" altLang="hu-HU" sz="1600" b="1">
                <a:solidFill>
                  <a:srgbClr val="669900"/>
                </a:solidFill>
                <a:latin typeface="Calibri" panose="020F0502020204030204" pitchFamily="34" charset="0"/>
              </a:rPr>
              <a:t>		Master level:</a:t>
            </a:r>
          </a:p>
          <a:p>
            <a:pPr eaLnBrk="1" hangingPunct="1">
              <a:lnSpc>
                <a:spcPct val="90000"/>
              </a:lnSpc>
              <a:buClrTx/>
              <a:buSzTx/>
              <a:buFontTx/>
              <a:buNone/>
            </a:pPr>
            <a:r>
              <a:rPr lang="en-US" altLang="hu-HU" sz="1600">
                <a:solidFill>
                  <a:srgbClr val="195387"/>
                </a:solidFill>
                <a:latin typeface="Calibri" panose="020F0502020204030204" pitchFamily="34" charset="0"/>
              </a:rPr>
              <a:t>		    </a:t>
            </a:r>
            <a:r>
              <a:rPr lang="en-US" altLang="hu-HU" sz="1600" b="1">
                <a:solidFill>
                  <a:srgbClr val="195387"/>
                </a:solidFill>
                <a:latin typeface="Calibri" panose="020F0502020204030204" pitchFamily="34" charset="0"/>
              </a:rPr>
              <a:t>Finance (M</a:t>
            </a:r>
            <a:r>
              <a:rPr lang="hu-HU" altLang="hu-HU" sz="1600" b="1">
                <a:solidFill>
                  <a:srgbClr val="195387"/>
                </a:solidFill>
                <a:latin typeface="Calibri" panose="020F0502020204030204" pitchFamily="34" charset="0"/>
              </a:rPr>
              <a:t>A</a:t>
            </a:r>
            <a:r>
              <a:rPr lang="en-US" altLang="hu-HU" sz="1600" b="1">
                <a:solidFill>
                  <a:srgbClr val="195387"/>
                </a:solidFill>
                <a:latin typeface="Calibri" panose="020F0502020204030204" pitchFamily="34" charset="0"/>
              </a:rPr>
              <a:t>) (Joint degree with the Corvinus Univ</a:t>
            </a:r>
            <a:r>
              <a:rPr lang="hu-HU" altLang="hu-HU" sz="1600" b="1">
                <a:solidFill>
                  <a:srgbClr val="195387"/>
                </a:solidFill>
                <a:latin typeface="Calibri" panose="020F0502020204030204" pitchFamily="34" charset="0"/>
              </a:rPr>
              <a:t>.</a:t>
            </a:r>
            <a:r>
              <a:rPr lang="en-US" altLang="hu-HU" sz="1600" b="1">
                <a:solidFill>
                  <a:srgbClr val="195387"/>
                </a:solidFill>
                <a:latin typeface="Calibri" panose="020F0502020204030204" pitchFamily="34" charset="0"/>
              </a:rPr>
              <a:t>, Budapest)</a:t>
            </a:r>
          </a:p>
          <a:p>
            <a:pPr eaLnBrk="1" hangingPunct="1">
              <a:lnSpc>
                <a:spcPct val="90000"/>
              </a:lnSpc>
              <a:buClrTx/>
              <a:buSzTx/>
              <a:buFontTx/>
              <a:buNone/>
            </a:pPr>
            <a:r>
              <a:rPr lang="en-US" altLang="hu-HU" sz="1600" b="1">
                <a:solidFill>
                  <a:srgbClr val="195387"/>
                </a:solidFill>
                <a:latin typeface="Calibri" panose="020F0502020204030204" pitchFamily="34" charset="0"/>
              </a:rPr>
              <a:t>  		    Regional and Environmental  Economics (M</a:t>
            </a:r>
            <a:r>
              <a:rPr lang="hu-HU" altLang="hu-HU" sz="1600" b="1">
                <a:solidFill>
                  <a:srgbClr val="195387"/>
                </a:solidFill>
                <a:latin typeface="Calibri" panose="020F0502020204030204" pitchFamily="34" charset="0"/>
              </a:rPr>
              <a:t>A</a:t>
            </a:r>
            <a:r>
              <a:rPr lang="en-US" altLang="hu-HU" sz="1600" b="1">
                <a:solidFill>
                  <a:srgbClr val="195387"/>
                </a:solidFill>
                <a:latin typeface="Calibri" panose="020F050202020403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buClrTx/>
              <a:buSzTx/>
              <a:buFontTx/>
              <a:buNone/>
            </a:pPr>
            <a:r>
              <a:rPr lang="en-US" altLang="hu-HU" sz="1600" b="1">
                <a:solidFill>
                  <a:srgbClr val="195387"/>
                </a:solidFill>
                <a:latin typeface="Calibri" panose="020F0502020204030204" pitchFamily="34" charset="0"/>
              </a:rPr>
              <a:t>		    Rural Development Engineer (MSc)</a:t>
            </a:r>
          </a:p>
        </p:txBody>
      </p:sp>
      <p:sp>
        <p:nvSpPr>
          <p:cNvPr id="13318" name="Cím 1"/>
          <p:cNvSpPr>
            <a:spLocks/>
          </p:cNvSpPr>
          <p:nvPr/>
        </p:nvSpPr>
        <p:spPr bwMode="auto">
          <a:xfrm>
            <a:off x="457200" y="11588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800" b="1">
                <a:solidFill>
                  <a:srgbClr val="00407A"/>
                </a:solidFill>
                <a:latin typeface="Calibri" panose="020F0502020204030204" pitchFamily="34" charset="0"/>
              </a:rPr>
              <a:t>FACULTY OF ECONOMIC SCIENCE</a:t>
            </a:r>
            <a:br>
              <a:rPr lang="hu-HU" altLang="hu-HU" sz="2800" b="1">
                <a:solidFill>
                  <a:srgbClr val="00407A"/>
                </a:solidFill>
                <a:latin typeface="Calibri" panose="020F0502020204030204" pitchFamily="34" charset="0"/>
              </a:rPr>
            </a:br>
            <a:r>
              <a:rPr lang="hu-HU" altLang="hu-HU" sz="1800" b="1">
                <a:solidFill>
                  <a:srgbClr val="00407A"/>
                </a:solidFill>
                <a:latin typeface="Calibri" panose="020F0502020204030204" pitchFamily="34" charset="0"/>
              </a:rPr>
              <a:t>Running courses</a:t>
            </a:r>
            <a:endParaRPr lang="en-US" altLang="hu-HU" sz="1800" b="1">
              <a:solidFill>
                <a:srgbClr val="00407A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9" descr="Oldal_10(4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4797425"/>
            <a:ext cx="1655763" cy="1239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3" name="Picture 10" descr="Oldal_10(1)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5003800" y="1557338"/>
            <a:ext cx="2400300" cy="1871662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340" name="Rectangle 16"/>
          <p:cNvSpPr>
            <a:spLocks noChangeArrowheads="1"/>
          </p:cNvSpPr>
          <p:nvPr/>
        </p:nvSpPr>
        <p:spPr bwMode="auto">
          <a:xfrm>
            <a:off x="395288" y="1341438"/>
            <a:ext cx="4824412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9388" indent="-179388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ClrTx/>
              <a:buSzTx/>
              <a:buFontTx/>
              <a:buNone/>
              <a:defRPr/>
            </a:pPr>
            <a:r>
              <a:rPr lang="hu-HU" altLang="hu-HU" sz="1800" b="1" dirty="0" err="1">
                <a:solidFill>
                  <a:srgbClr val="669900"/>
                </a:solidFill>
                <a:latin typeface="Calibri" panose="020F0502020204030204" pitchFamily="34" charset="0"/>
              </a:rPr>
              <a:t>Bachelor</a:t>
            </a:r>
            <a:r>
              <a:rPr lang="hu-HU" altLang="hu-HU" sz="1800" b="1" dirty="0">
                <a:solidFill>
                  <a:srgbClr val="669900"/>
                </a:solidFill>
                <a:latin typeface="Calibri" panose="020F0502020204030204" pitchFamily="34" charset="0"/>
              </a:rPr>
              <a:t> </a:t>
            </a:r>
            <a:r>
              <a:rPr lang="hu-HU" altLang="hu-HU" sz="1800" b="1" dirty="0" err="1">
                <a:solidFill>
                  <a:srgbClr val="669900"/>
                </a:solidFill>
                <a:latin typeface="Calibri" panose="020F0502020204030204" pitchFamily="34" charset="0"/>
              </a:rPr>
              <a:t>level</a:t>
            </a:r>
            <a:r>
              <a:rPr lang="hu-HU" altLang="hu-HU" sz="1800" b="1" dirty="0">
                <a:solidFill>
                  <a:srgbClr val="669900"/>
                </a:solidFill>
                <a:latin typeface="Calibri" panose="020F0502020204030204" pitchFamily="34" charset="0"/>
              </a:rPr>
              <a:t>:</a:t>
            </a:r>
            <a:endParaRPr lang="en-US" altLang="hu-HU" sz="1800" b="1" dirty="0">
              <a:solidFill>
                <a:srgbClr val="66990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115000"/>
              </a:lnSpc>
              <a:buClrTx/>
              <a:buSzTx/>
              <a:buFontTx/>
              <a:buNone/>
              <a:defRPr/>
            </a:pPr>
            <a:r>
              <a:rPr lang="hu-HU" altLang="hu-HU" sz="1600" dirty="0">
                <a:solidFill>
                  <a:srgbClr val="195387"/>
                </a:solidFill>
                <a:latin typeface="Calibri" panose="020F0502020204030204" pitchFamily="34" charset="0"/>
              </a:rPr>
              <a:t>	</a:t>
            </a:r>
            <a:r>
              <a:rPr lang="hu-HU" altLang="hu-HU" sz="1600" b="1" dirty="0">
                <a:solidFill>
                  <a:srgbClr val="195387"/>
                </a:solidFill>
                <a:latin typeface="Calibri" panose="020F0502020204030204" pitchFamily="34" charset="0"/>
              </a:rPr>
              <a:t>Special Education Teacher (</a:t>
            </a:r>
            <a:r>
              <a:rPr lang="en-US" altLang="hu-HU" sz="1600" b="1" dirty="0">
                <a:solidFill>
                  <a:srgbClr val="195387"/>
                </a:solidFill>
                <a:latin typeface="Calibri" panose="020F0502020204030204" pitchFamily="34" charset="0"/>
              </a:rPr>
              <a:t>BA)</a:t>
            </a:r>
          </a:p>
          <a:p>
            <a:pPr eaLnBrk="1" hangingPunct="1">
              <a:lnSpc>
                <a:spcPct val="115000"/>
              </a:lnSpc>
              <a:buClrTx/>
              <a:buSzTx/>
              <a:buFontTx/>
              <a:buNone/>
              <a:defRPr/>
            </a:pPr>
            <a:r>
              <a:rPr lang="hu-HU" altLang="hu-HU" sz="1600" b="1" dirty="0">
                <a:solidFill>
                  <a:srgbClr val="195387"/>
                </a:solidFill>
                <a:latin typeface="Calibri" panose="020F0502020204030204" pitchFamily="34" charset="0"/>
              </a:rPr>
              <a:t>	</a:t>
            </a:r>
            <a:r>
              <a:rPr lang="en-US" altLang="hu-HU" sz="1600" b="1" dirty="0">
                <a:solidFill>
                  <a:srgbClr val="195387"/>
                </a:solidFill>
                <a:latin typeface="Calibri" panose="020F0502020204030204" pitchFamily="34" charset="0"/>
              </a:rPr>
              <a:t>Primary school teacher (BA)</a:t>
            </a:r>
          </a:p>
          <a:p>
            <a:pPr eaLnBrk="1" hangingPunct="1">
              <a:lnSpc>
                <a:spcPct val="115000"/>
              </a:lnSpc>
              <a:buClrTx/>
              <a:buSzTx/>
              <a:buFontTx/>
              <a:buNone/>
              <a:defRPr/>
            </a:pPr>
            <a:r>
              <a:rPr lang="hu-HU" altLang="hu-HU" sz="1600" b="1" dirty="0">
                <a:solidFill>
                  <a:srgbClr val="195387"/>
                </a:solidFill>
                <a:latin typeface="Calibri" panose="020F0502020204030204" pitchFamily="34" charset="0"/>
              </a:rPr>
              <a:t>	</a:t>
            </a:r>
            <a:r>
              <a:rPr lang="en-US" altLang="hu-HU" sz="1600" b="1" dirty="0">
                <a:solidFill>
                  <a:srgbClr val="195387"/>
                </a:solidFill>
                <a:latin typeface="Calibri" panose="020F0502020204030204" pitchFamily="34" charset="0"/>
              </a:rPr>
              <a:t>Kindergarten teacher (BA)</a:t>
            </a:r>
          </a:p>
          <a:p>
            <a:pPr eaLnBrk="1" hangingPunct="1">
              <a:lnSpc>
                <a:spcPct val="115000"/>
              </a:lnSpc>
              <a:buClrTx/>
              <a:buSzTx/>
              <a:buFontTx/>
              <a:buNone/>
              <a:defRPr/>
            </a:pPr>
            <a:r>
              <a:rPr lang="hu-HU" altLang="hu-HU" sz="1600" b="1" dirty="0">
                <a:solidFill>
                  <a:srgbClr val="195387"/>
                </a:solidFill>
                <a:latin typeface="Calibri" panose="020F0502020204030204" pitchFamily="34" charset="0"/>
              </a:rPr>
              <a:t>	</a:t>
            </a:r>
            <a:r>
              <a:rPr lang="hu-HU" sz="1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Infant</a:t>
            </a:r>
            <a:r>
              <a:rPr lang="hu-HU" sz="1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hu-HU" sz="1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Early</a:t>
            </a:r>
            <a:r>
              <a:rPr lang="hu-HU" sz="1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Childhood</a:t>
            </a:r>
            <a:r>
              <a:rPr lang="hu-HU" sz="1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Education </a:t>
            </a:r>
            <a:r>
              <a:rPr lang="hu-HU" altLang="hu-HU" sz="1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(BA)</a:t>
            </a:r>
          </a:p>
          <a:p>
            <a:pPr eaLnBrk="1" hangingPunct="1">
              <a:lnSpc>
                <a:spcPct val="115000"/>
              </a:lnSpc>
              <a:buClrTx/>
              <a:buSzTx/>
              <a:buFontTx/>
              <a:buNone/>
              <a:defRPr/>
            </a:pPr>
            <a:endParaRPr lang="hu-HU" altLang="hu-HU" sz="1600" b="1" dirty="0">
              <a:solidFill>
                <a:srgbClr val="195387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115000"/>
              </a:lnSpc>
              <a:buClrTx/>
              <a:buSzTx/>
              <a:buFontTx/>
              <a:buNone/>
              <a:defRPr/>
            </a:pPr>
            <a:endParaRPr lang="hu-HU" altLang="hu-HU" sz="1600" b="1" dirty="0">
              <a:solidFill>
                <a:srgbClr val="195387"/>
              </a:solidFill>
              <a:latin typeface="Calibri" panose="020F0502020204030204" pitchFamily="34" charset="0"/>
            </a:endParaRPr>
          </a:p>
        </p:txBody>
      </p:sp>
      <p:pic>
        <p:nvPicPr>
          <p:cNvPr id="15365" name="Picture 7" descr="Oldal_10(2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48488" y="1268413"/>
            <a:ext cx="2046287" cy="3081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6" name="Picture 8" descr="Oldal_10(3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80063" y="3213100"/>
            <a:ext cx="2232025" cy="1671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7" name="Picture 5" descr="790333_9778682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04025" y="4076700"/>
            <a:ext cx="1949450" cy="2205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344" name="Cím 1"/>
          <p:cNvSpPr>
            <a:spLocks/>
          </p:cNvSpPr>
          <p:nvPr/>
        </p:nvSpPr>
        <p:spPr bwMode="auto">
          <a:xfrm>
            <a:off x="457200" y="11588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800" b="1">
                <a:solidFill>
                  <a:srgbClr val="00407A"/>
                </a:solidFill>
                <a:latin typeface="Calibri" panose="020F0502020204030204" pitchFamily="34" charset="0"/>
              </a:rPr>
              <a:t>FACULTY OF PEDAGOGY</a:t>
            </a:r>
            <a:br>
              <a:rPr lang="hu-HU" altLang="hu-HU" sz="2800" b="1">
                <a:solidFill>
                  <a:srgbClr val="00407A"/>
                </a:solidFill>
                <a:latin typeface="Calibri" panose="020F0502020204030204" pitchFamily="34" charset="0"/>
              </a:rPr>
            </a:br>
            <a:r>
              <a:rPr lang="hu-HU" altLang="hu-HU" sz="1800" b="1">
                <a:solidFill>
                  <a:srgbClr val="00407A"/>
                </a:solidFill>
                <a:latin typeface="Calibri" panose="020F0502020204030204" pitchFamily="34" charset="0"/>
              </a:rPr>
              <a:t>Running courses</a:t>
            </a:r>
            <a:endParaRPr lang="en-US" altLang="hu-HU" sz="1800" b="1">
              <a:solidFill>
                <a:srgbClr val="00407A"/>
              </a:solidFill>
              <a:latin typeface="Calibri" panose="020F0502020204030204" pitchFamily="34" charset="0"/>
            </a:endParaRPr>
          </a:p>
        </p:txBody>
      </p:sp>
      <p:sp>
        <p:nvSpPr>
          <p:cNvPr id="9" name="Cím 1"/>
          <p:cNvSpPr>
            <a:spLocks/>
          </p:cNvSpPr>
          <p:nvPr/>
        </p:nvSpPr>
        <p:spPr bwMode="auto">
          <a:xfrm>
            <a:off x="-603250" y="3435350"/>
            <a:ext cx="4002088" cy="1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 eaLnBrk="1" hangingPunct="1">
              <a:lnSpc>
                <a:spcPct val="80000"/>
              </a:lnSpc>
              <a:defRPr/>
            </a:pPr>
            <a:br>
              <a:rPr lang="hu-HU" b="1" dirty="0">
                <a:solidFill>
                  <a:srgbClr val="00407A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rPr>
            </a:br>
            <a:r>
              <a:rPr lang="hu-HU" sz="1600" b="1" dirty="0" err="1">
                <a:solidFill>
                  <a:schemeClr val="accent6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rPr>
              <a:t>Special</a:t>
            </a:r>
            <a:r>
              <a:rPr lang="hu-HU" sz="1600" b="1" dirty="0">
                <a:solidFill>
                  <a:schemeClr val="accent6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hu-HU" sz="1600" b="1" dirty="0" err="1">
                <a:solidFill>
                  <a:schemeClr val="accent6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rPr>
              <a:t>research</a:t>
            </a:r>
            <a:r>
              <a:rPr lang="hu-HU" sz="1600" b="1" dirty="0">
                <a:solidFill>
                  <a:schemeClr val="accent6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hu-HU" sz="1600" b="1" dirty="0" err="1">
                <a:solidFill>
                  <a:schemeClr val="accent6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rPr>
              <a:t>fields</a:t>
            </a:r>
            <a:endParaRPr lang="en-US" sz="1600" b="1" dirty="0">
              <a:solidFill>
                <a:schemeClr val="accent6"/>
              </a:solidFill>
              <a:latin typeface="Calibri" pitchFamily="34" charset="0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225" y="4797425"/>
            <a:ext cx="1706563" cy="1363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363" y="4379913"/>
            <a:ext cx="874712" cy="1309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Cím 1"/>
          <p:cNvSpPr>
            <a:spLocks/>
          </p:cNvSpPr>
          <p:nvPr/>
        </p:nvSpPr>
        <p:spPr bwMode="auto">
          <a:xfrm>
            <a:off x="2870200" y="4772025"/>
            <a:ext cx="1917700" cy="13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eaLnBrk="1" hangingPunct="1">
              <a:defRPr/>
            </a:pPr>
            <a:r>
              <a:rPr lang="hu-HU" sz="1400" b="1" i="1" dirty="0" err="1">
                <a:solidFill>
                  <a:srgbClr val="00407A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rPr>
              <a:t>In</a:t>
            </a:r>
            <a:r>
              <a:rPr lang="hu-HU" sz="1400" b="1" i="1" dirty="0">
                <a:solidFill>
                  <a:srgbClr val="00407A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hu-HU" sz="1400" b="1" i="1" dirty="0" err="1">
                <a:solidFill>
                  <a:srgbClr val="00407A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rPr>
              <a:t>cooperation</a:t>
            </a:r>
            <a:r>
              <a:rPr lang="hu-HU" sz="1400" b="1" i="1" dirty="0">
                <a:solidFill>
                  <a:srgbClr val="00407A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hu-HU" sz="1400" b="1" i="1" dirty="0" err="1">
                <a:solidFill>
                  <a:srgbClr val="00407A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rPr>
              <a:t>with</a:t>
            </a:r>
            <a:r>
              <a:rPr lang="hu-HU" sz="1400" b="1" i="1" dirty="0">
                <a:solidFill>
                  <a:srgbClr val="00407A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rPr>
              <a:t>:</a:t>
            </a:r>
          </a:p>
          <a:p>
            <a:pPr marL="285750" indent="-200025" eaLnBrk="1" hangingPunct="1"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srgbClr val="00407A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rPr>
              <a:t>International Children's Safety Service</a:t>
            </a:r>
            <a:endParaRPr lang="hu-HU" sz="1400" b="1" dirty="0">
              <a:solidFill>
                <a:srgbClr val="00407A"/>
              </a:solidFill>
              <a:latin typeface="Calibri" pitchFamily="34" charset="0"/>
              <a:ea typeface="ＭＳ Ｐゴシック" pitchFamily="34" charset="-128"/>
              <a:cs typeface="Arial" pitchFamily="34" charset="0"/>
            </a:endParaRPr>
          </a:p>
          <a:p>
            <a:pPr marL="285750" indent="-200025" eaLnBrk="1" hangingPunct="1">
              <a:buFont typeface="Arial" pitchFamily="34" charset="0"/>
              <a:buChar char="•"/>
              <a:defRPr/>
            </a:pPr>
            <a:r>
              <a:rPr lang="hu-HU" sz="1400" b="1" dirty="0" err="1">
                <a:solidFill>
                  <a:srgbClr val="00407A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rPr>
              <a:t>Hungarian</a:t>
            </a:r>
            <a:r>
              <a:rPr lang="hu-HU" sz="1400" b="1" dirty="0">
                <a:solidFill>
                  <a:srgbClr val="00407A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hu-HU" sz="1400" b="1" dirty="0" err="1">
                <a:solidFill>
                  <a:srgbClr val="00407A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rPr>
              <a:t>Equestrian</a:t>
            </a:r>
            <a:r>
              <a:rPr lang="hu-HU" sz="1400" b="1" dirty="0">
                <a:solidFill>
                  <a:srgbClr val="00407A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hu-HU" sz="1400" b="1" dirty="0" err="1">
                <a:solidFill>
                  <a:srgbClr val="00407A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rPr>
              <a:t>Therapy</a:t>
            </a:r>
            <a:r>
              <a:rPr lang="hu-HU" sz="1400" b="1" dirty="0">
                <a:solidFill>
                  <a:srgbClr val="00407A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hu-HU" sz="1400" b="1" dirty="0" err="1">
                <a:solidFill>
                  <a:srgbClr val="00407A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rPr>
              <a:t>Association</a:t>
            </a:r>
            <a:endParaRPr lang="en-US" sz="1400" b="1" dirty="0">
              <a:solidFill>
                <a:srgbClr val="00407A"/>
              </a:solidFill>
              <a:latin typeface="Calibri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7" name="Cím 1"/>
          <p:cNvSpPr>
            <a:spLocks/>
          </p:cNvSpPr>
          <p:nvPr/>
        </p:nvSpPr>
        <p:spPr bwMode="auto">
          <a:xfrm>
            <a:off x="1370013" y="3213100"/>
            <a:ext cx="2228850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lIns="0" rIns="0" bIns="0" anchor="b"/>
          <a:lstStyle/>
          <a:p>
            <a:pPr algn="ctr" eaLnBrk="1" hangingPunct="1">
              <a:lnSpc>
                <a:spcPct val="80000"/>
              </a:lnSpc>
              <a:defRPr/>
            </a:pPr>
            <a:br>
              <a:rPr lang="hu-HU" sz="2000" b="1" i="1" dirty="0">
                <a:solidFill>
                  <a:srgbClr val="00407A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rPr>
            </a:br>
            <a:r>
              <a:rPr lang="hu-HU" sz="1600" b="1" dirty="0" err="1">
                <a:solidFill>
                  <a:srgbClr val="00407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ＭＳ Ｐゴシック" pitchFamily="34" charset="-128"/>
                <a:cs typeface="Arial" pitchFamily="34" charset="0"/>
              </a:rPr>
              <a:t>Equestrian</a:t>
            </a:r>
            <a:r>
              <a:rPr lang="hu-HU" sz="1600" b="1" dirty="0">
                <a:solidFill>
                  <a:srgbClr val="00407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hu-HU" sz="1600" b="1" dirty="0" err="1">
                <a:solidFill>
                  <a:srgbClr val="00407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ＭＳ Ｐゴシック" pitchFamily="34" charset="-128"/>
                <a:cs typeface="Arial" pitchFamily="34" charset="0"/>
              </a:rPr>
              <a:t>Therapy</a:t>
            </a:r>
            <a:endParaRPr lang="en-US" sz="1600" b="1" dirty="0">
              <a:solidFill>
                <a:srgbClr val="00407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0" descr="Oldal_11(3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836613"/>
            <a:ext cx="1903413" cy="1439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363" name="Rectangle 14"/>
          <p:cNvSpPr>
            <a:spLocks noChangeArrowheads="1"/>
          </p:cNvSpPr>
          <p:nvPr/>
        </p:nvSpPr>
        <p:spPr bwMode="auto">
          <a:xfrm>
            <a:off x="3132138" y="1341438"/>
            <a:ext cx="4752975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9388" indent="-179388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ClrTx/>
              <a:buSzTx/>
              <a:buFontTx/>
              <a:buNone/>
            </a:pPr>
            <a:r>
              <a:rPr lang="hu-HU" altLang="hu-HU" sz="1600" b="1">
                <a:solidFill>
                  <a:srgbClr val="669900"/>
                </a:solidFill>
                <a:latin typeface="Calibri" panose="020F0502020204030204" pitchFamily="34" charset="0"/>
              </a:rPr>
              <a:t>Bachelor level:</a:t>
            </a:r>
          </a:p>
          <a:p>
            <a:pPr eaLnBrk="1" hangingPunct="1">
              <a:lnSpc>
                <a:spcPct val="90000"/>
              </a:lnSpc>
              <a:buClrTx/>
              <a:buSzTx/>
              <a:buFontTx/>
              <a:buNone/>
            </a:pPr>
            <a:r>
              <a:rPr lang="hu-HU" altLang="hu-HU" sz="1600" b="1">
                <a:solidFill>
                  <a:srgbClr val="195387"/>
                </a:solidFill>
                <a:latin typeface="Calibri" panose="020F0502020204030204" pitchFamily="34" charset="0"/>
              </a:rPr>
              <a:t>	Scenery Design (BA)</a:t>
            </a:r>
          </a:p>
          <a:p>
            <a:pPr eaLnBrk="1" hangingPunct="1">
              <a:lnSpc>
                <a:spcPct val="90000"/>
              </a:lnSpc>
              <a:buClrTx/>
              <a:buSzTx/>
              <a:buFontTx/>
              <a:buNone/>
            </a:pPr>
            <a:r>
              <a:rPr lang="hu-HU" altLang="hu-HU" sz="1600" b="1">
                <a:solidFill>
                  <a:srgbClr val="195387"/>
                </a:solidFill>
                <a:latin typeface="Calibri" panose="020F0502020204030204" pitchFamily="34" charset="0"/>
              </a:rPr>
              <a:t>	Visual Design (BA)</a:t>
            </a:r>
          </a:p>
          <a:p>
            <a:pPr eaLnBrk="1" hangingPunct="1">
              <a:lnSpc>
                <a:spcPct val="90000"/>
              </a:lnSpc>
              <a:buClrTx/>
              <a:buSzTx/>
              <a:buFontTx/>
              <a:buNone/>
            </a:pPr>
            <a:r>
              <a:rPr lang="hu-HU" altLang="hu-HU" sz="1600" b="1">
                <a:solidFill>
                  <a:srgbClr val="195387"/>
                </a:solidFill>
                <a:latin typeface="Calibri" panose="020F0502020204030204" pitchFamily="34" charset="0"/>
              </a:rPr>
              <a:t>	Photography (BA)</a:t>
            </a:r>
          </a:p>
          <a:p>
            <a:pPr eaLnBrk="1" hangingPunct="1">
              <a:lnSpc>
                <a:spcPct val="90000"/>
              </a:lnSpc>
              <a:buClrTx/>
              <a:buSzTx/>
              <a:buFontTx/>
              <a:buNone/>
            </a:pPr>
            <a:r>
              <a:rPr lang="hu-HU" altLang="hu-HU" sz="1600" b="1">
                <a:solidFill>
                  <a:srgbClr val="195387"/>
                </a:solidFill>
                <a:latin typeface="Calibri" panose="020F0502020204030204" pitchFamily="34" charset="0"/>
              </a:rPr>
              <a:t>	Motion Picture and Media (BA)</a:t>
            </a:r>
          </a:p>
        </p:txBody>
      </p:sp>
      <p:pic>
        <p:nvPicPr>
          <p:cNvPr id="16388" name="Picture 7" descr="Oldal_11(4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275" y="2003425"/>
            <a:ext cx="1398588" cy="1936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92" name="Picture 8" descr="Oldal_11(1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52563" y="1844675"/>
            <a:ext cx="1679575" cy="127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366" name="Cím 1"/>
          <p:cNvSpPr>
            <a:spLocks/>
          </p:cNvSpPr>
          <p:nvPr/>
        </p:nvSpPr>
        <p:spPr bwMode="auto">
          <a:xfrm>
            <a:off x="457200" y="115888"/>
            <a:ext cx="73326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800" b="1">
                <a:solidFill>
                  <a:srgbClr val="00407A"/>
                </a:solidFill>
                <a:latin typeface="Calibri" panose="020F0502020204030204" pitchFamily="34" charset="0"/>
              </a:rPr>
              <a:t>FACULTY OF FINE ARTS</a:t>
            </a:r>
            <a:br>
              <a:rPr lang="hu-HU" altLang="hu-HU" sz="2800" b="1">
                <a:solidFill>
                  <a:srgbClr val="00407A"/>
                </a:solidFill>
                <a:latin typeface="Calibri" panose="020F0502020204030204" pitchFamily="34" charset="0"/>
              </a:rPr>
            </a:br>
            <a:r>
              <a:rPr lang="hu-HU" altLang="hu-HU" sz="1800" b="1">
                <a:solidFill>
                  <a:srgbClr val="00407A"/>
                </a:solidFill>
                <a:latin typeface="Calibri" panose="020F0502020204030204" pitchFamily="34" charset="0"/>
              </a:rPr>
              <a:t>Running courses</a:t>
            </a:r>
            <a:endParaRPr lang="en-US" altLang="hu-HU" sz="1800" b="1">
              <a:solidFill>
                <a:srgbClr val="00407A"/>
              </a:solidFill>
              <a:latin typeface="Calibri" panose="020F0502020204030204" pitchFamily="34" charset="0"/>
            </a:endParaRPr>
          </a:p>
        </p:txBody>
      </p:sp>
      <p:sp>
        <p:nvSpPr>
          <p:cNvPr id="15367" name="Rectangle 14"/>
          <p:cNvSpPr>
            <a:spLocks noChangeArrowheads="1"/>
          </p:cNvSpPr>
          <p:nvPr/>
        </p:nvSpPr>
        <p:spPr bwMode="auto">
          <a:xfrm>
            <a:off x="3167063" y="3284538"/>
            <a:ext cx="47529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9388" indent="-179388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ClrTx/>
              <a:buSzTx/>
              <a:buFontTx/>
              <a:buNone/>
            </a:pPr>
            <a:r>
              <a:rPr lang="hu-HU" altLang="hu-HU" sz="1600" b="1">
                <a:solidFill>
                  <a:srgbClr val="669900"/>
                </a:solidFill>
                <a:latin typeface="Calibri" panose="020F0502020204030204" pitchFamily="34" charset="0"/>
              </a:rPr>
              <a:t>Master level:</a:t>
            </a:r>
          </a:p>
          <a:p>
            <a:pPr eaLnBrk="1" hangingPunct="1">
              <a:lnSpc>
                <a:spcPct val="90000"/>
              </a:lnSpc>
              <a:buClrTx/>
              <a:buSzTx/>
              <a:buFontTx/>
              <a:buNone/>
            </a:pPr>
            <a:r>
              <a:rPr lang="hu-HU" altLang="hu-HU" sz="1600" b="1">
                <a:solidFill>
                  <a:srgbClr val="195387"/>
                </a:solidFill>
                <a:latin typeface="Calibri" panose="020F0502020204030204" pitchFamily="34" charset="0"/>
              </a:rPr>
              <a:t>	Actor (MA)</a:t>
            </a:r>
          </a:p>
          <a:p>
            <a:pPr eaLnBrk="1" hangingPunct="1">
              <a:lnSpc>
                <a:spcPct val="90000"/>
              </a:lnSpc>
              <a:buClrTx/>
              <a:buSzTx/>
              <a:buFontTx/>
              <a:buNone/>
            </a:pPr>
            <a:r>
              <a:rPr lang="hu-HU" altLang="hu-HU" sz="1600" b="1">
                <a:solidFill>
                  <a:srgbClr val="195387"/>
                </a:solidFill>
                <a:latin typeface="Calibri" panose="020F0502020204030204" pitchFamily="34" charset="0"/>
              </a:rPr>
              <a:t>	Photography (MA)</a:t>
            </a:r>
            <a:endParaRPr lang="hu-HU" altLang="hu-HU" sz="1600" b="1">
              <a:solidFill>
                <a:srgbClr val="66990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Cím 1"/>
          <p:cNvSpPr>
            <a:spLocks/>
          </p:cNvSpPr>
          <p:nvPr/>
        </p:nvSpPr>
        <p:spPr bwMode="auto">
          <a:xfrm>
            <a:off x="6831013" y="2776538"/>
            <a:ext cx="19177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 eaLnBrk="1" hangingPunct="1">
              <a:defRPr/>
            </a:pPr>
            <a:r>
              <a:rPr lang="hu-HU" sz="1400" b="1" i="1" dirty="0" err="1">
                <a:solidFill>
                  <a:srgbClr val="00407A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rPr>
              <a:t>In</a:t>
            </a:r>
            <a:r>
              <a:rPr lang="hu-HU" sz="1400" b="1" i="1" dirty="0">
                <a:solidFill>
                  <a:srgbClr val="00407A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hu-HU" sz="1400" b="1" i="1" dirty="0" err="1">
                <a:solidFill>
                  <a:srgbClr val="00407A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rPr>
              <a:t>cooperation</a:t>
            </a:r>
            <a:r>
              <a:rPr lang="hu-HU" sz="1400" b="1" i="1" dirty="0">
                <a:solidFill>
                  <a:srgbClr val="00407A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hu-HU" sz="1400" b="1" i="1" dirty="0" err="1">
                <a:solidFill>
                  <a:srgbClr val="00407A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rPr>
              <a:t>with</a:t>
            </a:r>
            <a:r>
              <a:rPr lang="hu-HU" sz="1400" b="1" i="1" dirty="0">
                <a:solidFill>
                  <a:srgbClr val="00407A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hu-HU" sz="1400" b="1" i="1" dirty="0" err="1">
                <a:solidFill>
                  <a:srgbClr val="00407A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rPr>
              <a:t>the</a:t>
            </a:r>
            <a:r>
              <a:rPr lang="hu-HU" sz="1400" b="1" i="1" dirty="0">
                <a:solidFill>
                  <a:srgbClr val="00407A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hu-HU" sz="1400" b="1" i="1" cap="all" dirty="0" err="1">
                <a:solidFill>
                  <a:srgbClr val="00407A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rPr>
              <a:t>Hungarian</a:t>
            </a:r>
            <a:r>
              <a:rPr lang="hu-HU" sz="1400" b="1" i="1" cap="all" dirty="0">
                <a:solidFill>
                  <a:srgbClr val="00407A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rPr>
              <a:t> National </a:t>
            </a:r>
            <a:r>
              <a:rPr lang="hu-HU" sz="1400" b="1" i="1" cap="all" dirty="0" err="1">
                <a:solidFill>
                  <a:srgbClr val="00407A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rPr>
              <a:t>Theater</a:t>
            </a:r>
            <a:endParaRPr lang="hu-HU" sz="1400" b="1" i="1" cap="all" dirty="0">
              <a:solidFill>
                <a:srgbClr val="00407A"/>
              </a:solidFill>
              <a:latin typeface="Calibri" pitchFamily="34" charset="0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4098" name="Picture 2" descr="http://pctrs.network.hu/clubpicture/1/5/_/a_nemzeti_szinhaz_esti_fenyben_15784_40950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92938" y="3529013"/>
            <a:ext cx="1593850" cy="1063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100" name="Picture 4" descr="http://magyarteatrum.hu/sites/default/files/imagecache/450x200/Vidny%C3%A1nszky%20Attila%20web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65813" y="4805363"/>
            <a:ext cx="3027362" cy="1349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5" name="Cím 1"/>
          <p:cNvSpPr>
            <a:spLocks/>
          </p:cNvSpPr>
          <p:nvPr/>
        </p:nvSpPr>
        <p:spPr bwMode="auto">
          <a:xfrm>
            <a:off x="5867400" y="6130925"/>
            <a:ext cx="3065463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400" b="1" i="1">
                <a:solidFill>
                  <a:srgbClr val="00407A"/>
                </a:solidFill>
                <a:latin typeface="Calibri" panose="020F0502020204030204" pitchFamily="34" charset="0"/>
              </a:rPr>
              <a:t>Attila Vidnyánszky</a:t>
            </a:r>
            <a:br>
              <a:rPr lang="hu-HU" altLang="hu-HU" sz="1400" b="1" i="1">
                <a:solidFill>
                  <a:srgbClr val="00407A"/>
                </a:solidFill>
                <a:latin typeface="Calibri" panose="020F0502020204030204" pitchFamily="34" charset="0"/>
              </a:rPr>
            </a:br>
            <a:r>
              <a:rPr lang="hu-HU" altLang="hu-HU" sz="1200" i="1">
                <a:solidFill>
                  <a:srgbClr val="00407A"/>
                </a:solidFill>
                <a:latin typeface="Calibri" panose="020F0502020204030204" pitchFamily="34" charset="0"/>
              </a:rPr>
              <a:t>Director of the Hungarian National Theater and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200" i="1">
                <a:solidFill>
                  <a:srgbClr val="00407A"/>
                </a:solidFill>
                <a:latin typeface="Calibri" panose="020F0502020204030204" pitchFamily="34" charset="0"/>
              </a:rPr>
              <a:t>Vice Rector for Arts of the Kaposvár University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7"/>
          <a:srcRect l="24307" t="62908" r="22815" b="5706"/>
          <a:stretch/>
        </p:blipFill>
        <p:spPr bwMode="auto">
          <a:xfrm>
            <a:off x="295275" y="4221163"/>
            <a:ext cx="5192713" cy="1927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8"/>
          <a:srcRect l="31215" t="25927" r="26993" b="23991"/>
          <a:stretch/>
        </p:blipFill>
        <p:spPr bwMode="auto">
          <a:xfrm>
            <a:off x="6313488" y="836613"/>
            <a:ext cx="2435225" cy="1824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rtalom hely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GB" sz="24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Faculty of Agricultural and Environmental Sciences</a:t>
            </a:r>
          </a:p>
          <a:p>
            <a:pPr>
              <a:buFont typeface="Arial" charset="0"/>
              <a:buChar char="•"/>
              <a:defRPr/>
            </a:pP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Animal Nutrition and Feed Safety Manager</a:t>
            </a:r>
            <a:r>
              <a:rPr lang="hu-HU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u-HU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MSc</a:t>
            </a:r>
            <a:endParaRPr lang="en-GB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charset="0"/>
              <a:buNone/>
              <a:defRPr/>
            </a:pPr>
            <a:r>
              <a:rPr lang="en-GB" sz="24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Faculty of Economic Science</a:t>
            </a:r>
          </a:p>
          <a:p>
            <a:pPr>
              <a:buFont typeface="Arial" charset="0"/>
              <a:buChar char="•"/>
              <a:defRPr/>
            </a:pP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International </a:t>
            </a:r>
            <a:r>
              <a:rPr lang="hu-HU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Relations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BA</a:t>
            </a:r>
          </a:p>
          <a:p>
            <a:pPr>
              <a:buFont typeface="Arial" charset="0"/>
              <a:buChar char="•"/>
              <a:defRPr/>
            </a:pP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Regional and Environmental Economic Studies, MSc</a:t>
            </a:r>
            <a:endParaRPr lang="hu-HU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hu-HU" altLang="hu-HU" sz="2000" b="1" dirty="0">
                <a:solidFill>
                  <a:schemeClr val="accent6"/>
                </a:solidFill>
                <a:latin typeface="Calibri" panose="020F0502020204030204" pitchFamily="34" charset="0"/>
              </a:rPr>
              <a:t>DOCTORAL (PhD) SCHOOLS </a:t>
            </a:r>
          </a:p>
          <a:p>
            <a:pPr>
              <a:defRPr/>
            </a:pPr>
            <a:r>
              <a:rPr lang="en-GB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Doctoral (PhD) School for Management and Organizational Science</a:t>
            </a:r>
            <a:endParaRPr lang="hu-HU" sz="18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GB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Doctoral (PhD) </a:t>
            </a:r>
            <a:r>
              <a:rPr lang="hu-HU" sz="1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</a:t>
            </a:r>
            <a:r>
              <a:rPr lang="en-GB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Animal Science</a:t>
            </a:r>
          </a:p>
          <a:p>
            <a:pPr>
              <a:buFont typeface="Arial" charset="0"/>
              <a:buChar char="•"/>
              <a:defRPr/>
            </a:pPr>
            <a:endParaRPr lang="en-GB" sz="2400" dirty="0"/>
          </a:p>
        </p:txBody>
      </p:sp>
      <p:sp>
        <p:nvSpPr>
          <p:cNvPr id="9" name="Cím 1"/>
          <p:cNvSpPr txBox="1">
            <a:spLocks/>
          </p:cNvSpPr>
          <p:nvPr/>
        </p:nvSpPr>
        <p:spPr>
          <a:xfrm>
            <a:off x="0" y="128588"/>
            <a:ext cx="9144000" cy="13716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mbria Math" pitchFamily="18" charset="0"/>
                <a:cs typeface="Calibri" panose="020F0502020204030204" pitchFamily="34" charset="0"/>
              </a:rPr>
              <a:t>English </a:t>
            </a:r>
            <a:r>
              <a:rPr lang="hu-HU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mbria Math" pitchFamily="18" charset="0"/>
                <a:cs typeface="Calibri" panose="020F0502020204030204" pitchFamily="34" charset="0"/>
              </a:rPr>
              <a:t>L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mbria Math" pitchFamily="18" charset="0"/>
                <a:cs typeface="Calibri" panose="020F0502020204030204" pitchFamily="34" charset="0"/>
              </a:rPr>
              <a:t>anguage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mbria Math" pitchFamily="18" charset="0"/>
                <a:cs typeface="Calibri" panose="020F0502020204030204" pitchFamily="34" charset="0"/>
              </a:rPr>
              <a:t> </a:t>
            </a:r>
            <a:r>
              <a:rPr lang="hu-HU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mbria Math" pitchFamily="18" charset="0"/>
                <a:cs typeface="Calibri" panose="020F0502020204030204" pitchFamily="34" charset="0"/>
              </a:rPr>
              <a:t>P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mbria Math" pitchFamily="18" charset="0"/>
                <a:cs typeface="Calibri" panose="020F0502020204030204" pitchFamily="34" charset="0"/>
              </a:rPr>
              <a:t>rogrammes</a:t>
            </a:r>
            <a:endParaRPr lang="hu-HU" sz="32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mbria Math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Áramlás">
  <a:themeElements>
    <a:clrScheme name="Áramlás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Áramlás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Áramlás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Áramlás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2633</TotalTime>
  <Words>719</Words>
  <Application>Microsoft Office PowerPoint</Application>
  <PresentationFormat>Diavetítés a képernyőre (4:3 oldalarány)</PresentationFormat>
  <Paragraphs>183</Paragraphs>
  <Slides>23</Slides>
  <Notes>5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23</vt:i4>
      </vt:variant>
    </vt:vector>
  </HeadingPairs>
  <TitlesOfParts>
    <vt:vector size="32" baseType="lpstr">
      <vt:lpstr>MS PGothic</vt:lpstr>
      <vt:lpstr>MS PGothic</vt:lpstr>
      <vt:lpstr>Arial</vt:lpstr>
      <vt:lpstr>Calibri</vt:lpstr>
      <vt:lpstr>Cambria Math</vt:lpstr>
      <vt:lpstr>Constantia</vt:lpstr>
      <vt:lpstr>Times New Roman</vt:lpstr>
      <vt:lpstr>Wingdings 2</vt:lpstr>
      <vt:lpstr>Áramlás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Present Institutional Cooperations with Kazakh Universities</vt:lpstr>
      <vt:lpstr>PowerPoint-bemutató</vt:lpstr>
      <vt:lpstr>PowerPoint-bemutató</vt:lpstr>
      <vt:lpstr>Future</vt:lpstr>
      <vt:lpstr>Snapshots of the Lives of International Students</vt:lpstr>
      <vt:lpstr>PowerPoint-bemutató</vt:lpstr>
    </vt:vector>
  </TitlesOfParts>
  <Company>... ....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... ....</dc:creator>
  <cp:lastModifiedBy>Sajátgép</cp:lastModifiedBy>
  <cp:revision>284</cp:revision>
  <dcterms:created xsi:type="dcterms:W3CDTF">2007-05-23T17:19:12Z</dcterms:created>
  <dcterms:modified xsi:type="dcterms:W3CDTF">2018-02-18T10:42:27Z</dcterms:modified>
</cp:coreProperties>
</file>