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2"/>
  </p:notesMasterIdLst>
  <p:sldIdLst>
    <p:sldId id="277" r:id="rId6"/>
    <p:sldId id="296" r:id="rId7"/>
    <p:sldId id="295" r:id="rId8"/>
    <p:sldId id="282" r:id="rId9"/>
    <p:sldId id="283" r:id="rId10"/>
    <p:sldId id="284" r:id="rId11"/>
    <p:sldId id="285" r:id="rId12"/>
    <p:sldId id="287" r:id="rId13"/>
    <p:sldId id="286" r:id="rId14"/>
    <p:sldId id="289" r:id="rId15"/>
    <p:sldId id="294" r:id="rId16"/>
    <p:sldId id="288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86395" autoAdjust="0"/>
  </p:normalViewPr>
  <p:slideViewPr>
    <p:cSldViewPr snapToGrid="0">
      <p:cViewPr varScale="1">
        <p:scale>
          <a:sx n="59" d="100"/>
          <a:sy n="59" d="100"/>
        </p:scale>
        <p:origin x="81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1B1C6B1-110E-42FA-BACB-4BAF32F40ECB}"/>
    <pc:docChg chg="modSld">
      <pc:chgData name="" userId="" providerId="" clId="Web-{81B1C6B1-110E-42FA-BACB-4BAF32F40ECB}" dt="2018-05-14T09:56:44.467" v="7" actId="20577"/>
      <pc:docMkLst>
        <pc:docMk/>
      </pc:docMkLst>
      <pc:sldChg chg="modSp">
        <pc:chgData name="" userId="" providerId="" clId="Web-{81B1C6B1-110E-42FA-BACB-4BAF32F40ECB}" dt="2018-05-14T09:56:44.467" v="6" actId="20577"/>
        <pc:sldMkLst>
          <pc:docMk/>
          <pc:sldMk cId="2452920356" sldId="282"/>
        </pc:sldMkLst>
        <pc:spChg chg="mod">
          <ac:chgData name="" userId="" providerId="" clId="Web-{81B1C6B1-110E-42FA-BACB-4BAF32F40ECB}" dt="2018-05-14T09:56:44.467" v="6" actId="20577"/>
          <ac:spMkLst>
            <pc:docMk/>
            <pc:sldMk cId="2452920356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6F7C2-84D0-4DFF-8772-BA9DF8197810}" type="datetimeFigureOut">
              <a:rPr lang="hu-HU" smtClean="0"/>
              <a:t>2018. 05. 16.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FDC7F-F7D4-4A5B-8E17-0B3F93F5B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6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1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98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92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0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21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54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2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61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44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05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90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DC7F-F7D4-4A5B-8E17-0B3F93F5B2D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4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7EC3-A622-4785-9783-201288C61105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50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8F9B-292D-438D-8A75-8D077FE13D9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0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A08B-542B-45C6-82BE-E3AA62ACAD36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2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852488"/>
            <a:ext cx="532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240088"/>
            <a:ext cx="532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6C73-846A-439D-9BC8-31BA719A8574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9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4B1F-1696-4706-89C5-355300E0FD4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86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5C39-79C2-40DC-8E74-EB65E5C47030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31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BC23-93EB-45D0-B900-336622859694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7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3BDB-C5AC-4CB4-B2AD-8C47820CC39B}" type="datetime1">
              <a:rPr lang="en-GB" smtClean="0"/>
              <a:t>16/05/2018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3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CE98-ECFA-4F6A-AA9D-758365060B2E}" type="datetime1">
              <a:rPr lang="en-GB" smtClean="0"/>
              <a:t>16/05/2018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70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B172-0CB0-4517-8157-A69411104612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38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6481-85CE-4F44-BDBE-30CC15042F6F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24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58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3EB8-87DC-4689-AF54-AF15881814AF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9023-AE61-4D9F-93B1-12A7204AF862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711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22B3-0D08-4CA8-8B95-5EC4ED191134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27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43588" y="5685632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9A24-F36D-45E2-BCB8-6454D217D6C8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288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5CA7-0E85-47E9-8A40-7706C69164DD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166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4C7A-3BAD-4032-8218-8FD67A2376F3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16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ED3A-6F4B-40E9-AD20-5C90BAF2CA4C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7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524A-84E1-4476-810F-3BDA4FD55F8B}" type="datetime1">
              <a:rPr lang="en-GB" smtClean="0"/>
              <a:t>16/05/2018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880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42F-9F51-4064-BB86-621F74BF2553}" type="datetime1">
              <a:rPr lang="en-GB" smtClean="0"/>
              <a:t>16/05/2018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243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ADB-8E71-4757-9AEB-D6407DA08EDB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5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1A8-0E7D-4DF4-B162-47E3A149D01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030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E379-D89B-43A6-B389-BFF3E3647080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587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F9D6-FD13-4E2F-B133-3BF227B17C45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349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C124-9372-4A22-9E1D-1CCB825F5F1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0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B57D-8295-4FAD-B2C4-4B4939E7EB27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347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A97-E151-4841-903A-46F0AB7E104E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5843588" y="5711031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0807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71E-D072-4682-BE48-869BBC1B33F3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378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53A3-C004-451C-9858-28597D33F4A4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23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8DE8-7AF3-4F37-8BCB-8C5E5CE7D6FA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87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E7DA-DE68-4B4A-9F3F-577E2122C695}" type="datetime1">
              <a:rPr lang="en-GB" smtClean="0"/>
              <a:t>16/05/2018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71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206-0C60-45E1-93B5-BF85CD3964C8}" type="datetime1">
              <a:rPr lang="en-GB" smtClean="0"/>
              <a:t>16/05/2018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3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7683-804D-425E-8EB5-F5716E4B75D2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98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6CE2-D726-43B7-817F-3D2EA9E2BB58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325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CAE1-75F5-4AA1-A8F1-392408BB4466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567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F613-952F-456E-9EDB-0FE5CF8D1C0E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173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A2C6-CAC2-4DF4-B840-1DB0772B3B9E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629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1C9D-2CBA-469A-B111-B53FDB997730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582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9F07-E855-43C4-9A55-80CEA61155EA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5843588" y="3298032"/>
            <a:ext cx="634841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5843588" y="5685632"/>
            <a:ext cx="6453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27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C4BA-9A21-46C3-AE9D-518E183E89E7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5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A8A-B2F4-4699-A1E9-4E246AFDD2C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600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F0B2-DEC5-4EB3-AA52-1E655C4F029D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469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7C4D-11F8-4DA8-8CAD-C930C6D84675}" type="datetime1">
              <a:rPr lang="en-GB" smtClean="0"/>
              <a:t>16/05/2018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4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A46-248D-4BB6-98D5-9BB6D9AA71F2}" type="datetime1">
              <a:rPr lang="en-GB" smtClean="0"/>
              <a:t>16/05/2018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969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8832-B37D-431F-9409-7ABC9320CA37}" type="datetime1">
              <a:rPr lang="en-GB" smtClean="0"/>
              <a:t>16/05/2018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44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1653-6C17-4EDE-86CE-2EB9FFB5112B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954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DFB9-BAAA-4273-83A4-DDE80148F7D4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288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1BA-9511-4615-90BB-F1BF984D7699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566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6AEF-ED5C-44AA-83CC-DFE376B6C35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451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EB87-6576-45F2-A946-716D6CAFEF53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53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BFEC-B469-436E-98C6-23377BD6EC0A}" type="datetime1">
              <a:rPr lang="en-GB" smtClean="0"/>
              <a:t>16/05/2018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8BB-957A-4870-8D39-6EFBBEA3DA6E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4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8031-5916-4B30-A0D3-A3FDD7DC7813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87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7AC7-4B03-43E6-9CE5-DC8AC5A27E1D}" type="datetime1">
              <a:rPr lang="en-GB" smtClean="0"/>
              <a:t>16/05/2018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76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1881-1D8E-4E89-BEC5-BCA2393FBB8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F33-28DC-4CEB-9649-D46046EC4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0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429B-407E-44C5-A5B1-CABB8AC4609A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7918-EC6A-4357-8D2C-ACB68CCD4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1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1041-C08A-4B3A-8958-CEE9FF9909F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5D3E-345F-436A-9FAB-ED11536F4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7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129B-68FB-44E9-8370-B63D4B3B6AE0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95D2-F9F8-4F39-B947-83426FC308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6100-17DF-4EE2-BB8C-4E3769B360EB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5205-397A-477E-9315-A7B10DCB14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3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acticegallery.org/feedback-loop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coratedlife.com/designing-house-circling-ninth-ring-hell-o-im-outta/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orgvue.com/workforce-planning-doesnt-just-mean-hr-analytics-so-what-does-it-mea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fblog.net/2011/07/04/putting-squares-into-circles-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Gabor_Kiraly" TargetMode="External"/><Relationship Id="rId2" Type="http://schemas.openxmlformats.org/officeDocument/2006/relationships/hyperlink" Target="mailto:kiraly.gabor@uni-bg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utyazona.hu/kutyafajtak/golden-retriev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uchmeldershop.at/firefightershop/Knives/17-in-1-multifunctionaltool.html?language=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utos.maxabout.com/cars/bajaj/small-car/small-car-lite-concept-redirect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palladinohonda.com/inventory/new-2018-honda-civic-hatchback-sport-touring-fwd-hatchback-shhfk7h9xju3023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hyperlink" Target="https://www.toyota.com/sienna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www.russian4x4.de/en/home/129101691/Bracket-for-beam-headlights-and-fog-lights-on-the-roof-for-Lada-Niva-al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salad.com.au/seo-services/whats-the-future-of-se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oanreview.mit.edu/article/how-leaders-face-the-future-of-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743465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noProof="0" dirty="0"/>
              <a:t>Future(s) of Higher Education</a:t>
            </a:r>
            <a:br>
              <a:rPr lang="en-GB" sz="4800" noProof="0" dirty="0"/>
            </a:br>
            <a:r>
              <a:rPr lang="en-GB" sz="4000" noProof="0" dirty="0"/>
              <a:t>Dilemmas and Questions.</a:t>
            </a:r>
            <a:endParaRPr lang="en-GB" sz="4800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26657"/>
            <a:ext cx="9144000" cy="1655762"/>
          </a:xfrm>
        </p:spPr>
        <p:txBody>
          <a:bodyPr/>
          <a:lstStyle/>
          <a:p>
            <a:r>
              <a:rPr lang="en-GB" noProof="0" dirty="0"/>
              <a:t>Gábor Király Ph.D.</a:t>
            </a:r>
          </a:p>
          <a:p>
            <a:r>
              <a:rPr lang="en-GB" noProof="0" dirty="0"/>
              <a:t>Future of Higher Education Research </a:t>
            </a:r>
            <a:r>
              <a:rPr lang="en-GB" noProof="0" dirty="0" err="1"/>
              <a:t>Center</a:t>
            </a:r>
            <a:endParaRPr lang="en-GB" noProof="0" dirty="0"/>
          </a:p>
          <a:p>
            <a:r>
              <a:rPr lang="en-GB" noProof="0" dirty="0"/>
              <a:t>Scientific Director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3713-9A9A-449A-9C76-748ED3441395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18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Q1: How to teach?</a:t>
            </a:r>
            <a:br>
              <a:rPr lang="en-GB" noProof="0" dirty="0"/>
            </a:br>
            <a:r>
              <a:rPr lang="en-GB" sz="2800" noProof="0" dirty="0"/>
              <a:t>Where/how did you </a:t>
            </a:r>
            <a:r>
              <a:rPr lang="hu-HU" sz="2800" noProof="0" dirty="0" err="1"/>
              <a:t>experience</a:t>
            </a:r>
            <a:r>
              <a:rPr lang="hu-HU" sz="2800" noProof="0" dirty="0"/>
              <a:t> </a:t>
            </a:r>
            <a:r>
              <a:rPr lang="hu-HU" sz="2800" i="1" noProof="0" dirty="0" err="1"/>
              <a:t>true</a:t>
            </a:r>
            <a:r>
              <a:rPr lang="hu-HU" sz="2800" noProof="0" dirty="0"/>
              <a:t> </a:t>
            </a:r>
            <a:r>
              <a:rPr lang="en-GB" sz="2800" noProof="0" dirty="0"/>
              <a:t>learn</a:t>
            </a:r>
            <a:r>
              <a:rPr lang="hu-HU" sz="2800" noProof="0" dirty="0"/>
              <a:t>ing</a:t>
            </a:r>
            <a:r>
              <a:rPr lang="en-GB" sz="2800" noProof="0" dirty="0"/>
              <a:t> (deep, long-lasting, transferable)?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6885" y="2279409"/>
            <a:ext cx="10515600" cy="362101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Possibly through practice in an environment:</a:t>
            </a:r>
          </a:p>
          <a:p>
            <a:pPr lvl="1"/>
            <a:r>
              <a:rPr lang="en-GB" noProof="0" dirty="0"/>
              <a:t>meaningful </a:t>
            </a:r>
          </a:p>
          <a:p>
            <a:pPr lvl="1"/>
            <a:r>
              <a:rPr lang="en-GB" noProof="0" dirty="0"/>
              <a:t>feedback rich</a:t>
            </a:r>
          </a:p>
          <a:p>
            <a:pPr lvl="1"/>
            <a:r>
              <a:rPr lang="en-GB" noProof="0" dirty="0"/>
              <a:t>offering expert support </a:t>
            </a:r>
          </a:p>
          <a:p>
            <a:pPr lvl="1"/>
            <a:r>
              <a:rPr lang="en-GB" noProof="0" dirty="0"/>
              <a:t>involving both emotionally &amp; intellectually</a:t>
            </a:r>
          </a:p>
          <a:p>
            <a:pPr lvl="1"/>
            <a:r>
              <a:rPr lang="en-GB" noProof="0" dirty="0"/>
              <a:t>maybe embedded in a learning community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10</a:t>
            </a:fld>
            <a:endParaRPr lang="hu-HU"/>
          </a:p>
        </p:txBody>
      </p:sp>
      <p:pic>
        <p:nvPicPr>
          <p:cNvPr id="4098" name="Picture 2" descr="KÃ©ptalÃ¡lat a kÃ¶vetkezÅre: âfeedback loop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66" y="1866781"/>
            <a:ext cx="3351972" cy="336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9617356" y="5211398"/>
            <a:ext cx="72968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Practice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Gallery</a:t>
            </a:r>
            <a:endParaRPr lang="hu-HU" sz="600" dirty="0"/>
          </a:p>
        </p:txBody>
      </p:sp>
    </p:spTree>
    <p:extLst>
      <p:ext uri="{BB962C8B-B14F-4D97-AF65-F5344CB8AC3E}">
        <p14:creationId xmlns:p14="http://schemas.microsoft.com/office/powerpoint/2010/main" val="11187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CB2DC-552A-408F-8697-4D5EC1C0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Discussion</a:t>
            </a:r>
            <a:r>
              <a:rPr lang="hu-HU" dirty="0"/>
              <a:t> in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groups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A824AD-6F39-4737-B433-9537720C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groups</a:t>
            </a:r>
            <a:r>
              <a:rPr lang="hu-HU" dirty="0"/>
              <a:t>, </a:t>
            </a:r>
            <a:r>
              <a:rPr lang="hu-HU" dirty="0" err="1"/>
              <a:t>preferably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(</a:t>
            </a:r>
            <a:r>
              <a:rPr lang="hu-HU" dirty="0" err="1"/>
              <a:t>yet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dilemma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discuss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decide</a:t>
            </a:r>
            <a:r>
              <a:rPr lang="hu-HU" dirty="0"/>
              <a:t> and </a:t>
            </a:r>
            <a:r>
              <a:rPr lang="hu-HU" dirty="0" err="1"/>
              <a:t>why</a:t>
            </a:r>
            <a:endParaRPr lang="hu-HU" dirty="0"/>
          </a:p>
          <a:p>
            <a:pPr lvl="1"/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listen</a:t>
            </a:r>
            <a:r>
              <a:rPr lang="hu-HU" dirty="0"/>
              <a:t> </a:t>
            </a:r>
            <a:r>
              <a:rPr lang="hu-HU" dirty="0" err="1"/>
              <a:t>intently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others</a:t>
            </a:r>
            <a:r>
              <a:rPr lang="hu-HU" dirty="0"/>
              <a:t> &amp; </a:t>
            </a:r>
            <a:r>
              <a:rPr lang="hu-HU" dirty="0" err="1"/>
              <a:t>try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connect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thoughts</a:t>
            </a:r>
            <a:endParaRPr lang="hu-HU" dirty="0"/>
          </a:p>
          <a:p>
            <a:pPr lvl="1"/>
            <a:r>
              <a:rPr lang="hu-HU" dirty="0" err="1"/>
              <a:t>collect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arguments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side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session </a:t>
            </a:r>
            <a:r>
              <a:rPr lang="hu-HU" dirty="0" err="1"/>
              <a:t>moderators</a:t>
            </a:r>
            <a:endParaRPr lang="hu-HU" dirty="0"/>
          </a:p>
          <a:p>
            <a:r>
              <a:rPr lang="hu-HU" dirty="0"/>
              <a:t>Time limit: 10-15 </a:t>
            </a:r>
            <a:r>
              <a:rPr lang="hu-HU" dirty="0" err="1"/>
              <a:t>minutes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1E8B6C-2FA5-4337-8A35-1C9EC85F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56FF0-70AA-4D7A-9B11-6841FEC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52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270" y="365125"/>
            <a:ext cx="10853530" cy="1325563"/>
          </a:xfrm>
        </p:spPr>
        <p:txBody>
          <a:bodyPr/>
          <a:lstStyle/>
          <a:p>
            <a:r>
              <a:rPr lang="en-GB" noProof="0" dirty="0"/>
              <a:t>Architecture as a metaphor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270" y="1828798"/>
            <a:ext cx="5483087" cy="4348163"/>
          </a:xfrm>
        </p:spPr>
        <p:txBody>
          <a:bodyPr/>
          <a:lstStyle/>
          <a:p>
            <a:r>
              <a:rPr lang="en-GB" noProof="0" dirty="0"/>
              <a:t>Designing space</a:t>
            </a:r>
            <a:r>
              <a:rPr lang="hu-HU" noProof="0" dirty="0"/>
              <a:t>s</a:t>
            </a:r>
            <a:r>
              <a:rPr lang="en-GB" noProof="0" dirty="0"/>
              <a:t> for living (or learning)</a:t>
            </a:r>
          </a:p>
          <a:p>
            <a:pPr lvl="1"/>
            <a:r>
              <a:rPr lang="en-GB" noProof="0" dirty="0"/>
              <a:t>Flat, house, (maybe a school)</a:t>
            </a:r>
          </a:p>
          <a:p>
            <a:pPr lvl="1"/>
            <a:r>
              <a:rPr lang="en-GB" noProof="0" dirty="0"/>
              <a:t>How will people utilise this space?</a:t>
            </a:r>
          </a:p>
          <a:p>
            <a:endParaRPr lang="en-GB" noProof="0" dirty="0"/>
          </a:p>
          <a:p>
            <a:r>
              <a:rPr lang="en-GB" noProof="0" dirty="0"/>
              <a:t>Or taking the long view:</a:t>
            </a:r>
          </a:p>
          <a:p>
            <a:pPr lvl="1"/>
            <a:r>
              <a:rPr lang="en-GB" noProof="0" dirty="0"/>
              <a:t>How do you design a new part of the city for the next 30-40 years?</a:t>
            </a:r>
            <a:endParaRPr lang="hu-HU" noProof="0" dirty="0"/>
          </a:p>
          <a:p>
            <a:pPr lvl="2"/>
            <a:r>
              <a:rPr lang="hu-HU" dirty="0" err="1"/>
              <a:t>allowing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space-to-come</a:t>
            </a:r>
            <a:endParaRPr lang="en-GB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12</a:t>
            </a:fld>
            <a:endParaRPr lang="hu-HU"/>
          </a:p>
        </p:txBody>
      </p:sp>
      <p:pic>
        <p:nvPicPr>
          <p:cNvPr id="1026" name="Picture 2" descr="http://www.nordhavnen.dk/~/media/_newnordhavnen/nordhavn_udvidelse_480.jpg?la=da-dk&amp;h=268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96" y="3375965"/>
            <a:ext cx="4924571" cy="2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580596" y="6125518"/>
            <a:ext cx="5406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dirty="0"/>
              <a:t>http://www.nordhavnen.dk/english/uk-nh-transformation2/uk-nh-nordhavnen.aspx</a:t>
            </a:r>
          </a:p>
        </p:txBody>
      </p:sp>
      <p:pic>
        <p:nvPicPr>
          <p:cNvPr id="1028" name="Picture 4" descr="KÃ©ptalÃ¡lat a kÃ¶vetkezÅre: âdesigning a house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9947"/>
            <a:ext cx="4189967" cy="31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0497475" y="197964"/>
            <a:ext cx="856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 err="1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Decorated</a:t>
            </a:r>
            <a:r>
              <a:rPr lang="hu-HU" sz="800" dirty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 Life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401757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Q2: What is the ideal time horizon for HE programmes?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061" y="1720506"/>
            <a:ext cx="10220739" cy="2239479"/>
          </a:xfrm>
        </p:spPr>
        <p:txBody>
          <a:bodyPr>
            <a:normAutofit/>
          </a:bodyPr>
          <a:lstStyle/>
          <a:p>
            <a:r>
              <a:rPr lang="en-GB" sz="3200" noProof="0" dirty="0"/>
              <a:t>Should we design our courses for the next 5</a:t>
            </a:r>
            <a:r>
              <a:rPr lang="hu-HU" sz="3200" noProof="0" dirty="0"/>
              <a:t>-10</a:t>
            </a:r>
            <a:r>
              <a:rPr lang="en-GB" sz="3200" noProof="0" dirty="0"/>
              <a:t> years or for the next 40</a:t>
            </a:r>
            <a:r>
              <a:rPr lang="hu-HU" sz="3200" noProof="0" dirty="0"/>
              <a:t>-50</a:t>
            </a:r>
            <a:r>
              <a:rPr lang="en-GB" sz="3200" noProof="0" dirty="0"/>
              <a:t>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13</a:t>
            </a:fld>
            <a:endParaRPr lang="hu-HU"/>
          </a:p>
        </p:txBody>
      </p:sp>
      <p:pic>
        <p:nvPicPr>
          <p:cNvPr id="3074" name="Picture 2" descr="KÃ©ptalÃ¡lat a kÃ¶vetkezÅre: âtime horizonâ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/>
          <a:stretch/>
        </p:blipFill>
        <p:spPr bwMode="auto">
          <a:xfrm>
            <a:off x="2176728" y="2631010"/>
            <a:ext cx="7838543" cy="36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261926" y="6144214"/>
            <a:ext cx="6270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OrgVue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 Blog</a:t>
            </a:r>
            <a:endParaRPr lang="hu-HU" sz="600" dirty="0"/>
          </a:p>
        </p:txBody>
      </p:sp>
    </p:spTree>
    <p:extLst>
      <p:ext uri="{BB962C8B-B14F-4D97-AF65-F5344CB8AC3E}">
        <p14:creationId xmlns:p14="http://schemas.microsoft.com/office/powerpoint/2010/main" val="232017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Social networks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658139" cy="4351338"/>
          </a:xfrm>
        </p:spPr>
        <p:txBody>
          <a:bodyPr/>
          <a:lstStyle/>
          <a:p>
            <a:r>
              <a:rPr lang="en-GB" noProof="0" dirty="0" err="1"/>
              <a:t>Hyperdiadic</a:t>
            </a:r>
            <a:r>
              <a:rPr lang="en-GB" noProof="0" dirty="0"/>
              <a:t> relationships:</a:t>
            </a:r>
          </a:p>
          <a:p>
            <a:pPr lvl="1"/>
            <a:r>
              <a:rPr lang="hu-HU" dirty="0"/>
              <a:t>w</a:t>
            </a:r>
            <a:r>
              <a:rPr lang="en-GB" noProof="0" dirty="0"/>
              <a:t>e not only affect our friends but our friends’ friends and…</a:t>
            </a:r>
          </a:p>
          <a:p>
            <a:pPr lvl="1"/>
            <a:r>
              <a:rPr lang="en-GB" noProof="0" dirty="0"/>
              <a:t>we are not only responsible for ourselves but we affect many others</a:t>
            </a:r>
            <a:r>
              <a:rPr lang="hu-HU" noProof="0" dirty="0"/>
              <a:t> </a:t>
            </a:r>
            <a:r>
              <a:rPr lang="hu-HU" noProof="0" dirty="0" err="1"/>
              <a:t>around</a:t>
            </a:r>
            <a:r>
              <a:rPr lang="hu-HU" noProof="0" dirty="0"/>
              <a:t> </a:t>
            </a:r>
            <a:r>
              <a:rPr lang="hu-HU" noProof="0" dirty="0" err="1"/>
              <a:t>us</a:t>
            </a:r>
            <a:endParaRPr lang="hu-HU" noProof="0" dirty="0"/>
          </a:p>
          <a:p>
            <a:r>
              <a:rPr lang="hu-HU" dirty="0" err="1"/>
              <a:t>Circles</a:t>
            </a:r>
            <a:r>
              <a:rPr lang="hu-HU" dirty="0"/>
              <a:t> of </a:t>
            </a:r>
            <a:r>
              <a:rPr lang="hu-HU" dirty="0" err="1"/>
              <a:t>influence</a:t>
            </a:r>
            <a:endParaRPr lang="hu-HU" dirty="0"/>
          </a:p>
          <a:p>
            <a:pPr lvl="1"/>
            <a:r>
              <a:rPr lang="hu-HU" dirty="0" err="1"/>
              <a:t>shaping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lives</a:t>
            </a:r>
            <a:r>
              <a:rPr lang="hu-HU" dirty="0"/>
              <a:t> of </a:t>
            </a:r>
            <a:r>
              <a:rPr lang="hu-HU" dirty="0" err="1"/>
              <a:t>others</a:t>
            </a:r>
            <a:r>
              <a:rPr lang="hu-HU" dirty="0"/>
              <a:t> </a:t>
            </a:r>
            <a:endParaRPr lang="en-GB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14</a:t>
            </a:fld>
            <a:endParaRPr lang="hu-HU"/>
          </a:p>
        </p:txBody>
      </p:sp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512"/>
            <a:ext cx="5602063" cy="56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0705866" y="5900885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7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halfblog.net</a:t>
            </a:r>
            <a:endParaRPr lang="hu-HU" sz="700" dirty="0"/>
          </a:p>
        </p:txBody>
      </p:sp>
    </p:spTree>
    <p:extLst>
      <p:ext uri="{BB962C8B-B14F-4D97-AF65-F5344CB8AC3E}">
        <p14:creationId xmlns:p14="http://schemas.microsoft.com/office/powerpoint/2010/main" val="277186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Q3: </a:t>
            </a:r>
            <a:r>
              <a:rPr lang="hu-HU" dirty="0" err="1"/>
              <a:t>What</a:t>
            </a:r>
            <a:r>
              <a:rPr lang="hu-HU" dirty="0"/>
              <a:t>/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HEIs</a:t>
            </a:r>
            <a:r>
              <a:rPr lang="hu-HU" dirty="0"/>
              <a:t> (</a:t>
            </a:r>
            <a:r>
              <a:rPr lang="hu-HU" dirty="0" err="1"/>
              <a:t>intended</a:t>
            </a:r>
            <a:r>
              <a:rPr lang="hu-HU" dirty="0"/>
              <a:t>) </a:t>
            </a:r>
            <a:r>
              <a:rPr lang="hu-HU" dirty="0" err="1"/>
              <a:t>circle</a:t>
            </a:r>
            <a:r>
              <a:rPr lang="hu-HU" dirty="0"/>
              <a:t> of </a:t>
            </a:r>
            <a:r>
              <a:rPr lang="hu-HU" dirty="0" err="1"/>
              <a:t>influence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include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2512" y="2415209"/>
            <a:ext cx="5446645" cy="3761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sphere</a:t>
            </a: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or</a:t>
            </a:r>
            <a:r>
              <a:rPr lang="hu-HU" dirty="0"/>
              <a:t>…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and </a:t>
            </a:r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err="1"/>
              <a:t>spheres</a:t>
            </a:r>
            <a:r>
              <a:rPr lang="hu-HU" dirty="0"/>
              <a:t>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15</a:t>
            </a:fld>
            <a:endParaRPr lang="hu-HU"/>
          </a:p>
        </p:txBody>
      </p:sp>
      <p:pic>
        <p:nvPicPr>
          <p:cNvPr id="6146" name="Picture 2" descr="http://bursa.listedcompany.com/misc/ar2015/Bursa_AR15_html/images/to-our-shareholders/corporate-sustainability-stat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3" y="1825625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288157" y="5453845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600" dirty="0"/>
              <a:t>http://bursa.listedcompany.com/misc/ar2015/Bursa_AR15_html/corporate-sustainability-statement.html</a:t>
            </a:r>
          </a:p>
        </p:txBody>
      </p:sp>
    </p:spTree>
    <p:extLst>
      <p:ext uri="{BB962C8B-B14F-4D97-AF65-F5344CB8AC3E}">
        <p14:creationId xmlns:p14="http://schemas.microsoft.com/office/powerpoint/2010/main" val="192953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Contact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/>
              <a:t>@: </a:t>
            </a:r>
            <a:r>
              <a:rPr lang="hu-HU" sz="3200" dirty="0">
                <a:hlinkClick r:id="rId2"/>
              </a:rPr>
              <a:t>kiraly.gabor@uni-bge.hu</a:t>
            </a:r>
            <a:endParaRPr lang="hu-HU" sz="3200" dirty="0"/>
          </a:p>
          <a:p>
            <a:pPr marL="0" indent="0" algn="ctr">
              <a:buNone/>
            </a:pPr>
            <a:r>
              <a:rPr lang="hu-HU" sz="3200" dirty="0"/>
              <a:t>web: </a:t>
            </a:r>
            <a:r>
              <a:rPr lang="hu-HU" sz="3200" dirty="0">
                <a:hlinkClick r:id="rId3"/>
              </a:rPr>
              <a:t>https://www.researchgate.net/profile/Gabor_Kiraly</a:t>
            </a:r>
            <a:endParaRPr lang="hu-HU" sz="32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29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37457-284A-4749-8B3B-AB05D070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Session </a:t>
            </a:r>
            <a:r>
              <a:rPr lang="hu-HU" dirty="0" err="1"/>
              <a:t>moderators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2582B9-A9EA-44AE-BF9A-F69D6FE0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Professor Jan </a:t>
            </a:r>
            <a:r>
              <a:rPr lang="hu-HU" dirty="0" err="1"/>
              <a:t>Burdukiewicz</a:t>
            </a:r>
            <a:r>
              <a:rPr lang="hu-HU" dirty="0"/>
              <a:t>: V</a:t>
            </a:r>
            <a:r>
              <a:rPr lang="en-US" dirty="0"/>
              <a:t>ice Rector for International Relations and Projects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University of </a:t>
            </a:r>
            <a:r>
              <a:rPr lang="hu-HU" dirty="0" err="1"/>
              <a:t>Wrocław</a:t>
            </a:r>
            <a:r>
              <a:rPr lang="hu-HU" dirty="0"/>
              <a:t>, Poland.</a:t>
            </a:r>
          </a:p>
          <a:p>
            <a:pPr marL="0" indent="0">
              <a:buNone/>
            </a:pPr>
            <a:endParaRPr lang="hu-HU" dirty="0"/>
          </a:p>
          <a:p>
            <a:r>
              <a:rPr lang="en-US" dirty="0"/>
              <a:t>Assoc. Prof.</a:t>
            </a:r>
            <a:r>
              <a:rPr lang="hu-HU" dirty="0"/>
              <a:t> </a:t>
            </a:r>
            <a:r>
              <a:rPr lang="en-US" dirty="0"/>
              <a:t>Jana </a:t>
            </a:r>
            <a:r>
              <a:rPr lang="en-US" dirty="0" err="1"/>
              <a:t>Péliová</a:t>
            </a:r>
            <a:r>
              <a:rPr lang="hu-HU" dirty="0"/>
              <a:t>: </a:t>
            </a:r>
            <a:r>
              <a:rPr lang="en-US" dirty="0"/>
              <a:t>Vice Rector for Managing International Projects</a:t>
            </a:r>
            <a:r>
              <a:rPr lang="hu-HU" dirty="0"/>
              <a:t> </a:t>
            </a:r>
            <a:r>
              <a:rPr lang="en-US" dirty="0"/>
              <a:t>at the Economic University of Bratislava</a:t>
            </a:r>
            <a:r>
              <a:rPr lang="hu-HU" dirty="0"/>
              <a:t>, </a:t>
            </a:r>
            <a:r>
              <a:rPr lang="hu-HU" dirty="0" err="1"/>
              <a:t>Slovakia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0D9168-D64B-4618-AD64-641B3671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D911E6-C7E3-4324-9568-42283773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3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2650E4-C79D-4468-888E-2E5F569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workshop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7DCDE2-5AE1-4DAC-8511-3721FB96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Discuss</a:t>
            </a:r>
            <a:r>
              <a:rPr lang="hu-HU" dirty="0"/>
              <a:t> </a:t>
            </a:r>
            <a:r>
              <a:rPr lang="hu-HU" dirty="0" err="1"/>
              <a:t>dilemmas</a:t>
            </a:r>
            <a:r>
              <a:rPr lang="hu-HU" dirty="0"/>
              <a:t> in </a:t>
            </a:r>
            <a:r>
              <a:rPr lang="hu-HU" dirty="0" err="1"/>
              <a:t>relation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of </a:t>
            </a:r>
            <a:r>
              <a:rPr lang="hu-HU" dirty="0" err="1"/>
              <a:t>Higher</a:t>
            </a:r>
            <a:r>
              <a:rPr lang="hu-HU" dirty="0"/>
              <a:t> Education</a:t>
            </a:r>
          </a:p>
          <a:p>
            <a:pPr lvl="1"/>
            <a:r>
              <a:rPr lang="hu-HU" dirty="0" err="1"/>
              <a:t>Reflect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arguments</a:t>
            </a:r>
            <a:r>
              <a:rPr lang="hu-HU" dirty="0"/>
              <a:t>, </a:t>
            </a:r>
            <a:r>
              <a:rPr lang="hu-HU" dirty="0" err="1"/>
              <a:t>expectations</a:t>
            </a:r>
            <a:r>
              <a:rPr lang="hu-HU" dirty="0"/>
              <a:t> and </a:t>
            </a:r>
            <a:r>
              <a:rPr lang="hu-HU" dirty="0" err="1"/>
              <a:t>values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decisions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space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exchanging</a:t>
            </a:r>
            <a:r>
              <a:rPr lang="hu-HU" dirty="0"/>
              <a:t> </a:t>
            </a:r>
            <a:r>
              <a:rPr lang="hu-HU" dirty="0" err="1"/>
              <a:t>ideas</a:t>
            </a:r>
            <a:r>
              <a:rPr lang="hu-HU" dirty="0"/>
              <a:t> and building </a:t>
            </a:r>
            <a:r>
              <a:rPr lang="hu-HU" dirty="0" err="1"/>
              <a:t>connections</a:t>
            </a:r>
            <a:endParaRPr lang="hu-HU" dirty="0"/>
          </a:p>
          <a:p>
            <a:pPr lvl="1"/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no „</a:t>
            </a:r>
            <a:r>
              <a:rPr lang="hu-HU" dirty="0" err="1"/>
              <a:t>right</a:t>
            </a:r>
            <a:r>
              <a:rPr lang="hu-HU" dirty="0"/>
              <a:t>” </a:t>
            </a:r>
            <a:r>
              <a:rPr lang="hu-HU" dirty="0" err="1"/>
              <a:t>answers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decisions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F5C4DC-E957-44E8-A8E8-7F447721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1A0CFEC-B7CA-402F-88A3-3263E715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27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Old joke (…still works though)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What kind of romantic partner are you looking for? Somebody who (is)…</a:t>
            </a:r>
          </a:p>
          <a:p>
            <a:pPr lvl="1"/>
            <a:r>
              <a:rPr lang="en-GB" noProof="0" dirty="0"/>
              <a:t>kind and empathetic.</a:t>
            </a:r>
          </a:p>
          <a:p>
            <a:pPr lvl="1"/>
            <a:r>
              <a:rPr lang="en-GB" dirty="0"/>
              <a:t>great</a:t>
            </a:r>
            <a:r>
              <a:rPr lang="en-GB" noProof="0" dirty="0"/>
              <a:t> with kids.</a:t>
            </a:r>
            <a:endParaRPr lang="en-GB" noProof="0" dirty="0">
              <a:cs typeface="Segoe UI Semilight"/>
            </a:endParaRPr>
          </a:p>
          <a:p>
            <a:pPr lvl="1"/>
            <a:r>
              <a:rPr lang="en-GB" noProof="0" dirty="0"/>
              <a:t>sad when I’m sad, happy when I’m happy.</a:t>
            </a:r>
          </a:p>
          <a:p>
            <a:pPr lvl="1"/>
            <a:r>
              <a:rPr lang="en-GB" noProof="0" dirty="0"/>
              <a:t>always happy and wait</a:t>
            </a:r>
            <a:r>
              <a:rPr lang="hu-HU" noProof="0" dirty="0"/>
              <a:t>s </a:t>
            </a:r>
            <a:r>
              <a:rPr lang="hu-HU" noProof="0" dirty="0" err="1"/>
              <a:t>for</a:t>
            </a:r>
            <a:r>
              <a:rPr lang="en-GB" noProof="0" dirty="0"/>
              <a:t> me at the door </a:t>
            </a:r>
            <a:r>
              <a:rPr lang="hu-HU" noProof="0" dirty="0" err="1"/>
              <a:t>when</a:t>
            </a:r>
            <a:r>
              <a:rPr lang="en-GB" noProof="0" dirty="0"/>
              <a:t> I </a:t>
            </a:r>
            <a:r>
              <a:rPr lang="hu-HU" noProof="0" dirty="0" err="1"/>
              <a:t>get</a:t>
            </a:r>
            <a:r>
              <a:rPr lang="en-GB" noProof="0" dirty="0"/>
              <a:t> home.</a:t>
            </a:r>
          </a:p>
          <a:p>
            <a:pPr lvl="1"/>
            <a:r>
              <a:rPr lang="en-GB" noProof="0" dirty="0"/>
              <a:t>can go for long walks with me and listens to me intently when I share my thoughts.</a:t>
            </a:r>
          </a:p>
          <a:p>
            <a:pPr lvl="1"/>
            <a:endParaRPr lang="en-GB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0AD-498C-4DA4-934F-3F9BFE422660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92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464" y="-135081"/>
            <a:ext cx="10515600" cy="1325563"/>
          </a:xfrm>
        </p:spPr>
        <p:txBody>
          <a:bodyPr/>
          <a:lstStyle/>
          <a:p>
            <a:pPr algn="ctr"/>
            <a:r>
              <a:rPr lang="en-GB" noProof="0" dirty="0"/>
              <a:t>Your ideal partner is: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5</a:t>
            </a:fld>
            <a:endParaRPr lang="hu-HU"/>
          </a:p>
        </p:txBody>
      </p:sp>
      <p:pic>
        <p:nvPicPr>
          <p:cNvPr id="2050" name="Picture 2" descr="KÃ©ptalÃ¡lat a kÃ¶vetkezÅre: âgolden retrieve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7" y="1045984"/>
            <a:ext cx="8991600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862774" y="6103760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Kutyazona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77548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multifunctional tool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074">
            <a:off x="6982051" y="1986000"/>
            <a:ext cx="5570677" cy="36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HEIs should contribute to…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569027"/>
            <a:ext cx="6004034" cy="4607936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professional formation of students</a:t>
            </a:r>
          </a:p>
          <a:p>
            <a:r>
              <a:rPr lang="en-GB" noProof="0" dirty="0"/>
              <a:t>their personal growth</a:t>
            </a:r>
          </a:p>
          <a:p>
            <a:r>
              <a:rPr lang="en-GB" noProof="0" dirty="0"/>
              <a:t>the development of a learning/growth/entrepreneurial/gritty/creative </a:t>
            </a:r>
            <a:r>
              <a:rPr lang="en-GB" noProof="0" dirty="0" err="1"/>
              <a:t>mindset</a:t>
            </a:r>
            <a:r>
              <a:rPr lang="en-GB" noProof="0" dirty="0"/>
              <a:t>(s)</a:t>
            </a:r>
          </a:p>
          <a:p>
            <a:r>
              <a:rPr lang="en-GB" noProof="0" dirty="0"/>
              <a:t>the development of responsibility towards the future</a:t>
            </a:r>
          </a:p>
          <a:p>
            <a:r>
              <a:rPr lang="en-GB" noProof="0" dirty="0"/>
              <a:t>research &amp; development, innovation</a:t>
            </a:r>
          </a:p>
          <a:p>
            <a:r>
              <a:rPr lang="en-GB" noProof="0" dirty="0"/>
              <a:t>building (inter)national networks and </a:t>
            </a:r>
            <a:r>
              <a:rPr lang="en-GB" noProof="0" dirty="0" err="1"/>
              <a:t>cooperat</a:t>
            </a:r>
            <a:r>
              <a:rPr lang="hu-HU" noProof="0" dirty="0"/>
              <a:t>ing </a:t>
            </a:r>
            <a:r>
              <a:rPr lang="en-GB" noProof="0" dirty="0"/>
              <a:t>with social and economic partners</a:t>
            </a:r>
          </a:p>
          <a:p>
            <a:r>
              <a:rPr lang="en-GB" noProof="0" dirty="0"/>
              <a:t>local/urban/regional development</a:t>
            </a:r>
          </a:p>
          <a:p>
            <a:r>
              <a:rPr lang="en-GB" noProof="0" dirty="0"/>
              <a:t>economic growth</a:t>
            </a:r>
          </a:p>
          <a:p>
            <a:endParaRPr lang="en-GB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6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782768" y="5911540"/>
            <a:ext cx="154561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Rauchmeldershop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 - </a:t>
            </a:r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Rauchmelder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 Shop</a:t>
            </a:r>
            <a:endParaRPr lang="hu-HU" sz="600" dirty="0"/>
          </a:p>
        </p:txBody>
      </p:sp>
    </p:spTree>
    <p:extLst>
      <p:ext uri="{BB962C8B-B14F-4D97-AF65-F5344CB8AC3E}">
        <p14:creationId xmlns:p14="http://schemas.microsoft.com/office/powerpoint/2010/main" val="37964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3528" r="9358" b="5404"/>
          <a:stretch/>
        </p:blipFill>
        <p:spPr bwMode="auto">
          <a:xfrm>
            <a:off x="1594080" y="3929080"/>
            <a:ext cx="5059018" cy="22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Ã©ptalÃ¡lat a kÃ¶vetkezÅre: âlada niva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2" y="2664806"/>
            <a:ext cx="4072685" cy="31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pcsolÃ³dÃ³ kÃ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3" y="1776913"/>
            <a:ext cx="3043337" cy="18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Thinking about automotive design…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7</a:t>
            </a:fld>
            <a:endParaRPr lang="hu-HU"/>
          </a:p>
        </p:txBody>
      </p:sp>
      <p:pic>
        <p:nvPicPr>
          <p:cNvPr id="3080" name="Picture 8" descr="KÃ©ptalÃ¡lat a kÃ¶vetkezÅre: âhonda civicâ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46" y="1530405"/>
            <a:ext cx="3450070" cy="25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039874" y="3459454"/>
            <a:ext cx="65274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00" dirty="0" err="1">
                <a:solidFill>
                  <a:srgbClr val="7D7D7D"/>
                </a:solidFill>
                <a:latin typeface="arial" panose="020B0604020202020204" pitchFamily="34" charset="0"/>
                <a:hlinkClick r:id="rId7"/>
              </a:rPr>
              <a:t>Palladino</a:t>
            </a:r>
            <a:r>
              <a:rPr lang="hu-HU" sz="500" dirty="0">
                <a:solidFill>
                  <a:srgbClr val="7D7D7D"/>
                </a:solidFill>
                <a:latin typeface="arial" panose="020B0604020202020204" pitchFamily="34" charset="0"/>
                <a:hlinkClick r:id="rId7"/>
              </a:rPr>
              <a:t> Honda</a:t>
            </a:r>
            <a:endParaRPr lang="hu-HU" sz="500" dirty="0"/>
          </a:p>
        </p:txBody>
      </p:sp>
      <p:sp>
        <p:nvSpPr>
          <p:cNvPr id="11" name="Téglalap 10"/>
          <p:cNvSpPr/>
          <p:nvPr/>
        </p:nvSpPr>
        <p:spPr>
          <a:xfrm>
            <a:off x="6411691" y="3621037"/>
            <a:ext cx="75052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Autos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 </a:t>
            </a:r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MaxAbout</a:t>
            </a:r>
            <a:endParaRPr lang="hu-HU" sz="600" dirty="0"/>
          </a:p>
        </p:txBody>
      </p:sp>
      <p:sp>
        <p:nvSpPr>
          <p:cNvPr id="14" name="Téglalap 13"/>
          <p:cNvSpPr/>
          <p:nvPr/>
        </p:nvSpPr>
        <p:spPr>
          <a:xfrm>
            <a:off x="10895982" y="5600443"/>
            <a:ext cx="9156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" dirty="0" err="1">
                <a:solidFill>
                  <a:srgbClr val="7D7D7D"/>
                </a:solidFill>
                <a:latin typeface="arial" panose="020B0604020202020204" pitchFamily="34" charset="0"/>
                <a:hlinkClick r:id="rId9"/>
              </a:rPr>
              <a:t>Ersatzteile</a:t>
            </a:r>
            <a:r>
              <a:rPr lang="hu-HU" sz="600" dirty="0">
                <a:solidFill>
                  <a:srgbClr val="7D7D7D"/>
                </a:solidFill>
                <a:latin typeface="arial" panose="020B0604020202020204" pitchFamily="34" charset="0"/>
                <a:hlinkClick r:id="rId9"/>
              </a:rPr>
              <a:t> Lada Niva</a:t>
            </a:r>
            <a:endParaRPr lang="hu-HU" sz="600" dirty="0"/>
          </a:p>
        </p:txBody>
      </p:sp>
      <p:sp>
        <p:nvSpPr>
          <p:cNvPr id="3" name="Téglalap 2"/>
          <p:cNvSpPr/>
          <p:nvPr/>
        </p:nvSpPr>
        <p:spPr>
          <a:xfrm>
            <a:off x="5222169" y="5785109"/>
            <a:ext cx="62549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700" dirty="0">
                <a:solidFill>
                  <a:srgbClr val="7D7D7D"/>
                </a:solidFill>
                <a:latin typeface="arial" panose="020B0604020202020204" pitchFamily="34" charset="0"/>
                <a:hlinkClick r:id="rId10"/>
              </a:rPr>
              <a:t>toyota.com</a:t>
            </a:r>
            <a:endParaRPr lang="hu-HU" sz="700" dirty="0"/>
          </a:p>
        </p:txBody>
      </p:sp>
    </p:spTree>
    <p:extLst>
      <p:ext uri="{BB962C8B-B14F-4D97-AF65-F5344CB8AC3E}">
        <p14:creationId xmlns:p14="http://schemas.microsoft.com/office/powerpoint/2010/main" val="155477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8BB-957A-4870-8D39-6EFBBEA3DA6E}" type="datetime1">
              <a:rPr lang="en-GB" smtClean="0"/>
              <a:t>16/05/2018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8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26" y="0"/>
            <a:ext cx="11468229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31678" y="6590670"/>
            <a:ext cx="813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Websalad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262963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/>
              <a:t>Education is </a:t>
            </a:r>
            <a:r>
              <a:rPr lang="en-GB" sz="4000" i="1" noProof="0" dirty="0"/>
              <a:t>per </a:t>
            </a:r>
            <a:r>
              <a:rPr lang="en-GB" sz="4000" i="1" noProof="0" dirty="0" err="1"/>
              <a:t>definitionem</a:t>
            </a:r>
            <a:r>
              <a:rPr lang="en-GB" sz="4000" i="1" noProof="0" dirty="0"/>
              <a:t> </a:t>
            </a:r>
            <a:r>
              <a:rPr lang="en-GB" sz="4000" noProof="0" dirty="0"/>
              <a:t>future-oriented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25390" y="1825625"/>
            <a:ext cx="6026727" cy="4351338"/>
          </a:xfrm>
        </p:spPr>
        <p:txBody>
          <a:bodyPr/>
          <a:lstStyle/>
          <a:p>
            <a:r>
              <a:rPr lang="en-GB" noProof="0" dirty="0"/>
              <a:t>Decisions can be based on expectations about the future of…</a:t>
            </a:r>
          </a:p>
          <a:p>
            <a:pPr lvl="1"/>
            <a:r>
              <a:rPr lang="en-GB" noProof="0" dirty="0"/>
              <a:t>learning</a:t>
            </a:r>
          </a:p>
          <a:p>
            <a:pPr lvl="1"/>
            <a:r>
              <a:rPr lang="en-GB" noProof="0" dirty="0"/>
              <a:t>work</a:t>
            </a:r>
          </a:p>
          <a:p>
            <a:pPr lvl="1"/>
            <a:r>
              <a:rPr lang="en-GB" noProof="0" dirty="0"/>
              <a:t>the HE sector (including competitors)</a:t>
            </a:r>
          </a:p>
          <a:p>
            <a:pPr lvl="1"/>
            <a:r>
              <a:rPr lang="hu-HU" noProof="0" dirty="0" err="1"/>
              <a:t>the</a:t>
            </a:r>
            <a:r>
              <a:rPr lang="hu-HU" noProof="0"/>
              <a:t> </a:t>
            </a:r>
            <a:r>
              <a:rPr lang="en-GB" noProof="0"/>
              <a:t>labour </a:t>
            </a:r>
            <a:r>
              <a:rPr lang="en-GB" noProof="0" dirty="0"/>
              <a:t>market</a:t>
            </a:r>
          </a:p>
          <a:p>
            <a:pPr lvl="1"/>
            <a:r>
              <a:rPr lang="en-GB" noProof="0" dirty="0"/>
              <a:t>the structure of the economy</a:t>
            </a:r>
          </a:p>
          <a:p>
            <a:pPr lvl="1"/>
            <a:r>
              <a:rPr lang="en-GB" noProof="0" dirty="0"/>
              <a:t>society in general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5A-9F88-4A49-96DC-92A322F1E61C}" type="datetime1">
              <a:rPr lang="en-GB" smtClean="0"/>
              <a:t>16/05/2018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7F33-28DC-4CEB-9649-D46046EC4892}" type="slidenum">
              <a:rPr lang="hu-HU" smtClean="0"/>
              <a:t>9</a:t>
            </a:fld>
            <a:endParaRPr lang="hu-HU"/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2" y="1851636"/>
            <a:ext cx="4232562" cy="42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303503" y="6029468"/>
            <a:ext cx="18261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MIT </a:t>
            </a:r>
            <a:r>
              <a:rPr lang="hu-HU" sz="9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Sloan</a:t>
            </a:r>
            <a:r>
              <a:rPr lang="hu-HU" sz="9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 Management </a:t>
            </a:r>
            <a:r>
              <a:rPr lang="hu-HU" sz="900" dirty="0" err="1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Review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946470217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666</Words>
  <Application>Microsoft Office PowerPoint</Application>
  <PresentationFormat>Szélesvásznú</PresentationFormat>
  <Paragraphs>140</Paragraphs>
  <Slides>16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Segoe UI Semilight</vt:lpstr>
      <vt:lpstr>Egyéni tervezés</vt:lpstr>
      <vt:lpstr>1_Egyéni tervezés</vt:lpstr>
      <vt:lpstr>2_Egyéni tervezés</vt:lpstr>
      <vt:lpstr>3_Egyéni tervezés</vt:lpstr>
      <vt:lpstr>4_Egyéni tervezés</vt:lpstr>
      <vt:lpstr>Future(s) of Higher Education Dilemmas and Questions.</vt:lpstr>
      <vt:lpstr>Session moderators</vt:lpstr>
      <vt:lpstr>Aim of the workshop</vt:lpstr>
      <vt:lpstr>Old joke (…still works though)</vt:lpstr>
      <vt:lpstr>Your ideal partner is:</vt:lpstr>
      <vt:lpstr>What HEIs should contribute to…</vt:lpstr>
      <vt:lpstr>Thinking about automotive design…</vt:lpstr>
      <vt:lpstr>PowerPoint-bemutató</vt:lpstr>
      <vt:lpstr>Education is per definitionem future-oriented</vt:lpstr>
      <vt:lpstr>Q1: How to teach? Where/how did you experience true learning (deep, long-lasting, transferable)?</vt:lpstr>
      <vt:lpstr>Discussion in small groups</vt:lpstr>
      <vt:lpstr>Architecture as a metaphor</vt:lpstr>
      <vt:lpstr>Q2: What is the ideal time horizon for HE programmes? </vt:lpstr>
      <vt:lpstr>Social networks</vt:lpstr>
      <vt:lpstr>Q3: What/Who HEIs (intended) circle of influence might include?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Patonai Kata</dc:creator>
  <cp:lastModifiedBy>Király Gábor</cp:lastModifiedBy>
  <cp:revision>52</cp:revision>
  <dcterms:created xsi:type="dcterms:W3CDTF">2016-05-03T11:40:33Z</dcterms:created>
  <dcterms:modified xsi:type="dcterms:W3CDTF">2018-05-16T13:47:01Z</dcterms:modified>
</cp:coreProperties>
</file>