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59" r:id="rId5"/>
    <p:sldId id="260" r:id="rId6"/>
    <p:sldId id="262" r:id="rId7"/>
    <p:sldId id="258" r:id="rId8"/>
    <p:sldId id="263" r:id="rId9"/>
    <p:sldId id="265" r:id="rId10"/>
    <p:sldId id="266" r:id="rId11"/>
    <p:sldId id="264" r:id="rId12"/>
    <p:sldId id="268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A57"/>
    <a:srgbClr val="ED7D31"/>
    <a:srgbClr val="757575"/>
    <a:srgbClr val="EAEAEA"/>
    <a:srgbClr val="E0E0E0"/>
    <a:srgbClr val="202540"/>
    <a:srgbClr val="121224"/>
    <a:srgbClr val="221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8AF0B-5D54-4665-A633-CAB7AFFB8A0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51362CF-DD82-4355-BD54-E70E25C507C6}">
      <dgm:prSet phldrT="[Szöveg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hu-HU" sz="1200" b="1" dirty="0">
              <a:solidFill>
                <a:schemeClr val="bg1"/>
              </a:solidFill>
              <a:latin typeface="+mj-lt"/>
            </a:rPr>
            <a:t>CEMS</a:t>
          </a:r>
        </a:p>
      </dgm:t>
    </dgm:pt>
    <dgm:pt modelId="{D6B9D650-9C38-4089-AE94-7DE624C2329A}" type="parTrans" cxnId="{51BD262E-F4A6-4270-B08C-4F38D28B7388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hu-HU" b="1">
            <a:solidFill>
              <a:schemeClr val="bg1"/>
            </a:solidFill>
          </a:endParaRPr>
        </a:p>
      </dgm:t>
    </dgm:pt>
    <dgm:pt modelId="{2D3FC8F9-5DE6-49D9-A0E6-19D19B2E7BE0}" type="sibTrans" cxnId="{51BD262E-F4A6-4270-B08C-4F38D28B7388}">
      <dgm:prSet/>
      <dgm:spPr/>
      <dgm:t>
        <a:bodyPr/>
        <a:lstStyle/>
        <a:p>
          <a:endParaRPr lang="hu-HU"/>
        </a:p>
      </dgm:t>
    </dgm:pt>
    <dgm:pt modelId="{D1EFD719-9695-4EA0-A863-67BB47CE65E2}">
      <dgm:prSet phldrT="[Szöveg]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2013: 7</a:t>
          </a:r>
          <a:endParaRPr lang="hu-HU" b="1" dirty="0">
            <a:solidFill>
              <a:srgbClr val="002060"/>
            </a:solidFill>
          </a:endParaRPr>
        </a:p>
      </dgm:t>
    </dgm:pt>
    <dgm:pt modelId="{27AC1408-C648-4814-861A-610713011308}" type="parTrans" cxnId="{E2767583-944A-4D9B-96B7-ECD4FA09EC74}">
      <dgm:prSet/>
      <dgm:spPr/>
      <dgm:t>
        <a:bodyPr/>
        <a:lstStyle/>
        <a:p>
          <a:endParaRPr lang="hu-HU"/>
        </a:p>
      </dgm:t>
    </dgm:pt>
    <dgm:pt modelId="{BD6A4588-61C3-4B2F-99FC-1A9D3CCAB6B8}" type="sibTrans" cxnId="{E2767583-944A-4D9B-96B7-ECD4FA09EC74}">
      <dgm:prSet/>
      <dgm:spPr/>
      <dgm:t>
        <a:bodyPr/>
        <a:lstStyle/>
        <a:p>
          <a:endParaRPr lang="hu-HU"/>
        </a:p>
      </dgm:t>
    </dgm:pt>
    <dgm:pt modelId="{1C4FEB50-2B99-4BA8-8E43-33680FC0BAF1}">
      <dgm:prSet phldrT="[Szöveg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hu-HU" sz="1000" b="1" dirty="0">
              <a:solidFill>
                <a:schemeClr val="bg1"/>
              </a:solidFill>
              <a:latin typeface="+mj-lt"/>
            </a:rPr>
            <a:t>Corvinus Business School</a:t>
          </a:r>
        </a:p>
      </dgm:t>
    </dgm:pt>
    <dgm:pt modelId="{C89D7878-C5A5-470F-AF09-F64F9E5B8421}" type="parTrans" cxnId="{34CDBFF8-0CC3-4E40-AECB-1C93FA7143EB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hu-HU" b="1">
            <a:solidFill>
              <a:schemeClr val="bg1"/>
            </a:solidFill>
          </a:endParaRPr>
        </a:p>
      </dgm:t>
    </dgm:pt>
    <dgm:pt modelId="{A5CDD8EA-D67C-46D8-8EB3-FACFB8D11B23}" type="sibTrans" cxnId="{34CDBFF8-0CC3-4E40-AECB-1C93FA7143EB}">
      <dgm:prSet/>
      <dgm:spPr/>
      <dgm:t>
        <a:bodyPr/>
        <a:lstStyle/>
        <a:p>
          <a:endParaRPr lang="hu-HU"/>
        </a:p>
      </dgm:t>
    </dgm:pt>
    <dgm:pt modelId="{532476FD-ACCA-4162-A1ED-18629FF65463}">
      <dgm:prSet phldrT="[Szöveg]"/>
      <dgm:spPr/>
      <dgm:t>
        <a:bodyPr/>
        <a:lstStyle/>
        <a:p>
          <a:r>
            <a:rPr lang="hu-HU" b="1" dirty="0">
              <a:solidFill>
                <a:srgbClr val="002060"/>
              </a:solidFill>
            </a:rPr>
            <a:t>2014: 79</a:t>
          </a:r>
        </a:p>
      </dgm:t>
    </dgm:pt>
    <dgm:pt modelId="{66E8E109-5D60-4816-B291-EB464C8D3C40}" type="parTrans" cxnId="{2EAD8FAB-749B-4622-B552-7CCE20EC0EF6}">
      <dgm:prSet/>
      <dgm:spPr/>
      <dgm:t>
        <a:bodyPr/>
        <a:lstStyle/>
        <a:p>
          <a:endParaRPr lang="hu-HU"/>
        </a:p>
      </dgm:t>
    </dgm:pt>
    <dgm:pt modelId="{B2216862-F7F0-4BA0-AE17-12DDD28E1FC6}" type="sibTrans" cxnId="{2EAD8FAB-749B-4622-B552-7CCE20EC0EF6}">
      <dgm:prSet/>
      <dgm:spPr/>
      <dgm:t>
        <a:bodyPr/>
        <a:lstStyle/>
        <a:p>
          <a:endParaRPr lang="hu-HU"/>
        </a:p>
      </dgm:t>
    </dgm:pt>
    <dgm:pt modelId="{3E937C21-59DC-4C4C-8347-BF36AC02ED81}">
      <dgm:prSet phldrT="[Szöveg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900" b="1" dirty="0">
              <a:solidFill>
                <a:schemeClr val="bg1"/>
              </a:solidFill>
              <a:latin typeface="+mj-lt"/>
            </a:rPr>
            <a:t>M</a:t>
          </a:r>
          <a:r>
            <a:rPr lang="hu-HU" sz="900" b="1" dirty="0" err="1">
              <a:solidFill>
                <a:schemeClr val="bg1"/>
              </a:solidFill>
              <a:latin typeface="+mj-lt"/>
            </a:rPr>
            <a:t>Sc</a:t>
          </a:r>
          <a:r>
            <a:rPr lang="en-US" sz="900" b="1" dirty="0">
              <a:solidFill>
                <a:schemeClr val="bg1"/>
              </a:solidFill>
              <a:latin typeface="+mj-lt"/>
            </a:rPr>
            <a:t> in Management and </a:t>
          </a:r>
          <a:r>
            <a:rPr lang="hu-HU" sz="900" b="1" dirty="0" err="1">
              <a:solidFill>
                <a:schemeClr val="bg1"/>
              </a:solidFill>
              <a:latin typeface="+mj-lt"/>
            </a:rPr>
            <a:t>Leadership</a:t>
          </a:r>
          <a:endParaRPr lang="hu-HU" sz="900" b="1" dirty="0">
            <a:solidFill>
              <a:schemeClr val="bg1"/>
            </a:solidFill>
            <a:latin typeface="+mj-lt"/>
          </a:endParaRPr>
        </a:p>
      </dgm:t>
    </dgm:pt>
    <dgm:pt modelId="{97FE2261-127E-4ABA-93B0-E4391D05D5A0}" type="parTrans" cxnId="{BF6358E8-F7D2-407F-9722-0BC791E961BC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hu-HU" b="1">
            <a:solidFill>
              <a:schemeClr val="bg1"/>
            </a:solidFill>
          </a:endParaRPr>
        </a:p>
      </dgm:t>
    </dgm:pt>
    <dgm:pt modelId="{CC2971DD-D199-4F2F-8B25-C79F560D6EFE}" type="sibTrans" cxnId="{BF6358E8-F7D2-407F-9722-0BC791E961BC}">
      <dgm:prSet/>
      <dgm:spPr/>
      <dgm:t>
        <a:bodyPr/>
        <a:lstStyle/>
        <a:p>
          <a:endParaRPr lang="hu-HU"/>
        </a:p>
      </dgm:t>
    </dgm:pt>
    <dgm:pt modelId="{FEA17DA7-103C-4EA6-BB8F-A0E5406B19FC}">
      <dgm:prSet phldrT="[Szöveg]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2013: 68</a:t>
          </a:r>
          <a:endParaRPr lang="hu-HU" b="1" dirty="0">
            <a:solidFill>
              <a:srgbClr val="002060"/>
            </a:solidFill>
          </a:endParaRPr>
        </a:p>
      </dgm:t>
    </dgm:pt>
    <dgm:pt modelId="{82856494-0648-4CC2-A1BE-BEBE964555A0}" type="parTrans" cxnId="{2054E945-258C-4162-9F53-7E4030D905BD}">
      <dgm:prSet/>
      <dgm:spPr/>
      <dgm:t>
        <a:bodyPr/>
        <a:lstStyle/>
        <a:p>
          <a:endParaRPr lang="hu-HU"/>
        </a:p>
      </dgm:t>
    </dgm:pt>
    <dgm:pt modelId="{5BC99821-9465-4AAB-90D5-1CC4E96CCD4B}" type="sibTrans" cxnId="{2054E945-258C-4162-9F53-7E4030D905BD}">
      <dgm:prSet/>
      <dgm:spPr/>
      <dgm:t>
        <a:bodyPr/>
        <a:lstStyle/>
        <a:p>
          <a:endParaRPr lang="hu-HU"/>
        </a:p>
      </dgm:t>
    </dgm:pt>
    <dgm:pt modelId="{3270E7CD-A14E-4BC2-A1A0-79D19E069E8E}">
      <dgm:prSet phldrT="[Szöveg]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2014</a:t>
          </a:r>
          <a:r>
            <a:rPr lang="hu-HU" b="1" dirty="0">
              <a:solidFill>
                <a:srgbClr val="002060"/>
              </a:solidFill>
            </a:rPr>
            <a:t>:</a:t>
          </a:r>
          <a:r>
            <a:rPr lang="en-US" b="1" dirty="0">
              <a:solidFill>
                <a:srgbClr val="002060"/>
              </a:solidFill>
            </a:rPr>
            <a:t> 70</a:t>
          </a:r>
          <a:endParaRPr lang="hu-HU" b="1" dirty="0">
            <a:solidFill>
              <a:srgbClr val="002060"/>
            </a:solidFill>
          </a:endParaRPr>
        </a:p>
      </dgm:t>
    </dgm:pt>
    <dgm:pt modelId="{D87E67F6-DD4A-4E5C-901D-F4D517CD7FC0}" type="parTrans" cxnId="{48B98BCC-58D3-4BE2-A609-D8300D58B195}">
      <dgm:prSet/>
      <dgm:spPr/>
      <dgm:t>
        <a:bodyPr/>
        <a:lstStyle/>
        <a:p>
          <a:endParaRPr lang="hu-HU"/>
        </a:p>
      </dgm:t>
    </dgm:pt>
    <dgm:pt modelId="{06213F75-362E-4CE0-9905-10AE54A279BE}" type="sibTrans" cxnId="{48B98BCC-58D3-4BE2-A609-D8300D58B195}">
      <dgm:prSet/>
      <dgm:spPr/>
      <dgm:t>
        <a:bodyPr/>
        <a:lstStyle/>
        <a:p>
          <a:endParaRPr lang="hu-HU"/>
        </a:p>
      </dgm:t>
    </dgm:pt>
    <dgm:pt modelId="{DCE8D560-EFD3-4502-AE36-AA6A1F20FB68}">
      <dgm:prSet phldrT="[Szöveg]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2015: 4</a:t>
          </a:r>
          <a:endParaRPr lang="hu-HU" b="1" dirty="0">
            <a:solidFill>
              <a:srgbClr val="002060"/>
            </a:solidFill>
          </a:endParaRPr>
        </a:p>
      </dgm:t>
    </dgm:pt>
    <dgm:pt modelId="{DF10D3FC-64C8-490B-9A0C-0C9D3FC51F2B}" type="parTrans" cxnId="{F874AC3C-913D-4163-91BD-8952AD33DDFE}">
      <dgm:prSet/>
      <dgm:spPr/>
      <dgm:t>
        <a:bodyPr/>
        <a:lstStyle/>
        <a:p>
          <a:endParaRPr lang="hu-HU"/>
        </a:p>
      </dgm:t>
    </dgm:pt>
    <dgm:pt modelId="{51029CFF-DDB9-444C-8EAD-4E7776228966}" type="sibTrans" cxnId="{F874AC3C-913D-4163-91BD-8952AD33DDFE}">
      <dgm:prSet/>
      <dgm:spPr/>
      <dgm:t>
        <a:bodyPr/>
        <a:lstStyle/>
        <a:p>
          <a:endParaRPr lang="hu-HU"/>
        </a:p>
      </dgm:t>
    </dgm:pt>
    <dgm:pt modelId="{81B24235-2CA4-48AE-8016-DAE0EAAEA9E1}">
      <dgm:prSet phldrT="[Szöveg]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2014: 5</a:t>
          </a:r>
          <a:endParaRPr lang="hu-HU" b="1" dirty="0">
            <a:solidFill>
              <a:srgbClr val="002060"/>
            </a:solidFill>
          </a:endParaRPr>
        </a:p>
      </dgm:t>
    </dgm:pt>
    <dgm:pt modelId="{83AD910D-3588-44B2-9182-6532548BBFBC}" type="parTrans" cxnId="{548A97AD-BD8F-47EF-97C4-6202435964FA}">
      <dgm:prSet/>
      <dgm:spPr/>
      <dgm:t>
        <a:bodyPr/>
        <a:lstStyle/>
        <a:p>
          <a:endParaRPr lang="hu-HU"/>
        </a:p>
      </dgm:t>
    </dgm:pt>
    <dgm:pt modelId="{5D455370-1010-41F1-86B8-2178BFA565BC}" type="sibTrans" cxnId="{548A97AD-BD8F-47EF-97C4-6202435964FA}">
      <dgm:prSet/>
      <dgm:spPr/>
      <dgm:t>
        <a:bodyPr/>
        <a:lstStyle/>
        <a:p>
          <a:endParaRPr lang="hu-HU"/>
        </a:p>
      </dgm:t>
    </dgm:pt>
    <dgm:pt modelId="{E9F0AAA5-8E52-4A31-A584-703C903C920B}">
      <dgm:prSet phldrT="[Szöveg]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2015: 68</a:t>
          </a:r>
          <a:endParaRPr lang="hu-HU" b="1" dirty="0">
            <a:solidFill>
              <a:srgbClr val="002060"/>
            </a:solidFill>
          </a:endParaRPr>
        </a:p>
      </dgm:t>
    </dgm:pt>
    <dgm:pt modelId="{7A9A173C-95C2-4524-BF2E-BB9B07B16216}" type="parTrans" cxnId="{218E0B5F-32CB-45A3-A754-A97A200E0B72}">
      <dgm:prSet/>
      <dgm:spPr/>
      <dgm:t>
        <a:bodyPr/>
        <a:lstStyle/>
        <a:p>
          <a:endParaRPr lang="hu-HU"/>
        </a:p>
      </dgm:t>
    </dgm:pt>
    <dgm:pt modelId="{09D003CD-652E-4E1A-BDCC-75C348B7E13E}" type="sibTrans" cxnId="{218E0B5F-32CB-45A3-A754-A97A200E0B72}">
      <dgm:prSet/>
      <dgm:spPr/>
      <dgm:t>
        <a:bodyPr/>
        <a:lstStyle/>
        <a:p>
          <a:endParaRPr lang="hu-HU"/>
        </a:p>
      </dgm:t>
    </dgm:pt>
    <dgm:pt modelId="{9B5D5B3E-A08E-41A5-8821-769A133B4F81}">
      <dgm:prSet phldrT="[Szöveg]"/>
      <dgm:spPr/>
      <dgm:t>
        <a:bodyPr/>
        <a:lstStyle/>
        <a:p>
          <a:r>
            <a:rPr lang="hu-HU" b="1" dirty="0">
              <a:solidFill>
                <a:srgbClr val="002060"/>
              </a:solidFill>
            </a:rPr>
            <a:t>2015: 79</a:t>
          </a:r>
        </a:p>
      </dgm:t>
    </dgm:pt>
    <dgm:pt modelId="{EE341FDB-BA96-4454-82D1-015AA539C7FF}" type="parTrans" cxnId="{4F9B118B-7695-4F85-9943-F1F474112D56}">
      <dgm:prSet/>
      <dgm:spPr/>
      <dgm:t>
        <a:bodyPr/>
        <a:lstStyle/>
        <a:p>
          <a:endParaRPr lang="hu-HU"/>
        </a:p>
      </dgm:t>
    </dgm:pt>
    <dgm:pt modelId="{7EE462A8-A83E-4A08-9574-4F2955EC13D8}" type="sibTrans" cxnId="{4F9B118B-7695-4F85-9943-F1F474112D56}">
      <dgm:prSet/>
      <dgm:spPr/>
      <dgm:t>
        <a:bodyPr/>
        <a:lstStyle/>
        <a:p>
          <a:endParaRPr lang="hu-HU"/>
        </a:p>
      </dgm:t>
    </dgm:pt>
    <dgm:pt modelId="{1F2BF494-44B0-41AA-9C29-1F17E55D6275}">
      <dgm:prSet phldrT="[Szöveg]"/>
      <dgm:spPr/>
      <dgm:t>
        <a:bodyPr/>
        <a:lstStyle/>
        <a:p>
          <a:r>
            <a:rPr lang="hu-HU" b="1" dirty="0">
              <a:solidFill>
                <a:srgbClr val="002060"/>
              </a:solidFill>
            </a:rPr>
            <a:t>2016: 70</a:t>
          </a:r>
        </a:p>
      </dgm:t>
    </dgm:pt>
    <dgm:pt modelId="{AE012FDE-7AB1-4064-B3B8-8C8CF1F583F8}" type="parTrans" cxnId="{6D500D3E-0760-4817-B424-A6C5F10A064D}">
      <dgm:prSet/>
      <dgm:spPr/>
      <dgm:t>
        <a:bodyPr/>
        <a:lstStyle/>
        <a:p>
          <a:endParaRPr lang="hu-HU"/>
        </a:p>
      </dgm:t>
    </dgm:pt>
    <dgm:pt modelId="{20F29B6D-9F54-475B-87C1-CA08AA1128B0}" type="sibTrans" cxnId="{6D500D3E-0760-4817-B424-A6C5F10A064D}">
      <dgm:prSet/>
      <dgm:spPr/>
      <dgm:t>
        <a:bodyPr/>
        <a:lstStyle/>
        <a:p>
          <a:endParaRPr lang="hu-HU"/>
        </a:p>
      </dgm:t>
    </dgm:pt>
    <dgm:pt modelId="{6E1FBC5E-CD6B-4DBD-B803-2BE849E02218}">
      <dgm:prSet phldrT="[Szöveg]"/>
      <dgm:spPr/>
      <dgm:t>
        <a:bodyPr/>
        <a:lstStyle/>
        <a:p>
          <a:r>
            <a:rPr lang="hu-HU" b="1" dirty="0">
              <a:solidFill>
                <a:srgbClr val="002060"/>
              </a:solidFill>
            </a:rPr>
            <a:t>2016: 82</a:t>
          </a:r>
        </a:p>
      </dgm:t>
    </dgm:pt>
    <dgm:pt modelId="{AA466846-6394-403A-BD7A-64603AE3DAC5}" type="parTrans" cxnId="{90B8DAAD-0C8A-4B78-A52B-23323FE3B804}">
      <dgm:prSet/>
      <dgm:spPr/>
      <dgm:t>
        <a:bodyPr/>
        <a:lstStyle/>
        <a:p>
          <a:endParaRPr lang="hu-HU"/>
        </a:p>
      </dgm:t>
    </dgm:pt>
    <dgm:pt modelId="{885CC53C-722A-4278-B76B-4572BBD35E0D}" type="sibTrans" cxnId="{90B8DAAD-0C8A-4B78-A52B-23323FE3B804}">
      <dgm:prSet/>
      <dgm:spPr/>
      <dgm:t>
        <a:bodyPr/>
        <a:lstStyle/>
        <a:p>
          <a:endParaRPr lang="hu-HU"/>
        </a:p>
      </dgm:t>
    </dgm:pt>
    <dgm:pt modelId="{9DB233FF-32B4-4B55-A372-6C890DC5CB3B}">
      <dgm:prSet phldrT="[Szöveg]"/>
      <dgm:spPr/>
      <dgm:t>
        <a:bodyPr/>
        <a:lstStyle/>
        <a:p>
          <a:r>
            <a:rPr lang="hu-HU" b="1" dirty="0">
              <a:solidFill>
                <a:srgbClr val="002060"/>
              </a:solidFill>
            </a:rPr>
            <a:t>2017: 9</a:t>
          </a:r>
        </a:p>
      </dgm:t>
    </dgm:pt>
    <dgm:pt modelId="{43A0ACAE-787F-4DBB-ADC3-556BD83A726A}" type="parTrans" cxnId="{8E3808C0-851C-43E2-A94F-1F484B192210}">
      <dgm:prSet/>
      <dgm:spPr/>
      <dgm:t>
        <a:bodyPr/>
        <a:lstStyle/>
        <a:p>
          <a:endParaRPr lang="hu-HU"/>
        </a:p>
      </dgm:t>
    </dgm:pt>
    <dgm:pt modelId="{F02CC9EE-1B28-4B19-9B1A-33DDF0FAD4D6}" type="sibTrans" cxnId="{8E3808C0-851C-43E2-A94F-1F484B192210}">
      <dgm:prSet/>
      <dgm:spPr/>
      <dgm:t>
        <a:bodyPr/>
        <a:lstStyle/>
        <a:p>
          <a:endParaRPr lang="hu-HU"/>
        </a:p>
      </dgm:t>
    </dgm:pt>
    <dgm:pt modelId="{7A72E8D1-F8CE-4D92-B3DD-0203DC42F108}">
      <dgm:prSet phldrT="[Szöveg]"/>
      <dgm:spPr/>
      <dgm:t>
        <a:bodyPr/>
        <a:lstStyle/>
        <a:p>
          <a:r>
            <a:rPr lang="hu-HU" b="1" dirty="0">
              <a:solidFill>
                <a:srgbClr val="002060"/>
              </a:solidFill>
            </a:rPr>
            <a:t>2017: 76</a:t>
          </a:r>
          <a:br>
            <a:rPr lang="hu-HU" b="1" dirty="0">
              <a:solidFill>
                <a:srgbClr val="002060"/>
              </a:solidFill>
            </a:rPr>
          </a:br>
          <a:endParaRPr lang="hu-HU" b="1" dirty="0">
            <a:solidFill>
              <a:srgbClr val="002060"/>
            </a:solidFill>
          </a:endParaRPr>
        </a:p>
      </dgm:t>
    </dgm:pt>
    <dgm:pt modelId="{2FA67E99-BD6E-4107-A3E6-462F8CE57E72}" type="parTrans" cxnId="{21842DEA-73C8-4336-97F2-879EC50C087C}">
      <dgm:prSet/>
      <dgm:spPr/>
      <dgm:t>
        <a:bodyPr/>
        <a:lstStyle/>
        <a:p>
          <a:endParaRPr lang="hu-HU"/>
        </a:p>
      </dgm:t>
    </dgm:pt>
    <dgm:pt modelId="{D6C7855D-4BD1-4B59-9C9C-04A289951F15}" type="sibTrans" cxnId="{21842DEA-73C8-4336-97F2-879EC50C087C}">
      <dgm:prSet/>
      <dgm:spPr/>
      <dgm:t>
        <a:bodyPr/>
        <a:lstStyle/>
        <a:p>
          <a:endParaRPr lang="hu-HU"/>
        </a:p>
      </dgm:t>
    </dgm:pt>
    <dgm:pt modelId="{6FADEBF8-2E4F-4500-B84B-301318A0F505}">
      <dgm:prSet phldrT="[Szöveg]"/>
      <dgm:spPr/>
      <dgm:t>
        <a:bodyPr/>
        <a:lstStyle/>
        <a:p>
          <a:r>
            <a:rPr lang="hu-HU" b="1" dirty="0">
              <a:solidFill>
                <a:srgbClr val="002060"/>
              </a:solidFill>
            </a:rPr>
            <a:t>2017: 70</a:t>
          </a:r>
          <a:br>
            <a:rPr lang="hu-HU" b="1" dirty="0">
              <a:solidFill>
                <a:srgbClr val="002060"/>
              </a:solidFill>
            </a:rPr>
          </a:br>
          <a:br>
            <a:rPr lang="hu-HU" b="1" dirty="0">
              <a:solidFill>
                <a:srgbClr val="002060"/>
              </a:solidFill>
            </a:rPr>
          </a:br>
          <a:endParaRPr lang="hu-HU" b="1" dirty="0">
            <a:solidFill>
              <a:srgbClr val="002060"/>
            </a:solidFill>
          </a:endParaRPr>
        </a:p>
      </dgm:t>
    </dgm:pt>
    <dgm:pt modelId="{A7F15DE0-0499-4EDA-B892-CB5EB04430A5}" type="parTrans" cxnId="{6EBBBBA9-847F-4550-8156-01E5B049F362}">
      <dgm:prSet/>
      <dgm:spPr/>
      <dgm:t>
        <a:bodyPr/>
        <a:lstStyle/>
        <a:p>
          <a:endParaRPr lang="hu-HU"/>
        </a:p>
      </dgm:t>
    </dgm:pt>
    <dgm:pt modelId="{9C52ADC6-20C0-496D-B14F-EF78A2A226AE}" type="sibTrans" cxnId="{6EBBBBA9-847F-4550-8156-01E5B049F362}">
      <dgm:prSet/>
      <dgm:spPr/>
      <dgm:t>
        <a:bodyPr/>
        <a:lstStyle/>
        <a:p>
          <a:endParaRPr lang="hu-HU"/>
        </a:p>
      </dgm:t>
    </dgm:pt>
    <dgm:pt modelId="{1CDC3AB7-05C1-435D-84BC-E09C69B94341}" type="pres">
      <dgm:prSet presAssocID="{23F8AF0B-5D54-4665-A633-CAB7AFFB8A0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05D854F-8918-4D18-836B-118A4B61D708}" type="pres">
      <dgm:prSet presAssocID="{23F8AF0B-5D54-4665-A633-CAB7AFFB8A0C}" presName="cycle" presStyleCnt="0"/>
      <dgm:spPr/>
    </dgm:pt>
    <dgm:pt modelId="{6579339F-3A69-4658-8AB3-ED4CC1A9B5B9}" type="pres">
      <dgm:prSet presAssocID="{23F8AF0B-5D54-4665-A633-CAB7AFFB8A0C}" presName="centerShape" presStyleCnt="0"/>
      <dgm:spPr/>
    </dgm:pt>
    <dgm:pt modelId="{2CA7F0FB-5C8A-4C8C-82A8-65D24E0D57B2}" type="pres">
      <dgm:prSet presAssocID="{23F8AF0B-5D54-4665-A633-CAB7AFFB8A0C}" presName="connSite" presStyleLbl="node1" presStyleIdx="0" presStyleCnt="4"/>
      <dgm:spPr/>
    </dgm:pt>
    <dgm:pt modelId="{CE0EA345-45DC-4A36-B649-3AF9891BF3C8}" type="pres">
      <dgm:prSet presAssocID="{23F8AF0B-5D54-4665-A633-CAB7AFFB8A0C}" presName="visible" presStyleLbl="node1" presStyleIdx="0" presStyleCnt="4" custScaleX="96726" custLinFactNeighborX="-3912" custLinFactNeighborY="-3301"/>
      <dgm:spPr>
        <a:blipFill dpi="0" rotWithShape="1">
          <a:blip xmlns:r="http://schemas.openxmlformats.org/officeDocument/2006/relationships" r:embed="rId1">
            <a:extLst/>
          </a:blip>
          <a:srcRect/>
          <a:stretch>
            <a:fillRect l="22246" t="15109" r="22246" b="15109"/>
          </a:stretch>
        </a:blipFill>
      </dgm:spPr>
    </dgm:pt>
    <dgm:pt modelId="{BAEDB037-CD56-4A02-A348-936BF8398DA4}" type="pres">
      <dgm:prSet presAssocID="{D6B9D650-9C38-4089-AE94-7DE624C2329A}" presName="Name25" presStyleLbl="parChTrans1D1" presStyleIdx="0" presStyleCnt="3"/>
      <dgm:spPr/>
    </dgm:pt>
    <dgm:pt modelId="{B376EA90-36C4-406D-B239-BDB03491D09D}" type="pres">
      <dgm:prSet presAssocID="{651362CF-DD82-4355-BD54-E70E25C507C6}" presName="node" presStyleCnt="0"/>
      <dgm:spPr/>
    </dgm:pt>
    <dgm:pt modelId="{9C123EB6-40C5-49FA-8DC1-6A0E57E09092}" type="pres">
      <dgm:prSet presAssocID="{651362CF-DD82-4355-BD54-E70E25C507C6}" presName="parentNode" presStyleLbl="node1" presStyleIdx="1" presStyleCnt="4" custLinFactNeighborX="1874" custLinFactNeighborY="952">
        <dgm:presLayoutVars>
          <dgm:chMax val="1"/>
          <dgm:bulletEnabled val="1"/>
        </dgm:presLayoutVars>
      </dgm:prSet>
      <dgm:spPr/>
    </dgm:pt>
    <dgm:pt modelId="{30074FCA-E6C6-4BEC-A50C-10D451A0B5D9}" type="pres">
      <dgm:prSet presAssocID="{651362CF-DD82-4355-BD54-E70E25C507C6}" presName="childNode" presStyleLbl="revTx" presStyleIdx="0" presStyleCnt="3">
        <dgm:presLayoutVars>
          <dgm:bulletEnabled val="1"/>
        </dgm:presLayoutVars>
      </dgm:prSet>
      <dgm:spPr/>
    </dgm:pt>
    <dgm:pt modelId="{0B8D8EEE-625A-4613-88C6-A5E0751C89EE}" type="pres">
      <dgm:prSet presAssocID="{C89D7878-C5A5-470F-AF09-F64F9E5B8421}" presName="Name25" presStyleLbl="parChTrans1D1" presStyleIdx="1" presStyleCnt="3"/>
      <dgm:spPr/>
    </dgm:pt>
    <dgm:pt modelId="{0C49E44D-ADA8-45FE-A1FE-BEBDC0B90943}" type="pres">
      <dgm:prSet presAssocID="{1C4FEB50-2B99-4BA8-8E43-33680FC0BAF1}" presName="node" presStyleCnt="0"/>
      <dgm:spPr/>
    </dgm:pt>
    <dgm:pt modelId="{FE1DB4DF-E8B8-442D-A5C2-9B8B517F6C1C}" type="pres">
      <dgm:prSet presAssocID="{1C4FEB50-2B99-4BA8-8E43-33680FC0BAF1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31882026-DD7B-4B5B-BB6C-3A0CA638BD9E}" type="pres">
      <dgm:prSet presAssocID="{1C4FEB50-2B99-4BA8-8E43-33680FC0BAF1}" presName="childNode" presStyleLbl="revTx" presStyleIdx="1" presStyleCnt="3">
        <dgm:presLayoutVars>
          <dgm:bulletEnabled val="1"/>
        </dgm:presLayoutVars>
      </dgm:prSet>
      <dgm:spPr/>
    </dgm:pt>
    <dgm:pt modelId="{384004E9-E8E9-405E-90DD-F8A6C6DB6A94}" type="pres">
      <dgm:prSet presAssocID="{97FE2261-127E-4ABA-93B0-E4391D05D5A0}" presName="Name25" presStyleLbl="parChTrans1D1" presStyleIdx="2" presStyleCnt="3"/>
      <dgm:spPr/>
    </dgm:pt>
    <dgm:pt modelId="{91221E1E-7264-4C3E-9159-6597AB123F43}" type="pres">
      <dgm:prSet presAssocID="{3E937C21-59DC-4C4C-8347-BF36AC02ED81}" presName="node" presStyleCnt="0"/>
      <dgm:spPr/>
    </dgm:pt>
    <dgm:pt modelId="{A21A39C6-7FC6-4093-B19E-1E5133E68998}" type="pres">
      <dgm:prSet presAssocID="{3E937C21-59DC-4C4C-8347-BF36AC02ED81}" presName="parentNode" presStyleLbl="node1" presStyleIdx="3" presStyleCnt="4" custLinFactNeighborX="-769" custLinFactNeighborY="5491">
        <dgm:presLayoutVars>
          <dgm:chMax val="1"/>
          <dgm:bulletEnabled val="1"/>
        </dgm:presLayoutVars>
      </dgm:prSet>
      <dgm:spPr/>
    </dgm:pt>
    <dgm:pt modelId="{DD814F37-66C9-49B3-8FC4-6EFC75F486AB}" type="pres">
      <dgm:prSet presAssocID="{3E937C21-59DC-4C4C-8347-BF36AC02ED81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A3265229-6284-4737-A208-8CD7ABEF755A}" type="presOf" srcId="{3270E7CD-A14E-4BC2-A1A0-79D19E069E8E}" destId="{DD814F37-66C9-49B3-8FC4-6EFC75F486AB}" srcOrd="0" destOrd="1" presId="urn:microsoft.com/office/officeart/2005/8/layout/radial2"/>
    <dgm:cxn modelId="{917D406E-07CB-467B-B39C-44EE8F2EEAD1}" type="presOf" srcId="{D1EFD719-9695-4EA0-A863-67BB47CE65E2}" destId="{30074FCA-E6C6-4BEC-A50C-10D451A0B5D9}" srcOrd="0" destOrd="0" presId="urn:microsoft.com/office/officeart/2005/8/layout/radial2"/>
    <dgm:cxn modelId="{137A6248-9D9E-4506-8BF9-81BF8C9ECDD6}" type="presOf" srcId="{23F8AF0B-5D54-4665-A633-CAB7AFFB8A0C}" destId="{1CDC3AB7-05C1-435D-84BC-E09C69B94341}" srcOrd="0" destOrd="0" presId="urn:microsoft.com/office/officeart/2005/8/layout/radial2"/>
    <dgm:cxn modelId="{21842DEA-73C8-4336-97F2-879EC50C087C}" srcId="{1C4FEB50-2B99-4BA8-8E43-33680FC0BAF1}" destId="{7A72E8D1-F8CE-4D92-B3DD-0203DC42F108}" srcOrd="3" destOrd="0" parTransId="{2FA67E99-BD6E-4107-A3E6-462F8CE57E72}" sibTransId="{D6C7855D-4BD1-4B59-9C9C-04A289951F15}"/>
    <dgm:cxn modelId="{35CA628A-5C92-4421-8CDC-7E901CE28927}" type="presOf" srcId="{D6B9D650-9C38-4089-AE94-7DE624C2329A}" destId="{BAEDB037-CD56-4A02-A348-936BF8398DA4}" srcOrd="0" destOrd="0" presId="urn:microsoft.com/office/officeart/2005/8/layout/radial2"/>
    <dgm:cxn modelId="{D0BFAC45-DD1B-4044-AA08-F9151EF211CE}" type="presOf" srcId="{1C4FEB50-2B99-4BA8-8E43-33680FC0BAF1}" destId="{FE1DB4DF-E8B8-442D-A5C2-9B8B517F6C1C}" srcOrd="0" destOrd="0" presId="urn:microsoft.com/office/officeart/2005/8/layout/radial2"/>
    <dgm:cxn modelId="{E3F9DFDE-B028-49F4-8E38-BFC19147A68D}" type="presOf" srcId="{97FE2261-127E-4ABA-93B0-E4391D05D5A0}" destId="{384004E9-E8E9-405E-90DD-F8A6C6DB6A94}" srcOrd="0" destOrd="0" presId="urn:microsoft.com/office/officeart/2005/8/layout/radial2"/>
    <dgm:cxn modelId="{1F0EFE64-73CE-4937-BC99-61FA387CD1F7}" type="presOf" srcId="{DCE8D560-EFD3-4502-AE36-AA6A1F20FB68}" destId="{30074FCA-E6C6-4BEC-A50C-10D451A0B5D9}" srcOrd="0" destOrd="2" presId="urn:microsoft.com/office/officeart/2005/8/layout/radial2"/>
    <dgm:cxn modelId="{6D500D3E-0760-4817-B424-A6C5F10A064D}" srcId="{3E937C21-59DC-4C4C-8347-BF36AC02ED81}" destId="{1F2BF494-44B0-41AA-9C29-1F17E55D6275}" srcOrd="3" destOrd="0" parTransId="{AE012FDE-7AB1-4064-B3B8-8C8CF1F583F8}" sibTransId="{20F29B6D-9F54-475B-87C1-CA08AA1128B0}"/>
    <dgm:cxn modelId="{8F7AF613-6751-4E6C-BFB2-7D6AD1CC418C}" type="presOf" srcId="{1F2BF494-44B0-41AA-9C29-1F17E55D6275}" destId="{DD814F37-66C9-49B3-8FC4-6EFC75F486AB}" srcOrd="0" destOrd="3" presId="urn:microsoft.com/office/officeart/2005/8/layout/radial2"/>
    <dgm:cxn modelId="{44583FCB-A203-4193-A54B-D6118B9411E9}" type="presOf" srcId="{651362CF-DD82-4355-BD54-E70E25C507C6}" destId="{9C123EB6-40C5-49FA-8DC1-6A0E57E09092}" srcOrd="0" destOrd="0" presId="urn:microsoft.com/office/officeart/2005/8/layout/radial2"/>
    <dgm:cxn modelId="{3454B882-30CB-42BD-99B4-25C2BFE5D7FF}" type="presOf" srcId="{6FADEBF8-2E4F-4500-B84B-301318A0F505}" destId="{DD814F37-66C9-49B3-8FC4-6EFC75F486AB}" srcOrd="0" destOrd="4" presId="urn:microsoft.com/office/officeart/2005/8/layout/radial2"/>
    <dgm:cxn modelId="{34CDBFF8-0CC3-4E40-AECB-1C93FA7143EB}" srcId="{23F8AF0B-5D54-4665-A633-CAB7AFFB8A0C}" destId="{1C4FEB50-2B99-4BA8-8E43-33680FC0BAF1}" srcOrd="1" destOrd="0" parTransId="{C89D7878-C5A5-470F-AF09-F64F9E5B8421}" sibTransId="{A5CDD8EA-D67C-46D8-8EB3-FACFB8D11B23}"/>
    <dgm:cxn modelId="{E2767583-944A-4D9B-96B7-ECD4FA09EC74}" srcId="{651362CF-DD82-4355-BD54-E70E25C507C6}" destId="{D1EFD719-9695-4EA0-A863-67BB47CE65E2}" srcOrd="0" destOrd="0" parTransId="{27AC1408-C648-4814-861A-610713011308}" sibTransId="{BD6A4588-61C3-4B2F-99FC-1A9D3CCAB6B8}"/>
    <dgm:cxn modelId="{4F9B118B-7695-4F85-9943-F1F474112D56}" srcId="{1C4FEB50-2B99-4BA8-8E43-33680FC0BAF1}" destId="{9B5D5B3E-A08E-41A5-8821-769A133B4F81}" srcOrd="1" destOrd="0" parTransId="{EE341FDB-BA96-4454-82D1-015AA539C7FF}" sibTransId="{7EE462A8-A83E-4A08-9574-4F2955EC13D8}"/>
    <dgm:cxn modelId="{548A97AD-BD8F-47EF-97C4-6202435964FA}" srcId="{651362CF-DD82-4355-BD54-E70E25C507C6}" destId="{81B24235-2CA4-48AE-8016-DAE0EAAEA9E1}" srcOrd="1" destOrd="0" parTransId="{83AD910D-3588-44B2-9182-6532548BBFBC}" sibTransId="{5D455370-1010-41F1-86B8-2178BFA565BC}"/>
    <dgm:cxn modelId="{6EBBBBA9-847F-4550-8156-01E5B049F362}" srcId="{3E937C21-59DC-4C4C-8347-BF36AC02ED81}" destId="{6FADEBF8-2E4F-4500-B84B-301318A0F505}" srcOrd="4" destOrd="0" parTransId="{A7F15DE0-0499-4EDA-B892-CB5EB04430A5}" sibTransId="{9C52ADC6-20C0-496D-B14F-EF78A2A226AE}"/>
    <dgm:cxn modelId="{F7753076-A9FC-4D25-B4F1-2492B539BFC0}" type="presOf" srcId="{E9F0AAA5-8E52-4A31-A584-703C903C920B}" destId="{DD814F37-66C9-49B3-8FC4-6EFC75F486AB}" srcOrd="0" destOrd="2" presId="urn:microsoft.com/office/officeart/2005/8/layout/radial2"/>
    <dgm:cxn modelId="{8DF3E17C-D63C-4C60-BAA1-3884F9678288}" type="presOf" srcId="{6E1FBC5E-CD6B-4DBD-B803-2BE849E02218}" destId="{31882026-DD7B-4B5B-BB6C-3A0CA638BD9E}" srcOrd="0" destOrd="2" presId="urn:microsoft.com/office/officeart/2005/8/layout/radial2"/>
    <dgm:cxn modelId="{14E3E775-467F-4760-B00F-6A0633DB290B}" type="presOf" srcId="{9B5D5B3E-A08E-41A5-8821-769A133B4F81}" destId="{31882026-DD7B-4B5B-BB6C-3A0CA638BD9E}" srcOrd="0" destOrd="1" presId="urn:microsoft.com/office/officeart/2005/8/layout/radial2"/>
    <dgm:cxn modelId="{F874AC3C-913D-4163-91BD-8952AD33DDFE}" srcId="{651362CF-DD82-4355-BD54-E70E25C507C6}" destId="{DCE8D560-EFD3-4502-AE36-AA6A1F20FB68}" srcOrd="2" destOrd="0" parTransId="{DF10D3FC-64C8-490B-9A0C-0C9D3FC51F2B}" sibTransId="{51029CFF-DDB9-444C-8EAD-4E7776228966}"/>
    <dgm:cxn modelId="{757475A1-2205-49AF-AFE4-BC059EA91375}" type="presOf" srcId="{C89D7878-C5A5-470F-AF09-F64F9E5B8421}" destId="{0B8D8EEE-625A-4613-88C6-A5E0751C89EE}" srcOrd="0" destOrd="0" presId="urn:microsoft.com/office/officeart/2005/8/layout/radial2"/>
    <dgm:cxn modelId="{48B98BCC-58D3-4BE2-A609-D8300D58B195}" srcId="{3E937C21-59DC-4C4C-8347-BF36AC02ED81}" destId="{3270E7CD-A14E-4BC2-A1A0-79D19E069E8E}" srcOrd="1" destOrd="0" parTransId="{D87E67F6-DD4A-4E5C-901D-F4D517CD7FC0}" sibTransId="{06213F75-362E-4CE0-9905-10AE54A279BE}"/>
    <dgm:cxn modelId="{BDF2E871-FE41-46B3-8B18-D31BA31EB760}" type="presOf" srcId="{3E937C21-59DC-4C4C-8347-BF36AC02ED81}" destId="{A21A39C6-7FC6-4093-B19E-1E5133E68998}" srcOrd="0" destOrd="0" presId="urn:microsoft.com/office/officeart/2005/8/layout/radial2"/>
    <dgm:cxn modelId="{2054E945-258C-4162-9F53-7E4030D905BD}" srcId="{3E937C21-59DC-4C4C-8347-BF36AC02ED81}" destId="{FEA17DA7-103C-4EA6-BB8F-A0E5406B19FC}" srcOrd="0" destOrd="0" parTransId="{82856494-0648-4CC2-A1BE-BEBE964555A0}" sibTransId="{5BC99821-9465-4AAB-90D5-1CC4E96CCD4B}"/>
    <dgm:cxn modelId="{BF6358E8-F7D2-407F-9722-0BC791E961BC}" srcId="{23F8AF0B-5D54-4665-A633-CAB7AFFB8A0C}" destId="{3E937C21-59DC-4C4C-8347-BF36AC02ED81}" srcOrd="2" destOrd="0" parTransId="{97FE2261-127E-4ABA-93B0-E4391D05D5A0}" sibTransId="{CC2971DD-D199-4F2F-8B25-C79F560D6EFE}"/>
    <dgm:cxn modelId="{62C6F77E-9BC5-4C55-90F7-60D1281B410C}" type="presOf" srcId="{FEA17DA7-103C-4EA6-BB8F-A0E5406B19FC}" destId="{DD814F37-66C9-49B3-8FC4-6EFC75F486AB}" srcOrd="0" destOrd="0" presId="urn:microsoft.com/office/officeart/2005/8/layout/radial2"/>
    <dgm:cxn modelId="{9C398447-1379-4F5C-949B-1197F9CA8A65}" type="presOf" srcId="{81B24235-2CA4-48AE-8016-DAE0EAAEA9E1}" destId="{30074FCA-E6C6-4BEC-A50C-10D451A0B5D9}" srcOrd="0" destOrd="1" presId="urn:microsoft.com/office/officeart/2005/8/layout/radial2"/>
    <dgm:cxn modelId="{51BD262E-F4A6-4270-B08C-4F38D28B7388}" srcId="{23F8AF0B-5D54-4665-A633-CAB7AFFB8A0C}" destId="{651362CF-DD82-4355-BD54-E70E25C507C6}" srcOrd="0" destOrd="0" parTransId="{D6B9D650-9C38-4089-AE94-7DE624C2329A}" sibTransId="{2D3FC8F9-5DE6-49D9-A0E6-19D19B2E7BE0}"/>
    <dgm:cxn modelId="{897D7E18-7AA4-4ADC-949F-D8E08C60674D}" type="presOf" srcId="{7A72E8D1-F8CE-4D92-B3DD-0203DC42F108}" destId="{31882026-DD7B-4B5B-BB6C-3A0CA638BD9E}" srcOrd="0" destOrd="3" presId="urn:microsoft.com/office/officeart/2005/8/layout/radial2"/>
    <dgm:cxn modelId="{90B8DAAD-0C8A-4B78-A52B-23323FE3B804}" srcId="{1C4FEB50-2B99-4BA8-8E43-33680FC0BAF1}" destId="{6E1FBC5E-CD6B-4DBD-B803-2BE849E02218}" srcOrd="2" destOrd="0" parTransId="{AA466846-6394-403A-BD7A-64603AE3DAC5}" sibTransId="{885CC53C-722A-4278-B76B-4572BBD35E0D}"/>
    <dgm:cxn modelId="{5A89C179-CEEA-4B3C-8834-0A46B0402E23}" type="presOf" srcId="{9DB233FF-32B4-4B55-A372-6C890DC5CB3B}" destId="{30074FCA-E6C6-4BEC-A50C-10D451A0B5D9}" srcOrd="0" destOrd="3" presId="urn:microsoft.com/office/officeart/2005/8/layout/radial2"/>
    <dgm:cxn modelId="{2EAD8FAB-749B-4622-B552-7CCE20EC0EF6}" srcId="{1C4FEB50-2B99-4BA8-8E43-33680FC0BAF1}" destId="{532476FD-ACCA-4162-A1ED-18629FF65463}" srcOrd="0" destOrd="0" parTransId="{66E8E109-5D60-4816-B291-EB464C8D3C40}" sibTransId="{B2216862-F7F0-4BA0-AE17-12DDD28E1FC6}"/>
    <dgm:cxn modelId="{8E3808C0-851C-43E2-A94F-1F484B192210}" srcId="{651362CF-DD82-4355-BD54-E70E25C507C6}" destId="{9DB233FF-32B4-4B55-A372-6C890DC5CB3B}" srcOrd="3" destOrd="0" parTransId="{43A0ACAE-787F-4DBB-ADC3-556BD83A726A}" sibTransId="{F02CC9EE-1B28-4B19-9B1A-33DDF0FAD4D6}"/>
    <dgm:cxn modelId="{2DD5B18C-C3C3-46A4-99D8-37B01187D2FB}" type="presOf" srcId="{532476FD-ACCA-4162-A1ED-18629FF65463}" destId="{31882026-DD7B-4B5B-BB6C-3A0CA638BD9E}" srcOrd="0" destOrd="0" presId="urn:microsoft.com/office/officeart/2005/8/layout/radial2"/>
    <dgm:cxn modelId="{218E0B5F-32CB-45A3-A754-A97A200E0B72}" srcId="{3E937C21-59DC-4C4C-8347-BF36AC02ED81}" destId="{E9F0AAA5-8E52-4A31-A584-703C903C920B}" srcOrd="2" destOrd="0" parTransId="{7A9A173C-95C2-4524-BF2E-BB9B07B16216}" sibTransId="{09D003CD-652E-4E1A-BDCC-75C348B7E13E}"/>
    <dgm:cxn modelId="{56061D96-B234-4299-A935-8E6CC4035C85}" type="presParOf" srcId="{1CDC3AB7-05C1-435D-84BC-E09C69B94341}" destId="{605D854F-8918-4D18-836B-118A4B61D708}" srcOrd="0" destOrd="0" presId="urn:microsoft.com/office/officeart/2005/8/layout/radial2"/>
    <dgm:cxn modelId="{0C8B5B6A-D38E-409A-B3E6-98071C3FA9CF}" type="presParOf" srcId="{605D854F-8918-4D18-836B-118A4B61D708}" destId="{6579339F-3A69-4658-8AB3-ED4CC1A9B5B9}" srcOrd="0" destOrd="0" presId="urn:microsoft.com/office/officeart/2005/8/layout/radial2"/>
    <dgm:cxn modelId="{E8348322-017D-464E-9D84-246C31E9E83F}" type="presParOf" srcId="{6579339F-3A69-4658-8AB3-ED4CC1A9B5B9}" destId="{2CA7F0FB-5C8A-4C8C-82A8-65D24E0D57B2}" srcOrd="0" destOrd="0" presId="urn:microsoft.com/office/officeart/2005/8/layout/radial2"/>
    <dgm:cxn modelId="{B1624DEB-2B46-4356-AE9A-038EFBD2E341}" type="presParOf" srcId="{6579339F-3A69-4658-8AB3-ED4CC1A9B5B9}" destId="{CE0EA345-45DC-4A36-B649-3AF9891BF3C8}" srcOrd="1" destOrd="0" presId="urn:microsoft.com/office/officeart/2005/8/layout/radial2"/>
    <dgm:cxn modelId="{597B1F8A-AAB0-488A-85F1-387F6BA2280A}" type="presParOf" srcId="{605D854F-8918-4D18-836B-118A4B61D708}" destId="{BAEDB037-CD56-4A02-A348-936BF8398DA4}" srcOrd="1" destOrd="0" presId="urn:microsoft.com/office/officeart/2005/8/layout/radial2"/>
    <dgm:cxn modelId="{78F392BE-ADD7-4F28-A081-0C6A864CF15D}" type="presParOf" srcId="{605D854F-8918-4D18-836B-118A4B61D708}" destId="{B376EA90-36C4-406D-B239-BDB03491D09D}" srcOrd="2" destOrd="0" presId="urn:microsoft.com/office/officeart/2005/8/layout/radial2"/>
    <dgm:cxn modelId="{2A0CA007-5CCB-4FE0-ABB9-144F5F914D83}" type="presParOf" srcId="{B376EA90-36C4-406D-B239-BDB03491D09D}" destId="{9C123EB6-40C5-49FA-8DC1-6A0E57E09092}" srcOrd="0" destOrd="0" presId="urn:microsoft.com/office/officeart/2005/8/layout/radial2"/>
    <dgm:cxn modelId="{1A6B9B62-7598-43B6-A07B-84B7BC401AEA}" type="presParOf" srcId="{B376EA90-36C4-406D-B239-BDB03491D09D}" destId="{30074FCA-E6C6-4BEC-A50C-10D451A0B5D9}" srcOrd="1" destOrd="0" presId="urn:microsoft.com/office/officeart/2005/8/layout/radial2"/>
    <dgm:cxn modelId="{18248AE6-251C-448A-A9F6-85C267C9BF37}" type="presParOf" srcId="{605D854F-8918-4D18-836B-118A4B61D708}" destId="{0B8D8EEE-625A-4613-88C6-A5E0751C89EE}" srcOrd="3" destOrd="0" presId="urn:microsoft.com/office/officeart/2005/8/layout/radial2"/>
    <dgm:cxn modelId="{F953D316-E39A-471F-A218-2A67C8C21B99}" type="presParOf" srcId="{605D854F-8918-4D18-836B-118A4B61D708}" destId="{0C49E44D-ADA8-45FE-A1FE-BEBDC0B90943}" srcOrd="4" destOrd="0" presId="urn:microsoft.com/office/officeart/2005/8/layout/radial2"/>
    <dgm:cxn modelId="{148228AD-27B2-4AC1-A02C-29651AC06D9D}" type="presParOf" srcId="{0C49E44D-ADA8-45FE-A1FE-BEBDC0B90943}" destId="{FE1DB4DF-E8B8-442D-A5C2-9B8B517F6C1C}" srcOrd="0" destOrd="0" presId="urn:microsoft.com/office/officeart/2005/8/layout/radial2"/>
    <dgm:cxn modelId="{2C721AB7-4788-4835-B087-27AF112FD4D2}" type="presParOf" srcId="{0C49E44D-ADA8-45FE-A1FE-BEBDC0B90943}" destId="{31882026-DD7B-4B5B-BB6C-3A0CA638BD9E}" srcOrd="1" destOrd="0" presId="urn:microsoft.com/office/officeart/2005/8/layout/radial2"/>
    <dgm:cxn modelId="{E54DFD3B-9E1D-4624-87E3-0D53F7442180}" type="presParOf" srcId="{605D854F-8918-4D18-836B-118A4B61D708}" destId="{384004E9-E8E9-405E-90DD-F8A6C6DB6A94}" srcOrd="5" destOrd="0" presId="urn:microsoft.com/office/officeart/2005/8/layout/radial2"/>
    <dgm:cxn modelId="{C4958B88-D02C-4757-AD16-13B1FBFDF2D9}" type="presParOf" srcId="{605D854F-8918-4D18-836B-118A4B61D708}" destId="{91221E1E-7264-4C3E-9159-6597AB123F43}" srcOrd="6" destOrd="0" presId="urn:microsoft.com/office/officeart/2005/8/layout/radial2"/>
    <dgm:cxn modelId="{AE4DF6E1-160F-4597-99B1-19011DA6F554}" type="presParOf" srcId="{91221E1E-7264-4C3E-9159-6597AB123F43}" destId="{A21A39C6-7FC6-4093-B19E-1E5133E68998}" srcOrd="0" destOrd="0" presId="urn:microsoft.com/office/officeart/2005/8/layout/radial2"/>
    <dgm:cxn modelId="{D6F6B36D-393A-406D-B5AD-73187364A2B5}" type="presParOf" srcId="{91221E1E-7264-4C3E-9159-6597AB123F43}" destId="{DD814F37-66C9-49B3-8FC4-6EFC75F486A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01E27F-450D-4526-A0AA-41258EE0959F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417D9DFC-2252-45CF-99D0-454F7AC0F458}">
      <dgm:prSet phldrT="[Szöveg]" custT="1"/>
      <dgm:spPr>
        <a:solidFill>
          <a:srgbClr val="0070C0"/>
        </a:solidFill>
      </dgm:spPr>
      <dgm:t>
        <a:bodyPr/>
        <a:lstStyle/>
        <a:p>
          <a:r>
            <a:rPr lang="hu-HU" altLang="hu-HU" sz="1200" b="1" i="1" dirty="0">
              <a:solidFill>
                <a:srgbClr val="FFC000"/>
              </a:solidFill>
              <a:latin typeface="+mj-lt"/>
              <a:cs typeface="Times New Roman" panose="02020603050405020304" pitchFamily="18" charset="0"/>
            </a:rPr>
            <a:t>CBS is 2nd</a:t>
          </a:r>
          <a:r>
            <a:rPr lang="en-US" altLang="hu-HU" sz="1200" b="1" i="1" dirty="0">
              <a:solidFill>
                <a:srgbClr val="FFC000"/>
              </a:solidFill>
              <a:latin typeface="+mj-lt"/>
              <a:cs typeface="Times New Roman" panose="02020603050405020304" pitchFamily="18" charset="0"/>
            </a:rPr>
            <a:t> best CEMS </a:t>
          </a:r>
          <a:r>
            <a:rPr lang="hu-HU" altLang="hu-HU" sz="1200" b="1" i="1" dirty="0">
              <a:solidFill>
                <a:srgbClr val="FFC000"/>
              </a:solidFill>
              <a:latin typeface="+mj-lt"/>
              <a:cs typeface="Times New Roman" panose="02020603050405020304" pitchFamily="18" charset="0"/>
            </a:rPr>
            <a:t>S</a:t>
          </a:r>
          <a:r>
            <a:rPr lang="en-US" altLang="hu-HU" sz="1200" b="1" i="1" dirty="0" err="1">
              <a:solidFill>
                <a:srgbClr val="FFC000"/>
              </a:solidFill>
              <a:latin typeface="+mj-lt"/>
              <a:cs typeface="Times New Roman" panose="02020603050405020304" pitchFamily="18" charset="0"/>
            </a:rPr>
            <a:t>chool</a:t>
          </a:r>
          <a:r>
            <a:rPr lang="en-US" altLang="hu-HU" sz="1200" b="1" i="1" dirty="0">
              <a:solidFill>
                <a:srgbClr val="FFC00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altLang="hu-HU" sz="1200" b="1" dirty="0">
              <a:latin typeface="+mj-lt"/>
              <a:cs typeface="Times New Roman" panose="02020603050405020304" pitchFamily="18" charset="0"/>
            </a:rPr>
            <a:t>in Fall 2015</a:t>
          </a:r>
          <a:endParaRPr lang="hu-HU" sz="1200" b="1" dirty="0">
            <a:latin typeface="+mj-lt"/>
            <a:cs typeface="Times New Roman" panose="02020603050405020304" pitchFamily="18" charset="0"/>
          </a:endParaRPr>
        </a:p>
      </dgm:t>
    </dgm:pt>
    <dgm:pt modelId="{5E022EEB-2744-457F-8FC4-03DA14D29B9F}" type="parTrans" cxnId="{D0545D67-0734-4D50-A2CA-7424CB43BCE4}">
      <dgm:prSet/>
      <dgm:spPr>
        <a:ln>
          <a:solidFill>
            <a:srgbClr val="0070C0"/>
          </a:solidFill>
        </a:ln>
      </dgm:spPr>
      <dgm:t>
        <a:bodyPr/>
        <a:lstStyle/>
        <a:p>
          <a:endParaRPr lang="hu-HU"/>
        </a:p>
      </dgm:t>
    </dgm:pt>
    <dgm:pt modelId="{D0A4B312-ACB8-4477-8B11-600C42B5BE5C}" type="sibTrans" cxnId="{D0545D67-0734-4D50-A2CA-7424CB43BCE4}">
      <dgm:prSet/>
      <dgm:spPr/>
      <dgm:t>
        <a:bodyPr/>
        <a:lstStyle/>
        <a:p>
          <a:endParaRPr lang="hu-HU"/>
        </a:p>
      </dgm:t>
    </dgm:pt>
    <dgm:pt modelId="{77F97DDA-9925-42D5-9252-5FDFB091AB24}">
      <dgm:prSet phldrT="[Szöveg]" custT="1"/>
      <dgm:spPr>
        <a:solidFill>
          <a:srgbClr val="4077C8"/>
        </a:solidFill>
      </dgm:spPr>
      <dgm:t>
        <a:bodyPr/>
        <a:lstStyle/>
        <a:p>
          <a:r>
            <a:rPr lang="hu-HU" sz="1200" b="1" i="1" dirty="0">
              <a:solidFill>
                <a:srgbClr val="FFC000"/>
              </a:solidFill>
              <a:latin typeface="+mj-lt"/>
              <a:cs typeface="Times New Roman" panose="02020603050405020304" pitchFamily="18" charset="0"/>
            </a:rPr>
            <a:t>CBS is No 1 CEMS School </a:t>
          </a:r>
          <a:br>
            <a:rPr lang="hu-HU" sz="1200" b="1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</a:br>
          <a:r>
            <a:rPr lang="hu-HU" sz="1200" b="1" dirty="0" err="1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in</a:t>
          </a:r>
          <a:r>
            <a:rPr lang="hu-HU" sz="1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hu-HU" sz="1200" b="1" dirty="0" err="1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skill</a:t>
          </a:r>
          <a:r>
            <a:rPr lang="hu-HU" sz="1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hu-HU" sz="1200" b="1" dirty="0" err="1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seminars</a:t>
          </a:r>
          <a:r>
            <a:rPr lang="hu-HU" sz="1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hu-HU" sz="1200" b="1" dirty="0" err="1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in</a:t>
          </a:r>
          <a:r>
            <a:rPr lang="hu-HU" sz="1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 2016 Spring</a:t>
          </a:r>
          <a:endParaRPr lang="hu-HU" sz="1200" b="1" dirty="0">
            <a:latin typeface="+mj-lt"/>
            <a:cs typeface="Times New Roman" panose="02020603050405020304" pitchFamily="18" charset="0"/>
          </a:endParaRPr>
        </a:p>
      </dgm:t>
    </dgm:pt>
    <dgm:pt modelId="{1A8C3092-9BA6-4E5B-A6E1-76BF6D26BA03}" type="parTrans" cxnId="{6418287F-2EA3-4520-815F-7343A3D0FFAB}">
      <dgm:prSet/>
      <dgm:spPr>
        <a:ln>
          <a:solidFill>
            <a:srgbClr val="3366CC"/>
          </a:solidFill>
        </a:ln>
      </dgm:spPr>
      <dgm:t>
        <a:bodyPr/>
        <a:lstStyle/>
        <a:p>
          <a:endParaRPr lang="hu-HU"/>
        </a:p>
      </dgm:t>
    </dgm:pt>
    <dgm:pt modelId="{518D0945-16E0-4EC0-8A25-EDCBA980C6A3}" type="sibTrans" cxnId="{6418287F-2EA3-4520-815F-7343A3D0FFAB}">
      <dgm:prSet/>
      <dgm:spPr/>
      <dgm:t>
        <a:bodyPr/>
        <a:lstStyle/>
        <a:p>
          <a:endParaRPr lang="hu-HU"/>
        </a:p>
      </dgm:t>
    </dgm:pt>
    <dgm:pt modelId="{BC32F035-D23A-481F-B211-580A40912643}">
      <dgm:prSet phldrT="[Szöveg]" custT="1"/>
      <dgm:spPr>
        <a:solidFill>
          <a:srgbClr val="4077C8"/>
        </a:solidFill>
      </dgm:spPr>
      <dgm:t>
        <a:bodyPr/>
        <a:lstStyle/>
        <a:p>
          <a:r>
            <a:rPr lang="hu-HU" altLang="hu-HU" sz="1200" b="1" i="1" dirty="0">
              <a:solidFill>
                <a:srgbClr val="FFC000"/>
              </a:solidFill>
              <a:latin typeface="+mj-lt"/>
              <a:cs typeface="Times New Roman" panose="02020603050405020304" pitchFamily="18" charset="0"/>
            </a:rPr>
            <a:t>CBS is No 1 CEMS S</a:t>
          </a:r>
          <a:r>
            <a:rPr lang="en-US" altLang="hu-HU" sz="1200" b="1" i="1" dirty="0" err="1">
              <a:solidFill>
                <a:srgbClr val="FFC000"/>
              </a:solidFill>
              <a:latin typeface="+mj-lt"/>
              <a:cs typeface="Times New Roman" panose="02020603050405020304" pitchFamily="18" charset="0"/>
            </a:rPr>
            <a:t>chool</a:t>
          </a:r>
          <a:r>
            <a:rPr lang="en-US" altLang="hu-HU" sz="1200" b="1" i="1" dirty="0">
              <a:solidFill>
                <a:srgbClr val="FFC00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hu-HU" altLang="hu-HU" sz="1200" b="1" i="0" dirty="0" err="1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in</a:t>
          </a:r>
          <a:r>
            <a:rPr lang="hu-HU" altLang="hu-HU" sz="1200" b="1" i="1" dirty="0">
              <a:solidFill>
                <a:srgbClr val="FFC00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altLang="hu-HU" sz="1200" b="1" i="0" dirty="0">
              <a:latin typeface="+mj-lt"/>
              <a:cs typeface="Times New Roman" panose="02020603050405020304" pitchFamily="18" charset="0"/>
            </a:rPr>
            <a:t>elective</a:t>
          </a:r>
          <a:r>
            <a:rPr lang="hu-HU" altLang="hu-HU" sz="1200" b="1" i="0" dirty="0">
              <a:latin typeface="+mj-lt"/>
              <a:cs typeface="Times New Roman" panose="02020603050405020304" pitchFamily="18" charset="0"/>
            </a:rPr>
            <a:t>s</a:t>
          </a:r>
          <a:r>
            <a:rPr lang="en-US" altLang="hu-HU" sz="1200" b="1" i="0" dirty="0">
              <a:latin typeface="+mj-lt"/>
              <a:cs typeface="Times New Roman" panose="02020603050405020304" pitchFamily="18" charset="0"/>
            </a:rPr>
            <a:t> </a:t>
          </a:r>
          <a:r>
            <a:rPr lang="hu-HU" altLang="hu-HU" sz="1200" b="1" dirty="0" err="1">
              <a:latin typeface="+mj-lt"/>
              <a:cs typeface="Times New Roman" panose="02020603050405020304" pitchFamily="18" charset="0"/>
            </a:rPr>
            <a:t>based</a:t>
          </a:r>
          <a:r>
            <a:rPr lang="hu-HU" altLang="hu-HU" sz="1200" b="1" dirty="0">
              <a:latin typeface="+mj-lt"/>
              <a:cs typeface="Times New Roman" panose="02020603050405020304" pitchFamily="18" charset="0"/>
            </a:rPr>
            <a:t> </a:t>
          </a:r>
          <a:r>
            <a:rPr lang="hu-HU" altLang="hu-HU" sz="1200" b="1" dirty="0" err="1">
              <a:latin typeface="+mj-lt"/>
              <a:cs typeface="Times New Roman" panose="02020603050405020304" pitchFamily="18" charset="0"/>
            </a:rPr>
            <a:t>on</a:t>
          </a:r>
          <a:r>
            <a:rPr lang="hu-HU" altLang="hu-HU" sz="1200" b="1" dirty="0">
              <a:latin typeface="+mj-lt"/>
              <a:cs typeface="Times New Roman" panose="02020603050405020304" pitchFamily="18" charset="0"/>
            </a:rPr>
            <a:t> </a:t>
          </a:r>
          <a:r>
            <a:rPr lang="hu-HU" altLang="hu-HU" sz="1200" b="1" dirty="0" err="1">
              <a:latin typeface="+mj-lt"/>
              <a:cs typeface="Times New Roman" panose="02020603050405020304" pitchFamily="18" charset="0"/>
            </a:rPr>
            <a:t>student</a:t>
          </a:r>
          <a:r>
            <a:rPr lang="hu-HU" altLang="hu-HU" sz="1200" b="1" dirty="0">
              <a:latin typeface="+mj-lt"/>
              <a:cs typeface="Times New Roman" panose="02020603050405020304" pitchFamily="18" charset="0"/>
            </a:rPr>
            <a:t> </a:t>
          </a:r>
          <a:r>
            <a:rPr lang="hu-HU" altLang="hu-HU" sz="1200" b="1" dirty="0" err="1">
              <a:latin typeface="+mj-lt"/>
              <a:cs typeface="Times New Roman" panose="02020603050405020304" pitchFamily="18" charset="0"/>
            </a:rPr>
            <a:t>evaluations</a:t>
          </a:r>
          <a:r>
            <a:rPr lang="hu-HU" altLang="hu-HU" sz="1200" b="1" dirty="0">
              <a:latin typeface="+mj-lt"/>
              <a:cs typeface="Times New Roman" panose="02020603050405020304" pitchFamily="18" charset="0"/>
            </a:rPr>
            <a:t> </a:t>
          </a:r>
          <a:r>
            <a:rPr lang="hu-HU" altLang="hu-HU" sz="1200" b="1" dirty="0" err="1">
              <a:latin typeface="+mj-lt"/>
              <a:cs typeface="Times New Roman" panose="02020603050405020304" pitchFamily="18" charset="0"/>
            </a:rPr>
            <a:t>in</a:t>
          </a:r>
          <a:r>
            <a:rPr lang="hu-HU" altLang="hu-HU" sz="1200" b="1" dirty="0">
              <a:latin typeface="+mj-lt"/>
              <a:cs typeface="Times New Roman" panose="02020603050405020304" pitchFamily="18" charset="0"/>
            </a:rPr>
            <a:t> </a:t>
          </a:r>
          <a:r>
            <a:rPr lang="hu-HU" altLang="hu-HU" sz="1200" b="1" dirty="0" err="1">
              <a:latin typeface="+mj-lt"/>
              <a:cs typeface="Times New Roman" panose="02020603050405020304" pitchFamily="18" charset="0"/>
            </a:rPr>
            <a:t>Fall</a:t>
          </a:r>
          <a:r>
            <a:rPr lang="hu-HU" altLang="hu-HU" sz="1200" b="1" dirty="0">
              <a:latin typeface="+mj-lt"/>
              <a:cs typeface="Times New Roman" panose="02020603050405020304" pitchFamily="18" charset="0"/>
            </a:rPr>
            <a:t> 2015</a:t>
          </a:r>
          <a:endParaRPr lang="hu-HU" sz="1200" b="1" dirty="0">
            <a:latin typeface="+mj-lt"/>
            <a:cs typeface="Times New Roman" panose="02020603050405020304" pitchFamily="18" charset="0"/>
          </a:endParaRPr>
        </a:p>
      </dgm:t>
    </dgm:pt>
    <dgm:pt modelId="{AF86F64E-1E57-4E09-B05C-273A0A51B88E}" type="parTrans" cxnId="{857CE705-A89E-4BDF-856D-95C142E2104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hu-HU"/>
        </a:p>
      </dgm:t>
    </dgm:pt>
    <dgm:pt modelId="{1647B991-EBC9-49D7-9EA4-E635F4927CA1}" type="sibTrans" cxnId="{857CE705-A89E-4BDF-856D-95C142E21044}">
      <dgm:prSet/>
      <dgm:spPr/>
      <dgm:t>
        <a:bodyPr/>
        <a:lstStyle/>
        <a:p>
          <a:endParaRPr lang="hu-HU"/>
        </a:p>
      </dgm:t>
    </dgm:pt>
    <dgm:pt modelId="{828F4A6C-8E00-4C0A-856A-B431C177C6CE}" type="pres">
      <dgm:prSet presAssocID="{8201E27F-450D-4526-A0AA-41258EE0959F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CAB7F97-50B5-48A4-BC3A-36F432A64413}" type="pres">
      <dgm:prSet presAssocID="{8201E27F-450D-4526-A0AA-41258EE0959F}" presName="cycle" presStyleCnt="0"/>
      <dgm:spPr/>
    </dgm:pt>
    <dgm:pt modelId="{01F90A16-5558-4478-AF9B-AD42BCEA301F}" type="pres">
      <dgm:prSet presAssocID="{8201E27F-450D-4526-A0AA-41258EE0959F}" presName="centerShape" presStyleCnt="0"/>
      <dgm:spPr/>
    </dgm:pt>
    <dgm:pt modelId="{A0475ADE-99E5-4DCB-A5D5-112BFB34A417}" type="pres">
      <dgm:prSet presAssocID="{8201E27F-450D-4526-A0AA-41258EE0959F}" presName="connSite" presStyleLbl="node1" presStyleIdx="0" presStyleCnt="4"/>
      <dgm:spPr/>
    </dgm:pt>
    <dgm:pt modelId="{9E3B89A6-4BCF-49BD-83F4-BA0EE6474C56}" type="pres">
      <dgm:prSet presAssocID="{8201E27F-450D-4526-A0AA-41258EE0959F}" presName="visible" presStyleLbl="node1" presStyleIdx="0" presStyleCnt="4" custScaleX="100178" custScaleY="122650"/>
      <dgm:spPr>
        <a:blipFill dpi="0" rotWithShape="1">
          <a:blip xmlns:r="http://schemas.openxmlformats.org/officeDocument/2006/relationships" r:embed="rId1"/>
          <a:srcRect/>
          <a:stretch>
            <a:fillRect l="-701" t="30641" r="-701" b="30641"/>
          </a:stretch>
        </a:blipFill>
      </dgm:spPr>
    </dgm:pt>
    <dgm:pt modelId="{55BB8E64-E701-4089-8579-45A328658A4E}" type="pres">
      <dgm:prSet presAssocID="{5E022EEB-2744-457F-8FC4-03DA14D29B9F}" presName="Name25" presStyleLbl="parChTrans1D1" presStyleIdx="0" presStyleCnt="3"/>
      <dgm:spPr/>
    </dgm:pt>
    <dgm:pt modelId="{5FA45F2F-ABD1-4B27-B6C3-2C5633910AC1}" type="pres">
      <dgm:prSet presAssocID="{417D9DFC-2252-45CF-99D0-454F7AC0F458}" presName="node" presStyleCnt="0"/>
      <dgm:spPr/>
    </dgm:pt>
    <dgm:pt modelId="{1CE719EB-221E-485E-A4BD-3EFE0C6719F3}" type="pres">
      <dgm:prSet presAssocID="{417D9DFC-2252-45CF-99D0-454F7AC0F458}" presName="parentNode" presStyleLbl="node1" presStyleIdx="1" presStyleCnt="4" custScaleX="137347" custScaleY="143763" custLinFactNeighborX="-1797" custLinFactNeighborY="-4852">
        <dgm:presLayoutVars>
          <dgm:chMax val="1"/>
          <dgm:bulletEnabled val="1"/>
        </dgm:presLayoutVars>
      </dgm:prSet>
      <dgm:spPr/>
    </dgm:pt>
    <dgm:pt modelId="{B49AA0A7-70BD-44DA-83C7-1276948AF103}" type="pres">
      <dgm:prSet presAssocID="{417D9DFC-2252-45CF-99D0-454F7AC0F458}" presName="childNode" presStyleLbl="revTx" presStyleIdx="0" presStyleCnt="0">
        <dgm:presLayoutVars>
          <dgm:bulletEnabled val="1"/>
        </dgm:presLayoutVars>
      </dgm:prSet>
      <dgm:spPr/>
    </dgm:pt>
    <dgm:pt modelId="{D65F1FF0-4242-4FAD-8F03-235B88CADD12}" type="pres">
      <dgm:prSet presAssocID="{AF86F64E-1E57-4E09-B05C-273A0A51B88E}" presName="Name25" presStyleLbl="parChTrans1D1" presStyleIdx="1" presStyleCnt="3"/>
      <dgm:spPr/>
    </dgm:pt>
    <dgm:pt modelId="{064AD3AD-9208-4439-87A6-9E40352E062A}" type="pres">
      <dgm:prSet presAssocID="{BC32F035-D23A-481F-B211-580A40912643}" presName="node" presStyleCnt="0"/>
      <dgm:spPr/>
    </dgm:pt>
    <dgm:pt modelId="{98F8A3F5-2E9D-4AA1-9627-911AF0B1CB78}" type="pres">
      <dgm:prSet presAssocID="{BC32F035-D23A-481F-B211-580A40912643}" presName="parentNode" presStyleLbl="node1" presStyleIdx="2" presStyleCnt="4" custScaleX="137013" custScaleY="145367" custLinFactNeighborX="86410" custLinFactNeighborY="1593">
        <dgm:presLayoutVars>
          <dgm:chMax val="1"/>
          <dgm:bulletEnabled val="1"/>
        </dgm:presLayoutVars>
      </dgm:prSet>
      <dgm:spPr/>
    </dgm:pt>
    <dgm:pt modelId="{0B70F8AC-D5D1-4113-A009-E6220D21FB1E}" type="pres">
      <dgm:prSet presAssocID="{BC32F035-D23A-481F-B211-580A40912643}" presName="childNode" presStyleLbl="revTx" presStyleIdx="0" presStyleCnt="0">
        <dgm:presLayoutVars>
          <dgm:bulletEnabled val="1"/>
        </dgm:presLayoutVars>
      </dgm:prSet>
      <dgm:spPr/>
    </dgm:pt>
    <dgm:pt modelId="{ACF15749-A731-4514-A52D-3D6D63EE2AC3}" type="pres">
      <dgm:prSet presAssocID="{1A8C3092-9BA6-4E5B-A6E1-76BF6D26BA03}" presName="Name25" presStyleLbl="parChTrans1D1" presStyleIdx="2" presStyleCnt="3"/>
      <dgm:spPr/>
    </dgm:pt>
    <dgm:pt modelId="{8666948A-CB84-4FF1-A61F-7C1EA72317C6}" type="pres">
      <dgm:prSet presAssocID="{77F97DDA-9925-42D5-9252-5FDFB091AB24}" presName="node" presStyleCnt="0"/>
      <dgm:spPr/>
    </dgm:pt>
    <dgm:pt modelId="{B12390CC-8D02-4C4D-8708-7BB1A545F148}" type="pres">
      <dgm:prSet presAssocID="{77F97DDA-9925-42D5-9252-5FDFB091AB24}" presName="parentNode" presStyleLbl="node1" presStyleIdx="3" presStyleCnt="4" custScaleX="131976" custScaleY="135706" custLinFactNeighborX="888" custLinFactNeighborY="27164">
        <dgm:presLayoutVars>
          <dgm:chMax val="1"/>
          <dgm:bulletEnabled val="1"/>
        </dgm:presLayoutVars>
      </dgm:prSet>
      <dgm:spPr/>
    </dgm:pt>
    <dgm:pt modelId="{6AEAD09F-331C-4D3D-A1F8-48FE20468B1A}" type="pres">
      <dgm:prSet presAssocID="{77F97DDA-9925-42D5-9252-5FDFB091AB2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5E65BF8-B173-44A6-96C4-B9C38F5E8A4E}" type="presOf" srcId="{AF86F64E-1E57-4E09-B05C-273A0A51B88E}" destId="{D65F1FF0-4242-4FAD-8F03-235B88CADD12}" srcOrd="0" destOrd="0" presId="urn:microsoft.com/office/officeart/2005/8/layout/radial2"/>
    <dgm:cxn modelId="{CE213753-10D8-4E73-9823-A9208E6AF0FA}" type="presOf" srcId="{5E022EEB-2744-457F-8FC4-03DA14D29B9F}" destId="{55BB8E64-E701-4089-8579-45A328658A4E}" srcOrd="0" destOrd="0" presId="urn:microsoft.com/office/officeart/2005/8/layout/radial2"/>
    <dgm:cxn modelId="{857CE705-A89E-4BDF-856D-95C142E21044}" srcId="{8201E27F-450D-4526-A0AA-41258EE0959F}" destId="{BC32F035-D23A-481F-B211-580A40912643}" srcOrd="1" destOrd="0" parTransId="{AF86F64E-1E57-4E09-B05C-273A0A51B88E}" sibTransId="{1647B991-EBC9-49D7-9EA4-E635F4927CA1}"/>
    <dgm:cxn modelId="{D0545D67-0734-4D50-A2CA-7424CB43BCE4}" srcId="{8201E27F-450D-4526-A0AA-41258EE0959F}" destId="{417D9DFC-2252-45CF-99D0-454F7AC0F458}" srcOrd="0" destOrd="0" parTransId="{5E022EEB-2744-457F-8FC4-03DA14D29B9F}" sibTransId="{D0A4B312-ACB8-4477-8B11-600C42B5BE5C}"/>
    <dgm:cxn modelId="{B554CA6B-C02D-40DE-8B1F-987759D2E413}" type="presOf" srcId="{BC32F035-D23A-481F-B211-580A40912643}" destId="{98F8A3F5-2E9D-4AA1-9627-911AF0B1CB78}" srcOrd="0" destOrd="0" presId="urn:microsoft.com/office/officeart/2005/8/layout/radial2"/>
    <dgm:cxn modelId="{7D726CAF-820C-464A-B7D2-30C2D1968A0E}" type="presOf" srcId="{77F97DDA-9925-42D5-9252-5FDFB091AB24}" destId="{B12390CC-8D02-4C4D-8708-7BB1A545F148}" srcOrd="0" destOrd="0" presId="urn:microsoft.com/office/officeart/2005/8/layout/radial2"/>
    <dgm:cxn modelId="{243245A1-85CD-43FE-9552-8C650B62CC1C}" type="presOf" srcId="{417D9DFC-2252-45CF-99D0-454F7AC0F458}" destId="{1CE719EB-221E-485E-A4BD-3EFE0C6719F3}" srcOrd="0" destOrd="0" presId="urn:microsoft.com/office/officeart/2005/8/layout/radial2"/>
    <dgm:cxn modelId="{6418287F-2EA3-4520-815F-7343A3D0FFAB}" srcId="{8201E27F-450D-4526-A0AA-41258EE0959F}" destId="{77F97DDA-9925-42D5-9252-5FDFB091AB24}" srcOrd="2" destOrd="0" parTransId="{1A8C3092-9BA6-4E5B-A6E1-76BF6D26BA03}" sibTransId="{518D0945-16E0-4EC0-8A25-EDCBA980C6A3}"/>
    <dgm:cxn modelId="{395458F1-5D65-4585-AB72-F069878EAE89}" type="presOf" srcId="{8201E27F-450D-4526-A0AA-41258EE0959F}" destId="{828F4A6C-8E00-4C0A-856A-B431C177C6CE}" srcOrd="0" destOrd="0" presId="urn:microsoft.com/office/officeart/2005/8/layout/radial2"/>
    <dgm:cxn modelId="{E52F4EF8-23B1-4FC3-A958-B337D866F9E3}" type="presOf" srcId="{1A8C3092-9BA6-4E5B-A6E1-76BF6D26BA03}" destId="{ACF15749-A731-4514-A52D-3D6D63EE2AC3}" srcOrd="0" destOrd="0" presId="urn:microsoft.com/office/officeart/2005/8/layout/radial2"/>
    <dgm:cxn modelId="{50EC67B6-AF1C-47CD-8F7F-BE5916463C7D}" type="presParOf" srcId="{828F4A6C-8E00-4C0A-856A-B431C177C6CE}" destId="{FCAB7F97-50B5-48A4-BC3A-36F432A64413}" srcOrd="0" destOrd="0" presId="urn:microsoft.com/office/officeart/2005/8/layout/radial2"/>
    <dgm:cxn modelId="{9614A0C6-12A2-4C3B-91F4-F8F17CFF6DE4}" type="presParOf" srcId="{FCAB7F97-50B5-48A4-BC3A-36F432A64413}" destId="{01F90A16-5558-4478-AF9B-AD42BCEA301F}" srcOrd="0" destOrd="0" presId="urn:microsoft.com/office/officeart/2005/8/layout/radial2"/>
    <dgm:cxn modelId="{E15347B3-755D-454C-8572-DF38A8DC158F}" type="presParOf" srcId="{01F90A16-5558-4478-AF9B-AD42BCEA301F}" destId="{A0475ADE-99E5-4DCB-A5D5-112BFB34A417}" srcOrd="0" destOrd="0" presId="urn:microsoft.com/office/officeart/2005/8/layout/radial2"/>
    <dgm:cxn modelId="{80CF32C1-990B-4D87-BFEF-BA4AC25FCF26}" type="presParOf" srcId="{01F90A16-5558-4478-AF9B-AD42BCEA301F}" destId="{9E3B89A6-4BCF-49BD-83F4-BA0EE6474C56}" srcOrd="1" destOrd="0" presId="urn:microsoft.com/office/officeart/2005/8/layout/radial2"/>
    <dgm:cxn modelId="{D3E3E297-5C94-42E3-8418-6C4F3358A222}" type="presParOf" srcId="{FCAB7F97-50B5-48A4-BC3A-36F432A64413}" destId="{55BB8E64-E701-4089-8579-45A328658A4E}" srcOrd="1" destOrd="0" presId="urn:microsoft.com/office/officeart/2005/8/layout/radial2"/>
    <dgm:cxn modelId="{10C83599-99D1-45F9-9E21-C18B9721D537}" type="presParOf" srcId="{FCAB7F97-50B5-48A4-BC3A-36F432A64413}" destId="{5FA45F2F-ABD1-4B27-B6C3-2C5633910AC1}" srcOrd="2" destOrd="0" presId="urn:microsoft.com/office/officeart/2005/8/layout/radial2"/>
    <dgm:cxn modelId="{89D6A897-EDD8-4C13-886D-C4BBF9FFE02B}" type="presParOf" srcId="{5FA45F2F-ABD1-4B27-B6C3-2C5633910AC1}" destId="{1CE719EB-221E-485E-A4BD-3EFE0C6719F3}" srcOrd="0" destOrd="0" presId="urn:microsoft.com/office/officeart/2005/8/layout/radial2"/>
    <dgm:cxn modelId="{B02E9A96-3246-408F-88AC-A2B24E66C0FD}" type="presParOf" srcId="{5FA45F2F-ABD1-4B27-B6C3-2C5633910AC1}" destId="{B49AA0A7-70BD-44DA-83C7-1276948AF103}" srcOrd="1" destOrd="0" presId="urn:microsoft.com/office/officeart/2005/8/layout/radial2"/>
    <dgm:cxn modelId="{38D8E864-D9AD-4A4A-9BD9-1E2DC6C9FA19}" type="presParOf" srcId="{FCAB7F97-50B5-48A4-BC3A-36F432A64413}" destId="{D65F1FF0-4242-4FAD-8F03-235B88CADD12}" srcOrd="3" destOrd="0" presId="urn:microsoft.com/office/officeart/2005/8/layout/radial2"/>
    <dgm:cxn modelId="{9F7ABE93-787A-49FC-8A39-EB8944EEAF8C}" type="presParOf" srcId="{FCAB7F97-50B5-48A4-BC3A-36F432A64413}" destId="{064AD3AD-9208-4439-87A6-9E40352E062A}" srcOrd="4" destOrd="0" presId="urn:microsoft.com/office/officeart/2005/8/layout/radial2"/>
    <dgm:cxn modelId="{A8B251D5-DFFD-4498-A480-4A3CBACEA172}" type="presParOf" srcId="{064AD3AD-9208-4439-87A6-9E40352E062A}" destId="{98F8A3F5-2E9D-4AA1-9627-911AF0B1CB78}" srcOrd="0" destOrd="0" presId="urn:microsoft.com/office/officeart/2005/8/layout/radial2"/>
    <dgm:cxn modelId="{F76BBADB-B28F-4DB2-8EEF-86AA03725310}" type="presParOf" srcId="{064AD3AD-9208-4439-87A6-9E40352E062A}" destId="{0B70F8AC-D5D1-4113-A009-E6220D21FB1E}" srcOrd="1" destOrd="0" presId="urn:microsoft.com/office/officeart/2005/8/layout/radial2"/>
    <dgm:cxn modelId="{FC56AC8C-322B-427C-B85F-12B4A21701C3}" type="presParOf" srcId="{FCAB7F97-50B5-48A4-BC3A-36F432A64413}" destId="{ACF15749-A731-4514-A52D-3D6D63EE2AC3}" srcOrd="5" destOrd="0" presId="urn:microsoft.com/office/officeart/2005/8/layout/radial2"/>
    <dgm:cxn modelId="{F94B9835-8EFF-4AF6-81CC-D05778FB37FA}" type="presParOf" srcId="{FCAB7F97-50B5-48A4-BC3A-36F432A64413}" destId="{8666948A-CB84-4FF1-A61F-7C1EA72317C6}" srcOrd="6" destOrd="0" presId="urn:microsoft.com/office/officeart/2005/8/layout/radial2"/>
    <dgm:cxn modelId="{2CD7537E-5837-4C3B-B56A-01EA8FE486A3}" type="presParOf" srcId="{8666948A-CB84-4FF1-A61F-7C1EA72317C6}" destId="{B12390CC-8D02-4C4D-8708-7BB1A545F148}" srcOrd="0" destOrd="0" presId="urn:microsoft.com/office/officeart/2005/8/layout/radial2"/>
    <dgm:cxn modelId="{F57EE4B1-B362-48D4-9441-39DA59D76B40}" type="presParOf" srcId="{8666948A-CB84-4FF1-A61F-7C1EA72317C6}" destId="{6AEAD09F-331C-4D3D-A1F8-48FE20468B1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004E9-E8E9-405E-90DD-F8A6C6DB6A94}">
      <dsp:nvSpPr>
        <dsp:cNvPr id="0" name=""/>
        <dsp:cNvSpPr/>
      </dsp:nvSpPr>
      <dsp:spPr>
        <a:xfrm rot="2646753">
          <a:off x="1353722" y="2956496"/>
          <a:ext cx="549396" cy="66445"/>
        </a:xfrm>
        <a:custGeom>
          <a:avLst/>
          <a:gdLst/>
          <a:ahLst/>
          <a:cxnLst/>
          <a:rect l="0" t="0" r="0" b="0"/>
          <a:pathLst>
            <a:path>
              <a:moveTo>
                <a:pt x="0" y="33222"/>
              </a:moveTo>
              <a:lnTo>
                <a:pt x="549396" y="3322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D8EEE-625A-4613-88C6-A5E0751C89EE}">
      <dsp:nvSpPr>
        <dsp:cNvPr id="0" name=""/>
        <dsp:cNvSpPr/>
      </dsp:nvSpPr>
      <dsp:spPr>
        <a:xfrm>
          <a:off x="1431194" y="2188660"/>
          <a:ext cx="684364" cy="66445"/>
        </a:xfrm>
        <a:custGeom>
          <a:avLst/>
          <a:gdLst/>
          <a:ahLst/>
          <a:cxnLst/>
          <a:rect l="0" t="0" r="0" b="0"/>
          <a:pathLst>
            <a:path>
              <a:moveTo>
                <a:pt x="0" y="33222"/>
              </a:moveTo>
              <a:lnTo>
                <a:pt x="684364" y="3322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DB037-CD56-4A02-A348-936BF8398DA4}">
      <dsp:nvSpPr>
        <dsp:cNvPr id="0" name=""/>
        <dsp:cNvSpPr/>
      </dsp:nvSpPr>
      <dsp:spPr>
        <a:xfrm rot="19138706">
          <a:off x="1352773" y="1461615"/>
          <a:ext cx="638765" cy="66445"/>
        </a:xfrm>
        <a:custGeom>
          <a:avLst/>
          <a:gdLst/>
          <a:ahLst/>
          <a:cxnLst/>
          <a:rect l="0" t="0" r="0" b="0"/>
          <a:pathLst>
            <a:path>
              <a:moveTo>
                <a:pt x="0" y="33222"/>
              </a:moveTo>
              <a:lnTo>
                <a:pt x="638765" y="3322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EA345-45DC-4A36-B649-3AF9891BF3C8}">
      <dsp:nvSpPr>
        <dsp:cNvPr id="0" name=""/>
        <dsp:cNvSpPr/>
      </dsp:nvSpPr>
      <dsp:spPr>
        <a:xfrm>
          <a:off x="0" y="1316113"/>
          <a:ext cx="1643711" cy="1699348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/>
          </a:blip>
          <a:srcRect/>
          <a:stretch>
            <a:fillRect l="22246" t="15109" r="22246" b="1510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23EB6-40C5-49FA-8DC1-6A0E57E09092}">
      <dsp:nvSpPr>
        <dsp:cNvPr id="0" name=""/>
        <dsp:cNvSpPr/>
      </dsp:nvSpPr>
      <dsp:spPr>
        <a:xfrm>
          <a:off x="1796327" y="497367"/>
          <a:ext cx="951308" cy="951308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solidFill>
                <a:schemeClr val="bg1"/>
              </a:solidFill>
              <a:latin typeface="+mj-lt"/>
            </a:rPr>
            <a:t>CEMS</a:t>
          </a:r>
        </a:p>
      </dsp:txBody>
      <dsp:txXfrm>
        <a:off x="1935643" y="636683"/>
        <a:ext cx="672676" cy="672676"/>
      </dsp:txXfrm>
    </dsp:sp>
    <dsp:sp modelId="{30074FCA-E6C6-4BEC-A50C-10D451A0B5D9}">
      <dsp:nvSpPr>
        <dsp:cNvPr id="0" name=""/>
        <dsp:cNvSpPr/>
      </dsp:nvSpPr>
      <dsp:spPr>
        <a:xfrm>
          <a:off x="2842766" y="497367"/>
          <a:ext cx="1426962" cy="951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 dirty="0">
              <a:solidFill>
                <a:srgbClr val="002060"/>
              </a:solidFill>
            </a:rPr>
            <a:t>2013: 7</a:t>
          </a:r>
          <a:endParaRPr lang="hu-HU" sz="900" b="1" kern="1200" dirty="0">
            <a:solidFill>
              <a:srgbClr val="002060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 dirty="0">
              <a:solidFill>
                <a:srgbClr val="002060"/>
              </a:solidFill>
            </a:rPr>
            <a:t>2014: 5</a:t>
          </a:r>
          <a:endParaRPr lang="hu-HU" sz="900" b="1" kern="1200" dirty="0">
            <a:solidFill>
              <a:srgbClr val="002060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 dirty="0">
              <a:solidFill>
                <a:srgbClr val="002060"/>
              </a:solidFill>
            </a:rPr>
            <a:t>2015: 4</a:t>
          </a:r>
          <a:endParaRPr lang="hu-HU" sz="900" b="1" kern="1200" dirty="0">
            <a:solidFill>
              <a:srgbClr val="002060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900" b="1" kern="1200" dirty="0">
              <a:solidFill>
                <a:srgbClr val="002060"/>
              </a:solidFill>
            </a:rPr>
            <a:t>2017: 9</a:t>
          </a:r>
        </a:p>
      </dsp:txBody>
      <dsp:txXfrm>
        <a:off x="2842766" y="497367"/>
        <a:ext cx="1426962" cy="951308"/>
      </dsp:txXfrm>
    </dsp:sp>
    <dsp:sp modelId="{FE1DB4DF-E8B8-442D-A5C2-9B8B517F6C1C}">
      <dsp:nvSpPr>
        <dsp:cNvPr id="0" name=""/>
        <dsp:cNvSpPr/>
      </dsp:nvSpPr>
      <dsp:spPr>
        <a:xfrm>
          <a:off x="2115558" y="1746229"/>
          <a:ext cx="951308" cy="951308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solidFill>
                <a:schemeClr val="bg1"/>
              </a:solidFill>
              <a:latin typeface="+mj-lt"/>
            </a:rPr>
            <a:t>Corvinus Business School</a:t>
          </a:r>
        </a:p>
      </dsp:txBody>
      <dsp:txXfrm>
        <a:off x="2254874" y="1885545"/>
        <a:ext cx="672676" cy="672676"/>
      </dsp:txXfrm>
    </dsp:sp>
    <dsp:sp modelId="{31882026-DD7B-4B5B-BB6C-3A0CA638BD9E}">
      <dsp:nvSpPr>
        <dsp:cNvPr id="0" name=""/>
        <dsp:cNvSpPr/>
      </dsp:nvSpPr>
      <dsp:spPr>
        <a:xfrm>
          <a:off x="3161997" y="1746229"/>
          <a:ext cx="1426962" cy="951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900" b="1" kern="1200" dirty="0">
              <a:solidFill>
                <a:srgbClr val="002060"/>
              </a:solidFill>
            </a:rPr>
            <a:t>2014: 79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900" b="1" kern="1200" dirty="0">
              <a:solidFill>
                <a:srgbClr val="002060"/>
              </a:solidFill>
            </a:rPr>
            <a:t>2015: 79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900" b="1" kern="1200" dirty="0">
              <a:solidFill>
                <a:srgbClr val="002060"/>
              </a:solidFill>
            </a:rPr>
            <a:t>2016: 82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900" b="1" kern="1200" dirty="0">
              <a:solidFill>
                <a:srgbClr val="002060"/>
              </a:solidFill>
            </a:rPr>
            <a:t>2017: 76</a:t>
          </a:r>
          <a:br>
            <a:rPr lang="hu-HU" sz="900" b="1" kern="1200" dirty="0">
              <a:solidFill>
                <a:srgbClr val="002060"/>
              </a:solidFill>
            </a:rPr>
          </a:br>
          <a:endParaRPr lang="hu-HU" sz="900" b="1" kern="1200" dirty="0">
            <a:solidFill>
              <a:srgbClr val="002060"/>
            </a:solidFill>
          </a:endParaRPr>
        </a:p>
      </dsp:txBody>
      <dsp:txXfrm>
        <a:off x="3161997" y="1746229"/>
        <a:ext cx="1426962" cy="951308"/>
      </dsp:txXfrm>
    </dsp:sp>
    <dsp:sp modelId="{A21A39C6-7FC6-4093-B19E-1E5133E68998}">
      <dsp:nvSpPr>
        <dsp:cNvPr id="0" name=""/>
        <dsp:cNvSpPr/>
      </dsp:nvSpPr>
      <dsp:spPr>
        <a:xfrm>
          <a:off x="1681868" y="3025983"/>
          <a:ext cx="1019609" cy="1019609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bg1"/>
              </a:solidFill>
              <a:latin typeface="+mj-lt"/>
            </a:rPr>
            <a:t>M</a:t>
          </a:r>
          <a:r>
            <a:rPr lang="hu-HU" sz="900" b="1" kern="1200" dirty="0" err="1">
              <a:solidFill>
                <a:schemeClr val="bg1"/>
              </a:solidFill>
              <a:latin typeface="+mj-lt"/>
            </a:rPr>
            <a:t>Sc</a:t>
          </a:r>
          <a:r>
            <a:rPr lang="en-US" sz="900" b="1" kern="1200" dirty="0">
              <a:solidFill>
                <a:schemeClr val="bg1"/>
              </a:solidFill>
              <a:latin typeface="+mj-lt"/>
            </a:rPr>
            <a:t> in Management and </a:t>
          </a:r>
          <a:r>
            <a:rPr lang="hu-HU" sz="900" b="1" kern="1200" dirty="0" err="1">
              <a:solidFill>
                <a:schemeClr val="bg1"/>
              </a:solidFill>
              <a:latin typeface="+mj-lt"/>
            </a:rPr>
            <a:t>Leadership</a:t>
          </a:r>
          <a:endParaRPr lang="hu-HU" sz="900" b="1" kern="1200" dirty="0">
            <a:solidFill>
              <a:schemeClr val="bg1"/>
            </a:solidFill>
            <a:latin typeface="+mj-lt"/>
          </a:endParaRPr>
        </a:p>
      </dsp:txBody>
      <dsp:txXfrm>
        <a:off x="1831186" y="3175301"/>
        <a:ext cx="720973" cy="720973"/>
      </dsp:txXfrm>
    </dsp:sp>
    <dsp:sp modelId="{DD814F37-66C9-49B3-8FC4-6EFC75F486AB}">
      <dsp:nvSpPr>
        <dsp:cNvPr id="0" name=""/>
        <dsp:cNvSpPr/>
      </dsp:nvSpPr>
      <dsp:spPr>
        <a:xfrm>
          <a:off x="2803438" y="3025983"/>
          <a:ext cx="1529413" cy="101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 dirty="0">
              <a:solidFill>
                <a:srgbClr val="002060"/>
              </a:solidFill>
            </a:rPr>
            <a:t>2013: 68</a:t>
          </a:r>
          <a:endParaRPr lang="hu-HU" sz="900" b="1" kern="1200" dirty="0">
            <a:solidFill>
              <a:srgbClr val="002060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 dirty="0">
              <a:solidFill>
                <a:srgbClr val="002060"/>
              </a:solidFill>
            </a:rPr>
            <a:t>2014</a:t>
          </a:r>
          <a:r>
            <a:rPr lang="hu-HU" sz="900" b="1" kern="1200" dirty="0">
              <a:solidFill>
                <a:srgbClr val="002060"/>
              </a:solidFill>
            </a:rPr>
            <a:t>:</a:t>
          </a:r>
          <a:r>
            <a:rPr lang="en-US" sz="900" b="1" kern="1200" dirty="0">
              <a:solidFill>
                <a:srgbClr val="002060"/>
              </a:solidFill>
            </a:rPr>
            <a:t> 70</a:t>
          </a:r>
          <a:endParaRPr lang="hu-HU" sz="900" b="1" kern="1200" dirty="0">
            <a:solidFill>
              <a:srgbClr val="002060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 dirty="0">
              <a:solidFill>
                <a:srgbClr val="002060"/>
              </a:solidFill>
            </a:rPr>
            <a:t>2015: 68</a:t>
          </a:r>
          <a:endParaRPr lang="hu-HU" sz="900" b="1" kern="1200" dirty="0">
            <a:solidFill>
              <a:srgbClr val="002060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900" b="1" kern="1200" dirty="0">
              <a:solidFill>
                <a:srgbClr val="002060"/>
              </a:solidFill>
            </a:rPr>
            <a:t>2016: 70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900" b="1" kern="1200" dirty="0">
              <a:solidFill>
                <a:srgbClr val="002060"/>
              </a:solidFill>
            </a:rPr>
            <a:t>2017: 70</a:t>
          </a:r>
          <a:br>
            <a:rPr lang="hu-HU" sz="900" b="1" kern="1200" dirty="0">
              <a:solidFill>
                <a:srgbClr val="002060"/>
              </a:solidFill>
            </a:rPr>
          </a:br>
          <a:br>
            <a:rPr lang="hu-HU" sz="900" b="1" kern="1200" dirty="0">
              <a:solidFill>
                <a:srgbClr val="002060"/>
              </a:solidFill>
            </a:rPr>
          </a:br>
          <a:endParaRPr lang="hu-HU" sz="900" b="1" kern="1200" dirty="0">
            <a:solidFill>
              <a:srgbClr val="002060"/>
            </a:solidFill>
          </a:endParaRPr>
        </a:p>
      </dsp:txBody>
      <dsp:txXfrm>
        <a:off x="2803438" y="3025983"/>
        <a:ext cx="1529413" cy="1019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15749-A731-4514-A52D-3D6D63EE2AC3}">
      <dsp:nvSpPr>
        <dsp:cNvPr id="0" name=""/>
        <dsp:cNvSpPr/>
      </dsp:nvSpPr>
      <dsp:spPr>
        <a:xfrm rot="2603009">
          <a:off x="1385610" y="2825636"/>
          <a:ext cx="357091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357091" y="32607"/>
              </a:lnTo>
            </a:path>
          </a:pathLst>
        </a:custGeom>
        <a:noFill/>
        <a:ln w="12700" cap="flat" cmpd="sng" algn="ctr">
          <a:solidFill>
            <a:srgbClr val="3366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F1FF0-4242-4FAD-8F03-235B88CADD12}">
      <dsp:nvSpPr>
        <dsp:cNvPr id="0" name=""/>
        <dsp:cNvSpPr/>
      </dsp:nvSpPr>
      <dsp:spPr>
        <a:xfrm rot="22045">
          <a:off x="1434379" y="2104058"/>
          <a:ext cx="1339305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1339305" y="32607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55BB8E64-E701-4089-8579-45A328658A4E}">
      <dsp:nvSpPr>
        <dsp:cNvPr id="0" name=""/>
        <dsp:cNvSpPr/>
      </dsp:nvSpPr>
      <dsp:spPr>
        <a:xfrm rot="18952238">
          <a:off x="1394506" y="1373847"/>
          <a:ext cx="282657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282657" y="32607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B89A6-4BCF-49BD-83F4-BA0EE6474C56}">
      <dsp:nvSpPr>
        <dsp:cNvPr id="0" name=""/>
        <dsp:cNvSpPr/>
      </dsp:nvSpPr>
      <dsp:spPr>
        <a:xfrm>
          <a:off x="-127913" y="1002271"/>
          <a:ext cx="1839353" cy="2251958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-701" t="30641" r="-701" b="3064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719EB-221E-485E-A4BD-3EFE0C6719F3}">
      <dsp:nvSpPr>
        <dsp:cNvPr id="0" name=""/>
        <dsp:cNvSpPr/>
      </dsp:nvSpPr>
      <dsp:spPr>
        <a:xfrm>
          <a:off x="1435622" y="-22108"/>
          <a:ext cx="1513085" cy="158376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altLang="hu-HU" sz="1200" b="1" i="1" kern="1200" dirty="0">
              <a:solidFill>
                <a:srgbClr val="FFC000"/>
              </a:solidFill>
              <a:latin typeface="+mj-lt"/>
              <a:cs typeface="Times New Roman" panose="02020603050405020304" pitchFamily="18" charset="0"/>
            </a:rPr>
            <a:t>CBS is 2nd</a:t>
          </a:r>
          <a:r>
            <a:rPr lang="en-US" altLang="hu-HU" sz="1200" b="1" i="1" kern="1200" dirty="0">
              <a:solidFill>
                <a:srgbClr val="FFC000"/>
              </a:solidFill>
              <a:latin typeface="+mj-lt"/>
              <a:cs typeface="Times New Roman" panose="02020603050405020304" pitchFamily="18" charset="0"/>
            </a:rPr>
            <a:t> best CEMS </a:t>
          </a:r>
          <a:r>
            <a:rPr lang="hu-HU" altLang="hu-HU" sz="1200" b="1" i="1" kern="1200" dirty="0">
              <a:solidFill>
                <a:srgbClr val="FFC000"/>
              </a:solidFill>
              <a:latin typeface="+mj-lt"/>
              <a:cs typeface="Times New Roman" panose="02020603050405020304" pitchFamily="18" charset="0"/>
            </a:rPr>
            <a:t>S</a:t>
          </a:r>
          <a:r>
            <a:rPr lang="en-US" altLang="hu-HU" sz="1200" b="1" i="1" kern="1200" dirty="0" err="1">
              <a:solidFill>
                <a:srgbClr val="FFC000"/>
              </a:solidFill>
              <a:latin typeface="+mj-lt"/>
              <a:cs typeface="Times New Roman" panose="02020603050405020304" pitchFamily="18" charset="0"/>
            </a:rPr>
            <a:t>chool</a:t>
          </a:r>
          <a:r>
            <a:rPr lang="en-US" altLang="hu-HU" sz="1200" b="1" i="1" kern="1200" dirty="0">
              <a:solidFill>
                <a:srgbClr val="FFC00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altLang="hu-HU" sz="1200" b="1" kern="1200" dirty="0">
              <a:latin typeface="+mj-lt"/>
              <a:cs typeface="Times New Roman" panose="02020603050405020304" pitchFamily="18" charset="0"/>
            </a:rPr>
            <a:t>in Fall 2015</a:t>
          </a:r>
          <a:endParaRPr lang="hu-HU" sz="1200" b="1" kern="1200" dirty="0">
            <a:latin typeface="+mj-lt"/>
            <a:cs typeface="Times New Roman" panose="02020603050405020304" pitchFamily="18" charset="0"/>
          </a:endParaRPr>
        </a:p>
      </dsp:txBody>
      <dsp:txXfrm>
        <a:off x="1657208" y="209829"/>
        <a:ext cx="1069913" cy="1119892"/>
      </dsp:txXfrm>
    </dsp:sp>
    <dsp:sp modelId="{98F8A3F5-2E9D-4AA1-9627-911AF0B1CB78}">
      <dsp:nvSpPr>
        <dsp:cNvPr id="0" name=""/>
        <dsp:cNvSpPr/>
      </dsp:nvSpPr>
      <dsp:spPr>
        <a:xfrm>
          <a:off x="2773657" y="1345081"/>
          <a:ext cx="1509405" cy="1601437"/>
        </a:xfrm>
        <a:prstGeom prst="ellipse">
          <a:avLst/>
        </a:prstGeom>
        <a:solidFill>
          <a:srgbClr val="4077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altLang="hu-HU" sz="1200" b="1" i="1" kern="1200" dirty="0">
              <a:solidFill>
                <a:srgbClr val="FFC000"/>
              </a:solidFill>
              <a:latin typeface="+mj-lt"/>
              <a:cs typeface="Times New Roman" panose="02020603050405020304" pitchFamily="18" charset="0"/>
            </a:rPr>
            <a:t>CBS is No 1 CEMS S</a:t>
          </a:r>
          <a:r>
            <a:rPr lang="en-US" altLang="hu-HU" sz="1200" b="1" i="1" kern="1200" dirty="0" err="1">
              <a:solidFill>
                <a:srgbClr val="FFC000"/>
              </a:solidFill>
              <a:latin typeface="+mj-lt"/>
              <a:cs typeface="Times New Roman" panose="02020603050405020304" pitchFamily="18" charset="0"/>
            </a:rPr>
            <a:t>chool</a:t>
          </a:r>
          <a:r>
            <a:rPr lang="en-US" altLang="hu-HU" sz="1200" b="1" i="1" kern="1200" dirty="0">
              <a:solidFill>
                <a:srgbClr val="FFC00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hu-HU" altLang="hu-HU" sz="1200" b="1" i="0" kern="1200" dirty="0" err="1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in</a:t>
          </a:r>
          <a:r>
            <a:rPr lang="hu-HU" altLang="hu-HU" sz="1200" b="1" i="1" kern="1200" dirty="0">
              <a:solidFill>
                <a:srgbClr val="FFC00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altLang="hu-HU" sz="1200" b="1" i="0" kern="1200" dirty="0">
              <a:latin typeface="+mj-lt"/>
              <a:cs typeface="Times New Roman" panose="02020603050405020304" pitchFamily="18" charset="0"/>
            </a:rPr>
            <a:t>elective</a:t>
          </a:r>
          <a:r>
            <a:rPr lang="hu-HU" altLang="hu-HU" sz="1200" b="1" i="0" kern="1200" dirty="0">
              <a:latin typeface="+mj-lt"/>
              <a:cs typeface="Times New Roman" panose="02020603050405020304" pitchFamily="18" charset="0"/>
            </a:rPr>
            <a:t>s</a:t>
          </a:r>
          <a:r>
            <a:rPr lang="en-US" altLang="hu-HU" sz="1200" b="1" i="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hu-HU" altLang="hu-HU" sz="1200" b="1" kern="1200" dirty="0" err="1">
              <a:latin typeface="+mj-lt"/>
              <a:cs typeface="Times New Roman" panose="02020603050405020304" pitchFamily="18" charset="0"/>
            </a:rPr>
            <a:t>based</a:t>
          </a:r>
          <a:r>
            <a:rPr lang="hu-HU" altLang="hu-HU" sz="1200" b="1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hu-HU" altLang="hu-HU" sz="1200" b="1" kern="1200" dirty="0" err="1">
              <a:latin typeface="+mj-lt"/>
              <a:cs typeface="Times New Roman" panose="02020603050405020304" pitchFamily="18" charset="0"/>
            </a:rPr>
            <a:t>on</a:t>
          </a:r>
          <a:r>
            <a:rPr lang="hu-HU" altLang="hu-HU" sz="1200" b="1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hu-HU" altLang="hu-HU" sz="1200" b="1" kern="1200" dirty="0" err="1">
              <a:latin typeface="+mj-lt"/>
              <a:cs typeface="Times New Roman" panose="02020603050405020304" pitchFamily="18" charset="0"/>
            </a:rPr>
            <a:t>student</a:t>
          </a:r>
          <a:r>
            <a:rPr lang="hu-HU" altLang="hu-HU" sz="1200" b="1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hu-HU" altLang="hu-HU" sz="1200" b="1" kern="1200" dirty="0" err="1">
              <a:latin typeface="+mj-lt"/>
              <a:cs typeface="Times New Roman" panose="02020603050405020304" pitchFamily="18" charset="0"/>
            </a:rPr>
            <a:t>evaluations</a:t>
          </a:r>
          <a:r>
            <a:rPr lang="hu-HU" altLang="hu-HU" sz="1200" b="1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hu-HU" altLang="hu-HU" sz="1200" b="1" kern="1200" dirty="0" err="1">
              <a:latin typeface="+mj-lt"/>
              <a:cs typeface="Times New Roman" panose="02020603050405020304" pitchFamily="18" charset="0"/>
            </a:rPr>
            <a:t>in</a:t>
          </a:r>
          <a:r>
            <a:rPr lang="hu-HU" altLang="hu-HU" sz="1200" b="1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hu-HU" altLang="hu-HU" sz="1200" b="1" kern="1200" dirty="0" err="1">
              <a:latin typeface="+mj-lt"/>
              <a:cs typeface="Times New Roman" panose="02020603050405020304" pitchFamily="18" charset="0"/>
            </a:rPr>
            <a:t>Fall</a:t>
          </a:r>
          <a:r>
            <a:rPr lang="hu-HU" altLang="hu-HU" sz="1200" b="1" kern="1200" dirty="0">
              <a:latin typeface="+mj-lt"/>
              <a:cs typeface="Times New Roman" panose="02020603050405020304" pitchFamily="18" charset="0"/>
            </a:rPr>
            <a:t> 2015</a:t>
          </a:r>
          <a:endParaRPr lang="hu-HU" sz="1200" b="1" kern="1200" dirty="0">
            <a:latin typeface="+mj-lt"/>
            <a:cs typeface="Times New Roman" panose="02020603050405020304" pitchFamily="18" charset="0"/>
          </a:endParaRPr>
        </a:p>
      </dsp:txBody>
      <dsp:txXfrm>
        <a:off x="2994704" y="1579606"/>
        <a:ext cx="1067311" cy="1132387"/>
      </dsp:txXfrm>
    </dsp:sp>
    <dsp:sp modelId="{B12390CC-8D02-4C4D-8708-7BB1A545F148}">
      <dsp:nvSpPr>
        <dsp:cNvPr id="0" name=""/>
        <dsp:cNvSpPr/>
      </dsp:nvSpPr>
      <dsp:spPr>
        <a:xfrm>
          <a:off x="1502182" y="2739222"/>
          <a:ext cx="1453915" cy="1495006"/>
        </a:xfrm>
        <a:prstGeom prst="ellipse">
          <a:avLst/>
        </a:prstGeom>
        <a:solidFill>
          <a:srgbClr val="4077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1" kern="1200" dirty="0">
              <a:solidFill>
                <a:srgbClr val="FFC000"/>
              </a:solidFill>
              <a:latin typeface="+mj-lt"/>
              <a:cs typeface="Times New Roman" panose="02020603050405020304" pitchFamily="18" charset="0"/>
            </a:rPr>
            <a:t>CBS is No 1 CEMS School </a:t>
          </a:r>
          <a:br>
            <a:rPr lang="hu-HU" sz="1200" b="1" i="1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</a:br>
          <a:r>
            <a:rPr lang="hu-HU" sz="1200" b="1" kern="1200" dirty="0" err="1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in</a:t>
          </a:r>
          <a:r>
            <a:rPr lang="hu-HU" sz="1200" b="1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hu-HU" sz="1200" b="1" kern="1200" dirty="0" err="1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skill</a:t>
          </a:r>
          <a:r>
            <a:rPr lang="hu-HU" sz="1200" b="1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hu-HU" sz="1200" b="1" kern="1200" dirty="0" err="1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seminars</a:t>
          </a:r>
          <a:r>
            <a:rPr lang="hu-HU" sz="1200" b="1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hu-HU" sz="1200" b="1" kern="1200" dirty="0" err="1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in</a:t>
          </a:r>
          <a:r>
            <a:rPr lang="hu-HU" sz="1200" b="1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 2016 Spring</a:t>
          </a:r>
          <a:endParaRPr lang="hu-HU" sz="1200" b="1" kern="1200" dirty="0">
            <a:latin typeface="+mj-lt"/>
            <a:cs typeface="Times New Roman" panose="02020603050405020304" pitchFamily="18" charset="0"/>
          </a:endParaRPr>
        </a:p>
      </dsp:txBody>
      <dsp:txXfrm>
        <a:off x="1715103" y="2958161"/>
        <a:ext cx="1028073" cy="105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4DDE7-5B54-45AA-A66B-BA8F741A4C8E}" type="datetimeFigureOut">
              <a:rPr lang="hu-HU" smtClean="0"/>
              <a:t>2018. 05. 16.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85013-314C-4E91-BDCC-CC1F9F8C05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3596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643C23-D0F5-415E-B798-590753A4C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6C25778-997B-4CD7-88D8-4780135D3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Neusa Medium" panose="00000600000000000000" pitchFamily="50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0381FB6-27A1-44E0-B29C-1B0336096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12EC-14C5-4DA4-9FCE-C8F755E7C3FF}" type="datetime1">
              <a:rPr lang="hu-HU" smtClean="0"/>
              <a:t>2018. 05. 16.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DA159BC-1DA4-4D1C-95D7-A6D148CC0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9B8AD82-B402-4AA1-B511-BE5CC47C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8933" y="6253163"/>
            <a:ext cx="414867" cy="365125"/>
          </a:xfrm>
          <a:prstGeom prst="rect">
            <a:avLst/>
          </a:prstGeom>
        </p:spPr>
        <p:txBody>
          <a:bodyPr/>
          <a:lstStyle/>
          <a:p>
            <a:fld id="{E32D1B0C-BC09-474C-A50B-BD2B68F71B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62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1C2BC3-83E2-4F5D-8652-474206A1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39EBE7E-2EF1-4570-8883-13E3E776F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1E6627-D1D8-4257-9D70-417FD9488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8B52-8705-47F5-8D22-8625A273871D}" type="datetime1">
              <a:rPr lang="hu-HU" smtClean="0"/>
              <a:t>2018. 05. 16.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538B664-1205-4C28-A6F0-162C4497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B2079B9-47AA-4F2B-B23E-EAC37D30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8933" y="6253163"/>
            <a:ext cx="414867" cy="365125"/>
          </a:xfrm>
          <a:prstGeom prst="rect">
            <a:avLst/>
          </a:prstGeom>
        </p:spPr>
        <p:txBody>
          <a:bodyPr/>
          <a:lstStyle/>
          <a:p>
            <a:fld id="{E32D1B0C-BC09-474C-A50B-BD2B68F71B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973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B378049-AD1F-44B3-BB69-43B825636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4F00876-36E7-42AE-BB54-7F60E9D10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74C2FB9-9034-4C07-A62A-AD6CDB2A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FCE7-DF77-4403-B982-2BC420802F15}" type="datetime1">
              <a:rPr lang="hu-HU" smtClean="0"/>
              <a:t>2018. 05. 16.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87E8683-DA71-4F9F-BAC0-F62F4681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CA3EF24-5685-4FF3-9D8A-CDAC035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8933" y="6253163"/>
            <a:ext cx="414867" cy="365125"/>
          </a:xfrm>
          <a:prstGeom prst="rect">
            <a:avLst/>
          </a:prstGeom>
        </p:spPr>
        <p:txBody>
          <a:bodyPr/>
          <a:lstStyle/>
          <a:p>
            <a:fld id="{E32D1B0C-BC09-474C-A50B-BD2B68F71B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099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2E5FB4-8273-48EB-A1FD-96B02538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109791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A789669-2EA6-4555-9632-0D51DB8B7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5DF9FA8-147A-47BE-A82C-80AAAD7F3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5C5E-873C-4312-B4D6-315E90B8F4AF}" type="datetime1">
              <a:rPr lang="hu-HU" smtClean="0"/>
              <a:t>2018. 05. 16.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DBDE307-E7BA-4779-BC27-1FDB1844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047BE26-9E71-49CA-8DA5-F7DDA5C3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8933" y="6253163"/>
            <a:ext cx="396000" cy="39600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Neusa SemiBold" panose="00000700000000000000" pitchFamily="50" charset="-18"/>
              </a:defRPr>
            </a:lvl1pPr>
          </a:lstStyle>
          <a:p>
            <a:fld id="{E32D1B0C-BC09-474C-A50B-BD2B68F71B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95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B2D6F0-7E29-409A-98D9-7B24F56E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B2D3AF8-1CE5-456A-8E1C-292A284B7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55010A-7752-4C65-B704-1AD704B4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AE58-7D38-4649-B304-DD93811765BC}" type="datetime1">
              <a:rPr lang="hu-HU" smtClean="0"/>
              <a:t>2018. 05. 16.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33CC741-F85D-41B2-B369-71D126E16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F3E858D-63DE-4681-9519-AB48B664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8933" y="6253163"/>
            <a:ext cx="414867" cy="365125"/>
          </a:xfrm>
          <a:prstGeom prst="rect">
            <a:avLst/>
          </a:prstGeom>
        </p:spPr>
        <p:txBody>
          <a:bodyPr/>
          <a:lstStyle/>
          <a:p>
            <a:fld id="{E32D1B0C-BC09-474C-A50B-BD2B68F71B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670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835E7C-9925-4548-A6CB-EE2DAE3AB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0946D6-0C71-43FC-AF4E-ED700AFC2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E5494F9-CACF-4A72-B507-4D7538C59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B88ACE4-3EA1-4BE4-B495-144CB094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6D33-3386-4E65-ABBA-26D6206F3D9A}" type="datetime1">
              <a:rPr lang="hu-HU" smtClean="0"/>
              <a:t>2018. 05. 16.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FBDDD9C-5610-44A6-8832-7466D01B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6FD69BF-81F6-4332-B8F8-385A6E0B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8933" y="6253163"/>
            <a:ext cx="414867" cy="365125"/>
          </a:xfrm>
          <a:prstGeom prst="rect">
            <a:avLst/>
          </a:prstGeom>
        </p:spPr>
        <p:txBody>
          <a:bodyPr/>
          <a:lstStyle/>
          <a:p>
            <a:fld id="{E32D1B0C-BC09-474C-A50B-BD2B68F71B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683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A0B518-C2BE-41F5-96F8-E24C8D9D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C43E038-3238-4DCE-9A46-B4679AB19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5746B92-FA5E-4183-8283-3F709A174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E2F6EB1-2485-49B2-858B-A8D1CB8A8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612D7F6-1C38-44FD-8102-57345D9175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FE24454-0B1E-4650-ADEE-03114990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BD08-B6F7-4AD8-8F24-1C65072E734E}" type="datetime1">
              <a:rPr lang="hu-HU" smtClean="0"/>
              <a:t>2018. 05. 16.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64735F3-D529-4E16-8331-2A3CE4289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61BE51B-1304-4734-8B4A-E1086A87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8933" y="6253163"/>
            <a:ext cx="414867" cy="365125"/>
          </a:xfrm>
          <a:prstGeom prst="rect">
            <a:avLst/>
          </a:prstGeom>
        </p:spPr>
        <p:txBody>
          <a:bodyPr/>
          <a:lstStyle/>
          <a:p>
            <a:fld id="{E32D1B0C-BC09-474C-A50B-BD2B68F71B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675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2FA239-C2D8-4E48-9E4D-0629092D1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51C47F2-9942-4CE7-B6D3-0F8F3CDC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19B5-87EF-464D-BC48-D846C63C989E}" type="datetime1">
              <a:rPr lang="hu-HU" smtClean="0"/>
              <a:t>2018. 05. 16.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6A7592C-1272-4024-9A50-99372A186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BA03635-59FD-4945-88C3-1DD75960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8933" y="6253163"/>
            <a:ext cx="414867" cy="365125"/>
          </a:xfrm>
          <a:prstGeom prst="rect">
            <a:avLst/>
          </a:prstGeom>
        </p:spPr>
        <p:txBody>
          <a:bodyPr/>
          <a:lstStyle/>
          <a:p>
            <a:fld id="{E32D1B0C-BC09-474C-A50B-BD2B68F71B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351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F831099-91AA-441F-B567-58B11F4C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C295-72D8-4032-B95A-0722060591B0}" type="datetime1">
              <a:rPr lang="hu-HU" smtClean="0"/>
              <a:t>2018. 05. 16.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DFE2763-C2CB-4752-ADCE-00D7CE4E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9615E62-83EC-4F90-9C21-A2336018D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8933" y="6253163"/>
            <a:ext cx="414867" cy="365125"/>
          </a:xfrm>
          <a:prstGeom prst="rect">
            <a:avLst/>
          </a:prstGeom>
        </p:spPr>
        <p:txBody>
          <a:bodyPr/>
          <a:lstStyle/>
          <a:p>
            <a:fld id="{E32D1B0C-BC09-474C-A50B-BD2B68F71B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033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D2111B-7C0C-4A01-AE3F-08DE4A92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5B2115-3190-402E-9C3A-87D820E6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5AA2EED-4EED-426C-BAB3-0B99F0968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65E549D-F444-4357-9699-AE17DE48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3017-A8F7-4535-8707-D11D78CB5E78}" type="datetime1">
              <a:rPr lang="hu-HU" smtClean="0"/>
              <a:t>2018. 05. 16.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11FE728-0463-4C9F-9FF0-94178FC6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DBA0EF3-AA42-47B8-B3E8-BF4FC302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8933" y="6253163"/>
            <a:ext cx="414867" cy="365125"/>
          </a:xfrm>
          <a:prstGeom prst="rect">
            <a:avLst/>
          </a:prstGeom>
        </p:spPr>
        <p:txBody>
          <a:bodyPr/>
          <a:lstStyle/>
          <a:p>
            <a:fld id="{E32D1B0C-BC09-474C-A50B-BD2B68F71B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39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407432-DC65-451D-8EFB-B4A0508F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FDC477C0-1485-4138-A6E5-669711032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A6287BB-256B-449D-8C38-A6E02A664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B63240A-FC24-4B2E-BDA5-D300FA827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2615-498D-41F6-ACA4-F323A92ECFA7}" type="datetime1">
              <a:rPr lang="hu-HU" smtClean="0"/>
              <a:t>2018. 05. 16.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5DB44EF-162C-4429-8E98-83DEDED2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6C71AB1-CF10-41B2-914C-42AB4AE3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8933" y="6253163"/>
            <a:ext cx="414867" cy="365125"/>
          </a:xfrm>
          <a:prstGeom prst="rect">
            <a:avLst/>
          </a:prstGeom>
        </p:spPr>
        <p:txBody>
          <a:bodyPr/>
          <a:lstStyle/>
          <a:p>
            <a:fld id="{E32D1B0C-BC09-474C-A50B-BD2B68F71B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540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AEAE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0F9F664-744D-4E41-9DA1-6D93F1A1B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A163E2-6081-4209-89F7-4391A17A1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E174986-508E-4303-A112-C9EB42985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1ED50-B746-4D20-B0F5-07DFFD519465}" type="datetime1">
              <a:rPr lang="hu-HU" smtClean="0"/>
              <a:t>2018. 05. 16.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8780857-74FA-447A-B11C-D5087660C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296CC53-538E-4B2B-B6D1-50FABF2E3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8933" y="6253163"/>
            <a:ext cx="414867" cy="365125"/>
          </a:xfrm>
          <a:prstGeom prst="rect">
            <a:avLst/>
          </a:prstGeom>
          <a:ln w="22225" cap="rnd">
            <a:solidFill>
              <a:srgbClr val="202540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202540"/>
                </a:solidFill>
                <a:latin typeface="Neusa SemiBold" panose="00000700000000000000" pitchFamily="50" charset="-18"/>
              </a:defRPr>
            </a:lvl1pPr>
          </a:lstStyle>
          <a:p>
            <a:fld id="{E32D1B0C-BC09-474C-A50B-BD2B68F71B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747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57575"/>
          </a:solidFill>
          <a:latin typeface="Neusa Medium" panose="00000600000000000000" pitchFamily="50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Neusa Medium" panose="000006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Neusa Medium" panose="000006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Neusa Medium" panose="000006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Neusa Medium" panose="000006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Neusa Medium" panose="000006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24D10E20-4A7C-4EEE-BDF0-8C2E60945CE2}"/>
              </a:ext>
            </a:extLst>
          </p:cNvPr>
          <p:cNvSpPr/>
          <p:nvPr/>
        </p:nvSpPr>
        <p:spPr>
          <a:xfrm>
            <a:off x="0" y="0"/>
            <a:ext cx="6089904" cy="6858000"/>
          </a:xfrm>
          <a:prstGeom prst="rect">
            <a:avLst/>
          </a:prstGeom>
          <a:solidFill>
            <a:srgbClr val="121224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3204CE8-6A17-44C6-A802-5924276BB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56100"/>
            <a:ext cx="6089904" cy="1655762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Professor Zita </a:t>
            </a:r>
            <a:r>
              <a:rPr lang="hu-HU" dirty="0" err="1">
                <a:solidFill>
                  <a:schemeClr val="bg1"/>
                </a:solidFill>
              </a:rPr>
              <a:t>Zoltay</a:t>
            </a:r>
            <a:r>
              <a:rPr lang="hu-HU" dirty="0">
                <a:solidFill>
                  <a:schemeClr val="bg1"/>
                </a:solidFill>
              </a:rPr>
              <a:t> Paprika </a:t>
            </a:r>
            <a:r>
              <a:rPr lang="hu-HU" dirty="0" err="1">
                <a:solidFill>
                  <a:schemeClr val="bg1"/>
                </a:solidFill>
              </a:rPr>
              <a:t>Ph.D</a:t>
            </a:r>
            <a:r>
              <a:rPr lang="hu-H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C2D0EEA-D770-4F27-91F3-E3C42E40E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6089904" cy="2387600"/>
          </a:xfrm>
        </p:spPr>
        <p:txBody>
          <a:bodyPr>
            <a:normAutofit fontScale="90000"/>
          </a:bodyPr>
          <a:lstStyle/>
          <a:p>
            <a:r>
              <a:rPr lang="hu-HU" sz="5000" b="1" dirty="0" err="1">
                <a:solidFill>
                  <a:schemeClr val="bg1"/>
                </a:solidFill>
              </a:rPr>
              <a:t>Corvinus</a:t>
            </a:r>
            <a:r>
              <a:rPr lang="hu-HU" sz="5000" b="1" dirty="0">
                <a:solidFill>
                  <a:schemeClr val="bg1"/>
                </a:solidFill>
              </a:rPr>
              <a:t> </a:t>
            </a:r>
            <a:br>
              <a:rPr lang="hu-HU" sz="5000" b="1" dirty="0">
                <a:solidFill>
                  <a:schemeClr val="bg1"/>
                </a:solidFill>
              </a:rPr>
            </a:br>
            <a:r>
              <a:rPr lang="hu-HU" sz="5000" b="1" dirty="0">
                <a:solidFill>
                  <a:schemeClr val="bg1"/>
                </a:solidFill>
              </a:rPr>
              <a:t>Business </a:t>
            </a:r>
            <a:r>
              <a:rPr lang="hu-HU" sz="5000" b="1" dirty="0" err="1">
                <a:solidFill>
                  <a:schemeClr val="bg1"/>
                </a:solidFill>
              </a:rPr>
              <a:t>School</a:t>
            </a:r>
            <a:br>
              <a:rPr lang="hu-HU" sz="5000" b="1" dirty="0">
                <a:solidFill>
                  <a:schemeClr val="bg1"/>
                </a:solidFill>
              </a:rPr>
            </a:br>
            <a:br>
              <a:rPr lang="hu-HU" sz="5000" b="1" dirty="0">
                <a:solidFill>
                  <a:schemeClr val="bg1"/>
                </a:solidFill>
              </a:rPr>
            </a:br>
            <a:r>
              <a:rPr lang="en-US" sz="5000" b="1" dirty="0">
                <a:solidFill>
                  <a:schemeClr val="bg1"/>
                </a:solidFill>
              </a:rPr>
              <a:t>V4 </a:t>
            </a:r>
            <a:br>
              <a:rPr lang="hu-HU" sz="5000" b="1" dirty="0">
                <a:solidFill>
                  <a:schemeClr val="bg1"/>
                </a:solidFill>
              </a:rPr>
            </a:br>
            <a:r>
              <a:rPr lang="en-US" sz="5000" b="1" dirty="0">
                <a:solidFill>
                  <a:schemeClr val="bg1"/>
                </a:solidFill>
              </a:rPr>
              <a:t>Cooperation</a:t>
            </a:r>
            <a:endParaRPr lang="hu-HU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03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15788D-424D-4E5C-B68D-AA4BE04F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525"/>
            <a:ext cx="10515600" cy="1058558"/>
          </a:xfrm>
        </p:spPr>
        <p:txBody>
          <a:bodyPr>
            <a:normAutofit/>
          </a:bodyPr>
          <a:lstStyle/>
          <a:p>
            <a:r>
              <a:rPr lang="hu-HU" b="1" dirty="0"/>
              <a:t>V4 Research </a:t>
            </a:r>
            <a:r>
              <a:rPr lang="hu-HU" b="1" dirty="0" err="1"/>
              <a:t>Cooperations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6266F41-E304-4CD2-8443-E14024D8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1B0C-BC09-474C-A50B-BD2B68F71B5F}" type="slidenum">
              <a:rPr lang="hu-HU" smtClean="0"/>
              <a:pPr/>
              <a:t>10</a:t>
            </a:fld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972589" y="1386619"/>
            <a:ext cx="8212974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hu-HU" sz="1100" dirty="0"/>
            </a:br>
            <a:endParaRPr lang="hu-H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Poznan University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colleagues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visited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CBS </a:t>
            </a:r>
          </a:p>
          <a:p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because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of a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best-practice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Corvinus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Science Shop)</a:t>
            </a:r>
          </a:p>
          <a:p>
            <a:br>
              <a:rPr lang="hu-HU" sz="1500" dirty="0">
                <a:solidFill>
                  <a:schemeClr val="bg1">
                    <a:lumMod val="50000"/>
                  </a:schemeClr>
                </a:solidFill>
              </a:rPr>
            </a:br>
            <a:endParaRPr lang="hu-H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Publications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is CEE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regional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journals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endParaRPr lang="hu-HU" sz="15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     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Michalkó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Gábor: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Polish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Journal of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Sports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Tourism</a:t>
            </a:r>
            <a:br>
              <a:rPr lang="hu-HU" sz="1500" dirty="0">
                <a:solidFill>
                  <a:schemeClr val="bg1">
                    <a:lumMod val="50000"/>
                  </a:schemeClr>
                </a:solidFill>
              </a:rPr>
            </a:br>
            <a:endParaRPr lang="hu-HU" sz="15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      Szalai Zsuzsanna: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Horyzonty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Politky</a:t>
            </a:r>
            <a:br>
              <a:rPr lang="hu-HU" sz="1500" dirty="0">
                <a:solidFill>
                  <a:schemeClr val="bg1">
                    <a:lumMod val="50000"/>
                  </a:schemeClr>
                </a:solidFill>
              </a:rPr>
            </a:br>
            <a:endParaRPr lang="hu-HU" sz="15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      Erdős Gabriella: Financial Times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East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European Business Law</a:t>
            </a:r>
            <a:br>
              <a:rPr lang="hu-HU" sz="1500" dirty="0">
                <a:solidFill>
                  <a:schemeClr val="bg1">
                    <a:lumMod val="50000"/>
                  </a:schemeClr>
                </a:solidFill>
              </a:rPr>
            </a:br>
            <a:endParaRPr lang="hu-HU" sz="15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     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Primecz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Henriett: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Intersections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East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European Journal of Society and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Politics</a:t>
            </a:r>
            <a:br>
              <a:rPr lang="hu-HU" sz="15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 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     Jámbor Attila and Török Áron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usually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publish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articles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        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Czech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Journal of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Agricultural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Economics</a:t>
            </a:r>
            <a:endParaRPr lang="hu-HU" sz="1500" dirty="0">
              <a:solidFill>
                <a:schemeClr val="bg1">
                  <a:lumMod val="50000"/>
                </a:schemeClr>
              </a:solidFill>
            </a:endParaRPr>
          </a:p>
          <a:p>
            <a:endParaRPr lang="hu-HU" sz="1500" dirty="0">
              <a:solidFill>
                <a:schemeClr val="bg1">
                  <a:lumMod val="50000"/>
                </a:schemeClr>
              </a:solidFill>
            </a:endParaRPr>
          </a:p>
          <a:p>
            <a:endParaRPr lang="hu-H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Usually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there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articles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V4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countries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English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issue</a:t>
            </a:r>
            <a:r>
              <a:rPr lang="hu-HU" sz="1500" dirty="0">
                <a:solidFill>
                  <a:schemeClr val="bg1">
                    <a:lumMod val="50000"/>
                  </a:schemeClr>
                </a:solidFill>
              </a:rPr>
              <a:t> of Management Science </a:t>
            </a:r>
            <a:r>
              <a:rPr lang="hu-HU" sz="1500" dirty="0" err="1">
                <a:solidFill>
                  <a:schemeClr val="bg1">
                    <a:lumMod val="50000"/>
                  </a:schemeClr>
                </a:solidFill>
              </a:rPr>
              <a:t>Magazine</a:t>
            </a:r>
            <a:endParaRPr lang="hu-H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559" y="3197588"/>
            <a:ext cx="2868408" cy="1910022"/>
          </a:xfrm>
          <a:prstGeom prst="rect">
            <a:avLst/>
          </a:prstGeom>
        </p:spPr>
      </p:pic>
      <p:pic>
        <p:nvPicPr>
          <p:cNvPr id="9" name="Kép 8" descr="M:\Anita\CEMS\Logók\Corvinus Business School.bmp">
            <a:extLst>
              <a:ext uri="{FF2B5EF4-FFF2-40B4-BE49-F238E27FC236}">
                <a16:creationId xmlns:a16="http://schemas.microsoft.com/office/drawing/2014/main" id="{7FBDB7B9-845B-4024-A82D-945CB0921B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955" y="5384115"/>
            <a:ext cx="1671955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133" y="1069500"/>
            <a:ext cx="3311388" cy="20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3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4712" y="428358"/>
            <a:ext cx="10515600" cy="1097915"/>
          </a:xfrm>
        </p:spPr>
        <p:txBody>
          <a:bodyPr>
            <a:normAutofit fontScale="90000"/>
          </a:bodyPr>
          <a:lstStyle/>
          <a:p>
            <a:br>
              <a:rPr lang="hu-HU" b="1" dirty="0"/>
            </a:br>
            <a:r>
              <a:rPr lang="hu-HU" b="1" dirty="0" err="1"/>
              <a:t>Future</a:t>
            </a:r>
            <a:r>
              <a:rPr lang="hu-HU" b="1" dirty="0"/>
              <a:t> </a:t>
            </a:r>
            <a:r>
              <a:rPr lang="hu-HU" b="1" dirty="0" err="1"/>
              <a:t>cooperation</a:t>
            </a:r>
            <a:r>
              <a:rPr lang="hu-HU" b="1" dirty="0"/>
              <a:t> </a:t>
            </a:r>
            <a:br>
              <a:rPr lang="hu-HU" b="1" dirty="0"/>
            </a:br>
            <a:r>
              <a:rPr lang="hu-HU" b="1" dirty="0" err="1"/>
              <a:t>opportunities</a:t>
            </a:r>
            <a:br>
              <a:rPr lang="hu-HU" b="1" dirty="0"/>
            </a:br>
            <a:r>
              <a:rPr lang="hu-HU" b="1" dirty="0" err="1"/>
              <a:t>with</a:t>
            </a:r>
            <a:r>
              <a:rPr lang="hu-HU" b="1" dirty="0"/>
              <a:t> V4 partner </a:t>
            </a:r>
            <a:r>
              <a:rPr lang="hu-HU" b="1" dirty="0" err="1"/>
              <a:t>schools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4712" y="1865404"/>
            <a:ext cx="10515600" cy="4351338"/>
          </a:xfrm>
        </p:spPr>
        <p:txBody>
          <a:bodyPr/>
          <a:lstStyle/>
          <a:p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Case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study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competitions</a:t>
            </a:r>
            <a:endParaRPr lang="hu-HU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Skill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seminars</a:t>
            </a:r>
            <a:endParaRPr lang="hu-HU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Summer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programmes</a:t>
            </a:r>
            <a:endParaRPr lang="hu-HU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Publications</a:t>
            </a:r>
            <a:endParaRPr lang="hu-HU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Joint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corporate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partnerships</a:t>
            </a:r>
            <a:endParaRPr lang="hu-HU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1B0C-BC09-474C-A50B-BD2B68F71B5F}" type="slidenum">
              <a:rPr lang="hu-HU" smtClean="0"/>
              <a:pPr/>
              <a:t>11</a:t>
            </a:fld>
            <a:endParaRPr lang="hu-HU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8FC1A4B3-8603-4B2C-8364-E812B58CF89B}"/>
              </a:ext>
            </a:extLst>
          </p:cNvPr>
          <p:cNvGrpSpPr/>
          <p:nvPr/>
        </p:nvGrpSpPr>
        <p:grpSpPr>
          <a:xfrm>
            <a:off x="5696373" y="2199050"/>
            <a:ext cx="5242560" cy="3296149"/>
            <a:chOff x="15240" y="3538970"/>
            <a:chExt cx="5205730" cy="3272993"/>
          </a:xfrm>
          <a:blipFill>
            <a:blip r:embed="rId2"/>
            <a:stretch>
              <a:fillRect/>
            </a:stretch>
          </a:blipFill>
        </p:grpSpPr>
        <p:sp>
          <p:nvSpPr>
            <p:cNvPr id="6" name="Folyamatábra: Döntés 5">
              <a:extLst>
                <a:ext uri="{FF2B5EF4-FFF2-40B4-BE49-F238E27FC236}">
                  <a16:creationId xmlns:a16="http://schemas.microsoft.com/office/drawing/2014/main" id="{EBF69B67-B904-4FA8-96E2-4839AAD43B32}"/>
                </a:ext>
              </a:extLst>
            </p:cNvPr>
            <p:cNvSpPr/>
            <p:nvPr/>
          </p:nvSpPr>
          <p:spPr>
            <a:xfrm>
              <a:off x="2598420" y="5694363"/>
              <a:ext cx="1290320" cy="1117600"/>
            </a:xfrm>
            <a:prstGeom prst="flowChartDecis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Folyamatábra: Döntés 6">
              <a:extLst>
                <a:ext uri="{FF2B5EF4-FFF2-40B4-BE49-F238E27FC236}">
                  <a16:creationId xmlns:a16="http://schemas.microsoft.com/office/drawing/2014/main" id="{00FC5438-5B6A-4BCD-820A-1BA5E4D0E110}"/>
                </a:ext>
              </a:extLst>
            </p:cNvPr>
            <p:cNvSpPr/>
            <p:nvPr/>
          </p:nvSpPr>
          <p:spPr>
            <a:xfrm>
              <a:off x="657860" y="4958080"/>
              <a:ext cx="1290320" cy="1117600"/>
            </a:xfrm>
            <a:prstGeom prst="flowChartDecis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Folyamatábra: Döntés 7">
              <a:extLst>
                <a:ext uri="{FF2B5EF4-FFF2-40B4-BE49-F238E27FC236}">
                  <a16:creationId xmlns:a16="http://schemas.microsoft.com/office/drawing/2014/main" id="{8E0D73FA-4CDA-4F03-873D-BA22F2329A07}"/>
                </a:ext>
              </a:extLst>
            </p:cNvPr>
            <p:cNvSpPr/>
            <p:nvPr/>
          </p:nvSpPr>
          <p:spPr>
            <a:xfrm>
              <a:off x="1303020" y="5684400"/>
              <a:ext cx="1290320" cy="1117600"/>
            </a:xfrm>
            <a:prstGeom prst="flowChartDecis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Folyamatábra: Döntés 8">
              <a:extLst>
                <a:ext uri="{FF2B5EF4-FFF2-40B4-BE49-F238E27FC236}">
                  <a16:creationId xmlns:a16="http://schemas.microsoft.com/office/drawing/2014/main" id="{63B0FFBD-5144-459F-92AB-8F461D6133CD}"/>
                </a:ext>
              </a:extLst>
            </p:cNvPr>
            <p:cNvSpPr/>
            <p:nvPr/>
          </p:nvSpPr>
          <p:spPr>
            <a:xfrm>
              <a:off x="15240" y="5694363"/>
              <a:ext cx="1290320" cy="1117600"/>
            </a:xfrm>
            <a:prstGeom prst="flowChartDecis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Folyamatábra: Döntés 9">
              <a:extLst>
                <a:ext uri="{FF2B5EF4-FFF2-40B4-BE49-F238E27FC236}">
                  <a16:creationId xmlns:a16="http://schemas.microsoft.com/office/drawing/2014/main" id="{C39B9DD7-F8F0-45F1-BC75-E3684F4D70E3}"/>
                </a:ext>
              </a:extLst>
            </p:cNvPr>
            <p:cNvSpPr/>
            <p:nvPr/>
          </p:nvSpPr>
          <p:spPr>
            <a:xfrm>
              <a:off x="3930650" y="5694363"/>
              <a:ext cx="1290320" cy="1117600"/>
            </a:xfrm>
            <a:prstGeom prst="flowChartDecis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Folyamatábra: Döntés 10">
              <a:extLst>
                <a:ext uri="{FF2B5EF4-FFF2-40B4-BE49-F238E27FC236}">
                  <a16:creationId xmlns:a16="http://schemas.microsoft.com/office/drawing/2014/main" id="{1E0D509B-2317-4C66-BC43-64C73C96C39D}"/>
                </a:ext>
              </a:extLst>
            </p:cNvPr>
            <p:cNvSpPr/>
            <p:nvPr/>
          </p:nvSpPr>
          <p:spPr>
            <a:xfrm>
              <a:off x="1962150" y="4958080"/>
              <a:ext cx="1290320" cy="1117600"/>
            </a:xfrm>
            <a:prstGeom prst="flowChartDecis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Folyamatábra: Döntés 11">
              <a:extLst>
                <a:ext uri="{FF2B5EF4-FFF2-40B4-BE49-F238E27FC236}">
                  <a16:creationId xmlns:a16="http://schemas.microsoft.com/office/drawing/2014/main" id="{0009CC9F-CDE4-4D7A-A6F1-88FC3A7F10E1}"/>
                </a:ext>
              </a:extLst>
            </p:cNvPr>
            <p:cNvSpPr/>
            <p:nvPr/>
          </p:nvSpPr>
          <p:spPr>
            <a:xfrm>
              <a:off x="3274060" y="4958080"/>
              <a:ext cx="1290320" cy="1117600"/>
            </a:xfrm>
            <a:prstGeom prst="flowChartDecis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Folyamatábra: Döntés 12">
              <a:extLst>
                <a:ext uri="{FF2B5EF4-FFF2-40B4-BE49-F238E27FC236}">
                  <a16:creationId xmlns:a16="http://schemas.microsoft.com/office/drawing/2014/main" id="{7EF2F3D8-C6AF-42FD-8A51-1834408AE29A}"/>
                </a:ext>
              </a:extLst>
            </p:cNvPr>
            <p:cNvSpPr/>
            <p:nvPr/>
          </p:nvSpPr>
          <p:spPr>
            <a:xfrm>
              <a:off x="1316990" y="4231760"/>
              <a:ext cx="1290320" cy="1117600"/>
            </a:xfrm>
            <a:prstGeom prst="flowChartDecis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Folyamatábra: Döntés 13">
              <a:extLst>
                <a:ext uri="{FF2B5EF4-FFF2-40B4-BE49-F238E27FC236}">
                  <a16:creationId xmlns:a16="http://schemas.microsoft.com/office/drawing/2014/main" id="{D84B51E6-381B-4283-9B28-BD64E1D6C4E5}"/>
                </a:ext>
              </a:extLst>
            </p:cNvPr>
            <p:cNvSpPr/>
            <p:nvPr/>
          </p:nvSpPr>
          <p:spPr>
            <a:xfrm>
              <a:off x="2628900" y="4257434"/>
              <a:ext cx="1290320" cy="1117600"/>
            </a:xfrm>
            <a:prstGeom prst="flowChartDecis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Folyamatábra: Döntés 14">
              <a:extLst>
                <a:ext uri="{FF2B5EF4-FFF2-40B4-BE49-F238E27FC236}">
                  <a16:creationId xmlns:a16="http://schemas.microsoft.com/office/drawing/2014/main" id="{1AC3DAA6-BC99-4797-A13C-A00FC880991D}"/>
                </a:ext>
              </a:extLst>
            </p:cNvPr>
            <p:cNvSpPr/>
            <p:nvPr/>
          </p:nvSpPr>
          <p:spPr>
            <a:xfrm>
              <a:off x="1988185" y="3538970"/>
              <a:ext cx="1290320" cy="1117600"/>
            </a:xfrm>
            <a:prstGeom prst="flowChartDecis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75" y="3967147"/>
            <a:ext cx="3893279" cy="25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2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1B0C-BC09-474C-A50B-BD2B68F71B5F}" type="slidenum">
              <a:rPr lang="hu-HU" smtClean="0"/>
              <a:pPr/>
              <a:t>12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399607" y="20667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4500" b="1" dirty="0">
                <a:solidFill>
                  <a:srgbClr val="757575"/>
                </a:solidFill>
              </a:rPr>
              <a:t>THANK YOU </a:t>
            </a:r>
          </a:p>
          <a:p>
            <a:pPr algn="ctr"/>
            <a:r>
              <a:rPr lang="hu-HU" sz="4500" b="1" dirty="0">
                <a:solidFill>
                  <a:srgbClr val="757575"/>
                </a:solidFill>
              </a:rPr>
              <a:t>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91684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15788D-424D-4E5C-B68D-AA4BE04F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197648"/>
            <a:ext cx="10515600" cy="1058558"/>
          </a:xfrm>
        </p:spPr>
        <p:txBody>
          <a:bodyPr>
            <a:normAutofit/>
          </a:bodyPr>
          <a:lstStyle/>
          <a:p>
            <a:r>
              <a:rPr lang="hu-HU" sz="4000" b="1" dirty="0"/>
              <a:t>The CEMS Network</a:t>
            </a:r>
            <a:endParaRPr lang="hu-HU" sz="40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6266F41-E304-4CD2-8443-E14024D8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1B0C-BC09-474C-A50B-BD2B68F71B5F}" type="slidenum">
              <a:rPr lang="hu-HU" smtClean="0"/>
              <a:pPr/>
              <a:t>2</a:t>
            </a:fld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D4E9EB4-D5C6-4436-9AB6-F06050C057BC}"/>
              </a:ext>
            </a:extLst>
          </p:cNvPr>
          <p:cNvSpPr/>
          <p:nvPr/>
        </p:nvSpPr>
        <p:spPr>
          <a:xfrm>
            <a:off x="410998" y="1480641"/>
            <a:ext cx="6975322" cy="179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CEMS: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December 1988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leading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</a:t>
            </a:r>
            <a:endParaRPr lang="hu-HU" sz="1700" dirty="0">
              <a:solidFill>
                <a:schemeClr val="tx1">
                  <a:lumMod val="50000"/>
                  <a:lumOff val="50000"/>
                </a:schemeClr>
              </a:solidFill>
              <a:latin typeface="Futura Bk BT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(ESADE, HEC Paris,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Bocconi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University,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Cologne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truly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European business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Master's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International Management (MIM) 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</a:t>
            </a:r>
            <a:endParaRPr lang="hu-HU" sz="1700" dirty="0">
              <a:solidFill>
                <a:schemeClr val="tx1">
                  <a:lumMod val="50000"/>
                  <a:lumOff val="50000"/>
                </a:schemeClr>
              </a:solidFill>
              <a:latin typeface="Futura Bk BT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2C644B88-773B-4611-BBD5-3BE58FE2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94" y="1480641"/>
            <a:ext cx="4505252" cy="1750048"/>
          </a:xfrm>
          <a:prstGeom prst="rect">
            <a:avLst/>
          </a:prstGeom>
        </p:spPr>
      </p:pic>
      <p:sp>
        <p:nvSpPr>
          <p:cNvPr id="43" name="Téglalap 42">
            <a:extLst>
              <a:ext uri="{FF2B5EF4-FFF2-40B4-BE49-F238E27FC236}">
                <a16:creationId xmlns:a16="http://schemas.microsoft.com/office/drawing/2014/main" id="{17050AF6-19ED-4380-9979-11A000793E00}"/>
              </a:ext>
            </a:extLst>
          </p:cNvPr>
          <p:cNvSpPr/>
          <p:nvPr/>
        </p:nvSpPr>
        <p:spPr>
          <a:xfrm>
            <a:off x="6854646" y="4152617"/>
            <a:ext cx="5117399" cy="1519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leading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business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worldwide</a:t>
            </a:r>
            <a:endParaRPr lang="hu-HU" sz="1700" dirty="0">
              <a:solidFill>
                <a:schemeClr val="tx1">
                  <a:lumMod val="50000"/>
                  <a:lumOff val="50000"/>
                </a:schemeClr>
              </a:solidFill>
              <a:latin typeface="Futura Bk BT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70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multinational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companies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NGOs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47" name="Csoportba foglalás 46">
            <a:extLst>
              <a:ext uri="{FF2B5EF4-FFF2-40B4-BE49-F238E27FC236}">
                <a16:creationId xmlns:a16="http://schemas.microsoft.com/office/drawing/2014/main" id="{AA3009EC-C4B8-441E-9810-08C76BE82858}"/>
              </a:ext>
            </a:extLst>
          </p:cNvPr>
          <p:cNvGrpSpPr/>
          <p:nvPr/>
        </p:nvGrpSpPr>
        <p:grpSpPr>
          <a:xfrm>
            <a:off x="776758" y="3519674"/>
            <a:ext cx="4934527" cy="2940093"/>
            <a:chOff x="605058" y="3159790"/>
            <a:chExt cx="5186142" cy="3270324"/>
          </a:xfrm>
          <a:blipFill>
            <a:blip r:embed="rId3"/>
            <a:stretch>
              <a:fillRect/>
            </a:stretch>
          </a:blipFill>
        </p:grpSpPr>
        <p:sp>
          <p:nvSpPr>
            <p:cNvPr id="27" name="Téglalap 26">
              <a:extLst>
                <a:ext uri="{FF2B5EF4-FFF2-40B4-BE49-F238E27FC236}">
                  <a16:creationId xmlns:a16="http://schemas.microsoft.com/office/drawing/2014/main" id="{AFE84C3B-BFBE-49DC-8EED-32445E483F1B}"/>
                </a:ext>
              </a:extLst>
            </p:cNvPr>
            <p:cNvSpPr/>
            <p:nvPr/>
          </p:nvSpPr>
          <p:spPr>
            <a:xfrm rot="19284841">
              <a:off x="1509713" y="4567083"/>
              <a:ext cx="680412" cy="6614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Téglalap 24">
              <a:extLst>
                <a:ext uri="{FF2B5EF4-FFF2-40B4-BE49-F238E27FC236}">
                  <a16:creationId xmlns:a16="http://schemas.microsoft.com/office/drawing/2014/main" id="{60E404D1-0136-46FD-B62C-1640932589AA}"/>
                </a:ext>
              </a:extLst>
            </p:cNvPr>
            <p:cNvSpPr/>
            <p:nvPr/>
          </p:nvSpPr>
          <p:spPr>
            <a:xfrm rot="19284841">
              <a:off x="605058" y="3877709"/>
              <a:ext cx="1000430" cy="972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Téglalap 27">
              <a:extLst>
                <a:ext uri="{FF2B5EF4-FFF2-40B4-BE49-F238E27FC236}">
                  <a16:creationId xmlns:a16="http://schemas.microsoft.com/office/drawing/2014/main" id="{4CF0F3C6-B605-40F6-98CA-8BE91B273430}"/>
                </a:ext>
              </a:extLst>
            </p:cNvPr>
            <p:cNvSpPr/>
            <p:nvPr/>
          </p:nvSpPr>
          <p:spPr>
            <a:xfrm rot="19284841">
              <a:off x="2157522" y="3976957"/>
              <a:ext cx="1011922" cy="9836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Téglalap 28">
              <a:extLst>
                <a:ext uri="{FF2B5EF4-FFF2-40B4-BE49-F238E27FC236}">
                  <a16:creationId xmlns:a16="http://schemas.microsoft.com/office/drawing/2014/main" id="{C7B52887-8A26-49CC-992A-084B05658DD1}"/>
                </a:ext>
              </a:extLst>
            </p:cNvPr>
            <p:cNvSpPr/>
            <p:nvPr/>
          </p:nvSpPr>
          <p:spPr>
            <a:xfrm rot="19284841">
              <a:off x="2053157" y="3159790"/>
              <a:ext cx="729652" cy="7092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Téglalap 29">
              <a:extLst>
                <a:ext uri="{FF2B5EF4-FFF2-40B4-BE49-F238E27FC236}">
                  <a16:creationId xmlns:a16="http://schemas.microsoft.com/office/drawing/2014/main" id="{A53F8E54-82A4-4FBA-B3C6-FE673B760C15}"/>
                </a:ext>
              </a:extLst>
            </p:cNvPr>
            <p:cNvSpPr/>
            <p:nvPr/>
          </p:nvSpPr>
          <p:spPr>
            <a:xfrm rot="19284841">
              <a:off x="1039019" y="4975906"/>
              <a:ext cx="483678" cy="4584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Téglalap 30">
              <a:extLst>
                <a:ext uri="{FF2B5EF4-FFF2-40B4-BE49-F238E27FC236}">
                  <a16:creationId xmlns:a16="http://schemas.microsoft.com/office/drawing/2014/main" id="{94B9DAD6-60D6-4A8A-872B-74713093FE82}"/>
                </a:ext>
              </a:extLst>
            </p:cNvPr>
            <p:cNvSpPr/>
            <p:nvPr/>
          </p:nvSpPr>
          <p:spPr>
            <a:xfrm rot="19284841">
              <a:off x="1655575" y="5234721"/>
              <a:ext cx="1229722" cy="11953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Téglalap 31">
              <a:extLst>
                <a:ext uri="{FF2B5EF4-FFF2-40B4-BE49-F238E27FC236}">
                  <a16:creationId xmlns:a16="http://schemas.microsoft.com/office/drawing/2014/main" id="{44F4C724-1707-4A2B-A41F-E9F65D532A0F}"/>
                </a:ext>
              </a:extLst>
            </p:cNvPr>
            <p:cNvSpPr/>
            <p:nvPr/>
          </p:nvSpPr>
          <p:spPr>
            <a:xfrm rot="19284841">
              <a:off x="1561208" y="5311083"/>
              <a:ext cx="150907" cy="1466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Téglalap 32">
              <a:extLst>
                <a:ext uri="{FF2B5EF4-FFF2-40B4-BE49-F238E27FC236}">
                  <a16:creationId xmlns:a16="http://schemas.microsoft.com/office/drawing/2014/main" id="{10A520DE-DC15-4E40-A1F9-5BC6F10DFDE4}"/>
                </a:ext>
              </a:extLst>
            </p:cNvPr>
            <p:cNvSpPr/>
            <p:nvPr/>
          </p:nvSpPr>
          <p:spPr>
            <a:xfrm rot="19284841">
              <a:off x="2975810" y="4500639"/>
              <a:ext cx="1702927" cy="1655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Téglalap 33">
              <a:extLst>
                <a:ext uri="{FF2B5EF4-FFF2-40B4-BE49-F238E27FC236}">
                  <a16:creationId xmlns:a16="http://schemas.microsoft.com/office/drawing/2014/main" id="{408028DB-02A8-4C38-BF1C-FF2C3479AB87}"/>
                </a:ext>
              </a:extLst>
            </p:cNvPr>
            <p:cNvSpPr/>
            <p:nvPr/>
          </p:nvSpPr>
          <p:spPr>
            <a:xfrm rot="19284841">
              <a:off x="3005209" y="3341368"/>
              <a:ext cx="928904" cy="9944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Téglalap 34">
              <a:extLst>
                <a:ext uri="{FF2B5EF4-FFF2-40B4-BE49-F238E27FC236}">
                  <a16:creationId xmlns:a16="http://schemas.microsoft.com/office/drawing/2014/main" id="{765D88D4-87F0-4360-8802-AB44139CC767}"/>
                </a:ext>
              </a:extLst>
            </p:cNvPr>
            <p:cNvSpPr/>
            <p:nvPr/>
          </p:nvSpPr>
          <p:spPr>
            <a:xfrm rot="19284841">
              <a:off x="1402394" y="5435883"/>
              <a:ext cx="150907" cy="1466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Téglalap 35">
              <a:extLst>
                <a:ext uri="{FF2B5EF4-FFF2-40B4-BE49-F238E27FC236}">
                  <a16:creationId xmlns:a16="http://schemas.microsoft.com/office/drawing/2014/main" id="{84599F27-D40B-4D66-8F8B-922EC913C949}"/>
                </a:ext>
              </a:extLst>
            </p:cNvPr>
            <p:cNvSpPr/>
            <p:nvPr/>
          </p:nvSpPr>
          <p:spPr>
            <a:xfrm rot="19284841">
              <a:off x="4116539" y="3920089"/>
              <a:ext cx="504143" cy="4900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Téglalap 38">
              <a:extLst>
                <a:ext uri="{FF2B5EF4-FFF2-40B4-BE49-F238E27FC236}">
                  <a16:creationId xmlns:a16="http://schemas.microsoft.com/office/drawing/2014/main" id="{432EE4E2-D3CA-4A2F-9A34-B3A1E479AEAE}"/>
                </a:ext>
              </a:extLst>
            </p:cNvPr>
            <p:cNvSpPr/>
            <p:nvPr/>
          </p:nvSpPr>
          <p:spPr>
            <a:xfrm rot="19284841">
              <a:off x="4599726" y="4040750"/>
              <a:ext cx="1191474" cy="11582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Téglalap 41">
              <a:extLst>
                <a:ext uri="{FF2B5EF4-FFF2-40B4-BE49-F238E27FC236}">
                  <a16:creationId xmlns:a16="http://schemas.microsoft.com/office/drawing/2014/main" id="{47BE170D-2B08-4609-9AAC-5E344B881768}"/>
                </a:ext>
              </a:extLst>
            </p:cNvPr>
            <p:cNvSpPr/>
            <p:nvPr/>
          </p:nvSpPr>
          <p:spPr>
            <a:xfrm rot="19284841">
              <a:off x="4552424" y="3556512"/>
              <a:ext cx="504143" cy="4900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Téglalap 44">
              <a:extLst>
                <a:ext uri="{FF2B5EF4-FFF2-40B4-BE49-F238E27FC236}">
                  <a16:creationId xmlns:a16="http://schemas.microsoft.com/office/drawing/2014/main" id="{8D306F71-EB60-422D-8A6F-5C8311A284E8}"/>
                </a:ext>
              </a:extLst>
            </p:cNvPr>
            <p:cNvSpPr/>
            <p:nvPr/>
          </p:nvSpPr>
          <p:spPr>
            <a:xfrm rot="19284841">
              <a:off x="3974868" y="3305993"/>
              <a:ext cx="504143" cy="4900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Téglalap 45">
              <a:extLst>
                <a:ext uri="{FF2B5EF4-FFF2-40B4-BE49-F238E27FC236}">
                  <a16:creationId xmlns:a16="http://schemas.microsoft.com/office/drawing/2014/main" id="{49C9926B-8B13-47D9-B373-EDCBC1C3745D}"/>
                </a:ext>
              </a:extLst>
            </p:cNvPr>
            <p:cNvSpPr/>
            <p:nvPr/>
          </p:nvSpPr>
          <p:spPr>
            <a:xfrm rot="19284841">
              <a:off x="1623467" y="3722830"/>
              <a:ext cx="582515" cy="5662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17193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649822" y="1349157"/>
          <a:ext cx="4603526" cy="447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1" name="Szövegdoboz 1"/>
          <p:cNvSpPr txBox="1">
            <a:spLocks noChangeArrowheads="1"/>
          </p:cNvSpPr>
          <p:nvPr/>
        </p:nvSpPr>
        <p:spPr bwMode="auto">
          <a:xfrm>
            <a:off x="4214814" y="444501"/>
            <a:ext cx="2782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4000" b="1" dirty="0">
                <a:solidFill>
                  <a:srgbClr val="757575"/>
                </a:solidFill>
                <a:latin typeface="Neusa Medium" panose="00000600000000000000" pitchFamily="50" charset="-18"/>
                <a:ea typeface="+mj-ea"/>
                <a:cs typeface="+mj-cs"/>
              </a:rPr>
              <a:t>RANKINGS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2921589"/>
              </p:ext>
            </p:extLst>
          </p:nvPr>
        </p:nvGraphicFramePr>
        <p:xfrm>
          <a:off x="6253348" y="1187574"/>
          <a:ext cx="5067794" cy="4212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2029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15788D-424D-4E5C-B68D-AA4BE04F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33" y="244876"/>
            <a:ext cx="10515600" cy="1058558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V4 </a:t>
            </a:r>
            <a:r>
              <a:rPr lang="hu-HU" b="1" dirty="0" err="1"/>
              <a:t>countries</a:t>
            </a:r>
            <a:r>
              <a:rPr lang="hu-HU" b="1" dirty="0"/>
              <a:t> </a:t>
            </a:r>
            <a:r>
              <a:rPr lang="hu-HU" b="1" dirty="0" err="1"/>
              <a:t>join</a:t>
            </a:r>
            <a:r>
              <a:rPr lang="hu-HU" b="1" dirty="0"/>
              <a:t> </a:t>
            </a:r>
            <a:br>
              <a:rPr lang="hu-HU" b="1" dirty="0"/>
            </a:br>
            <a:r>
              <a:rPr lang="hu-HU" b="1" dirty="0" err="1"/>
              <a:t>the</a:t>
            </a:r>
            <a:r>
              <a:rPr lang="hu-HU" b="1" dirty="0"/>
              <a:t> CEMS </a:t>
            </a:r>
            <a:r>
              <a:rPr lang="hu-HU" b="1" dirty="0" err="1"/>
              <a:t>Alliance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6266F41-E304-4CD2-8443-E14024D8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1B0C-BC09-474C-A50B-BD2B68F71B5F}" type="slidenum">
              <a:rPr lang="hu-HU" smtClean="0"/>
              <a:pPr/>
              <a:t>4</a:t>
            </a:fld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D4E9EB4-D5C6-4436-9AB6-F06050C057BC}"/>
              </a:ext>
            </a:extLst>
          </p:cNvPr>
          <p:cNvSpPr/>
          <p:nvPr/>
        </p:nvSpPr>
        <p:spPr>
          <a:xfrm>
            <a:off x="81280" y="1673681"/>
            <a:ext cx="730504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Corvinus Business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School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, VSE University of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Economics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Prague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 and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Warsaw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School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 of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Economics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joined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the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 CEMS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Alliance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together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in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 1996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Similar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academic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profiles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 of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the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 V4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schools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,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common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interests</a:t>
            </a:r>
            <a:endParaRPr lang="hu-HU" sz="1700" dirty="0">
              <a:solidFill>
                <a:schemeClr val="tx1">
                  <a:lumMod val="50000"/>
                  <a:lumOff val="50000"/>
                </a:schemeClr>
              </a:solidFill>
              <a:latin typeface="Futura Bk BT" panose="020B0502020204020303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No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member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school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 in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Slovakia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,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so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 V4 is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represented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by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 3 </a:t>
            </a:r>
            <a:r>
              <a:rPr lang="hu-H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countries</a:t>
            </a:r>
            <a:r>
              <a:rPr lang="hu-H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2C644B88-773B-4611-BBD5-3BE58FE2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502" y="1461622"/>
            <a:ext cx="4367671" cy="1696605"/>
          </a:xfrm>
          <a:prstGeom prst="rect">
            <a:avLst/>
          </a:prstGeom>
        </p:spPr>
      </p:pic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CA72729A-1FDA-41A3-AF36-B79BED552FDF}"/>
              </a:ext>
            </a:extLst>
          </p:cNvPr>
          <p:cNvCxnSpPr>
            <a:cxnSpLocks/>
          </p:cNvCxnSpPr>
          <p:nvPr/>
        </p:nvCxnSpPr>
        <p:spPr>
          <a:xfrm>
            <a:off x="21773" y="4938994"/>
            <a:ext cx="1211072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F481C158-6548-4EFD-B7E4-732D147AD97E}"/>
              </a:ext>
            </a:extLst>
          </p:cNvPr>
          <p:cNvGrpSpPr/>
          <p:nvPr/>
        </p:nvGrpSpPr>
        <p:grpSpPr>
          <a:xfrm>
            <a:off x="95540" y="4466912"/>
            <a:ext cx="702493" cy="1027523"/>
            <a:chOff x="155047" y="5159931"/>
            <a:chExt cx="702493" cy="1027523"/>
          </a:xfrm>
        </p:grpSpPr>
        <p:grpSp>
          <p:nvGrpSpPr>
            <p:cNvPr id="18" name="Csoportba foglalás 17">
              <a:extLst>
                <a:ext uri="{FF2B5EF4-FFF2-40B4-BE49-F238E27FC236}">
                  <a16:creationId xmlns:a16="http://schemas.microsoft.com/office/drawing/2014/main" id="{B5459E62-673D-468E-A4F7-CDE4AD164990}"/>
                </a:ext>
              </a:extLst>
            </p:cNvPr>
            <p:cNvGrpSpPr/>
            <p:nvPr/>
          </p:nvGrpSpPr>
          <p:grpSpPr>
            <a:xfrm>
              <a:off x="365760" y="5529905"/>
              <a:ext cx="304800" cy="657549"/>
              <a:chOff x="365760" y="5774895"/>
              <a:chExt cx="304800" cy="657549"/>
            </a:xfrm>
          </p:grpSpPr>
          <p:sp>
            <p:nvSpPr>
              <p:cNvPr id="14" name="Folyamatábra: Döntés 13">
                <a:extLst>
                  <a:ext uri="{FF2B5EF4-FFF2-40B4-BE49-F238E27FC236}">
                    <a16:creationId xmlns:a16="http://schemas.microsoft.com/office/drawing/2014/main" id="{364C0828-EF9A-4191-B0F3-3E67DBFD6AC6}"/>
                  </a:ext>
                </a:extLst>
              </p:cNvPr>
              <p:cNvSpPr/>
              <p:nvPr/>
            </p:nvSpPr>
            <p:spPr>
              <a:xfrm>
                <a:off x="365760" y="5774895"/>
                <a:ext cx="304800" cy="204216"/>
              </a:xfrm>
              <a:prstGeom prst="flowChartDecision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16" name="Egyenes összekötő 15">
                <a:extLst>
                  <a:ext uri="{FF2B5EF4-FFF2-40B4-BE49-F238E27FC236}">
                    <a16:creationId xmlns:a16="http://schemas.microsoft.com/office/drawing/2014/main" id="{D954C210-5290-43E4-AB06-08DC56E344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160" y="5806646"/>
                <a:ext cx="0" cy="625798"/>
              </a:xfrm>
              <a:prstGeom prst="line">
                <a:avLst/>
              </a:prstGeom>
              <a:ln w="3492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Szövegdoboz 18">
              <a:extLst>
                <a:ext uri="{FF2B5EF4-FFF2-40B4-BE49-F238E27FC236}">
                  <a16:creationId xmlns:a16="http://schemas.microsoft.com/office/drawing/2014/main" id="{2EF6E585-B673-4461-AFF4-047A6EF4EA29}"/>
                </a:ext>
              </a:extLst>
            </p:cNvPr>
            <p:cNvSpPr txBox="1"/>
            <p:nvPr/>
          </p:nvSpPr>
          <p:spPr>
            <a:xfrm>
              <a:off x="155047" y="5159931"/>
              <a:ext cx="70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>
                  <a:solidFill>
                    <a:srgbClr val="101A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1988</a:t>
              </a:r>
            </a:p>
          </p:txBody>
        </p:sp>
      </p:grpSp>
      <p:grpSp>
        <p:nvGrpSpPr>
          <p:cNvPr id="107" name="Csoportba foglalás 106">
            <a:extLst>
              <a:ext uri="{FF2B5EF4-FFF2-40B4-BE49-F238E27FC236}">
                <a16:creationId xmlns:a16="http://schemas.microsoft.com/office/drawing/2014/main" id="{AAB108A4-A99E-4E2E-ADB0-9FF9A20E3C99}"/>
              </a:ext>
            </a:extLst>
          </p:cNvPr>
          <p:cNvGrpSpPr/>
          <p:nvPr/>
        </p:nvGrpSpPr>
        <p:grpSpPr>
          <a:xfrm>
            <a:off x="11224442" y="3946693"/>
            <a:ext cx="802640" cy="1348090"/>
            <a:chOff x="11262360" y="4204756"/>
            <a:chExt cx="802640" cy="1969055"/>
          </a:xfrm>
        </p:grpSpPr>
        <p:grpSp>
          <p:nvGrpSpPr>
            <p:cNvPr id="69" name="Csoportba foglalás 68">
              <a:extLst>
                <a:ext uri="{FF2B5EF4-FFF2-40B4-BE49-F238E27FC236}">
                  <a16:creationId xmlns:a16="http://schemas.microsoft.com/office/drawing/2014/main" id="{9754C5F7-49FC-4C9B-9101-98FD9DB71E20}"/>
                </a:ext>
              </a:extLst>
            </p:cNvPr>
            <p:cNvGrpSpPr/>
            <p:nvPr/>
          </p:nvGrpSpPr>
          <p:grpSpPr>
            <a:xfrm>
              <a:off x="11511280" y="4204756"/>
              <a:ext cx="304800" cy="1529365"/>
              <a:chOff x="365760" y="4449746"/>
              <a:chExt cx="304800" cy="1529365"/>
            </a:xfrm>
          </p:grpSpPr>
          <p:sp>
            <p:nvSpPr>
              <p:cNvPr id="70" name="Folyamatábra: Döntés 69">
                <a:extLst>
                  <a:ext uri="{FF2B5EF4-FFF2-40B4-BE49-F238E27FC236}">
                    <a16:creationId xmlns:a16="http://schemas.microsoft.com/office/drawing/2014/main" id="{D30584E0-4B93-4C3E-A7DC-CE7764A5E452}"/>
                  </a:ext>
                </a:extLst>
              </p:cNvPr>
              <p:cNvSpPr/>
              <p:nvPr/>
            </p:nvSpPr>
            <p:spPr>
              <a:xfrm>
                <a:off x="365760" y="5774895"/>
                <a:ext cx="304800" cy="204216"/>
              </a:xfrm>
              <a:prstGeom prst="flowChartDecision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71" name="Egyenes összekötő 70">
                <a:extLst>
                  <a:ext uri="{FF2B5EF4-FFF2-40B4-BE49-F238E27FC236}">
                    <a16:creationId xmlns:a16="http://schemas.microsoft.com/office/drawing/2014/main" id="{DA00B9F2-500E-4145-9C1A-5BD060A926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8160" y="4449746"/>
                <a:ext cx="0" cy="1356899"/>
              </a:xfrm>
              <a:prstGeom prst="line">
                <a:avLst/>
              </a:prstGeom>
              <a:ln w="3492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B3F30332-0169-47F6-BA64-6564D3D6E0DE}"/>
                </a:ext>
              </a:extLst>
            </p:cNvPr>
            <p:cNvSpPr txBox="1"/>
            <p:nvPr/>
          </p:nvSpPr>
          <p:spPr>
            <a:xfrm>
              <a:off x="11262360" y="5804479"/>
              <a:ext cx="802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>
                  <a:solidFill>
                    <a:srgbClr val="101A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2017</a:t>
              </a:r>
            </a:p>
          </p:txBody>
        </p:sp>
      </p:grp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D0F59FD1-58CB-4C00-B3C2-C0B16AAE8FD8}"/>
              </a:ext>
            </a:extLst>
          </p:cNvPr>
          <p:cNvGrpSpPr/>
          <p:nvPr/>
        </p:nvGrpSpPr>
        <p:grpSpPr>
          <a:xfrm>
            <a:off x="1620326" y="4477305"/>
            <a:ext cx="702493" cy="1528859"/>
            <a:chOff x="1398254" y="5170324"/>
            <a:chExt cx="702493" cy="1528859"/>
          </a:xfrm>
        </p:grpSpPr>
        <p:grpSp>
          <p:nvGrpSpPr>
            <p:cNvPr id="39" name="Csoportba foglalás 38">
              <a:extLst>
                <a:ext uri="{FF2B5EF4-FFF2-40B4-BE49-F238E27FC236}">
                  <a16:creationId xmlns:a16="http://schemas.microsoft.com/office/drawing/2014/main" id="{6E2E424D-EE8A-4AE1-A1B1-2754955A0F9B}"/>
                </a:ext>
              </a:extLst>
            </p:cNvPr>
            <p:cNvGrpSpPr/>
            <p:nvPr/>
          </p:nvGrpSpPr>
          <p:grpSpPr>
            <a:xfrm>
              <a:off x="1598457" y="5529905"/>
              <a:ext cx="304800" cy="1169278"/>
              <a:chOff x="365760" y="5774895"/>
              <a:chExt cx="304800" cy="1169278"/>
            </a:xfrm>
          </p:grpSpPr>
          <p:sp>
            <p:nvSpPr>
              <p:cNvPr id="40" name="Folyamatábra: Döntés 39">
                <a:extLst>
                  <a:ext uri="{FF2B5EF4-FFF2-40B4-BE49-F238E27FC236}">
                    <a16:creationId xmlns:a16="http://schemas.microsoft.com/office/drawing/2014/main" id="{3E2C07CB-AAED-46C2-8FCE-D148832C6B3C}"/>
                  </a:ext>
                </a:extLst>
              </p:cNvPr>
              <p:cNvSpPr/>
              <p:nvPr/>
            </p:nvSpPr>
            <p:spPr>
              <a:xfrm>
                <a:off x="365760" y="5774895"/>
                <a:ext cx="304800" cy="204216"/>
              </a:xfrm>
              <a:prstGeom prst="flowChartDecision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41" name="Egyenes összekötő 40">
                <a:extLst>
                  <a:ext uri="{FF2B5EF4-FFF2-40B4-BE49-F238E27FC236}">
                    <a16:creationId xmlns:a16="http://schemas.microsoft.com/office/drawing/2014/main" id="{3F77E300-692B-4E78-9907-7352766BD0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160" y="5806646"/>
                <a:ext cx="0" cy="1137527"/>
              </a:xfrm>
              <a:prstGeom prst="line">
                <a:avLst/>
              </a:prstGeom>
              <a:ln w="3492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Szövegdoboz 73">
              <a:extLst>
                <a:ext uri="{FF2B5EF4-FFF2-40B4-BE49-F238E27FC236}">
                  <a16:creationId xmlns:a16="http://schemas.microsoft.com/office/drawing/2014/main" id="{3617E092-9005-431C-987E-603C40413641}"/>
                </a:ext>
              </a:extLst>
            </p:cNvPr>
            <p:cNvSpPr txBox="1"/>
            <p:nvPr/>
          </p:nvSpPr>
          <p:spPr>
            <a:xfrm>
              <a:off x="1398254" y="5170324"/>
              <a:ext cx="70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>
                  <a:solidFill>
                    <a:srgbClr val="101A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1991</a:t>
              </a:r>
            </a:p>
          </p:txBody>
        </p:sp>
      </p:grpSp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F9CD584A-6425-4314-8880-346968386701}"/>
              </a:ext>
            </a:extLst>
          </p:cNvPr>
          <p:cNvGrpSpPr/>
          <p:nvPr/>
        </p:nvGrpSpPr>
        <p:grpSpPr>
          <a:xfrm>
            <a:off x="3276253" y="4479180"/>
            <a:ext cx="702493" cy="1165895"/>
            <a:chOff x="2826512" y="5172199"/>
            <a:chExt cx="702493" cy="1165895"/>
          </a:xfrm>
        </p:grpSpPr>
        <p:grpSp>
          <p:nvGrpSpPr>
            <p:cNvPr id="42" name="Csoportba foglalás 41">
              <a:extLst>
                <a:ext uri="{FF2B5EF4-FFF2-40B4-BE49-F238E27FC236}">
                  <a16:creationId xmlns:a16="http://schemas.microsoft.com/office/drawing/2014/main" id="{1552B136-40AB-462E-8B4D-539C90009076}"/>
                </a:ext>
              </a:extLst>
            </p:cNvPr>
            <p:cNvGrpSpPr/>
            <p:nvPr/>
          </p:nvGrpSpPr>
          <p:grpSpPr>
            <a:xfrm>
              <a:off x="3019451" y="5529905"/>
              <a:ext cx="304800" cy="808189"/>
              <a:chOff x="365760" y="5774895"/>
              <a:chExt cx="304800" cy="808189"/>
            </a:xfrm>
          </p:grpSpPr>
          <p:sp>
            <p:nvSpPr>
              <p:cNvPr id="43" name="Folyamatábra: Döntés 42">
                <a:extLst>
                  <a:ext uri="{FF2B5EF4-FFF2-40B4-BE49-F238E27FC236}">
                    <a16:creationId xmlns:a16="http://schemas.microsoft.com/office/drawing/2014/main" id="{BAD23F19-4044-4996-8DE7-CD85FB5C4FFB}"/>
                  </a:ext>
                </a:extLst>
              </p:cNvPr>
              <p:cNvSpPr/>
              <p:nvPr/>
            </p:nvSpPr>
            <p:spPr>
              <a:xfrm>
                <a:off x="365760" y="5774895"/>
                <a:ext cx="304800" cy="204216"/>
              </a:xfrm>
              <a:prstGeom prst="flowChartDecision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44" name="Egyenes összekötő 43">
                <a:extLst>
                  <a:ext uri="{FF2B5EF4-FFF2-40B4-BE49-F238E27FC236}">
                    <a16:creationId xmlns:a16="http://schemas.microsoft.com/office/drawing/2014/main" id="{047B747B-2FDD-45F2-8EAA-27B21FFEF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160" y="5806646"/>
                <a:ext cx="0" cy="776438"/>
              </a:xfrm>
              <a:prstGeom prst="line">
                <a:avLst/>
              </a:prstGeom>
              <a:ln w="3492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Szövegdoboz 75">
              <a:extLst>
                <a:ext uri="{FF2B5EF4-FFF2-40B4-BE49-F238E27FC236}">
                  <a16:creationId xmlns:a16="http://schemas.microsoft.com/office/drawing/2014/main" id="{29190310-5E85-4FB1-A046-609F968643A2}"/>
                </a:ext>
              </a:extLst>
            </p:cNvPr>
            <p:cNvSpPr txBox="1"/>
            <p:nvPr/>
          </p:nvSpPr>
          <p:spPr>
            <a:xfrm>
              <a:off x="2826512" y="5172199"/>
              <a:ext cx="70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>
                  <a:solidFill>
                    <a:srgbClr val="101A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1996</a:t>
              </a:r>
            </a:p>
          </p:txBody>
        </p:sp>
      </p:grpSp>
      <p:grpSp>
        <p:nvGrpSpPr>
          <p:cNvPr id="98" name="Csoportba foglalás 97">
            <a:extLst>
              <a:ext uri="{FF2B5EF4-FFF2-40B4-BE49-F238E27FC236}">
                <a16:creationId xmlns:a16="http://schemas.microsoft.com/office/drawing/2014/main" id="{1EF964C8-775E-44AA-9D85-203E53F286D1}"/>
              </a:ext>
            </a:extLst>
          </p:cNvPr>
          <p:cNvGrpSpPr/>
          <p:nvPr/>
        </p:nvGrpSpPr>
        <p:grpSpPr>
          <a:xfrm>
            <a:off x="4091665" y="4448947"/>
            <a:ext cx="702493" cy="1045488"/>
            <a:chOff x="3535266" y="5125448"/>
            <a:chExt cx="702493" cy="1045488"/>
          </a:xfrm>
        </p:grpSpPr>
        <p:grpSp>
          <p:nvGrpSpPr>
            <p:cNvPr id="45" name="Csoportba foglalás 44">
              <a:extLst>
                <a:ext uri="{FF2B5EF4-FFF2-40B4-BE49-F238E27FC236}">
                  <a16:creationId xmlns:a16="http://schemas.microsoft.com/office/drawing/2014/main" id="{FF73C1ED-7F70-4812-AA72-9D1686611A01}"/>
                </a:ext>
              </a:extLst>
            </p:cNvPr>
            <p:cNvGrpSpPr/>
            <p:nvPr/>
          </p:nvGrpSpPr>
          <p:grpSpPr>
            <a:xfrm>
              <a:off x="3734064" y="5125448"/>
              <a:ext cx="304800" cy="592798"/>
              <a:chOff x="365760" y="5386313"/>
              <a:chExt cx="304800" cy="592798"/>
            </a:xfrm>
          </p:grpSpPr>
          <p:sp>
            <p:nvSpPr>
              <p:cNvPr id="46" name="Folyamatábra: Döntés 45">
                <a:extLst>
                  <a:ext uri="{FF2B5EF4-FFF2-40B4-BE49-F238E27FC236}">
                    <a16:creationId xmlns:a16="http://schemas.microsoft.com/office/drawing/2014/main" id="{ACF4B313-1890-4E45-B77C-EEA89D1E96D8}"/>
                  </a:ext>
                </a:extLst>
              </p:cNvPr>
              <p:cNvSpPr/>
              <p:nvPr/>
            </p:nvSpPr>
            <p:spPr>
              <a:xfrm>
                <a:off x="365760" y="5774895"/>
                <a:ext cx="304800" cy="204216"/>
              </a:xfrm>
              <a:prstGeom prst="flowChartDecision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B7AD6D38-3E70-4448-A582-C125BC9229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8160" y="5386313"/>
                <a:ext cx="0" cy="420333"/>
              </a:xfrm>
              <a:prstGeom prst="line">
                <a:avLst/>
              </a:prstGeom>
              <a:ln w="3492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Szövegdoboz 76">
              <a:extLst>
                <a:ext uri="{FF2B5EF4-FFF2-40B4-BE49-F238E27FC236}">
                  <a16:creationId xmlns:a16="http://schemas.microsoft.com/office/drawing/2014/main" id="{3FC7F969-2546-4BD9-BDBA-CD6ECB81406B}"/>
                </a:ext>
              </a:extLst>
            </p:cNvPr>
            <p:cNvSpPr txBox="1"/>
            <p:nvPr/>
          </p:nvSpPr>
          <p:spPr>
            <a:xfrm>
              <a:off x="3535266" y="5801604"/>
              <a:ext cx="70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>
                  <a:solidFill>
                    <a:srgbClr val="101A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1998</a:t>
              </a:r>
            </a:p>
          </p:txBody>
        </p:sp>
      </p:grpSp>
      <p:grpSp>
        <p:nvGrpSpPr>
          <p:cNvPr id="99" name="Csoportba foglalás 98">
            <a:extLst>
              <a:ext uri="{FF2B5EF4-FFF2-40B4-BE49-F238E27FC236}">
                <a16:creationId xmlns:a16="http://schemas.microsoft.com/office/drawing/2014/main" id="{CBB7FD89-49E1-4B2A-94B1-B7014AA8498D}"/>
              </a:ext>
            </a:extLst>
          </p:cNvPr>
          <p:cNvGrpSpPr/>
          <p:nvPr/>
        </p:nvGrpSpPr>
        <p:grpSpPr>
          <a:xfrm>
            <a:off x="4939713" y="3946654"/>
            <a:ext cx="702493" cy="1534138"/>
            <a:chOff x="4043673" y="4639673"/>
            <a:chExt cx="702493" cy="1534138"/>
          </a:xfrm>
        </p:grpSpPr>
        <p:grpSp>
          <p:nvGrpSpPr>
            <p:cNvPr id="48" name="Csoportba foglalás 47">
              <a:extLst>
                <a:ext uri="{FF2B5EF4-FFF2-40B4-BE49-F238E27FC236}">
                  <a16:creationId xmlns:a16="http://schemas.microsoft.com/office/drawing/2014/main" id="{5DA25409-7B9C-4FCF-B219-61136FE8B636}"/>
                </a:ext>
              </a:extLst>
            </p:cNvPr>
            <p:cNvGrpSpPr/>
            <p:nvPr/>
          </p:nvGrpSpPr>
          <p:grpSpPr>
            <a:xfrm>
              <a:off x="4205571" y="4639673"/>
              <a:ext cx="304800" cy="1094448"/>
              <a:chOff x="365760" y="4884663"/>
              <a:chExt cx="304800" cy="1094448"/>
            </a:xfrm>
          </p:grpSpPr>
          <p:sp>
            <p:nvSpPr>
              <p:cNvPr id="49" name="Folyamatábra: Döntés 48">
                <a:extLst>
                  <a:ext uri="{FF2B5EF4-FFF2-40B4-BE49-F238E27FC236}">
                    <a16:creationId xmlns:a16="http://schemas.microsoft.com/office/drawing/2014/main" id="{69F60ABA-BCA2-4662-AB34-5BC68031A6D8}"/>
                  </a:ext>
                </a:extLst>
              </p:cNvPr>
              <p:cNvSpPr/>
              <p:nvPr/>
            </p:nvSpPr>
            <p:spPr>
              <a:xfrm>
                <a:off x="365760" y="5774895"/>
                <a:ext cx="304800" cy="204216"/>
              </a:xfrm>
              <a:prstGeom prst="flowChartDecision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50" name="Egyenes összekötő 49">
                <a:extLst>
                  <a:ext uri="{FF2B5EF4-FFF2-40B4-BE49-F238E27FC236}">
                    <a16:creationId xmlns:a16="http://schemas.microsoft.com/office/drawing/2014/main" id="{F5427464-F0A6-46F9-84CE-84024ADEA8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8160" y="4884663"/>
                <a:ext cx="0" cy="921983"/>
              </a:xfrm>
              <a:prstGeom prst="line">
                <a:avLst/>
              </a:prstGeom>
              <a:ln w="3492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Szövegdoboz 77">
              <a:extLst>
                <a:ext uri="{FF2B5EF4-FFF2-40B4-BE49-F238E27FC236}">
                  <a16:creationId xmlns:a16="http://schemas.microsoft.com/office/drawing/2014/main" id="{A664D82E-6367-4215-B8C4-9DD2FCC256F4}"/>
                </a:ext>
              </a:extLst>
            </p:cNvPr>
            <p:cNvSpPr txBox="1"/>
            <p:nvPr/>
          </p:nvSpPr>
          <p:spPr>
            <a:xfrm>
              <a:off x="4043673" y="5804479"/>
              <a:ext cx="70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>
                  <a:solidFill>
                    <a:srgbClr val="101A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2002</a:t>
              </a:r>
            </a:p>
          </p:txBody>
        </p:sp>
      </p:grpSp>
      <p:grpSp>
        <p:nvGrpSpPr>
          <p:cNvPr id="103" name="Csoportba foglalás 102">
            <a:extLst>
              <a:ext uri="{FF2B5EF4-FFF2-40B4-BE49-F238E27FC236}">
                <a16:creationId xmlns:a16="http://schemas.microsoft.com/office/drawing/2014/main" id="{BC2A824C-A6E3-4DAE-97B0-72498C544EF6}"/>
              </a:ext>
            </a:extLst>
          </p:cNvPr>
          <p:cNvGrpSpPr/>
          <p:nvPr/>
        </p:nvGrpSpPr>
        <p:grpSpPr>
          <a:xfrm>
            <a:off x="8068140" y="4485340"/>
            <a:ext cx="702493" cy="1401975"/>
            <a:chOff x="7588793" y="5178359"/>
            <a:chExt cx="702493" cy="1401975"/>
          </a:xfrm>
        </p:grpSpPr>
        <p:grpSp>
          <p:nvGrpSpPr>
            <p:cNvPr id="57" name="Csoportba foglalás 56">
              <a:extLst>
                <a:ext uri="{FF2B5EF4-FFF2-40B4-BE49-F238E27FC236}">
                  <a16:creationId xmlns:a16="http://schemas.microsoft.com/office/drawing/2014/main" id="{CF5C7A1B-42E0-4F79-8701-AFD60D71C8DE}"/>
                </a:ext>
              </a:extLst>
            </p:cNvPr>
            <p:cNvGrpSpPr/>
            <p:nvPr/>
          </p:nvGrpSpPr>
          <p:grpSpPr>
            <a:xfrm>
              <a:off x="7787640" y="5529905"/>
              <a:ext cx="304800" cy="1050429"/>
              <a:chOff x="365760" y="5774895"/>
              <a:chExt cx="304800" cy="1050429"/>
            </a:xfrm>
          </p:grpSpPr>
          <p:sp>
            <p:nvSpPr>
              <p:cNvPr id="58" name="Folyamatábra: Döntés 57">
                <a:extLst>
                  <a:ext uri="{FF2B5EF4-FFF2-40B4-BE49-F238E27FC236}">
                    <a16:creationId xmlns:a16="http://schemas.microsoft.com/office/drawing/2014/main" id="{8AD46867-FE0C-47F6-9C1F-9FC3D82EB0F5}"/>
                  </a:ext>
                </a:extLst>
              </p:cNvPr>
              <p:cNvSpPr/>
              <p:nvPr/>
            </p:nvSpPr>
            <p:spPr>
              <a:xfrm>
                <a:off x="365760" y="5774895"/>
                <a:ext cx="304800" cy="204216"/>
              </a:xfrm>
              <a:prstGeom prst="flowChartDecision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59" name="Egyenes összekötő 58">
                <a:extLst>
                  <a:ext uri="{FF2B5EF4-FFF2-40B4-BE49-F238E27FC236}">
                    <a16:creationId xmlns:a16="http://schemas.microsoft.com/office/drawing/2014/main" id="{6F6B9F9A-2E59-43F1-AE99-38DC7C545E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160" y="5806646"/>
                <a:ext cx="0" cy="1018678"/>
              </a:xfrm>
              <a:prstGeom prst="line">
                <a:avLst/>
              </a:prstGeom>
              <a:ln w="3492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Szövegdoboz 78">
              <a:extLst>
                <a:ext uri="{FF2B5EF4-FFF2-40B4-BE49-F238E27FC236}">
                  <a16:creationId xmlns:a16="http://schemas.microsoft.com/office/drawing/2014/main" id="{66B82976-A23A-4081-8C89-F3DED3DCA598}"/>
                </a:ext>
              </a:extLst>
            </p:cNvPr>
            <p:cNvSpPr txBox="1"/>
            <p:nvPr/>
          </p:nvSpPr>
          <p:spPr>
            <a:xfrm>
              <a:off x="7588793" y="5178359"/>
              <a:ext cx="70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>
                  <a:solidFill>
                    <a:srgbClr val="101A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2011</a:t>
              </a:r>
            </a:p>
          </p:txBody>
        </p:sp>
      </p:grpSp>
      <p:grpSp>
        <p:nvGrpSpPr>
          <p:cNvPr id="100" name="Csoportba foglalás 99">
            <a:extLst>
              <a:ext uri="{FF2B5EF4-FFF2-40B4-BE49-F238E27FC236}">
                <a16:creationId xmlns:a16="http://schemas.microsoft.com/office/drawing/2014/main" id="{E9BD4108-C35F-4276-8BA7-986CE418168C}"/>
              </a:ext>
            </a:extLst>
          </p:cNvPr>
          <p:cNvGrpSpPr/>
          <p:nvPr/>
        </p:nvGrpSpPr>
        <p:grpSpPr>
          <a:xfrm>
            <a:off x="6261140" y="4485340"/>
            <a:ext cx="702493" cy="1621400"/>
            <a:chOff x="5038996" y="5164716"/>
            <a:chExt cx="702493" cy="1621400"/>
          </a:xfrm>
        </p:grpSpPr>
        <p:grpSp>
          <p:nvGrpSpPr>
            <p:cNvPr id="51" name="Csoportba foglalás 50">
              <a:extLst>
                <a:ext uri="{FF2B5EF4-FFF2-40B4-BE49-F238E27FC236}">
                  <a16:creationId xmlns:a16="http://schemas.microsoft.com/office/drawing/2014/main" id="{5E32070A-D982-42FA-B991-628F9E54B6C0}"/>
                </a:ext>
              </a:extLst>
            </p:cNvPr>
            <p:cNvGrpSpPr/>
            <p:nvPr/>
          </p:nvGrpSpPr>
          <p:grpSpPr>
            <a:xfrm>
              <a:off x="5237843" y="5529905"/>
              <a:ext cx="304800" cy="1256211"/>
              <a:chOff x="365760" y="5774895"/>
              <a:chExt cx="304800" cy="1256211"/>
            </a:xfrm>
          </p:grpSpPr>
          <p:sp>
            <p:nvSpPr>
              <p:cNvPr id="52" name="Folyamatábra: Döntés 51">
                <a:extLst>
                  <a:ext uri="{FF2B5EF4-FFF2-40B4-BE49-F238E27FC236}">
                    <a16:creationId xmlns:a16="http://schemas.microsoft.com/office/drawing/2014/main" id="{B4469D7B-E5DD-4EC2-B6F5-C868E62E2F90}"/>
                  </a:ext>
                </a:extLst>
              </p:cNvPr>
              <p:cNvSpPr/>
              <p:nvPr/>
            </p:nvSpPr>
            <p:spPr>
              <a:xfrm>
                <a:off x="365760" y="5774895"/>
                <a:ext cx="304800" cy="204216"/>
              </a:xfrm>
              <a:prstGeom prst="flowChartDecision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53" name="Egyenes összekötő 52">
                <a:extLst>
                  <a:ext uri="{FF2B5EF4-FFF2-40B4-BE49-F238E27FC236}">
                    <a16:creationId xmlns:a16="http://schemas.microsoft.com/office/drawing/2014/main" id="{7F7E8963-0ADA-4152-8064-694C473957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160" y="5806646"/>
                <a:ext cx="0" cy="1224460"/>
              </a:xfrm>
              <a:prstGeom prst="line">
                <a:avLst/>
              </a:prstGeom>
              <a:ln w="3492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Szövegdoboz 79">
              <a:extLst>
                <a:ext uri="{FF2B5EF4-FFF2-40B4-BE49-F238E27FC236}">
                  <a16:creationId xmlns:a16="http://schemas.microsoft.com/office/drawing/2014/main" id="{72B0D04E-E004-4823-A69A-C2729AD7F823}"/>
                </a:ext>
              </a:extLst>
            </p:cNvPr>
            <p:cNvSpPr txBox="1"/>
            <p:nvPr/>
          </p:nvSpPr>
          <p:spPr>
            <a:xfrm>
              <a:off x="5038996" y="5164716"/>
              <a:ext cx="70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>
                  <a:solidFill>
                    <a:srgbClr val="101A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2008</a:t>
              </a:r>
            </a:p>
          </p:txBody>
        </p:sp>
      </p:grpSp>
      <p:grpSp>
        <p:nvGrpSpPr>
          <p:cNvPr id="101" name="Csoportba foglalás 100">
            <a:extLst>
              <a:ext uri="{FF2B5EF4-FFF2-40B4-BE49-F238E27FC236}">
                <a16:creationId xmlns:a16="http://schemas.microsoft.com/office/drawing/2014/main" id="{82D4A320-1BE9-4C0C-B00D-32633A97E7D9}"/>
              </a:ext>
            </a:extLst>
          </p:cNvPr>
          <p:cNvGrpSpPr/>
          <p:nvPr/>
        </p:nvGrpSpPr>
        <p:grpSpPr>
          <a:xfrm>
            <a:off x="6882693" y="3946654"/>
            <a:ext cx="702493" cy="1547781"/>
            <a:chOff x="5643251" y="4626030"/>
            <a:chExt cx="702493" cy="1547781"/>
          </a:xfrm>
        </p:grpSpPr>
        <p:grpSp>
          <p:nvGrpSpPr>
            <p:cNvPr id="54" name="Csoportba foglalás 53">
              <a:extLst>
                <a:ext uri="{FF2B5EF4-FFF2-40B4-BE49-F238E27FC236}">
                  <a16:creationId xmlns:a16="http://schemas.microsoft.com/office/drawing/2014/main" id="{93D3E01B-98FB-4476-8C5E-73D533B0DFF1}"/>
                </a:ext>
              </a:extLst>
            </p:cNvPr>
            <p:cNvGrpSpPr/>
            <p:nvPr/>
          </p:nvGrpSpPr>
          <p:grpSpPr>
            <a:xfrm>
              <a:off x="5800056" y="4626030"/>
              <a:ext cx="304800" cy="1108091"/>
              <a:chOff x="365760" y="4871020"/>
              <a:chExt cx="304800" cy="1108091"/>
            </a:xfrm>
          </p:grpSpPr>
          <p:sp>
            <p:nvSpPr>
              <p:cNvPr id="55" name="Folyamatábra: Döntés 54">
                <a:extLst>
                  <a:ext uri="{FF2B5EF4-FFF2-40B4-BE49-F238E27FC236}">
                    <a16:creationId xmlns:a16="http://schemas.microsoft.com/office/drawing/2014/main" id="{9A5D9A90-1838-422C-B39B-0437AE83DC8E}"/>
                  </a:ext>
                </a:extLst>
              </p:cNvPr>
              <p:cNvSpPr/>
              <p:nvPr/>
            </p:nvSpPr>
            <p:spPr>
              <a:xfrm>
                <a:off x="365760" y="5774895"/>
                <a:ext cx="304800" cy="204216"/>
              </a:xfrm>
              <a:prstGeom prst="flowChartDecision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9C2F9532-A622-4EDC-9666-5A3678CAB1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8160" y="4871020"/>
                <a:ext cx="0" cy="935626"/>
              </a:xfrm>
              <a:prstGeom prst="line">
                <a:avLst/>
              </a:prstGeom>
              <a:ln w="3492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Szövegdoboz 80">
              <a:extLst>
                <a:ext uri="{FF2B5EF4-FFF2-40B4-BE49-F238E27FC236}">
                  <a16:creationId xmlns:a16="http://schemas.microsoft.com/office/drawing/2014/main" id="{40C36D3C-F9E8-412B-AF77-710F1E532A2A}"/>
                </a:ext>
              </a:extLst>
            </p:cNvPr>
            <p:cNvSpPr txBox="1"/>
            <p:nvPr/>
          </p:nvSpPr>
          <p:spPr>
            <a:xfrm>
              <a:off x="5643251" y="5804479"/>
              <a:ext cx="70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>
                  <a:solidFill>
                    <a:srgbClr val="101A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2009</a:t>
              </a:r>
            </a:p>
          </p:txBody>
        </p:sp>
      </p:grp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54494DF6-6CF4-4AAC-94D0-553D88CB2A50}"/>
              </a:ext>
            </a:extLst>
          </p:cNvPr>
          <p:cNvGrpSpPr/>
          <p:nvPr/>
        </p:nvGrpSpPr>
        <p:grpSpPr>
          <a:xfrm>
            <a:off x="2272599" y="4190186"/>
            <a:ext cx="702493" cy="1287731"/>
            <a:chOff x="2012130" y="4883205"/>
            <a:chExt cx="702493" cy="1287731"/>
          </a:xfrm>
        </p:grpSpPr>
        <p:sp>
          <p:nvSpPr>
            <p:cNvPr id="75" name="Szövegdoboz 74">
              <a:extLst>
                <a:ext uri="{FF2B5EF4-FFF2-40B4-BE49-F238E27FC236}">
                  <a16:creationId xmlns:a16="http://schemas.microsoft.com/office/drawing/2014/main" id="{05B54E19-A1AB-490D-ACA0-622F79DE1ACF}"/>
                </a:ext>
              </a:extLst>
            </p:cNvPr>
            <p:cNvSpPr txBox="1"/>
            <p:nvPr/>
          </p:nvSpPr>
          <p:spPr>
            <a:xfrm>
              <a:off x="2012130" y="5801604"/>
              <a:ext cx="70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>
                  <a:solidFill>
                    <a:srgbClr val="101A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1992</a:t>
              </a:r>
            </a:p>
          </p:txBody>
        </p:sp>
        <p:grpSp>
          <p:nvGrpSpPr>
            <p:cNvPr id="83" name="Csoportba foglalás 82">
              <a:extLst>
                <a:ext uri="{FF2B5EF4-FFF2-40B4-BE49-F238E27FC236}">
                  <a16:creationId xmlns:a16="http://schemas.microsoft.com/office/drawing/2014/main" id="{E699F23C-B69A-495B-8FB5-6D827F9C3F03}"/>
                </a:ext>
              </a:extLst>
            </p:cNvPr>
            <p:cNvGrpSpPr/>
            <p:nvPr/>
          </p:nvGrpSpPr>
          <p:grpSpPr>
            <a:xfrm>
              <a:off x="2213244" y="4883205"/>
              <a:ext cx="304800" cy="850916"/>
              <a:chOff x="365760" y="5128195"/>
              <a:chExt cx="304800" cy="850916"/>
            </a:xfrm>
          </p:grpSpPr>
          <p:sp>
            <p:nvSpPr>
              <p:cNvPr id="84" name="Folyamatábra: Döntés 83">
                <a:extLst>
                  <a:ext uri="{FF2B5EF4-FFF2-40B4-BE49-F238E27FC236}">
                    <a16:creationId xmlns:a16="http://schemas.microsoft.com/office/drawing/2014/main" id="{1CFE83E5-B92E-4FD0-ADC8-9A045E4D63E8}"/>
                  </a:ext>
                </a:extLst>
              </p:cNvPr>
              <p:cNvSpPr/>
              <p:nvPr/>
            </p:nvSpPr>
            <p:spPr>
              <a:xfrm>
                <a:off x="365760" y="5774895"/>
                <a:ext cx="304800" cy="204216"/>
              </a:xfrm>
              <a:prstGeom prst="flowChartDecision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85" name="Egyenes összekötő 84">
                <a:extLst>
                  <a:ext uri="{FF2B5EF4-FFF2-40B4-BE49-F238E27FC236}">
                    <a16:creationId xmlns:a16="http://schemas.microsoft.com/office/drawing/2014/main" id="{25691100-C57C-451B-B89A-80E8A9D921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8160" y="5128195"/>
                <a:ext cx="0" cy="678451"/>
              </a:xfrm>
              <a:prstGeom prst="line">
                <a:avLst/>
              </a:prstGeom>
              <a:ln w="3492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15DD6684-89D3-4171-B466-E4A8370D9FBC}"/>
              </a:ext>
            </a:extLst>
          </p:cNvPr>
          <p:cNvGrpSpPr/>
          <p:nvPr/>
        </p:nvGrpSpPr>
        <p:grpSpPr>
          <a:xfrm>
            <a:off x="882299" y="4466912"/>
            <a:ext cx="702493" cy="1016755"/>
            <a:chOff x="757191" y="5159931"/>
            <a:chExt cx="702493" cy="1016755"/>
          </a:xfrm>
        </p:grpSpPr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A0DE340B-4C0E-419B-B7B0-FBAA9567EEF4}"/>
                </a:ext>
              </a:extLst>
            </p:cNvPr>
            <p:cNvSpPr txBox="1"/>
            <p:nvPr/>
          </p:nvSpPr>
          <p:spPr>
            <a:xfrm>
              <a:off x="757191" y="5807354"/>
              <a:ext cx="70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>
                  <a:solidFill>
                    <a:srgbClr val="101A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1990</a:t>
              </a:r>
            </a:p>
          </p:txBody>
        </p:sp>
        <p:grpSp>
          <p:nvGrpSpPr>
            <p:cNvPr id="86" name="Csoportba foglalás 85">
              <a:extLst>
                <a:ext uri="{FF2B5EF4-FFF2-40B4-BE49-F238E27FC236}">
                  <a16:creationId xmlns:a16="http://schemas.microsoft.com/office/drawing/2014/main" id="{703AB1BE-7D2A-41A5-A109-344F393CC88B}"/>
                </a:ext>
              </a:extLst>
            </p:cNvPr>
            <p:cNvGrpSpPr/>
            <p:nvPr/>
          </p:nvGrpSpPr>
          <p:grpSpPr>
            <a:xfrm>
              <a:off x="1018265" y="5159931"/>
              <a:ext cx="304800" cy="574190"/>
              <a:chOff x="365760" y="5404921"/>
              <a:chExt cx="304800" cy="574190"/>
            </a:xfrm>
          </p:grpSpPr>
          <p:sp>
            <p:nvSpPr>
              <p:cNvPr id="87" name="Folyamatábra: Döntés 86">
                <a:extLst>
                  <a:ext uri="{FF2B5EF4-FFF2-40B4-BE49-F238E27FC236}">
                    <a16:creationId xmlns:a16="http://schemas.microsoft.com/office/drawing/2014/main" id="{A93F6F04-1CA3-4001-941C-745290F7113A}"/>
                  </a:ext>
                </a:extLst>
              </p:cNvPr>
              <p:cNvSpPr/>
              <p:nvPr/>
            </p:nvSpPr>
            <p:spPr>
              <a:xfrm>
                <a:off x="365760" y="5774895"/>
                <a:ext cx="304800" cy="204216"/>
              </a:xfrm>
              <a:prstGeom prst="flowChartDecision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88" name="Egyenes összekötő 87">
                <a:extLst>
                  <a:ext uri="{FF2B5EF4-FFF2-40B4-BE49-F238E27FC236}">
                    <a16:creationId xmlns:a16="http://schemas.microsoft.com/office/drawing/2014/main" id="{6A2CFF08-EBA4-484B-B57B-4F5CAC94F5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8160" y="5404921"/>
                <a:ext cx="0" cy="401725"/>
              </a:xfrm>
              <a:prstGeom prst="line">
                <a:avLst/>
              </a:prstGeom>
              <a:ln w="3492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Csoportba foglalás 101">
            <a:extLst>
              <a:ext uri="{FF2B5EF4-FFF2-40B4-BE49-F238E27FC236}">
                <a16:creationId xmlns:a16="http://schemas.microsoft.com/office/drawing/2014/main" id="{C073B4EE-5F25-40DF-845C-AD44A61BD786}"/>
              </a:ext>
            </a:extLst>
          </p:cNvPr>
          <p:cNvGrpSpPr/>
          <p:nvPr/>
        </p:nvGrpSpPr>
        <p:grpSpPr>
          <a:xfrm>
            <a:off x="7519590" y="4448947"/>
            <a:ext cx="702493" cy="1045488"/>
            <a:chOff x="6221460" y="5128323"/>
            <a:chExt cx="702493" cy="1045488"/>
          </a:xfrm>
        </p:grpSpPr>
        <p:sp>
          <p:nvSpPr>
            <p:cNvPr id="82" name="Szövegdoboz 81">
              <a:extLst>
                <a:ext uri="{FF2B5EF4-FFF2-40B4-BE49-F238E27FC236}">
                  <a16:creationId xmlns:a16="http://schemas.microsoft.com/office/drawing/2014/main" id="{6F0AD4EA-5127-4640-9E8F-3A8E044B7DFC}"/>
                </a:ext>
              </a:extLst>
            </p:cNvPr>
            <p:cNvSpPr txBox="1"/>
            <p:nvPr/>
          </p:nvSpPr>
          <p:spPr>
            <a:xfrm>
              <a:off x="6221460" y="5804479"/>
              <a:ext cx="70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>
                  <a:solidFill>
                    <a:srgbClr val="101A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2010</a:t>
              </a:r>
            </a:p>
          </p:txBody>
        </p:sp>
        <p:grpSp>
          <p:nvGrpSpPr>
            <p:cNvPr id="89" name="Csoportba foglalás 88">
              <a:extLst>
                <a:ext uri="{FF2B5EF4-FFF2-40B4-BE49-F238E27FC236}">
                  <a16:creationId xmlns:a16="http://schemas.microsoft.com/office/drawing/2014/main" id="{77A7E67A-45FB-4A85-8E5B-21F4B72B6FF8}"/>
                </a:ext>
              </a:extLst>
            </p:cNvPr>
            <p:cNvGrpSpPr/>
            <p:nvPr/>
          </p:nvGrpSpPr>
          <p:grpSpPr>
            <a:xfrm>
              <a:off x="6362270" y="5128323"/>
              <a:ext cx="304800" cy="605798"/>
              <a:chOff x="365760" y="5373313"/>
              <a:chExt cx="304800" cy="605798"/>
            </a:xfrm>
          </p:grpSpPr>
          <p:sp>
            <p:nvSpPr>
              <p:cNvPr id="90" name="Folyamatábra: Döntés 89">
                <a:extLst>
                  <a:ext uri="{FF2B5EF4-FFF2-40B4-BE49-F238E27FC236}">
                    <a16:creationId xmlns:a16="http://schemas.microsoft.com/office/drawing/2014/main" id="{374E3066-B543-4561-9AF9-0C2E904572E8}"/>
                  </a:ext>
                </a:extLst>
              </p:cNvPr>
              <p:cNvSpPr/>
              <p:nvPr/>
            </p:nvSpPr>
            <p:spPr>
              <a:xfrm>
                <a:off x="365760" y="5774895"/>
                <a:ext cx="304800" cy="204216"/>
              </a:xfrm>
              <a:prstGeom prst="flowChartDecision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91" name="Egyenes összekötő 90">
                <a:extLst>
                  <a:ext uri="{FF2B5EF4-FFF2-40B4-BE49-F238E27FC236}">
                    <a16:creationId xmlns:a16="http://schemas.microsoft.com/office/drawing/2014/main" id="{0B920BA3-9F8D-4C1B-A70B-C47CFB72E6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8160" y="5373313"/>
                <a:ext cx="0" cy="433333"/>
              </a:xfrm>
              <a:prstGeom prst="line">
                <a:avLst/>
              </a:prstGeom>
              <a:ln w="3492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Csoportba foglalás 103">
            <a:extLst>
              <a:ext uri="{FF2B5EF4-FFF2-40B4-BE49-F238E27FC236}">
                <a16:creationId xmlns:a16="http://schemas.microsoft.com/office/drawing/2014/main" id="{972C30BB-3F50-4D2C-AFCC-FAFA7FCD16C1}"/>
              </a:ext>
            </a:extLst>
          </p:cNvPr>
          <p:cNvGrpSpPr/>
          <p:nvPr/>
        </p:nvGrpSpPr>
        <p:grpSpPr>
          <a:xfrm>
            <a:off x="8644291" y="4038783"/>
            <a:ext cx="702493" cy="1455652"/>
            <a:chOff x="9091412" y="4731802"/>
            <a:chExt cx="702493" cy="1455652"/>
          </a:xfrm>
        </p:grpSpPr>
        <p:grpSp>
          <p:nvGrpSpPr>
            <p:cNvPr id="60" name="Csoportba foglalás 59">
              <a:extLst>
                <a:ext uri="{FF2B5EF4-FFF2-40B4-BE49-F238E27FC236}">
                  <a16:creationId xmlns:a16="http://schemas.microsoft.com/office/drawing/2014/main" id="{8C74A8E2-A96A-43BA-930B-17CF58294C44}"/>
                </a:ext>
              </a:extLst>
            </p:cNvPr>
            <p:cNvGrpSpPr/>
            <p:nvPr/>
          </p:nvGrpSpPr>
          <p:grpSpPr>
            <a:xfrm>
              <a:off x="9315383" y="4731802"/>
              <a:ext cx="304800" cy="1002319"/>
              <a:chOff x="365760" y="4976792"/>
              <a:chExt cx="304800" cy="1002319"/>
            </a:xfrm>
          </p:grpSpPr>
          <p:sp>
            <p:nvSpPr>
              <p:cNvPr id="61" name="Folyamatábra: Döntés 60">
                <a:extLst>
                  <a:ext uri="{FF2B5EF4-FFF2-40B4-BE49-F238E27FC236}">
                    <a16:creationId xmlns:a16="http://schemas.microsoft.com/office/drawing/2014/main" id="{AAC2C1AE-3D13-4C9C-8505-8B0AB7E267AC}"/>
                  </a:ext>
                </a:extLst>
              </p:cNvPr>
              <p:cNvSpPr/>
              <p:nvPr/>
            </p:nvSpPr>
            <p:spPr>
              <a:xfrm>
                <a:off x="365760" y="5774895"/>
                <a:ext cx="304800" cy="204216"/>
              </a:xfrm>
              <a:prstGeom prst="flowChartDecision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62" name="Egyenes összekötő 61">
                <a:extLst>
                  <a:ext uri="{FF2B5EF4-FFF2-40B4-BE49-F238E27FC236}">
                    <a16:creationId xmlns:a16="http://schemas.microsoft.com/office/drawing/2014/main" id="{1FDA7A39-E3AF-4469-AB37-A6B9EB4FD9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8160" y="4976792"/>
                <a:ext cx="0" cy="829855"/>
              </a:xfrm>
              <a:prstGeom prst="line">
                <a:avLst/>
              </a:prstGeom>
              <a:ln w="3492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Szövegdoboz 91">
              <a:extLst>
                <a:ext uri="{FF2B5EF4-FFF2-40B4-BE49-F238E27FC236}">
                  <a16:creationId xmlns:a16="http://schemas.microsoft.com/office/drawing/2014/main" id="{A4D807C2-4E86-44ED-9B08-CE02677B63C2}"/>
                </a:ext>
              </a:extLst>
            </p:cNvPr>
            <p:cNvSpPr txBox="1"/>
            <p:nvPr/>
          </p:nvSpPr>
          <p:spPr>
            <a:xfrm>
              <a:off x="9091412" y="5818122"/>
              <a:ext cx="70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>
                  <a:solidFill>
                    <a:srgbClr val="101A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2012</a:t>
              </a:r>
            </a:p>
          </p:txBody>
        </p:sp>
      </p:grpSp>
      <p:grpSp>
        <p:nvGrpSpPr>
          <p:cNvPr id="105" name="Csoportba foglalás 104">
            <a:extLst>
              <a:ext uri="{FF2B5EF4-FFF2-40B4-BE49-F238E27FC236}">
                <a16:creationId xmlns:a16="http://schemas.microsoft.com/office/drawing/2014/main" id="{0D28F685-6A72-41E4-A7F7-E9A119AA14F6}"/>
              </a:ext>
            </a:extLst>
          </p:cNvPr>
          <p:cNvGrpSpPr/>
          <p:nvPr/>
        </p:nvGrpSpPr>
        <p:grpSpPr>
          <a:xfrm>
            <a:off x="9407916" y="4485340"/>
            <a:ext cx="702493" cy="1621400"/>
            <a:chOff x="9758630" y="5178359"/>
            <a:chExt cx="702493" cy="1621400"/>
          </a:xfrm>
        </p:grpSpPr>
        <p:grpSp>
          <p:nvGrpSpPr>
            <p:cNvPr id="63" name="Csoportba foglalás 62">
              <a:extLst>
                <a:ext uri="{FF2B5EF4-FFF2-40B4-BE49-F238E27FC236}">
                  <a16:creationId xmlns:a16="http://schemas.microsoft.com/office/drawing/2014/main" id="{A3916E07-B38C-41BD-81FB-0D3C3F588623}"/>
                </a:ext>
              </a:extLst>
            </p:cNvPr>
            <p:cNvGrpSpPr/>
            <p:nvPr/>
          </p:nvGrpSpPr>
          <p:grpSpPr>
            <a:xfrm>
              <a:off x="9958166" y="5529905"/>
              <a:ext cx="304800" cy="1269854"/>
              <a:chOff x="365760" y="5774895"/>
              <a:chExt cx="304800" cy="1269854"/>
            </a:xfrm>
          </p:grpSpPr>
          <p:sp>
            <p:nvSpPr>
              <p:cNvPr id="64" name="Folyamatábra: Döntés 63">
                <a:extLst>
                  <a:ext uri="{FF2B5EF4-FFF2-40B4-BE49-F238E27FC236}">
                    <a16:creationId xmlns:a16="http://schemas.microsoft.com/office/drawing/2014/main" id="{3F31E819-F213-4484-9F18-F5DD7B344A8B}"/>
                  </a:ext>
                </a:extLst>
              </p:cNvPr>
              <p:cNvSpPr/>
              <p:nvPr/>
            </p:nvSpPr>
            <p:spPr>
              <a:xfrm>
                <a:off x="365760" y="5774895"/>
                <a:ext cx="304800" cy="204216"/>
              </a:xfrm>
              <a:prstGeom prst="flowChartDecision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65" name="Egyenes összekötő 64">
                <a:extLst>
                  <a:ext uri="{FF2B5EF4-FFF2-40B4-BE49-F238E27FC236}">
                    <a16:creationId xmlns:a16="http://schemas.microsoft.com/office/drawing/2014/main" id="{8C286F99-DE8F-43A4-A2DA-3AB9383B77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160" y="5806646"/>
                <a:ext cx="0" cy="1238103"/>
              </a:xfrm>
              <a:prstGeom prst="line">
                <a:avLst/>
              </a:prstGeom>
              <a:ln w="3492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Szövegdoboz 92">
              <a:extLst>
                <a:ext uri="{FF2B5EF4-FFF2-40B4-BE49-F238E27FC236}">
                  <a16:creationId xmlns:a16="http://schemas.microsoft.com/office/drawing/2014/main" id="{6CFFA257-B6C2-443A-8776-1E5BDC2365A2}"/>
                </a:ext>
              </a:extLst>
            </p:cNvPr>
            <p:cNvSpPr txBox="1"/>
            <p:nvPr/>
          </p:nvSpPr>
          <p:spPr>
            <a:xfrm>
              <a:off x="9758630" y="5178359"/>
              <a:ext cx="70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>
                  <a:solidFill>
                    <a:srgbClr val="101A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2013</a:t>
              </a:r>
            </a:p>
          </p:txBody>
        </p:sp>
      </p:grpSp>
      <p:grpSp>
        <p:nvGrpSpPr>
          <p:cNvPr id="106" name="Csoportba foglalás 105">
            <a:extLst>
              <a:ext uri="{FF2B5EF4-FFF2-40B4-BE49-F238E27FC236}">
                <a16:creationId xmlns:a16="http://schemas.microsoft.com/office/drawing/2014/main" id="{EE4D86AA-8829-469C-BE2E-A2C3147B40C8}"/>
              </a:ext>
            </a:extLst>
          </p:cNvPr>
          <p:cNvGrpSpPr/>
          <p:nvPr/>
        </p:nvGrpSpPr>
        <p:grpSpPr>
          <a:xfrm>
            <a:off x="10369550" y="3705848"/>
            <a:ext cx="702493" cy="1672128"/>
            <a:chOff x="10558540" y="4204756"/>
            <a:chExt cx="702493" cy="1970339"/>
          </a:xfrm>
        </p:grpSpPr>
        <p:grpSp>
          <p:nvGrpSpPr>
            <p:cNvPr id="66" name="Csoportba foglalás 65">
              <a:extLst>
                <a:ext uri="{FF2B5EF4-FFF2-40B4-BE49-F238E27FC236}">
                  <a16:creationId xmlns:a16="http://schemas.microsoft.com/office/drawing/2014/main" id="{ABB55949-658A-4673-AA4F-39A746C72C3D}"/>
                </a:ext>
              </a:extLst>
            </p:cNvPr>
            <p:cNvGrpSpPr/>
            <p:nvPr/>
          </p:nvGrpSpPr>
          <p:grpSpPr>
            <a:xfrm>
              <a:off x="10786533" y="4204756"/>
              <a:ext cx="304800" cy="1529365"/>
              <a:chOff x="365760" y="4449746"/>
              <a:chExt cx="304800" cy="1529365"/>
            </a:xfrm>
          </p:grpSpPr>
          <p:sp>
            <p:nvSpPr>
              <p:cNvPr id="67" name="Folyamatábra: Döntés 66">
                <a:extLst>
                  <a:ext uri="{FF2B5EF4-FFF2-40B4-BE49-F238E27FC236}">
                    <a16:creationId xmlns:a16="http://schemas.microsoft.com/office/drawing/2014/main" id="{ABA32889-7002-47D7-9529-CA4922B806C1}"/>
                  </a:ext>
                </a:extLst>
              </p:cNvPr>
              <p:cNvSpPr/>
              <p:nvPr/>
            </p:nvSpPr>
            <p:spPr>
              <a:xfrm>
                <a:off x="365760" y="5774895"/>
                <a:ext cx="304800" cy="204216"/>
              </a:xfrm>
              <a:prstGeom prst="flowChartDecision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cxnSp>
            <p:nvCxnSpPr>
              <p:cNvPr id="68" name="Egyenes összekötő 67">
                <a:extLst>
                  <a:ext uri="{FF2B5EF4-FFF2-40B4-BE49-F238E27FC236}">
                    <a16:creationId xmlns:a16="http://schemas.microsoft.com/office/drawing/2014/main" id="{82A923C7-F89A-4442-9063-9778C4794F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8160" y="4449746"/>
                <a:ext cx="0" cy="1356899"/>
              </a:xfrm>
              <a:prstGeom prst="line">
                <a:avLst/>
              </a:prstGeom>
              <a:ln w="3492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Szövegdoboz 93">
              <a:extLst>
                <a:ext uri="{FF2B5EF4-FFF2-40B4-BE49-F238E27FC236}">
                  <a16:creationId xmlns:a16="http://schemas.microsoft.com/office/drawing/2014/main" id="{EA7D4ADE-65F8-45C9-8BFD-35DD9BCC21FF}"/>
                </a:ext>
              </a:extLst>
            </p:cNvPr>
            <p:cNvSpPr txBox="1"/>
            <p:nvPr/>
          </p:nvSpPr>
          <p:spPr>
            <a:xfrm>
              <a:off x="10558540" y="5805763"/>
              <a:ext cx="70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>
                  <a:solidFill>
                    <a:srgbClr val="101A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2015</a:t>
              </a:r>
            </a:p>
          </p:txBody>
        </p:sp>
      </p:grpSp>
      <p:sp>
        <p:nvSpPr>
          <p:cNvPr id="95" name="Szövegdoboz 94">
            <a:extLst>
              <a:ext uri="{FF2B5EF4-FFF2-40B4-BE49-F238E27FC236}">
                <a16:creationId xmlns:a16="http://schemas.microsoft.com/office/drawing/2014/main" id="{880E90D6-FC5F-4623-963F-956F1072FE65}"/>
              </a:ext>
            </a:extLst>
          </p:cNvPr>
          <p:cNvSpPr txBox="1"/>
          <p:nvPr/>
        </p:nvSpPr>
        <p:spPr>
          <a:xfrm>
            <a:off x="-61991" y="5428704"/>
            <a:ext cx="1214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b="1" dirty="0">
                <a:solidFill>
                  <a:srgbClr val="101A57"/>
                </a:solidFill>
              </a:rPr>
              <a:t>CEMS </a:t>
            </a:r>
            <a:r>
              <a:rPr lang="hu-HU" sz="1500" b="1" dirty="0" err="1">
                <a:solidFill>
                  <a:srgbClr val="101A57"/>
                </a:solidFill>
              </a:rPr>
              <a:t>was</a:t>
            </a:r>
            <a:r>
              <a:rPr lang="hu-HU" sz="1500" b="1" dirty="0">
                <a:solidFill>
                  <a:srgbClr val="101A57"/>
                </a:solidFill>
              </a:rPr>
              <a:t> </a:t>
            </a:r>
            <a:r>
              <a:rPr lang="hu-HU" sz="1500" b="1" dirty="0" err="1">
                <a:solidFill>
                  <a:srgbClr val="101A57"/>
                </a:solidFill>
              </a:rPr>
              <a:t>founded</a:t>
            </a:r>
            <a:endParaRPr lang="hu-HU" sz="1500" b="1" dirty="0">
              <a:solidFill>
                <a:srgbClr val="101A57"/>
              </a:solidFill>
            </a:endParaRPr>
          </a:p>
          <a:p>
            <a:pPr algn="ctr"/>
            <a:r>
              <a:rPr lang="hu-HU" sz="1500" b="1" dirty="0">
                <a:solidFill>
                  <a:srgbClr val="101A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(ESADE, </a:t>
            </a:r>
            <a:r>
              <a:rPr lang="hu-HU" sz="1500" b="1" dirty="0" err="1">
                <a:solidFill>
                  <a:srgbClr val="101A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Bocconi</a:t>
            </a:r>
            <a:r>
              <a:rPr lang="hu-HU" sz="1500" b="1" dirty="0">
                <a:solidFill>
                  <a:srgbClr val="101A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HEC Paris, </a:t>
            </a:r>
            <a:r>
              <a:rPr lang="hu-HU" sz="1500" b="1" dirty="0" err="1">
                <a:solidFill>
                  <a:srgbClr val="101A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</a:t>
            </a:r>
            <a:r>
              <a:rPr lang="hu-HU" sz="1500" b="1" dirty="0">
                <a:solidFill>
                  <a:srgbClr val="101A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sz="1500" b="1" dirty="0" err="1">
                <a:solidFill>
                  <a:srgbClr val="101A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Cologne</a:t>
            </a:r>
            <a:r>
              <a:rPr lang="hu-HU" sz="1500" b="1" dirty="0">
                <a:solidFill>
                  <a:srgbClr val="101A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97" name="Szövegdoboz 96">
            <a:extLst>
              <a:ext uri="{FF2B5EF4-FFF2-40B4-BE49-F238E27FC236}">
                <a16:creationId xmlns:a16="http://schemas.microsoft.com/office/drawing/2014/main" id="{92D19164-FF27-4375-8ED9-771CDCD882BF}"/>
              </a:ext>
            </a:extLst>
          </p:cNvPr>
          <p:cNvSpPr txBox="1"/>
          <p:nvPr/>
        </p:nvSpPr>
        <p:spPr>
          <a:xfrm>
            <a:off x="688526" y="3802616"/>
            <a:ext cx="121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101A57"/>
                </a:solidFill>
              </a:rPr>
              <a:t>CBS, HSG </a:t>
            </a:r>
            <a:endParaRPr lang="hu-HU" b="1" dirty="0">
              <a:solidFill>
                <a:srgbClr val="101A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Szövegdoboz 107">
            <a:extLst>
              <a:ext uri="{FF2B5EF4-FFF2-40B4-BE49-F238E27FC236}">
                <a16:creationId xmlns:a16="http://schemas.microsoft.com/office/drawing/2014/main" id="{5CE2E9AF-D4F5-48F8-B904-99AAC0C596EA}"/>
              </a:ext>
            </a:extLst>
          </p:cNvPr>
          <p:cNvSpPr txBox="1"/>
          <p:nvPr/>
        </p:nvSpPr>
        <p:spPr>
          <a:xfrm>
            <a:off x="2018866" y="3761988"/>
            <a:ext cx="121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101A57"/>
                </a:solidFill>
              </a:rPr>
              <a:t>NHH </a:t>
            </a:r>
            <a:endParaRPr lang="hu-HU" b="1" dirty="0">
              <a:solidFill>
                <a:srgbClr val="101A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Szövegdoboz 108">
            <a:extLst>
              <a:ext uri="{FF2B5EF4-FFF2-40B4-BE49-F238E27FC236}">
                <a16:creationId xmlns:a16="http://schemas.microsoft.com/office/drawing/2014/main" id="{8CEB5B2E-4215-4F8E-B460-506E5E2D8315}"/>
              </a:ext>
            </a:extLst>
          </p:cNvPr>
          <p:cNvSpPr txBox="1"/>
          <p:nvPr/>
        </p:nvSpPr>
        <p:spPr>
          <a:xfrm>
            <a:off x="1364325" y="6018243"/>
            <a:ext cx="121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101A57"/>
                </a:solidFill>
              </a:rPr>
              <a:t>LSE, SSE </a:t>
            </a:r>
            <a:endParaRPr lang="hu-HU" b="1" dirty="0">
              <a:solidFill>
                <a:srgbClr val="101A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Szövegdoboz 109">
            <a:extLst>
              <a:ext uri="{FF2B5EF4-FFF2-40B4-BE49-F238E27FC236}">
                <a16:creationId xmlns:a16="http://schemas.microsoft.com/office/drawing/2014/main" id="{5350A881-40EC-4320-9F19-81A5C1310518}"/>
              </a:ext>
            </a:extLst>
          </p:cNvPr>
          <p:cNvSpPr txBox="1"/>
          <p:nvPr/>
        </p:nvSpPr>
        <p:spPr>
          <a:xfrm>
            <a:off x="2464084" y="5645075"/>
            <a:ext cx="253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101A57"/>
                </a:solidFill>
              </a:rPr>
              <a:t>V4 </a:t>
            </a:r>
            <a:r>
              <a:rPr lang="hu-HU" b="1" dirty="0" err="1">
                <a:solidFill>
                  <a:srgbClr val="101A57"/>
                </a:solidFill>
              </a:rPr>
              <a:t>countries</a:t>
            </a:r>
            <a:r>
              <a:rPr lang="hu-HU" b="1" dirty="0">
                <a:solidFill>
                  <a:srgbClr val="101A57"/>
                </a:solidFill>
              </a:rPr>
              <a:t> </a:t>
            </a:r>
          </a:p>
          <a:p>
            <a:pPr algn="ctr"/>
            <a:r>
              <a:rPr lang="hu-HU" b="1" dirty="0">
                <a:solidFill>
                  <a:srgbClr val="101A57"/>
                </a:solidFill>
              </a:rPr>
              <a:t>(</a:t>
            </a:r>
            <a:r>
              <a:rPr lang="hu-HU" b="1" dirty="0" err="1">
                <a:solidFill>
                  <a:srgbClr val="101A57"/>
                </a:solidFill>
              </a:rPr>
              <a:t>Corvinus</a:t>
            </a:r>
            <a:r>
              <a:rPr lang="hu-HU" b="1" dirty="0">
                <a:solidFill>
                  <a:srgbClr val="101A57"/>
                </a:solidFill>
              </a:rPr>
              <a:t>, VSE, SGH)</a:t>
            </a:r>
            <a:endParaRPr lang="hu-HU" b="1" dirty="0">
              <a:solidFill>
                <a:srgbClr val="101A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Szövegdoboz 110">
            <a:extLst>
              <a:ext uri="{FF2B5EF4-FFF2-40B4-BE49-F238E27FC236}">
                <a16:creationId xmlns:a16="http://schemas.microsoft.com/office/drawing/2014/main" id="{A2677BFC-3A44-426B-9F26-3A1352B44C7B}"/>
              </a:ext>
            </a:extLst>
          </p:cNvPr>
          <p:cNvSpPr txBox="1"/>
          <p:nvPr/>
        </p:nvSpPr>
        <p:spPr>
          <a:xfrm>
            <a:off x="3763017" y="4051258"/>
            <a:ext cx="133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rgbClr val="101A57"/>
                </a:solidFill>
              </a:rPr>
              <a:t>Aalto</a:t>
            </a:r>
            <a:r>
              <a:rPr lang="hu-HU" b="1" dirty="0">
                <a:solidFill>
                  <a:srgbClr val="101A57"/>
                </a:solidFill>
              </a:rPr>
              <a:t> </a:t>
            </a:r>
            <a:endParaRPr lang="hu-HU" b="1" dirty="0">
              <a:solidFill>
                <a:srgbClr val="101A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Szövegdoboz 111">
            <a:extLst>
              <a:ext uri="{FF2B5EF4-FFF2-40B4-BE49-F238E27FC236}">
                <a16:creationId xmlns:a16="http://schemas.microsoft.com/office/drawing/2014/main" id="{F8BB068D-972E-4A1E-8FF8-6DA7803CB773}"/>
              </a:ext>
            </a:extLst>
          </p:cNvPr>
          <p:cNvSpPr txBox="1"/>
          <p:nvPr/>
        </p:nvSpPr>
        <p:spPr>
          <a:xfrm>
            <a:off x="4584062" y="3587576"/>
            <a:ext cx="133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101A57"/>
                </a:solidFill>
              </a:rPr>
              <a:t>UCD </a:t>
            </a:r>
            <a:endParaRPr lang="hu-HU" b="1" dirty="0">
              <a:solidFill>
                <a:srgbClr val="101A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Szövegdoboz 112">
            <a:extLst>
              <a:ext uri="{FF2B5EF4-FFF2-40B4-BE49-F238E27FC236}">
                <a16:creationId xmlns:a16="http://schemas.microsoft.com/office/drawing/2014/main" id="{46DAE2F3-321B-4C2C-A812-6729E285FF05}"/>
              </a:ext>
            </a:extLst>
          </p:cNvPr>
          <p:cNvSpPr txBox="1"/>
          <p:nvPr/>
        </p:nvSpPr>
        <p:spPr>
          <a:xfrm>
            <a:off x="5560417" y="6193155"/>
            <a:ext cx="211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101A57"/>
                </a:solidFill>
              </a:rPr>
              <a:t>CEMS </a:t>
            </a:r>
            <a:r>
              <a:rPr lang="hu-HU" b="1" dirty="0" err="1">
                <a:solidFill>
                  <a:srgbClr val="101A57"/>
                </a:solidFill>
              </a:rPr>
              <a:t>becomes</a:t>
            </a:r>
            <a:r>
              <a:rPr lang="hu-HU" b="1" dirty="0">
                <a:solidFill>
                  <a:srgbClr val="101A57"/>
                </a:solidFill>
              </a:rPr>
              <a:t> The Global </a:t>
            </a:r>
            <a:r>
              <a:rPr lang="hu-HU" b="1" dirty="0" err="1">
                <a:solidFill>
                  <a:srgbClr val="101A57"/>
                </a:solidFill>
              </a:rPr>
              <a:t>Alliance</a:t>
            </a:r>
            <a:endParaRPr lang="hu-HU" b="1" dirty="0">
              <a:solidFill>
                <a:srgbClr val="101A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Szövegdoboz 113">
            <a:extLst>
              <a:ext uri="{FF2B5EF4-FFF2-40B4-BE49-F238E27FC236}">
                <a16:creationId xmlns:a16="http://schemas.microsoft.com/office/drawing/2014/main" id="{696D62FB-2BD4-4E86-96B4-624565F6BB3D}"/>
              </a:ext>
            </a:extLst>
          </p:cNvPr>
          <p:cNvSpPr txBox="1"/>
          <p:nvPr/>
        </p:nvSpPr>
        <p:spPr>
          <a:xfrm>
            <a:off x="6536445" y="3437335"/>
            <a:ext cx="121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rgbClr val="101A57"/>
                </a:solidFill>
              </a:rPr>
              <a:t>Koc</a:t>
            </a:r>
            <a:r>
              <a:rPr lang="hu-HU" b="1" dirty="0">
                <a:solidFill>
                  <a:srgbClr val="101A57"/>
                </a:solidFill>
              </a:rPr>
              <a:t>, </a:t>
            </a:r>
            <a:r>
              <a:rPr lang="hu-HU" b="1" dirty="0" err="1">
                <a:solidFill>
                  <a:srgbClr val="101A57"/>
                </a:solidFill>
              </a:rPr>
              <a:t>Ivey</a:t>
            </a:r>
            <a:r>
              <a:rPr lang="hu-HU" b="1" dirty="0">
                <a:solidFill>
                  <a:srgbClr val="101A57"/>
                </a:solidFill>
              </a:rPr>
              <a:t> </a:t>
            </a:r>
          </a:p>
        </p:txBody>
      </p:sp>
      <p:sp>
        <p:nvSpPr>
          <p:cNvPr id="115" name="Szövegdoboz 114">
            <a:extLst>
              <a:ext uri="{FF2B5EF4-FFF2-40B4-BE49-F238E27FC236}">
                <a16:creationId xmlns:a16="http://schemas.microsoft.com/office/drawing/2014/main" id="{48F33B8B-5C26-44C8-BDCA-AB3EE0096B9A}"/>
              </a:ext>
            </a:extLst>
          </p:cNvPr>
          <p:cNvSpPr txBox="1"/>
          <p:nvPr/>
        </p:nvSpPr>
        <p:spPr>
          <a:xfrm>
            <a:off x="7173508" y="4038783"/>
            <a:ext cx="133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rgbClr val="101A57"/>
                </a:solidFill>
              </a:rPr>
              <a:t>Keio</a:t>
            </a:r>
            <a:r>
              <a:rPr lang="hu-HU" b="1" dirty="0">
                <a:solidFill>
                  <a:srgbClr val="101A57"/>
                </a:solidFill>
              </a:rPr>
              <a:t> </a:t>
            </a:r>
            <a:endParaRPr lang="hu-HU" b="1" dirty="0">
              <a:solidFill>
                <a:srgbClr val="101A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Szövegdoboz 115">
            <a:extLst>
              <a:ext uri="{FF2B5EF4-FFF2-40B4-BE49-F238E27FC236}">
                <a16:creationId xmlns:a16="http://schemas.microsoft.com/office/drawing/2014/main" id="{91EFEF24-2E91-4FDC-BF8E-8020D9C19990}"/>
              </a:ext>
            </a:extLst>
          </p:cNvPr>
          <p:cNvSpPr txBox="1"/>
          <p:nvPr/>
        </p:nvSpPr>
        <p:spPr>
          <a:xfrm>
            <a:off x="7750089" y="5865050"/>
            <a:ext cx="133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rgbClr val="101A57"/>
                </a:solidFill>
              </a:rPr>
              <a:t>Tsinghua</a:t>
            </a:r>
            <a:endParaRPr lang="hu-HU" b="1" dirty="0">
              <a:solidFill>
                <a:srgbClr val="101A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Szövegdoboz 116">
            <a:extLst>
              <a:ext uri="{FF2B5EF4-FFF2-40B4-BE49-F238E27FC236}">
                <a16:creationId xmlns:a16="http://schemas.microsoft.com/office/drawing/2014/main" id="{EE0D55EF-8D31-424F-8B11-4DDBDF9F9250}"/>
              </a:ext>
            </a:extLst>
          </p:cNvPr>
          <p:cNvSpPr txBox="1"/>
          <p:nvPr/>
        </p:nvSpPr>
        <p:spPr>
          <a:xfrm>
            <a:off x="8351365" y="3483502"/>
            <a:ext cx="133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101A57"/>
                </a:solidFill>
              </a:rPr>
              <a:t>Hong Kong University</a:t>
            </a:r>
            <a:endParaRPr lang="hu-HU" b="1" dirty="0">
              <a:solidFill>
                <a:srgbClr val="101A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Szövegdoboz 117">
            <a:extLst>
              <a:ext uri="{FF2B5EF4-FFF2-40B4-BE49-F238E27FC236}">
                <a16:creationId xmlns:a16="http://schemas.microsoft.com/office/drawing/2014/main" id="{3AE64220-D691-4C52-8816-08A95147FB7C}"/>
              </a:ext>
            </a:extLst>
          </p:cNvPr>
          <p:cNvSpPr txBox="1"/>
          <p:nvPr/>
        </p:nvSpPr>
        <p:spPr>
          <a:xfrm>
            <a:off x="9073740" y="6155307"/>
            <a:ext cx="13385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b="1" dirty="0">
                <a:solidFill>
                  <a:srgbClr val="101A57"/>
                </a:solidFill>
              </a:rPr>
              <a:t>University </a:t>
            </a:r>
            <a:r>
              <a:rPr lang="hu-HU" sz="1500" b="1" dirty="0" err="1">
                <a:solidFill>
                  <a:srgbClr val="101A57"/>
                </a:solidFill>
              </a:rPr>
              <a:t>Adolfo</a:t>
            </a:r>
            <a:r>
              <a:rPr lang="hu-HU" sz="1500" b="1" dirty="0">
                <a:solidFill>
                  <a:srgbClr val="101A57"/>
                </a:solidFill>
              </a:rPr>
              <a:t> </a:t>
            </a:r>
            <a:r>
              <a:rPr lang="hu-HU" sz="1500" b="1" dirty="0" err="1">
                <a:solidFill>
                  <a:srgbClr val="101A57"/>
                </a:solidFill>
              </a:rPr>
              <a:t>Ibanez</a:t>
            </a:r>
            <a:r>
              <a:rPr lang="hu-HU" sz="1500" b="1" dirty="0">
                <a:solidFill>
                  <a:srgbClr val="101A57"/>
                </a:solidFill>
              </a:rPr>
              <a:t>, Chile</a:t>
            </a:r>
          </a:p>
        </p:txBody>
      </p:sp>
      <p:sp>
        <p:nvSpPr>
          <p:cNvPr id="3" name="Téglalap 2"/>
          <p:cNvSpPr/>
          <p:nvPr/>
        </p:nvSpPr>
        <p:spPr>
          <a:xfrm>
            <a:off x="10263881" y="3150728"/>
            <a:ext cx="11710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500" b="1" dirty="0">
                <a:solidFill>
                  <a:srgbClr val="101A57"/>
                </a:solidFill>
              </a:rPr>
              <a:t>Korea University BS</a:t>
            </a:r>
          </a:p>
        </p:txBody>
      </p:sp>
      <p:sp>
        <p:nvSpPr>
          <p:cNvPr id="5" name="Téglalap 4"/>
          <p:cNvSpPr/>
          <p:nvPr/>
        </p:nvSpPr>
        <p:spPr>
          <a:xfrm>
            <a:off x="11168959" y="3110095"/>
            <a:ext cx="9847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500" b="1" dirty="0">
                <a:solidFill>
                  <a:srgbClr val="101A57"/>
                </a:solidFill>
              </a:rPr>
              <a:t>American University of </a:t>
            </a:r>
            <a:r>
              <a:rPr lang="hu-HU" sz="1500" b="1" dirty="0" err="1">
                <a:solidFill>
                  <a:srgbClr val="101A57"/>
                </a:solidFill>
              </a:rPr>
              <a:t>Cairo</a:t>
            </a:r>
            <a:endParaRPr lang="hu-HU" sz="1500" b="1" dirty="0">
              <a:solidFill>
                <a:srgbClr val="101A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1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15788D-424D-4E5C-B68D-AA4BE04F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33" y="244876"/>
            <a:ext cx="10515600" cy="1058558"/>
          </a:xfrm>
        </p:spPr>
        <p:txBody>
          <a:bodyPr/>
          <a:lstStyle/>
          <a:p>
            <a:r>
              <a:rPr lang="hu-HU" b="1" dirty="0"/>
              <a:t>CEMS V4 </a:t>
            </a:r>
            <a:r>
              <a:rPr lang="hu-HU" b="1" dirty="0" err="1"/>
              <a:t>Conference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6266F41-E304-4CD2-8443-E14024D8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1B0C-BC09-474C-A50B-BD2B68F71B5F}" type="slidenum">
              <a:rPr lang="hu-HU" smtClean="0"/>
              <a:pPr/>
              <a:t>5</a:t>
            </a:fld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D4E9EB4-D5C6-4436-9AB6-F06050C057BC}"/>
              </a:ext>
            </a:extLst>
          </p:cNvPr>
          <p:cNvSpPr/>
          <p:nvPr/>
        </p:nvSpPr>
        <p:spPr>
          <a:xfrm>
            <a:off x="4737946" y="1687895"/>
            <a:ext cx="7305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a 2-3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day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annual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event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Central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hosted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rotating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basis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CEMS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member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schools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     of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Visegrad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VSE, SGH and Corvinus 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take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turns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organise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conference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corporate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partners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invited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give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skill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seminars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students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all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over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world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attend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conference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students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earn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credits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courses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2B959CB-18C5-4BA1-86B8-FFD50FFD6353}"/>
              </a:ext>
            </a:extLst>
          </p:cNvPr>
          <p:cNvSpPr txBox="1"/>
          <p:nvPr/>
        </p:nvSpPr>
        <p:spPr>
          <a:xfrm>
            <a:off x="696422" y="4103681"/>
            <a:ext cx="6743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Priorities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aims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valuable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professional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programs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strengthening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Central-European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CEMS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community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possibility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students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get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know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CEMS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corporate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partners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making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CEE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region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more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popular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attractive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among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CEMS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students</a:t>
            </a: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360753A-842F-4556-AC47-F7AAE1E4FA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733" y="3988325"/>
            <a:ext cx="1693333" cy="1693333"/>
          </a:xfrm>
          <a:prstGeom prst="rect">
            <a:avLst/>
          </a:prstGeom>
        </p:spPr>
      </p:pic>
      <p:pic>
        <p:nvPicPr>
          <p:cNvPr id="95" name="Kép 94" descr="Képtalálat a következőre: „SGH logo”">
            <a:extLst>
              <a:ext uri="{FF2B5EF4-FFF2-40B4-BE49-F238E27FC236}">
                <a16:creationId xmlns:a16="http://schemas.microsoft.com/office/drawing/2014/main" id="{07187BEF-DFBC-4DDC-8B87-4F0B62D7D73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17" y="1659467"/>
            <a:ext cx="1076325" cy="1614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Kép 95" descr="Képtalálat a következőre: „VSE”">
            <a:extLst>
              <a:ext uri="{FF2B5EF4-FFF2-40B4-BE49-F238E27FC236}">
                <a16:creationId xmlns:a16="http://schemas.microsoft.com/office/drawing/2014/main" id="{7262DA17-EE0B-4A6F-928A-2612FC51EFE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80" y="1752177"/>
            <a:ext cx="140525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Kép 96" descr="M:\Anita\CEMS\Logók\Corvinus Business School.bmp">
            <a:extLst>
              <a:ext uri="{FF2B5EF4-FFF2-40B4-BE49-F238E27FC236}">
                <a16:creationId xmlns:a16="http://schemas.microsoft.com/office/drawing/2014/main" id="{7FBDB7B9-845B-4024-A82D-945CB0921B4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3" y="1874569"/>
            <a:ext cx="1671955" cy="135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56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15788D-424D-4E5C-B68D-AA4BE04F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33" y="244876"/>
            <a:ext cx="10515600" cy="1058558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CEMS V4 </a:t>
            </a:r>
            <a:r>
              <a:rPr lang="hu-HU" b="1" dirty="0" err="1"/>
              <a:t>Conference</a:t>
            </a:r>
            <a:br>
              <a:rPr lang="hu-HU" b="1" dirty="0"/>
            </a:br>
            <a:r>
              <a:rPr lang="hu-HU" b="1" dirty="0" err="1"/>
              <a:t>topics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6266F41-E304-4CD2-8443-E14024D8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1B0C-BC09-474C-A50B-BD2B68F71B5F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D4E9EB4-D5C6-4436-9AB6-F06050C057BC}"/>
              </a:ext>
            </a:extLst>
          </p:cNvPr>
          <p:cNvSpPr/>
          <p:nvPr/>
        </p:nvSpPr>
        <p:spPr>
          <a:xfrm>
            <a:off x="673022" y="1697672"/>
            <a:ext cx="73050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2018: Digital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Economy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Warsaw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Economics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2017: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Behavioural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Economics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, University of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Economics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Prague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2016: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Disrupt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Inside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Corvinus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Business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, Budapest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2015: Business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EU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Eastern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Frontier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Warsaw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Economics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2014: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Leadership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Dynamic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Markets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Warsaw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Economics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2013: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Strategic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Decisions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Fast-changing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Environment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    University of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Economics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Prague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2012: The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Role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of V4 -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Regional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Management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Challenges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Corvinus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Business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, Budapest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360753A-842F-4556-AC47-F7AAE1E4FA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324" y="1135767"/>
            <a:ext cx="1693333" cy="1693333"/>
          </a:xfrm>
          <a:prstGeom prst="rect">
            <a:avLst/>
          </a:prstGeom>
        </p:spPr>
      </p:pic>
      <p:pic>
        <p:nvPicPr>
          <p:cNvPr id="10" name="Kép 9" descr="Képtalálat a következőre: „cems v4 conference 2016 pictures”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137" y="3831219"/>
            <a:ext cx="4430429" cy="2917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47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9BB951-1DCF-4F08-95C5-E022187E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29" y="267220"/>
            <a:ext cx="5346469" cy="1097915"/>
          </a:xfrm>
        </p:spPr>
        <p:txBody>
          <a:bodyPr>
            <a:normAutofit fontScale="90000"/>
          </a:bodyPr>
          <a:lstStyle/>
          <a:p>
            <a:br>
              <a:rPr lang="hu-HU" b="1" dirty="0"/>
            </a:br>
            <a:br>
              <a:rPr lang="hu-HU" b="1" dirty="0"/>
            </a:br>
            <a:r>
              <a:rPr lang="hu-HU" b="1" dirty="0"/>
              <a:t>CEMS </a:t>
            </a:r>
            <a:r>
              <a:rPr lang="hu-HU" b="1" dirty="0" err="1"/>
              <a:t>Career</a:t>
            </a:r>
            <a:r>
              <a:rPr lang="hu-HU" b="1" dirty="0"/>
              <a:t> Forum </a:t>
            </a:r>
            <a:br>
              <a:rPr lang="hu-HU" b="1" dirty="0"/>
            </a:b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V4 </a:t>
            </a:r>
            <a:r>
              <a:rPr lang="hu-HU" b="1" dirty="0" err="1"/>
              <a:t>region</a:t>
            </a:r>
            <a:br>
              <a:rPr lang="hu-HU" dirty="0"/>
            </a:b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180EC6E-B399-4EA2-943A-11C98339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1B0C-BC09-474C-A50B-BD2B68F71B5F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17" name="Tartalom helye 16">
            <a:extLst>
              <a:ext uri="{FF2B5EF4-FFF2-40B4-BE49-F238E27FC236}">
                <a16:creationId xmlns:a16="http://schemas.microsoft.com/office/drawing/2014/main" id="{0CA6C0CD-0BF4-4241-BC9C-057FA53AA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629" y="2208011"/>
            <a:ext cx="10515600" cy="4351338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 2-day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recruitment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and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networking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event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taking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place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annually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in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November</a:t>
            </a:r>
          </a:p>
          <a:p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 platform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that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connects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over 1000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students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and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alumni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with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representatives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from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over 40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corporate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partners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</a:t>
            </a:r>
          </a:p>
          <a:p>
            <a:pPr marL="0" indent="0">
              <a:buNone/>
            </a:pP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including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global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companies</a:t>
            </a:r>
            <a:endParaRPr lang="hu-HU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opportunities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for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internship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and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permanent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employment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from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2017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Corvinus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Business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School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hosts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the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event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for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3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years</a:t>
            </a:r>
            <a:endParaRPr lang="hu-HU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companies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represented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at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CEMS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Career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Forum 2017:</a:t>
            </a:r>
          </a:p>
          <a:p>
            <a:pPr marL="0" indent="0">
              <a:buNone/>
            </a:pP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Swiss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Re, Novo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Nordisk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Arla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Foods, Vodafone, Gartner,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Astra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Zeneca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Facebook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Salesforce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Henkel,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Deloitte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Société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Généralé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Reckitt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Benckiser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SKODA AUTO, A.T.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Kearney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Whirlpool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MET Group, Siemens Management Consulting, A.P.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Moller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–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Maersk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zeb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ABB, DHL Consulting, LVMH,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UniCredit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Unibail-Rodamco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Beiersdorf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Daimler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AG, GSK, L’Oréal, KONE, METRO,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Bain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&amp;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Company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Bayer,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Groupe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SEB,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Barilla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Merck, P&amp;G, BNP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Paribas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Kerry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EF Education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First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Statoil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ASA, E.ON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Inhouse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Consulting,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Google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McKinsey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&amp;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Company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hu-H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Hilti</a:t>
            </a:r>
            <a:endParaRPr lang="hu-HU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hu-HU" sz="1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95" y="169025"/>
            <a:ext cx="3179325" cy="2119745"/>
          </a:xfrm>
          <a:prstGeom prst="rect">
            <a:avLst/>
          </a:prstGeom>
        </p:spPr>
      </p:pic>
      <p:pic>
        <p:nvPicPr>
          <p:cNvPr id="18" name="Kép 17" descr="http://www.uni-corvinus.hu/fileadmin/user_upload/en/cbs/cems/CEMS_career_forum/2018/37689013174_cac109f233_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542" y="169025"/>
            <a:ext cx="2011722" cy="211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412" y="2570056"/>
            <a:ext cx="3707832" cy="251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1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15788D-424D-4E5C-B68D-AA4BE04F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33" y="244876"/>
            <a:ext cx="10515600" cy="1058558"/>
          </a:xfrm>
        </p:spPr>
        <p:txBody>
          <a:bodyPr>
            <a:normAutofit fontScale="90000"/>
          </a:bodyPr>
          <a:lstStyle/>
          <a:p>
            <a:r>
              <a:rPr lang="hu-HU" b="1" dirty="0" err="1"/>
              <a:t>Student</a:t>
            </a:r>
            <a:r>
              <a:rPr lang="hu-HU" b="1" dirty="0"/>
              <a:t> </a:t>
            </a:r>
            <a:r>
              <a:rPr lang="hu-HU" b="1" dirty="0" err="1"/>
              <a:t>mobility</a:t>
            </a:r>
            <a:r>
              <a:rPr lang="hu-HU" b="1" dirty="0"/>
              <a:t> </a:t>
            </a:r>
            <a:r>
              <a:rPr lang="hu-HU" b="1" dirty="0" err="1"/>
              <a:t>at</a:t>
            </a:r>
            <a:r>
              <a:rPr lang="hu-HU" b="1" dirty="0"/>
              <a:t> CBS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V4 business </a:t>
            </a:r>
            <a:r>
              <a:rPr lang="hu-HU" b="1" dirty="0" err="1"/>
              <a:t>schools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6266F41-E304-4CD2-8443-E14024D8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1B0C-BC09-474C-A50B-BD2B68F71B5F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D4E9EB4-D5C6-4436-9AB6-F06050C057BC}"/>
              </a:ext>
            </a:extLst>
          </p:cNvPr>
          <p:cNvSpPr/>
          <p:nvPr/>
        </p:nvSpPr>
        <p:spPr>
          <a:xfrm>
            <a:off x="4737946" y="1687895"/>
            <a:ext cx="730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12" y="3839774"/>
            <a:ext cx="3811250" cy="2809389"/>
          </a:xfrm>
          <a:prstGeom prst="rect">
            <a:avLst/>
          </a:prstGeom>
        </p:spPr>
      </p:pic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56765"/>
              </p:ext>
            </p:extLst>
          </p:nvPr>
        </p:nvGraphicFramePr>
        <p:xfrm>
          <a:off x="1130529" y="1471356"/>
          <a:ext cx="8254538" cy="23192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9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8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98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64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597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1538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PRAGUE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WARSAW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Kozminsky (PL)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Slovakia (Selye Janos University)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694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OUT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IN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OUT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IN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OUT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IN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694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YEAR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ERASMUS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CEMS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CEEPUS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ERASMUS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CEMS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ERASMUS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ERASMUS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CEMS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ERASMUS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ERASMUS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694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2014/15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4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694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2015/16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4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694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2016/17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4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694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2017/18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4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694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2018/19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 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92" y="3839774"/>
            <a:ext cx="4215113" cy="280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15788D-424D-4E5C-B68D-AA4BE04F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33" y="244876"/>
            <a:ext cx="10515600" cy="1058558"/>
          </a:xfrm>
        </p:spPr>
        <p:txBody>
          <a:bodyPr/>
          <a:lstStyle/>
          <a:p>
            <a:r>
              <a:rPr lang="hu-HU" b="1" dirty="0"/>
              <a:t>V4 </a:t>
            </a:r>
            <a:r>
              <a:rPr lang="hu-HU" b="1" dirty="0" err="1"/>
              <a:t>Faculty</a:t>
            </a:r>
            <a:r>
              <a:rPr lang="hu-HU" b="1" dirty="0"/>
              <a:t> </a:t>
            </a:r>
            <a:r>
              <a:rPr lang="hu-HU" b="1" dirty="0" err="1"/>
              <a:t>mobility</a:t>
            </a:r>
            <a:r>
              <a:rPr lang="hu-HU" b="1" dirty="0"/>
              <a:t> </a:t>
            </a:r>
            <a:r>
              <a:rPr lang="hu-HU" b="1" dirty="0" err="1"/>
              <a:t>at</a:t>
            </a:r>
            <a:r>
              <a:rPr lang="hu-HU" b="1" dirty="0"/>
              <a:t> CBS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6266F41-E304-4CD2-8443-E14024D8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1B0C-BC09-474C-A50B-BD2B68F71B5F}" type="slidenum">
              <a:rPr lang="hu-HU" smtClean="0"/>
              <a:pPr/>
              <a:t>9</a:t>
            </a:fld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776182"/>
              </p:ext>
            </p:extLst>
          </p:nvPr>
        </p:nvGraphicFramePr>
        <p:xfrm>
          <a:off x="440575" y="1221969"/>
          <a:ext cx="7955279" cy="5146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8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15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9181">
                <a:tc>
                  <a:txBody>
                    <a:bodyPr/>
                    <a:lstStyle/>
                    <a:p>
                      <a:pPr algn="ctr" fontAlgn="b"/>
                      <a:endParaRPr lang="hu-HU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Name</a:t>
                      </a:r>
                      <a:endParaRPr lang="hu-HU" sz="9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School</a:t>
                      </a:r>
                      <a:endParaRPr lang="hu-HU" sz="9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Program</a:t>
                      </a:r>
                      <a:endParaRPr lang="hu-HU" sz="9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Institute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5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2016-2017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in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 dirty="0">
                          <a:effectLst/>
                        </a:rPr>
                        <a:t>Karolina </a:t>
                      </a:r>
                      <a:r>
                        <a:rPr lang="hu-HU" sz="900" u="none" strike="noStrike" dirty="0" err="1">
                          <a:effectLst/>
                        </a:rPr>
                        <a:t>Daszyńska-Żygadło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Wroclaw University of Economics</a:t>
                      </a:r>
                      <a:endParaRPr lang="hu-HU" sz="9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Erasmus</a:t>
                      </a:r>
                      <a:endParaRPr lang="hu-HU" sz="9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Institute of Finance, Accounting and Business Law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5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2016-2017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in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Rafael Sieradzki 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Uniwersytet Ekonomiczny w Krakowie</a:t>
                      </a:r>
                      <a:endParaRPr lang="hu-HU" sz="9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ERASMUS</a:t>
                      </a:r>
                      <a:endParaRPr lang="hu-HU" sz="9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Institute of Finance, Accounting and Business Law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85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2016-2017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in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 dirty="0" err="1">
                          <a:effectLst/>
                        </a:rPr>
                        <a:t>Tomas</a:t>
                      </a:r>
                      <a:r>
                        <a:rPr lang="hu-HU" sz="900" u="none" strike="noStrike" dirty="0">
                          <a:effectLst/>
                        </a:rPr>
                        <a:t> </a:t>
                      </a:r>
                      <a:r>
                        <a:rPr lang="hu-HU" sz="900" u="none" strike="noStrike" dirty="0" err="1">
                          <a:effectLst/>
                        </a:rPr>
                        <a:t>Słoński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Wroclaw University of Economics</a:t>
                      </a:r>
                      <a:endParaRPr lang="hu-HU" sz="9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Erasmus</a:t>
                      </a:r>
                      <a:endParaRPr lang="hu-HU" sz="9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Institute of Finance, Accounting and Business Law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5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2015-2016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in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Katarzyna Sum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Warsaw School of Economics 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Corvinus Research Week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Institute of Finance, Accounting and Business Law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85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2015-2016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in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 dirty="0" err="1">
                          <a:effectLst/>
                        </a:rPr>
                        <a:t>Michal</a:t>
                      </a:r>
                      <a:r>
                        <a:rPr lang="hu-HU" sz="900" u="none" strike="noStrike" dirty="0">
                          <a:effectLst/>
                        </a:rPr>
                        <a:t> </a:t>
                      </a:r>
                      <a:r>
                        <a:rPr lang="hu-HU" sz="900" u="none" strike="noStrike" dirty="0" err="1">
                          <a:effectLst/>
                        </a:rPr>
                        <a:t>Konopczak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Warsaw School of Economics 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 dirty="0" err="1">
                          <a:effectLst/>
                        </a:rPr>
                        <a:t>Corvinus</a:t>
                      </a:r>
                      <a:r>
                        <a:rPr lang="hu-HU" sz="900" u="none" strike="noStrike" dirty="0">
                          <a:effectLst/>
                        </a:rPr>
                        <a:t> Research </a:t>
                      </a:r>
                      <a:r>
                        <a:rPr lang="hu-HU" sz="900" u="none" strike="noStrike" dirty="0" err="1">
                          <a:effectLst/>
                        </a:rPr>
                        <a:t>Week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Institute of Finance, Accounting and Business Law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181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2014-2015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in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 dirty="0" err="1">
                          <a:effectLst/>
                        </a:rPr>
                        <a:t>Pavel</a:t>
                      </a:r>
                      <a:r>
                        <a:rPr lang="hu-HU" sz="900" u="none" strike="noStrike" dirty="0">
                          <a:effectLst/>
                        </a:rPr>
                        <a:t> </a:t>
                      </a:r>
                      <a:r>
                        <a:rPr lang="hu-HU" sz="900" u="none" strike="noStrike" dirty="0" err="1">
                          <a:effectLst/>
                        </a:rPr>
                        <a:t>Turčínek</a:t>
                      </a:r>
                      <a:r>
                        <a:rPr lang="hu-HU" sz="900" u="none" strike="noStrike" dirty="0">
                          <a:effectLst/>
                        </a:rPr>
                        <a:t> </a:t>
                      </a:r>
                      <a:endParaRPr lang="hu-H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Mendel University in Brno</a:t>
                      </a:r>
                      <a:endParaRPr lang="hu-HU" sz="9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Erasmus +</a:t>
                      </a:r>
                      <a:endParaRPr lang="hu-HU" sz="9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Institute of Informatics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85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2016-2017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out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 dirty="0" err="1">
                          <a:effectLst/>
                        </a:rPr>
                        <a:t>Fazakas</a:t>
                      </a:r>
                      <a:r>
                        <a:rPr lang="hu-HU" sz="900" u="none" strike="noStrike" dirty="0">
                          <a:effectLst/>
                        </a:rPr>
                        <a:t> Gergely</a:t>
                      </a:r>
                      <a:endParaRPr lang="hu-H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Krakow University of Economics</a:t>
                      </a:r>
                      <a:endParaRPr lang="hu-HU" sz="9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CEEPUS</a:t>
                      </a:r>
                      <a:endParaRPr lang="hu-HU" sz="9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Institute of Finance, Accounting and Business Law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3878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2016-2017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out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 dirty="0">
                          <a:effectLst/>
                        </a:rPr>
                        <a:t>Gáspár Judit </a:t>
                      </a:r>
                      <a:endParaRPr lang="hu-H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Institute for Sustainable Technologies - National Research Institute in Radom</a:t>
                      </a:r>
                      <a:endParaRPr lang="hu-HU" sz="9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The Future Engineering 2016 Technical and Organizational Innovations for Industry </a:t>
                      </a:r>
                      <a:endParaRPr lang="en-US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Institute of Business Economics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181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2016-2017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out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 dirty="0">
                          <a:effectLst/>
                        </a:rPr>
                        <a:t>Gódor Zoltán</a:t>
                      </a:r>
                      <a:endParaRPr lang="hu-H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AIB-CEE</a:t>
                      </a:r>
                      <a:endParaRPr lang="hu-HU" sz="9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 dirty="0">
                          <a:effectLst/>
                        </a:rPr>
                        <a:t>Research </a:t>
                      </a:r>
                      <a:r>
                        <a:rPr lang="hu-HU" sz="900" u="none" strike="noStrike" dirty="0" err="1">
                          <a:effectLst/>
                        </a:rPr>
                        <a:t>Conference</a:t>
                      </a:r>
                      <a:endParaRPr lang="hu-H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 dirty="0">
                          <a:effectLst/>
                        </a:rPr>
                        <a:t>Institute of Management Science</a:t>
                      </a:r>
                      <a:endParaRPr lang="hu-H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850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2016-2017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out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 dirty="0" err="1">
                          <a:effectLst/>
                        </a:rPr>
                        <a:t>Havran</a:t>
                      </a:r>
                      <a:r>
                        <a:rPr lang="hu-HU" sz="900" u="none" strike="noStrike" dirty="0">
                          <a:effectLst/>
                        </a:rPr>
                        <a:t> Dániel</a:t>
                      </a:r>
                      <a:endParaRPr lang="hu-H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Warsaw School of Economics</a:t>
                      </a:r>
                      <a:endParaRPr lang="hu-HU" sz="9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 dirty="0">
                          <a:effectLst/>
                        </a:rPr>
                        <a:t>Erasmus </a:t>
                      </a:r>
                      <a:r>
                        <a:rPr lang="hu-HU" sz="900" u="none" strike="noStrike" dirty="0" err="1">
                          <a:effectLst/>
                        </a:rPr>
                        <a:t>Mobility</a:t>
                      </a:r>
                      <a:endParaRPr lang="hu-H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Institute of Finance, Accounting and Business Law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8362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2016-2017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out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 dirty="0" err="1">
                          <a:effectLst/>
                        </a:rPr>
                        <a:t>Reizingerné</a:t>
                      </a:r>
                      <a:r>
                        <a:rPr lang="hu-HU" sz="900" u="none" strike="noStrike" dirty="0">
                          <a:effectLst/>
                        </a:rPr>
                        <a:t> Dr. </a:t>
                      </a:r>
                      <a:r>
                        <a:rPr lang="hu-HU" sz="900" u="none" strike="noStrike" dirty="0" err="1">
                          <a:effectLst/>
                        </a:rPr>
                        <a:t>Ducsai</a:t>
                      </a:r>
                      <a:r>
                        <a:rPr lang="hu-HU" sz="900" u="none" strike="noStrike" dirty="0">
                          <a:effectLst/>
                        </a:rPr>
                        <a:t> Anita</a:t>
                      </a:r>
                      <a:endParaRPr lang="hu-H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Wroclaw University of Economics</a:t>
                      </a:r>
                      <a:endParaRPr lang="hu-HU" sz="9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XXI International Conference   „Accounting and Management Control” </a:t>
                      </a:r>
                      <a:endParaRPr lang="en-US" sz="9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Institute of Finance, Accounting and Business Law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9181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2015-2016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out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 dirty="0">
                          <a:effectLst/>
                        </a:rPr>
                        <a:t>Forgács Csaba</a:t>
                      </a:r>
                      <a:endParaRPr lang="hu-H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 dirty="0">
                          <a:effectLst/>
                        </a:rPr>
                        <a:t>SGGW </a:t>
                      </a:r>
                      <a:r>
                        <a:rPr lang="hu-HU" sz="900" u="none" strike="noStrike" dirty="0" err="1">
                          <a:effectLst/>
                        </a:rPr>
                        <a:t>Warsaw</a:t>
                      </a:r>
                      <a:endParaRPr lang="hu-H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ERASMUS</a:t>
                      </a:r>
                      <a:endParaRPr lang="hu-HU" sz="9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Institute of Business Development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9181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 dirty="0">
                          <a:effectLst/>
                        </a:rPr>
                        <a:t>2015-2016</a:t>
                      </a:r>
                      <a:endParaRPr lang="hu-H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u="none" strike="noStrike">
                          <a:effectLst/>
                        </a:rPr>
                        <a:t>out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 dirty="0">
                          <a:effectLst/>
                        </a:rPr>
                        <a:t>Zsóka Ágnes 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Prague</a:t>
                      </a:r>
                      <a:endParaRPr lang="hu-H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CEMS Faculty Group Meeting</a:t>
                      </a:r>
                      <a:endParaRPr lang="hu-HU" sz="9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71" marR="8871" marT="88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Institute of Marketing and Media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1" marR="8871" marT="8871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861" y="3732415"/>
            <a:ext cx="3617867" cy="241163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861" y="1383160"/>
            <a:ext cx="3621578" cy="213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07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956</Words>
  <Application>Microsoft Office PowerPoint</Application>
  <PresentationFormat>Szélesvásznú</PresentationFormat>
  <Paragraphs>296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Futura Bk BT</vt:lpstr>
      <vt:lpstr>Neusa Medium</vt:lpstr>
      <vt:lpstr>Neusa SemiBold</vt:lpstr>
      <vt:lpstr>Times New Roman</vt:lpstr>
      <vt:lpstr>Office-téma</vt:lpstr>
      <vt:lpstr>Corvinus  Business School  V4  Cooperation</vt:lpstr>
      <vt:lpstr>The CEMS Network</vt:lpstr>
      <vt:lpstr>PowerPoint-bemutató</vt:lpstr>
      <vt:lpstr>V4 countries join  the CEMS Alliance</vt:lpstr>
      <vt:lpstr>CEMS V4 Conference</vt:lpstr>
      <vt:lpstr>CEMS V4 Conference topics</vt:lpstr>
      <vt:lpstr>  CEMS Career Forum  in the V4 region </vt:lpstr>
      <vt:lpstr>Student mobility at CBS in the V4 business schools</vt:lpstr>
      <vt:lpstr>V4 Faculty mobility at CBS</vt:lpstr>
      <vt:lpstr>V4 Research Cooperations</vt:lpstr>
      <vt:lpstr> Future cooperation  opportunities with V4 partner schools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V4 Cooperation</dc:title>
  <dc:creator>Sandor Benke</dc:creator>
  <cp:lastModifiedBy>Zoltayne Paprika Zita</cp:lastModifiedBy>
  <cp:revision>63</cp:revision>
  <dcterms:created xsi:type="dcterms:W3CDTF">2018-04-23T14:39:34Z</dcterms:created>
  <dcterms:modified xsi:type="dcterms:W3CDTF">2018-05-16T21:32:30Z</dcterms:modified>
</cp:coreProperties>
</file>