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2" r:id="rId4"/>
    <p:sldId id="263" r:id="rId5"/>
    <p:sldId id="266" r:id="rId6"/>
    <p:sldId id="264" r:id="rId7"/>
    <p:sldId id="265" r:id="rId8"/>
    <p:sldId id="268" r:id="rId9"/>
    <p:sldId id="267" r:id="rId10"/>
    <p:sldId id="258" r:id="rId11"/>
    <p:sldId id="259" r:id="rId12"/>
    <p:sldId id="260" r:id="rId13"/>
    <p:sldId id="261" r:id="rId14"/>
  </p:sldIdLst>
  <p:sldSz cx="12192000" cy="6858000"/>
  <p:notesSz cx="6858000" cy="9144000"/>
  <p:custShowLst>
    <p:custShow name="Eurostudent" id="0">
      <p:sldLst>
        <p:sld r:id="rId11"/>
      </p:sldLst>
    </p:custShow>
    <p:custShow name="Erasmus" id="1">
      <p:sldLst>
        <p:sld r:id="rId12"/>
      </p:sldLst>
    </p:custShow>
    <p:custShow name="Prime" id="2">
      <p:sldLst>
        <p:sld r:id="rId13"/>
      </p:sldLst>
    </p:custShow>
    <p:custShow name="Monitor" id="3">
      <p:sldLst>
        <p:sld r:id="rId14"/>
      </p:sldLst>
    </p:custShow>
  </p:custShowLst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JOSKA\J&#243;ska%20-%20Doksik\CIHES\Strat_2017\9_adattabla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563951930105064"/>
          <c:y val="2.5898060686101933E-2"/>
          <c:w val="0.79153477323714427"/>
          <c:h val="0.7512146243959516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'[9_adattablak.xlsx]abra6'!$C$15</c:f>
              <c:strCache>
                <c:ptCount val="1"/>
                <c:pt idx="0">
                  <c:v>teljes elismerés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'[9_adattablak.xlsx]abra6'!$B$16:$B$21</c:f>
              <c:strCache>
                <c:ptCount val="6"/>
                <c:pt idx="0">
                  <c:v>Németország</c:v>
                </c:pt>
                <c:pt idx="1">
                  <c:v>Finnország </c:v>
                </c:pt>
                <c:pt idx="2">
                  <c:v>Norvégia</c:v>
                </c:pt>
                <c:pt idx="3">
                  <c:v>Grúzia</c:v>
                </c:pt>
                <c:pt idx="4">
                  <c:v>Szerbia</c:v>
                </c:pt>
                <c:pt idx="5">
                  <c:v>Magyarország</c:v>
                </c:pt>
              </c:strCache>
            </c:strRef>
          </c:cat>
          <c:val>
            <c:numRef>
              <c:f>'[9_adattablak.xlsx]abra6'!$C$16:$C$21</c:f>
              <c:numCache>
                <c:formatCode>General</c:formatCode>
                <c:ptCount val="6"/>
                <c:pt idx="0">
                  <c:v>82</c:v>
                </c:pt>
                <c:pt idx="1">
                  <c:v>77</c:v>
                </c:pt>
                <c:pt idx="2">
                  <c:v>76</c:v>
                </c:pt>
                <c:pt idx="3">
                  <c:v>39</c:v>
                </c:pt>
                <c:pt idx="4">
                  <c:v>37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9E-410B-BC8A-A909BA9CCC49}"/>
            </c:ext>
          </c:extLst>
        </c:ser>
        <c:ser>
          <c:idx val="1"/>
          <c:order val="1"/>
          <c:tx>
            <c:strRef>
              <c:f>'[9_adattablak.xlsx]abra6'!$D$15</c:f>
              <c:strCache>
                <c:ptCount val="1"/>
                <c:pt idx="0">
                  <c:v>részleges elismerés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'[9_adattablak.xlsx]abra6'!$B$16:$B$21</c:f>
              <c:strCache>
                <c:ptCount val="6"/>
                <c:pt idx="0">
                  <c:v>Németország</c:v>
                </c:pt>
                <c:pt idx="1">
                  <c:v>Finnország </c:v>
                </c:pt>
                <c:pt idx="2">
                  <c:v>Norvégia</c:v>
                </c:pt>
                <c:pt idx="3">
                  <c:v>Grúzia</c:v>
                </c:pt>
                <c:pt idx="4">
                  <c:v>Szerbia</c:v>
                </c:pt>
                <c:pt idx="5">
                  <c:v>Magyarország</c:v>
                </c:pt>
              </c:strCache>
            </c:strRef>
          </c:cat>
          <c:val>
            <c:numRef>
              <c:f>'[9_adattablak.xlsx]abra6'!$D$16:$D$21</c:f>
              <c:numCache>
                <c:formatCode>General</c:formatCode>
                <c:ptCount val="6"/>
                <c:pt idx="0">
                  <c:v>13</c:v>
                </c:pt>
                <c:pt idx="1">
                  <c:v>11</c:v>
                </c:pt>
                <c:pt idx="2">
                  <c:v>8</c:v>
                </c:pt>
                <c:pt idx="3">
                  <c:v>15</c:v>
                </c:pt>
                <c:pt idx="4">
                  <c:v>18</c:v>
                </c:pt>
                <c:pt idx="5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9E-410B-BC8A-A909BA9CCC49}"/>
            </c:ext>
          </c:extLst>
        </c:ser>
        <c:ser>
          <c:idx val="2"/>
          <c:order val="2"/>
          <c:tx>
            <c:strRef>
              <c:f>'[9_adattablak.xlsx]abra6'!$E$15</c:f>
              <c:strCache>
                <c:ptCount val="1"/>
                <c:pt idx="0">
                  <c:v>nincs elismerés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'[9_adattablak.xlsx]abra6'!$B$16:$B$21</c:f>
              <c:strCache>
                <c:ptCount val="6"/>
                <c:pt idx="0">
                  <c:v>Németország</c:v>
                </c:pt>
                <c:pt idx="1">
                  <c:v>Finnország </c:v>
                </c:pt>
                <c:pt idx="2">
                  <c:v>Norvégia</c:v>
                </c:pt>
                <c:pt idx="3">
                  <c:v>Grúzia</c:v>
                </c:pt>
                <c:pt idx="4">
                  <c:v>Szerbia</c:v>
                </c:pt>
                <c:pt idx="5">
                  <c:v>Magyarország</c:v>
                </c:pt>
              </c:strCache>
            </c:strRef>
          </c:cat>
          <c:val>
            <c:numRef>
              <c:f>'[9_adattablak.xlsx]abra6'!$E$16:$E$21</c:f>
              <c:numCache>
                <c:formatCode>General</c:formatCode>
                <c:ptCount val="6"/>
                <c:pt idx="1">
                  <c:v>2</c:v>
                </c:pt>
                <c:pt idx="2">
                  <c:v>3</c:v>
                </c:pt>
                <c:pt idx="3">
                  <c:v>5</c:v>
                </c:pt>
                <c:pt idx="4">
                  <c:v>18</c:v>
                </c:pt>
                <c:pt idx="5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9E-410B-BC8A-A909BA9CCC49}"/>
            </c:ext>
          </c:extLst>
        </c:ser>
        <c:ser>
          <c:idx val="3"/>
          <c:order val="3"/>
          <c:tx>
            <c:strRef>
              <c:f>'[9_adattablak.xlsx]abra6'!$F$15</c:f>
              <c:strCache>
                <c:ptCount val="1"/>
                <c:pt idx="0">
                  <c:v>nem szerzett kreditet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'[9_adattablak.xlsx]abra6'!$B$16:$B$21</c:f>
              <c:strCache>
                <c:ptCount val="6"/>
                <c:pt idx="0">
                  <c:v>Németország</c:v>
                </c:pt>
                <c:pt idx="1">
                  <c:v>Finnország </c:v>
                </c:pt>
                <c:pt idx="2">
                  <c:v>Norvégia</c:v>
                </c:pt>
                <c:pt idx="3">
                  <c:v>Grúzia</c:v>
                </c:pt>
                <c:pt idx="4">
                  <c:v>Szerbia</c:v>
                </c:pt>
                <c:pt idx="5">
                  <c:v>Magyarország</c:v>
                </c:pt>
              </c:strCache>
            </c:strRef>
          </c:cat>
          <c:val>
            <c:numRef>
              <c:f>'[9_adattablak.xlsx]abra6'!$F$16:$F$21</c:f>
              <c:numCache>
                <c:formatCode>General</c:formatCode>
                <c:ptCount val="6"/>
                <c:pt idx="1">
                  <c:v>3</c:v>
                </c:pt>
                <c:pt idx="2">
                  <c:v>7</c:v>
                </c:pt>
                <c:pt idx="3">
                  <c:v>21</c:v>
                </c:pt>
                <c:pt idx="4">
                  <c:v>6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9E-410B-BC8A-A909BA9CCC49}"/>
            </c:ext>
          </c:extLst>
        </c:ser>
        <c:ser>
          <c:idx val="4"/>
          <c:order val="4"/>
          <c:tx>
            <c:strRef>
              <c:f>'[9_adattablak.xlsx]abra6'!$G$15</c:f>
              <c:strCache>
                <c:ptCount val="1"/>
                <c:pt idx="0">
                  <c:v>nem tudja (még)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'[9_adattablak.xlsx]abra6'!$B$16:$B$21</c:f>
              <c:strCache>
                <c:ptCount val="6"/>
                <c:pt idx="0">
                  <c:v>Németország</c:v>
                </c:pt>
                <c:pt idx="1">
                  <c:v>Finnország </c:v>
                </c:pt>
                <c:pt idx="2">
                  <c:v>Norvégia</c:v>
                </c:pt>
                <c:pt idx="3">
                  <c:v>Grúzia</c:v>
                </c:pt>
                <c:pt idx="4">
                  <c:v>Szerbia</c:v>
                </c:pt>
                <c:pt idx="5">
                  <c:v>Magyarország</c:v>
                </c:pt>
              </c:strCache>
            </c:strRef>
          </c:cat>
          <c:val>
            <c:numRef>
              <c:f>'[9_adattablak.xlsx]abra6'!$G$16:$G$21</c:f>
              <c:numCache>
                <c:formatCode>General</c:formatCode>
                <c:ptCount val="6"/>
                <c:pt idx="0">
                  <c:v>5</c:v>
                </c:pt>
                <c:pt idx="1">
                  <c:v>6</c:v>
                </c:pt>
                <c:pt idx="2">
                  <c:v>3</c:v>
                </c:pt>
                <c:pt idx="3">
                  <c:v>10</c:v>
                </c:pt>
                <c:pt idx="4">
                  <c:v>12</c:v>
                </c:pt>
                <c:pt idx="5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9E-410B-BC8A-A909BA9CCC49}"/>
            </c:ext>
          </c:extLst>
        </c:ser>
        <c:ser>
          <c:idx val="5"/>
          <c:order val="5"/>
          <c:tx>
            <c:strRef>
              <c:f>'[9_adattablak.xlsx]abra6'!$H$15</c:f>
              <c:strCache>
                <c:ptCount val="1"/>
                <c:pt idx="0">
                  <c:v>nem tervezte, hogy elismertet kreditet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hu-H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'[9_adattablak.xlsx]abra6'!$B$16:$B$21</c:f>
              <c:strCache>
                <c:ptCount val="6"/>
                <c:pt idx="0">
                  <c:v>Németország</c:v>
                </c:pt>
                <c:pt idx="1">
                  <c:v>Finnország </c:v>
                </c:pt>
                <c:pt idx="2">
                  <c:v>Norvégia</c:v>
                </c:pt>
                <c:pt idx="3">
                  <c:v>Grúzia</c:v>
                </c:pt>
                <c:pt idx="4">
                  <c:v>Szerbia</c:v>
                </c:pt>
                <c:pt idx="5">
                  <c:v>Magyarország</c:v>
                </c:pt>
              </c:strCache>
            </c:strRef>
          </c:cat>
          <c:val>
            <c:numRef>
              <c:f>'[9_adattablak.xlsx]abra6'!$H$16:$H$21</c:f>
              <c:numCache>
                <c:formatCode>General</c:formatCode>
                <c:ptCount val="6"/>
                <c:pt idx="1">
                  <c:v>1</c:v>
                </c:pt>
                <c:pt idx="2">
                  <c:v>3</c:v>
                </c:pt>
                <c:pt idx="3">
                  <c:v>10</c:v>
                </c:pt>
                <c:pt idx="4">
                  <c:v>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B9E-410B-BC8A-A909BA9CCC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10632960"/>
        <c:axId val="145798784"/>
      </c:barChart>
      <c:catAx>
        <c:axId val="110632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5798784"/>
        <c:crosses val="autoZero"/>
        <c:auto val="1"/>
        <c:lblAlgn val="ctr"/>
        <c:lblOffset val="100"/>
        <c:noMultiLvlLbl val="0"/>
      </c:catAx>
      <c:valAx>
        <c:axId val="145798784"/>
        <c:scaling>
          <c:orientation val="minMax"/>
          <c:max val="100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10632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hu-HU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0.90625</cdr:y>
    </cdr:from>
    <cdr:to>
      <cdr:x>1</cdr:x>
      <cdr:y>1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0" y="4582434"/>
          <a:ext cx="8641084" cy="4740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hu-HU" sz="1100" i="1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algn="l">
            <a:defRPr/>
          </a:pPr>
          <a:r>
            <a:rPr lang="hu-HU" dirty="0" err="1" smtClean="0"/>
            <a:t>Source</a:t>
          </a:r>
          <a:r>
            <a:rPr lang="hu-HU" dirty="0" smtClean="0"/>
            <a:t>: EUROSTUDENT </a:t>
          </a:r>
          <a:r>
            <a:rPr lang="hu-HU" dirty="0"/>
            <a:t>VI, 1.7.</a:t>
          </a:r>
          <a:endParaRPr lang="hu-HU" sz="1100" dirty="0">
            <a:effectLst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0.03079</cdr:x>
      <cdr:y>0.05193</cdr:y>
    </cdr:from>
    <cdr:to>
      <cdr:x>0.1557</cdr:x>
      <cdr:y>0.81975</cdr:y>
    </cdr:to>
    <cdr:sp macro="" textlink="">
      <cdr:nvSpPr>
        <cdr:cNvPr id="3" name="Szövegdoboz 2"/>
        <cdr:cNvSpPr txBox="1"/>
      </cdr:nvSpPr>
      <cdr:spPr>
        <a:xfrm xmlns:a="http://schemas.openxmlformats.org/drawingml/2006/main">
          <a:off x="266084" y="262603"/>
          <a:ext cx="1079292" cy="38824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>
            <a:spcAft>
              <a:spcPts val="300"/>
            </a:spcAft>
          </a:pPr>
          <a:r>
            <a:rPr lang="en-GB" sz="1800" noProof="0" dirty="0" smtClean="0">
              <a:latin typeface="+mj-lt"/>
            </a:rPr>
            <a:t>Hungary</a:t>
          </a:r>
        </a:p>
        <a:p xmlns:a="http://schemas.openxmlformats.org/drawingml/2006/main">
          <a:pPr algn="r">
            <a:spcAft>
              <a:spcPts val="300"/>
            </a:spcAft>
          </a:pPr>
          <a:endParaRPr lang="en-GB" sz="1800" noProof="0" dirty="0" smtClean="0">
            <a:latin typeface="+mj-lt"/>
          </a:endParaRPr>
        </a:p>
        <a:p xmlns:a="http://schemas.openxmlformats.org/drawingml/2006/main">
          <a:pPr algn="r">
            <a:spcAft>
              <a:spcPts val="300"/>
            </a:spcAft>
          </a:pPr>
          <a:r>
            <a:rPr lang="en-GB" sz="1800" noProof="0" dirty="0" smtClean="0">
              <a:latin typeface="+mj-lt"/>
            </a:rPr>
            <a:t>Serbia</a:t>
          </a:r>
        </a:p>
        <a:p xmlns:a="http://schemas.openxmlformats.org/drawingml/2006/main">
          <a:pPr algn="r">
            <a:spcAft>
              <a:spcPts val="300"/>
            </a:spcAft>
          </a:pPr>
          <a:endParaRPr lang="en-GB" sz="1800" noProof="0" dirty="0" smtClean="0">
            <a:latin typeface="+mj-lt"/>
          </a:endParaRPr>
        </a:p>
        <a:p xmlns:a="http://schemas.openxmlformats.org/drawingml/2006/main">
          <a:pPr algn="r">
            <a:spcAft>
              <a:spcPts val="300"/>
            </a:spcAft>
          </a:pPr>
          <a:r>
            <a:rPr lang="en-GB" sz="1800" noProof="0" dirty="0" smtClean="0">
              <a:latin typeface="+mj-lt"/>
            </a:rPr>
            <a:t>Georgia</a:t>
          </a:r>
        </a:p>
        <a:p xmlns:a="http://schemas.openxmlformats.org/drawingml/2006/main">
          <a:pPr algn="r">
            <a:spcAft>
              <a:spcPts val="300"/>
            </a:spcAft>
          </a:pPr>
          <a:endParaRPr lang="en-GB" sz="1800" noProof="0" dirty="0" smtClean="0">
            <a:latin typeface="+mj-lt"/>
          </a:endParaRPr>
        </a:p>
        <a:p xmlns:a="http://schemas.openxmlformats.org/drawingml/2006/main">
          <a:pPr algn="r">
            <a:spcAft>
              <a:spcPts val="300"/>
            </a:spcAft>
          </a:pPr>
          <a:r>
            <a:rPr lang="en-GB" sz="1800" noProof="0" dirty="0" err="1" smtClean="0">
              <a:latin typeface="+mj-lt"/>
            </a:rPr>
            <a:t>Norw</a:t>
          </a:r>
          <a:r>
            <a:rPr lang="en-GB" sz="1800" dirty="0" smtClean="0">
              <a:latin typeface="+mj-lt"/>
            </a:rPr>
            <a:t>ay</a:t>
          </a:r>
          <a:endParaRPr lang="en-GB" sz="1800" noProof="0" dirty="0" smtClean="0">
            <a:latin typeface="+mj-lt"/>
          </a:endParaRPr>
        </a:p>
        <a:p xmlns:a="http://schemas.openxmlformats.org/drawingml/2006/main">
          <a:pPr algn="r">
            <a:spcAft>
              <a:spcPts val="300"/>
            </a:spcAft>
          </a:pPr>
          <a:endParaRPr lang="en-GB" sz="1800" noProof="0" dirty="0" smtClean="0">
            <a:latin typeface="+mj-lt"/>
          </a:endParaRPr>
        </a:p>
        <a:p xmlns:a="http://schemas.openxmlformats.org/drawingml/2006/main">
          <a:pPr algn="r">
            <a:spcAft>
              <a:spcPts val="300"/>
            </a:spcAft>
          </a:pPr>
          <a:r>
            <a:rPr lang="en-GB" sz="1800" noProof="0" dirty="0" smtClean="0">
              <a:latin typeface="+mj-lt"/>
            </a:rPr>
            <a:t>Finland</a:t>
          </a:r>
        </a:p>
        <a:p xmlns:a="http://schemas.openxmlformats.org/drawingml/2006/main">
          <a:pPr algn="r">
            <a:spcAft>
              <a:spcPts val="300"/>
            </a:spcAft>
          </a:pPr>
          <a:endParaRPr lang="en-GB" sz="1800" noProof="0" dirty="0" smtClean="0">
            <a:latin typeface="+mj-lt"/>
          </a:endParaRPr>
        </a:p>
        <a:p xmlns:a="http://schemas.openxmlformats.org/drawingml/2006/main">
          <a:pPr algn="r">
            <a:spcAft>
              <a:spcPts val="300"/>
            </a:spcAft>
          </a:pPr>
          <a:r>
            <a:rPr lang="en-GB" sz="1800" noProof="0" dirty="0" smtClean="0">
              <a:latin typeface="+mj-lt"/>
            </a:rPr>
            <a:t>Germany</a:t>
          </a:r>
          <a:endParaRPr lang="en-GB" sz="1800" noProof="0" dirty="0">
            <a:latin typeface="+mj-lt"/>
          </a:endParaRPr>
        </a:p>
      </cdr:txBody>
    </cdr:sp>
  </cdr:relSizeAnchor>
  <cdr:relSizeAnchor xmlns:cdr="http://schemas.openxmlformats.org/drawingml/2006/chartDrawing">
    <cdr:from>
      <cdr:x>0.02038</cdr:x>
      <cdr:y>0.79693</cdr:y>
    </cdr:from>
    <cdr:to>
      <cdr:x>0.95542</cdr:x>
      <cdr:y>0.94219</cdr:y>
    </cdr:to>
    <cdr:sp macro="" textlink="">
      <cdr:nvSpPr>
        <cdr:cNvPr id="4" name="Szövegdoboz 3"/>
        <cdr:cNvSpPr txBox="1"/>
      </cdr:nvSpPr>
      <cdr:spPr>
        <a:xfrm xmlns:a="http://schemas.openxmlformats.org/drawingml/2006/main">
          <a:off x="176142" y="4029653"/>
          <a:ext cx="8079698" cy="7345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hu-HU" sz="1100" dirty="0"/>
        </a:p>
      </cdr:txBody>
    </cdr:sp>
  </cdr:relSizeAnchor>
  <cdr:relSizeAnchor xmlns:cdr="http://schemas.openxmlformats.org/drawingml/2006/chartDrawing">
    <cdr:from>
      <cdr:x>0.12273</cdr:x>
      <cdr:y>0.80286</cdr:y>
    </cdr:from>
    <cdr:to>
      <cdr:x>0.14008</cdr:x>
      <cdr:y>0.8325</cdr:y>
    </cdr:to>
    <cdr:sp macro="" textlink="">
      <cdr:nvSpPr>
        <cdr:cNvPr id="5" name="Téglalap 4"/>
        <cdr:cNvSpPr/>
      </cdr:nvSpPr>
      <cdr:spPr>
        <a:xfrm xmlns:a="http://schemas.openxmlformats.org/drawingml/2006/main">
          <a:off x="1060561" y="4059633"/>
          <a:ext cx="149902" cy="149902"/>
        </a:xfrm>
        <a:prstGeom xmlns:a="http://schemas.openxmlformats.org/drawingml/2006/main" prst="rect">
          <a:avLst/>
        </a:prstGeom>
        <a:solidFill xmlns:a="http://schemas.openxmlformats.org/drawingml/2006/main">
          <a:srgbClr val="002060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0.06887</cdr:x>
      <cdr:y>0.78678</cdr:y>
    </cdr:from>
    <cdr:to>
      <cdr:x>1</cdr:x>
      <cdr:y>0.94983</cdr:y>
    </cdr:to>
    <cdr:sp macro="" textlink="">
      <cdr:nvSpPr>
        <cdr:cNvPr id="6" name="Szövegdoboz 5"/>
        <cdr:cNvSpPr txBox="1"/>
      </cdr:nvSpPr>
      <cdr:spPr>
        <a:xfrm xmlns:a="http://schemas.openxmlformats.org/drawingml/2006/main">
          <a:off x="595106" y="3978314"/>
          <a:ext cx="8045978" cy="8244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600" dirty="0" smtClean="0">
              <a:latin typeface="+mj-lt"/>
            </a:rPr>
            <a:t>              </a:t>
          </a:r>
          <a:r>
            <a:rPr lang="hu-HU" sz="1600" dirty="0" err="1">
              <a:latin typeface="+mj-lt"/>
            </a:rPr>
            <a:t>f</a:t>
          </a:r>
          <a:r>
            <a:rPr lang="hu-HU" sz="1600" dirty="0" err="1" smtClean="0">
              <a:latin typeface="+mj-lt"/>
            </a:rPr>
            <a:t>ull</a:t>
          </a:r>
          <a:r>
            <a:rPr lang="hu-HU" sz="1600" dirty="0" smtClean="0">
              <a:latin typeface="+mj-lt"/>
            </a:rPr>
            <a:t> </a:t>
          </a:r>
          <a:r>
            <a:rPr lang="hu-HU" sz="1600" dirty="0" err="1" smtClean="0">
              <a:latin typeface="+mj-lt"/>
            </a:rPr>
            <a:t>recognition</a:t>
          </a:r>
          <a:r>
            <a:rPr lang="hu-HU" sz="1600" dirty="0" smtClean="0">
              <a:latin typeface="+mj-lt"/>
            </a:rPr>
            <a:t>                      </a:t>
          </a:r>
          <a:r>
            <a:rPr lang="hu-HU" sz="1600" dirty="0" err="1" smtClean="0">
              <a:latin typeface="+mj-lt"/>
            </a:rPr>
            <a:t>partial</a:t>
          </a:r>
          <a:r>
            <a:rPr lang="hu-HU" sz="1600" dirty="0" smtClean="0">
              <a:latin typeface="+mj-lt"/>
            </a:rPr>
            <a:t> </a:t>
          </a:r>
          <a:r>
            <a:rPr lang="hu-HU" sz="1600" dirty="0" err="1" smtClean="0">
              <a:latin typeface="+mj-lt"/>
            </a:rPr>
            <a:t>recognition</a:t>
          </a:r>
          <a:r>
            <a:rPr lang="hu-HU" sz="1600" dirty="0" smtClean="0">
              <a:latin typeface="+mj-lt"/>
            </a:rPr>
            <a:t>                                        no </a:t>
          </a:r>
          <a:r>
            <a:rPr lang="hu-HU" sz="1600" dirty="0" err="1" smtClean="0">
              <a:latin typeface="+mj-lt"/>
            </a:rPr>
            <a:t>recognition</a:t>
          </a:r>
          <a:endParaRPr lang="hu-HU" sz="1600" dirty="0" smtClean="0">
            <a:latin typeface="+mj-lt"/>
          </a:endParaRPr>
        </a:p>
        <a:p xmlns:a="http://schemas.openxmlformats.org/drawingml/2006/main">
          <a:endParaRPr lang="hu-HU" sz="1000" dirty="0">
            <a:latin typeface="+mj-lt"/>
          </a:endParaRPr>
        </a:p>
        <a:p xmlns:a="http://schemas.openxmlformats.org/drawingml/2006/main">
          <a:r>
            <a:rPr lang="hu-HU" sz="1600" dirty="0" smtClean="0">
              <a:latin typeface="+mj-lt"/>
            </a:rPr>
            <a:t>              no credit </a:t>
          </a:r>
          <a:r>
            <a:rPr lang="hu-HU" sz="1600" dirty="0" err="1" smtClean="0">
              <a:latin typeface="+mj-lt"/>
            </a:rPr>
            <a:t>earned</a:t>
          </a:r>
          <a:r>
            <a:rPr lang="hu-HU" sz="1600" dirty="0" smtClean="0">
              <a:latin typeface="+mj-lt"/>
            </a:rPr>
            <a:t>                    </a:t>
          </a:r>
          <a:r>
            <a:rPr lang="hu-HU" sz="1600" dirty="0" err="1" smtClean="0">
              <a:latin typeface="+mj-lt"/>
            </a:rPr>
            <a:t>not</a:t>
          </a:r>
          <a:r>
            <a:rPr lang="hu-HU" sz="1600" dirty="0" smtClean="0">
              <a:latin typeface="+mj-lt"/>
            </a:rPr>
            <a:t> </a:t>
          </a:r>
          <a:r>
            <a:rPr lang="hu-HU" sz="1600" dirty="0" err="1" smtClean="0">
              <a:latin typeface="+mj-lt"/>
            </a:rPr>
            <a:t>known</a:t>
          </a:r>
          <a:r>
            <a:rPr lang="hu-HU" sz="1600" dirty="0" smtClean="0">
              <a:latin typeface="+mj-lt"/>
            </a:rPr>
            <a:t>                                                      </a:t>
          </a:r>
          <a:r>
            <a:rPr lang="hu-HU" sz="1600" dirty="0" err="1" smtClean="0">
              <a:latin typeface="+mj-lt"/>
            </a:rPr>
            <a:t>not</a:t>
          </a:r>
          <a:r>
            <a:rPr lang="hu-HU" sz="1600" dirty="0" smtClean="0">
              <a:latin typeface="+mj-lt"/>
            </a:rPr>
            <a:t> </a:t>
          </a:r>
          <a:r>
            <a:rPr lang="hu-HU" sz="1600" dirty="0" err="1" smtClean="0">
              <a:latin typeface="+mj-lt"/>
            </a:rPr>
            <a:t>planned</a:t>
          </a:r>
          <a:r>
            <a:rPr lang="hu-HU" sz="1600" dirty="0" smtClean="0">
              <a:latin typeface="+mj-lt"/>
            </a:rPr>
            <a:t> </a:t>
          </a:r>
          <a:endParaRPr lang="hu-HU" sz="1600" dirty="0">
            <a:latin typeface="+mj-l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8FA43-B258-462A-94AC-39A487D2294B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2C3362-60E0-4D3C-A1FF-B9AD88D2E70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897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7065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3093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855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665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0819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6739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6419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739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7517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9682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358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D5AA7-ABBE-4043-BA8E-DBE7E542933D}" type="datetimeFigureOut">
              <a:rPr lang="hu-HU" smtClean="0"/>
              <a:t>2018. 09. 26.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1AC66-CAFA-4AF4-B325-D9FA842F3DF6}" type="slidenum">
              <a:rPr lang="hu-HU" smtClean="0"/>
              <a:t>‹#›</a:t>
            </a:fld>
            <a:endParaRPr lang="hu-HU"/>
          </a:p>
        </p:txBody>
      </p:sp>
      <p:grpSp>
        <p:nvGrpSpPr>
          <p:cNvPr id="7" name="Csoportba foglalás 6"/>
          <p:cNvGrpSpPr/>
          <p:nvPr userDrawn="1"/>
        </p:nvGrpSpPr>
        <p:grpSpPr>
          <a:xfrm>
            <a:off x="3510911" y="5950426"/>
            <a:ext cx="5327414" cy="943156"/>
            <a:chOff x="3075579" y="5616059"/>
            <a:chExt cx="6286500" cy="1295301"/>
          </a:xfrm>
        </p:grpSpPr>
        <p:pic>
          <p:nvPicPr>
            <p:cNvPr id="8" name="Kép 7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75579" y="5616059"/>
              <a:ext cx="6286500" cy="1057275"/>
            </a:xfrm>
            <a:prstGeom prst="rect">
              <a:avLst/>
            </a:prstGeom>
          </p:spPr>
        </p:pic>
        <p:sp>
          <p:nvSpPr>
            <p:cNvPr id="9" name="Téglalap 8"/>
            <p:cNvSpPr/>
            <p:nvPr/>
          </p:nvSpPr>
          <p:spPr>
            <a:xfrm>
              <a:off x="3115858" y="6488669"/>
              <a:ext cx="6229532" cy="42269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1400" noProof="0" dirty="0" smtClean="0">
                  <a:effectLst/>
                  <a:latin typeface="+mj-lt"/>
                  <a:cs typeface="Segoe UI Light" panose="020B0502040204020203" pitchFamily="34" charset="0"/>
                </a:rPr>
                <a:t>Global Universities of the XXI. Century Conference; 26 September 2018</a:t>
              </a:r>
              <a:endParaRPr lang="en-GB" sz="1400" noProof="0" dirty="0">
                <a:latin typeface="+mj-lt"/>
                <a:cs typeface="Segoe UI Light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364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02724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solidFill>
                  <a:srgbClr val="0070C0"/>
                </a:solidFill>
              </a:rPr>
              <a:t>Recognition of credits and validation of learning outcomes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latin typeface="+mj-lt"/>
              </a:rPr>
              <a:t>Challenges and opportunities in Hungarian higher education</a:t>
            </a:r>
          </a:p>
          <a:p>
            <a:r>
              <a:rPr lang="hu-HU" dirty="0" smtClean="0">
                <a:latin typeface="+mj-lt"/>
              </a:rPr>
              <a:t>F</a:t>
            </a:r>
            <a:r>
              <a:rPr lang="en-GB" dirty="0" err="1" smtClean="0">
                <a:latin typeface="+mj-lt"/>
              </a:rPr>
              <a:t>irst</a:t>
            </a:r>
            <a:r>
              <a:rPr lang="en-GB" dirty="0" smtClean="0">
                <a:latin typeface="+mj-lt"/>
              </a:rPr>
              <a:t> findings of a HRC working group</a:t>
            </a:r>
            <a:endParaRPr lang="hu-HU" dirty="0" smtClean="0">
              <a:latin typeface="+mj-lt"/>
            </a:endParaRPr>
          </a:p>
          <a:p>
            <a:endParaRPr lang="en-GB" dirty="0" smtClean="0">
              <a:latin typeface="+mj-lt"/>
            </a:endParaRPr>
          </a:p>
          <a:p>
            <a:r>
              <a:rPr lang="en-GB" sz="2200" i="1" dirty="0" err="1" smtClean="0">
                <a:latin typeface="+mj-lt"/>
              </a:rPr>
              <a:t>Andr</a:t>
            </a:r>
            <a:r>
              <a:rPr lang="hu-HU" sz="2200" i="1" dirty="0" smtClean="0">
                <a:latin typeface="+mj-lt"/>
              </a:rPr>
              <a:t>á</a:t>
            </a:r>
            <a:r>
              <a:rPr lang="en-GB" sz="2200" i="1" dirty="0" smtClean="0">
                <a:latin typeface="+mj-lt"/>
              </a:rPr>
              <a:t>s Der</a:t>
            </a:r>
            <a:r>
              <a:rPr lang="hu-HU" sz="2200" i="1" dirty="0" smtClean="0">
                <a:latin typeface="+mj-lt"/>
              </a:rPr>
              <a:t>é</a:t>
            </a:r>
            <a:r>
              <a:rPr lang="en-GB" sz="2200" i="1" dirty="0" err="1" smtClean="0">
                <a:latin typeface="+mj-lt"/>
              </a:rPr>
              <a:t>nyi</a:t>
            </a:r>
            <a:endParaRPr lang="en-GB" sz="22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7031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4347" y="809627"/>
            <a:ext cx="8785225" cy="868363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err="1" smtClean="0"/>
              <a:t>Recognition</a:t>
            </a:r>
            <a:r>
              <a:rPr lang="hu-HU" dirty="0" smtClean="0"/>
              <a:t> of </a:t>
            </a:r>
            <a:r>
              <a:rPr lang="hu-HU" dirty="0" err="1" smtClean="0"/>
              <a:t>credits</a:t>
            </a:r>
            <a:r>
              <a:rPr lang="hu-HU" dirty="0" smtClean="0"/>
              <a:t> </a:t>
            </a:r>
            <a:r>
              <a:rPr lang="hu-HU" dirty="0" err="1" smtClean="0"/>
              <a:t>earned</a:t>
            </a:r>
            <a:r>
              <a:rPr lang="hu-HU" dirty="0" smtClean="0"/>
              <a:t> in </a:t>
            </a:r>
            <a:r>
              <a:rPr lang="hu-HU" dirty="0" err="1" smtClean="0"/>
              <a:t>foreign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r>
              <a:rPr lang="hu-HU" dirty="0" smtClean="0"/>
              <a:t> </a:t>
            </a:r>
            <a:r>
              <a:rPr lang="hu-HU" sz="3600" dirty="0" smtClean="0"/>
              <a:t>(</a:t>
            </a:r>
            <a:r>
              <a:rPr lang="hu-HU" sz="3600" dirty="0">
                <a:solidFill>
                  <a:srgbClr val="C00000"/>
                </a:solidFill>
              </a:rPr>
              <a:t>2015/2016</a:t>
            </a:r>
            <a:r>
              <a:rPr lang="hu-HU" sz="3600" dirty="0"/>
              <a:t>, % </a:t>
            </a:r>
            <a:r>
              <a:rPr lang="hu-HU" sz="3600" dirty="0" smtClean="0"/>
              <a:t>)</a:t>
            </a:r>
            <a:endParaRPr lang="hu-HU" sz="3600" dirty="0"/>
          </a:p>
        </p:txBody>
      </p:sp>
      <p:sp>
        <p:nvSpPr>
          <p:cNvPr id="6" name="Tartalom helye 2"/>
          <p:cNvSpPr txBox="1">
            <a:spLocks/>
          </p:cNvSpPr>
          <p:nvPr/>
        </p:nvSpPr>
        <p:spPr bwMode="auto">
          <a:xfrm>
            <a:off x="1703389" y="4128881"/>
            <a:ext cx="8785225" cy="2221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Font typeface="Arial" charset="0"/>
              <a:buChar char="■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61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hu-HU" kern="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00624667"/>
              </p:ext>
            </p:extLst>
          </p:nvPr>
        </p:nvGraphicFramePr>
        <p:xfrm>
          <a:off x="1847530" y="1801521"/>
          <a:ext cx="8641084" cy="5056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églalap 4"/>
          <p:cNvSpPr/>
          <p:nvPr/>
        </p:nvSpPr>
        <p:spPr>
          <a:xfrm>
            <a:off x="5166608" y="5887382"/>
            <a:ext cx="149902" cy="14990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8511912" y="5874892"/>
            <a:ext cx="149902" cy="1499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sp>
        <p:nvSpPr>
          <p:cNvPr id="9" name="Téglalap 8"/>
          <p:cNvSpPr/>
          <p:nvPr/>
        </p:nvSpPr>
        <p:spPr>
          <a:xfrm>
            <a:off x="8529402" y="6282122"/>
            <a:ext cx="149902" cy="1499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sp>
        <p:nvSpPr>
          <p:cNvPr id="10" name="Téglalap 9"/>
          <p:cNvSpPr/>
          <p:nvPr/>
        </p:nvSpPr>
        <p:spPr>
          <a:xfrm>
            <a:off x="5204084" y="6269632"/>
            <a:ext cx="149902" cy="14990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2913086" y="6257142"/>
            <a:ext cx="149902" cy="14990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2962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8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4347" y="809627"/>
            <a:ext cx="9227510" cy="868363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err="1" smtClean="0"/>
              <a:t>Recognition</a:t>
            </a:r>
            <a:r>
              <a:rPr lang="hu-HU" dirty="0" smtClean="0"/>
              <a:t> of </a:t>
            </a:r>
            <a:r>
              <a:rPr lang="hu-HU" dirty="0" err="1" smtClean="0"/>
              <a:t>credits</a:t>
            </a:r>
            <a:r>
              <a:rPr lang="hu-HU" dirty="0" smtClean="0"/>
              <a:t> </a:t>
            </a:r>
            <a:r>
              <a:rPr lang="hu-HU" dirty="0" err="1" smtClean="0"/>
              <a:t>earned</a:t>
            </a:r>
            <a:r>
              <a:rPr lang="hu-HU" dirty="0" smtClean="0"/>
              <a:t> in </a:t>
            </a:r>
            <a:r>
              <a:rPr lang="hu-HU" dirty="0" err="1" smtClean="0"/>
              <a:t>foreign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r>
              <a:rPr lang="hu-HU" dirty="0" smtClean="0"/>
              <a:t>  </a:t>
            </a:r>
            <a:r>
              <a:rPr lang="hu-HU" sz="2200" dirty="0" smtClean="0"/>
              <a:t>(Erasmus+ </a:t>
            </a:r>
            <a:r>
              <a:rPr lang="hu-HU" sz="2200" dirty="0" err="1" smtClean="0"/>
              <a:t>reports</a:t>
            </a:r>
            <a:r>
              <a:rPr lang="hu-HU" sz="2200" dirty="0" smtClean="0"/>
              <a:t> of HE </a:t>
            </a:r>
            <a:r>
              <a:rPr lang="hu-HU" sz="2200" dirty="0" err="1" smtClean="0"/>
              <a:t>institutions</a:t>
            </a:r>
            <a:r>
              <a:rPr lang="hu-HU" sz="2200" dirty="0" smtClean="0"/>
              <a:t>, </a:t>
            </a:r>
            <a:r>
              <a:rPr lang="hu-HU" sz="2200" dirty="0" smtClean="0">
                <a:solidFill>
                  <a:srgbClr val="C00000"/>
                </a:solidFill>
              </a:rPr>
              <a:t>2016/2017</a:t>
            </a:r>
            <a:r>
              <a:rPr lang="hu-HU" sz="2200" dirty="0" smtClean="0"/>
              <a:t>)</a:t>
            </a:r>
            <a:endParaRPr lang="hu-HU" sz="2200" dirty="0"/>
          </a:p>
        </p:txBody>
      </p:sp>
      <p:sp>
        <p:nvSpPr>
          <p:cNvPr id="6" name="Tartalom helye 2"/>
          <p:cNvSpPr txBox="1">
            <a:spLocks/>
          </p:cNvSpPr>
          <p:nvPr/>
        </p:nvSpPr>
        <p:spPr bwMode="auto">
          <a:xfrm>
            <a:off x="1703389" y="4128881"/>
            <a:ext cx="8785225" cy="2221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Font typeface="Arial" charset="0"/>
              <a:buChar char="■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90000"/>
              <a:buFont typeface="Arial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617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Font typeface="Arial" charset="0"/>
              <a:buChar char="-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endParaRPr lang="hu-HU" kern="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002" y="1828800"/>
            <a:ext cx="9130353" cy="504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87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4347" y="809627"/>
            <a:ext cx="8785225" cy="868363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err="1" smtClean="0"/>
              <a:t>Recognition</a:t>
            </a:r>
            <a:r>
              <a:rPr lang="hu-HU" dirty="0" smtClean="0"/>
              <a:t> of </a:t>
            </a:r>
            <a:r>
              <a:rPr lang="hu-HU" dirty="0" err="1" smtClean="0"/>
              <a:t>credits</a:t>
            </a:r>
            <a:r>
              <a:rPr lang="hu-HU" dirty="0" smtClean="0"/>
              <a:t> </a:t>
            </a:r>
            <a:r>
              <a:rPr lang="hu-HU" dirty="0" err="1" smtClean="0"/>
              <a:t>earned</a:t>
            </a:r>
            <a:r>
              <a:rPr lang="hu-HU" dirty="0" smtClean="0"/>
              <a:t> in </a:t>
            </a:r>
            <a:r>
              <a:rPr lang="hu-HU" dirty="0" err="1" smtClean="0"/>
              <a:t>foreign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r>
              <a:rPr lang="hu-HU" dirty="0" smtClean="0"/>
              <a:t>  </a:t>
            </a:r>
            <a:r>
              <a:rPr lang="hu-HU" sz="2700" dirty="0" smtClean="0"/>
              <a:t>(PRIME </a:t>
            </a:r>
            <a:r>
              <a:rPr lang="hu-HU" sz="2700" dirty="0" smtClean="0">
                <a:solidFill>
                  <a:srgbClr val="C00000"/>
                </a:solidFill>
              </a:rPr>
              <a:t>2010</a:t>
            </a:r>
            <a:r>
              <a:rPr lang="hu-HU" sz="2700" dirty="0" smtClean="0"/>
              <a:t>)</a:t>
            </a:r>
            <a:endParaRPr lang="hu-HU" sz="2700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/>
          <a:srcRect t="2441"/>
          <a:stretch/>
        </p:blipFill>
        <p:spPr>
          <a:xfrm>
            <a:off x="1459101" y="1796548"/>
            <a:ext cx="8632029" cy="4678350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40862" y="6474898"/>
            <a:ext cx="5739114" cy="38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33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04347" y="809627"/>
            <a:ext cx="8785225" cy="868363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err="1" smtClean="0"/>
              <a:t>Recognition</a:t>
            </a:r>
            <a:r>
              <a:rPr lang="hu-HU" dirty="0" smtClean="0"/>
              <a:t> of </a:t>
            </a:r>
            <a:r>
              <a:rPr lang="hu-HU" dirty="0" err="1" smtClean="0"/>
              <a:t>credits</a:t>
            </a:r>
            <a:r>
              <a:rPr lang="hu-HU" dirty="0" smtClean="0"/>
              <a:t> </a:t>
            </a:r>
            <a:r>
              <a:rPr lang="hu-HU" dirty="0" err="1" smtClean="0"/>
              <a:t>earned</a:t>
            </a:r>
            <a:r>
              <a:rPr lang="hu-HU" dirty="0" smtClean="0"/>
              <a:t> in </a:t>
            </a:r>
            <a:r>
              <a:rPr lang="hu-HU" dirty="0" err="1" smtClean="0"/>
              <a:t>foreign</a:t>
            </a:r>
            <a:r>
              <a:rPr lang="hu-HU" dirty="0" smtClean="0"/>
              <a:t> </a:t>
            </a:r>
            <a:r>
              <a:rPr lang="hu-HU" dirty="0" err="1" smtClean="0"/>
              <a:t>studies</a:t>
            </a:r>
            <a:r>
              <a:rPr lang="hu-HU" dirty="0" smtClean="0"/>
              <a:t> </a:t>
            </a:r>
            <a:r>
              <a:rPr lang="hu-HU" sz="2700" dirty="0" smtClean="0"/>
              <a:t>(National Credit Monitoring, </a:t>
            </a:r>
            <a:r>
              <a:rPr lang="hu-HU" sz="2700" dirty="0" smtClean="0">
                <a:solidFill>
                  <a:srgbClr val="C00000"/>
                </a:solidFill>
              </a:rPr>
              <a:t>2006</a:t>
            </a:r>
            <a:r>
              <a:rPr lang="hu-HU" sz="2700" dirty="0" smtClean="0"/>
              <a:t>)</a:t>
            </a:r>
            <a:endParaRPr lang="hu-HU" sz="2700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606526" y="2380664"/>
            <a:ext cx="23288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b="1" dirty="0" err="1" smtClean="0">
                <a:latin typeface="Times New Roman" panose="02020603050405020304" pitchFamily="18" charset="0"/>
              </a:rPr>
              <a:t>Have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you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studied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abroad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?</a:t>
            </a:r>
            <a:endParaRPr lang="en-GB" altLang="hu-HU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989556"/>
              </p:ext>
            </p:extLst>
          </p:nvPr>
        </p:nvGraphicFramePr>
        <p:xfrm>
          <a:off x="1163532" y="2906513"/>
          <a:ext cx="2447644" cy="240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Diagram" r:id="rId3" imgW="1752505" imgH="1724117" progId="MSGraph.Chart.8">
                  <p:embed followColorScheme="full"/>
                </p:oleObj>
              </mc:Choice>
              <mc:Fallback>
                <p:oleObj name="Diagram" r:id="rId3" imgW="1752505" imgH="1724117" progId="MSGraph.Chart.8">
                  <p:embed followColorScheme="full"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3532" y="2906513"/>
                        <a:ext cx="2447644" cy="240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714921" y="2372769"/>
            <a:ext cx="286702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b="1" dirty="0" err="1" smtClean="0">
                <a:latin typeface="Times New Roman" panose="02020603050405020304" pitchFamily="18" charset="0"/>
              </a:rPr>
              <a:t>Have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you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planned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your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earned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credits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recognised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?</a:t>
            </a:r>
            <a:endParaRPr lang="en-GB" altLang="hu-HU" b="1" dirty="0">
              <a:latin typeface="Times New Roman" panose="02020603050405020304" pitchFamily="18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8278195" y="2349905"/>
            <a:ext cx="262808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hu-HU" altLang="hu-HU" b="1" dirty="0" err="1" smtClean="0">
                <a:latin typeface="Times New Roman" panose="02020603050405020304" pitchFamily="18" charset="0"/>
              </a:rPr>
              <a:t>Have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your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earned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credits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been</a:t>
            </a:r>
            <a:r>
              <a:rPr lang="hu-HU" altLang="hu-HU" b="1" dirty="0" smtClean="0">
                <a:latin typeface="Times New Roman" panose="02020603050405020304" pitchFamily="18" charset="0"/>
              </a:rPr>
              <a:t> </a:t>
            </a:r>
            <a:r>
              <a:rPr lang="hu-HU" altLang="hu-HU" b="1" dirty="0" err="1" smtClean="0">
                <a:latin typeface="Times New Roman" panose="02020603050405020304" pitchFamily="18" charset="0"/>
              </a:rPr>
              <a:t>recognized</a:t>
            </a:r>
            <a:r>
              <a:rPr lang="hu-HU" altLang="hu-HU" b="1" dirty="0" smtClean="0">
                <a:latin typeface="Times New Roman" panose="02020603050405020304" pitchFamily="18" charset="0"/>
              </a:rPr>
              <a:t>?</a:t>
            </a:r>
            <a:endParaRPr lang="en-GB" altLang="hu-HU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527966"/>
              </p:ext>
            </p:extLst>
          </p:nvPr>
        </p:nvGraphicFramePr>
        <p:xfrm>
          <a:off x="4549223" y="2920917"/>
          <a:ext cx="2447334" cy="24067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Diagram" r:id="rId5" imgW="1762190" imgH="1714447" progId="MSGraph.Chart.8">
                  <p:embed followColorScheme="full"/>
                </p:oleObj>
              </mc:Choice>
              <mc:Fallback>
                <p:oleObj name="Diagram" r:id="rId5" imgW="1762190" imgH="1714447" progId="MSGraph.Chart.8">
                  <p:embed followColorScheme="full"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9223" y="2920917"/>
                        <a:ext cx="2447334" cy="24067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501002"/>
              </p:ext>
            </p:extLst>
          </p:nvPr>
        </p:nvGraphicFramePr>
        <p:xfrm>
          <a:off x="7998654" y="2920917"/>
          <a:ext cx="2490918" cy="24496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Diagram" r:id="rId7" imgW="1752505" imgH="1724117" progId="MSGraph.Chart.8">
                  <p:embed followColorScheme="full"/>
                </p:oleObj>
              </mc:Choice>
              <mc:Fallback>
                <p:oleObj name="Diagram" r:id="rId7" imgW="1752505" imgH="1724117" progId="MSGraph.Chart.8">
                  <p:embed followColorScheme="full"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8654" y="2920917"/>
                        <a:ext cx="2490918" cy="24496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18"/>
          <p:cNvSpPr>
            <a:spLocks noChangeShapeType="1"/>
          </p:cNvSpPr>
          <p:nvPr/>
        </p:nvSpPr>
        <p:spPr bwMode="auto">
          <a:xfrm flipV="1">
            <a:off x="3611176" y="4110050"/>
            <a:ext cx="958850" cy="0"/>
          </a:xfrm>
          <a:prstGeom prst="line">
            <a:avLst/>
          </a:prstGeom>
          <a:noFill/>
          <a:ln w="76200" cmpd="tri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13" name="Line 19"/>
          <p:cNvSpPr>
            <a:spLocks noChangeShapeType="1"/>
          </p:cNvSpPr>
          <p:nvPr/>
        </p:nvSpPr>
        <p:spPr bwMode="auto">
          <a:xfrm>
            <a:off x="7175546" y="4124302"/>
            <a:ext cx="812800" cy="0"/>
          </a:xfrm>
          <a:prstGeom prst="line">
            <a:avLst/>
          </a:prstGeom>
          <a:noFill/>
          <a:ln w="76200" cmpd="tri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524000" y="5287513"/>
            <a:ext cx="27613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Source</a:t>
            </a:r>
            <a:r>
              <a:rPr lang="hu-HU" dirty="0" smtClean="0"/>
              <a:t>: NCM 2006, Gallup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2749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OleChart spid="6" grpId="0"/>
      <p:bldP spid="8" grpId="0"/>
      <p:bldP spid="9" grpId="0"/>
      <p:bldOleChart spid="10" grpId="0"/>
      <p:bldOleChart spid="11" grpId="0"/>
      <p:bldP spid="12" grpId="0" animBg="1"/>
      <p:bldP spid="13" grpId="0" animBg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hu-HU" sz="3600" dirty="0" err="1" smtClean="0"/>
              <a:t>Background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38433" y="1499016"/>
            <a:ext cx="8707271" cy="1978701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GB" sz="2400" dirty="0" smtClean="0">
                <a:latin typeface="+mj-lt"/>
              </a:rPr>
              <a:t>Two parallel surveys </a:t>
            </a:r>
            <a:r>
              <a:rPr lang="hu-HU" sz="2400" dirty="0" err="1" smtClean="0">
                <a:latin typeface="+mj-lt"/>
              </a:rPr>
              <a:t>recently</a:t>
            </a:r>
            <a:r>
              <a:rPr lang="hu-HU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showed serious challenges in credit recognition</a:t>
            </a:r>
            <a:r>
              <a:rPr lang="hu-HU" sz="2400" dirty="0" smtClean="0">
                <a:latin typeface="+mj-lt"/>
              </a:rPr>
              <a:t> in HU</a:t>
            </a:r>
            <a:endParaRPr lang="en-GB" sz="2400" dirty="0" smtClean="0">
              <a:latin typeface="+mj-lt"/>
            </a:endParaRPr>
          </a:p>
          <a:p>
            <a:pPr marL="269875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  <a:hlinkClick r:id="" action="ppaction://customshow?id=0&amp;return=true"/>
              </a:rPr>
              <a:t>EUROSTUDENT VI </a:t>
            </a:r>
            <a:r>
              <a:rPr lang="en-GB" sz="2400" dirty="0" smtClean="0">
                <a:latin typeface="+mj-lt"/>
              </a:rPr>
              <a:t>– on social conditions of student life in Europe</a:t>
            </a:r>
          </a:p>
          <a:p>
            <a:pPr marL="269875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  <a:hlinkClick r:id="" action="ppaction://customshow?id=1&amp;return=true"/>
              </a:rPr>
              <a:t>ERASMUS+</a:t>
            </a:r>
            <a:r>
              <a:rPr lang="en-GB" sz="2400" dirty="0" smtClean="0">
                <a:latin typeface="+mj-lt"/>
              </a:rPr>
              <a:t> report on the mid-term evaluation of the programme</a:t>
            </a: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2138433" y="3725841"/>
            <a:ext cx="8707271" cy="2197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GB" sz="2400" dirty="0" smtClean="0">
                <a:latin typeface="+mj-lt"/>
              </a:rPr>
              <a:t>Results </a:t>
            </a:r>
            <a:r>
              <a:rPr lang="hu-HU" sz="2400" dirty="0" err="1" smtClean="0">
                <a:latin typeface="+mj-lt"/>
              </a:rPr>
              <a:t>have</a:t>
            </a:r>
            <a:r>
              <a:rPr lang="hu-HU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highlighted low level of full </a:t>
            </a:r>
            <a:r>
              <a:rPr lang="hu-HU" sz="2400" dirty="0" smtClean="0">
                <a:latin typeface="+mj-lt"/>
              </a:rPr>
              <a:t>and</a:t>
            </a:r>
            <a:r>
              <a:rPr lang="en-GB" sz="2400" dirty="0" smtClean="0">
                <a:latin typeface="+mj-lt"/>
              </a:rPr>
              <a:t> partial recognition – similarly to surveys </a:t>
            </a:r>
            <a:r>
              <a:rPr lang="hu-HU" sz="2400" dirty="0" smtClean="0">
                <a:latin typeface="+mj-lt"/>
              </a:rPr>
              <a:t>made </a:t>
            </a:r>
            <a:r>
              <a:rPr lang="en-GB" sz="2400" dirty="0" smtClean="0">
                <a:latin typeface="+mj-lt"/>
              </a:rPr>
              <a:t>7-10 years earlier</a:t>
            </a:r>
          </a:p>
          <a:p>
            <a:pPr marL="269875" indent="0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  <a:hlinkClick r:id="" action="ppaction://customshow?id=2&amp;return=true"/>
              </a:rPr>
              <a:t>PRIME</a:t>
            </a:r>
            <a:r>
              <a:rPr lang="en-GB" sz="2400" dirty="0" smtClean="0">
                <a:latin typeface="+mj-lt"/>
              </a:rPr>
              <a:t> (2010)</a:t>
            </a:r>
          </a:p>
          <a:p>
            <a:pPr marL="269875" indent="0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  <a:hlinkClick r:id="" action="ppaction://customshow?id=3&amp;return=true"/>
              </a:rPr>
              <a:t>National Credit Monitoring </a:t>
            </a: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(</a:t>
            </a:r>
            <a:r>
              <a:rPr lang="en-GB" sz="2400" dirty="0" smtClean="0">
                <a:latin typeface="+mj-lt"/>
              </a:rPr>
              <a:t>2006)</a:t>
            </a: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76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hu-HU" sz="3600" dirty="0" err="1" smtClean="0"/>
              <a:t>Initiative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14633" y="1746690"/>
            <a:ext cx="8707271" cy="35148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+mj-lt"/>
              </a:rPr>
              <a:t>Hungarian Rectors’ Conference has launched a working group 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to explore driving forces against      and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to find opportunities for better recognition</a:t>
            </a: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hu-HU" sz="2400" dirty="0" smtClean="0">
                <a:latin typeface="+mj-lt"/>
              </a:rPr>
              <a:t>T</a:t>
            </a:r>
            <a:r>
              <a:rPr lang="en-GB" sz="2400" dirty="0" smtClean="0">
                <a:latin typeface="+mj-lt"/>
              </a:rPr>
              <a:t>he working group consists</a:t>
            </a:r>
            <a:r>
              <a:rPr lang="hu-HU" sz="2400" dirty="0" smtClean="0">
                <a:latin typeface="+mj-lt"/>
              </a:rPr>
              <a:t> of</a:t>
            </a:r>
            <a:r>
              <a:rPr lang="en-GB" sz="2400" dirty="0" smtClean="0">
                <a:latin typeface="+mj-lt"/>
              </a:rPr>
              <a:t> 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vice rectors responsible for academic affairs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directors of teaching and learning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international study coordinators</a:t>
            </a: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33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Process</a:t>
            </a:r>
            <a:endParaRPr lang="en-GB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76533" y="1746690"/>
            <a:ext cx="8707271" cy="33003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smtClean="0">
                <a:latin typeface="+mj-lt"/>
              </a:rPr>
              <a:t>HRC working group</a:t>
            </a:r>
          </a:p>
          <a:p>
            <a:pPr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holds meeting and discussions regularly (on a monthly basis)</a:t>
            </a:r>
          </a:p>
          <a:p>
            <a:pPr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HEIs present their practices on different issues of recognition</a:t>
            </a:r>
          </a:p>
          <a:p>
            <a:pPr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experts help evaluating and summarising university </a:t>
            </a:r>
            <a:r>
              <a:rPr lang="hu-HU" sz="2200" dirty="0" err="1" smtClean="0">
                <a:latin typeface="+mj-lt"/>
              </a:rPr>
              <a:t>reports</a:t>
            </a:r>
            <a:endParaRPr lang="en-GB" sz="2200" dirty="0" smtClean="0">
              <a:latin typeface="+mj-lt"/>
            </a:endParaRPr>
          </a:p>
          <a:p>
            <a:pPr>
              <a:lnSpc>
                <a:spcPct val="110000"/>
              </a:lnSpc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WG members discuss findings, analyse phenomena presented in cases and search for opportunities and better options</a:t>
            </a:r>
          </a:p>
          <a:p>
            <a:pPr>
              <a:spcBef>
                <a:spcPts val="8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HRC Secretariat coordinates and organise</a:t>
            </a:r>
            <a:r>
              <a:rPr lang="hu-HU" sz="2200" dirty="0">
                <a:latin typeface="+mj-lt"/>
              </a:rPr>
              <a:t>s</a:t>
            </a:r>
            <a:r>
              <a:rPr lang="en-GB" sz="2200" dirty="0" smtClean="0">
                <a:latin typeface="+mj-lt"/>
              </a:rPr>
              <a:t> the workflow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hu-HU" sz="2200" dirty="0">
                <a:latin typeface="+mj-lt"/>
              </a:rPr>
              <a:t>a</a:t>
            </a:r>
            <a:r>
              <a:rPr lang="en-GB" sz="2200" dirty="0" smtClean="0">
                <a:latin typeface="+mj-lt"/>
              </a:rPr>
              <a:t> final report is going to be compiled with recommendations</a:t>
            </a:r>
          </a:p>
          <a:p>
            <a:pPr marL="0" indent="0">
              <a:buNone/>
            </a:pPr>
            <a:endParaRPr lang="en-GB" sz="2200" dirty="0" smtClean="0">
              <a:latin typeface="+mj-lt"/>
            </a:endParaRPr>
          </a:p>
          <a:p>
            <a:pPr marL="0" indent="0">
              <a:buNone/>
            </a:pPr>
            <a:endParaRPr lang="en-GB" sz="2200" dirty="0" smtClean="0">
              <a:latin typeface="+mj-lt"/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2164043" y="5047015"/>
            <a:ext cx="9631030" cy="10090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This is a significant learning process for all participants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New ideas of and approaches to learning and teaching have been emerging.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0167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First findings</a:t>
            </a:r>
            <a:endParaRPr lang="en-GB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76533" y="1746690"/>
            <a:ext cx="9213806" cy="43243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on main </a:t>
            </a:r>
            <a:r>
              <a:rPr lang="en-GB" sz="2400" b="1" dirty="0" smtClean="0">
                <a:solidFill>
                  <a:srgbClr val="0070C0"/>
                </a:solidFill>
                <a:latin typeface="+mj-lt"/>
              </a:rPr>
              <a:t>external</a:t>
            </a: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 barriers of recognition: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not enough information (and documentation) on former learning achievement of students (esp. those coming from outside Europe)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different pacing and structure of teaching periods (semesters) among partner universities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not enough knowledge and information on teaching, learning and assessment practices in partner institutions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different approach</a:t>
            </a:r>
            <a:r>
              <a:rPr lang="hu-HU" sz="2400" dirty="0" smtClean="0">
                <a:latin typeface="+mj-lt"/>
              </a:rPr>
              <a:t>es</a:t>
            </a:r>
            <a:r>
              <a:rPr lang="en-GB" sz="2400" dirty="0" smtClean="0">
                <a:latin typeface="+mj-lt"/>
              </a:rPr>
              <a:t> to teaching</a:t>
            </a:r>
            <a:r>
              <a:rPr lang="hu-HU" sz="2400" dirty="0" smtClean="0">
                <a:latin typeface="+mj-lt"/>
              </a:rPr>
              <a:t> and </a:t>
            </a:r>
            <a:r>
              <a:rPr lang="en-GB" sz="2400" dirty="0" smtClean="0">
                <a:latin typeface="+mj-lt"/>
              </a:rPr>
              <a:t>learning in partner HEIs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different academic profiles of partner institutions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insufficient communication among participants and students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8335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/>
              <a:t>First findings</a:t>
            </a:r>
            <a:endParaRPr lang="en-GB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7482" y="1746690"/>
            <a:ext cx="9873373" cy="43243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on main </a:t>
            </a:r>
            <a:r>
              <a:rPr lang="en-GB" sz="2400" b="1" dirty="0" smtClean="0">
                <a:solidFill>
                  <a:srgbClr val="0070C0"/>
                </a:solidFill>
                <a:latin typeface="+mj-lt"/>
              </a:rPr>
              <a:t>internal</a:t>
            </a: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 barriers of recognition: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HEIs do not have clear strategic goals towards recognition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misinterpretation of laws and regulations, ingrained misconduct of recognition decisions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err="1" smtClean="0">
                <a:latin typeface="+mj-lt"/>
              </a:rPr>
              <a:t>burocratic</a:t>
            </a:r>
            <a:r>
              <a:rPr lang="en-GB" sz="2400" dirty="0" smtClean="0">
                <a:latin typeface="+mj-lt"/>
              </a:rPr>
              <a:t> processes that involve many participants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extensive structure of degree programmes with fragmented courses and credits </a:t>
            </a:r>
          </a:p>
          <a:p>
            <a:pPr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teacher centred and content focused approach to curricula and teaching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low level of trust among academics towards students, colleagues, partners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002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37830"/>
            <a:ext cx="10515600" cy="95870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3600" dirty="0" smtClean="0"/>
              <a:t>First findings</a:t>
            </a:r>
            <a:endParaRPr lang="en-GB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7482" y="1746690"/>
            <a:ext cx="9729717" cy="4234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dirty="0">
                <a:solidFill>
                  <a:srgbClr val="0070C0"/>
                </a:solidFill>
                <a:latin typeface="+mj-lt"/>
              </a:rPr>
              <a:t>o</a:t>
            </a: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n HEIs’ </a:t>
            </a:r>
            <a:r>
              <a:rPr lang="en-GB" sz="2400" b="1" dirty="0" smtClean="0">
                <a:solidFill>
                  <a:srgbClr val="0070C0"/>
                </a:solidFill>
                <a:latin typeface="+mj-lt"/>
              </a:rPr>
              <a:t>opportunities</a:t>
            </a:r>
            <a:r>
              <a:rPr lang="en-GB" sz="2400" dirty="0" smtClean="0">
                <a:solidFill>
                  <a:srgbClr val="0070C0"/>
                </a:solidFill>
                <a:latin typeface="+mj-lt"/>
              </a:rPr>
              <a:t> to raise recognition rate: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elaborate a conscious relationship to recognition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shift towards student-centred learning and support individual learning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continue and accelerate the transition to a more intensified curricula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focus on and use learning outcomes (instead of content)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focus on significant differences in LOs and reverse the burden of proof</a:t>
            </a: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put recognition decision in the hand of programme directors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elaborate and build more trust to partner HEIs, foreign academic colleagues - they deserve</a:t>
            </a:r>
            <a:r>
              <a:rPr lang="hu-HU" sz="2400" dirty="0" smtClean="0">
                <a:latin typeface="+mj-lt"/>
              </a:rPr>
              <a:t> it</a:t>
            </a:r>
            <a:r>
              <a:rPr lang="hu-HU" sz="2400" dirty="0">
                <a:latin typeface="+mj-lt"/>
              </a:rPr>
              <a:t> </a:t>
            </a:r>
            <a:r>
              <a:rPr lang="hu-HU" sz="2400" dirty="0" err="1" smtClean="0">
                <a:latin typeface="+mj-lt"/>
              </a:rPr>
              <a:t>as</a:t>
            </a:r>
            <a:r>
              <a:rPr lang="en-GB" sz="2400" dirty="0" smtClean="0">
                <a:latin typeface="+mj-lt"/>
              </a:rPr>
              <a:t> they have also been accredited through </a:t>
            </a:r>
            <a:r>
              <a:rPr lang="hu-HU" sz="2400" dirty="0" err="1" smtClean="0">
                <a:latin typeface="+mj-lt"/>
              </a:rPr>
              <a:t>the</a:t>
            </a:r>
            <a:r>
              <a:rPr lang="hu-HU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ESG</a:t>
            </a:r>
            <a:endParaRPr lang="en-GB" sz="2400" dirty="0" smtClean="0">
              <a:latin typeface="+mj-lt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5972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870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GB" sz="3600" dirty="0" smtClean="0"/>
              <a:t>Conclusions</a:t>
            </a:r>
            <a:endParaRPr lang="en-GB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57482" y="1610210"/>
            <a:ext cx="9729717" cy="4381155"/>
          </a:xfrm>
        </p:spPr>
        <p:txBody>
          <a:bodyPr>
            <a:normAutofit lnSpcReduction="10000"/>
          </a:bodyPr>
          <a:lstStyle/>
          <a:p>
            <a:pPr marL="0" indent="0"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GB" sz="2400" dirty="0" smtClean="0">
                <a:latin typeface="+mj-lt"/>
              </a:rPr>
              <a:t>In order to make recognition practice better</a:t>
            </a:r>
          </a:p>
          <a:p>
            <a:pPr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a few systemic and technical modifications and fine tuning should be taken – it’s easy</a:t>
            </a:r>
          </a:p>
          <a:p>
            <a:pPr>
              <a:lnSpc>
                <a:spcPct val="100000"/>
              </a:lnSpc>
              <a:spcAft>
                <a:spcPts val="600"/>
              </a:spcAft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400" dirty="0" smtClean="0">
                <a:latin typeface="+mj-lt"/>
              </a:rPr>
              <a:t>however, the general view and approach to teaching and learning should be significantly transformed – it’s very difficult and time-consuming; it needs</a:t>
            </a:r>
          </a:p>
          <a:p>
            <a:pPr lvl="1"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demonstrated commitment of academic leaders</a:t>
            </a:r>
          </a:p>
          <a:p>
            <a:pPr lvl="1"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change-management projects to be designed and implemented</a:t>
            </a:r>
          </a:p>
          <a:p>
            <a:pPr lvl="1"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r>
              <a:rPr lang="en-GB" sz="2200" dirty="0" smtClean="0">
                <a:latin typeface="+mj-lt"/>
              </a:rPr>
              <a:t>learning communities and networks of change agents to be developed system-wide</a:t>
            </a:r>
          </a:p>
          <a:p>
            <a:pPr marL="0" indent="0">
              <a:lnSpc>
                <a:spcPct val="110000"/>
              </a:lnSpc>
              <a:buClr>
                <a:schemeClr val="tx1">
                  <a:lumMod val="50000"/>
                  <a:lumOff val="50000"/>
                </a:schemeClr>
              </a:buClr>
              <a:buNone/>
            </a:pPr>
            <a:r>
              <a:rPr lang="en-GB" sz="2400" dirty="0" smtClean="0">
                <a:latin typeface="+mj-lt"/>
              </a:rPr>
              <a:t>It requires duties and responsibilities at all level of the HE system, from local teaching staff through university leaders to national governing bodies</a:t>
            </a:r>
          </a:p>
          <a:p>
            <a:pPr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 lvl="1">
              <a:lnSpc>
                <a:spcPct val="100000"/>
              </a:lnSpc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000" dirty="0" smtClean="0">
              <a:latin typeface="+mj-lt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1673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24081" y="2088994"/>
            <a:ext cx="9729717" cy="95870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u-HU" sz="3600" dirty="0" err="1" smtClean="0">
                <a:solidFill>
                  <a:srgbClr val="0070C0"/>
                </a:solidFill>
              </a:rPr>
              <a:t>Thank</a:t>
            </a:r>
            <a:r>
              <a:rPr lang="hu-HU" sz="3600" dirty="0" smtClean="0">
                <a:solidFill>
                  <a:srgbClr val="0070C0"/>
                </a:solidFill>
              </a:rPr>
              <a:t> </a:t>
            </a:r>
            <a:r>
              <a:rPr lang="hu-HU" sz="3600" dirty="0" err="1" smtClean="0">
                <a:solidFill>
                  <a:srgbClr val="0070C0"/>
                </a:solidFill>
              </a:rPr>
              <a:t>you</a:t>
            </a:r>
            <a:r>
              <a:rPr lang="hu-HU" sz="3600" dirty="0" smtClean="0">
                <a:solidFill>
                  <a:srgbClr val="0070C0"/>
                </a:solidFill>
              </a:rPr>
              <a:t> </a:t>
            </a:r>
            <a:r>
              <a:rPr lang="hu-HU" sz="3600" dirty="0" err="1" smtClean="0">
                <a:solidFill>
                  <a:srgbClr val="0070C0"/>
                </a:solidFill>
              </a:rPr>
              <a:t>for</a:t>
            </a:r>
            <a:r>
              <a:rPr lang="hu-HU" sz="3600" dirty="0" smtClean="0">
                <a:solidFill>
                  <a:srgbClr val="0070C0"/>
                </a:solidFill>
              </a:rPr>
              <a:t> </a:t>
            </a:r>
            <a:r>
              <a:rPr lang="hu-HU" sz="3600" dirty="0" err="1" smtClean="0">
                <a:solidFill>
                  <a:srgbClr val="0070C0"/>
                </a:solidFill>
              </a:rPr>
              <a:t>your</a:t>
            </a:r>
            <a:r>
              <a:rPr lang="hu-HU" sz="3600" dirty="0" smtClean="0">
                <a:solidFill>
                  <a:srgbClr val="0070C0"/>
                </a:solidFill>
              </a:rPr>
              <a:t> </a:t>
            </a:r>
            <a:r>
              <a:rPr lang="hu-HU" sz="3600" dirty="0" err="1" smtClean="0">
                <a:solidFill>
                  <a:srgbClr val="0070C0"/>
                </a:solidFill>
              </a:rPr>
              <a:t>attention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24082" y="3387777"/>
            <a:ext cx="9729717" cy="25932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400" dirty="0" smtClean="0">
                <a:latin typeface="+mj-lt"/>
              </a:rPr>
              <a:t>András Derényi</a:t>
            </a:r>
          </a:p>
          <a:p>
            <a:pPr marL="0" indent="0" algn="ctr">
              <a:buNone/>
            </a:pPr>
            <a:r>
              <a:rPr lang="hu-HU" sz="2400" dirty="0" smtClean="0">
                <a:latin typeface="+mj-lt"/>
              </a:rPr>
              <a:t>[andras@derenyi.net]</a:t>
            </a:r>
          </a:p>
          <a:p>
            <a:pPr marL="0" indent="0" algn="ctr">
              <a:buNone/>
            </a:pPr>
            <a:endParaRPr lang="hu-HU" sz="2400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000" dirty="0">
                <a:latin typeface="+mj-lt"/>
              </a:rPr>
              <a:t>Department for Knowledge </a:t>
            </a:r>
            <a:r>
              <a:rPr lang="en-US" sz="2000" dirty="0" smtClean="0">
                <a:latin typeface="+mj-lt"/>
              </a:rPr>
              <a:t>Management</a:t>
            </a:r>
            <a:endParaRPr lang="hu-HU" sz="2000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2000" dirty="0" smtClean="0">
                <a:latin typeface="+mj-lt"/>
              </a:rPr>
              <a:t>Hungarian </a:t>
            </a:r>
            <a:r>
              <a:rPr lang="en-US" sz="2000" dirty="0">
                <a:latin typeface="+mj-lt"/>
              </a:rPr>
              <a:t>Institute for Educational Research and </a:t>
            </a:r>
            <a:r>
              <a:rPr lang="en-US" sz="2000" dirty="0" smtClean="0">
                <a:latin typeface="+mj-lt"/>
              </a:rPr>
              <a:t>Development</a:t>
            </a:r>
            <a:endParaRPr lang="hu-HU" sz="2000" dirty="0" smtClean="0">
              <a:latin typeface="+mj-lt"/>
            </a:endParaRPr>
          </a:p>
          <a:p>
            <a:pPr marL="0" indent="0" algn="ctr">
              <a:buNone/>
            </a:pPr>
            <a:r>
              <a:rPr lang="hu-HU" sz="2000" dirty="0" smtClean="0">
                <a:latin typeface="+mj-lt"/>
              </a:rPr>
              <a:t>Eszterházy Károly University,</a:t>
            </a:r>
            <a:r>
              <a:rPr lang="en-US" sz="2000" dirty="0" smtClean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Hungary</a:t>
            </a:r>
            <a:endParaRPr lang="en-GB" sz="2000" dirty="0">
              <a:latin typeface="+mj-lt"/>
            </a:endParaRPr>
          </a:p>
          <a:p>
            <a:pPr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  <a:p>
            <a:pPr marL="0" indent="0">
              <a:buNone/>
            </a:pPr>
            <a:endParaRPr lang="en-GB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89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690</Words>
  <Application>Microsoft Office PowerPoint</Application>
  <PresentationFormat>Szélesvásznú</PresentationFormat>
  <Paragraphs>103</Paragraphs>
  <Slides>13</Slides>
  <Notes>0</Notes>
  <HiddenSlides>0</HiddenSlides>
  <MMClips>0</MMClips>
  <ScaleCrop>false</ScaleCrop>
  <HeadingPairs>
    <vt:vector size="10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13</vt:i4>
      </vt:variant>
      <vt:variant>
        <vt:lpstr>Egyéni diasorok</vt:lpstr>
      </vt:variant>
      <vt:variant>
        <vt:i4>4</vt:i4>
      </vt:variant>
    </vt:vector>
  </HeadingPairs>
  <TitlesOfParts>
    <vt:vector size="25" baseType="lpstr">
      <vt:lpstr>Arial</vt:lpstr>
      <vt:lpstr>Calibri</vt:lpstr>
      <vt:lpstr>Calibri Light</vt:lpstr>
      <vt:lpstr>Segoe UI Light</vt:lpstr>
      <vt:lpstr>Times New Roman</vt:lpstr>
      <vt:lpstr>Wingdings</vt:lpstr>
      <vt:lpstr>Office-téma</vt:lpstr>
      <vt:lpstr>Diagram</vt:lpstr>
      <vt:lpstr>Recognition of credits and validation of learning outcomes</vt:lpstr>
      <vt:lpstr>Background</vt:lpstr>
      <vt:lpstr>Initiative</vt:lpstr>
      <vt:lpstr>Process</vt:lpstr>
      <vt:lpstr>First findings</vt:lpstr>
      <vt:lpstr>First findings</vt:lpstr>
      <vt:lpstr>First findings</vt:lpstr>
      <vt:lpstr>Conclusions</vt:lpstr>
      <vt:lpstr>Thank you for your attention</vt:lpstr>
      <vt:lpstr>Recognition of credits earned in foreign studies (2015/2016, % )</vt:lpstr>
      <vt:lpstr>Recognition of credits earned in foreign studies  (Erasmus+ reports of HE institutions, 2016/2017)</vt:lpstr>
      <vt:lpstr>Recognition of credits earned in foreign studies  (PRIME 2010)</vt:lpstr>
      <vt:lpstr>Recognition of credits earned in foreign studies (National Credit Monitoring, 2006)</vt:lpstr>
      <vt:lpstr>Eurostudent</vt:lpstr>
      <vt:lpstr>Erasmus</vt:lpstr>
      <vt:lpstr>Prime</vt:lpstr>
      <vt:lpstr>Monitor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Recognition of credits and validation of learning outcomes</dc:title>
  <dc:creator>Derényi András</dc:creator>
  <cp:lastModifiedBy>Derényi András</cp:lastModifiedBy>
  <cp:revision>33</cp:revision>
  <dcterms:created xsi:type="dcterms:W3CDTF">2018-09-25T19:47:21Z</dcterms:created>
  <dcterms:modified xsi:type="dcterms:W3CDTF">2018-09-26T07:26:55Z</dcterms:modified>
</cp:coreProperties>
</file>