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340" r:id="rId2"/>
    <p:sldId id="358" r:id="rId3"/>
    <p:sldId id="337" r:id="rId4"/>
    <p:sldId id="362" r:id="rId5"/>
    <p:sldId id="279" r:id="rId6"/>
    <p:sldId id="257" r:id="rId7"/>
    <p:sldId id="268" r:id="rId8"/>
    <p:sldId id="259" r:id="rId9"/>
    <p:sldId id="339" r:id="rId10"/>
    <p:sldId id="269" r:id="rId11"/>
    <p:sldId id="270" r:id="rId12"/>
    <p:sldId id="352" r:id="rId13"/>
    <p:sldId id="327" r:id="rId14"/>
    <p:sldId id="364" r:id="rId15"/>
    <p:sldId id="293" r:id="rId16"/>
    <p:sldId id="271" r:id="rId17"/>
    <p:sldId id="353" r:id="rId18"/>
    <p:sldId id="301" r:id="rId19"/>
    <p:sldId id="275" r:id="rId20"/>
    <p:sldId id="276" r:id="rId21"/>
    <p:sldId id="281" r:id="rId22"/>
    <p:sldId id="363" r:id="rId23"/>
    <p:sldId id="310" r:id="rId24"/>
    <p:sldId id="309" r:id="rId25"/>
    <p:sldId id="313" r:id="rId26"/>
    <p:sldId id="312" r:id="rId27"/>
    <p:sldId id="315" r:id="rId28"/>
    <p:sldId id="359" r:id="rId29"/>
    <p:sldId id="360" r:id="rId30"/>
    <p:sldId id="341" r:id="rId31"/>
    <p:sldId id="342" r:id="rId32"/>
    <p:sldId id="347" r:id="rId33"/>
    <p:sldId id="348" r:id="rId34"/>
    <p:sldId id="294" r:id="rId35"/>
    <p:sldId id="295" r:id="rId36"/>
    <p:sldId id="349" r:id="rId37"/>
    <p:sldId id="354" r:id="rId38"/>
    <p:sldId id="351" r:id="rId39"/>
    <p:sldId id="344" r:id="rId40"/>
    <p:sldId id="345" r:id="rId41"/>
    <p:sldId id="343" r:id="rId42"/>
    <p:sldId id="356" r:id="rId43"/>
    <p:sldId id="265" r:id="rId44"/>
    <p:sldId id="280" r:id="rId45"/>
    <p:sldId id="319" r:id="rId46"/>
    <p:sldId id="320" r:id="rId47"/>
    <p:sldId id="321" r:id="rId48"/>
    <p:sldId id="357" r:id="rId49"/>
    <p:sldId id="331" r:id="rId50"/>
    <p:sldId id="332" r:id="rId51"/>
    <p:sldId id="333" r:id="rId52"/>
    <p:sldId id="334" r:id="rId53"/>
    <p:sldId id="335" r:id="rId54"/>
    <p:sldId id="361" r:id="rId55"/>
    <p:sldId id="336"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56" autoAdjust="0"/>
    <p:restoredTop sz="94660" autoAdjust="0"/>
  </p:normalViewPr>
  <p:slideViewPr>
    <p:cSldViewPr snapToGrid="0">
      <p:cViewPr varScale="1">
        <p:scale>
          <a:sx n="69" d="100"/>
          <a:sy n="69" d="100"/>
        </p:scale>
        <p:origin x="528" y="4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86B84E-0E73-495E-9F84-547D4EEA45BC}" type="datetimeFigureOut">
              <a:rPr lang="en-US" smtClean="0"/>
              <a:pPr/>
              <a:t>9/27/2018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2701F5-9649-4D33-833F-E0A1A46EE5FB}" type="slidenum">
              <a:rPr lang="en-US" smtClean="0"/>
              <a:pPr/>
              <a:t>‹#›</a:t>
            </a:fld>
            <a:endParaRPr lang="en-US" dirty="0"/>
          </a:p>
        </p:txBody>
      </p:sp>
    </p:spTree>
    <p:extLst>
      <p:ext uri="{BB962C8B-B14F-4D97-AF65-F5344CB8AC3E}">
        <p14:creationId xmlns:p14="http://schemas.microsoft.com/office/powerpoint/2010/main" val="2837432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2701F5-9649-4D33-833F-E0A1A46EE5FB}" type="slidenum">
              <a:rPr lang="en-US" smtClean="0"/>
              <a:pPr/>
              <a:t>6</a:t>
            </a:fld>
            <a:endParaRPr lang="en-US" dirty="0"/>
          </a:p>
        </p:txBody>
      </p:sp>
    </p:spTree>
    <p:extLst>
      <p:ext uri="{BB962C8B-B14F-4D97-AF65-F5344CB8AC3E}">
        <p14:creationId xmlns:p14="http://schemas.microsoft.com/office/powerpoint/2010/main" val="708500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2701F5-9649-4D33-833F-E0A1A46EE5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4515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E11ACBF-A665-4469-93FC-CF0877981DB2}" type="datetimeFigureOut">
              <a:rPr lang="en-US" smtClean="0"/>
              <a:pPr/>
              <a:t>9/27/2018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8964C5-C18C-43CA-B611-6093C31C2D60}" type="slidenum">
              <a:rPr lang="en-US" smtClean="0"/>
              <a:pPr/>
              <a:t>‹#›</a:t>
            </a:fld>
            <a:endParaRPr lang="en-US" dirty="0"/>
          </a:p>
        </p:txBody>
      </p:sp>
    </p:spTree>
    <p:extLst>
      <p:ext uri="{BB962C8B-B14F-4D97-AF65-F5344CB8AC3E}">
        <p14:creationId xmlns:p14="http://schemas.microsoft.com/office/powerpoint/2010/main" val="4292735776"/>
      </p:ext>
    </p:extLst>
  </p:cSld>
  <p:clrMapOvr>
    <a:masterClrMapping/>
  </p:clrMapOvr>
  <p:transition advClick="0" advTm="5000">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11ACBF-A665-4469-93FC-CF0877981DB2}" type="datetimeFigureOut">
              <a:rPr lang="en-US" smtClean="0"/>
              <a:pPr/>
              <a:t>9/27/2018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8964C5-C18C-43CA-B611-6093C31C2D60}" type="slidenum">
              <a:rPr lang="en-US" smtClean="0"/>
              <a:pPr/>
              <a:t>‹#›</a:t>
            </a:fld>
            <a:endParaRPr lang="en-US" dirty="0"/>
          </a:p>
        </p:txBody>
      </p:sp>
    </p:spTree>
    <p:extLst>
      <p:ext uri="{BB962C8B-B14F-4D97-AF65-F5344CB8AC3E}">
        <p14:creationId xmlns:p14="http://schemas.microsoft.com/office/powerpoint/2010/main" val="3513649487"/>
      </p:ext>
    </p:extLst>
  </p:cSld>
  <p:clrMapOvr>
    <a:masterClrMapping/>
  </p:clrMapOvr>
  <p:transition advClick="0" advTm="5000">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11ACBF-A665-4469-93FC-CF0877981DB2}" type="datetimeFigureOut">
              <a:rPr lang="en-US" smtClean="0"/>
              <a:pPr/>
              <a:t>9/27/2018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8964C5-C18C-43CA-B611-6093C31C2D60}" type="slidenum">
              <a:rPr lang="en-US" smtClean="0"/>
              <a:pPr/>
              <a:t>‹#›</a:t>
            </a:fld>
            <a:endParaRPr lang="en-US" dirty="0"/>
          </a:p>
        </p:txBody>
      </p:sp>
    </p:spTree>
    <p:extLst>
      <p:ext uri="{BB962C8B-B14F-4D97-AF65-F5344CB8AC3E}">
        <p14:creationId xmlns:p14="http://schemas.microsoft.com/office/powerpoint/2010/main" val="2254714347"/>
      </p:ext>
    </p:extLst>
  </p:cSld>
  <p:clrMapOvr>
    <a:masterClrMapping/>
  </p:clrMapOvr>
  <p:transition advClick="0" advTm="5000">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11ACBF-A665-4469-93FC-CF0877981DB2}" type="datetimeFigureOut">
              <a:rPr lang="en-US" smtClean="0"/>
              <a:pPr/>
              <a:t>9/27/2018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8964C5-C18C-43CA-B611-6093C31C2D60}" type="slidenum">
              <a:rPr lang="en-US" smtClean="0"/>
              <a:pPr/>
              <a:t>‹#›</a:t>
            </a:fld>
            <a:endParaRPr lang="en-US" dirty="0"/>
          </a:p>
        </p:txBody>
      </p:sp>
    </p:spTree>
    <p:extLst>
      <p:ext uri="{BB962C8B-B14F-4D97-AF65-F5344CB8AC3E}">
        <p14:creationId xmlns:p14="http://schemas.microsoft.com/office/powerpoint/2010/main" val="2154895385"/>
      </p:ext>
    </p:extLst>
  </p:cSld>
  <p:clrMapOvr>
    <a:masterClrMapping/>
  </p:clrMapOvr>
  <p:transition advClick="0" advTm="5000">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11ACBF-A665-4469-93FC-CF0877981DB2}" type="datetimeFigureOut">
              <a:rPr lang="en-US" smtClean="0"/>
              <a:pPr/>
              <a:t>9/27/2018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8964C5-C18C-43CA-B611-6093C31C2D60}" type="slidenum">
              <a:rPr lang="en-US" smtClean="0"/>
              <a:pPr/>
              <a:t>‹#›</a:t>
            </a:fld>
            <a:endParaRPr lang="en-US" dirty="0"/>
          </a:p>
        </p:txBody>
      </p:sp>
    </p:spTree>
    <p:extLst>
      <p:ext uri="{BB962C8B-B14F-4D97-AF65-F5344CB8AC3E}">
        <p14:creationId xmlns:p14="http://schemas.microsoft.com/office/powerpoint/2010/main" val="4080474302"/>
      </p:ext>
    </p:extLst>
  </p:cSld>
  <p:clrMapOvr>
    <a:masterClrMapping/>
  </p:clrMapOvr>
  <p:transition advClick="0" advTm="5000">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E11ACBF-A665-4469-93FC-CF0877981DB2}" type="datetimeFigureOut">
              <a:rPr lang="en-US" smtClean="0"/>
              <a:pPr/>
              <a:t>9/27/2018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A8964C5-C18C-43CA-B611-6093C31C2D60}" type="slidenum">
              <a:rPr lang="en-US" smtClean="0"/>
              <a:pPr/>
              <a:t>‹#›</a:t>
            </a:fld>
            <a:endParaRPr lang="en-US" dirty="0"/>
          </a:p>
        </p:txBody>
      </p:sp>
    </p:spTree>
    <p:extLst>
      <p:ext uri="{BB962C8B-B14F-4D97-AF65-F5344CB8AC3E}">
        <p14:creationId xmlns:p14="http://schemas.microsoft.com/office/powerpoint/2010/main" val="2277181954"/>
      </p:ext>
    </p:extLst>
  </p:cSld>
  <p:clrMapOvr>
    <a:masterClrMapping/>
  </p:clrMapOvr>
  <p:transition advClick="0" advTm="5000">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11ACBF-A665-4469-93FC-CF0877981DB2}" type="datetimeFigureOut">
              <a:rPr lang="en-US" smtClean="0"/>
              <a:pPr/>
              <a:t>9/27/2018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A8964C5-C18C-43CA-B611-6093C31C2D60}" type="slidenum">
              <a:rPr lang="en-US" smtClean="0"/>
              <a:pPr/>
              <a:t>‹#›</a:t>
            </a:fld>
            <a:endParaRPr lang="en-US" dirty="0"/>
          </a:p>
        </p:txBody>
      </p:sp>
    </p:spTree>
    <p:extLst>
      <p:ext uri="{BB962C8B-B14F-4D97-AF65-F5344CB8AC3E}">
        <p14:creationId xmlns:p14="http://schemas.microsoft.com/office/powerpoint/2010/main" val="4072272379"/>
      </p:ext>
    </p:extLst>
  </p:cSld>
  <p:clrMapOvr>
    <a:masterClrMapping/>
  </p:clrMapOvr>
  <p:transition advClick="0" advTm="5000">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11ACBF-A665-4469-93FC-CF0877981DB2}" type="datetimeFigureOut">
              <a:rPr lang="en-US" smtClean="0"/>
              <a:pPr/>
              <a:t>9/27/2018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A8964C5-C18C-43CA-B611-6093C31C2D60}" type="slidenum">
              <a:rPr lang="en-US" smtClean="0"/>
              <a:pPr/>
              <a:t>‹#›</a:t>
            </a:fld>
            <a:endParaRPr lang="en-US" dirty="0"/>
          </a:p>
        </p:txBody>
      </p:sp>
    </p:spTree>
    <p:extLst>
      <p:ext uri="{BB962C8B-B14F-4D97-AF65-F5344CB8AC3E}">
        <p14:creationId xmlns:p14="http://schemas.microsoft.com/office/powerpoint/2010/main" val="3888069463"/>
      </p:ext>
    </p:extLst>
  </p:cSld>
  <p:clrMapOvr>
    <a:masterClrMapping/>
  </p:clrMapOvr>
  <p:transition advClick="0" advTm="5000">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11ACBF-A665-4469-93FC-CF0877981DB2}" type="datetimeFigureOut">
              <a:rPr lang="en-US" smtClean="0"/>
              <a:pPr/>
              <a:t>9/27/2018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A8964C5-C18C-43CA-B611-6093C31C2D60}" type="slidenum">
              <a:rPr lang="en-US" smtClean="0"/>
              <a:pPr/>
              <a:t>‹#›</a:t>
            </a:fld>
            <a:endParaRPr lang="en-US" dirty="0"/>
          </a:p>
        </p:txBody>
      </p:sp>
    </p:spTree>
    <p:extLst>
      <p:ext uri="{BB962C8B-B14F-4D97-AF65-F5344CB8AC3E}">
        <p14:creationId xmlns:p14="http://schemas.microsoft.com/office/powerpoint/2010/main" val="1183741142"/>
      </p:ext>
    </p:extLst>
  </p:cSld>
  <p:clrMapOvr>
    <a:masterClrMapping/>
  </p:clrMapOvr>
  <p:transition advClick="0" advTm="5000">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E11ACBF-A665-4469-93FC-CF0877981DB2}" type="datetimeFigureOut">
              <a:rPr lang="en-US" smtClean="0"/>
              <a:pPr/>
              <a:t>9/27/2018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A8964C5-C18C-43CA-B611-6093C31C2D60}" type="slidenum">
              <a:rPr lang="en-US" smtClean="0"/>
              <a:pPr/>
              <a:t>‹#›</a:t>
            </a:fld>
            <a:endParaRPr lang="en-US" dirty="0"/>
          </a:p>
        </p:txBody>
      </p:sp>
    </p:spTree>
    <p:extLst>
      <p:ext uri="{BB962C8B-B14F-4D97-AF65-F5344CB8AC3E}">
        <p14:creationId xmlns:p14="http://schemas.microsoft.com/office/powerpoint/2010/main" val="2532182402"/>
      </p:ext>
    </p:extLst>
  </p:cSld>
  <p:clrMapOvr>
    <a:masterClrMapping/>
  </p:clrMapOvr>
  <p:transition advClick="0" advTm="5000">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E11ACBF-A665-4469-93FC-CF0877981DB2}" type="datetimeFigureOut">
              <a:rPr lang="en-US" smtClean="0"/>
              <a:pPr/>
              <a:t>9/27/2018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A8964C5-C18C-43CA-B611-6093C31C2D60}" type="slidenum">
              <a:rPr lang="en-US" smtClean="0"/>
              <a:pPr/>
              <a:t>‹#›</a:t>
            </a:fld>
            <a:endParaRPr lang="en-US" dirty="0"/>
          </a:p>
        </p:txBody>
      </p:sp>
    </p:spTree>
    <p:extLst>
      <p:ext uri="{BB962C8B-B14F-4D97-AF65-F5344CB8AC3E}">
        <p14:creationId xmlns:p14="http://schemas.microsoft.com/office/powerpoint/2010/main" val="1943107039"/>
      </p:ext>
    </p:extLst>
  </p:cSld>
  <p:clrMapOvr>
    <a:masterClrMapping/>
  </p:clrMapOvr>
  <p:transition advClick="0" advTm="5000">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11ACBF-A665-4469-93FC-CF0877981DB2}" type="datetimeFigureOut">
              <a:rPr lang="en-US" smtClean="0"/>
              <a:pPr/>
              <a:t>9/27/2018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8964C5-C18C-43CA-B611-6093C31C2D60}" type="slidenum">
              <a:rPr lang="en-US" smtClean="0"/>
              <a:pPr/>
              <a:t>‹#›</a:t>
            </a:fld>
            <a:endParaRPr lang="en-US" dirty="0"/>
          </a:p>
        </p:txBody>
      </p:sp>
    </p:spTree>
    <p:extLst>
      <p:ext uri="{BB962C8B-B14F-4D97-AF65-F5344CB8AC3E}">
        <p14:creationId xmlns:p14="http://schemas.microsoft.com/office/powerpoint/2010/main" val="755870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Click="0" advTm="5000">
    <p:wipe dir="d"/>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NUL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4.wmf"/><Relationship Id="rId4" Type="http://schemas.openxmlformats.org/officeDocument/2006/relationships/oleObject" Target="../embeddings/oleObject1.bin"/></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dx.doi.org/10.1371/journal.pone.0023777" TargetMode="External"/><Relationship Id="rId2" Type="http://schemas.openxmlformats.org/officeDocument/2006/relationships/hyperlink" Target="http://environment.nationalgeographic.com/environment/habitats/urban-sprawl" TargetMode="External"/><Relationship Id="rId1" Type="http://schemas.openxmlformats.org/officeDocument/2006/relationships/slideLayout" Target="../slideLayouts/slideLayout2.xml"/><Relationship Id="rId4" Type="http://schemas.openxmlformats.org/officeDocument/2006/relationships/hyperlink" Target="http://dx.doi.org/10.1016/j.cosust.2009.07.012"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FB83F-F3CD-49A9-A2A5-34B0AB73793D}"/>
              </a:ext>
            </a:extLst>
          </p:cNvPr>
          <p:cNvSpPr>
            <a:spLocks noGrp="1"/>
          </p:cNvSpPr>
          <p:nvPr>
            <p:ph type="ctrTitle"/>
          </p:nvPr>
        </p:nvSpPr>
        <p:spPr>
          <a:xfrm>
            <a:off x="1524000" y="1122362"/>
            <a:ext cx="9144000" cy="4128367"/>
          </a:xfrm>
        </p:spPr>
        <p:txBody>
          <a:bodyPr>
            <a:noAutofit/>
          </a:bodyPr>
          <a:lstStyle/>
          <a:p>
            <a:r>
              <a:rPr lang="en-US" dirty="0">
                <a:latin typeface="Times New Roman" panose="02020603050405020304" pitchFamily="18" charset="0"/>
                <a:cs typeface="Times New Roman" panose="02020603050405020304" pitchFamily="18" charset="0"/>
              </a:rPr>
              <a:t>XI General Assembly and X International Seminar of the CBGU</a:t>
            </a:r>
          </a:p>
        </p:txBody>
      </p:sp>
    </p:spTree>
    <p:extLst>
      <p:ext uri="{BB962C8B-B14F-4D97-AF65-F5344CB8AC3E}">
        <p14:creationId xmlns:p14="http://schemas.microsoft.com/office/powerpoint/2010/main" val="1421546889"/>
      </p:ext>
    </p:extLst>
  </p:cSld>
  <p:clrMapOvr>
    <a:masterClrMapping/>
  </p:clrMapOvr>
  <p:transition advClick="0" advTm="5000">
    <p:wipe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83770"/>
            <a:ext cx="10515600" cy="827315"/>
          </a:xfrm>
        </p:spPr>
        <p:txBody>
          <a:bodyPr>
            <a:noAutofit/>
          </a:bodyPr>
          <a:lstStyle/>
          <a:p>
            <a:pPr algn="ctr">
              <a:lnSpc>
                <a:spcPct val="100000"/>
              </a:lnSpc>
            </a:pPr>
            <a:r>
              <a:rPr lang="en-US" sz="5400" b="1" dirty="0">
                <a:latin typeface="Times New Roman" panose="02020603050405020304" pitchFamily="18" charset="0"/>
                <a:cs typeface="Times New Roman" panose="02020603050405020304" pitchFamily="18" charset="0"/>
              </a:rPr>
              <a:t>Industrial Revolution</a:t>
            </a:r>
            <a:br>
              <a:rPr lang="en-US" sz="5400" b="1" dirty="0">
                <a:latin typeface="Times New Roman" panose="02020603050405020304" pitchFamily="18" charset="0"/>
                <a:cs typeface="Times New Roman" panose="02020603050405020304" pitchFamily="18" charset="0"/>
              </a:rPr>
            </a:br>
            <a:endParaRPr lang="en-US" sz="54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1741714"/>
            <a:ext cx="10515600" cy="4976078"/>
          </a:xfrm>
        </p:spPr>
        <p:txBody>
          <a:bodyPr>
            <a:normAutofit lnSpcReduction="10000"/>
          </a:bodyPr>
          <a:lstStyle/>
          <a:p>
            <a:pPr algn="just">
              <a:lnSpc>
                <a:spcPct val="100000"/>
              </a:lnSpc>
              <a:spcBef>
                <a:spcPts val="0"/>
              </a:spcBef>
            </a:pPr>
            <a:r>
              <a:rPr lang="en-US" sz="3600" dirty="0">
                <a:latin typeface="Times New Roman" panose="02020603050405020304" pitchFamily="18" charset="0"/>
                <a:cs typeface="Times New Roman" panose="02020603050405020304" pitchFamily="18" charset="0"/>
              </a:rPr>
              <a:t>Mechanization and fossil fuel (1760 onwards)</a:t>
            </a:r>
          </a:p>
          <a:p>
            <a:pPr algn="just">
              <a:lnSpc>
                <a:spcPct val="100000"/>
              </a:lnSpc>
              <a:spcBef>
                <a:spcPts val="0"/>
              </a:spcBef>
            </a:pPr>
            <a:r>
              <a:rPr lang="en-US" sz="3600" dirty="0">
                <a:latin typeface="Times New Roman" panose="02020603050405020304" pitchFamily="18" charset="0"/>
                <a:cs typeface="Times New Roman" panose="02020603050405020304" pitchFamily="18" charset="0"/>
              </a:rPr>
              <a:t>Adam Smith – Wealth of Nations (1776)</a:t>
            </a:r>
          </a:p>
          <a:p>
            <a:pPr algn="just">
              <a:lnSpc>
                <a:spcPct val="100000"/>
              </a:lnSpc>
              <a:spcBef>
                <a:spcPts val="0"/>
              </a:spcBef>
            </a:pPr>
            <a:r>
              <a:rPr lang="en-US" sz="3600" dirty="0">
                <a:latin typeface="Times New Roman" panose="02020603050405020304" pitchFamily="18" charset="0"/>
                <a:cs typeface="Times New Roman" panose="02020603050405020304" pitchFamily="18" charset="0"/>
              </a:rPr>
              <a:t>Machine-led exploitation of natural resources</a:t>
            </a:r>
          </a:p>
          <a:p>
            <a:pPr algn="just">
              <a:lnSpc>
                <a:spcPct val="100000"/>
              </a:lnSpc>
              <a:spcBef>
                <a:spcPts val="0"/>
              </a:spcBef>
            </a:pPr>
            <a:r>
              <a:rPr lang="en-US" sz="3600" dirty="0">
                <a:latin typeface="Times New Roman" panose="02020603050405020304" pitchFamily="18" charset="0"/>
                <a:cs typeface="Times New Roman" panose="02020603050405020304" pitchFamily="18" charset="0"/>
              </a:rPr>
              <a:t>Massive Urbanization</a:t>
            </a:r>
          </a:p>
          <a:p>
            <a:pPr algn="just">
              <a:lnSpc>
                <a:spcPct val="100000"/>
              </a:lnSpc>
              <a:spcBef>
                <a:spcPts val="0"/>
              </a:spcBef>
            </a:pPr>
            <a:r>
              <a:rPr lang="en-US" sz="3600" dirty="0">
                <a:latin typeface="Times New Roman" panose="02020603050405020304" pitchFamily="18" charset="0"/>
                <a:cs typeface="Times New Roman" panose="02020603050405020304" pitchFamily="18" charset="0"/>
              </a:rPr>
              <a:t>Mass Production - Global GDP up from $5.31 trillion in 1950 to $79.3 </a:t>
            </a:r>
            <a:r>
              <a:rPr lang="en-GB" sz="3600" noProof="1">
                <a:latin typeface="Times New Roman" panose="02020603050405020304" pitchFamily="18" charset="0"/>
                <a:cs typeface="Times New Roman" panose="02020603050405020304" pitchFamily="18" charset="0"/>
              </a:rPr>
              <a:t>trillion in 2017 ($ 127.7 trillion on PPP basis)</a:t>
            </a:r>
          </a:p>
          <a:p>
            <a:pPr algn="just">
              <a:lnSpc>
                <a:spcPct val="100000"/>
              </a:lnSpc>
              <a:spcBef>
                <a:spcPts val="0"/>
              </a:spcBef>
            </a:pPr>
            <a:r>
              <a:rPr lang="en-US" sz="3600" dirty="0">
                <a:latin typeface="Times New Roman" panose="02020603050405020304" pitchFamily="18" charset="0"/>
                <a:cs typeface="Times New Roman" panose="02020603050405020304" pitchFamily="18" charset="0"/>
              </a:rPr>
              <a:t>Emergence of Consumption Society</a:t>
            </a:r>
          </a:p>
          <a:p>
            <a:pPr algn="just">
              <a:lnSpc>
                <a:spcPct val="100000"/>
              </a:lnSpc>
              <a:spcBef>
                <a:spcPts val="0"/>
              </a:spcBef>
            </a:pPr>
            <a:r>
              <a:rPr lang="en-US" sz="3600" dirty="0">
                <a:latin typeface="Times New Roman" panose="02020603050405020304" pitchFamily="18" charset="0"/>
                <a:cs typeface="Times New Roman" panose="02020603050405020304" pitchFamily="18" charset="0"/>
              </a:rPr>
              <a:t>Technology and Globalization</a:t>
            </a:r>
          </a:p>
        </p:txBody>
      </p:sp>
    </p:spTree>
    <p:extLst>
      <p:ext uri="{BB962C8B-B14F-4D97-AF65-F5344CB8AC3E}">
        <p14:creationId xmlns:p14="http://schemas.microsoft.com/office/powerpoint/2010/main" val="3183996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20913"/>
            <a:ext cx="10515600" cy="1640115"/>
          </a:xfrm>
        </p:spPr>
        <p:txBody>
          <a:bodyPr>
            <a:noAutofit/>
          </a:bodyPr>
          <a:lstStyle/>
          <a:p>
            <a:pPr algn="ctr">
              <a:lnSpc>
                <a:spcPct val="100000"/>
              </a:lnSpc>
            </a:pPr>
            <a:r>
              <a:rPr lang="en-US" sz="4000" b="1" dirty="0">
                <a:latin typeface="Times New Roman" panose="02020603050405020304" pitchFamily="18" charset="0"/>
                <a:cs typeface="Times New Roman" panose="02020603050405020304" pitchFamily="18" charset="0"/>
              </a:rPr>
              <a:t>60 Billion Tones/Year</a:t>
            </a:r>
            <a:br>
              <a:rPr lang="en-US" sz="4000" b="1" dirty="0">
                <a:latin typeface="Times New Roman" panose="02020603050405020304" pitchFamily="18" charset="0"/>
                <a:cs typeface="Times New Roman" panose="02020603050405020304" pitchFamily="18" charset="0"/>
              </a:rPr>
            </a:br>
            <a:r>
              <a:rPr lang="en-US" sz="4000" b="1" dirty="0">
                <a:latin typeface="Times New Roman" panose="02020603050405020304" pitchFamily="18" charset="0"/>
                <a:cs typeface="Times New Roman" panose="02020603050405020304" pitchFamily="18" charset="0"/>
              </a:rPr>
              <a:t>41000 Empire Estate Building/Year</a:t>
            </a:r>
          </a:p>
        </p:txBody>
      </p:sp>
      <p:pic>
        <p:nvPicPr>
          <p:cNvPr id="4" name="Content Placeholder 3"/>
          <p:cNvPicPr>
            <a:picLocks noGrp="1" noChangeAspect="1"/>
          </p:cNvPicPr>
          <p:nvPr>
            <p:ph idx="1"/>
          </p:nvPr>
        </p:nvPicPr>
        <p:blipFill>
          <a:blip r:embed="rId2" cstate="print"/>
          <a:stretch>
            <a:fillRect/>
          </a:stretch>
        </p:blipFill>
        <p:spPr>
          <a:xfrm>
            <a:off x="1208681" y="2061028"/>
            <a:ext cx="9774638" cy="4522964"/>
          </a:xfrm>
          <a:prstGeom prst="rect">
            <a:avLst/>
          </a:prstGeom>
        </p:spPr>
      </p:pic>
    </p:spTree>
    <p:extLst>
      <p:ext uri="{BB962C8B-B14F-4D97-AF65-F5344CB8AC3E}">
        <p14:creationId xmlns:p14="http://schemas.microsoft.com/office/powerpoint/2010/main" val="1092901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6CCEB-7F3B-4807-B55A-7E1D17DB51AD}"/>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204A776F-DA80-4041-92DE-5032A9A4303E}"/>
              </a:ext>
            </a:extLst>
          </p:cNvPr>
          <p:cNvPicPr>
            <a:picLocks noGrp="1" noChangeAspect="1"/>
          </p:cNvPicPr>
          <p:nvPr>
            <p:ph idx="1"/>
          </p:nvPr>
        </p:nvPicPr>
        <p:blipFill>
          <a:blip r:embed="rId2"/>
          <a:stretch>
            <a:fillRect/>
          </a:stretch>
        </p:blipFill>
        <p:spPr>
          <a:xfrm>
            <a:off x="1348033" y="801278"/>
            <a:ext cx="9389097" cy="5375685"/>
          </a:xfrm>
          <a:prstGeom prst="rect">
            <a:avLst/>
          </a:prstGeom>
        </p:spPr>
      </p:pic>
    </p:spTree>
    <p:extLst>
      <p:ext uri="{BB962C8B-B14F-4D97-AF65-F5344CB8AC3E}">
        <p14:creationId xmlns:p14="http://schemas.microsoft.com/office/powerpoint/2010/main" val="3157684974"/>
      </p:ext>
    </p:extLst>
  </p:cSld>
  <p:clrMapOvr>
    <a:masterClrMapping/>
  </p:clrMapOvr>
  <p:transition advClick="0" advTm="5000">
    <p:wipe di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086" y="365126"/>
            <a:ext cx="10504714" cy="901972"/>
          </a:xfrm>
        </p:spPr>
        <p:txBody>
          <a:bodyPr>
            <a:noAutofit/>
          </a:bodyPr>
          <a:lstStyle/>
          <a:p>
            <a:pPr algn="ctr">
              <a:lnSpc>
                <a:spcPct val="100000"/>
              </a:lnSpc>
            </a:pPr>
            <a:r>
              <a:rPr lang="en-US" sz="5400" b="1" dirty="0">
                <a:latin typeface="Times New Roman" panose="02020603050405020304" pitchFamily="18" charset="0"/>
                <a:cs typeface="Times New Roman" panose="02020603050405020304" pitchFamily="18" charset="0"/>
              </a:rPr>
              <a:t>Consumption Society</a:t>
            </a:r>
          </a:p>
        </p:txBody>
      </p:sp>
      <p:sp>
        <p:nvSpPr>
          <p:cNvPr id="3" name="Content Placeholder 2"/>
          <p:cNvSpPr>
            <a:spLocks noGrp="1"/>
          </p:cNvSpPr>
          <p:nvPr>
            <p:ph idx="1"/>
          </p:nvPr>
        </p:nvSpPr>
        <p:spPr>
          <a:xfrm>
            <a:off x="838200" y="1825624"/>
            <a:ext cx="10515600" cy="4692741"/>
          </a:xfrm>
        </p:spPr>
        <p:txBody>
          <a:bodyPr/>
          <a:lstStyle/>
          <a:p>
            <a:endParaRPr lang="en-US" dirty="0"/>
          </a:p>
        </p:txBody>
      </p:sp>
      <p:pic>
        <p:nvPicPr>
          <p:cNvPr id="1026" name="Picture 2" descr="http://2.bp.blogspot.com/-1c05lKTooDg/UD9xYvhcXQI/AAAAAAAALco/Qh4eFSmjsm8/s1600/Istanbul+Cevahir.jpg"/>
          <p:cNvPicPr>
            <a:picLocks noChangeAspect="1" noChangeArrowheads="1"/>
          </p:cNvPicPr>
          <p:nvPr/>
        </p:nvPicPr>
        <p:blipFill>
          <a:blip r:embed="rId2"/>
          <a:srcRect/>
          <a:stretch>
            <a:fillRect/>
          </a:stretch>
        </p:blipFill>
        <p:spPr bwMode="auto">
          <a:xfrm>
            <a:off x="561703" y="1371600"/>
            <a:ext cx="10946674" cy="4924697"/>
          </a:xfrm>
          <a:prstGeom prst="rect">
            <a:avLst/>
          </a:prstGeom>
          <a:noFill/>
        </p:spPr>
      </p:pic>
    </p:spTree>
    <p:extLst>
      <p:ext uri="{BB962C8B-B14F-4D97-AF65-F5344CB8AC3E}">
        <p14:creationId xmlns:p14="http://schemas.microsoft.com/office/powerpoint/2010/main" val="33468013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917E8-BB05-44CA-8B66-7D521F252812}"/>
              </a:ext>
            </a:extLst>
          </p:cNvPr>
          <p:cNvSpPr>
            <a:spLocks noGrp="1"/>
          </p:cNvSpPr>
          <p:nvPr>
            <p:ph type="title"/>
          </p:nvPr>
        </p:nvSpPr>
        <p:spPr/>
        <p:txBody>
          <a:bodyPr>
            <a:normAutofit/>
          </a:bodyPr>
          <a:lstStyle/>
          <a:p>
            <a:pPr algn="ctr"/>
            <a:r>
              <a:rPr lang="en-US" sz="4800" b="1" dirty="0">
                <a:latin typeface="Times New Roman" panose="02020603050405020304" pitchFamily="18" charset="0"/>
                <a:cs typeface="Times New Roman" panose="02020603050405020304" pitchFamily="18" charset="0"/>
              </a:rPr>
              <a:t>Growth, growth and more growth</a:t>
            </a:r>
          </a:p>
        </p:txBody>
      </p:sp>
      <p:sp>
        <p:nvSpPr>
          <p:cNvPr id="3" name="Content Placeholder 2">
            <a:extLst>
              <a:ext uri="{FF2B5EF4-FFF2-40B4-BE49-F238E27FC236}">
                <a16:creationId xmlns:a16="http://schemas.microsoft.com/office/drawing/2014/main" id="{3507140E-BB37-464D-85D6-00E2947A55D7}"/>
              </a:ext>
            </a:extLst>
          </p:cNvPr>
          <p:cNvSpPr>
            <a:spLocks noGrp="1"/>
          </p:cNvSpPr>
          <p:nvPr>
            <p:ph idx="1"/>
          </p:nvPr>
        </p:nvSpPr>
        <p:spPr>
          <a:xfrm>
            <a:off x="838200" y="1875933"/>
            <a:ext cx="10515600" cy="4301029"/>
          </a:xfrm>
        </p:spPr>
        <p:txBody>
          <a:bodyPr>
            <a:normAutofit lnSpcReduction="10000"/>
          </a:bodyPr>
          <a:lstStyle/>
          <a:p>
            <a:r>
              <a:rPr lang="en-US" sz="3600" dirty="0">
                <a:latin typeface="Times New Roman" panose="02020603050405020304" pitchFamily="18" charset="0"/>
                <a:cs typeface="Times New Roman" panose="02020603050405020304" pitchFamily="18" charset="0"/>
              </a:rPr>
              <a:t>Race for higher GDP and per capita income.</a:t>
            </a:r>
          </a:p>
          <a:p>
            <a:endParaRPr lang="en-US" sz="3600" dirty="0">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 How much and for how long??</a:t>
            </a:r>
          </a:p>
          <a:p>
            <a:endParaRPr lang="en-US" sz="3600" dirty="0">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Increasing global population??</a:t>
            </a:r>
          </a:p>
          <a:p>
            <a:endParaRPr lang="en-US" sz="3600" dirty="0">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We are challenging the carrying capacity of the Earth.</a:t>
            </a: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1350350"/>
      </p:ext>
    </p:extLst>
  </p:cSld>
  <p:clrMapOvr>
    <a:masterClrMapping/>
  </p:clrMapOvr>
  <p:transition advClick="0" advTm="5000">
    <p:wipe di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lnSpc>
                <a:spcPct val="100000"/>
              </a:lnSpc>
            </a:pPr>
            <a:r>
              <a:rPr lang="en-US" sz="5400" b="1" dirty="0">
                <a:latin typeface="Times New Roman" panose="02020603050405020304" pitchFamily="18" charset="0"/>
                <a:cs typeface="Times New Roman" panose="02020603050405020304" pitchFamily="18" charset="0"/>
              </a:rPr>
              <a:t>Environmental Degradation</a:t>
            </a:r>
          </a:p>
        </p:txBody>
      </p:sp>
      <p:sp>
        <p:nvSpPr>
          <p:cNvPr id="3" name="Content Placeholder 2"/>
          <p:cNvSpPr>
            <a:spLocks noGrp="1"/>
          </p:cNvSpPr>
          <p:nvPr>
            <p:ph idx="1"/>
          </p:nvPr>
        </p:nvSpPr>
        <p:spPr>
          <a:xfrm>
            <a:off x="838200" y="2394857"/>
            <a:ext cx="10515600" cy="4093028"/>
          </a:xfrm>
        </p:spPr>
        <p:txBody>
          <a:bodyPr>
            <a:normAutofit/>
          </a:bodyPr>
          <a:lstStyle/>
          <a:p>
            <a:pPr>
              <a:lnSpc>
                <a:spcPct val="100000"/>
              </a:lnSpc>
              <a:spcBef>
                <a:spcPts val="0"/>
              </a:spcBef>
            </a:pPr>
            <a:r>
              <a:rPr lang="en-US" sz="3200" dirty="0">
                <a:latin typeface="Times New Roman" panose="02020603050405020304" pitchFamily="18" charset="0"/>
                <a:cs typeface="Times New Roman" panose="02020603050405020304" pitchFamily="18" charset="0"/>
              </a:rPr>
              <a:t>Air pollution</a:t>
            </a:r>
          </a:p>
          <a:p>
            <a:pPr>
              <a:lnSpc>
                <a:spcPct val="100000"/>
              </a:lnSpc>
              <a:spcBef>
                <a:spcPts val="0"/>
              </a:spcBef>
            </a:pPr>
            <a:r>
              <a:rPr lang="en-US" sz="3200" dirty="0">
                <a:latin typeface="Times New Roman" panose="02020603050405020304" pitchFamily="18" charset="0"/>
                <a:cs typeface="Times New Roman" panose="02020603050405020304" pitchFamily="18" charset="0"/>
              </a:rPr>
              <a:t>Water contamination– Rivers, Lakes, Under Ground Aquifers</a:t>
            </a:r>
          </a:p>
          <a:p>
            <a:pPr>
              <a:lnSpc>
                <a:spcPct val="100000"/>
              </a:lnSpc>
              <a:spcBef>
                <a:spcPts val="0"/>
              </a:spcBef>
            </a:pPr>
            <a:r>
              <a:rPr lang="en-US" sz="3200" dirty="0">
                <a:latin typeface="Times New Roman" panose="02020603050405020304" pitchFamily="18" charset="0"/>
                <a:cs typeface="Times New Roman" panose="02020603050405020304" pitchFamily="18" charset="0"/>
              </a:rPr>
              <a:t>Contamination and Acidification of Oceans</a:t>
            </a:r>
          </a:p>
          <a:p>
            <a:pPr>
              <a:lnSpc>
                <a:spcPct val="100000"/>
              </a:lnSpc>
              <a:spcBef>
                <a:spcPts val="0"/>
              </a:spcBef>
            </a:pPr>
            <a:r>
              <a:rPr lang="en-US" sz="3200" dirty="0">
                <a:latin typeface="Times New Roman" panose="02020603050405020304" pitchFamily="18" charset="0"/>
                <a:cs typeface="Times New Roman" panose="02020603050405020304" pitchFamily="18" charset="0"/>
              </a:rPr>
              <a:t>Soil Degradation</a:t>
            </a:r>
          </a:p>
          <a:p>
            <a:pPr>
              <a:lnSpc>
                <a:spcPct val="100000"/>
              </a:lnSpc>
              <a:spcBef>
                <a:spcPts val="0"/>
              </a:spcBef>
            </a:pPr>
            <a:r>
              <a:rPr lang="en-US" sz="3200" dirty="0">
                <a:latin typeface="Times New Roman" panose="02020603050405020304" pitchFamily="18" charset="0"/>
                <a:cs typeface="Times New Roman" panose="02020603050405020304" pitchFamily="18" charset="0"/>
              </a:rPr>
              <a:t>Eco-System</a:t>
            </a:r>
          </a:p>
          <a:p>
            <a:pPr>
              <a:lnSpc>
                <a:spcPct val="100000"/>
              </a:lnSpc>
              <a:spcBef>
                <a:spcPts val="0"/>
              </a:spcBef>
            </a:pPr>
            <a:r>
              <a:rPr lang="en-US" sz="3200" dirty="0">
                <a:latin typeface="Times New Roman" panose="02020603050405020304" pitchFamily="18" charset="0"/>
                <a:cs typeface="Times New Roman" panose="02020603050405020304" pitchFamily="18" charset="0"/>
              </a:rPr>
              <a:t>Global Warming</a:t>
            </a:r>
          </a:p>
        </p:txBody>
      </p:sp>
    </p:spTree>
    <p:extLst>
      <p:ext uri="{BB962C8B-B14F-4D97-AF65-F5344CB8AC3E}">
        <p14:creationId xmlns:p14="http://schemas.microsoft.com/office/powerpoint/2010/main" val="39890962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492" y="-162096"/>
            <a:ext cx="10515600" cy="1325563"/>
          </a:xfrm>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403655" y="189470"/>
            <a:ext cx="11318788" cy="6343135"/>
          </a:xfrm>
          <a:prstGeom prst="rect">
            <a:avLst/>
          </a:prstGeom>
        </p:spPr>
      </p:pic>
    </p:spTree>
    <p:extLst>
      <p:ext uri="{BB962C8B-B14F-4D97-AF65-F5344CB8AC3E}">
        <p14:creationId xmlns:p14="http://schemas.microsoft.com/office/powerpoint/2010/main" val="35070444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6E2D4-E0B2-4A59-AD0C-D3595ED4CB29}"/>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56655AC3-C1A5-415E-A7F1-1BB3A7B9EA8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19750" y="3525044"/>
            <a:ext cx="952500" cy="952500"/>
          </a:xfrm>
        </p:spPr>
      </p:pic>
      <p:pic>
        <p:nvPicPr>
          <p:cNvPr id="9" name="Picture 8">
            <a:extLst>
              <a:ext uri="{FF2B5EF4-FFF2-40B4-BE49-F238E27FC236}">
                <a16:creationId xmlns:a16="http://schemas.microsoft.com/office/drawing/2014/main" id="{81007F7A-938C-427B-8AE4-77E72DFF271C}"/>
              </a:ext>
            </a:extLst>
          </p:cNvPr>
          <p:cNvPicPr>
            <a:picLocks noChangeAspect="1"/>
          </p:cNvPicPr>
          <p:nvPr/>
        </p:nvPicPr>
        <p:blipFill>
          <a:blip r:embed="rId3"/>
          <a:stretch>
            <a:fillRect/>
          </a:stretch>
        </p:blipFill>
        <p:spPr>
          <a:xfrm>
            <a:off x="0" y="365125"/>
            <a:ext cx="12192000" cy="6127750"/>
          </a:xfrm>
          <a:prstGeom prst="rect">
            <a:avLst/>
          </a:prstGeom>
        </p:spPr>
      </p:pic>
    </p:spTree>
    <p:extLst>
      <p:ext uri="{BB962C8B-B14F-4D97-AF65-F5344CB8AC3E}">
        <p14:creationId xmlns:p14="http://schemas.microsoft.com/office/powerpoint/2010/main" val="3368753956"/>
      </p:ext>
    </p:extLst>
  </p:cSld>
  <p:clrMapOvr>
    <a:masterClrMapping/>
  </p:clrMapOvr>
  <p:transition advClick="0" advTm="5000">
    <p:wipe dir="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lnSpc>
                <a:spcPct val="100000"/>
              </a:lnSpc>
            </a:pPr>
            <a:r>
              <a:rPr lang="en-US" sz="5400" b="1" dirty="0">
                <a:latin typeface="Times New Roman" panose="02020603050405020304" pitchFamily="18" charset="0"/>
                <a:cs typeface="Times New Roman" panose="02020603050405020304" pitchFamily="18" charset="0"/>
              </a:rPr>
              <a:t>Soil Erosion</a:t>
            </a:r>
          </a:p>
        </p:txBody>
      </p:sp>
      <p:pic>
        <p:nvPicPr>
          <p:cNvPr id="4" name="Content Placeholder 3"/>
          <p:cNvPicPr>
            <a:picLocks noGrp="1" noChangeAspect="1"/>
          </p:cNvPicPr>
          <p:nvPr>
            <p:ph idx="1"/>
          </p:nvPr>
        </p:nvPicPr>
        <p:blipFill>
          <a:blip r:embed="rId2"/>
          <a:stretch>
            <a:fillRect/>
          </a:stretch>
        </p:blipFill>
        <p:spPr>
          <a:xfrm>
            <a:off x="1349829" y="1844995"/>
            <a:ext cx="9332685" cy="4677724"/>
          </a:xfrm>
          <a:prstGeom prst="rect">
            <a:avLst/>
          </a:prstGeom>
        </p:spPr>
      </p:pic>
    </p:spTree>
    <p:extLst>
      <p:ext uri="{BB962C8B-B14F-4D97-AF65-F5344CB8AC3E}">
        <p14:creationId xmlns:p14="http://schemas.microsoft.com/office/powerpoint/2010/main" val="4071420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lnSpc>
                <a:spcPct val="100000"/>
              </a:lnSpc>
            </a:pPr>
            <a:r>
              <a:rPr lang="en-US" sz="5400" b="1" dirty="0">
                <a:latin typeface="Times New Roman" panose="02020603050405020304" pitchFamily="18" charset="0"/>
                <a:cs typeface="Times New Roman" panose="02020603050405020304" pitchFamily="18" charset="0"/>
              </a:rPr>
              <a:t>Salinity</a:t>
            </a:r>
          </a:p>
        </p:txBody>
      </p:sp>
      <p:pic>
        <p:nvPicPr>
          <p:cNvPr id="5" name="Content Placeholder 4"/>
          <p:cNvPicPr>
            <a:picLocks noGrp="1" noChangeAspect="1"/>
          </p:cNvPicPr>
          <p:nvPr>
            <p:ph idx="1"/>
          </p:nvPr>
        </p:nvPicPr>
        <p:blipFill>
          <a:blip r:embed="rId2"/>
          <a:stretch>
            <a:fillRect/>
          </a:stretch>
        </p:blipFill>
        <p:spPr>
          <a:xfrm>
            <a:off x="1451429" y="1861818"/>
            <a:ext cx="9258090" cy="4540321"/>
          </a:xfrm>
          <a:prstGeom prst="rect">
            <a:avLst/>
          </a:prstGeom>
        </p:spPr>
      </p:pic>
    </p:spTree>
    <p:extLst>
      <p:ext uri="{BB962C8B-B14F-4D97-AF65-F5344CB8AC3E}">
        <p14:creationId xmlns:p14="http://schemas.microsoft.com/office/powerpoint/2010/main" val="17701622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E849A4-004F-4FB5-B788-EE7CE84FD600}"/>
              </a:ext>
            </a:extLst>
          </p:cNvPr>
          <p:cNvSpPr>
            <a:spLocks noGrp="1"/>
          </p:cNvSpPr>
          <p:nvPr>
            <p:ph idx="1"/>
          </p:nvPr>
        </p:nvSpPr>
        <p:spPr>
          <a:xfrm>
            <a:off x="838200" y="612742"/>
            <a:ext cx="10515600" cy="5564221"/>
          </a:xfrm>
        </p:spPr>
        <p:txBody>
          <a:bodyPr/>
          <a:lstStyle/>
          <a:p>
            <a:pPr marL="0" lvl="0" indent="0" algn="ctr">
              <a:buNone/>
            </a:pPr>
            <a:r>
              <a:rPr lang="en-US" sz="6000" dirty="0">
                <a:solidFill>
                  <a:prstClr val="black"/>
                </a:solidFill>
                <a:latin typeface="Times New Roman" panose="02020603050405020304" pitchFamily="18" charset="0"/>
                <a:cs typeface="Times New Roman" panose="02020603050405020304" pitchFamily="18" charset="0"/>
              </a:rPr>
              <a:t>Global Universities in the 21st Century – Characteristics, Trends and Main Challenges</a:t>
            </a:r>
          </a:p>
          <a:p>
            <a:pPr marL="0" lvl="0" indent="0" algn="ctr">
              <a:buNone/>
            </a:pPr>
            <a:endParaRPr lang="en-US" sz="5400" dirty="0">
              <a:solidFill>
                <a:prstClr val="black"/>
              </a:solidFill>
              <a:latin typeface="Times New Roman" panose="02020603050405020304" pitchFamily="18" charset="0"/>
              <a:cs typeface="Times New Roman" panose="02020603050405020304" pitchFamily="18" charset="0"/>
            </a:endParaRPr>
          </a:p>
          <a:p>
            <a:pPr marL="0" lvl="0" indent="0" algn="ctr">
              <a:buNone/>
            </a:pPr>
            <a:r>
              <a:rPr lang="en-US" sz="5400" i="1" dirty="0">
                <a:solidFill>
                  <a:prstClr val="black"/>
                </a:solidFill>
                <a:latin typeface="Times New Roman" panose="02020603050405020304" pitchFamily="18" charset="0"/>
                <a:cs typeface="Times New Roman" panose="02020603050405020304" pitchFamily="18" charset="0"/>
              </a:rPr>
              <a:t>Budapest Hungary, 24-27 September, 2018</a:t>
            </a:r>
          </a:p>
          <a:p>
            <a:endParaRPr lang="en-US" dirty="0"/>
          </a:p>
        </p:txBody>
      </p:sp>
    </p:spTree>
    <p:extLst>
      <p:ext uri="{BB962C8B-B14F-4D97-AF65-F5344CB8AC3E}">
        <p14:creationId xmlns:p14="http://schemas.microsoft.com/office/powerpoint/2010/main" val="1715630006"/>
      </p:ext>
    </p:extLst>
  </p:cSld>
  <p:clrMapOvr>
    <a:masterClrMapping/>
  </p:clrMapOvr>
  <p:transition advClick="0" advTm="5000">
    <p:wipe dir="d"/>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lnSpc>
                <a:spcPct val="100000"/>
              </a:lnSpc>
            </a:pPr>
            <a:r>
              <a:rPr lang="en-US" sz="5400" b="1" dirty="0">
                <a:latin typeface="Times New Roman" panose="02020603050405020304" pitchFamily="18" charset="0"/>
                <a:cs typeface="Times New Roman" panose="02020603050405020304" pitchFamily="18" charset="0"/>
              </a:rPr>
              <a:t>Desertification</a:t>
            </a:r>
          </a:p>
        </p:txBody>
      </p:sp>
      <p:pic>
        <p:nvPicPr>
          <p:cNvPr id="4" name="Content Placeholder 3"/>
          <p:cNvPicPr>
            <a:picLocks noGrp="1" noChangeAspect="1"/>
          </p:cNvPicPr>
          <p:nvPr>
            <p:ph idx="1"/>
          </p:nvPr>
        </p:nvPicPr>
        <p:blipFill>
          <a:blip r:embed="rId2"/>
          <a:stretch>
            <a:fillRect/>
          </a:stretch>
        </p:blipFill>
        <p:spPr>
          <a:xfrm>
            <a:off x="1146628" y="1574276"/>
            <a:ext cx="9955627" cy="5007756"/>
          </a:xfrm>
          <a:prstGeom prst="rect">
            <a:avLst/>
          </a:prstGeom>
        </p:spPr>
      </p:pic>
    </p:spTree>
    <p:extLst>
      <p:ext uri="{BB962C8B-B14F-4D97-AF65-F5344CB8AC3E}">
        <p14:creationId xmlns:p14="http://schemas.microsoft.com/office/powerpoint/2010/main" val="17276181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lnSpc>
                <a:spcPct val="100000"/>
              </a:lnSpc>
            </a:pPr>
            <a:r>
              <a:rPr lang="en-US" sz="5400" b="1" dirty="0">
                <a:latin typeface="Times New Roman" panose="02020603050405020304" pitchFamily="18" charset="0"/>
                <a:cs typeface="Times New Roman" panose="02020603050405020304" pitchFamily="18" charset="0"/>
              </a:rPr>
              <a:t>Cornell Research</a:t>
            </a:r>
          </a:p>
        </p:txBody>
      </p:sp>
      <p:sp>
        <p:nvSpPr>
          <p:cNvPr id="3" name="Content Placeholder 2"/>
          <p:cNvSpPr>
            <a:spLocks noGrp="1"/>
          </p:cNvSpPr>
          <p:nvPr>
            <p:ph idx="1"/>
          </p:nvPr>
        </p:nvSpPr>
        <p:spPr>
          <a:xfrm>
            <a:off x="838200" y="1825625"/>
            <a:ext cx="10515600" cy="4667250"/>
          </a:xfrm>
        </p:spPr>
        <p:txBody>
          <a:bodyPr>
            <a:normAutofit/>
          </a:bodyPr>
          <a:lstStyle/>
          <a:p>
            <a:pPr marL="0" indent="0" algn="ctr">
              <a:buNone/>
            </a:pPr>
            <a:endParaRPr lang="en-US" sz="4400" dirty="0">
              <a:latin typeface="Times New Roman" panose="02020603050405020304" pitchFamily="18" charset="0"/>
              <a:cs typeface="Times New Roman" panose="02020603050405020304" pitchFamily="18" charset="0"/>
            </a:endParaRPr>
          </a:p>
          <a:p>
            <a:pPr algn="just">
              <a:lnSpc>
                <a:spcPct val="100000"/>
              </a:lnSpc>
              <a:spcBef>
                <a:spcPts val="0"/>
              </a:spcBef>
            </a:pPr>
            <a:r>
              <a:rPr lang="en-US" sz="4400" dirty="0">
                <a:latin typeface="Times New Roman" panose="02020603050405020304" pitchFamily="18" charset="0"/>
                <a:cs typeface="Times New Roman" panose="02020603050405020304" pitchFamily="18" charset="0"/>
              </a:rPr>
              <a:t>Over 40% of Total Deaths World-Wide Caused due to Air, Water and Soil Pollution.</a:t>
            </a:r>
          </a:p>
          <a:p>
            <a:pPr algn="just">
              <a:lnSpc>
                <a:spcPct val="100000"/>
              </a:lnSpc>
              <a:spcBef>
                <a:spcPts val="0"/>
              </a:spcBef>
            </a:pPr>
            <a:endParaRPr lang="en-US" sz="4400" dirty="0">
              <a:latin typeface="Times New Roman" panose="02020603050405020304" pitchFamily="18" charset="0"/>
              <a:cs typeface="Times New Roman" panose="02020603050405020304" pitchFamily="18" charset="0"/>
            </a:endParaRPr>
          </a:p>
          <a:p>
            <a:pPr algn="just">
              <a:lnSpc>
                <a:spcPct val="100000"/>
              </a:lnSpc>
              <a:spcBef>
                <a:spcPts val="0"/>
              </a:spcBef>
            </a:pPr>
            <a:r>
              <a:rPr lang="en-US" sz="4400" dirty="0">
                <a:latin typeface="Times New Roman" panose="02020603050405020304" pitchFamily="18" charset="0"/>
                <a:cs typeface="Times New Roman" panose="02020603050405020304" pitchFamily="18" charset="0"/>
              </a:rPr>
              <a:t>Most human illnesses have their roots in air and water pollution and poor quality of food.</a:t>
            </a:r>
          </a:p>
        </p:txBody>
      </p:sp>
    </p:spTree>
    <p:extLst>
      <p:ext uri="{BB962C8B-B14F-4D97-AF65-F5344CB8AC3E}">
        <p14:creationId xmlns:p14="http://schemas.microsoft.com/office/powerpoint/2010/main" val="26417494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47B9-DB65-457C-96AC-745E545F4A92}"/>
              </a:ext>
            </a:extLst>
          </p:cNvPr>
          <p:cNvSpPr>
            <a:spLocks noGrp="1"/>
          </p:cNvSpPr>
          <p:nvPr>
            <p:ph type="title"/>
          </p:nvPr>
        </p:nvSpPr>
        <p:spPr>
          <a:xfrm>
            <a:off x="838200" y="365125"/>
            <a:ext cx="10515600" cy="6016821"/>
          </a:xfrm>
        </p:spPr>
        <p:txBody>
          <a:bodyPr>
            <a:normAutofit/>
          </a:bodyPr>
          <a:lstStyle/>
          <a:p>
            <a:r>
              <a:rPr lang="en-US" sz="4800" b="1" dirty="0">
                <a:latin typeface="Times New Roman" panose="02020603050405020304" pitchFamily="18" charset="0"/>
                <a:cs typeface="Times New Roman" panose="02020603050405020304" pitchFamily="18" charset="0"/>
              </a:rPr>
              <a:t>Global Warming and Climate Change</a:t>
            </a:r>
          </a:p>
        </p:txBody>
      </p:sp>
    </p:spTree>
    <p:extLst>
      <p:ext uri="{BB962C8B-B14F-4D97-AF65-F5344CB8AC3E}">
        <p14:creationId xmlns:p14="http://schemas.microsoft.com/office/powerpoint/2010/main" val="1282846755"/>
      </p:ext>
    </p:extLst>
  </p:cSld>
  <p:clrMapOvr>
    <a:masterClrMapping/>
  </p:clrMapOvr>
  <p:transition advClick="0" advTm="5000">
    <p:wipe dir="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39419"/>
          </a:xfrm>
        </p:spPr>
        <p:txBody>
          <a:bodyPr>
            <a:noAutofit/>
          </a:bodyPr>
          <a:lstStyle/>
          <a:p>
            <a:pPr algn="ctr">
              <a:lnSpc>
                <a:spcPct val="100000"/>
              </a:lnSpc>
            </a:pPr>
            <a:r>
              <a:rPr lang="en-US" sz="5400" b="1" dirty="0">
                <a:latin typeface="Times New Roman" panose="02020603050405020304" pitchFamily="18" charset="0"/>
                <a:cs typeface="Times New Roman" panose="02020603050405020304" pitchFamily="18" charset="0"/>
              </a:rPr>
              <a:t>GHG Emissions Over 2000 Years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414022"/>
            <a:ext cx="10612793" cy="5230618"/>
          </a:xfrm>
        </p:spPr>
      </p:pic>
    </p:spTree>
    <p:extLst>
      <p:ext uri="{BB962C8B-B14F-4D97-AF65-F5344CB8AC3E}">
        <p14:creationId xmlns:p14="http://schemas.microsoft.com/office/powerpoint/2010/main" val="2438966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37083"/>
          </a:xfrm>
        </p:spPr>
        <p:txBody>
          <a:bodyPr>
            <a:noAutofit/>
          </a:bodyPr>
          <a:lstStyle/>
          <a:p>
            <a:pPr algn="ctr">
              <a:lnSpc>
                <a:spcPct val="100000"/>
              </a:lnSpc>
            </a:pPr>
            <a:r>
              <a:rPr lang="en-US" sz="5400" b="1" dirty="0">
                <a:latin typeface="Times New Roman" panose="02020603050405020304" pitchFamily="18" charset="0"/>
                <a:cs typeface="Times New Roman" panose="02020603050405020304" pitchFamily="18" charset="0"/>
              </a:rPr>
              <a:t>Global Trend of GHG Emissions</a:t>
            </a:r>
          </a:p>
        </p:txBody>
      </p:sp>
      <p:pic>
        <p:nvPicPr>
          <p:cNvPr id="4" name="Content Placeholder 3"/>
          <p:cNvPicPr>
            <a:picLocks noGrp="1" noChangeAspect="1"/>
          </p:cNvPicPr>
          <p:nvPr>
            <p:ph idx="1"/>
          </p:nvPr>
        </p:nvPicPr>
        <p:blipFill>
          <a:blip r:embed="rId2"/>
          <a:stretch>
            <a:fillRect/>
          </a:stretch>
        </p:blipFill>
        <p:spPr>
          <a:xfrm>
            <a:off x="1088571" y="1814286"/>
            <a:ext cx="10046738" cy="4903505"/>
          </a:xfrm>
          <a:prstGeom prst="rect">
            <a:avLst/>
          </a:prstGeom>
        </p:spPr>
      </p:pic>
    </p:spTree>
    <p:extLst>
      <p:ext uri="{BB962C8B-B14F-4D97-AF65-F5344CB8AC3E}">
        <p14:creationId xmlns:p14="http://schemas.microsoft.com/office/powerpoint/2010/main" val="11335880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39419"/>
          </a:xfrm>
        </p:spPr>
        <p:txBody>
          <a:bodyPr>
            <a:normAutofit/>
          </a:bodyPr>
          <a:lstStyle/>
          <a:p>
            <a:pPr algn="ctr">
              <a:lnSpc>
                <a:spcPct val="100000"/>
              </a:lnSpc>
            </a:pPr>
            <a:r>
              <a:rPr lang="en-US" sz="5400" b="1" dirty="0">
                <a:latin typeface="Times New Roman" panose="02020603050405020304" pitchFamily="18" charset="0"/>
                <a:cs typeface="Times New Roman" panose="02020603050405020304" pitchFamily="18" charset="0"/>
              </a:rPr>
              <a:t>Evidence of Global Warming</a:t>
            </a:r>
          </a:p>
        </p:txBody>
      </p:sp>
      <p:sp>
        <p:nvSpPr>
          <p:cNvPr id="3" name="Content Placeholder 2"/>
          <p:cNvSpPr>
            <a:spLocks noGrp="1"/>
          </p:cNvSpPr>
          <p:nvPr>
            <p:ph idx="1"/>
          </p:nvPr>
        </p:nvSpPr>
        <p:spPr>
          <a:xfrm>
            <a:off x="838200" y="1538514"/>
            <a:ext cx="10515600" cy="5093934"/>
          </a:xfrm>
        </p:spPr>
        <p:txBody>
          <a:bodyPr>
            <a:normAutofit fontScale="92500" lnSpcReduction="20000"/>
          </a:bodyPr>
          <a:lstStyle/>
          <a:p>
            <a:pPr lvl="0" algn="just">
              <a:lnSpc>
                <a:spcPct val="110000"/>
              </a:lnSpc>
              <a:spcBef>
                <a:spcPts val="0"/>
              </a:spcBef>
            </a:pPr>
            <a:r>
              <a:rPr lang="en-US" sz="3500" dirty="0">
                <a:latin typeface="Times New Roman" panose="02020603050405020304" pitchFamily="18" charset="0"/>
                <a:cs typeface="Times New Roman" panose="02020603050405020304" pitchFamily="18" charset="0"/>
              </a:rPr>
              <a:t>Ice cores drawn from Greenland, Antarctica, and tropical mountain glaciers show that the Earth’s climate responds to changes in greenhouse gas levels. </a:t>
            </a:r>
            <a:endParaRPr lang="en-GB" sz="3500" dirty="0">
              <a:solidFill>
                <a:prstClr val="black"/>
              </a:solidFill>
              <a:latin typeface="Times New Roman" panose="02020603050405020304" pitchFamily="18" charset="0"/>
              <a:cs typeface="Times New Roman" panose="02020603050405020304" pitchFamily="18" charset="0"/>
            </a:endParaRPr>
          </a:p>
          <a:p>
            <a:pPr lvl="0" algn="just">
              <a:lnSpc>
                <a:spcPct val="110000"/>
              </a:lnSpc>
              <a:spcBef>
                <a:spcPts val="0"/>
              </a:spcBef>
            </a:pPr>
            <a:r>
              <a:rPr lang="en-GB" sz="3500" dirty="0">
                <a:solidFill>
                  <a:prstClr val="black"/>
                </a:solidFill>
                <a:latin typeface="Times New Roman" panose="02020603050405020304" pitchFamily="18" charset="0"/>
                <a:cs typeface="Times New Roman" panose="02020603050405020304" pitchFamily="18" charset="0"/>
              </a:rPr>
              <a:t>Each of the Last Three Decades has been Successively Warmer at the Earth’s surface than any Preceding Decade Since 1850</a:t>
            </a:r>
          </a:p>
          <a:p>
            <a:pPr algn="just">
              <a:lnSpc>
                <a:spcPct val="110000"/>
              </a:lnSpc>
              <a:spcBef>
                <a:spcPts val="0"/>
              </a:spcBef>
            </a:pPr>
            <a:r>
              <a:rPr lang="en-US" sz="3500" dirty="0">
                <a:latin typeface="Times New Roman" panose="02020603050405020304" pitchFamily="18" charset="0"/>
                <a:cs typeface="Times New Roman" panose="02020603050405020304" pitchFamily="18" charset="0"/>
              </a:rPr>
              <a:t>The Rate in the Last Two Decades was Nearly Double that of the Last Century</a:t>
            </a:r>
          </a:p>
          <a:p>
            <a:pPr algn="just">
              <a:lnSpc>
                <a:spcPct val="110000"/>
              </a:lnSpc>
              <a:spcBef>
                <a:spcPts val="0"/>
              </a:spcBef>
            </a:pPr>
            <a:r>
              <a:rPr lang="en-US" sz="3500" dirty="0">
                <a:latin typeface="Times New Roman" panose="02020603050405020304" pitchFamily="18" charset="0"/>
                <a:cs typeface="Times New Roman" panose="02020603050405020304" pitchFamily="18" charset="0"/>
              </a:rPr>
              <a:t>Most of the Warming Occurred in the Past 35 years, with 16 of the 17 Warmest Years on Record Occurring since 2001, 2016 Being the Warmest</a:t>
            </a:r>
          </a:p>
          <a:p>
            <a:endParaRPr lang="en-US" dirty="0"/>
          </a:p>
        </p:txBody>
      </p:sp>
    </p:spTree>
    <p:extLst>
      <p:ext uri="{BB962C8B-B14F-4D97-AF65-F5344CB8AC3E}">
        <p14:creationId xmlns:p14="http://schemas.microsoft.com/office/powerpoint/2010/main" val="2091479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41883"/>
          </a:xfrm>
        </p:spPr>
        <p:txBody>
          <a:bodyPr>
            <a:noAutofit/>
          </a:bodyPr>
          <a:lstStyle/>
          <a:p>
            <a:pPr algn="ctr">
              <a:lnSpc>
                <a:spcPct val="100000"/>
              </a:lnSpc>
            </a:pPr>
            <a:r>
              <a:rPr lang="en-US" sz="5400" b="1" dirty="0">
                <a:latin typeface="Times New Roman" panose="02020603050405020304" pitchFamily="18" charset="0"/>
                <a:cs typeface="Times New Roman" panose="02020603050405020304" pitchFamily="18" charset="0"/>
              </a:rPr>
              <a:t>Evidence of Global Warming II</a:t>
            </a:r>
          </a:p>
        </p:txBody>
      </p:sp>
      <p:sp>
        <p:nvSpPr>
          <p:cNvPr id="3" name="Content Placeholder 2"/>
          <p:cNvSpPr>
            <a:spLocks noGrp="1"/>
          </p:cNvSpPr>
          <p:nvPr>
            <p:ph idx="1"/>
          </p:nvPr>
        </p:nvSpPr>
        <p:spPr>
          <a:xfrm>
            <a:off x="838200" y="1828800"/>
            <a:ext cx="10515600" cy="4828032"/>
          </a:xfrm>
        </p:spPr>
        <p:txBody>
          <a:bodyPr>
            <a:normAutofit/>
          </a:bodyPr>
          <a:lstStyle/>
          <a:p>
            <a:pPr algn="just">
              <a:lnSpc>
                <a:spcPct val="100000"/>
              </a:lnSpc>
              <a:spcBef>
                <a:spcPts val="0"/>
              </a:spcBef>
            </a:pPr>
            <a:r>
              <a:rPr lang="en-US" sz="3200" dirty="0">
                <a:latin typeface="Times New Roman" panose="02020603050405020304" pitchFamily="18" charset="0"/>
                <a:cs typeface="Times New Roman" panose="02020603050405020304" pitchFamily="18" charset="0"/>
              </a:rPr>
              <a:t>Global Sea Level Rose About 8 Inches in the Last Century</a:t>
            </a:r>
          </a:p>
          <a:p>
            <a:pPr algn="just">
              <a:lnSpc>
                <a:spcPct val="100000"/>
              </a:lnSpc>
              <a:spcBef>
                <a:spcPts val="0"/>
              </a:spcBef>
            </a:pPr>
            <a:r>
              <a:rPr lang="en-US" sz="3200" dirty="0">
                <a:latin typeface="Times New Roman" panose="02020603050405020304" pitchFamily="18" charset="0"/>
                <a:cs typeface="Times New Roman" panose="02020603050405020304" pitchFamily="18" charset="0"/>
              </a:rPr>
              <a:t>Earth’s Average Surface Temperature has Risen by 1.1 degrees Celsius Since the Late 19th Century</a:t>
            </a:r>
          </a:p>
          <a:p>
            <a:pPr algn="just">
              <a:lnSpc>
                <a:spcPct val="100000"/>
              </a:lnSpc>
              <a:spcBef>
                <a:spcPts val="0"/>
              </a:spcBef>
            </a:pPr>
            <a:r>
              <a:rPr lang="en-US" sz="3200" dirty="0">
                <a:latin typeface="Times New Roman" panose="02020603050405020304" pitchFamily="18" charset="0"/>
                <a:cs typeface="Times New Roman" panose="02020603050405020304" pitchFamily="18" charset="0"/>
              </a:rPr>
              <a:t>The Greenland, Arctic and Antarctic ice sheets have decreased in mass</a:t>
            </a:r>
          </a:p>
          <a:p>
            <a:pPr algn="just">
              <a:lnSpc>
                <a:spcPct val="100000"/>
              </a:lnSpc>
              <a:spcBef>
                <a:spcPts val="0"/>
              </a:spcBef>
            </a:pPr>
            <a:r>
              <a:rPr lang="en-US" sz="3200" dirty="0">
                <a:latin typeface="Times New Roman" panose="02020603050405020304" pitchFamily="18" charset="0"/>
                <a:cs typeface="Times New Roman" panose="02020603050405020304" pitchFamily="18" charset="0"/>
              </a:rPr>
              <a:t>Greenland lost 150 to 250 cubic kilometers of ice per year between 2002 and 2006, Antarctica lost about 152 cubic kilometers of ice between 2002 and 2005 while Arctic Sea Shrunk by 35% since 1979</a:t>
            </a:r>
          </a:p>
          <a:p>
            <a:endParaRPr lang="en-US" dirty="0"/>
          </a:p>
        </p:txBody>
      </p:sp>
    </p:spTree>
    <p:extLst>
      <p:ext uri="{BB962C8B-B14F-4D97-AF65-F5344CB8AC3E}">
        <p14:creationId xmlns:p14="http://schemas.microsoft.com/office/powerpoint/2010/main" val="1397912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41883"/>
          </a:xfrm>
        </p:spPr>
        <p:txBody>
          <a:bodyPr>
            <a:noAutofit/>
          </a:bodyPr>
          <a:lstStyle/>
          <a:p>
            <a:pPr algn="ctr">
              <a:lnSpc>
                <a:spcPct val="100000"/>
              </a:lnSpc>
            </a:pPr>
            <a:r>
              <a:rPr lang="en-US" sz="5400" b="1" dirty="0">
                <a:latin typeface="Times New Roman" panose="02020603050405020304" pitchFamily="18" charset="0"/>
                <a:cs typeface="Times New Roman" panose="02020603050405020304" pitchFamily="18" charset="0"/>
              </a:rPr>
              <a:t>Evidence of Global Warming III</a:t>
            </a:r>
          </a:p>
        </p:txBody>
      </p:sp>
      <p:sp>
        <p:nvSpPr>
          <p:cNvPr id="3" name="Content Placeholder 2"/>
          <p:cNvSpPr>
            <a:spLocks noGrp="1"/>
          </p:cNvSpPr>
          <p:nvPr>
            <p:ph idx="1"/>
          </p:nvPr>
        </p:nvSpPr>
        <p:spPr>
          <a:xfrm>
            <a:off x="838200" y="1944914"/>
            <a:ext cx="10515600" cy="4785070"/>
          </a:xfrm>
        </p:spPr>
        <p:txBody>
          <a:bodyPr>
            <a:noAutofit/>
          </a:bodyPr>
          <a:lstStyle/>
          <a:p>
            <a:pPr algn="just">
              <a:lnSpc>
                <a:spcPct val="100000"/>
              </a:lnSpc>
              <a:spcBef>
                <a:spcPts val="0"/>
              </a:spcBef>
            </a:pPr>
            <a:r>
              <a:rPr lang="en-US" sz="3200" dirty="0">
                <a:latin typeface="Times New Roman" panose="02020603050405020304" pitchFamily="18" charset="0"/>
                <a:cs typeface="Times New Roman" panose="02020603050405020304" pitchFamily="18" charset="0"/>
              </a:rPr>
              <a:t>Glaciers are Retreating almost Everywhere Around the World - in the Alps, Himalayas, Andes, Rockies, Alaska and Africa</a:t>
            </a:r>
          </a:p>
          <a:p>
            <a:pPr algn="just">
              <a:lnSpc>
                <a:spcPct val="100000"/>
              </a:lnSpc>
              <a:spcBef>
                <a:spcPts val="0"/>
              </a:spcBef>
            </a:pPr>
            <a:r>
              <a:rPr lang="en-US" sz="3200" dirty="0">
                <a:latin typeface="Times New Roman" panose="02020603050405020304" pitchFamily="18" charset="0"/>
                <a:cs typeface="Times New Roman" panose="02020603050405020304" pitchFamily="18" charset="0"/>
              </a:rPr>
              <a:t>Since the Beginning of the Industrial Revolution, the Acidity of Surface Ocean Waters has Increased by About 30%</a:t>
            </a:r>
          </a:p>
          <a:p>
            <a:pPr algn="just">
              <a:lnSpc>
                <a:spcPct val="100000"/>
              </a:lnSpc>
              <a:spcBef>
                <a:spcPts val="0"/>
              </a:spcBef>
            </a:pPr>
            <a:r>
              <a:rPr lang="en-US" sz="3200" dirty="0">
                <a:latin typeface="Times New Roman" panose="02020603050405020304" pitchFamily="18" charset="0"/>
                <a:cs typeface="Times New Roman" panose="02020603050405020304" pitchFamily="18" charset="0"/>
              </a:rPr>
              <a:t>Number of Extreme High Temperature Events are on Increase</a:t>
            </a:r>
          </a:p>
          <a:p>
            <a:pPr algn="just">
              <a:lnSpc>
                <a:spcPct val="100000"/>
              </a:lnSpc>
              <a:spcBef>
                <a:spcPts val="0"/>
              </a:spcBef>
            </a:pPr>
            <a:r>
              <a:rPr lang="en-US" sz="3200" dirty="0">
                <a:latin typeface="Times New Roman" panose="02020603050405020304" pitchFamily="18" charset="0"/>
                <a:cs typeface="Times New Roman" panose="02020603050405020304" pitchFamily="18" charset="0"/>
              </a:rPr>
              <a:t>CO2 Level in the Atmosphere have Increased Substantially. Even compared to 1957 they were 25% higher in 2015</a:t>
            </a:r>
          </a:p>
        </p:txBody>
      </p:sp>
    </p:spTree>
    <p:extLst>
      <p:ext uri="{BB962C8B-B14F-4D97-AF65-F5344CB8AC3E}">
        <p14:creationId xmlns:p14="http://schemas.microsoft.com/office/powerpoint/2010/main" val="12229104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62227-9CDF-41D0-AE8E-6928E109F8D4}"/>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539527CA-36B6-47FC-A192-0A6A3740B2A5}"/>
              </a:ext>
            </a:extLst>
          </p:cNvPr>
          <p:cNvPicPr>
            <a:picLocks noGrp="1" noChangeAspect="1"/>
          </p:cNvPicPr>
          <p:nvPr>
            <p:ph idx="1"/>
          </p:nvPr>
        </p:nvPicPr>
        <p:blipFill>
          <a:blip r:embed="rId2"/>
          <a:stretch>
            <a:fillRect/>
          </a:stretch>
        </p:blipFill>
        <p:spPr>
          <a:xfrm>
            <a:off x="1008668" y="612742"/>
            <a:ext cx="10345132" cy="5880133"/>
          </a:xfrm>
          <a:prstGeom prst="rect">
            <a:avLst/>
          </a:prstGeom>
        </p:spPr>
      </p:pic>
    </p:spTree>
    <p:extLst>
      <p:ext uri="{BB962C8B-B14F-4D97-AF65-F5344CB8AC3E}">
        <p14:creationId xmlns:p14="http://schemas.microsoft.com/office/powerpoint/2010/main" val="1555134066"/>
      </p:ext>
    </p:extLst>
  </p:cSld>
  <p:clrMapOvr>
    <a:masterClrMapping/>
  </p:clrMapOvr>
  <p:transition advClick="0" advTm="5000">
    <p:wipe dir="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46D8A-C64D-4F59-AA09-95F767DCFDB5}"/>
              </a:ext>
            </a:extLst>
          </p:cNvPr>
          <p:cNvSpPr>
            <a:spLocks noGrp="1"/>
          </p:cNvSpPr>
          <p:nvPr>
            <p:ph type="title"/>
          </p:nvPr>
        </p:nvSpPr>
        <p:spPr>
          <a:xfrm>
            <a:off x="838200" y="365125"/>
            <a:ext cx="10515600" cy="6148797"/>
          </a:xfrm>
        </p:spPr>
        <p:txBody>
          <a:bodyPr>
            <a:normAutofit/>
          </a:bodyPr>
          <a:lstStyle/>
          <a:p>
            <a:pPr algn="ctr"/>
            <a:r>
              <a:rPr lang="en-US" sz="6600" dirty="0">
                <a:latin typeface="Times New Roman" panose="02020603050405020304" pitchFamily="18" charset="0"/>
                <a:cs typeface="Times New Roman" panose="02020603050405020304" pitchFamily="18" charset="0"/>
              </a:rPr>
              <a:t>Impact of Urbanization</a:t>
            </a:r>
          </a:p>
        </p:txBody>
      </p:sp>
    </p:spTree>
    <p:extLst>
      <p:ext uri="{BB962C8B-B14F-4D97-AF65-F5344CB8AC3E}">
        <p14:creationId xmlns:p14="http://schemas.microsoft.com/office/powerpoint/2010/main" val="1327919947"/>
      </p:ext>
    </p:extLst>
  </p:cSld>
  <p:clrMapOvr>
    <a:masterClrMapping/>
  </p:clrMapOvr>
  <p:transition advClick="0" advTm="5000">
    <p:wipe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2"/>
            <a:ext cx="9144000" cy="4769391"/>
          </a:xfrm>
        </p:spPr>
        <p:txBody>
          <a:bodyPr>
            <a:normAutofit/>
          </a:bodyPr>
          <a:lstStyle/>
          <a:p>
            <a:pPr>
              <a:lnSpc>
                <a:spcPct val="150000"/>
              </a:lnSpc>
            </a:pPr>
            <a:r>
              <a:rPr lang="en-US" sz="4800" b="1" dirty="0">
                <a:latin typeface="Times New Roman" panose="02020603050405020304" pitchFamily="18" charset="0"/>
                <a:cs typeface="Times New Roman" panose="02020603050405020304" pitchFamily="18" charset="0"/>
              </a:rPr>
              <a:t>Environmental Considerations in an Urban Setting</a:t>
            </a:r>
            <a:br>
              <a:rPr lang="en-US" sz="4800" b="1" dirty="0">
                <a:latin typeface="Times New Roman" panose="02020603050405020304" pitchFamily="18" charset="0"/>
                <a:cs typeface="Times New Roman" panose="02020603050405020304" pitchFamily="18" charset="0"/>
              </a:rPr>
            </a:br>
            <a:r>
              <a:rPr lang="en-US" sz="4800" i="1" dirty="0">
                <a:latin typeface="Times New Roman" panose="02020603050405020304" pitchFamily="18" charset="0"/>
                <a:cs typeface="Times New Roman" panose="02020603050405020304" pitchFamily="18" charset="0"/>
              </a:rPr>
              <a:t>By </a:t>
            </a:r>
            <a:r>
              <a:rPr lang="en-US" sz="4800" i="1" dirty="0" err="1">
                <a:latin typeface="Times New Roman" panose="02020603050405020304" pitchFamily="18" charset="0"/>
                <a:cs typeface="Times New Roman" panose="02020603050405020304" pitchFamily="18" charset="0"/>
              </a:rPr>
              <a:t>Amb</a:t>
            </a:r>
            <a:r>
              <a:rPr lang="en-US" sz="4800" i="1" dirty="0">
                <a:latin typeface="Times New Roman" panose="02020603050405020304" pitchFamily="18" charset="0"/>
                <a:cs typeface="Times New Roman" panose="02020603050405020304" pitchFamily="18" charset="0"/>
              </a:rPr>
              <a:t>. Gauri Shankar Gupta</a:t>
            </a:r>
            <a:r>
              <a:rPr lang="en-US" i="1" dirty="0">
                <a:latin typeface="Times New Roman" panose="02020603050405020304" pitchFamily="18" charset="0"/>
                <a:cs typeface="Times New Roman" panose="02020603050405020304" pitchFamily="18" charset="0"/>
              </a:rPr>
              <a:t/>
            </a:r>
            <a:br>
              <a:rPr lang="en-US" i="1" dirty="0">
                <a:latin typeface="Times New Roman" panose="02020603050405020304" pitchFamily="18" charset="0"/>
                <a:cs typeface="Times New Roman" panose="02020603050405020304" pitchFamily="18" charset="0"/>
              </a:rPr>
            </a:br>
            <a:r>
              <a:rPr lang="en-US" i="1" dirty="0">
                <a:latin typeface="Times New Roman" panose="02020603050405020304" pitchFamily="18" charset="0"/>
                <a:cs typeface="Times New Roman" panose="02020603050405020304" pitchFamily="18" charset="0"/>
              </a:rPr>
              <a:t> </a:t>
            </a:r>
            <a:endParaRPr lang="en-US" sz="4400" i="1"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524000" y="6608190"/>
            <a:ext cx="9144000" cy="68380"/>
          </a:xfrm>
        </p:spPr>
        <p:txBody>
          <a:bodyPr>
            <a:normAutofit fontScale="25000" lnSpcReduction="20000"/>
          </a:bodyPr>
          <a:lstStyle/>
          <a:p>
            <a:endParaRPr lang="en-US" sz="36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6797D-BDFB-4586-9806-FA90FDE1E19F}"/>
              </a:ext>
            </a:extLst>
          </p:cNvPr>
          <p:cNvSpPr>
            <a:spLocks noGrp="1"/>
          </p:cNvSpPr>
          <p:nvPr>
            <p:ph type="title"/>
          </p:nvPr>
        </p:nvSpPr>
        <p:spPr>
          <a:xfrm>
            <a:off x="1092724" y="465530"/>
            <a:ext cx="10515600" cy="1325563"/>
          </a:xfrm>
        </p:spPr>
        <p:txBody>
          <a:bodyPr>
            <a:normAutofit/>
          </a:bodyPr>
          <a:lstStyle/>
          <a:p>
            <a:pPr algn="ctr"/>
            <a:r>
              <a:rPr lang="en-US" sz="5400" b="1" dirty="0">
                <a:latin typeface="Times New Roman" panose="02020603050405020304" pitchFamily="18" charset="0"/>
                <a:cs typeface="Times New Roman" panose="02020603050405020304" pitchFamily="18" charset="0"/>
              </a:rPr>
              <a:t>Trends in Urbanization</a:t>
            </a:r>
          </a:p>
        </p:txBody>
      </p:sp>
      <p:pic>
        <p:nvPicPr>
          <p:cNvPr id="4" name="Content Placeholder 3">
            <a:extLst>
              <a:ext uri="{FF2B5EF4-FFF2-40B4-BE49-F238E27FC236}">
                <a16:creationId xmlns:a16="http://schemas.microsoft.com/office/drawing/2014/main" id="{BBE5B1B2-14F5-4605-9F59-8591C66EFD4F}"/>
              </a:ext>
            </a:extLst>
          </p:cNvPr>
          <p:cNvPicPr>
            <a:picLocks noGrp="1" noChangeAspect="1"/>
          </p:cNvPicPr>
          <p:nvPr>
            <p:ph idx="1"/>
          </p:nvPr>
        </p:nvPicPr>
        <p:blipFill>
          <a:blip r:embed="rId3"/>
          <a:stretch>
            <a:fillRect/>
          </a:stretch>
        </p:blipFill>
        <p:spPr>
          <a:xfrm>
            <a:off x="1668543" y="1791093"/>
            <a:ext cx="9030879" cy="4534293"/>
          </a:xfrm>
          <a:prstGeom prst="rect">
            <a:avLst/>
          </a:prstGeom>
        </p:spPr>
      </p:pic>
      <p:graphicFrame>
        <p:nvGraphicFramePr>
          <p:cNvPr id="5" name="Object 4">
            <a:extLst>
              <a:ext uri="{FF2B5EF4-FFF2-40B4-BE49-F238E27FC236}">
                <a16:creationId xmlns:a16="http://schemas.microsoft.com/office/drawing/2014/main" id="{F6993581-9D3A-4B17-BE5F-083A5C89A845}"/>
              </a:ext>
            </a:extLst>
          </p:cNvPr>
          <p:cNvGraphicFramePr>
            <a:graphicFrameLocks noChangeAspect="1"/>
          </p:cNvGraphicFramePr>
          <p:nvPr>
            <p:extLst>
              <p:ext uri="{D42A27DB-BD31-4B8C-83A1-F6EECF244321}">
                <p14:modId xmlns:p14="http://schemas.microsoft.com/office/powerpoint/2010/main" val="2586204292"/>
              </p:ext>
            </p:extLst>
          </p:nvPr>
        </p:nvGraphicFramePr>
        <p:xfrm>
          <a:off x="98425" y="98425"/>
          <a:ext cx="887413" cy="457200"/>
        </p:xfrm>
        <a:graphic>
          <a:graphicData uri="http://schemas.openxmlformats.org/presentationml/2006/ole">
            <mc:AlternateContent xmlns:mc="http://schemas.openxmlformats.org/markup-compatibility/2006">
              <mc:Choice xmlns:v="urn:schemas-microsoft-com:vml" Requires="v">
                <p:oleObj spid="_x0000_s1063" name="Packager Shell Object" showAsIcon="1" r:id="rId4" imgW="887400" imgH="456480" progId="Package">
                  <p:embed/>
                </p:oleObj>
              </mc:Choice>
              <mc:Fallback>
                <p:oleObj name="Packager Shell Object" showAsIcon="1" r:id="rId4" imgW="887400" imgH="456480" progId="Package">
                  <p:embed/>
                  <p:pic>
                    <p:nvPicPr>
                      <p:cNvPr id="0" name=""/>
                      <p:cNvPicPr/>
                      <p:nvPr/>
                    </p:nvPicPr>
                    <p:blipFill>
                      <a:blip r:embed="rId5"/>
                      <a:stretch>
                        <a:fillRect/>
                      </a:stretch>
                    </p:blipFill>
                    <p:spPr>
                      <a:xfrm>
                        <a:off x="98425" y="98425"/>
                        <a:ext cx="887413" cy="457200"/>
                      </a:xfrm>
                      <a:prstGeom prst="rect">
                        <a:avLst/>
                      </a:prstGeom>
                    </p:spPr>
                  </p:pic>
                </p:oleObj>
              </mc:Fallback>
            </mc:AlternateContent>
          </a:graphicData>
        </a:graphic>
      </p:graphicFrame>
    </p:spTree>
    <p:extLst>
      <p:ext uri="{BB962C8B-B14F-4D97-AF65-F5344CB8AC3E}">
        <p14:creationId xmlns:p14="http://schemas.microsoft.com/office/powerpoint/2010/main" val="854411562"/>
      </p:ext>
    </p:extLst>
  </p:cSld>
  <p:clrMapOvr>
    <a:masterClrMapping/>
  </p:clrMapOvr>
  <p:transition advClick="0" advTm="5000">
    <p:wipe dir="d"/>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25F2B-42DD-483A-8442-9F53A5A7B412}"/>
              </a:ext>
            </a:extLst>
          </p:cNvPr>
          <p:cNvSpPr>
            <a:spLocks noGrp="1"/>
          </p:cNvSpPr>
          <p:nvPr>
            <p:ph type="title"/>
          </p:nvPr>
        </p:nvSpPr>
        <p:spPr>
          <a:xfrm>
            <a:off x="838200" y="113122"/>
            <a:ext cx="10515600" cy="641022"/>
          </a:xfrm>
        </p:spPr>
        <p:txBody>
          <a:bodyPr>
            <a:normAutofit fontScale="90000"/>
          </a:bodyPr>
          <a:lstStyle/>
          <a:p>
            <a:pPr algn="ctr"/>
            <a:r>
              <a:rPr lang="en-US" b="1" dirty="0">
                <a:latin typeface="Times New Roman" panose="02020603050405020304" pitchFamily="18" charset="0"/>
                <a:cs typeface="Times New Roman" panose="02020603050405020304" pitchFamily="18" charset="0"/>
              </a:rPr>
              <a:t>Some Facts</a:t>
            </a:r>
          </a:p>
        </p:txBody>
      </p:sp>
      <p:sp>
        <p:nvSpPr>
          <p:cNvPr id="3" name="Content Placeholder 2">
            <a:extLst>
              <a:ext uri="{FF2B5EF4-FFF2-40B4-BE49-F238E27FC236}">
                <a16:creationId xmlns:a16="http://schemas.microsoft.com/office/drawing/2014/main" id="{C3BE4CEA-D9D1-4857-BEC4-E7D375E1AA02}"/>
              </a:ext>
            </a:extLst>
          </p:cNvPr>
          <p:cNvSpPr>
            <a:spLocks noGrp="1"/>
          </p:cNvSpPr>
          <p:nvPr>
            <p:ph idx="1"/>
          </p:nvPr>
        </p:nvSpPr>
        <p:spPr>
          <a:xfrm>
            <a:off x="838200" y="1001761"/>
            <a:ext cx="10515600" cy="5175202"/>
          </a:xfrm>
        </p:spPr>
        <p:txBody>
          <a:bodyPr>
            <a:normAutofit fontScale="92500"/>
          </a:bodyPr>
          <a:lstStyle/>
          <a:p>
            <a:pPr algn="just"/>
            <a:r>
              <a:rPr lang="en-US" sz="3600" dirty="0">
                <a:latin typeface="Times New Roman" panose="02020603050405020304" pitchFamily="18" charset="0"/>
                <a:cs typeface="Times New Roman" panose="02020603050405020304" pitchFamily="18" charset="0"/>
              </a:rPr>
              <a:t>In 2014, 54% population of the world  lived in cities. </a:t>
            </a:r>
          </a:p>
          <a:p>
            <a:pPr algn="just"/>
            <a:r>
              <a:rPr lang="en-US" sz="3600" dirty="0">
                <a:latin typeface="Times New Roman" panose="02020603050405020304" pitchFamily="18" charset="0"/>
                <a:cs typeface="Times New Roman" panose="02020603050405020304" pitchFamily="18" charset="0"/>
              </a:rPr>
              <a:t>In 1950 only 30% world population was urban.</a:t>
            </a:r>
          </a:p>
          <a:p>
            <a:pPr algn="just"/>
            <a:r>
              <a:rPr lang="en-US" sz="3600" dirty="0">
                <a:latin typeface="Times New Roman" panose="02020603050405020304" pitchFamily="18" charset="0"/>
                <a:cs typeface="Times New Roman" panose="02020603050405020304" pitchFamily="18" charset="0"/>
              </a:rPr>
              <a:t>Today most urbanized regions include; North America 82%, South America and the Caribbean 80% and Europe 73%. Asia and Africa are catching up fast with 48% and 40% respectively.</a:t>
            </a:r>
          </a:p>
          <a:p>
            <a:pPr algn="just"/>
            <a:r>
              <a:rPr lang="en-US" sz="3600" dirty="0">
                <a:latin typeface="Times New Roman" panose="02020603050405020304" pitchFamily="18" charset="0"/>
                <a:cs typeface="Times New Roman" panose="02020603050405020304" pitchFamily="18" charset="0"/>
              </a:rPr>
              <a:t>In 2014 there were 28 megacities with a population of 10 million and more. The number will go up to 41 by 2030.</a:t>
            </a:r>
          </a:p>
          <a:p>
            <a:pPr algn="just"/>
            <a:r>
              <a:rPr lang="en-US" sz="3600" dirty="0">
                <a:latin typeface="Times New Roman" panose="02020603050405020304" pitchFamily="18" charset="0"/>
                <a:cs typeface="Times New Roman" panose="02020603050405020304" pitchFamily="18" charset="0"/>
              </a:rPr>
              <a:t>Emergence of cities as economic hubs and innovation </a:t>
            </a:r>
            <a:r>
              <a:rPr lang="en-US" sz="3600" dirty="0" err="1">
                <a:latin typeface="Times New Roman" panose="02020603050405020304" pitchFamily="18" charset="0"/>
                <a:cs typeface="Times New Roman" panose="02020603050405020304" pitchFamily="18" charset="0"/>
              </a:rPr>
              <a:t>centres</a:t>
            </a:r>
            <a:r>
              <a:rPr lang="en-US"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12551687"/>
      </p:ext>
    </p:extLst>
  </p:cSld>
  <p:clrMapOvr>
    <a:masterClrMapping/>
  </p:clrMapOvr>
  <p:transition advClick="0" advTm="5000">
    <p:wipe dir="d"/>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EE93F-28AE-4892-9E03-28B8517417F8}"/>
              </a:ext>
            </a:extLst>
          </p:cNvPr>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Cities as Hubs of Prosperity and Poverty</a:t>
            </a:r>
          </a:p>
        </p:txBody>
      </p:sp>
      <p:sp>
        <p:nvSpPr>
          <p:cNvPr id="3" name="Content Placeholder 2">
            <a:extLst>
              <a:ext uri="{FF2B5EF4-FFF2-40B4-BE49-F238E27FC236}">
                <a16:creationId xmlns:a16="http://schemas.microsoft.com/office/drawing/2014/main" id="{827643B2-20B1-402C-B13E-F05469A9A743}"/>
              </a:ext>
            </a:extLst>
          </p:cNvPr>
          <p:cNvSpPr>
            <a:spLocks noGrp="1"/>
          </p:cNvSpPr>
          <p:nvPr>
            <p:ph idx="1"/>
          </p:nvPr>
        </p:nvSpPr>
        <p:spPr>
          <a:xfrm>
            <a:off x="838200" y="1690688"/>
            <a:ext cx="10515600" cy="4486275"/>
          </a:xfrm>
        </p:spPr>
        <p:txBody>
          <a:bodyPr>
            <a:normAutofit fontScale="92500" lnSpcReduction="10000"/>
          </a:bodyPr>
          <a:lstStyle/>
          <a:p>
            <a:pPr algn="just"/>
            <a:r>
              <a:rPr lang="en-US" sz="3600" dirty="0" err="1">
                <a:latin typeface="Times New Roman" panose="02020603050405020304" pitchFamily="18" charset="0"/>
                <a:cs typeface="Times New Roman" panose="02020603050405020304" pitchFamily="18" charset="0"/>
              </a:rPr>
              <a:t>Centres</a:t>
            </a:r>
            <a:r>
              <a:rPr lang="en-US" sz="3600" dirty="0">
                <a:latin typeface="Times New Roman" panose="02020603050405020304" pitchFamily="18" charset="0"/>
                <a:cs typeface="Times New Roman" panose="02020603050405020304" pitchFamily="18" charset="0"/>
              </a:rPr>
              <a:t> of Employment, Education, Innovation, Healthcare, Entertainment and Communication.</a:t>
            </a:r>
          </a:p>
          <a:p>
            <a:pPr algn="just"/>
            <a:r>
              <a:rPr lang="en-US" sz="3600" dirty="0" err="1">
                <a:latin typeface="Times New Roman" panose="02020603050405020304" pitchFamily="18" charset="0"/>
                <a:cs typeface="Times New Roman" panose="02020603050405020304" pitchFamily="18" charset="0"/>
              </a:rPr>
              <a:t>Centres</a:t>
            </a:r>
            <a:r>
              <a:rPr lang="en-US" sz="3600" dirty="0">
                <a:latin typeface="Times New Roman" panose="02020603050405020304" pitchFamily="18" charset="0"/>
                <a:cs typeface="Times New Roman" panose="02020603050405020304" pitchFamily="18" charset="0"/>
              </a:rPr>
              <a:t> of Governance and a Symbol of Civilizations.</a:t>
            </a:r>
          </a:p>
          <a:p>
            <a:pPr algn="just"/>
            <a:r>
              <a:rPr lang="en-US" sz="3600" dirty="0" err="1">
                <a:latin typeface="Times New Roman" panose="02020603050405020304" pitchFamily="18" charset="0"/>
                <a:cs typeface="Times New Roman" panose="02020603050405020304" pitchFamily="18" charset="0"/>
              </a:rPr>
              <a:t>Centres</a:t>
            </a:r>
            <a:r>
              <a:rPr lang="en-US" sz="3600" dirty="0">
                <a:latin typeface="Times New Roman" panose="02020603050405020304" pitchFamily="18" charset="0"/>
                <a:cs typeface="Times New Roman" panose="02020603050405020304" pitchFamily="18" charset="0"/>
              </a:rPr>
              <a:t> of Connectivity and Globalization.</a:t>
            </a:r>
          </a:p>
          <a:p>
            <a:pPr algn="just"/>
            <a:r>
              <a:rPr lang="en-US" sz="3600" dirty="0">
                <a:latin typeface="Times New Roman" panose="02020603050405020304" pitchFamily="18" charset="0"/>
                <a:cs typeface="Times New Roman" panose="02020603050405020304" pitchFamily="18" charset="0"/>
              </a:rPr>
              <a:t>New World Order based on Cities and Connectivity.</a:t>
            </a:r>
          </a:p>
          <a:p>
            <a:pPr algn="just"/>
            <a:r>
              <a:rPr lang="en-US" sz="3600" dirty="0" err="1">
                <a:latin typeface="Times New Roman" panose="02020603050405020304" pitchFamily="18" charset="0"/>
                <a:cs typeface="Times New Roman" panose="02020603050405020304" pitchFamily="18" charset="0"/>
              </a:rPr>
              <a:t>Centres</a:t>
            </a:r>
            <a:r>
              <a:rPr lang="en-US" sz="3600" dirty="0">
                <a:latin typeface="Times New Roman" panose="02020603050405020304" pitchFamily="18" charset="0"/>
                <a:cs typeface="Times New Roman" panose="02020603050405020304" pitchFamily="18" charset="0"/>
              </a:rPr>
              <a:t> of Economic Activities; 750 cities contribute 57% global GDP.</a:t>
            </a:r>
          </a:p>
          <a:p>
            <a:pPr algn="just"/>
            <a:r>
              <a:rPr lang="en-US" sz="3600" dirty="0">
                <a:latin typeface="Times New Roman" panose="02020603050405020304" pitchFamily="18" charset="0"/>
                <a:cs typeface="Times New Roman" panose="02020603050405020304" pitchFamily="18" charset="0"/>
              </a:rPr>
              <a:t>Crumbling Infrastructure.</a:t>
            </a:r>
          </a:p>
          <a:p>
            <a:pPr algn="just"/>
            <a:r>
              <a:rPr lang="en-US" sz="3600" dirty="0">
                <a:latin typeface="Times New Roman" panose="02020603050405020304" pitchFamily="18" charset="0"/>
                <a:cs typeface="Times New Roman" panose="02020603050405020304" pitchFamily="18" charset="0"/>
              </a:rPr>
              <a:t>Slums with sub-human living conditions.</a:t>
            </a:r>
          </a:p>
        </p:txBody>
      </p:sp>
    </p:spTree>
    <p:extLst>
      <p:ext uri="{BB962C8B-B14F-4D97-AF65-F5344CB8AC3E}">
        <p14:creationId xmlns:p14="http://schemas.microsoft.com/office/powerpoint/2010/main" val="1575757012"/>
      </p:ext>
    </p:extLst>
  </p:cSld>
  <p:clrMapOvr>
    <a:masterClrMapping/>
  </p:clrMapOvr>
  <p:transition advClick="0" advTm="5000">
    <p:wipe dir="d"/>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8FE2E-536C-427E-B884-91D77493939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4BC2066-5508-4764-A1EF-9BC02F66242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772998"/>
            <a:ext cx="10515600" cy="5260435"/>
          </a:xfrm>
        </p:spPr>
      </p:pic>
    </p:spTree>
    <p:extLst>
      <p:ext uri="{BB962C8B-B14F-4D97-AF65-F5344CB8AC3E}">
        <p14:creationId xmlns:p14="http://schemas.microsoft.com/office/powerpoint/2010/main" val="1992649702"/>
      </p:ext>
    </p:extLst>
  </p:cSld>
  <p:clrMapOvr>
    <a:masterClrMapping/>
  </p:clrMapOvr>
  <p:transition advClick="0" advTm="5000">
    <p:wipe dir="d"/>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6814" y="146648"/>
            <a:ext cx="11197088" cy="6418053"/>
          </a:xfrm>
          <a:prstGeom prst="rect">
            <a:avLst/>
          </a:prstGeom>
        </p:spPr>
      </p:pic>
    </p:spTree>
    <p:extLst>
      <p:ext uri="{BB962C8B-B14F-4D97-AF65-F5344CB8AC3E}">
        <p14:creationId xmlns:p14="http://schemas.microsoft.com/office/powerpoint/2010/main" val="3461591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6604" y="313038"/>
            <a:ext cx="11343503" cy="6096000"/>
          </a:xfrm>
          <a:prstGeom prst="rect">
            <a:avLst/>
          </a:prstGeom>
        </p:spPr>
      </p:pic>
    </p:spTree>
    <p:extLst>
      <p:ext uri="{BB962C8B-B14F-4D97-AF65-F5344CB8AC3E}">
        <p14:creationId xmlns:p14="http://schemas.microsoft.com/office/powerpoint/2010/main" val="8841980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7F7AB-F922-461A-B0A4-6C9A928D0D25}"/>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Slums and Garbage</a:t>
            </a:r>
          </a:p>
        </p:txBody>
      </p:sp>
      <p:pic>
        <p:nvPicPr>
          <p:cNvPr id="8" name="Content Placeholder 7">
            <a:extLst>
              <a:ext uri="{FF2B5EF4-FFF2-40B4-BE49-F238E27FC236}">
                <a16:creationId xmlns:a16="http://schemas.microsoft.com/office/drawing/2014/main" id="{5E67A775-5B00-4185-A41B-29CBCE742B6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6313" y="1825625"/>
            <a:ext cx="9455085" cy="4351338"/>
          </a:xfrm>
        </p:spPr>
      </p:pic>
    </p:spTree>
    <p:extLst>
      <p:ext uri="{BB962C8B-B14F-4D97-AF65-F5344CB8AC3E}">
        <p14:creationId xmlns:p14="http://schemas.microsoft.com/office/powerpoint/2010/main" val="31304221"/>
      </p:ext>
    </p:extLst>
  </p:cSld>
  <p:clrMapOvr>
    <a:masterClrMapping/>
  </p:clrMapOvr>
  <p:transition advClick="0" advTm="5000">
    <p:wipe dir="d"/>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6D460-B882-4DAB-8F00-C4EF0E0BD4DA}"/>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9098112E-ACBA-45FC-9D97-FD3A91FF3055}"/>
              </a:ext>
            </a:extLst>
          </p:cNvPr>
          <p:cNvPicPr>
            <a:picLocks noGrp="1" noChangeAspect="1"/>
          </p:cNvPicPr>
          <p:nvPr>
            <p:ph idx="1"/>
          </p:nvPr>
        </p:nvPicPr>
        <p:blipFill>
          <a:blip r:embed="rId2"/>
          <a:stretch>
            <a:fillRect/>
          </a:stretch>
        </p:blipFill>
        <p:spPr>
          <a:xfrm>
            <a:off x="970961" y="365125"/>
            <a:ext cx="10382839" cy="6127750"/>
          </a:xfrm>
          <a:prstGeom prst="rect">
            <a:avLst/>
          </a:prstGeom>
        </p:spPr>
      </p:pic>
    </p:spTree>
    <p:extLst>
      <p:ext uri="{BB962C8B-B14F-4D97-AF65-F5344CB8AC3E}">
        <p14:creationId xmlns:p14="http://schemas.microsoft.com/office/powerpoint/2010/main" val="3070847370"/>
      </p:ext>
    </p:extLst>
  </p:cSld>
  <p:clrMapOvr>
    <a:masterClrMapping/>
  </p:clrMapOvr>
  <p:transition advClick="0" advTm="5000">
    <p:wipe dir="d"/>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5C50C-E6CD-49F6-8325-0DFFF0491C51}"/>
              </a:ext>
            </a:extLst>
          </p:cNvPr>
          <p:cNvSpPr>
            <a:spLocks noGrp="1"/>
          </p:cNvSpPr>
          <p:nvPr>
            <p:ph type="title"/>
          </p:nvPr>
        </p:nvSpPr>
        <p:spPr>
          <a:xfrm>
            <a:off x="838200" y="365125"/>
            <a:ext cx="10515600" cy="775519"/>
          </a:xfrm>
        </p:spPr>
        <p:txBody>
          <a:bodyPr/>
          <a:lstStyle/>
          <a:p>
            <a:pPr algn="ctr"/>
            <a:r>
              <a:rPr lang="en-US" b="1" dirty="0">
                <a:latin typeface="Times New Roman" panose="02020603050405020304" pitchFamily="18" charset="0"/>
                <a:cs typeface="Times New Roman" panose="02020603050405020304" pitchFamily="18" charset="0"/>
              </a:rPr>
              <a:t>Challenges Ahead</a:t>
            </a:r>
          </a:p>
        </p:txBody>
      </p:sp>
      <p:sp>
        <p:nvSpPr>
          <p:cNvPr id="3" name="Content Placeholder 2">
            <a:extLst>
              <a:ext uri="{FF2B5EF4-FFF2-40B4-BE49-F238E27FC236}">
                <a16:creationId xmlns:a16="http://schemas.microsoft.com/office/drawing/2014/main" id="{71759BF5-C150-4ED2-AA80-C1A56A6CA80F}"/>
              </a:ext>
            </a:extLst>
          </p:cNvPr>
          <p:cNvSpPr>
            <a:spLocks noGrp="1"/>
          </p:cNvSpPr>
          <p:nvPr>
            <p:ph idx="1"/>
          </p:nvPr>
        </p:nvSpPr>
        <p:spPr>
          <a:xfrm>
            <a:off x="838200" y="1140644"/>
            <a:ext cx="10515600" cy="5279010"/>
          </a:xfrm>
        </p:spPr>
        <p:txBody>
          <a:bodyPr>
            <a:normAutofit fontScale="92500" lnSpcReduction="10000"/>
          </a:bodyPr>
          <a:lstStyle/>
          <a:p>
            <a:pPr marL="0" lvl="0" indent="0" algn="just">
              <a:lnSpc>
                <a:spcPct val="100000"/>
              </a:lnSpc>
              <a:spcBef>
                <a:spcPts val="0"/>
              </a:spcBef>
              <a:buNone/>
            </a:pPr>
            <a:r>
              <a:rPr lang="en-US" sz="3900" dirty="0">
                <a:solidFill>
                  <a:prstClr val="black"/>
                </a:solidFill>
                <a:latin typeface="Times New Roman" panose="02020603050405020304" pitchFamily="18" charset="0"/>
                <a:cs typeface="Times New Roman" panose="02020603050405020304" pitchFamily="18" charset="0"/>
              </a:rPr>
              <a:t>As the world enters the second decade in the new millennium, humanity faces a very dangerous threat. Fueled by two powerful human-induced forces that have been unleashed by development and manipulation of the environment in the industrial age, the effects of urbanization and climate change are converging in dangerous ways which threaten to have unprecedented negative impacts upon quality of life, and economic and social stability. </a:t>
            </a:r>
          </a:p>
          <a:p>
            <a:pPr marL="0" lvl="0" indent="0" algn="r">
              <a:lnSpc>
                <a:spcPct val="100000"/>
              </a:lnSpc>
              <a:spcBef>
                <a:spcPts val="0"/>
              </a:spcBef>
              <a:buNone/>
            </a:pPr>
            <a:r>
              <a:rPr lang="en-US" sz="3900" i="1" dirty="0">
                <a:solidFill>
                  <a:prstClr val="black"/>
                </a:solidFill>
                <a:latin typeface="Times New Roman" panose="02020603050405020304" pitchFamily="18" charset="0"/>
                <a:cs typeface="Times New Roman" panose="02020603050405020304" pitchFamily="18" charset="0"/>
              </a:rPr>
              <a:t>Cities and Climate Change Report 2011 by UN Habitat </a:t>
            </a:r>
          </a:p>
          <a:p>
            <a:endParaRPr lang="en-US" dirty="0"/>
          </a:p>
        </p:txBody>
      </p:sp>
    </p:spTree>
    <p:extLst>
      <p:ext uri="{BB962C8B-B14F-4D97-AF65-F5344CB8AC3E}">
        <p14:creationId xmlns:p14="http://schemas.microsoft.com/office/powerpoint/2010/main" val="2645783257"/>
      </p:ext>
    </p:extLst>
  </p:cSld>
  <p:clrMapOvr>
    <a:masterClrMapping/>
  </p:clrMapOvr>
  <p:transition advClick="0" advTm="5000">
    <p:wipe dir="d"/>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DEF7F-C3B4-49B2-A443-6D49F7E8029B}"/>
              </a:ext>
            </a:extLst>
          </p:cNvPr>
          <p:cNvSpPr>
            <a:spLocks noGrp="1"/>
          </p:cNvSpPr>
          <p:nvPr>
            <p:ph type="title"/>
          </p:nvPr>
        </p:nvSpPr>
        <p:spPr/>
        <p:txBody>
          <a:bodyPr>
            <a:normAutofit/>
          </a:bodyPr>
          <a:lstStyle/>
          <a:p>
            <a:r>
              <a:rPr lang="en-US" sz="3600" b="1" dirty="0">
                <a:latin typeface="Times New Roman" panose="02020603050405020304" pitchFamily="18" charset="0"/>
                <a:cs typeface="Times New Roman" panose="02020603050405020304" pitchFamily="18" charset="0"/>
              </a:rPr>
              <a:t>Environmental Impact of Massive Urbanization 1</a:t>
            </a:r>
          </a:p>
        </p:txBody>
      </p:sp>
      <p:sp>
        <p:nvSpPr>
          <p:cNvPr id="3" name="Content Placeholder 2">
            <a:extLst>
              <a:ext uri="{FF2B5EF4-FFF2-40B4-BE49-F238E27FC236}">
                <a16:creationId xmlns:a16="http://schemas.microsoft.com/office/drawing/2014/main" id="{666E4B79-4343-4BBC-9899-5FD79CC89DD6}"/>
              </a:ext>
            </a:extLst>
          </p:cNvPr>
          <p:cNvSpPr>
            <a:spLocks noGrp="1"/>
          </p:cNvSpPr>
          <p:nvPr>
            <p:ph idx="1"/>
          </p:nvPr>
        </p:nvSpPr>
        <p:spPr>
          <a:xfrm>
            <a:off x="838200" y="1366887"/>
            <a:ext cx="10515600" cy="4810076"/>
          </a:xfrm>
        </p:spPr>
        <p:txBody>
          <a:bodyPr>
            <a:normAutofit lnSpcReduction="10000"/>
          </a:bodyPr>
          <a:lstStyle/>
          <a:p>
            <a:endParaRPr lang="en-US" sz="3600" dirty="0">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Deteriorating air quality: vehicles, factories, high concentrated energy consumption</a:t>
            </a:r>
          </a:p>
          <a:p>
            <a:r>
              <a:rPr lang="en-US" sz="3600" dirty="0">
                <a:latin typeface="Times New Roman" panose="02020603050405020304" pitchFamily="18" charset="0"/>
                <a:cs typeface="Times New Roman" panose="02020603050405020304" pitchFamily="18" charset="0"/>
              </a:rPr>
              <a:t>Water Supply Issues: poor quality, scarcity</a:t>
            </a:r>
          </a:p>
          <a:p>
            <a:r>
              <a:rPr lang="en-US" sz="3600" dirty="0">
                <a:latin typeface="Times New Roman" panose="02020603050405020304" pitchFamily="18" charset="0"/>
                <a:cs typeface="Times New Roman" panose="02020603050405020304" pitchFamily="18" charset="0"/>
              </a:rPr>
              <a:t>Excessive Waste Generation: solid waste, liquid waste, chemicals</a:t>
            </a:r>
          </a:p>
          <a:p>
            <a:r>
              <a:rPr lang="en-US" sz="3600" dirty="0">
                <a:latin typeface="Times New Roman" panose="02020603050405020304" pitchFamily="18" charset="0"/>
                <a:cs typeface="Times New Roman" panose="02020603050405020304" pitchFamily="18" charset="0"/>
              </a:rPr>
              <a:t>Waste Collection and Disposal</a:t>
            </a:r>
          </a:p>
          <a:p>
            <a:r>
              <a:rPr lang="en-US" sz="3600" dirty="0">
                <a:latin typeface="Times New Roman" panose="02020603050405020304" pitchFamily="18" charset="0"/>
                <a:cs typeface="Times New Roman" panose="02020603050405020304" pitchFamily="18" charset="0"/>
              </a:rPr>
              <a:t>Contamination of Rivers, Coastal Areas, Lakes and Other Water Bodies</a:t>
            </a:r>
          </a:p>
          <a:p>
            <a:endParaRPr lang="en-US" sz="3600" dirty="0">
              <a:latin typeface="Times New Roman" panose="02020603050405020304" pitchFamily="18" charset="0"/>
              <a:cs typeface="Times New Roman" panose="02020603050405020304" pitchFamily="18" charset="0"/>
            </a:endParaRPr>
          </a:p>
          <a:p>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4725030"/>
      </p:ext>
    </p:extLst>
  </p:cSld>
  <p:clrMapOvr>
    <a:masterClrMapping/>
  </p:clrMapOvr>
  <p:transition advClick="0" advTm="5000">
    <p:wipe di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9F426-027D-43EA-8822-44B0A2ED8C6B}"/>
              </a:ext>
            </a:extLst>
          </p:cNvPr>
          <p:cNvSpPr>
            <a:spLocks noGrp="1"/>
          </p:cNvSpPr>
          <p:nvPr>
            <p:ph type="title"/>
          </p:nvPr>
        </p:nvSpPr>
        <p:spPr/>
        <p:txBody>
          <a:bodyPr>
            <a:normAutofit/>
          </a:bodyPr>
          <a:lstStyle/>
          <a:p>
            <a:pPr algn="ctr"/>
            <a:r>
              <a:rPr lang="en-US" sz="4800" b="1" dirty="0">
                <a:latin typeface="Times New Roman" panose="02020603050405020304" pitchFamily="18" charset="0"/>
                <a:cs typeface="Times New Roman" panose="02020603050405020304" pitchFamily="18" charset="0"/>
              </a:rPr>
              <a:t>Introduction</a:t>
            </a:r>
          </a:p>
        </p:txBody>
      </p:sp>
      <p:sp>
        <p:nvSpPr>
          <p:cNvPr id="3" name="Content Placeholder 2">
            <a:extLst>
              <a:ext uri="{FF2B5EF4-FFF2-40B4-BE49-F238E27FC236}">
                <a16:creationId xmlns:a16="http://schemas.microsoft.com/office/drawing/2014/main" id="{8FD1DF3C-8D91-4B25-A0FB-DDD1024B4626}"/>
              </a:ext>
            </a:extLst>
          </p:cNvPr>
          <p:cNvSpPr>
            <a:spLocks noGrp="1"/>
          </p:cNvSpPr>
          <p:nvPr>
            <p:ph idx="1"/>
          </p:nvPr>
        </p:nvSpPr>
        <p:spPr>
          <a:xfrm>
            <a:off x="838200" y="1442301"/>
            <a:ext cx="10515600" cy="4734662"/>
          </a:xfrm>
        </p:spPr>
        <p:txBody>
          <a:bodyPr>
            <a:normAutofit lnSpcReduction="10000"/>
          </a:bodyPr>
          <a:lstStyle/>
          <a:p>
            <a:pPr algn="just"/>
            <a:r>
              <a:rPr lang="en-US" sz="3600" dirty="0">
                <a:latin typeface="Times New Roman" panose="02020603050405020304" pitchFamily="18" charset="0"/>
                <a:cs typeface="Times New Roman" panose="02020603050405020304" pitchFamily="18" charset="0"/>
              </a:rPr>
              <a:t>My presentation is simple and devoid of jargons, technical details and mathematical formulae.</a:t>
            </a:r>
          </a:p>
          <a:p>
            <a:pPr algn="just"/>
            <a:r>
              <a:rPr lang="en-US" sz="3600" dirty="0">
                <a:latin typeface="Times New Roman" panose="02020603050405020304" pitchFamily="18" charset="0"/>
                <a:cs typeface="Times New Roman" panose="02020603050405020304" pitchFamily="18" charset="0"/>
              </a:rPr>
              <a:t>I consider degradation of environment as the most significant challenge facing the humanity.</a:t>
            </a:r>
          </a:p>
          <a:p>
            <a:pPr algn="just"/>
            <a:r>
              <a:rPr lang="en-US" sz="3600" dirty="0">
                <a:latin typeface="Times New Roman" panose="02020603050405020304" pitchFamily="18" charset="0"/>
                <a:cs typeface="Times New Roman" panose="02020603050405020304" pitchFamily="18" charset="0"/>
              </a:rPr>
              <a:t>Mass migration to cities has made it worse.</a:t>
            </a:r>
          </a:p>
          <a:p>
            <a:pPr algn="just"/>
            <a:r>
              <a:rPr lang="en-US" sz="3600" dirty="0">
                <a:latin typeface="Times New Roman" panose="02020603050405020304" pitchFamily="18" charset="0"/>
                <a:cs typeface="Times New Roman" panose="02020603050405020304" pitchFamily="18" charset="0"/>
              </a:rPr>
              <a:t>Environmental issues must form part of education curriculums at all levels.</a:t>
            </a:r>
          </a:p>
          <a:p>
            <a:pPr algn="just"/>
            <a:r>
              <a:rPr lang="en-US" sz="3600" dirty="0">
                <a:latin typeface="Times New Roman" panose="02020603050405020304" pitchFamily="18" charset="0"/>
                <a:cs typeface="Times New Roman" panose="02020603050405020304" pitchFamily="18" charset="0"/>
              </a:rPr>
              <a:t>This is a societal issue and must be dealt with collectively by all nations at all levels.</a:t>
            </a:r>
          </a:p>
        </p:txBody>
      </p:sp>
    </p:spTree>
    <p:extLst>
      <p:ext uri="{BB962C8B-B14F-4D97-AF65-F5344CB8AC3E}">
        <p14:creationId xmlns:p14="http://schemas.microsoft.com/office/powerpoint/2010/main" val="1701723200"/>
      </p:ext>
    </p:extLst>
  </p:cSld>
  <p:clrMapOvr>
    <a:masterClrMapping/>
  </p:clrMapOvr>
  <p:transition advClick="0" advTm="5000">
    <p:wipe dir="d"/>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C15E98-8415-42E7-8B8B-4AA221D4A5ED}"/>
              </a:ext>
            </a:extLst>
          </p:cNvPr>
          <p:cNvSpPr>
            <a:spLocks noGrp="1"/>
          </p:cNvSpPr>
          <p:nvPr>
            <p:ph idx="1"/>
          </p:nvPr>
        </p:nvSpPr>
        <p:spPr>
          <a:xfrm>
            <a:off x="725078" y="263951"/>
            <a:ext cx="10515600" cy="6251067"/>
          </a:xfrm>
        </p:spPr>
        <p:txBody>
          <a:bodyPr>
            <a:normAutofit fontScale="92500"/>
          </a:bodyPr>
          <a:lstStyle/>
          <a:p>
            <a:r>
              <a:rPr lang="en-US" sz="3600" b="1" dirty="0">
                <a:solidFill>
                  <a:prstClr val="black"/>
                </a:solidFill>
                <a:latin typeface="Times New Roman" panose="02020603050405020304" pitchFamily="18" charset="0"/>
                <a:ea typeface="+mj-ea"/>
                <a:cs typeface="Times New Roman" panose="02020603050405020304" pitchFamily="18" charset="0"/>
              </a:rPr>
              <a:t>Environmental Impact of Massive Urbanization 2</a:t>
            </a:r>
            <a:endParaRPr lang="en-US" sz="3600" dirty="0">
              <a:latin typeface="Times New Roman" panose="02020603050405020304" pitchFamily="18" charset="0"/>
              <a:cs typeface="Times New Roman" panose="02020603050405020304" pitchFamily="18" charset="0"/>
            </a:endParaRPr>
          </a:p>
          <a:p>
            <a:endParaRPr lang="en-US" sz="3600" dirty="0">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Concentrated Heat Zones affecting Weather Conditions: smog, trapping of pollutants, higher CO2 emissions</a:t>
            </a:r>
          </a:p>
          <a:p>
            <a:r>
              <a:rPr lang="en-US" sz="3600" dirty="0">
                <a:latin typeface="Times New Roman" panose="02020603050405020304" pitchFamily="18" charset="0"/>
                <a:cs typeface="Times New Roman" panose="02020603050405020304" pitchFamily="18" charset="0"/>
              </a:rPr>
              <a:t>Deforestation and Degradation of Soil</a:t>
            </a:r>
          </a:p>
          <a:p>
            <a:r>
              <a:rPr lang="en-US" sz="3600" dirty="0">
                <a:latin typeface="Times New Roman" panose="02020603050405020304" pitchFamily="18" charset="0"/>
                <a:cs typeface="Times New Roman" panose="02020603050405020304" pitchFamily="18" charset="0"/>
              </a:rPr>
              <a:t>Environment-ravaging Construction</a:t>
            </a:r>
          </a:p>
          <a:p>
            <a:r>
              <a:rPr lang="en-US" sz="3600" dirty="0">
                <a:latin typeface="Times New Roman" panose="02020603050405020304" pitchFamily="18" charset="0"/>
                <a:cs typeface="Times New Roman" panose="02020603050405020304" pitchFamily="18" charset="0"/>
              </a:rPr>
              <a:t>Excessive Noise Pollution</a:t>
            </a:r>
          </a:p>
          <a:p>
            <a:r>
              <a:rPr lang="en-US" sz="3600" dirty="0">
                <a:latin typeface="Times New Roman" panose="02020603050405020304" pitchFamily="18" charset="0"/>
                <a:cs typeface="Times New Roman" panose="02020603050405020304" pitchFamily="18" charset="0"/>
              </a:rPr>
              <a:t>Damage to Ecosystem due Unplanned Growth of Cities</a:t>
            </a:r>
          </a:p>
          <a:p>
            <a:r>
              <a:rPr lang="en-US" sz="3600" dirty="0">
                <a:latin typeface="Times New Roman" panose="02020603050405020304" pitchFamily="18" charset="0"/>
                <a:cs typeface="Times New Roman" panose="02020603050405020304" pitchFamily="18" charset="0"/>
              </a:rPr>
              <a:t>Use of Fertile land for Urban Infrastructure</a:t>
            </a:r>
          </a:p>
          <a:p>
            <a:r>
              <a:rPr lang="en-US" sz="3600" dirty="0">
                <a:latin typeface="Times New Roman" panose="02020603050405020304" pitchFamily="18" charset="0"/>
                <a:cs typeface="Times New Roman" panose="02020603050405020304" pitchFamily="18" charset="0"/>
              </a:rPr>
              <a:t>Consumerism</a:t>
            </a:r>
          </a:p>
          <a:p>
            <a:r>
              <a:rPr lang="en-US" sz="3600" dirty="0">
                <a:latin typeface="Times New Roman" panose="02020603050405020304" pitchFamily="18" charset="0"/>
                <a:cs typeface="Times New Roman" panose="02020603050405020304" pitchFamily="18" charset="0"/>
              </a:rPr>
              <a:t>Economic Disparity and Urban Slums</a:t>
            </a:r>
          </a:p>
          <a:p>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613899"/>
      </p:ext>
    </p:extLst>
  </p:cSld>
  <p:clrMapOvr>
    <a:masterClrMapping/>
  </p:clrMapOvr>
  <p:transition advClick="0" advTm="5000">
    <p:wipe dir="d"/>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A2A3D7-F086-4D9F-A5D4-B14AB534B554}"/>
              </a:ext>
            </a:extLst>
          </p:cNvPr>
          <p:cNvSpPr>
            <a:spLocks noGrp="1"/>
          </p:cNvSpPr>
          <p:nvPr>
            <p:ph idx="1"/>
          </p:nvPr>
        </p:nvSpPr>
        <p:spPr>
          <a:xfrm>
            <a:off x="782782" y="374361"/>
            <a:ext cx="10515600" cy="6492875"/>
          </a:xfrm>
        </p:spPr>
        <p:txBody>
          <a:bodyPr>
            <a:noAutofit/>
          </a:bodyPr>
          <a:lstStyle/>
          <a:p>
            <a:pPr algn="just"/>
            <a:r>
              <a:rPr lang="en-US" sz="3200" dirty="0">
                <a:latin typeface="Times New Roman" panose="02020603050405020304" pitchFamily="18" charset="0"/>
                <a:cs typeface="Times New Roman" panose="02020603050405020304" pitchFamily="18" charset="0"/>
              </a:rPr>
              <a:t>Poor air and water quality, insufficient water availability, waste-disposal problems, and high energy consumption are exacerbated by the increasing population density and demands of </a:t>
            </a:r>
            <a:r>
              <a:rPr lang="en-US" sz="3200" dirty="0">
                <a:latin typeface="Times New Roman" panose="02020603050405020304" pitchFamily="18" charset="0"/>
                <a:cs typeface="Times New Roman" panose="02020603050405020304" pitchFamily="18" charset="0"/>
                <a:hlinkClick r:id="rId2"/>
              </a:rPr>
              <a:t>urban</a:t>
            </a:r>
            <a:r>
              <a:rPr lang="en-US" sz="3200" dirty="0">
                <a:latin typeface="Times New Roman" panose="02020603050405020304" pitchFamily="18" charset="0"/>
                <a:cs typeface="Times New Roman" panose="02020603050405020304" pitchFamily="18" charset="0"/>
              </a:rPr>
              <a:t> environments (National Geographic)</a:t>
            </a:r>
          </a:p>
          <a:p>
            <a:pPr algn="just"/>
            <a:r>
              <a:rPr lang="en-US" sz="3200" dirty="0">
                <a:latin typeface="Times New Roman" panose="02020603050405020304" pitchFamily="18" charset="0"/>
                <a:cs typeface="Times New Roman" panose="02020603050405020304" pitchFamily="18" charset="0"/>
              </a:rPr>
              <a:t>The conversion of Earth’s land surface to urban uses is one of the most irreversible human impacts on the global biosphere. It hastens the loss of highly productive farmland, affects energy demand, alters the climate, modifies hydrologic and biogeochemical cycles, fragments habitats, and reduces biodiversity (</a:t>
            </a:r>
            <a:r>
              <a:rPr lang="en-US" sz="3200" dirty="0" err="1">
                <a:latin typeface="Times New Roman" panose="02020603050405020304" pitchFamily="18" charset="0"/>
                <a:cs typeface="Times New Roman" panose="02020603050405020304" pitchFamily="18" charset="0"/>
                <a:hlinkClick r:id="rId3"/>
              </a:rPr>
              <a:t>Seto</a:t>
            </a:r>
            <a:r>
              <a:rPr lang="en-US" sz="3200" dirty="0">
                <a:latin typeface="Times New Roman" panose="02020603050405020304" pitchFamily="18" charset="0"/>
                <a:cs typeface="Times New Roman" panose="02020603050405020304" pitchFamily="18" charset="0"/>
                <a:hlinkClick r:id="rId3"/>
              </a:rPr>
              <a:t> et al., 2011</a:t>
            </a:r>
            <a:r>
              <a:rPr lang="en-US" sz="3200" dirty="0">
                <a:latin typeface="Times New Roman" panose="02020603050405020304" pitchFamily="18" charset="0"/>
                <a:cs typeface="Times New Roman" panose="02020603050405020304" pitchFamily="18" charset="0"/>
              </a:rPr>
              <a:t>)</a:t>
            </a:r>
          </a:p>
          <a:p>
            <a:pPr algn="just"/>
            <a:r>
              <a:rPr lang="en-US" sz="3200" dirty="0">
                <a:latin typeface="Times New Roman" panose="02020603050405020304" pitchFamily="18" charset="0"/>
                <a:cs typeface="Times New Roman" panose="02020603050405020304" pitchFamily="18" charset="0"/>
              </a:rPr>
              <a:t>many studies have described how urbanization affects CO</a:t>
            </a:r>
            <a:r>
              <a:rPr lang="en-US" sz="3200" baseline="-25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emissions and heat budgets, effects on the circulation of water, aerosols, and nitrogen in the climate system are only beginning to be understood (</a:t>
            </a:r>
            <a:r>
              <a:rPr lang="en-US" sz="3200" dirty="0" err="1">
                <a:latin typeface="Times New Roman" panose="02020603050405020304" pitchFamily="18" charset="0"/>
                <a:cs typeface="Times New Roman" panose="02020603050405020304" pitchFamily="18" charset="0"/>
                <a:hlinkClick r:id="rId4"/>
              </a:rPr>
              <a:t>Seto</a:t>
            </a:r>
            <a:r>
              <a:rPr lang="en-US" sz="3200" dirty="0">
                <a:latin typeface="Times New Roman" panose="02020603050405020304" pitchFamily="18" charset="0"/>
                <a:cs typeface="Times New Roman" panose="02020603050405020304" pitchFamily="18" charset="0"/>
                <a:hlinkClick r:id="rId4"/>
              </a:rPr>
              <a:t> &amp; Shepherd, 2009</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66871179"/>
      </p:ext>
    </p:extLst>
  </p:cSld>
  <p:clrMapOvr>
    <a:masterClrMapping/>
  </p:clrMapOvr>
  <p:transition advClick="0" advTm="5000">
    <p:wipe dir="d"/>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EF1FD2-FEB2-40BE-8745-711A0F3C26A9}"/>
              </a:ext>
            </a:extLst>
          </p:cNvPr>
          <p:cNvSpPr>
            <a:spLocks noGrp="1"/>
          </p:cNvSpPr>
          <p:nvPr>
            <p:ph idx="1"/>
          </p:nvPr>
        </p:nvSpPr>
        <p:spPr>
          <a:xfrm>
            <a:off x="505691" y="225862"/>
            <a:ext cx="10515600" cy="6650610"/>
          </a:xfrm>
        </p:spPr>
        <p:txBody>
          <a:bodyPr>
            <a:noAutofit/>
          </a:bodyPr>
          <a:lstStyle/>
          <a:p>
            <a:pPr marL="571500" lvl="0" indent="-571500" algn="just">
              <a:lnSpc>
                <a:spcPct val="100000"/>
              </a:lnSpc>
              <a:spcBef>
                <a:spcPts val="0"/>
              </a:spcBef>
            </a:pPr>
            <a:r>
              <a:rPr lang="en-US" sz="3200" dirty="0">
                <a:solidFill>
                  <a:prstClr val="black"/>
                </a:solidFill>
                <a:latin typeface="Times New Roman" panose="02020603050405020304" pitchFamily="18" charset="0"/>
                <a:cs typeface="Times New Roman" panose="02020603050405020304" pitchFamily="18" charset="0"/>
              </a:rPr>
              <a:t>Urbanization worrying because much of the urbanization wave is happening with little to no advance planning, amplifying the environmental cost of stuffing hundreds of millions of poor people into half-built metropolitan areas that often lack basic sanitation, waste management or water services (Time Magazine). </a:t>
            </a:r>
          </a:p>
          <a:p>
            <a:pPr marL="571500" lvl="0" indent="-571500" algn="just">
              <a:lnSpc>
                <a:spcPct val="100000"/>
              </a:lnSpc>
              <a:spcBef>
                <a:spcPts val="0"/>
              </a:spcBef>
            </a:pPr>
            <a:r>
              <a:rPr lang="en-US" sz="3200" dirty="0">
                <a:solidFill>
                  <a:prstClr val="black"/>
                </a:solidFill>
                <a:latin typeface="Times New Roman" panose="02020603050405020304" pitchFamily="18" charset="0"/>
                <a:cs typeface="Times New Roman" panose="02020603050405020304" pitchFamily="18" charset="0"/>
              </a:rPr>
              <a:t>Researchers estimate that urban expansion will encroach on or displace habitats for 139 amphibian species, 41 mammalian species and 25 bird species that are either critically endangered or endangered. And as land is cleared for those new cities — especially in the densely forested tropics — carbon will be released into the atmosphere as well. (Time Magazine)</a:t>
            </a:r>
          </a:p>
          <a:p>
            <a:endParaRPr lang="en-US" sz="3200" dirty="0"/>
          </a:p>
        </p:txBody>
      </p:sp>
    </p:spTree>
    <p:extLst>
      <p:ext uri="{BB962C8B-B14F-4D97-AF65-F5344CB8AC3E}">
        <p14:creationId xmlns:p14="http://schemas.microsoft.com/office/powerpoint/2010/main" val="4057777340"/>
      </p:ext>
    </p:extLst>
  </p:cSld>
  <p:clrMapOvr>
    <a:masterClrMapping/>
  </p:clrMapOvr>
  <p:transition advClick="0" advTm="5000">
    <p:wipe dir="d"/>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4113"/>
            <a:ext cx="10515600" cy="1549544"/>
          </a:xfrm>
        </p:spPr>
        <p:txBody>
          <a:bodyPr>
            <a:noAutofit/>
          </a:bodyPr>
          <a:lstStyle/>
          <a:p>
            <a:pPr algn="ctr"/>
            <a:r>
              <a:rPr lang="en-US" sz="5400" b="1" dirty="0">
                <a:latin typeface="Times New Roman" panose="02020603050405020304" pitchFamily="18" charset="0"/>
                <a:cs typeface="Times New Roman" panose="02020603050405020304" pitchFamily="18" charset="0"/>
              </a:rPr>
              <a:t>Global Air Pollution Concentration</a:t>
            </a: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838200" y="1885807"/>
            <a:ext cx="10515600" cy="4558536"/>
          </a:xfrm>
          <a:prstGeom prst="rect">
            <a:avLst/>
          </a:prstGeom>
        </p:spPr>
      </p:pic>
    </p:spTree>
    <p:extLst>
      <p:ext uri="{BB962C8B-B14F-4D97-AF65-F5344CB8AC3E}">
        <p14:creationId xmlns:p14="http://schemas.microsoft.com/office/powerpoint/2010/main" val="374871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594304"/>
          </a:xfrm>
        </p:spPr>
        <p:txBody>
          <a:bodyPr>
            <a:noAutofit/>
          </a:bodyPr>
          <a:lstStyle/>
          <a:p>
            <a:pPr algn="ctr">
              <a:lnSpc>
                <a:spcPct val="100000"/>
              </a:lnSpc>
            </a:pPr>
            <a:r>
              <a:rPr lang="en-US" sz="5400" b="1" dirty="0">
                <a:latin typeface="Times New Roman" panose="02020603050405020304" pitchFamily="18" charset="0"/>
                <a:cs typeface="Times New Roman" panose="02020603050405020304" pitchFamily="18" charset="0"/>
              </a:rPr>
              <a:t>Most Cities in the World are Under Heavily Polluted Category</a:t>
            </a:r>
          </a:p>
        </p:txBody>
      </p:sp>
      <p:pic>
        <p:nvPicPr>
          <p:cNvPr id="7" name="Content Placeholder 6"/>
          <p:cNvPicPr>
            <a:picLocks noGrp="1" noChangeAspect="1"/>
          </p:cNvPicPr>
          <p:nvPr>
            <p:ph idx="1"/>
          </p:nvPr>
        </p:nvPicPr>
        <p:blipFill>
          <a:blip r:embed="rId2"/>
          <a:stretch>
            <a:fillRect/>
          </a:stretch>
        </p:blipFill>
        <p:spPr>
          <a:xfrm>
            <a:off x="2614209" y="2540000"/>
            <a:ext cx="6282655" cy="4099698"/>
          </a:xfrm>
          <a:prstGeom prst="rect">
            <a:avLst/>
          </a:prstGeom>
        </p:spPr>
      </p:pic>
    </p:spTree>
    <p:extLst>
      <p:ext uri="{BB962C8B-B14F-4D97-AF65-F5344CB8AC3E}">
        <p14:creationId xmlns:p14="http://schemas.microsoft.com/office/powerpoint/2010/main" val="5625042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78459"/>
          </a:xfrm>
        </p:spPr>
        <p:txBody>
          <a:bodyPr>
            <a:noAutofit/>
          </a:bodyPr>
          <a:lstStyle/>
          <a:p>
            <a:pPr algn="ctr">
              <a:lnSpc>
                <a:spcPct val="100000"/>
              </a:lnSpc>
            </a:pPr>
            <a:r>
              <a:rPr lang="en-US" sz="5400" b="1" dirty="0">
                <a:latin typeface="Times New Roman" panose="02020603050405020304" pitchFamily="18" charset="0"/>
                <a:cs typeface="Times New Roman" panose="02020603050405020304" pitchFamily="18" charset="0"/>
              </a:rPr>
              <a:t>Extreme Inequality</a:t>
            </a:r>
          </a:p>
        </p:txBody>
      </p:sp>
      <p:sp>
        <p:nvSpPr>
          <p:cNvPr id="3" name="Content Placeholder 2"/>
          <p:cNvSpPr>
            <a:spLocks noGrp="1"/>
          </p:cNvSpPr>
          <p:nvPr>
            <p:ph idx="1"/>
          </p:nvPr>
        </p:nvSpPr>
        <p:spPr>
          <a:xfrm>
            <a:off x="838200" y="1669142"/>
            <a:ext cx="10515600" cy="4853577"/>
          </a:xfrm>
        </p:spPr>
        <p:txBody>
          <a:bodyPr>
            <a:normAutofit fontScale="92500"/>
          </a:bodyPr>
          <a:lstStyle/>
          <a:p>
            <a:pPr algn="just">
              <a:lnSpc>
                <a:spcPct val="110000"/>
              </a:lnSpc>
              <a:spcBef>
                <a:spcPts val="0"/>
              </a:spcBef>
            </a:pPr>
            <a:r>
              <a:rPr lang="en-US" sz="3500" dirty="0">
                <a:latin typeface="Times New Roman" panose="02020603050405020304" pitchFamily="18" charset="0"/>
                <a:cs typeface="Times New Roman" panose="02020603050405020304" pitchFamily="18" charset="0"/>
              </a:rPr>
              <a:t>On the Other Hand Economic Inequality is on the Rise in a Manner Never Seen Before</a:t>
            </a:r>
          </a:p>
          <a:p>
            <a:pPr algn="just">
              <a:lnSpc>
                <a:spcPct val="110000"/>
              </a:lnSpc>
              <a:spcBef>
                <a:spcPts val="0"/>
              </a:spcBef>
            </a:pPr>
            <a:r>
              <a:rPr lang="en-US" sz="3500" dirty="0">
                <a:latin typeface="Times New Roman" panose="02020603050405020304" pitchFamily="18" charset="0"/>
                <a:cs typeface="Times New Roman" panose="02020603050405020304" pitchFamily="18" charset="0"/>
              </a:rPr>
              <a:t>Today 8 Individuals Own as Much Wealth as  3.6 billion people or the 50% of Humanity</a:t>
            </a:r>
          </a:p>
          <a:p>
            <a:pPr algn="just">
              <a:lnSpc>
                <a:spcPct val="110000"/>
              </a:lnSpc>
              <a:spcBef>
                <a:spcPts val="0"/>
              </a:spcBef>
            </a:pPr>
            <a:r>
              <a:rPr lang="en-US" sz="3500" dirty="0">
                <a:latin typeface="Times New Roman" panose="02020603050405020304" pitchFamily="18" charset="0"/>
                <a:cs typeface="Times New Roman" panose="02020603050405020304" pitchFamily="18" charset="0"/>
              </a:rPr>
              <a:t>Number of Billionaires is Rising Very Fast from 1226 in 2012 to 1826 in 2015</a:t>
            </a:r>
          </a:p>
          <a:p>
            <a:pPr algn="just">
              <a:lnSpc>
                <a:spcPct val="110000"/>
              </a:lnSpc>
              <a:spcBef>
                <a:spcPts val="0"/>
              </a:spcBef>
            </a:pPr>
            <a:r>
              <a:rPr lang="en-US" sz="3500" dirty="0">
                <a:latin typeface="Times New Roman" panose="02020603050405020304" pitchFamily="18" charset="0"/>
                <a:cs typeface="Times New Roman" panose="02020603050405020304" pitchFamily="18" charset="0"/>
              </a:rPr>
              <a:t>Every Year in Rich Countries People Waste as Much Food as the Total Production of Sub-Saharan Africa (230 </a:t>
            </a:r>
            <a:r>
              <a:rPr lang="en-US" sz="3500" dirty="0" err="1">
                <a:latin typeface="Times New Roman" panose="02020603050405020304" pitchFamily="18" charset="0"/>
                <a:cs typeface="Times New Roman" panose="02020603050405020304" pitchFamily="18" charset="0"/>
              </a:rPr>
              <a:t>mt</a:t>
            </a:r>
            <a:r>
              <a:rPr lang="en-US" sz="3500" dirty="0">
                <a:latin typeface="Times New Roman" panose="02020603050405020304" pitchFamily="18" charset="0"/>
                <a:cs typeface="Times New Roman" panose="02020603050405020304" pitchFamily="18" charset="0"/>
              </a:rPr>
              <a:t>)</a:t>
            </a:r>
          </a:p>
          <a:p>
            <a:endParaRPr lang="en-US" sz="4000" dirty="0"/>
          </a:p>
          <a:p>
            <a:endParaRPr lang="en-US" dirty="0"/>
          </a:p>
        </p:txBody>
      </p:sp>
    </p:spTree>
    <p:extLst>
      <p:ext uri="{BB962C8B-B14F-4D97-AF65-F5344CB8AC3E}">
        <p14:creationId xmlns:p14="http://schemas.microsoft.com/office/powerpoint/2010/main" val="4075140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lnSpc>
                <a:spcPct val="100000"/>
              </a:lnSpc>
            </a:pPr>
            <a:r>
              <a:rPr lang="en-US" sz="5400" b="1" dirty="0">
                <a:latin typeface="Times New Roman" panose="02020603050405020304" pitchFamily="18" charset="0"/>
                <a:cs typeface="Times New Roman" panose="02020603050405020304" pitchFamily="18" charset="0"/>
              </a:rPr>
              <a:t>Billionaires</a:t>
            </a:r>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1365504" y="1865376"/>
            <a:ext cx="9643872" cy="3974592"/>
          </a:xfrm>
          <a:prstGeom prst="rect">
            <a:avLst/>
          </a:prstGeom>
        </p:spPr>
      </p:pic>
    </p:spTree>
    <p:extLst>
      <p:ext uri="{BB962C8B-B14F-4D97-AF65-F5344CB8AC3E}">
        <p14:creationId xmlns:p14="http://schemas.microsoft.com/office/powerpoint/2010/main" val="42365539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816" y="255397"/>
            <a:ext cx="10515600" cy="1219835"/>
          </a:xfrm>
        </p:spPr>
        <p:txBody>
          <a:bodyPr>
            <a:normAutofit/>
          </a:bodyPr>
          <a:lstStyle/>
          <a:p>
            <a:pPr algn="ctr">
              <a:lnSpc>
                <a:spcPct val="100000"/>
              </a:lnSpc>
            </a:pPr>
            <a:r>
              <a:rPr lang="en-US" sz="5400" b="1" dirty="0">
                <a:latin typeface="Times New Roman" panose="02020603050405020304" pitchFamily="18" charset="0"/>
                <a:cs typeface="Times New Roman" panose="02020603050405020304" pitchFamily="18" charset="0"/>
              </a:rPr>
              <a:t>Extreme Inequality</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6048" y="1825624"/>
            <a:ext cx="4693919" cy="4522787"/>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1616" y="1825625"/>
            <a:ext cx="5498592" cy="4522787"/>
          </a:xfrm>
          <a:prstGeom prst="rect">
            <a:avLst/>
          </a:prstGeom>
        </p:spPr>
      </p:pic>
    </p:spTree>
    <p:extLst>
      <p:ext uri="{BB962C8B-B14F-4D97-AF65-F5344CB8AC3E}">
        <p14:creationId xmlns:p14="http://schemas.microsoft.com/office/powerpoint/2010/main" val="1036738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97BB0-DBA4-4BFA-80DA-EEF15F842BE3}"/>
              </a:ext>
            </a:extLst>
          </p:cNvPr>
          <p:cNvSpPr>
            <a:spLocks noGrp="1"/>
          </p:cNvSpPr>
          <p:nvPr>
            <p:ph type="title"/>
          </p:nvPr>
        </p:nvSpPr>
        <p:spPr/>
        <p:txBody>
          <a:bodyPr>
            <a:normAutofit/>
          </a:bodyPr>
          <a:lstStyle/>
          <a:p>
            <a:pPr algn="ctr"/>
            <a:r>
              <a:rPr lang="en-US" sz="4800" b="1" dirty="0">
                <a:latin typeface="Times New Roman" panose="02020603050405020304" pitchFamily="18" charset="0"/>
                <a:cs typeface="Times New Roman" panose="02020603050405020304" pitchFamily="18" charset="0"/>
              </a:rPr>
              <a:t>Failure of Smart City Concept</a:t>
            </a:r>
          </a:p>
        </p:txBody>
      </p:sp>
      <p:sp>
        <p:nvSpPr>
          <p:cNvPr id="3" name="Content Placeholder 2">
            <a:extLst>
              <a:ext uri="{FF2B5EF4-FFF2-40B4-BE49-F238E27FC236}">
                <a16:creationId xmlns:a16="http://schemas.microsoft.com/office/drawing/2014/main" id="{A9377F8C-7D0C-4B36-ACD7-18470EA2AA28}"/>
              </a:ext>
            </a:extLst>
          </p:cNvPr>
          <p:cNvSpPr>
            <a:spLocks noGrp="1"/>
          </p:cNvSpPr>
          <p:nvPr>
            <p:ph idx="1"/>
          </p:nvPr>
        </p:nvSpPr>
        <p:spPr>
          <a:xfrm>
            <a:off x="838200" y="1338606"/>
            <a:ext cx="10515600" cy="5373279"/>
          </a:xfrm>
        </p:spPr>
        <p:txBody>
          <a:bodyPr>
            <a:normAutofit lnSpcReduction="10000"/>
          </a:bodyPr>
          <a:lstStyle/>
          <a:p>
            <a:endParaRPr lang="en-US" sz="3600" dirty="0">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Better Planning</a:t>
            </a:r>
          </a:p>
          <a:p>
            <a:r>
              <a:rPr lang="en-US" sz="3600" dirty="0">
                <a:latin typeface="Times New Roman" panose="02020603050405020304" pitchFamily="18" charset="0"/>
                <a:cs typeface="Times New Roman" panose="02020603050405020304" pitchFamily="18" charset="0"/>
              </a:rPr>
              <a:t>Green Areas</a:t>
            </a:r>
          </a:p>
          <a:p>
            <a:r>
              <a:rPr lang="en-US" sz="3600" dirty="0">
                <a:latin typeface="Times New Roman" panose="02020603050405020304" pitchFamily="18" charset="0"/>
                <a:cs typeface="Times New Roman" panose="02020603050405020304" pitchFamily="18" charset="0"/>
              </a:rPr>
              <a:t>Energy Efficiency</a:t>
            </a:r>
          </a:p>
          <a:p>
            <a:r>
              <a:rPr lang="en-US" sz="3600">
                <a:latin typeface="Times New Roman" panose="02020603050405020304" pitchFamily="18" charset="0"/>
                <a:cs typeface="Times New Roman" panose="02020603050405020304" pitchFamily="18" charset="0"/>
              </a:rPr>
              <a:t>Efficient Housing</a:t>
            </a:r>
            <a:endParaRPr lang="en-US" sz="3600" dirty="0">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Efficient Water Supply System</a:t>
            </a:r>
          </a:p>
          <a:p>
            <a:r>
              <a:rPr lang="en-US" sz="3600" dirty="0">
                <a:latin typeface="Times New Roman" panose="02020603050405020304" pitchFamily="18" charset="0"/>
                <a:cs typeface="Times New Roman" panose="02020603050405020304" pitchFamily="18" charset="0"/>
              </a:rPr>
              <a:t>Waste Collection and Reprocessing</a:t>
            </a:r>
          </a:p>
          <a:p>
            <a:r>
              <a:rPr lang="en-US" sz="3600" dirty="0">
                <a:latin typeface="Times New Roman" panose="02020603050405020304" pitchFamily="18" charset="0"/>
                <a:cs typeface="Times New Roman" panose="02020603050405020304" pitchFamily="18" charset="0"/>
              </a:rPr>
              <a:t>Rapid Public Transport System</a:t>
            </a:r>
          </a:p>
          <a:p>
            <a:r>
              <a:rPr lang="en-US" sz="3600" dirty="0">
                <a:latin typeface="Times New Roman" panose="02020603050405020304" pitchFamily="18" charset="0"/>
                <a:cs typeface="Times New Roman" panose="02020603050405020304" pitchFamily="18" charset="0"/>
              </a:rPr>
              <a:t>Monitoring Congestion</a:t>
            </a:r>
          </a:p>
          <a:p>
            <a:endParaRPr lang="en-US" dirty="0"/>
          </a:p>
        </p:txBody>
      </p:sp>
    </p:spTree>
    <p:extLst>
      <p:ext uri="{BB962C8B-B14F-4D97-AF65-F5344CB8AC3E}">
        <p14:creationId xmlns:p14="http://schemas.microsoft.com/office/powerpoint/2010/main" val="1123355854"/>
      </p:ext>
    </p:extLst>
  </p:cSld>
  <p:clrMapOvr>
    <a:masterClrMapping/>
  </p:clrMapOvr>
  <p:transition advClick="0" advTm="5000">
    <p:wipe dir="d"/>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672681"/>
          </a:xfrm>
        </p:spPr>
        <p:txBody>
          <a:bodyPr>
            <a:noAutofit/>
          </a:bodyPr>
          <a:lstStyle/>
          <a:p>
            <a:pPr algn="ctr">
              <a:lnSpc>
                <a:spcPct val="100000"/>
              </a:lnSpc>
            </a:pPr>
            <a:r>
              <a:rPr lang="en-US" sz="5400" b="1" dirty="0">
                <a:latin typeface="Times New Roman" panose="02020603050405020304" pitchFamily="18" charset="0"/>
                <a:cs typeface="Times New Roman" panose="02020603050405020304" pitchFamily="18" charset="0"/>
              </a:rPr>
              <a:t>Emissions and Contaminations on the Rise</a:t>
            </a:r>
          </a:p>
        </p:txBody>
      </p:sp>
      <p:sp>
        <p:nvSpPr>
          <p:cNvPr id="3" name="Content Placeholder 2"/>
          <p:cNvSpPr>
            <a:spLocks noGrp="1"/>
          </p:cNvSpPr>
          <p:nvPr>
            <p:ph idx="1"/>
          </p:nvPr>
        </p:nvSpPr>
        <p:spPr>
          <a:xfrm>
            <a:off x="838200" y="2142308"/>
            <a:ext cx="10515600" cy="4415245"/>
          </a:xfrm>
        </p:spPr>
        <p:txBody>
          <a:bodyPr>
            <a:normAutofit lnSpcReduction="10000"/>
          </a:bodyPr>
          <a:lstStyle/>
          <a:p>
            <a:pPr algn="just">
              <a:lnSpc>
                <a:spcPct val="100000"/>
              </a:lnSpc>
              <a:spcBef>
                <a:spcPts val="0"/>
              </a:spcBef>
            </a:pPr>
            <a:r>
              <a:rPr lang="en-US" sz="3200" dirty="0">
                <a:latin typeface="Times New Roman" panose="02020603050405020304" pitchFamily="18" charset="0"/>
                <a:cs typeface="Times New Roman" panose="02020603050405020304" pitchFamily="18" charset="0"/>
              </a:rPr>
              <a:t>There is No Visible Progress on the Ground despite Many International Conferences, Agreements and Plethora of Declarations</a:t>
            </a:r>
          </a:p>
          <a:p>
            <a:pPr algn="just">
              <a:lnSpc>
                <a:spcPct val="100000"/>
              </a:lnSpc>
              <a:spcBef>
                <a:spcPts val="0"/>
              </a:spcBef>
            </a:pPr>
            <a:r>
              <a:rPr lang="en-US" sz="3200" dirty="0">
                <a:latin typeface="Times New Roman" panose="02020603050405020304" pitchFamily="18" charset="0"/>
                <a:cs typeface="Times New Roman" panose="02020603050405020304" pitchFamily="18" charset="0"/>
              </a:rPr>
              <a:t>5</a:t>
            </a:r>
            <a:r>
              <a:rPr lang="en-US" sz="3200" baseline="30000" dirty="0">
                <a:latin typeface="Times New Roman" panose="02020603050405020304" pitchFamily="18" charset="0"/>
                <a:cs typeface="Times New Roman" panose="02020603050405020304" pitchFamily="18" charset="0"/>
              </a:rPr>
              <a:t>th</a:t>
            </a:r>
            <a:r>
              <a:rPr lang="en-US" sz="3200" dirty="0">
                <a:latin typeface="Times New Roman" panose="02020603050405020304" pitchFamily="18" charset="0"/>
                <a:cs typeface="Times New Roman" panose="02020603050405020304" pitchFamily="18" charset="0"/>
              </a:rPr>
              <a:t> Assessment Report of IPCC Provides a very Dismal and Alarming Picture</a:t>
            </a:r>
          </a:p>
          <a:p>
            <a:pPr algn="just">
              <a:lnSpc>
                <a:spcPct val="100000"/>
              </a:lnSpc>
              <a:spcBef>
                <a:spcPts val="0"/>
              </a:spcBef>
            </a:pPr>
            <a:r>
              <a:rPr lang="en-US" sz="3200" dirty="0">
                <a:latin typeface="Times New Roman" panose="02020603050405020304" pitchFamily="18" charset="0"/>
                <a:cs typeface="Times New Roman" panose="02020603050405020304" pitchFamily="18" charset="0"/>
              </a:rPr>
              <a:t>All Variety of Contamination is on the Increase at a Faster Pace</a:t>
            </a:r>
          </a:p>
          <a:p>
            <a:pPr algn="just">
              <a:lnSpc>
                <a:spcPct val="100000"/>
              </a:lnSpc>
              <a:spcBef>
                <a:spcPts val="0"/>
              </a:spcBef>
            </a:pPr>
            <a:r>
              <a:rPr lang="en-US" sz="3200" dirty="0">
                <a:latin typeface="Times New Roman" panose="02020603050405020304" pitchFamily="18" charset="0"/>
                <a:cs typeface="Times New Roman" panose="02020603050405020304" pitchFamily="18" charset="0"/>
              </a:rPr>
              <a:t>Solid and Municipal Waste is also on the Increase @ 800kg pp per year</a:t>
            </a:r>
          </a:p>
          <a:p>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lnSpc>
                <a:spcPct val="100000"/>
              </a:lnSpc>
            </a:pPr>
            <a:r>
              <a:rPr lang="en-US" sz="5400" b="1" dirty="0">
                <a:latin typeface="Times New Roman" panose="02020603050405020304" pitchFamily="18" charset="0"/>
                <a:cs typeface="Times New Roman" panose="02020603050405020304" pitchFamily="18" charset="0"/>
              </a:rPr>
              <a:t>What is Environment?</a:t>
            </a:r>
          </a:p>
        </p:txBody>
      </p:sp>
      <p:sp>
        <p:nvSpPr>
          <p:cNvPr id="3" name="Content Placeholder 2"/>
          <p:cNvSpPr>
            <a:spLocks noGrp="1"/>
          </p:cNvSpPr>
          <p:nvPr>
            <p:ph idx="1"/>
          </p:nvPr>
        </p:nvSpPr>
        <p:spPr/>
        <p:txBody>
          <a:bodyPr>
            <a:normAutofit/>
          </a:bodyPr>
          <a:lstStyle/>
          <a:p>
            <a:pPr marL="0" indent="0" algn="ctr">
              <a:lnSpc>
                <a:spcPct val="110000"/>
              </a:lnSpc>
              <a:spcBef>
                <a:spcPts val="0"/>
              </a:spcBef>
              <a:buNone/>
            </a:pPr>
            <a:r>
              <a:rPr lang="en-US" sz="4400" i="1" dirty="0">
                <a:latin typeface="Times New Roman" panose="02020603050405020304" pitchFamily="18" charset="0"/>
                <a:cs typeface="Times New Roman" panose="02020603050405020304" pitchFamily="18" charset="0"/>
              </a:rPr>
              <a:t>Five Great Elements Constitute the Environment</a:t>
            </a:r>
            <a:endParaRPr lang="en-US" sz="5400" i="1" dirty="0">
              <a:latin typeface="Times New Roman" panose="02020603050405020304" pitchFamily="18" charset="0"/>
              <a:cs typeface="Times New Roman" panose="02020603050405020304" pitchFamily="18" charset="0"/>
            </a:endParaRPr>
          </a:p>
          <a:p>
            <a:pPr>
              <a:lnSpc>
                <a:spcPct val="110000"/>
              </a:lnSpc>
              <a:spcBef>
                <a:spcPts val="0"/>
              </a:spcBef>
            </a:pPr>
            <a:r>
              <a:rPr lang="en-US" sz="3200" dirty="0">
                <a:latin typeface="Times New Roman" panose="02020603050405020304" pitchFamily="18" charset="0"/>
                <a:cs typeface="Times New Roman" panose="02020603050405020304" pitchFamily="18" charset="0"/>
              </a:rPr>
              <a:t>Space</a:t>
            </a:r>
          </a:p>
          <a:p>
            <a:pPr>
              <a:lnSpc>
                <a:spcPct val="110000"/>
              </a:lnSpc>
              <a:spcBef>
                <a:spcPts val="0"/>
              </a:spcBef>
            </a:pPr>
            <a:r>
              <a:rPr lang="en-US" sz="3200" dirty="0">
                <a:latin typeface="Times New Roman" panose="02020603050405020304" pitchFamily="18" charset="0"/>
                <a:cs typeface="Times New Roman" panose="02020603050405020304" pitchFamily="18" charset="0"/>
              </a:rPr>
              <a:t>Air</a:t>
            </a:r>
          </a:p>
          <a:p>
            <a:pPr>
              <a:lnSpc>
                <a:spcPct val="110000"/>
              </a:lnSpc>
              <a:spcBef>
                <a:spcPts val="0"/>
              </a:spcBef>
            </a:pPr>
            <a:r>
              <a:rPr lang="en-US" sz="3200" dirty="0">
                <a:latin typeface="Times New Roman" panose="02020603050405020304" pitchFamily="18" charset="0"/>
                <a:cs typeface="Times New Roman" panose="02020603050405020304" pitchFamily="18" charset="0"/>
              </a:rPr>
              <a:t>Energy</a:t>
            </a:r>
          </a:p>
          <a:p>
            <a:pPr>
              <a:lnSpc>
                <a:spcPct val="110000"/>
              </a:lnSpc>
              <a:spcBef>
                <a:spcPts val="0"/>
              </a:spcBef>
            </a:pPr>
            <a:r>
              <a:rPr lang="en-US" sz="3200" dirty="0">
                <a:latin typeface="Times New Roman" panose="02020603050405020304" pitchFamily="18" charset="0"/>
                <a:cs typeface="Times New Roman" panose="02020603050405020304" pitchFamily="18" charset="0"/>
              </a:rPr>
              <a:t>Water</a:t>
            </a:r>
          </a:p>
          <a:p>
            <a:pPr>
              <a:lnSpc>
                <a:spcPct val="110000"/>
              </a:lnSpc>
              <a:spcBef>
                <a:spcPts val="0"/>
              </a:spcBef>
            </a:pPr>
            <a:r>
              <a:rPr lang="en-US" sz="3200" dirty="0">
                <a:latin typeface="Times New Roman" panose="02020603050405020304" pitchFamily="18" charset="0"/>
                <a:cs typeface="Times New Roman" panose="02020603050405020304" pitchFamily="18" charset="0"/>
              </a:rPr>
              <a:t>Earth with its geo-physical features and millions of life forms</a:t>
            </a:r>
          </a:p>
        </p:txBody>
      </p:sp>
    </p:spTree>
    <p:extLst>
      <p:ext uri="{BB962C8B-B14F-4D97-AF65-F5344CB8AC3E}">
        <p14:creationId xmlns:p14="http://schemas.microsoft.com/office/powerpoint/2010/main" val="9499516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20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20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4"/>
            <a:ext cx="10515600" cy="797469"/>
          </a:xfrm>
        </p:spPr>
        <p:txBody>
          <a:bodyPr>
            <a:noAutofit/>
          </a:bodyPr>
          <a:lstStyle/>
          <a:p>
            <a:pPr algn="ctr">
              <a:lnSpc>
                <a:spcPct val="100000"/>
              </a:lnSpc>
            </a:pPr>
            <a:r>
              <a:rPr lang="en-US" sz="5400" b="1" dirty="0">
                <a:latin typeface="Times New Roman" panose="02020603050405020304" pitchFamily="18" charset="0"/>
                <a:cs typeface="Times New Roman" panose="02020603050405020304" pitchFamily="18" charset="0"/>
              </a:rPr>
              <a:t>Moderation is the Essence of Life</a:t>
            </a:r>
          </a:p>
        </p:txBody>
      </p:sp>
      <p:sp>
        <p:nvSpPr>
          <p:cNvPr id="3" name="Content Placeholder 2"/>
          <p:cNvSpPr>
            <a:spLocks noGrp="1"/>
          </p:cNvSpPr>
          <p:nvPr>
            <p:ph idx="1"/>
          </p:nvPr>
        </p:nvSpPr>
        <p:spPr>
          <a:xfrm>
            <a:off x="838200" y="1523999"/>
            <a:ext cx="10515600" cy="4652963"/>
          </a:xfrm>
        </p:spPr>
        <p:txBody>
          <a:bodyPr>
            <a:normAutofit/>
          </a:bodyPr>
          <a:lstStyle/>
          <a:p>
            <a:pPr algn="just">
              <a:lnSpc>
                <a:spcPct val="100000"/>
              </a:lnSpc>
              <a:spcBef>
                <a:spcPts val="0"/>
              </a:spcBef>
            </a:pPr>
            <a:r>
              <a:rPr lang="en-US" sz="3200" dirty="0">
                <a:latin typeface="Times New Roman" panose="02020603050405020304" pitchFamily="18" charset="0"/>
                <a:cs typeface="Times New Roman" panose="02020603050405020304" pitchFamily="18" charset="0"/>
              </a:rPr>
              <a:t>While Poverty is a Curse, Excessive Consumption is a Greater Evil</a:t>
            </a:r>
          </a:p>
          <a:p>
            <a:pPr algn="just">
              <a:lnSpc>
                <a:spcPct val="100000"/>
              </a:lnSpc>
              <a:spcBef>
                <a:spcPts val="0"/>
              </a:spcBef>
            </a:pPr>
            <a:r>
              <a:rPr lang="en-US" sz="3200" dirty="0">
                <a:latin typeface="Times New Roman" panose="02020603050405020304" pitchFamily="18" charset="0"/>
                <a:cs typeface="Times New Roman" panose="02020603050405020304" pitchFamily="18" charset="0"/>
              </a:rPr>
              <a:t>Middle Path Advocated By Buddha is the Best Way</a:t>
            </a:r>
          </a:p>
        </p:txBody>
      </p:sp>
      <p:pic>
        <p:nvPicPr>
          <p:cNvPr id="75778" name="Picture 2" descr="https://tse4.mm.bing.net/th?id=OIP.yjRKAN7UpisnTChUhFwNugEsDP&amp;pid=15.1&amp;P=0&amp;w=219&amp;h=152"/>
          <p:cNvPicPr>
            <a:picLocks noChangeAspect="1" noChangeArrowheads="1"/>
          </p:cNvPicPr>
          <p:nvPr/>
        </p:nvPicPr>
        <p:blipFill>
          <a:blip r:embed="rId2"/>
          <a:srcRect/>
          <a:stretch>
            <a:fillRect/>
          </a:stretch>
        </p:blipFill>
        <p:spPr bwMode="auto">
          <a:xfrm>
            <a:off x="3686629" y="3526971"/>
            <a:ext cx="4927082" cy="2965269"/>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lnSpc>
                <a:spcPct val="100000"/>
              </a:lnSpc>
            </a:pPr>
            <a:r>
              <a:rPr lang="en-US" sz="5400" b="1" dirty="0">
                <a:latin typeface="Times New Roman" panose="02020603050405020304" pitchFamily="18" charset="0"/>
                <a:cs typeface="Times New Roman" panose="02020603050405020304" pitchFamily="18" charset="0"/>
              </a:rPr>
              <a:t>Needs V/S Greed</a:t>
            </a:r>
          </a:p>
        </p:txBody>
      </p:sp>
      <p:sp>
        <p:nvSpPr>
          <p:cNvPr id="3" name="Content Placeholder 2"/>
          <p:cNvSpPr>
            <a:spLocks noGrp="1"/>
          </p:cNvSpPr>
          <p:nvPr>
            <p:ph idx="1"/>
          </p:nvPr>
        </p:nvSpPr>
        <p:spPr>
          <a:xfrm>
            <a:off x="838200" y="2380343"/>
            <a:ext cx="10515600" cy="3796620"/>
          </a:xfrm>
        </p:spPr>
        <p:txBody>
          <a:bodyPr>
            <a:normAutofit/>
          </a:bodyPr>
          <a:lstStyle/>
          <a:p>
            <a:pPr algn="just">
              <a:lnSpc>
                <a:spcPct val="100000"/>
              </a:lnSpc>
              <a:spcBef>
                <a:spcPts val="0"/>
              </a:spcBef>
            </a:pPr>
            <a:r>
              <a:rPr lang="en-US" sz="3200" dirty="0">
                <a:latin typeface="Times New Roman" panose="02020603050405020304" pitchFamily="18" charset="0"/>
                <a:cs typeface="Times New Roman" panose="02020603050405020304" pitchFamily="18" charset="0"/>
              </a:rPr>
              <a:t>Human Needs of Food, Water, Shelter, Health and Education Must be </a:t>
            </a:r>
            <a:r>
              <a:rPr lang="hu-HU" sz="3200" dirty="0">
                <a:latin typeface="Times New Roman" panose="02020603050405020304" pitchFamily="18" charset="0"/>
                <a:cs typeface="Times New Roman" panose="02020603050405020304" pitchFamily="18" charset="0"/>
              </a:rPr>
              <a:t>M</a:t>
            </a:r>
            <a:r>
              <a:rPr lang="en-US" sz="3200" dirty="0">
                <a:latin typeface="Times New Roman" panose="02020603050405020304" pitchFamily="18" charset="0"/>
                <a:cs typeface="Times New Roman" panose="02020603050405020304" pitchFamily="18" charset="0"/>
              </a:rPr>
              <a:t>et.</a:t>
            </a:r>
          </a:p>
          <a:p>
            <a:pPr algn="just">
              <a:lnSpc>
                <a:spcPct val="100000"/>
              </a:lnSpc>
              <a:spcBef>
                <a:spcPts val="0"/>
              </a:spcBef>
            </a:pPr>
            <a:r>
              <a:rPr lang="en-US" sz="3200" dirty="0">
                <a:latin typeface="Times New Roman" panose="02020603050405020304" pitchFamily="18" charset="0"/>
                <a:cs typeface="Times New Roman" panose="02020603050405020304" pitchFamily="18" charset="0"/>
              </a:rPr>
              <a:t>Desires are Infinite and Can Never be Satisfied. They Grow in Geometric Progression.</a:t>
            </a:r>
          </a:p>
          <a:p>
            <a:pPr algn="just">
              <a:lnSpc>
                <a:spcPct val="100000"/>
              </a:lnSpc>
              <a:spcBef>
                <a:spcPts val="0"/>
              </a:spcBef>
            </a:pPr>
            <a:r>
              <a:rPr lang="en-US" sz="3200" dirty="0">
                <a:latin typeface="Times New Roman" panose="02020603050405020304" pitchFamily="18" charset="0"/>
                <a:cs typeface="Times New Roman" panose="02020603050405020304" pitchFamily="18" charset="0"/>
              </a:rPr>
              <a:t>Consumption as Principal Goal of Life Cannot be Sustained – We Do Not Live to Eat but Eat to Live.</a:t>
            </a:r>
          </a:p>
          <a:p>
            <a:pPr algn="just">
              <a:lnSpc>
                <a:spcPct val="100000"/>
              </a:lnSpc>
              <a:spcBef>
                <a:spcPts val="0"/>
              </a:spcBef>
            </a:pPr>
            <a:r>
              <a:rPr lang="en-US" sz="3200" dirty="0">
                <a:latin typeface="Times New Roman" panose="02020603050405020304" pitchFamily="18" charset="0"/>
                <a:cs typeface="Times New Roman" panose="02020603050405020304" pitchFamily="18" charset="0"/>
              </a:rPr>
              <a:t>Needs can be satisfied but not the greed - Mahatma Gandhi</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lnSpc>
                <a:spcPct val="100000"/>
              </a:lnSpc>
            </a:pPr>
            <a:r>
              <a:rPr lang="en-US" sz="5400" b="1" dirty="0">
                <a:latin typeface="Times New Roman" panose="02020603050405020304" pitchFamily="18" charset="0"/>
                <a:cs typeface="Times New Roman" panose="02020603050405020304" pitchFamily="18" charset="0"/>
              </a:rPr>
              <a:t>7000 Years Ago Vedas Said</a:t>
            </a:r>
          </a:p>
        </p:txBody>
      </p:sp>
      <p:sp>
        <p:nvSpPr>
          <p:cNvPr id="3" name="Content Placeholder 2"/>
          <p:cNvSpPr>
            <a:spLocks noGrp="1"/>
          </p:cNvSpPr>
          <p:nvPr>
            <p:ph idx="1"/>
          </p:nvPr>
        </p:nvSpPr>
        <p:spPr>
          <a:xfrm>
            <a:off x="838200" y="2338250"/>
            <a:ext cx="10515600" cy="4245429"/>
          </a:xfrm>
        </p:spPr>
        <p:txBody>
          <a:bodyPr>
            <a:normAutofit/>
          </a:bodyPr>
          <a:lstStyle/>
          <a:p>
            <a:pPr algn="ctr">
              <a:lnSpc>
                <a:spcPct val="110000"/>
              </a:lnSpc>
              <a:spcBef>
                <a:spcPts val="0"/>
              </a:spcBef>
              <a:buNone/>
            </a:pPr>
            <a:r>
              <a:rPr lang="hi-IN" sz="3200" dirty="0">
                <a:latin typeface="Times New Roman" panose="02020603050405020304" pitchFamily="18" charset="0"/>
              </a:rPr>
              <a:t>ईशा वास्यमिदं सर्वं यत्किञ्च जगत्यां जगत्।</a:t>
            </a:r>
            <a:endParaRPr lang="en-US" sz="3200" dirty="0">
              <a:latin typeface="Times New Roman" panose="02020603050405020304" pitchFamily="18" charset="0"/>
              <a:cs typeface="Times New Roman" panose="02020603050405020304" pitchFamily="18" charset="0"/>
            </a:endParaRPr>
          </a:p>
          <a:p>
            <a:pPr algn="ctr">
              <a:lnSpc>
                <a:spcPct val="110000"/>
              </a:lnSpc>
              <a:spcBef>
                <a:spcPts val="0"/>
              </a:spcBef>
              <a:buNone/>
            </a:pPr>
            <a:r>
              <a:rPr lang="hi-IN" sz="3200" dirty="0">
                <a:latin typeface="Times New Roman" panose="02020603050405020304" pitchFamily="18" charset="0"/>
              </a:rPr>
              <a:t>तेन त्यक्तेन भुञ्जीथा मा गृधः कस्य स्विद्धनम्॥ </a:t>
            </a:r>
            <a:endParaRPr lang="en-US" sz="3200" dirty="0">
              <a:latin typeface="Times New Roman" panose="02020603050405020304" pitchFamily="18" charset="0"/>
              <a:cs typeface="Times New Roman" panose="02020603050405020304" pitchFamily="18" charset="0"/>
            </a:endParaRPr>
          </a:p>
          <a:p>
            <a:pPr algn="ctr">
              <a:lnSpc>
                <a:spcPct val="110000"/>
              </a:lnSpc>
              <a:spcBef>
                <a:spcPts val="0"/>
              </a:spcBef>
              <a:buNone/>
            </a:pPr>
            <a:r>
              <a:rPr lang="en-US" sz="3200" dirty="0">
                <a:latin typeface="Times New Roman" panose="02020603050405020304" pitchFamily="18" charset="0"/>
                <a:cs typeface="Times New Roman" panose="02020603050405020304" pitchFamily="18" charset="0"/>
              </a:rPr>
              <a:t>This Entire Universe-animate and inanimate-is Pervaded by The Almighty. Use only as Much as You Need. Neither be Greedy Nor Attached, as the Wealth of Nature Does Not Belong to You</a:t>
            </a:r>
            <a:r>
              <a:rPr lang="hu-HU" sz="3200"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p>
          <a:p>
            <a:pPr algn="ctr">
              <a:lnSpc>
                <a:spcPct val="110000"/>
              </a:lnSpc>
              <a:spcBef>
                <a:spcPts val="0"/>
              </a:spcBef>
              <a:buNone/>
            </a:pPr>
            <a:r>
              <a:rPr lang="en-US" sz="3200" dirty="0" err="1">
                <a:latin typeface="Times New Roman" panose="02020603050405020304" pitchFamily="18" charset="0"/>
                <a:cs typeface="Times New Roman" panose="02020603050405020304" pitchFamily="18" charset="0"/>
              </a:rPr>
              <a:t>Isha</a:t>
            </a:r>
            <a:r>
              <a:rPr lang="en-US" sz="3200" dirty="0">
                <a:latin typeface="Times New Roman" panose="02020603050405020304" pitchFamily="18" charset="0"/>
                <a:cs typeface="Times New Roman" panose="02020603050405020304" pitchFamily="18" charset="0"/>
              </a:rPr>
              <a:t> Upanishad</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lnSpc>
                <a:spcPct val="100000"/>
              </a:lnSpc>
            </a:pPr>
            <a:r>
              <a:rPr lang="en-US" sz="5400" b="1" dirty="0">
                <a:latin typeface="Times New Roman" panose="02020603050405020304" pitchFamily="18" charset="0"/>
                <a:cs typeface="Times New Roman" panose="02020603050405020304" pitchFamily="18" charset="0"/>
              </a:rPr>
              <a:t>Hen with Golden Egg</a:t>
            </a:r>
          </a:p>
        </p:txBody>
      </p:sp>
      <p:sp>
        <p:nvSpPr>
          <p:cNvPr id="3" name="Content Placeholder 2"/>
          <p:cNvSpPr>
            <a:spLocks noGrp="1"/>
          </p:cNvSpPr>
          <p:nvPr>
            <p:ph idx="1"/>
          </p:nvPr>
        </p:nvSpPr>
        <p:spPr/>
        <p:txBody>
          <a:bodyPr/>
          <a:lstStyle/>
          <a:p>
            <a:endParaRPr lang="en-US" dirty="0"/>
          </a:p>
        </p:txBody>
      </p:sp>
      <p:pic>
        <p:nvPicPr>
          <p:cNvPr id="78850" name="Picture 2" descr="http://behdinfarm.ir/wp-content/gallery/gallery/th-10.jpg"/>
          <p:cNvPicPr>
            <a:picLocks noChangeAspect="1" noChangeArrowheads="1"/>
          </p:cNvPicPr>
          <p:nvPr/>
        </p:nvPicPr>
        <p:blipFill>
          <a:blip r:embed="rId2"/>
          <a:srcRect/>
          <a:stretch>
            <a:fillRect/>
          </a:stretch>
        </p:blipFill>
        <p:spPr bwMode="auto">
          <a:xfrm>
            <a:off x="838200" y="1825625"/>
            <a:ext cx="10515599" cy="4351338"/>
          </a:xfrm>
          <a:prstGeom prst="rect">
            <a:avLst/>
          </a:prstGeom>
          <a:noFill/>
        </p:spPr>
      </p:pic>
      <p:pic>
        <p:nvPicPr>
          <p:cNvPr id="5" name="Picture 2" descr="http://behdinfarm.ir/wp-content/gallery/gallery/th-10.jpg"/>
          <p:cNvPicPr>
            <a:picLocks noChangeAspect="1" noChangeArrowheads="1"/>
          </p:cNvPicPr>
          <p:nvPr/>
        </p:nvPicPr>
        <p:blipFill>
          <a:blip r:embed="rId2"/>
          <a:srcRect/>
          <a:stretch>
            <a:fillRect/>
          </a:stretch>
        </p:blipFill>
        <p:spPr bwMode="auto">
          <a:xfrm>
            <a:off x="990600" y="1978025"/>
            <a:ext cx="10515599" cy="4351338"/>
          </a:xfrm>
          <a:prstGeom prst="rect">
            <a:avLst/>
          </a:prstGeom>
          <a:noFill/>
        </p:spPr>
      </p:pic>
      <p:pic>
        <p:nvPicPr>
          <p:cNvPr id="6" name="Picture 2" descr="http://behdinfarm.ir/wp-content/gallery/gallery/th-10.jpg"/>
          <p:cNvPicPr>
            <a:picLocks noChangeAspect="1" noChangeArrowheads="1"/>
          </p:cNvPicPr>
          <p:nvPr/>
        </p:nvPicPr>
        <p:blipFill>
          <a:blip r:embed="rId2"/>
          <a:srcRect/>
          <a:stretch>
            <a:fillRect/>
          </a:stretch>
        </p:blipFill>
        <p:spPr bwMode="auto">
          <a:xfrm>
            <a:off x="990600" y="2004151"/>
            <a:ext cx="10515599" cy="4351338"/>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266C6-93A1-4188-853D-7EE6FDA445E5}"/>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AD47ACA-6412-4A67-BD39-A2F4BD5F5410}"/>
              </a:ext>
            </a:extLst>
          </p:cNvPr>
          <p:cNvPicPr>
            <a:picLocks noGrp="1" noChangeAspect="1"/>
          </p:cNvPicPr>
          <p:nvPr>
            <p:ph idx="1"/>
          </p:nvPr>
        </p:nvPicPr>
        <p:blipFill>
          <a:blip r:embed="rId2"/>
          <a:stretch>
            <a:fillRect/>
          </a:stretch>
        </p:blipFill>
        <p:spPr>
          <a:xfrm>
            <a:off x="1036947" y="509046"/>
            <a:ext cx="10199803" cy="6108569"/>
          </a:xfrm>
          <a:prstGeom prst="rect">
            <a:avLst/>
          </a:prstGeom>
        </p:spPr>
      </p:pic>
    </p:spTree>
    <p:extLst>
      <p:ext uri="{BB962C8B-B14F-4D97-AF65-F5344CB8AC3E}">
        <p14:creationId xmlns:p14="http://schemas.microsoft.com/office/powerpoint/2010/main" val="689790847"/>
      </p:ext>
    </p:extLst>
  </p:cSld>
  <p:clrMapOvr>
    <a:masterClrMapping/>
  </p:clrMapOvr>
  <p:transition advClick="0" advTm="5000">
    <p:wipe dir="d"/>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838200" y="2377439"/>
            <a:ext cx="10515600" cy="3799523"/>
          </a:xfrm>
        </p:spPr>
        <p:txBody>
          <a:bodyPr>
            <a:normAutofit/>
          </a:bodyPr>
          <a:lstStyle/>
          <a:p>
            <a:pPr algn="ctr">
              <a:lnSpc>
                <a:spcPct val="100000"/>
              </a:lnSpc>
              <a:spcBef>
                <a:spcPts val="0"/>
              </a:spcBef>
              <a:buNone/>
            </a:pPr>
            <a:r>
              <a:rPr lang="hu-HU" sz="5400" b="1">
                <a:latin typeface="Times New Roman" panose="02020603050405020304" pitchFamily="18" charset="0"/>
                <a:cs typeface="Times New Roman" panose="02020603050405020304" pitchFamily="18" charset="0"/>
              </a:rPr>
              <a:t>Köszönöm! </a:t>
            </a:r>
          </a:p>
          <a:p>
            <a:pPr algn="ctr">
              <a:lnSpc>
                <a:spcPct val="100000"/>
              </a:lnSpc>
              <a:spcBef>
                <a:spcPts val="0"/>
              </a:spcBef>
              <a:buNone/>
            </a:pPr>
            <a:endParaRPr lang="hu-HU" sz="5400" b="1" dirty="0">
              <a:latin typeface="Times New Roman" panose="02020603050405020304" pitchFamily="18" charset="0"/>
              <a:cs typeface="Times New Roman" panose="02020603050405020304" pitchFamily="18" charset="0"/>
            </a:endParaRPr>
          </a:p>
          <a:p>
            <a:pPr algn="ctr">
              <a:lnSpc>
                <a:spcPct val="100000"/>
              </a:lnSpc>
              <a:spcBef>
                <a:spcPts val="0"/>
              </a:spcBef>
              <a:buNone/>
            </a:pPr>
            <a:r>
              <a:rPr lang="en-US" sz="5400" b="1" dirty="0">
                <a:latin typeface="Times New Roman" panose="02020603050405020304" pitchFamily="18" charset="0"/>
                <a:cs typeface="Times New Roman" panose="02020603050405020304" pitchFamily="18" charset="0"/>
              </a:rPr>
              <a:t>Thank You</a:t>
            </a:r>
            <a:r>
              <a:rPr lang="hu-HU" sz="5400" b="1" dirty="0">
                <a:latin typeface="Times New Roman" panose="02020603050405020304" pitchFamily="18" charset="0"/>
                <a:cs typeface="Times New Roman" panose="02020603050405020304" pitchFamily="18" charset="0"/>
              </a:rPr>
              <a:t>!</a:t>
            </a:r>
          </a:p>
          <a:p>
            <a:pPr algn="ctr">
              <a:lnSpc>
                <a:spcPct val="100000"/>
              </a:lnSpc>
              <a:spcBef>
                <a:spcPts val="0"/>
              </a:spcBef>
              <a:buNone/>
            </a:pPr>
            <a:endParaRPr lang="en-US" sz="54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73481"/>
          </a:xfrm>
        </p:spPr>
        <p:txBody>
          <a:bodyPr>
            <a:normAutofit fontScale="90000"/>
          </a:bodyPr>
          <a:lstStyle/>
          <a:p>
            <a:pPr algn="ctr">
              <a:lnSpc>
                <a:spcPct val="100000"/>
              </a:lnSpc>
            </a:pPr>
            <a:r>
              <a:rPr lang="en-US" sz="5400" b="1" dirty="0">
                <a:latin typeface="Times New Roman" panose="02020603050405020304" pitchFamily="18" charset="0"/>
                <a:cs typeface="Times New Roman" panose="02020603050405020304" pitchFamily="18" charset="0"/>
              </a:rPr>
              <a:t>Environment as Life Support System</a:t>
            </a:r>
            <a:br>
              <a:rPr lang="en-US" sz="5400" b="1" dirty="0">
                <a:latin typeface="Times New Roman" panose="02020603050405020304" pitchFamily="18" charset="0"/>
                <a:cs typeface="Times New Roman" panose="02020603050405020304" pitchFamily="18" charset="0"/>
              </a:rPr>
            </a:br>
            <a:endParaRPr lang="en-US" sz="54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1555424"/>
            <a:ext cx="10515600" cy="5052640"/>
          </a:xfrm>
        </p:spPr>
        <p:txBody>
          <a:bodyPr>
            <a:noAutofit/>
          </a:bodyPr>
          <a:lstStyle/>
          <a:p>
            <a:pPr>
              <a:lnSpc>
                <a:spcPct val="100000"/>
              </a:lnSpc>
              <a:spcBef>
                <a:spcPts val="0"/>
              </a:spcBef>
            </a:pPr>
            <a:r>
              <a:rPr lang="en-US" sz="3200" dirty="0">
                <a:latin typeface="Times New Roman" panose="02020603050405020304" pitchFamily="18" charset="0"/>
                <a:cs typeface="Times New Roman" panose="02020603050405020304" pitchFamily="18" charset="0"/>
              </a:rPr>
              <a:t>Air we breathe</a:t>
            </a:r>
          </a:p>
          <a:p>
            <a:pPr>
              <a:lnSpc>
                <a:spcPct val="100000"/>
              </a:lnSpc>
              <a:spcBef>
                <a:spcPts val="0"/>
              </a:spcBef>
            </a:pPr>
            <a:r>
              <a:rPr lang="en-US" sz="3200" dirty="0">
                <a:latin typeface="Times New Roman" panose="02020603050405020304" pitchFamily="18" charset="0"/>
                <a:cs typeface="Times New Roman" panose="02020603050405020304" pitchFamily="18" charset="0"/>
              </a:rPr>
              <a:t>Water we drink</a:t>
            </a:r>
          </a:p>
          <a:p>
            <a:pPr>
              <a:lnSpc>
                <a:spcPct val="100000"/>
              </a:lnSpc>
              <a:spcBef>
                <a:spcPts val="0"/>
              </a:spcBef>
            </a:pPr>
            <a:r>
              <a:rPr lang="en-US" sz="3200" dirty="0">
                <a:latin typeface="Times New Roman" panose="02020603050405020304" pitchFamily="18" charset="0"/>
                <a:cs typeface="Times New Roman" panose="02020603050405020304" pitchFamily="18" charset="0"/>
              </a:rPr>
              <a:t>Food we eat</a:t>
            </a:r>
          </a:p>
          <a:p>
            <a:pPr>
              <a:lnSpc>
                <a:spcPct val="100000"/>
              </a:lnSpc>
              <a:spcBef>
                <a:spcPts val="0"/>
              </a:spcBef>
            </a:pPr>
            <a:r>
              <a:rPr lang="en-US" sz="3200" dirty="0">
                <a:latin typeface="Times New Roman" panose="02020603050405020304" pitchFamily="18" charset="0"/>
                <a:cs typeface="Times New Roman" panose="02020603050405020304" pitchFamily="18" charset="0"/>
              </a:rPr>
              <a:t>Clothing we wear</a:t>
            </a:r>
          </a:p>
          <a:p>
            <a:pPr>
              <a:lnSpc>
                <a:spcPct val="100000"/>
              </a:lnSpc>
              <a:spcBef>
                <a:spcPts val="0"/>
              </a:spcBef>
            </a:pPr>
            <a:r>
              <a:rPr lang="en-US" sz="3200" dirty="0">
                <a:latin typeface="Times New Roman" panose="02020603050405020304" pitchFamily="18" charset="0"/>
                <a:cs typeface="Times New Roman" panose="02020603050405020304" pitchFamily="18" charset="0"/>
              </a:rPr>
              <a:t>Habitation we live in</a:t>
            </a:r>
          </a:p>
          <a:p>
            <a:pPr>
              <a:lnSpc>
                <a:spcPct val="100000"/>
              </a:lnSpc>
              <a:spcBef>
                <a:spcPts val="0"/>
              </a:spcBef>
            </a:pPr>
            <a:r>
              <a:rPr lang="en-US" sz="3200" dirty="0">
                <a:latin typeface="Times New Roman" panose="02020603050405020304" pitchFamily="18" charset="0"/>
                <a:cs typeface="Times New Roman" panose="02020603050405020304" pitchFamily="18" charset="0"/>
              </a:rPr>
              <a:t>Energy we consume</a:t>
            </a:r>
          </a:p>
          <a:p>
            <a:pPr>
              <a:lnSpc>
                <a:spcPct val="100000"/>
              </a:lnSpc>
              <a:spcBef>
                <a:spcPts val="0"/>
              </a:spcBef>
            </a:pPr>
            <a:r>
              <a:rPr lang="en-US" sz="3200" dirty="0">
                <a:latin typeface="Times New Roman" panose="02020603050405020304" pitchFamily="18" charset="0"/>
                <a:cs typeface="Times New Roman" panose="02020603050405020304" pitchFamily="18" charset="0"/>
              </a:rPr>
              <a:t>Everything else we use</a:t>
            </a:r>
          </a:p>
          <a:p>
            <a:pPr>
              <a:lnSpc>
                <a:spcPct val="100000"/>
              </a:lnSpc>
              <a:spcBef>
                <a:spcPts val="0"/>
              </a:spcBef>
            </a:pPr>
            <a:r>
              <a:rPr lang="en-US" sz="3200" b="1" dirty="0">
                <a:latin typeface="Times New Roman" panose="02020603050405020304" pitchFamily="18" charset="0"/>
                <a:cs typeface="Times New Roman" panose="02020603050405020304" pitchFamily="18" charset="0"/>
              </a:rPr>
              <a:t>Nature is our HOME</a:t>
            </a:r>
          </a:p>
        </p:txBody>
      </p:sp>
    </p:spTree>
    <p:extLst>
      <p:ext uri="{BB962C8B-B14F-4D97-AF65-F5344CB8AC3E}">
        <p14:creationId xmlns:p14="http://schemas.microsoft.com/office/powerpoint/2010/main" val="31011295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9919" y="-1323632"/>
            <a:ext cx="10515600" cy="1325563"/>
          </a:xfrm>
        </p:spPr>
        <p:txBody>
          <a:bodyPr/>
          <a:lstStyle/>
          <a:p>
            <a:endParaRPr lang="en-US"/>
          </a:p>
        </p:txBody>
      </p:sp>
      <p:sp>
        <p:nvSpPr>
          <p:cNvPr id="3" name="Content Placeholder 2"/>
          <p:cNvSpPr>
            <a:spLocks noGrp="1"/>
          </p:cNvSpPr>
          <p:nvPr>
            <p:ph idx="1"/>
          </p:nvPr>
        </p:nvSpPr>
        <p:spPr>
          <a:xfrm>
            <a:off x="838200" y="650789"/>
            <a:ext cx="10515600" cy="5526174"/>
          </a:xfrm>
        </p:spPr>
        <p:txBody>
          <a:bodyPr>
            <a:normAutofit/>
          </a:bodyPr>
          <a:lstStyle/>
          <a:p>
            <a:pPr marL="0" indent="0" algn="ctr">
              <a:buNone/>
            </a:pPr>
            <a:endParaRPr lang="en-US" sz="6600" dirty="0"/>
          </a:p>
          <a:p>
            <a:pPr marL="0" indent="0" algn="ctr">
              <a:lnSpc>
                <a:spcPct val="100000"/>
              </a:lnSpc>
              <a:spcBef>
                <a:spcPts val="0"/>
              </a:spcBef>
              <a:buNone/>
            </a:pPr>
            <a:r>
              <a:rPr lang="en-US" sz="5400" b="1" dirty="0">
                <a:latin typeface="Times New Roman" panose="02020603050405020304" pitchFamily="18" charset="0"/>
                <a:cs typeface="Times New Roman" panose="02020603050405020304" pitchFamily="18" charset="0"/>
              </a:rPr>
              <a:t>Humans lived in Harmony with their Environment </a:t>
            </a:r>
            <a:endParaRPr lang="hu-HU" sz="5400" b="1" dirty="0">
              <a:latin typeface="Times New Roman" panose="02020603050405020304" pitchFamily="18" charset="0"/>
              <a:cs typeface="Times New Roman" panose="02020603050405020304" pitchFamily="18" charset="0"/>
            </a:endParaRPr>
          </a:p>
          <a:p>
            <a:pPr marL="0" indent="0" algn="ctr">
              <a:lnSpc>
                <a:spcPct val="100000"/>
              </a:lnSpc>
              <a:spcBef>
                <a:spcPts val="0"/>
              </a:spcBef>
              <a:buNone/>
            </a:pPr>
            <a:r>
              <a:rPr lang="en-US" sz="5400" b="1" dirty="0">
                <a:latin typeface="Times New Roman" panose="02020603050405020304" pitchFamily="18" charset="0"/>
                <a:cs typeface="Times New Roman" panose="02020603050405020304" pitchFamily="18" charset="0"/>
              </a:rPr>
              <a:t>for Thousands of Years</a:t>
            </a:r>
          </a:p>
        </p:txBody>
      </p:sp>
    </p:spTree>
    <p:extLst>
      <p:ext uri="{BB962C8B-B14F-4D97-AF65-F5344CB8AC3E}">
        <p14:creationId xmlns:p14="http://schemas.microsoft.com/office/powerpoint/2010/main" val="4288816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780362"/>
          </a:xfrm>
          <a:prstGeom prst="rect">
            <a:avLst/>
          </a:prstGeom>
        </p:spPr>
      </p:pic>
    </p:spTree>
    <p:extLst>
      <p:ext uri="{BB962C8B-B14F-4D97-AF65-F5344CB8AC3E}">
        <p14:creationId xmlns:p14="http://schemas.microsoft.com/office/powerpoint/2010/main" val="242451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Képtalálat a következ&amp;odblac;re: „Flowers sky ocean man”"/>
          <p:cNvSpPr>
            <a:spLocks noChangeAspect="1" noChangeArrowheads="1"/>
          </p:cNvSpPr>
          <p:nvPr/>
        </p:nvSpPr>
        <p:spPr bwMode="auto">
          <a:xfrm>
            <a:off x="155575" y="-2865438"/>
            <a:ext cx="8982075" cy="59817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2"/>
          <a:stretch>
            <a:fillRect/>
          </a:stretch>
        </p:blipFill>
        <p:spPr>
          <a:xfrm>
            <a:off x="1669143" y="2113575"/>
            <a:ext cx="8534400" cy="4175464"/>
          </a:xfrm>
          <a:prstGeom prst="rect">
            <a:avLst/>
          </a:prstGeom>
        </p:spPr>
      </p:pic>
      <p:sp>
        <p:nvSpPr>
          <p:cNvPr id="7" name="Rectangle 6"/>
          <p:cNvSpPr/>
          <p:nvPr/>
        </p:nvSpPr>
        <p:spPr>
          <a:xfrm>
            <a:off x="1293223" y="156755"/>
            <a:ext cx="9535886"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Nature, Pristine and Pure</a:t>
            </a:r>
            <a:endPar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513825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1375</TotalTime>
  <Words>1394</Words>
  <Application>Microsoft Office PowerPoint</Application>
  <PresentationFormat>Szélesvásznú</PresentationFormat>
  <Paragraphs>167</Paragraphs>
  <Slides>55</Slides>
  <Notes>2</Notes>
  <HiddenSlides>0</HiddenSlides>
  <MMClips>0</MMClips>
  <ScaleCrop>false</ScaleCrop>
  <HeadingPairs>
    <vt:vector size="8" baseType="variant">
      <vt:variant>
        <vt:lpstr>Használt betűtípusok</vt:lpstr>
      </vt:variant>
      <vt:variant>
        <vt:i4>5</vt:i4>
      </vt:variant>
      <vt:variant>
        <vt:lpstr>Téma</vt:lpstr>
      </vt:variant>
      <vt:variant>
        <vt:i4>1</vt:i4>
      </vt:variant>
      <vt:variant>
        <vt:lpstr>Beágyazott OLE kiszolgálók</vt:lpstr>
      </vt:variant>
      <vt:variant>
        <vt:i4>1</vt:i4>
      </vt:variant>
      <vt:variant>
        <vt:lpstr>Diacímek</vt:lpstr>
      </vt:variant>
      <vt:variant>
        <vt:i4>55</vt:i4>
      </vt:variant>
    </vt:vector>
  </HeadingPairs>
  <TitlesOfParts>
    <vt:vector size="62" baseType="lpstr">
      <vt:lpstr>Arial</vt:lpstr>
      <vt:lpstr>Calibri</vt:lpstr>
      <vt:lpstr>Calibri Light</vt:lpstr>
      <vt:lpstr>Mangal</vt:lpstr>
      <vt:lpstr>Times New Roman</vt:lpstr>
      <vt:lpstr>Office Theme</vt:lpstr>
      <vt:lpstr>Packager Shell Object</vt:lpstr>
      <vt:lpstr>XI General Assembly and X International Seminar of the CBGU</vt:lpstr>
      <vt:lpstr>PowerPoint-bemutató</vt:lpstr>
      <vt:lpstr>Environmental Considerations in an Urban Setting By Amb. Gauri Shankar Gupta  </vt:lpstr>
      <vt:lpstr>Introduction</vt:lpstr>
      <vt:lpstr>What is Environment?</vt:lpstr>
      <vt:lpstr>Environment as Life Support System </vt:lpstr>
      <vt:lpstr>PowerPoint-bemutató</vt:lpstr>
      <vt:lpstr>PowerPoint-bemutató</vt:lpstr>
      <vt:lpstr>PowerPoint-bemutató</vt:lpstr>
      <vt:lpstr>Industrial Revolution </vt:lpstr>
      <vt:lpstr>60 Billion Tones/Year 41000 Empire Estate Building/Year</vt:lpstr>
      <vt:lpstr>PowerPoint-bemutató</vt:lpstr>
      <vt:lpstr>Consumption Society</vt:lpstr>
      <vt:lpstr>Growth, growth and more growth</vt:lpstr>
      <vt:lpstr>Environmental Degradation</vt:lpstr>
      <vt:lpstr>PowerPoint-bemutató</vt:lpstr>
      <vt:lpstr>PowerPoint-bemutató</vt:lpstr>
      <vt:lpstr>Soil Erosion</vt:lpstr>
      <vt:lpstr>Salinity</vt:lpstr>
      <vt:lpstr>Desertification</vt:lpstr>
      <vt:lpstr>Cornell Research</vt:lpstr>
      <vt:lpstr>Global Warming and Climate Change</vt:lpstr>
      <vt:lpstr>GHG Emissions Over 2000 Years</vt:lpstr>
      <vt:lpstr>Global Trend of GHG Emissions</vt:lpstr>
      <vt:lpstr>Evidence of Global Warming</vt:lpstr>
      <vt:lpstr>Evidence of Global Warming II</vt:lpstr>
      <vt:lpstr>Evidence of Global Warming III</vt:lpstr>
      <vt:lpstr>PowerPoint-bemutató</vt:lpstr>
      <vt:lpstr>Impact of Urbanization</vt:lpstr>
      <vt:lpstr>Trends in Urbanization</vt:lpstr>
      <vt:lpstr>Some Facts</vt:lpstr>
      <vt:lpstr>Cities as Hubs of Prosperity and Poverty</vt:lpstr>
      <vt:lpstr>PowerPoint-bemutató</vt:lpstr>
      <vt:lpstr>PowerPoint-bemutató</vt:lpstr>
      <vt:lpstr>PowerPoint-bemutató</vt:lpstr>
      <vt:lpstr>Slums and Garbage</vt:lpstr>
      <vt:lpstr>PowerPoint-bemutató</vt:lpstr>
      <vt:lpstr>Challenges Ahead</vt:lpstr>
      <vt:lpstr>Environmental Impact of Massive Urbanization 1</vt:lpstr>
      <vt:lpstr>PowerPoint-bemutató</vt:lpstr>
      <vt:lpstr>PowerPoint-bemutató</vt:lpstr>
      <vt:lpstr>PowerPoint-bemutató</vt:lpstr>
      <vt:lpstr>Global Air Pollution Concentration</vt:lpstr>
      <vt:lpstr>Most Cities in the World are Under Heavily Polluted Category</vt:lpstr>
      <vt:lpstr>Extreme Inequality</vt:lpstr>
      <vt:lpstr>Billionaires</vt:lpstr>
      <vt:lpstr>Extreme Inequality</vt:lpstr>
      <vt:lpstr>Failure of Smart City Concept</vt:lpstr>
      <vt:lpstr>Emissions and Contaminations on the Rise</vt:lpstr>
      <vt:lpstr>Moderation is the Essence of Life</vt:lpstr>
      <vt:lpstr>Needs V/S Greed</vt:lpstr>
      <vt:lpstr>7000 Years Ago Vedas Said</vt:lpstr>
      <vt:lpstr>Hen with Golden Egg</vt:lpstr>
      <vt:lpstr>PowerPoint-bemutató</vt:lpstr>
      <vt:lpstr>PowerPoint-bemutató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Sustainable Development</dc:title>
  <dc:creator>itsu</dc:creator>
  <cp:lastModifiedBy>rektori</cp:lastModifiedBy>
  <cp:revision>214</cp:revision>
  <dcterms:created xsi:type="dcterms:W3CDTF">2017-04-27T09:50:37Z</dcterms:created>
  <dcterms:modified xsi:type="dcterms:W3CDTF">2018-09-27T08:56:38Z</dcterms:modified>
</cp:coreProperties>
</file>