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2"/>
    <p:sldId id="281" r:id="rId3"/>
    <p:sldId id="289" r:id="rId4"/>
    <p:sldId id="256" r:id="rId5"/>
    <p:sldId id="282" r:id="rId6"/>
    <p:sldId id="294" r:id="rId7"/>
    <p:sldId id="297" r:id="rId8"/>
    <p:sldId id="286" r:id="rId9"/>
    <p:sldId id="293" r:id="rId10"/>
    <p:sldId id="296" r:id="rId11"/>
    <p:sldId id="295" r:id="rId12"/>
    <p:sldId id="269" r:id="rId13"/>
    <p:sldId id="292" r:id="rId14"/>
    <p:sldId id="272" r:id="rId15"/>
    <p:sldId id="285" r:id="rId16"/>
    <p:sldId id="274" r:id="rId17"/>
    <p:sldId id="287" r:id="rId18"/>
    <p:sldId id="290" r:id="rId1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6374" autoAdjust="0"/>
  </p:normalViewPr>
  <p:slideViewPr>
    <p:cSldViewPr snapToGrid="0">
      <p:cViewPr varScale="1">
        <p:scale>
          <a:sx n="108" d="100"/>
          <a:sy n="108" d="100"/>
        </p:scale>
        <p:origin x="1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669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0243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6115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924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3159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307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Clique para editar o título mestre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r>
              <a:t>Clique para editar o estilo do subtítulo mestre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editar o título mestre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Clique para editar o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editar o título mestre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r>
              <a:t>Clique para editar o texto mestre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editar o título mestre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Clique para editar o título mestre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Clique para editar o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Clique para editar o título mestre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r>
              <a:t>Clique para editar o texto mestre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editar o título mestre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editar o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Clique para editar o título mestre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Clique para editar o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Clique para editar o título mestre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Clique para editar o texto mestre</a:t>
            </a:r>
          </a:p>
          <a:p>
            <a:pPr lvl="1"/>
            <a:r>
              <a:t>Segundo nível</a:t>
            </a:r>
          </a:p>
          <a:p>
            <a:pPr lvl="2"/>
            <a:r>
              <a:t>Terceiro nível</a:t>
            </a:r>
          </a:p>
          <a:p>
            <a:pPr lvl="3"/>
            <a:r>
              <a:t>Quarto nível</a:t>
            </a:r>
          </a:p>
          <a:p>
            <a:pPr lvl="4"/>
            <a:r>
              <a:t>Quinto nível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moura@unb.br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6BF17C7-25AA-4813-B021-FCE9DCC9D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90" y="482928"/>
            <a:ext cx="6731516" cy="573516"/>
          </a:xfrm>
          <a:prstGeom prst="rect">
            <a:avLst/>
          </a:prstGeom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43EE0F2A-A8DE-4765-8B1E-1B7A6AE19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882" y="2133315"/>
            <a:ext cx="8645236" cy="22854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720" rIns="91440" bIns="45720" numCol="1" anchor="ctr" anchorCtr="0" compatLnSpc="1">
            <a:prstTxWarp prst="textNoShape">
              <a:avLst/>
            </a:prstTxWarp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lnSpc>
                <a:spcPct val="150000"/>
              </a:lnSpc>
              <a:buFontTx/>
              <a:buNone/>
              <a:defRPr/>
            </a:pPr>
            <a:r>
              <a:rPr lang="pt-BR" altLang="pt-BR" b="1" dirty="0">
                <a:latin typeface="Arial" panose="020B0604020202020204" pitchFamily="34" charset="0"/>
                <a:cs typeface="Arial" panose="020B0604020202020204" pitchFamily="34" charset="0"/>
              </a:rPr>
              <a:t>A Universidade de Brasília e seu ambiente urbano: oportunidades, colaborações e impacto regional</a:t>
            </a:r>
          </a:p>
          <a:p>
            <a:pPr marL="0" indent="0" algn="ctr" hangingPunct="1">
              <a:lnSpc>
                <a:spcPct val="150000"/>
              </a:lnSpc>
              <a:buFontTx/>
              <a:buNone/>
              <a:defRPr/>
            </a:pPr>
            <a:endParaRPr lang="pt-BR" alt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C8CA96-9C7A-45D7-96A6-979605045628}"/>
              </a:ext>
            </a:extLst>
          </p:cNvPr>
          <p:cNvSpPr txBox="1"/>
          <p:nvPr/>
        </p:nvSpPr>
        <p:spPr>
          <a:xfrm>
            <a:off x="5193437" y="6107837"/>
            <a:ext cx="529109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Budapeste, 27 de setembro de 2018.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221E3E-AD25-47B7-B412-4F3ED140949F}"/>
              </a:ext>
            </a:extLst>
          </p:cNvPr>
          <p:cNvSpPr txBox="1"/>
          <p:nvPr/>
        </p:nvSpPr>
        <p:spPr>
          <a:xfrm>
            <a:off x="1926454" y="4678532"/>
            <a:ext cx="5291092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Márcia Abrahão</a:t>
            </a:r>
            <a:br>
              <a:rPr kumimoji="0" lang="pt-BR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</a:br>
            <a:r>
              <a:rPr kumimoji="0" lang="pt-B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Reitora</a:t>
            </a:r>
            <a:br>
              <a:rPr kumimoji="0" lang="pt-BR" sz="2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</a:br>
            <a:endParaRPr kumimoji="0" lang="pt-BR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570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323527" y="1148249"/>
            <a:ext cx="8654218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000" dirty="0"/>
              <a:t>Semana Universitária 2018: ensino, pesquisa e extensão. 640 atividades</a:t>
            </a: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225AB50-670B-1A40-87C0-A76ADA08790B}"/>
              </a:ext>
            </a:extLst>
          </p:cNvPr>
          <p:cNvSpPr/>
          <p:nvPr/>
        </p:nvSpPr>
        <p:spPr>
          <a:xfrm>
            <a:off x="323527" y="5764618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Roda de conversa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475C302-4BEF-FF4A-B45B-9FC1B26F2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144" y="1747816"/>
            <a:ext cx="3693226" cy="492430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2F3B1DD-D99F-9541-B2C8-976CAA8CFED9}"/>
              </a:ext>
            </a:extLst>
          </p:cNvPr>
          <p:cNvSpPr/>
          <p:nvPr/>
        </p:nvSpPr>
        <p:spPr>
          <a:xfrm>
            <a:off x="3467676" y="6133950"/>
            <a:ext cx="19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Iniciação científica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3AAAA2-944F-4246-8893-A8BC87C14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" y="1747816"/>
            <a:ext cx="5333121" cy="39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610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114559" y="842815"/>
            <a:ext cx="8654218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000" dirty="0"/>
              <a:t>Semana Universitária 2018: ensino, pesquisa e extensão. 640 atividades</a:t>
            </a:r>
          </a:p>
        </p:txBody>
      </p:sp>
      <p:sp>
        <p:nvSpPr>
          <p:cNvPr id="115" name="Shape 115"/>
          <p:cNvSpPr/>
          <p:nvPr/>
        </p:nvSpPr>
        <p:spPr>
          <a:xfrm>
            <a:off x="265203" y="72863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34FFB84-BEBC-5B4C-A5BA-53B72D19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7113"/>
            <a:ext cx="4859273" cy="364445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8CAD449-E28A-9848-98C0-158D0E53D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106" y="3803800"/>
            <a:ext cx="5741894" cy="305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232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270287" y="1235224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Dados de rankings internacionais</a:t>
            </a: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461DEE7-90F5-47ED-B6DA-C333B1D3674F}"/>
              </a:ext>
            </a:extLst>
          </p:cNvPr>
          <p:cNvSpPr txBox="1"/>
          <p:nvPr/>
        </p:nvSpPr>
        <p:spPr>
          <a:xfrm>
            <a:off x="336123" y="1997476"/>
            <a:ext cx="8463493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8ª universidade no Brasil (7ª pública), segundo o THE 2019 (801-1000)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(avanço de três posições em relação a 2018, publicado em 2017)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Ingresso no THE Países Emergentes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(201-250 entre 372 universidades)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Ingresso no THE Golden Ages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(151-200 entre 200 universidades)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Avanço de mais de 200 posições no CWUR</a:t>
            </a: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(passou de 973ª para 737ª)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067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270287" y="1235224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Inovação</a:t>
            </a: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9AF6736-4C1D-D14B-B66C-1B0F19D66260}"/>
              </a:ext>
            </a:extLst>
          </p:cNvPr>
          <p:cNvSpPr txBox="1"/>
          <p:nvPr/>
        </p:nvSpPr>
        <p:spPr>
          <a:xfrm>
            <a:off x="336123" y="1997476"/>
            <a:ext cx="8463493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8ª universidade mais empreendedora do Brasil em 2017, segundo a Confederação Brasileira de Empresas Juniores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11 tecnologias licenciadas em 2017, nas áreas de Biologia, Química e Medicina.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Incubadora de empresas </a:t>
            </a:r>
          </a:p>
          <a:p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Parque Científico e Tecnológico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622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270287" y="1235224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Internacionalização – Cenário atual</a:t>
            </a: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29F3A18-2454-4EB3-A53F-2DBBF9F8F279}"/>
              </a:ext>
            </a:extLst>
          </p:cNvPr>
          <p:cNvSpPr/>
          <p:nvPr/>
        </p:nvSpPr>
        <p:spPr>
          <a:xfrm>
            <a:off x="512334" y="2023990"/>
            <a:ext cx="84061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Assessoria de Assuntos Internacionais (acolhimento de estrangeiros, programas de intercâmbio, acordos de cooperação)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Comissão Permanente de Internacionalização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Comissão Permanente de Políticas Linguísticas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Plano de Internacionalização (o primeiro em 56 anos de história)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Permanente de Extensão UnB Idiomas (8.000 estudantes matriculados em 2017): comunidade, sociedade em geral, embaixadas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Núcleo de Ensino e Pesquisa em Português para Estrangeiros (1.300 estudantes atendidos anualmente)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59267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270287" y="1235224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Internacionalização – Cenário atual</a:t>
            </a: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29F3A18-2454-4EB3-A53F-2DBBF9F8F279}"/>
              </a:ext>
            </a:extLst>
          </p:cNvPr>
          <p:cNvSpPr/>
          <p:nvPr/>
        </p:nvSpPr>
        <p:spPr>
          <a:xfrm>
            <a:off x="270287" y="1764214"/>
            <a:ext cx="8635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749 estudantes estrangeiros recebidos de 2012 a 2017. No mesmo período, 943 alunos foram enviados para universidade estrangeiras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EEAF622-68EF-4F02-B6F6-068F2DC12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6" y="3471029"/>
            <a:ext cx="4461016" cy="297328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EDB1FBC-C186-4E94-8E91-7F277729C574}"/>
              </a:ext>
            </a:extLst>
          </p:cNvPr>
          <p:cNvSpPr/>
          <p:nvPr/>
        </p:nvSpPr>
        <p:spPr>
          <a:xfrm>
            <a:off x="6376632" y="4281913"/>
            <a:ext cx="21127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Intercambistas e acadêmicos vindos pelo Programa de Estudantes Convênio de Graduação (PEC-G) - 2018</a:t>
            </a:r>
          </a:p>
        </p:txBody>
      </p:sp>
    </p:spTree>
    <p:extLst>
      <p:ext uri="{BB962C8B-B14F-4D97-AF65-F5344CB8AC3E}">
        <p14:creationId xmlns:p14="http://schemas.microsoft.com/office/powerpoint/2010/main" val="738573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94B4054-BDB1-4BC2-8326-5F7162FFA8FA}"/>
              </a:ext>
            </a:extLst>
          </p:cNvPr>
          <p:cNvSpPr/>
          <p:nvPr/>
        </p:nvSpPr>
        <p:spPr>
          <a:xfrm>
            <a:off x="136310" y="1691096"/>
            <a:ext cx="87273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Seis cátedras (promovem a formação acadêmica e o desenvolvimento de pesquisas em temas emergentes)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Quatro instituições internacionais (Casa da Cultura da América Latina, Casa Franco-Brasileira da Ciência, Instituto Confúcio e Instituto Rei </a:t>
            </a:r>
            <a:r>
              <a:rPr lang="pt-BR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Sejong</a:t>
            </a: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Mais de 270 convênios com instituições de 47 países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Redes e parcerias estratégicas (Grupo Tordesilhas, GCUB, AUGM, etc.)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 programas de pós-graduação com notas 6 e 7, segundo a Capes, e  17 programas de pós-graduação com nota 5</a:t>
            </a:r>
          </a:p>
          <a:p>
            <a:pPr marL="285750" indent="-285750">
              <a:buFontTx/>
              <a:buChar char="-"/>
            </a:pP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Aproveitamento parcial de créditos cursados no exterior</a:t>
            </a:r>
            <a:br>
              <a:rPr lang="pt-BR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12">
            <a:extLst>
              <a:ext uri="{FF2B5EF4-FFF2-40B4-BE49-F238E27FC236}">
                <a16:creationId xmlns:a16="http://schemas.microsoft.com/office/drawing/2014/main" id="{540216DF-F63F-4A73-A5C0-5A25EABDD666}"/>
              </a:ext>
            </a:extLst>
          </p:cNvPr>
          <p:cNvSpPr txBox="1">
            <a:spLocks/>
          </p:cNvSpPr>
          <p:nvPr/>
        </p:nvSpPr>
        <p:spPr>
          <a:xfrm>
            <a:off x="323527" y="1056265"/>
            <a:ext cx="5100703" cy="43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pt-BR" sz="2500" dirty="0"/>
              <a:t>Internacionalização – Cenário atual</a:t>
            </a:r>
          </a:p>
        </p:txBody>
      </p:sp>
    </p:spTree>
    <p:extLst>
      <p:ext uri="{BB962C8B-B14F-4D97-AF65-F5344CB8AC3E}">
        <p14:creationId xmlns:p14="http://schemas.microsoft.com/office/powerpoint/2010/main" val="214210404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12">
            <a:extLst>
              <a:ext uri="{FF2B5EF4-FFF2-40B4-BE49-F238E27FC236}">
                <a16:creationId xmlns:a16="http://schemas.microsoft.com/office/drawing/2014/main" id="{540216DF-F63F-4A73-A5C0-5A25EABDD666}"/>
              </a:ext>
            </a:extLst>
          </p:cNvPr>
          <p:cNvSpPr txBox="1">
            <a:spLocks/>
          </p:cNvSpPr>
          <p:nvPr/>
        </p:nvSpPr>
        <p:spPr>
          <a:xfrm>
            <a:off x="270286" y="1235224"/>
            <a:ext cx="6831157" cy="43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pt-BR" sz="2500" dirty="0"/>
              <a:t>Internacionalização – Diretrizes e desafios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C631D5C-5133-4646-98F1-9D7DCFC17343}"/>
              </a:ext>
            </a:extLst>
          </p:cNvPr>
          <p:cNvSpPr txBox="1"/>
          <p:nvPr/>
        </p:nvSpPr>
        <p:spPr>
          <a:xfrm>
            <a:off x="323527" y="1667271"/>
            <a:ext cx="7618860" cy="53553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Política linguística - internacionalização “em casa” (ensino, pesquisa, extensão e gestão administrativas)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Política de comunicação ampla, dinâmica e multilíngue - estratégias de comunicação para os públicos interno e externo</a:t>
            </a:r>
          </a:p>
          <a:p>
            <a:pPr marL="342900" indent="-342900">
              <a:buFontTx/>
              <a:buAutoNum type="arabicParenR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Mobilidade acadêmica em perspectiva institucional - para que experiências individuais se convertam em cooperações de efeito mais duradouro; aproveitamento de créditos e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co-tutela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Pesquisa integrada e para a inovação - tornar as parcerias internacionais institucionais, geralmente construídas individualmente pelos pesquisadores</a:t>
            </a:r>
          </a:p>
          <a:p>
            <a:pPr marL="342900" indent="-342900">
              <a:buFontTx/>
              <a:buAutoNum type="arabicParenR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AutoNum type="arabicParenR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Redes e parcerias estratégicas - consolidar as já existentes e buscar o desenvolvimento de outras, em especial na América Latina e países com perfil parecido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</a:pPr>
            <a:endParaRPr kumimoji="0" lang="pt-BR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528122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A686CD-9DC5-442B-B91A-697B54123B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2" y="325183"/>
            <a:ext cx="6002426" cy="51139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97A0696-91F7-458E-BBD7-C37C9A29A10A}"/>
              </a:ext>
            </a:extLst>
          </p:cNvPr>
          <p:cNvSpPr txBox="1"/>
          <p:nvPr/>
        </p:nvSpPr>
        <p:spPr>
          <a:xfrm>
            <a:off x="1189299" y="1851394"/>
            <a:ext cx="6241410" cy="3354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Obrigada!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Márcia Abrahão Moura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Reitora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  <a:hlinkClick r:id="rId3"/>
              </a:rPr>
              <a:t>mamoura@unb.br</a:t>
            </a:r>
            <a:endParaRPr kumimoji="0" lang="pt-B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2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9831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6BF17C7-25AA-4813-B021-FCE9DCC9D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90" y="482928"/>
            <a:ext cx="6731516" cy="57351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69D347F-CE4F-8A42-B10B-3E56604AE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0" y="1496291"/>
            <a:ext cx="4962403" cy="490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455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6BF17C7-25AA-4813-B021-FCE9DCC9D3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90" y="482928"/>
            <a:ext cx="6731516" cy="57351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6561D23-D93B-49B7-B5AF-212B672A6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1" b="4430"/>
          <a:stretch/>
        </p:blipFill>
        <p:spPr>
          <a:xfrm>
            <a:off x="0" y="1509211"/>
            <a:ext cx="9144000" cy="53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9759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270287" y="1235224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Um pouco de história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ubTitle" sz="quarter" idx="1"/>
          </p:nvPr>
        </p:nvSpPr>
        <p:spPr>
          <a:xfrm>
            <a:off x="336123" y="1915451"/>
            <a:ext cx="7540825" cy="362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pt-BR" sz="1800" dirty="0">
                <a:solidFill>
                  <a:schemeClr val="tx1"/>
                </a:solidFill>
              </a:rPr>
              <a:t>A UnB foi fundada em 1962, com base nos ideais do antropólogo Darcy Ribeiro e do pedagogo Anísio Teixeira.</a:t>
            </a: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endParaRPr lang="pt-BR" dirty="0">
              <a:solidFill>
                <a:schemeClr val="tx1"/>
              </a:solidFill>
            </a:endParaRPr>
          </a:p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CaixaDeTexto 45">
            <a:extLst>
              <a:ext uri="{FF2B5EF4-FFF2-40B4-BE49-F238E27FC236}">
                <a16:creationId xmlns:a16="http://schemas.microsoft.com/office/drawing/2014/main" id="{BE520BA4-2687-447B-96DB-3245FEEF4387}"/>
              </a:ext>
            </a:extLst>
          </p:cNvPr>
          <p:cNvSpPr txBox="1"/>
          <p:nvPr/>
        </p:nvSpPr>
        <p:spPr>
          <a:xfrm>
            <a:off x="1730984" y="2679335"/>
            <a:ext cx="1371273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Darcy Ribeiro</a:t>
            </a:r>
            <a:endParaRPr kumimoji="0" lang="pt-BR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656F7BE2-768C-42BD-942F-3BB9E43DD5CE}"/>
              </a:ext>
            </a:extLst>
          </p:cNvPr>
          <p:cNvSpPr/>
          <p:nvPr/>
        </p:nvSpPr>
        <p:spPr>
          <a:xfrm>
            <a:off x="5105117" y="2679333"/>
            <a:ext cx="14574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Anísio Teixeira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2D3BB62A-39D0-4DBA-AC74-D36AB1BEEE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84" y="3055271"/>
            <a:ext cx="1209778" cy="1623118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E9AE5658-3A6D-4560-8D06-F0A2DFA890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" r="7623" b="654"/>
          <a:stretch/>
        </p:blipFill>
        <p:spPr>
          <a:xfrm>
            <a:off x="5202772" y="3055271"/>
            <a:ext cx="1217886" cy="1623118"/>
          </a:xfrm>
          <a:prstGeom prst="rect">
            <a:avLst/>
          </a:prstGeom>
        </p:spPr>
      </p:pic>
      <p:sp>
        <p:nvSpPr>
          <p:cNvPr id="12" name="Shape 113">
            <a:extLst>
              <a:ext uri="{FF2B5EF4-FFF2-40B4-BE49-F238E27FC236}">
                <a16:creationId xmlns:a16="http://schemas.microsoft.com/office/drawing/2014/main" id="{0134CF47-85E5-4682-AE79-37F4598B73D6}"/>
              </a:ext>
            </a:extLst>
          </p:cNvPr>
          <p:cNvSpPr txBox="1">
            <a:spLocks/>
          </p:cNvSpPr>
          <p:nvPr/>
        </p:nvSpPr>
        <p:spPr>
          <a:xfrm>
            <a:off x="336123" y="4915763"/>
            <a:ext cx="7540825" cy="362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888888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285750" indent="-285750" algn="just" hangingPunct="1">
              <a:buFontTx/>
              <a:buChar char="-"/>
            </a:pPr>
            <a:r>
              <a:rPr lang="pt-BR" sz="1800" dirty="0">
                <a:solidFill>
                  <a:schemeClr val="tx1"/>
                </a:solidFill>
              </a:rPr>
              <a:t>Projeto pedagógico inovador (grade curricular aberta)</a:t>
            </a:r>
          </a:p>
          <a:p>
            <a:pPr algn="just" hangingPunct="1"/>
            <a:endParaRPr lang="pt-BR" sz="1800" dirty="0">
              <a:solidFill>
                <a:schemeClr val="tx1"/>
              </a:solidFill>
            </a:endParaRPr>
          </a:p>
          <a:p>
            <a:pPr marL="285750" indent="-285750" algn="just" hangingPunct="1">
              <a:buFontTx/>
              <a:buChar char="-"/>
            </a:pPr>
            <a:r>
              <a:rPr lang="pt-BR" sz="1800" dirty="0">
                <a:solidFill>
                  <a:schemeClr val="tx1"/>
                </a:solidFill>
              </a:rPr>
              <a:t>Conceito de autonomia universitária desde o princípio</a:t>
            </a:r>
          </a:p>
          <a:p>
            <a:pPr algn="just" hangingPunct="1"/>
            <a:endParaRPr lang="pt-BR" dirty="0">
              <a:solidFill>
                <a:schemeClr val="tx1"/>
              </a:solidFill>
            </a:endParaRPr>
          </a:p>
          <a:p>
            <a:pPr algn="just" hangingPunct="1"/>
            <a:endParaRPr lang="pt-B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270287" y="1108268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Alguns números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ubTitle" sz="quarter" idx="1"/>
          </p:nvPr>
        </p:nvSpPr>
        <p:spPr>
          <a:xfrm>
            <a:off x="323527" y="1667854"/>
            <a:ext cx="8499119" cy="468723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</a:rPr>
              <a:t>Quatro campi</a:t>
            </a:r>
          </a:p>
          <a:p>
            <a:pPr algn="just"/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endParaRPr lang="pt-BR" sz="2000" dirty="0">
              <a:solidFill>
                <a:schemeClr val="tx1"/>
              </a:solidFill>
            </a:endParaRPr>
          </a:p>
          <a:p>
            <a:pPr algn="just"/>
            <a:br>
              <a:rPr lang="pt-BR" sz="2000" dirty="0">
                <a:solidFill>
                  <a:schemeClr val="tx1"/>
                </a:solidFill>
              </a:rPr>
            </a:br>
            <a:endParaRPr lang="pt-BR" sz="2000" dirty="0">
              <a:solidFill>
                <a:schemeClr val="tx1"/>
              </a:solidFill>
            </a:endParaRPr>
          </a:p>
          <a:p>
            <a:pPr algn="just"/>
            <a:r>
              <a:rPr lang="pt-BR" sz="2000" dirty="0">
                <a:solidFill>
                  <a:schemeClr val="tx1"/>
                </a:solidFill>
              </a:rPr>
              <a:t>-   Cerca de 38.400 estudantes na graduação e 8.300 na pós-graduação</a:t>
            </a:r>
          </a:p>
          <a:p>
            <a:pPr algn="just"/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</a:rPr>
              <a:t>26 institutos e faculdades</a:t>
            </a:r>
          </a:p>
          <a:p>
            <a:pPr algn="just"/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</a:rPr>
              <a:t>161 cursos de graduação</a:t>
            </a:r>
          </a:p>
          <a:p>
            <a:pPr marL="285750" indent="-285750" algn="just">
              <a:buFontTx/>
              <a:buChar char="-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BR" sz="2000" dirty="0">
                <a:solidFill>
                  <a:schemeClr val="tx1"/>
                </a:solidFill>
              </a:rPr>
              <a:t>92 programas de pós-graduação (66 cursos de doutorado, 81 cursos de mestrado acadêmico e nove cursos de mestrado profissional e especialização)</a:t>
            </a:r>
            <a:br>
              <a:rPr lang="pt-BR" sz="2000" dirty="0">
                <a:solidFill>
                  <a:schemeClr val="tx1"/>
                </a:solidFill>
              </a:rPr>
            </a:br>
            <a:endParaRPr lang="pt-BR" sz="2000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endParaRPr lang="pt-BR" sz="2000" dirty="0">
              <a:solidFill>
                <a:schemeClr val="tx1"/>
              </a:solidFill>
            </a:endParaRPr>
          </a:p>
          <a:p>
            <a:pPr algn="just"/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F1A982-4DF7-4DB8-ABAC-DE1BC416ACBB}"/>
              </a:ext>
            </a:extLst>
          </p:cNvPr>
          <p:cNvSpPr txBox="1"/>
          <p:nvPr/>
        </p:nvSpPr>
        <p:spPr>
          <a:xfrm>
            <a:off x="2654419" y="1915451"/>
            <a:ext cx="220097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pt-BR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Darcy Ribeiro</a:t>
            </a:r>
            <a:endParaRPr kumimoji="0" lang="pt-BR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5ADAC0A-CF51-4DC3-AFB8-DB20FC864975}"/>
              </a:ext>
            </a:extLst>
          </p:cNvPr>
          <p:cNvSpPr/>
          <p:nvPr/>
        </p:nvSpPr>
        <p:spPr>
          <a:xfrm>
            <a:off x="2627783" y="2523931"/>
            <a:ext cx="2928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Faculdade UnB Gama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2F72FAC-3B37-485D-8851-307BA27BFC78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137349" y="2064145"/>
            <a:ext cx="517070" cy="359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8900BC9-1736-4125-B271-B06CB7000B8B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138822" y="2066924"/>
            <a:ext cx="488961" cy="641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2599E5D-FAB7-4646-90E1-543A00DAAA43}"/>
              </a:ext>
            </a:extLst>
          </p:cNvPr>
          <p:cNvSpPr txBox="1"/>
          <p:nvPr/>
        </p:nvSpPr>
        <p:spPr>
          <a:xfrm>
            <a:off x="2655892" y="2227655"/>
            <a:ext cx="27150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pt-BR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Faculdade UnB Ceilândia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8FE14415-F270-469D-839F-592E65BFEE67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2138822" y="2063590"/>
            <a:ext cx="517070" cy="348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 17">
            <a:extLst>
              <a:ext uri="{FF2B5EF4-FFF2-40B4-BE49-F238E27FC236}">
                <a16:creationId xmlns:a16="http://schemas.microsoft.com/office/drawing/2014/main" id="{282CB529-87EA-4803-892C-4A1A6E8D1AB3}"/>
              </a:ext>
            </a:extLst>
          </p:cNvPr>
          <p:cNvSpPr/>
          <p:nvPr/>
        </p:nvSpPr>
        <p:spPr>
          <a:xfrm>
            <a:off x="2627783" y="2832707"/>
            <a:ext cx="2928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Faculdade UnB Planaltina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7F671DC-1131-4A82-AB8E-AA76DA9894C7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137349" y="2064145"/>
            <a:ext cx="490434" cy="953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03112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336123" y="627495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187789"/>
            <a:ext cx="38100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E340F86-ECB3-734D-A6DC-BE6B3E6B2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6" y="643184"/>
            <a:ext cx="4975670" cy="33171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279726D-ECEF-E847-9646-81C2A2B28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740" y="3102909"/>
            <a:ext cx="6078071" cy="3755091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28D5BB3B-627F-6742-BB3E-3DB3887B8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21912FC-B71B-B844-BF6E-CB833FFAEE4C}"/>
              </a:ext>
            </a:extLst>
          </p:cNvPr>
          <p:cNvSpPr/>
          <p:nvPr/>
        </p:nvSpPr>
        <p:spPr>
          <a:xfrm>
            <a:off x="5316761" y="1056281"/>
            <a:ext cx="265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2 Hospitais veterinários</a:t>
            </a:r>
            <a:endParaRPr lang="pt-BR" sz="20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C48E57D-BC9A-BA4B-A7D0-18941B3571E6}"/>
              </a:ext>
            </a:extLst>
          </p:cNvPr>
          <p:cNvSpPr/>
          <p:nvPr/>
        </p:nvSpPr>
        <p:spPr>
          <a:xfrm>
            <a:off x="867138" y="6054209"/>
            <a:ext cx="2417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Hospital universitário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24877979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336123" y="627495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187789"/>
            <a:ext cx="38100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B012503-2CD5-D04C-A15C-A18AB06A7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59" y="1694702"/>
            <a:ext cx="7536976" cy="4999527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3B3E763-F7DC-8D43-A1B3-90E100710701}"/>
              </a:ext>
            </a:extLst>
          </p:cNvPr>
          <p:cNvSpPr/>
          <p:nvPr/>
        </p:nvSpPr>
        <p:spPr>
          <a:xfrm>
            <a:off x="312810" y="946053"/>
            <a:ext cx="3430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dirty="0">
                <a:solidFill>
                  <a:schemeClr val="tx1"/>
                </a:solidFill>
              </a:rPr>
              <a:t>Fazenda Água Limpa – 4.500 ha</a:t>
            </a:r>
          </a:p>
        </p:txBody>
      </p:sp>
    </p:spTree>
    <p:extLst>
      <p:ext uri="{BB962C8B-B14F-4D97-AF65-F5344CB8AC3E}">
        <p14:creationId xmlns:p14="http://schemas.microsoft.com/office/powerpoint/2010/main" val="10472848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189605" y="1016042"/>
            <a:ext cx="5100703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Alguns números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ubTitle" sz="quarter" idx="1"/>
          </p:nvPr>
        </p:nvSpPr>
        <p:spPr>
          <a:xfrm>
            <a:off x="153162" y="1394405"/>
            <a:ext cx="8762237" cy="166225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Bef>
                <a:spcPts val="300"/>
              </a:spcBef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285750" indent="-285750" algn="just">
              <a:buFontTx/>
              <a:buChar char="-"/>
            </a:pPr>
            <a:r>
              <a:rPr lang="pt-BR" sz="1800" dirty="0">
                <a:solidFill>
                  <a:schemeClr val="tx1"/>
                </a:solidFill>
              </a:rPr>
              <a:t>cerca de 2.800 docentes (90% deles com doutorado) e 3.200 técnicos</a:t>
            </a:r>
          </a:p>
          <a:p>
            <a:pPr marL="285750" indent="-285750" algn="just">
              <a:buFontTx/>
              <a:buChar char="-"/>
            </a:pPr>
            <a:endParaRPr lang="pt-BR" sz="1800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pt-BR" sz="1800" dirty="0">
                <a:solidFill>
                  <a:schemeClr val="tx1"/>
                </a:solidFill>
              </a:rPr>
              <a:t>Mais de 300 projetos de extensão desenvolvidos,  além de parcerias com a sociedade em atividades de ensino e pesquisa – Governo e indústria</a:t>
            </a:r>
          </a:p>
          <a:p>
            <a:pPr marL="285750" indent="-285750" algn="just">
              <a:buFontTx/>
              <a:buChar char="-"/>
            </a:pPr>
            <a:endParaRPr lang="pt-BR" sz="1800" dirty="0">
              <a:solidFill>
                <a:schemeClr val="tx1"/>
              </a:solidFill>
            </a:endParaRPr>
          </a:p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70F8FFA-406D-4805-9A18-293D78D1F692}"/>
              </a:ext>
            </a:extLst>
          </p:cNvPr>
          <p:cNvSpPr txBox="1"/>
          <p:nvPr/>
        </p:nvSpPr>
        <p:spPr>
          <a:xfrm>
            <a:off x="6486751" y="5499847"/>
            <a:ext cx="2428648" cy="1123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Projeto de Extensão Universidade do Envelhecer (2018). Foto: Beto Monteiro/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Secom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UnB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1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F7F7DB-5404-5847-8654-A3656EE18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04" y="2688272"/>
            <a:ext cx="6260705" cy="41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772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ctrTitle"/>
          </p:nvPr>
        </p:nvSpPr>
        <p:spPr>
          <a:xfrm>
            <a:off x="172883" y="955592"/>
            <a:ext cx="8654218" cy="432047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pt-BR" sz="2500" dirty="0"/>
              <a:t>Extensão: Casa de Cultura da América Latina – </a:t>
            </a:r>
            <a:r>
              <a:rPr lang="pt-BR" sz="2000" dirty="0"/>
              <a:t>desde 1987</a:t>
            </a:r>
          </a:p>
        </p:txBody>
      </p:sp>
      <p:sp>
        <p:nvSpPr>
          <p:cNvPr id="115" name="Shape 115"/>
          <p:cNvSpPr/>
          <p:nvPr/>
        </p:nvSpPr>
        <p:spPr>
          <a:xfrm>
            <a:off x="323527" y="980728"/>
            <a:ext cx="8352930" cy="1"/>
          </a:xfrm>
          <a:prstGeom prst="line">
            <a:avLst/>
          </a:prstGeom>
          <a:ln>
            <a:solidFill>
              <a:srgbClr val="80808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6" name="as_comp_cor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123" y="398437"/>
            <a:ext cx="38100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44ECFE4-2481-2A45-9A1C-DC5B44AA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28" y="3042021"/>
            <a:ext cx="5565072" cy="371004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912F7B7-B92E-6E43-A0DD-66CB31FE5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21" y="1387639"/>
            <a:ext cx="4084370" cy="2806954"/>
          </a:xfrm>
          <a:prstGeom prst="rect">
            <a:avLst/>
          </a:prstGeom>
        </p:spPr>
      </p:pic>
      <p:sp>
        <p:nvSpPr>
          <p:cNvPr id="16" name="Shape 112">
            <a:extLst>
              <a:ext uri="{FF2B5EF4-FFF2-40B4-BE49-F238E27FC236}">
                <a16:creationId xmlns:a16="http://schemas.microsoft.com/office/drawing/2014/main" id="{99551D89-54D0-A847-BCEE-01EF00C28E0C}"/>
              </a:ext>
            </a:extLst>
          </p:cNvPr>
          <p:cNvSpPr txBox="1">
            <a:spLocks/>
          </p:cNvSpPr>
          <p:nvPr/>
        </p:nvSpPr>
        <p:spPr>
          <a:xfrm>
            <a:off x="172883" y="4244295"/>
            <a:ext cx="1905299" cy="43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pt-BR" sz="2500" dirty="0"/>
              <a:t>UnB e OEI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06278051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4664</TotalTime>
  <Words>587</Words>
  <Application>Microsoft Macintosh PowerPoint</Application>
  <PresentationFormat>Apresentação na tela (4:3)</PresentationFormat>
  <Paragraphs>102</Paragraphs>
  <Slides>18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Um pouco de história</vt:lpstr>
      <vt:lpstr>Alguns números</vt:lpstr>
      <vt:lpstr>Apresentação do PowerPoint</vt:lpstr>
      <vt:lpstr>Apresentação do PowerPoint</vt:lpstr>
      <vt:lpstr>Alguns números</vt:lpstr>
      <vt:lpstr>Extensão: Casa de Cultura da América Latina – desde 1987</vt:lpstr>
      <vt:lpstr>Semana Universitária 2018: ensino, pesquisa e extensão. 640 atividades</vt:lpstr>
      <vt:lpstr>Semana Universitária 2018: ensino, pesquisa e extensão. 640 atividades</vt:lpstr>
      <vt:lpstr>Dados de rankings internacionais</vt:lpstr>
      <vt:lpstr>Inovação</vt:lpstr>
      <vt:lpstr>Internacionalização – Cenário atual</vt:lpstr>
      <vt:lpstr>Internacionalização – Cenário atual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Ana Carolina Vicentin</dc:creator>
  <cp:lastModifiedBy>Usuário do Microsoft Office</cp:lastModifiedBy>
  <cp:revision>164</cp:revision>
  <dcterms:modified xsi:type="dcterms:W3CDTF">2018-09-27T07:56:09Z</dcterms:modified>
</cp:coreProperties>
</file>