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6" r:id="rId2"/>
    <p:sldMasterId id="2147483845" r:id="rId3"/>
  </p:sldMasterIdLst>
  <p:notesMasterIdLst>
    <p:notesMasterId r:id="rId15"/>
  </p:notesMasterIdLst>
  <p:handoutMasterIdLst>
    <p:handoutMasterId r:id="rId16"/>
  </p:handoutMasterIdLst>
  <p:sldIdLst>
    <p:sldId id="527" r:id="rId4"/>
    <p:sldId id="529" r:id="rId5"/>
    <p:sldId id="530" r:id="rId6"/>
    <p:sldId id="517" r:id="rId7"/>
    <p:sldId id="520" r:id="rId8"/>
    <p:sldId id="346" r:id="rId9"/>
    <p:sldId id="521" r:id="rId10"/>
    <p:sldId id="522" r:id="rId11"/>
    <p:sldId id="301" r:id="rId12"/>
    <p:sldId id="524" r:id="rId13"/>
    <p:sldId id="526"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FBF"/>
    <a:srgbClr val="333333"/>
    <a:srgbClr val="EF8333"/>
    <a:srgbClr val="71A497"/>
    <a:srgbClr val="DF515F"/>
    <a:srgbClr val="3585B6"/>
    <a:srgbClr val="DDDDDD"/>
    <a:srgbClr val="ACA5A1"/>
    <a:srgbClr val="C9F1FF"/>
    <a:srgbClr val="8C8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autoAdjust="0"/>
    <p:restoredTop sz="84025" autoAdjust="0"/>
  </p:normalViewPr>
  <p:slideViewPr>
    <p:cSldViewPr snapToGrid="0">
      <p:cViewPr varScale="1">
        <p:scale>
          <a:sx n="115" d="100"/>
          <a:sy n="115" d="100"/>
        </p:scale>
        <p:origin x="72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252"/>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file.ad.szazadveg.hu\users\b.laszlo\Dokumentumok\Tan&#225;csad&#225;sok\2018\Innov&#225;ci&#243;s%20&#246;kosziszt&#233;ma\Strat&#233;giai%20prezi\adato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C:\Users\MeszarosAd\Downloads\rd_e_gerdact%20(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B7DF-E74D-9D0E-84897C378144}"/>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B7DF-E74D-9D0E-84897C37814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B7DF-E74D-9D0E-84897C378144}"/>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B7DF-E74D-9D0E-84897C37814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B7DF-E74D-9D0E-84897C378144}"/>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B7DF-E74D-9D0E-84897C378144}"/>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D-B7DF-E74D-9D0E-84897C378144}"/>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F-B7DF-E74D-9D0E-84897C378144}"/>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B7DF-E74D-9D0E-84897C378144}"/>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B7DF-E74D-9D0E-84897C378144}"/>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5-B7DF-E74D-9D0E-84897C378144}"/>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7-B7DF-E74D-9D0E-84897C378144}"/>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9-B7DF-E74D-9D0E-84897C378144}"/>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1B-B7DF-E74D-9D0E-84897C378144}"/>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1D-B7DF-E74D-9D0E-84897C37814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Munka2!$A$1:$A$15</c:f>
              <c:strCache>
                <c:ptCount val="15"/>
                <c:pt idx="0">
                  <c:v>Románia</c:v>
                </c:pt>
                <c:pt idx="1">
                  <c:v>Lengyelország</c:v>
                </c:pt>
                <c:pt idx="2">
                  <c:v>Magyarország</c:v>
                </c:pt>
                <c:pt idx="3">
                  <c:v>Szlovákia</c:v>
                </c:pt>
                <c:pt idx="4">
                  <c:v>Litvánia</c:v>
                </c:pt>
                <c:pt idx="5">
                  <c:v>Észtország</c:v>
                </c:pt>
                <c:pt idx="6">
                  <c:v>Portugália</c:v>
                </c:pt>
                <c:pt idx="7">
                  <c:v>Csehország</c:v>
                </c:pt>
                <c:pt idx="8">
                  <c:v>Izrael</c:v>
                </c:pt>
                <c:pt idx="9">
                  <c:v>Ausztria</c:v>
                </c:pt>
                <c:pt idx="10">
                  <c:v>Németország</c:v>
                </c:pt>
                <c:pt idx="11">
                  <c:v>Hollandia</c:v>
                </c:pt>
                <c:pt idx="12">
                  <c:v>Finnország</c:v>
                </c:pt>
                <c:pt idx="13">
                  <c:v>Dánia</c:v>
                </c:pt>
                <c:pt idx="14">
                  <c:v>Svédország</c:v>
                </c:pt>
              </c:strCache>
            </c:strRef>
          </c:cat>
          <c:val>
            <c:numRef>
              <c:f>Munka2!$B$1:$B$15</c:f>
              <c:numCache>
                <c:formatCode>0.0</c:formatCode>
                <c:ptCount val="15"/>
                <c:pt idx="0">
                  <c:v>33.792823440118198</c:v>
                </c:pt>
                <c:pt idx="1">
                  <c:v>54.786320366130013</c:v>
                </c:pt>
                <c:pt idx="2">
                  <c:v>67.368458030438944</c:v>
                </c:pt>
                <c:pt idx="3">
                  <c:v>69.974708882532909</c:v>
                </c:pt>
                <c:pt idx="4">
                  <c:v>79.357230785361523</c:v>
                </c:pt>
                <c:pt idx="5">
                  <c:v>79.762279607264134</c:v>
                </c:pt>
                <c:pt idx="6">
                  <c:v>83.002399569650649</c:v>
                </c:pt>
                <c:pt idx="7">
                  <c:v>84.356360451546479</c:v>
                </c:pt>
                <c:pt idx="8">
                  <c:v>111.0172200769284</c:v>
                </c:pt>
                <c:pt idx="9">
                  <c:v>121.4706907630157</c:v>
                </c:pt>
                <c:pt idx="10">
                  <c:v>123.410109693198</c:v>
                </c:pt>
                <c:pt idx="11">
                  <c:v>129.54612723918501</c:v>
                </c:pt>
                <c:pt idx="12">
                  <c:v>130.92406819904571</c:v>
                </c:pt>
                <c:pt idx="13">
                  <c:v>136.73296539486981</c:v>
                </c:pt>
                <c:pt idx="14">
                  <c:v>143.61366345217161</c:v>
                </c:pt>
              </c:numCache>
            </c:numRef>
          </c:val>
          <c:extLst>
            <c:ext xmlns:c16="http://schemas.microsoft.com/office/drawing/2014/chart" uri="{C3380CC4-5D6E-409C-BE32-E72D297353CC}">
              <c16:uniqueId val="{0000001E-B7DF-E74D-9D0E-84897C378144}"/>
            </c:ext>
          </c:extLst>
        </c:ser>
        <c:dLbls>
          <c:showLegendKey val="0"/>
          <c:showVal val="0"/>
          <c:showCatName val="0"/>
          <c:showSerName val="0"/>
          <c:showPercent val="0"/>
          <c:showBubbleSize val="0"/>
        </c:dLbls>
        <c:gapWidth val="100"/>
        <c:axId val="255715584"/>
        <c:axId val="255967232"/>
      </c:barChart>
      <c:catAx>
        <c:axId val="255715584"/>
        <c:scaling>
          <c:orientation val="minMax"/>
        </c:scaling>
        <c:delete val="1"/>
        <c:axPos val="l"/>
        <c:numFmt formatCode="General" sourceLinked="1"/>
        <c:majorTickMark val="none"/>
        <c:minorTickMark val="none"/>
        <c:tickLblPos val="nextTo"/>
        <c:crossAx val="255967232"/>
        <c:crosses val="autoZero"/>
        <c:auto val="1"/>
        <c:lblAlgn val="l"/>
        <c:lblOffset val="100"/>
        <c:noMultiLvlLbl val="0"/>
      </c:catAx>
      <c:valAx>
        <c:axId val="255967232"/>
        <c:scaling>
          <c:orientation val="minMax"/>
        </c:scaling>
        <c:delete val="1"/>
        <c:axPos val="b"/>
        <c:numFmt formatCode="0" sourceLinked="0"/>
        <c:majorTickMark val="none"/>
        <c:minorTickMark val="none"/>
        <c:tickLblPos val="nextTo"/>
        <c:crossAx val="25571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'[rd_e_gerdact (5).xls]Munka1'!$P$3</c:f>
              <c:strCache>
                <c:ptCount val="1"/>
                <c:pt idx="0">
                  <c:v>alapkutatás</c:v>
                </c:pt>
              </c:strCache>
            </c:strRef>
          </c:tx>
          <c:spPr>
            <a:solidFill>
              <a:schemeClr val="accent1"/>
            </a:solidFill>
            <a:ln>
              <a:noFill/>
            </a:ln>
            <a:effectLst/>
          </c:spPr>
          <c:invertIfNegative val="0"/>
          <c:dLbls>
            <c:dLbl>
              <c:idx val="1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220-E64B-AB38-11CBE8ECC376}"/>
                </c:ext>
              </c:extLst>
            </c:dLbl>
            <c:spPr>
              <a:solidFill>
                <a:schemeClr val="bg1"/>
              </a:solid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'[rd_e_gerdact (5).xls]Munka1'!$O$4:$O$30</c:f>
              <c:strCache>
                <c:ptCount val="27"/>
                <c:pt idx="0">
                  <c:v>Malta</c:v>
                </c:pt>
                <c:pt idx="1">
                  <c:v>Slovakia</c:v>
                </c:pt>
                <c:pt idx="2">
                  <c:v>Luxembourg</c:v>
                </c:pt>
                <c:pt idx="3">
                  <c:v>Greece</c:v>
                </c:pt>
                <c:pt idx="4">
                  <c:v>Latvia</c:v>
                </c:pt>
                <c:pt idx="5">
                  <c:v>Croatia</c:v>
                </c:pt>
                <c:pt idx="6">
                  <c:v>Poland</c:v>
                </c:pt>
                <c:pt idx="7">
                  <c:v>Czech Republic</c:v>
                </c:pt>
                <c:pt idx="8">
                  <c:v>Lithuania</c:v>
                </c:pt>
                <c:pt idx="9">
                  <c:v>Romania</c:v>
                </c:pt>
                <c:pt idx="10">
                  <c:v>Netherlands</c:v>
                </c:pt>
                <c:pt idx="11">
                  <c:v>Estonia</c:v>
                </c:pt>
                <c:pt idx="12">
                  <c:v>Italy</c:v>
                </c:pt>
                <c:pt idx="13">
                  <c:v>Portugal</c:v>
                </c:pt>
                <c:pt idx="14">
                  <c:v>Spain</c:v>
                </c:pt>
                <c:pt idx="15">
                  <c:v>Cyprus</c:v>
                </c:pt>
                <c:pt idx="16">
                  <c:v>Denmark</c:v>
                </c:pt>
                <c:pt idx="17">
                  <c:v>Hungary</c:v>
                </c:pt>
                <c:pt idx="18">
                  <c:v>Slovenia</c:v>
                </c:pt>
                <c:pt idx="19">
                  <c:v>Austria</c:v>
                </c:pt>
                <c:pt idx="20">
                  <c:v>South Korea</c:v>
                </c:pt>
                <c:pt idx="21">
                  <c:v>Ireland</c:v>
                </c:pt>
                <c:pt idx="22">
                  <c:v>United Kingdom</c:v>
                </c:pt>
                <c:pt idx="23">
                  <c:v>Belgium</c:v>
                </c:pt>
                <c:pt idx="24">
                  <c:v>Japan</c:v>
                </c:pt>
                <c:pt idx="25">
                  <c:v>Bulgaria</c:v>
                </c:pt>
                <c:pt idx="26">
                  <c:v>China except Hong Kong</c:v>
                </c:pt>
              </c:strCache>
            </c:strRef>
          </c:cat>
          <c:val>
            <c:numRef>
              <c:f>'[rd_e_gerdact (5).xls]Munka1'!$P$4:$P$30</c:f>
              <c:numCache>
                <c:formatCode>0%</c:formatCode>
                <c:ptCount val="27"/>
                <c:pt idx="0">
                  <c:v>0.67208459806129495</c:v>
                </c:pt>
                <c:pt idx="1">
                  <c:v>0.42783670810722202</c:v>
                </c:pt>
                <c:pt idx="2">
                  <c:v>0.38064321304544801</c:v>
                </c:pt>
                <c:pt idx="3">
                  <c:v>0.35871747015529798</c:v>
                </c:pt>
                <c:pt idx="4">
                  <c:v>0.34494086727989498</c:v>
                </c:pt>
                <c:pt idx="5">
                  <c:v>0.32034716348860398</c:v>
                </c:pt>
                <c:pt idx="6">
                  <c:v>0.318841526530242</c:v>
                </c:pt>
                <c:pt idx="7">
                  <c:v>0.31623174021142397</c:v>
                </c:pt>
                <c:pt idx="8">
                  <c:v>0.303859676136218</c:v>
                </c:pt>
                <c:pt idx="9">
                  <c:v>0.29948781679030101</c:v>
                </c:pt>
                <c:pt idx="10">
                  <c:v>0.26998577956960201</c:v>
                </c:pt>
                <c:pt idx="11">
                  <c:v>0.26682517667261102</c:v>
                </c:pt>
                <c:pt idx="12">
                  <c:v>0.24362052624452801</c:v>
                </c:pt>
                <c:pt idx="13">
                  <c:v>0.23116538442603499</c:v>
                </c:pt>
                <c:pt idx="14">
                  <c:v>0.220391740054661</c:v>
                </c:pt>
                <c:pt idx="15">
                  <c:v>0.20535609595947801</c:v>
                </c:pt>
                <c:pt idx="16">
                  <c:v>0.19409502395866199</c:v>
                </c:pt>
                <c:pt idx="17">
                  <c:v>0.184500987798946</c:v>
                </c:pt>
                <c:pt idx="18">
                  <c:v>0.176677799047437</c:v>
                </c:pt>
                <c:pt idx="19">
                  <c:v>0.17639358477346601</c:v>
                </c:pt>
                <c:pt idx="20">
                  <c:v>0.17225237606146601</c:v>
                </c:pt>
                <c:pt idx="21">
                  <c:v>0.16884774976061301</c:v>
                </c:pt>
                <c:pt idx="22">
                  <c:v>0.16656233454147801</c:v>
                </c:pt>
                <c:pt idx="23">
                  <c:v>0.15612440947994699</c:v>
                </c:pt>
                <c:pt idx="24">
                  <c:v>0.119117047334551</c:v>
                </c:pt>
                <c:pt idx="25">
                  <c:v>8.9792060491493395E-2</c:v>
                </c:pt>
                <c:pt idx="26">
                  <c:v>5.0538377098799499E-2</c:v>
                </c:pt>
              </c:numCache>
            </c:numRef>
          </c:val>
          <c:extLst>
            <c:ext xmlns:c16="http://schemas.microsoft.com/office/drawing/2014/chart" uri="{C3380CC4-5D6E-409C-BE32-E72D297353CC}">
              <c16:uniqueId val="{00000001-3220-E64B-AB38-11CBE8ECC376}"/>
            </c:ext>
          </c:extLst>
        </c:ser>
        <c:ser>
          <c:idx val="1"/>
          <c:order val="1"/>
          <c:tx>
            <c:strRef>
              <c:f>'[rd_e_gerdact (5).xls]Munka1'!$Q$3</c:f>
              <c:strCache>
                <c:ptCount val="1"/>
                <c:pt idx="0">
                  <c:v>alkalmazott kutatás</c:v>
                </c:pt>
              </c:strCache>
            </c:strRef>
          </c:tx>
          <c:spPr>
            <a:solidFill>
              <a:schemeClr val="accent2"/>
            </a:solidFill>
            <a:ln>
              <a:noFill/>
            </a:ln>
            <a:effectLst/>
          </c:spPr>
          <c:invertIfNegative val="0"/>
          <c:dLbls>
            <c:dLbl>
              <c:idx val="17"/>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1D8-A24E-9E1D-21280E761B9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'[rd_e_gerdact (5).xls]Munka1'!$O$4:$O$30</c:f>
              <c:strCache>
                <c:ptCount val="27"/>
                <c:pt idx="0">
                  <c:v>Malta</c:v>
                </c:pt>
                <c:pt idx="1">
                  <c:v>Slovakia</c:v>
                </c:pt>
                <c:pt idx="2">
                  <c:v>Luxembourg</c:v>
                </c:pt>
                <c:pt idx="3">
                  <c:v>Greece</c:v>
                </c:pt>
                <c:pt idx="4">
                  <c:v>Latvia</c:v>
                </c:pt>
                <c:pt idx="5">
                  <c:v>Croatia</c:v>
                </c:pt>
                <c:pt idx="6">
                  <c:v>Poland</c:v>
                </c:pt>
                <c:pt idx="7">
                  <c:v>Czech Republic</c:v>
                </c:pt>
                <c:pt idx="8">
                  <c:v>Lithuania</c:v>
                </c:pt>
                <c:pt idx="9">
                  <c:v>Romania</c:v>
                </c:pt>
                <c:pt idx="10">
                  <c:v>Netherlands</c:v>
                </c:pt>
                <c:pt idx="11">
                  <c:v>Estonia</c:v>
                </c:pt>
                <c:pt idx="12">
                  <c:v>Italy</c:v>
                </c:pt>
                <c:pt idx="13">
                  <c:v>Portugal</c:v>
                </c:pt>
                <c:pt idx="14">
                  <c:v>Spain</c:v>
                </c:pt>
                <c:pt idx="15">
                  <c:v>Cyprus</c:v>
                </c:pt>
                <c:pt idx="16">
                  <c:v>Denmark</c:v>
                </c:pt>
                <c:pt idx="17">
                  <c:v>Hungary</c:v>
                </c:pt>
                <c:pt idx="18">
                  <c:v>Slovenia</c:v>
                </c:pt>
                <c:pt idx="19">
                  <c:v>Austria</c:v>
                </c:pt>
                <c:pt idx="20">
                  <c:v>South Korea</c:v>
                </c:pt>
                <c:pt idx="21">
                  <c:v>Ireland</c:v>
                </c:pt>
                <c:pt idx="22">
                  <c:v>United Kingdom</c:v>
                </c:pt>
                <c:pt idx="23">
                  <c:v>Belgium</c:v>
                </c:pt>
                <c:pt idx="24">
                  <c:v>Japan</c:v>
                </c:pt>
                <c:pt idx="25">
                  <c:v>Bulgaria</c:v>
                </c:pt>
                <c:pt idx="26">
                  <c:v>China except Hong Kong</c:v>
                </c:pt>
              </c:strCache>
            </c:strRef>
          </c:cat>
          <c:val>
            <c:numRef>
              <c:f>'[rd_e_gerdact (5).xls]Munka1'!$Q$4:$Q$30</c:f>
              <c:numCache>
                <c:formatCode>0%</c:formatCode>
                <c:ptCount val="27"/>
                <c:pt idx="0">
                  <c:v>0.234756822537103</c:v>
                </c:pt>
                <c:pt idx="1">
                  <c:v>0.30261886479910999</c:v>
                </c:pt>
                <c:pt idx="2">
                  <c:v>0.46746187528310401</c:v>
                </c:pt>
                <c:pt idx="3">
                  <c:v>0.391085912831168</c:v>
                </c:pt>
                <c:pt idx="4">
                  <c:v>0.44152431011826598</c:v>
                </c:pt>
                <c:pt idx="5">
                  <c:v>0.36757121627282202</c:v>
                </c:pt>
                <c:pt idx="6">
                  <c:v>0.20318159957076401</c:v>
                </c:pt>
                <c:pt idx="7">
                  <c:v>0.36930931010389101</c:v>
                </c:pt>
                <c:pt idx="8">
                  <c:v>0.45889342263966898</c:v>
                </c:pt>
                <c:pt idx="9">
                  <c:v>0.50030557111112794</c:v>
                </c:pt>
                <c:pt idx="10">
                  <c:v>0.44644506763685299</c:v>
                </c:pt>
                <c:pt idx="11">
                  <c:v>0.25345089492107498</c:v>
                </c:pt>
                <c:pt idx="12">
                  <c:v>0.453946833957666</c:v>
                </c:pt>
                <c:pt idx="13">
                  <c:v>0.39530695453304499</c:v>
                </c:pt>
                <c:pt idx="14">
                  <c:v>0.40889766170665098</c:v>
                </c:pt>
                <c:pt idx="15">
                  <c:v>0.60776680815139705</c:v>
                </c:pt>
                <c:pt idx="16">
                  <c:v>0.36919095440749999</c:v>
                </c:pt>
                <c:pt idx="17">
                  <c:v>0.26057639805815602</c:v>
                </c:pt>
                <c:pt idx="18">
                  <c:v>0.58291201042825502</c:v>
                </c:pt>
                <c:pt idx="19">
                  <c:v>0.345200933485447</c:v>
                </c:pt>
                <c:pt idx="20">
                  <c:v>0.208385160227997</c:v>
                </c:pt>
                <c:pt idx="21">
                  <c:v>0.37216725183530203</c:v>
                </c:pt>
                <c:pt idx="22">
                  <c:v>0.443043713213574</c:v>
                </c:pt>
                <c:pt idx="23">
                  <c:v>0.45387213140677202</c:v>
                </c:pt>
                <c:pt idx="24">
                  <c:v>0.19856880935155899</c:v>
                </c:pt>
                <c:pt idx="25">
                  <c:v>0.67100621380836101</c:v>
                </c:pt>
                <c:pt idx="26">
                  <c:v>0.107878803590874</c:v>
                </c:pt>
              </c:numCache>
            </c:numRef>
          </c:val>
          <c:extLst>
            <c:ext xmlns:c16="http://schemas.microsoft.com/office/drawing/2014/chart" uri="{C3380CC4-5D6E-409C-BE32-E72D297353CC}">
              <c16:uniqueId val="{00000002-3220-E64B-AB38-11CBE8ECC376}"/>
            </c:ext>
          </c:extLst>
        </c:ser>
        <c:ser>
          <c:idx val="2"/>
          <c:order val="2"/>
          <c:tx>
            <c:strRef>
              <c:f>'[rd_e_gerdact (5).xls]Munka1'!$R$3</c:f>
              <c:strCache>
                <c:ptCount val="1"/>
                <c:pt idx="0">
                  <c:v>kísérleti fejlesztés</c:v>
                </c:pt>
              </c:strCache>
            </c:strRef>
          </c:tx>
          <c:spPr>
            <a:solidFill>
              <a:schemeClr val="accent3"/>
            </a:solidFill>
            <a:ln>
              <a:noFill/>
            </a:ln>
            <a:effectLst/>
          </c:spPr>
          <c:invertIfNegative val="0"/>
          <c:dLbls>
            <c:dLbl>
              <c:idx val="17"/>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1D8-A24E-9E1D-21280E761B9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'[rd_e_gerdact (5).xls]Munka1'!$O$4:$O$30</c:f>
              <c:strCache>
                <c:ptCount val="27"/>
                <c:pt idx="0">
                  <c:v>Malta</c:v>
                </c:pt>
                <c:pt idx="1">
                  <c:v>Slovakia</c:v>
                </c:pt>
                <c:pt idx="2">
                  <c:v>Luxembourg</c:v>
                </c:pt>
                <c:pt idx="3">
                  <c:v>Greece</c:v>
                </c:pt>
                <c:pt idx="4">
                  <c:v>Latvia</c:v>
                </c:pt>
                <c:pt idx="5">
                  <c:v>Croatia</c:v>
                </c:pt>
                <c:pt idx="6">
                  <c:v>Poland</c:v>
                </c:pt>
                <c:pt idx="7">
                  <c:v>Czech Republic</c:v>
                </c:pt>
                <c:pt idx="8">
                  <c:v>Lithuania</c:v>
                </c:pt>
                <c:pt idx="9">
                  <c:v>Romania</c:v>
                </c:pt>
                <c:pt idx="10">
                  <c:v>Netherlands</c:v>
                </c:pt>
                <c:pt idx="11">
                  <c:v>Estonia</c:v>
                </c:pt>
                <c:pt idx="12">
                  <c:v>Italy</c:v>
                </c:pt>
                <c:pt idx="13">
                  <c:v>Portugal</c:v>
                </c:pt>
                <c:pt idx="14">
                  <c:v>Spain</c:v>
                </c:pt>
                <c:pt idx="15">
                  <c:v>Cyprus</c:v>
                </c:pt>
                <c:pt idx="16">
                  <c:v>Denmark</c:v>
                </c:pt>
                <c:pt idx="17">
                  <c:v>Hungary</c:v>
                </c:pt>
                <c:pt idx="18">
                  <c:v>Slovenia</c:v>
                </c:pt>
                <c:pt idx="19">
                  <c:v>Austria</c:v>
                </c:pt>
                <c:pt idx="20">
                  <c:v>South Korea</c:v>
                </c:pt>
                <c:pt idx="21">
                  <c:v>Ireland</c:v>
                </c:pt>
                <c:pt idx="22">
                  <c:v>United Kingdom</c:v>
                </c:pt>
                <c:pt idx="23">
                  <c:v>Belgium</c:v>
                </c:pt>
                <c:pt idx="24">
                  <c:v>Japan</c:v>
                </c:pt>
                <c:pt idx="25">
                  <c:v>Bulgaria</c:v>
                </c:pt>
                <c:pt idx="26">
                  <c:v>China except Hong Kong</c:v>
                </c:pt>
              </c:strCache>
            </c:strRef>
          </c:cat>
          <c:val>
            <c:numRef>
              <c:f>'[rd_e_gerdact (5).xls]Munka1'!$R$4:$R$30</c:f>
              <c:numCache>
                <c:formatCode>0%</c:formatCode>
                <c:ptCount val="27"/>
                <c:pt idx="0">
                  <c:v>9.3158579401603006E-2</c:v>
                </c:pt>
                <c:pt idx="1">
                  <c:v>0.26954550552588702</c:v>
                </c:pt>
                <c:pt idx="2">
                  <c:v>0.15249886758266701</c:v>
                </c:pt>
                <c:pt idx="3">
                  <c:v>0.25019661701353402</c:v>
                </c:pt>
                <c:pt idx="4">
                  <c:v>0.21353482260184001</c:v>
                </c:pt>
                <c:pt idx="5">
                  <c:v>0.312081620238575</c:v>
                </c:pt>
                <c:pt idx="6">
                  <c:v>0.47797710556774098</c:v>
                </c:pt>
                <c:pt idx="7">
                  <c:v>0.314459257353989</c:v>
                </c:pt>
                <c:pt idx="8">
                  <c:v>0.23724690122411299</c:v>
                </c:pt>
                <c:pt idx="9">
                  <c:v>0.20020661209856999</c:v>
                </c:pt>
                <c:pt idx="10">
                  <c:v>0.283569152793545</c:v>
                </c:pt>
                <c:pt idx="11">
                  <c:v>0.479723928406314</c:v>
                </c:pt>
                <c:pt idx="12">
                  <c:v>0.30243263979780699</c:v>
                </c:pt>
                <c:pt idx="13">
                  <c:v>0.37352766104092</c:v>
                </c:pt>
                <c:pt idx="14">
                  <c:v>0.37071059823868802</c:v>
                </c:pt>
                <c:pt idx="15">
                  <c:v>0.18687709588912599</c:v>
                </c:pt>
                <c:pt idx="16">
                  <c:v>0.426905738209718</c:v>
                </c:pt>
                <c:pt idx="17">
                  <c:v>0.54334435299996398</c:v>
                </c:pt>
                <c:pt idx="18">
                  <c:v>0.240411362765176</c:v>
                </c:pt>
                <c:pt idx="19">
                  <c:v>0.462317887569141</c:v>
                </c:pt>
                <c:pt idx="20">
                  <c:v>0.61936246371053705</c:v>
                </c:pt>
                <c:pt idx="21">
                  <c:v>0.45898499840408602</c:v>
                </c:pt>
                <c:pt idx="22">
                  <c:v>0.39039714222157401</c:v>
                </c:pt>
                <c:pt idx="23">
                  <c:v>0.39000345911328099</c:v>
                </c:pt>
                <c:pt idx="24">
                  <c:v>0.63685615181489497</c:v>
                </c:pt>
                <c:pt idx="25">
                  <c:v>0.239201725700146</c:v>
                </c:pt>
                <c:pt idx="26">
                  <c:v>0.84158281438911497</c:v>
                </c:pt>
              </c:numCache>
            </c:numRef>
          </c:val>
          <c:extLst>
            <c:ext xmlns:c16="http://schemas.microsoft.com/office/drawing/2014/chart" uri="{C3380CC4-5D6E-409C-BE32-E72D297353CC}">
              <c16:uniqueId val="{00000003-3220-E64B-AB38-11CBE8ECC376}"/>
            </c:ext>
          </c:extLst>
        </c:ser>
        <c:dLbls>
          <c:showLegendKey val="0"/>
          <c:showVal val="0"/>
          <c:showCatName val="0"/>
          <c:showSerName val="0"/>
          <c:showPercent val="0"/>
          <c:showBubbleSize val="0"/>
        </c:dLbls>
        <c:gapWidth val="150"/>
        <c:overlap val="100"/>
        <c:axId val="84103552"/>
        <c:axId val="84105088"/>
      </c:barChart>
      <c:catAx>
        <c:axId val="84103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105088"/>
        <c:crosses val="autoZero"/>
        <c:auto val="1"/>
        <c:lblAlgn val="ctr"/>
        <c:lblOffset val="100"/>
        <c:noMultiLvlLbl val="0"/>
      </c:catAx>
      <c:valAx>
        <c:axId val="84105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1035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'[rd_e_gerdact (6).xls]Munka1'!$P$4</c:f>
              <c:strCache>
                <c:ptCount val="1"/>
                <c:pt idx="0">
                  <c:v>Alapkutatás</c:v>
                </c:pt>
              </c:strCache>
            </c:strRef>
          </c:tx>
          <c:invertIfNegative val="0"/>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9B6-9F41-911D-38E5CD8BF302}"/>
                </c:ext>
              </c:extLst>
            </c:dLbl>
            <c:numFmt formatCode="0%" sourceLinked="0"/>
            <c:spPr>
              <a:solidFill>
                <a:schemeClr val="bg1"/>
              </a:solid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'[rd_e_gerdact (6).xls]Munka1'!$O$5:$O$33</c:f>
              <c:strCache>
                <c:ptCount val="29"/>
                <c:pt idx="0">
                  <c:v>Luxembourg</c:v>
                </c:pt>
                <c:pt idx="1">
                  <c:v>Malta</c:v>
                </c:pt>
                <c:pt idx="2">
                  <c:v>Poland</c:v>
                </c:pt>
                <c:pt idx="3">
                  <c:v>Iceland</c:v>
                </c:pt>
                <c:pt idx="4">
                  <c:v>Netherlands</c:v>
                </c:pt>
                <c:pt idx="5">
                  <c:v>Slovakia</c:v>
                </c:pt>
                <c:pt idx="6">
                  <c:v>Italy</c:v>
                </c:pt>
                <c:pt idx="7">
                  <c:v>Czech Republic</c:v>
                </c:pt>
                <c:pt idx="8">
                  <c:v>Austria</c:v>
                </c:pt>
                <c:pt idx="9">
                  <c:v>Hungary</c:v>
                </c:pt>
                <c:pt idx="10">
                  <c:v>Greece</c:v>
                </c:pt>
                <c:pt idx="11">
                  <c:v>Slovenia</c:v>
                </c:pt>
                <c:pt idx="12">
                  <c:v>Romania</c:v>
                </c:pt>
                <c:pt idx="13">
                  <c:v>Estonia</c:v>
                </c:pt>
                <c:pt idx="14">
                  <c:v>Latvia</c:v>
                </c:pt>
                <c:pt idx="15">
                  <c:v>Spain</c:v>
                </c:pt>
                <c:pt idx="16">
                  <c:v>Ireland</c:v>
                </c:pt>
                <c:pt idx="17">
                  <c:v>Portugal</c:v>
                </c:pt>
                <c:pt idx="18">
                  <c:v>Denmark</c:v>
                </c:pt>
                <c:pt idx="19">
                  <c:v>Norway</c:v>
                </c:pt>
                <c:pt idx="20">
                  <c:v>China except Hong Kong</c:v>
                </c:pt>
                <c:pt idx="21">
                  <c:v>Japan</c:v>
                </c:pt>
                <c:pt idx="22">
                  <c:v>South Korea</c:v>
                </c:pt>
                <c:pt idx="23">
                  <c:v>Lithuania</c:v>
                </c:pt>
                <c:pt idx="24">
                  <c:v>Croatia</c:v>
                </c:pt>
                <c:pt idx="25">
                  <c:v>United Kingdom</c:v>
                </c:pt>
                <c:pt idx="26">
                  <c:v>Bulgaria</c:v>
                </c:pt>
                <c:pt idx="27">
                  <c:v>Cyprus</c:v>
                </c:pt>
                <c:pt idx="28">
                  <c:v>Belgium</c:v>
                </c:pt>
              </c:strCache>
            </c:strRef>
          </c:cat>
          <c:val>
            <c:numRef>
              <c:f>'[rd_e_gerdact (6).xls]Munka1'!$P$5:$P$33</c:f>
              <c:numCache>
                <c:formatCode>General</c:formatCode>
                <c:ptCount val="29"/>
                <c:pt idx="0">
                  <c:v>1</c:v>
                </c:pt>
                <c:pt idx="1">
                  <c:v>0.99573170731707294</c:v>
                </c:pt>
                <c:pt idx="2">
                  <c:v>0.68194921026641697</c:v>
                </c:pt>
                <c:pt idx="3">
                  <c:v>0.58753509708545903</c:v>
                </c:pt>
                <c:pt idx="4">
                  <c:v>0.57428335418715704</c:v>
                </c:pt>
                <c:pt idx="5">
                  <c:v>0.56716715632072401</c:v>
                </c:pt>
                <c:pt idx="6">
                  <c:v>0.56083495489120805</c:v>
                </c:pt>
                <c:pt idx="7">
                  <c:v>0.55739808996273099</c:v>
                </c:pt>
                <c:pt idx="8">
                  <c:v>0.55407710941586297</c:v>
                </c:pt>
                <c:pt idx="9">
                  <c:v>0.54803621086216603</c:v>
                </c:pt>
                <c:pt idx="10">
                  <c:v>0.53753669788899705</c:v>
                </c:pt>
                <c:pt idx="11">
                  <c:v>0.52154508017576595</c:v>
                </c:pt>
                <c:pt idx="12">
                  <c:v>0.49352438890314099</c:v>
                </c:pt>
                <c:pt idx="13">
                  <c:v>0.49265293084171902</c:v>
                </c:pt>
                <c:pt idx="14">
                  <c:v>0.48677248677248702</c:v>
                </c:pt>
                <c:pt idx="15">
                  <c:v>0.47597192224621998</c:v>
                </c:pt>
                <c:pt idx="16">
                  <c:v>0.45287958115183202</c:v>
                </c:pt>
                <c:pt idx="17">
                  <c:v>0.43722453648426701</c:v>
                </c:pt>
                <c:pt idx="18">
                  <c:v>0.42738651387948201</c:v>
                </c:pt>
                <c:pt idx="19">
                  <c:v>0.40689114454249298</c:v>
                </c:pt>
                <c:pt idx="20">
                  <c:v>0.391581594352581</c:v>
                </c:pt>
                <c:pt idx="21">
                  <c:v>0.38659497975822299</c:v>
                </c:pt>
                <c:pt idx="22">
                  <c:v>0.35331390916022198</c:v>
                </c:pt>
                <c:pt idx="23">
                  <c:v>0.34970008410584402</c:v>
                </c:pt>
                <c:pt idx="24">
                  <c:v>0.34563444457896297</c:v>
                </c:pt>
                <c:pt idx="25">
                  <c:v>0.33264244046848801</c:v>
                </c:pt>
                <c:pt idx="26">
                  <c:v>0.280742162507997</c:v>
                </c:pt>
                <c:pt idx="27">
                  <c:v>0.206548290116498</c:v>
                </c:pt>
                <c:pt idx="28">
                  <c:v>0.18585793074478699</c:v>
                </c:pt>
              </c:numCache>
            </c:numRef>
          </c:val>
          <c:extLst>
            <c:ext xmlns:c16="http://schemas.microsoft.com/office/drawing/2014/chart" uri="{C3380CC4-5D6E-409C-BE32-E72D297353CC}">
              <c16:uniqueId val="{00000001-D9B6-9F41-911D-38E5CD8BF302}"/>
            </c:ext>
          </c:extLst>
        </c:ser>
        <c:ser>
          <c:idx val="1"/>
          <c:order val="1"/>
          <c:tx>
            <c:strRef>
              <c:f>'[rd_e_gerdact (6).xls]Munka1'!$Q$4</c:f>
              <c:strCache>
                <c:ptCount val="1"/>
                <c:pt idx="0">
                  <c:v>Alkalmazott kutatás</c:v>
                </c:pt>
              </c:strCache>
            </c:strRef>
          </c:tx>
          <c:invertIfNegative val="0"/>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9B6-9F41-911D-38E5CD8BF302}"/>
                </c:ext>
              </c:extLst>
            </c:dLbl>
            <c:numFmt formatCode="0%" sourceLinked="0"/>
            <c:spPr>
              <a:solidFill>
                <a:schemeClr val="bg1"/>
              </a:solid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'[rd_e_gerdact (6).xls]Munka1'!$O$5:$O$33</c:f>
              <c:strCache>
                <c:ptCount val="29"/>
                <c:pt idx="0">
                  <c:v>Luxembourg</c:v>
                </c:pt>
                <c:pt idx="1">
                  <c:v>Malta</c:v>
                </c:pt>
                <c:pt idx="2">
                  <c:v>Poland</c:v>
                </c:pt>
                <c:pt idx="3">
                  <c:v>Iceland</c:v>
                </c:pt>
                <c:pt idx="4">
                  <c:v>Netherlands</c:v>
                </c:pt>
                <c:pt idx="5">
                  <c:v>Slovakia</c:v>
                </c:pt>
                <c:pt idx="6">
                  <c:v>Italy</c:v>
                </c:pt>
                <c:pt idx="7">
                  <c:v>Czech Republic</c:v>
                </c:pt>
                <c:pt idx="8">
                  <c:v>Austria</c:v>
                </c:pt>
                <c:pt idx="9">
                  <c:v>Hungary</c:v>
                </c:pt>
                <c:pt idx="10">
                  <c:v>Greece</c:v>
                </c:pt>
                <c:pt idx="11">
                  <c:v>Slovenia</c:v>
                </c:pt>
                <c:pt idx="12">
                  <c:v>Romania</c:v>
                </c:pt>
                <c:pt idx="13">
                  <c:v>Estonia</c:v>
                </c:pt>
                <c:pt idx="14">
                  <c:v>Latvia</c:v>
                </c:pt>
                <c:pt idx="15">
                  <c:v>Spain</c:v>
                </c:pt>
                <c:pt idx="16">
                  <c:v>Ireland</c:v>
                </c:pt>
                <c:pt idx="17">
                  <c:v>Portugal</c:v>
                </c:pt>
                <c:pt idx="18">
                  <c:v>Denmark</c:v>
                </c:pt>
                <c:pt idx="19">
                  <c:v>Norway</c:v>
                </c:pt>
                <c:pt idx="20">
                  <c:v>China except Hong Kong</c:v>
                </c:pt>
                <c:pt idx="21">
                  <c:v>Japan</c:v>
                </c:pt>
                <c:pt idx="22">
                  <c:v>South Korea</c:v>
                </c:pt>
                <c:pt idx="23">
                  <c:v>Lithuania</c:v>
                </c:pt>
                <c:pt idx="24">
                  <c:v>Croatia</c:v>
                </c:pt>
                <c:pt idx="25">
                  <c:v>United Kingdom</c:v>
                </c:pt>
                <c:pt idx="26">
                  <c:v>Bulgaria</c:v>
                </c:pt>
                <c:pt idx="27">
                  <c:v>Cyprus</c:v>
                </c:pt>
                <c:pt idx="28">
                  <c:v>Belgium</c:v>
                </c:pt>
              </c:strCache>
            </c:strRef>
          </c:cat>
          <c:val>
            <c:numRef>
              <c:f>'[rd_e_gerdact (6).xls]Munka1'!$Q$5:$Q$33</c:f>
              <c:numCache>
                <c:formatCode>General</c:formatCode>
                <c:ptCount val="29"/>
                <c:pt idx="0">
                  <c:v>0</c:v>
                </c:pt>
                <c:pt idx="1">
                  <c:v>4.2682926829268296E-3</c:v>
                </c:pt>
                <c:pt idx="2">
                  <c:v>0.19880330511146599</c:v>
                </c:pt>
                <c:pt idx="3">
                  <c:v>0.31345157590856998</c:v>
                </c:pt>
                <c:pt idx="4">
                  <c:v>0.42571664581284302</c:v>
                </c:pt>
                <c:pt idx="5">
                  <c:v>0.32836537632766899</c:v>
                </c:pt>
                <c:pt idx="6">
                  <c:v>0.33759065982664099</c:v>
                </c:pt>
                <c:pt idx="7">
                  <c:v>0.362798373837109</c:v>
                </c:pt>
                <c:pt idx="8">
                  <c:v>0.36541991818352398</c:v>
                </c:pt>
                <c:pt idx="9">
                  <c:v>0.36386780959249099</c:v>
                </c:pt>
                <c:pt idx="10">
                  <c:v>0.38763844230082201</c:v>
                </c:pt>
                <c:pt idx="11">
                  <c:v>0.37525018979915797</c:v>
                </c:pt>
                <c:pt idx="12">
                  <c:v>0.31911166489537102</c:v>
                </c:pt>
                <c:pt idx="13">
                  <c:v>0.32359048075387298</c:v>
                </c:pt>
                <c:pt idx="14">
                  <c:v>0.42724867724867699</c:v>
                </c:pt>
                <c:pt idx="15">
                  <c:v>0.37095032397408201</c:v>
                </c:pt>
                <c:pt idx="16">
                  <c:v>0.47251308900523598</c:v>
                </c:pt>
                <c:pt idx="17">
                  <c:v>0.42919389978213501</c:v>
                </c:pt>
                <c:pt idx="18">
                  <c:v>0.436381684175292</c:v>
                </c:pt>
                <c:pt idx="19">
                  <c:v>0.39996345286256402</c:v>
                </c:pt>
                <c:pt idx="20">
                  <c:v>0.517039322857201</c:v>
                </c:pt>
                <c:pt idx="21">
                  <c:v>0.238841927430745</c:v>
                </c:pt>
                <c:pt idx="22">
                  <c:v>0.33072461521704499</c:v>
                </c:pt>
                <c:pt idx="23">
                  <c:v>0.50927937003798596</c:v>
                </c:pt>
                <c:pt idx="24">
                  <c:v>0.37696870975907698</c:v>
                </c:pt>
                <c:pt idx="25">
                  <c:v>0.52046398566886598</c:v>
                </c:pt>
                <c:pt idx="26">
                  <c:v>0.53776924717423802</c:v>
                </c:pt>
                <c:pt idx="27">
                  <c:v>0.64860484780157801</c:v>
                </c:pt>
                <c:pt idx="28">
                  <c:v>0.74231399767411999</c:v>
                </c:pt>
              </c:numCache>
            </c:numRef>
          </c:val>
          <c:extLst>
            <c:ext xmlns:c16="http://schemas.microsoft.com/office/drawing/2014/chart" uri="{C3380CC4-5D6E-409C-BE32-E72D297353CC}">
              <c16:uniqueId val="{00000003-D9B6-9F41-911D-38E5CD8BF302}"/>
            </c:ext>
          </c:extLst>
        </c:ser>
        <c:ser>
          <c:idx val="2"/>
          <c:order val="2"/>
          <c:tx>
            <c:strRef>
              <c:f>'[rd_e_gerdact (6).xls]Munka1'!$R$4</c:f>
              <c:strCache>
                <c:ptCount val="1"/>
                <c:pt idx="0">
                  <c:v>Kísérleti fejlesztés</c:v>
                </c:pt>
              </c:strCache>
            </c:strRef>
          </c:tx>
          <c:invertIfNegative val="0"/>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9B6-9F41-911D-38E5CD8BF302}"/>
                </c:ext>
              </c:extLst>
            </c:dLbl>
            <c:numFmt formatCode="0%" sourceLinked="0"/>
            <c:spPr>
              <a:solidFill>
                <a:schemeClr val="bg1"/>
              </a:solid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'[rd_e_gerdact (6).xls]Munka1'!$O$5:$O$33</c:f>
              <c:strCache>
                <c:ptCount val="29"/>
                <c:pt idx="0">
                  <c:v>Luxembourg</c:v>
                </c:pt>
                <c:pt idx="1">
                  <c:v>Malta</c:v>
                </c:pt>
                <c:pt idx="2">
                  <c:v>Poland</c:v>
                </c:pt>
                <c:pt idx="3">
                  <c:v>Iceland</c:v>
                </c:pt>
                <c:pt idx="4">
                  <c:v>Netherlands</c:v>
                </c:pt>
                <c:pt idx="5">
                  <c:v>Slovakia</c:v>
                </c:pt>
                <c:pt idx="6">
                  <c:v>Italy</c:v>
                </c:pt>
                <c:pt idx="7">
                  <c:v>Czech Republic</c:v>
                </c:pt>
                <c:pt idx="8">
                  <c:v>Austria</c:v>
                </c:pt>
                <c:pt idx="9">
                  <c:v>Hungary</c:v>
                </c:pt>
                <c:pt idx="10">
                  <c:v>Greece</c:v>
                </c:pt>
                <c:pt idx="11">
                  <c:v>Slovenia</c:v>
                </c:pt>
                <c:pt idx="12">
                  <c:v>Romania</c:v>
                </c:pt>
                <c:pt idx="13">
                  <c:v>Estonia</c:v>
                </c:pt>
                <c:pt idx="14">
                  <c:v>Latvia</c:v>
                </c:pt>
                <c:pt idx="15">
                  <c:v>Spain</c:v>
                </c:pt>
                <c:pt idx="16">
                  <c:v>Ireland</c:v>
                </c:pt>
                <c:pt idx="17">
                  <c:v>Portugal</c:v>
                </c:pt>
                <c:pt idx="18">
                  <c:v>Denmark</c:v>
                </c:pt>
                <c:pt idx="19">
                  <c:v>Norway</c:v>
                </c:pt>
                <c:pt idx="20">
                  <c:v>China except Hong Kong</c:v>
                </c:pt>
                <c:pt idx="21">
                  <c:v>Japan</c:v>
                </c:pt>
                <c:pt idx="22">
                  <c:v>South Korea</c:v>
                </c:pt>
                <c:pt idx="23">
                  <c:v>Lithuania</c:v>
                </c:pt>
                <c:pt idx="24">
                  <c:v>Croatia</c:v>
                </c:pt>
                <c:pt idx="25">
                  <c:v>United Kingdom</c:v>
                </c:pt>
                <c:pt idx="26">
                  <c:v>Bulgaria</c:v>
                </c:pt>
                <c:pt idx="27">
                  <c:v>Cyprus</c:v>
                </c:pt>
                <c:pt idx="28">
                  <c:v>Belgium</c:v>
                </c:pt>
              </c:strCache>
            </c:strRef>
          </c:cat>
          <c:val>
            <c:numRef>
              <c:f>'[rd_e_gerdact (6).xls]Munka1'!$R$5:$R$33</c:f>
              <c:numCache>
                <c:formatCode>General</c:formatCode>
                <c:ptCount val="29"/>
                <c:pt idx="0">
                  <c:v>0</c:v>
                </c:pt>
                <c:pt idx="1">
                  <c:v>0</c:v>
                </c:pt>
                <c:pt idx="2">
                  <c:v>0.119228229676204</c:v>
                </c:pt>
                <c:pt idx="3">
                  <c:v>9.9013327005971402E-2</c:v>
                </c:pt>
                <c:pt idx="4">
                  <c:v>0</c:v>
                </c:pt>
                <c:pt idx="5">
                  <c:v>0.104467467351608</c:v>
                </c:pt>
                <c:pt idx="6">
                  <c:v>0.101574385282151</c:v>
                </c:pt>
                <c:pt idx="7">
                  <c:v>7.9803536200159897E-2</c:v>
                </c:pt>
                <c:pt idx="8">
                  <c:v>8.0502972400613104E-2</c:v>
                </c:pt>
                <c:pt idx="9">
                  <c:v>8.8095979545342804E-2</c:v>
                </c:pt>
                <c:pt idx="10">
                  <c:v>7.4824859810180694E-2</c:v>
                </c:pt>
                <c:pt idx="11">
                  <c:v>0.10320473002507601</c:v>
                </c:pt>
                <c:pt idx="12">
                  <c:v>0.187363946201488</c:v>
                </c:pt>
                <c:pt idx="13">
                  <c:v>0.18367672895703599</c:v>
                </c:pt>
                <c:pt idx="14">
                  <c:v>8.5978835978836002E-2</c:v>
                </c:pt>
                <c:pt idx="15">
                  <c:v>0.15307775377969801</c:v>
                </c:pt>
                <c:pt idx="16">
                  <c:v>7.4607329842931905E-2</c:v>
                </c:pt>
                <c:pt idx="17">
                  <c:v>0.133581563733597</c:v>
                </c:pt>
                <c:pt idx="18">
                  <c:v>0.13623180194522599</c:v>
                </c:pt>
                <c:pt idx="19">
                  <c:v>0.114684821600698</c:v>
                </c:pt>
                <c:pt idx="20">
                  <c:v>9.1379152621791498E-2</c:v>
                </c:pt>
                <c:pt idx="21">
                  <c:v>6.0003028988955098E-2</c:v>
                </c:pt>
                <c:pt idx="22">
                  <c:v>0.31596147562273302</c:v>
                </c:pt>
                <c:pt idx="23">
                  <c:v>0.14102054585616999</c:v>
                </c:pt>
                <c:pt idx="24">
                  <c:v>0.27738583959761798</c:v>
                </c:pt>
                <c:pt idx="25">
                  <c:v>0.14690607953097601</c:v>
                </c:pt>
                <c:pt idx="26">
                  <c:v>0.181531243335466</c:v>
                </c:pt>
                <c:pt idx="27">
                  <c:v>0.14484686208192399</c:v>
                </c:pt>
                <c:pt idx="28">
                  <c:v>7.1827585402186603E-2</c:v>
                </c:pt>
              </c:numCache>
            </c:numRef>
          </c:val>
          <c:extLst>
            <c:ext xmlns:c16="http://schemas.microsoft.com/office/drawing/2014/chart" uri="{C3380CC4-5D6E-409C-BE32-E72D297353CC}">
              <c16:uniqueId val="{00000005-D9B6-9F41-911D-38E5CD8BF302}"/>
            </c:ext>
          </c:extLst>
        </c:ser>
        <c:dLbls>
          <c:showLegendKey val="0"/>
          <c:showVal val="0"/>
          <c:showCatName val="0"/>
          <c:showSerName val="0"/>
          <c:showPercent val="0"/>
          <c:showBubbleSize val="0"/>
        </c:dLbls>
        <c:gapWidth val="150"/>
        <c:overlap val="100"/>
        <c:axId val="90512000"/>
        <c:axId val="90513792"/>
      </c:barChart>
      <c:catAx>
        <c:axId val="90512000"/>
        <c:scaling>
          <c:orientation val="minMax"/>
        </c:scaling>
        <c:delete val="0"/>
        <c:axPos val="b"/>
        <c:numFmt formatCode="General" sourceLinked="0"/>
        <c:majorTickMark val="out"/>
        <c:minorTickMark val="none"/>
        <c:tickLblPos val="nextTo"/>
        <c:crossAx val="90513792"/>
        <c:crosses val="autoZero"/>
        <c:auto val="1"/>
        <c:lblAlgn val="ctr"/>
        <c:lblOffset val="100"/>
        <c:noMultiLvlLbl val="0"/>
      </c:catAx>
      <c:valAx>
        <c:axId val="90513792"/>
        <c:scaling>
          <c:orientation val="minMax"/>
        </c:scaling>
        <c:delete val="0"/>
        <c:axPos val="l"/>
        <c:majorGridlines/>
        <c:numFmt formatCode="0%" sourceLinked="1"/>
        <c:majorTickMark val="out"/>
        <c:minorTickMark val="none"/>
        <c:tickLblPos val="nextTo"/>
        <c:crossAx val="90512000"/>
        <c:crosses val="autoZero"/>
        <c:crossBetween val="between"/>
      </c:valAx>
    </c:plotArea>
    <c:legend>
      <c:legendPos val="t"/>
      <c:layout/>
      <c:overlay val="0"/>
    </c:legend>
    <c:plotVisOnly val="1"/>
    <c:dispBlanksAs val="gap"/>
    <c:showDLblsOverMax val="0"/>
  </c:chart>
  <c:txPr>
    <a:bodyPr/>
    <a:lstStyle/>
    <a:p>
      <a:pPr>
        <a:defRPr sz="9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91A8A7-7096-4865-8534-DCBEEDDBDB90}" type="datetimeFigureOut">
              <a:rPr lang="hu-HU" smtClean="0"/>
              <a:pPr/>
              <a:t>2018. 09. 26.</a:t>
            </a:fld>
            <a:endParaRPr lang="hu-HU"/>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03468-A8D6-4C5A-B33C-E49A4D4671D9}" type="slidenum">
              <a:rPr lang="hu-HU" smtClean="0"/>
              <a:pPr/>
              <a:t>‹#›</a:t>
            </a:fld>
            <a:endParaRPr lang="hu-HU"/>
          </a:p>
        </p:txBody>
      </p:sp>
    </p:spTree>
    <p:extLst>
      <p:ext uri="{BB962C8B-B14F-4D97-AF65-F5344CB8AC3E}">
        <p14:creationId xmlns:p14="http://schemas.microsoft.com/office/powerpoint/2010/main" val="173321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0FA83-1680-46D1-A6E7-61263E83B0D8}" type="datetimeFigureOut">
              <a:rPr lang="hu-HU" smtClean="0"/>
              <a:pPr/>
              <a:t>2018. 09. 26.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25D26-22FA-4565-B08B-BA99448A04FD}" type="slidenum">
              <a:rPr lang="hu-HU" smtClean="0"/>
              <a:pPr/>
              <a:t>‹#›</a:t>
            </a:fld>
            <a:endParaRPr lang="hu-HU"/>
          </a:p>
        </p:txBody>
      </p:sp>
    </p:spTree>
    <p:extLst>
      <p:ext uri="{BB962C8B-B14F-4D97-AF65-F5344CB8AC3E}">
        <p14:creationId xmlns:p14="http://schemas.microsoft.com/office/powerpoint/2010/main" val="128399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22275" y="1241425"/>
            <a:ext cx="5953125" cy="3349625"/>
          </a:xfrm>
        </p:spPr>
      </p:sp>
      <p:sp>
        <p:nvSpPr>
          <p:cNvPr id="3" name="Jegyzetek helye 2"/>
          <p:cNvSpPr>
            <a:spLocks noGrp="1"/>
          </p:cNvSpPr>
          <p:nvPr>
            <p:ph type="body" idx="1"/>
          </p:nvPr>
        </p:nvSpPr>
        <p:spPr>
          <a:xfrm>
            <a:off x="679768" y="4777195"/>
            <a:ext cx="5438140" cy="1367867"/>
          </a:xfrm>
        </p:spPr>
        <p:txBody>
          <a:bodyPr/>
          <a:lstStyle/>
          <a:p>
            <a:r>
              <a:rPr lang="en-GB" sz="1600" dirty="0"/>
              <a:t>SLIDE 6</a:t>
            </a:r>
          </a:p>
          <a:p>
            <a:r>
              <a:rPr lang="en-GB" sz="1600" dirty="0"/>
              <a:t> </a:t>
            </a:r>
          </a:p>
          <a:p>
            <a:pPr marL="285750" lvl="0" indent="-285750" algn="just">
              <a:buFont typeface="Arial" panose="020B0604020202020204" pitchFamily="34" charset="0"/>
              <a:buChar char="•"/>
            </a:pPr>
            <a:r>
              <a:rPr lang="en-GB" sz="1600" dirty="0"/>
              <a:t>…….which are organized in the </a:t>
            </a:r>
            <a:r>
              <a:rPr lang="hu-HU" sz="1600" dirty="0" smtClean="0"/>
              <a:t>9 </a:t>
            </a:r>
            <a:r>
              <a:rPr lang="en-GB" sz="1600" dirty="0" smtClean="0"/>
              <a:t>faculties </a:t>
            </a:r>
            <a:r>
              <a:rPr lang="en-GB" sz="1600" dirty="0"/>
              <a:t>of our University</a:t>
            </a:r>
            <a:r>
              <a:rPr lang="en-GB" sz="1600" dirty="0" smtClean="0"/>
              <a:t>….</a:t>
            </a:r>
            <a:endParaRPr lang="en-GB" sz="1600" dirty="0"/>
          </a:p>
          <a:p>
            <a:endParaRPr lang="en-US" sz="1600"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CB25E2-6C5F-42FB-8631-71B64A9D1035}"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78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Hiányzik</a:t>
            </a:r>
            <a:r>
              <a:rPr lang="en-US" dirty="0"/>
              <a:t> a </a:t>
            </a:r>
            <a:r>
              <a:rPr lang="en-US" dirty="0" err="1"/>
              <a:t>változásra</a:t>
            </a:r>
            <a:r>
              <a:rPr lang="en-US" dirty="0"/>
              <a:t> </a:t>
            </a:r>
            <a:r>
              <a:rPr lang="en-US" dirty="0" err="1"/>
              <a:t>való</a:t>
            </a:r>
            <a:r>
              <a:rPr lang="en-US" dirty="0"/>
              <a:t> </a:t>
            </a:r>
            <a:r>
              <a:rPr lang="en-US" dirty="0" err="1"/>
              <a:t>képesség</a:t>
            </a:r>
            <a:r>
              <a:rPr lang="en-US" dirty="0"/>
              <a:t>.</a:t>
            </a:r>
          </a:p>
        </p:txBody>
      </p:sp>
      <p:sp>
        <p:nvSpPr>
          <p:cNvPr id="4" name="Slide Number Placeholder 3"/>
          <p:cNvSpPr>
            <a:spLocks noGrp="1"/>
          </p:cNvSpPr>
          <p:nvPr>
            <p:ph type="sldNum" sz="quarter" idx="10"/>
          </p:nvPr>
        </p:nvSpPr>
        <p:spPr/>
        <p:txBody>
          <a:bodyPr/>
          <a:lstStyle/>
          <a:p>
            <a:fld id="{AA425D26-22FA-4565-B08B-BA99448A04FD}" type="slidenum">
              <a:rPr lang="hu-HU" smtClean="0"/>
              <a:pPr/>
              <a:t>4</a:t>
            </a:fld>
            <a:endParaRPr lang="hu-HU"/>
          </a:p>
        </p:txBody>
      </p:sp>
    </p:spTree>
    <p:extLst>
      <p:ext uri="{BB962C8B-B14F-4D97-AF65-F5344CB8AC3E}">
        <p14:creationId xmlns:p14="http://schemas.microsoft.com/office/powerpoint/2010/main" val="123778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Hiányzik</a:t>
            </a:r>
            <a:r>
              <a:rPr lang="en-US" dirty="0"/>
              <a:t> a </a:t>
            </a:r>
            <a:r>
              <a:rPr lang="en-US" dirty="0" err="1"/>
              <a:t>változásra</a:t>
            </a:r>
            <a:r>
              <a:rPr lang="en-US" dirty="0"/>
              <a:t> </a:t>
            </a:r>
            <a:r>
              <a:rPr lang="en-US" dirty="0" err="1"/>
              <a:t>való</a:t>
            </a:r>
            <a:r>
              <a:rPr lang="en-US" dirty="0"/>
              <a:t> </a:t>
            </a:r>
            <a:r>
              <a:rPr lang="en-US" dirty="0" err="1"/>
              <a:t>képesség</a:t>
            </a:r>
            <a:r>
              <a:rPr lang="en-US" dirty="0"/>
              <a:t>.</a:t>
            </a:r>
          </a:p>
        </p:txBody>
      </p:sp>
      <p:sp>
        <p:nvSpPr>
          <p:cNvPr id="4" name="Slide Number Placeholder 3"/>
          <p:cNvSpPr>
            <a:spLocks noGrp="1"/>
          </p:cNvSpPr>
          <p:nvPr>
            <p:ph type="sldNum" sz="quarter" idx="10"/>
          </p:nvPr>
        </p:nvSpPr>
        <p:spPr/>
        <p:txBody>
          <a:bodyPr/>
          <a:lstStyle/>
          <a:p>
            <a:fld id="{AA425D26-22FA-4565-B08B-BA99448A04FD}" type="slidenum">
              <a:rPr lang="hu-HU" smtClean="0"/>
              <a:pPr/>
              <a:t>5</a:t>
            </a:fld>
            <a:endParaRPr lang="hu-HU"/>
          </a:p>
        </p:txBody>
      </p:sp>
    </p:spTree>
    <p:extLst>
      <p:ext uri="{BB962C8B-B14F-4D97-AF65-F5344CB8AC3E}">
        <p14:creationId xmlns:p14="http://schemas.microsoft.com/office/powerpoint/2010/main" val="82616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Technológia</a:t>
            </a:r>
            <a:r>
              <a:rPr lang="en-US" dirty="0"/>
              <a:t> </a:t>
            </a:r>
            <a:r>
              <a:rPr lang="en-US" dirty="0" err="1"/>
              <a:t>és</a:t>
            </a:r>
            <a:r>
              <a:rPr lang="en-US" dirty="0"/>
              <a:t> </a:t>
            </a:r>
            <a:r>
              <a:rPr lang="en-US" dirty="0" err="1"/>
              <a:t>innováció</a:t>
            </a:r>
            <a:r>
              <a:rPr lang="en-US" dirty="0"/>
              <a:t> </a:t>
            </a:r>
            <a:r>
              <a:rPr lang="en-US" dirty="0" err="1"/>
              <a:t>előre</a:t>
            </a:r>
            <a:endParaRPr lang="en-US" dirty="0"/>
          </a:p>
          <a:p>
            <a:endParaRPr lang="en-US" dirty="0"/>
          </a:p>
          <a:p>
            <a:endParaRPr lang="en-US" dirty="0"/>
          </a:p>
          <a:p>
            <a:pPr marL="228600" indent="-228600">
              <a:buAutoNum type="arabicPeriod"/>
            </a:pPr>
            <a:r>
              <a:rPr lang="en-US" dirty="0" err="1"/>
              <a:t>Bérek</a:t>
            </a:r>
            <a:r>
              <a:rPr lang="en-US" dirty="0"/>
              <a:t> 2028-ig </a:t>
            </a:r>
            <a:r>
              <a:rPr lang="en-US" dirty="0" err="1"/>
              <a:t>megdpulázódnak</a:t>
            </a:r>
            <a:r>
              <a:rPr lang="en-US" dirty="0"/>
              <a:t>.</a:t>
            </a:r>
          </a:p>
          <a:p>
            <a:pPr marL="228600" indent="-228600">
              <a:buAutoNum type="arabicPeriod"/>
            </a:pPr>
            <a:r>
              <a:rPr lang="en-US" dirty="0" err="1"/>
              <a:t>Hatékonyságbeli</a:t>
            </a:r>
            <a:r>
              <a:rPr lang="en-US" dirty="0"/>
              <a:t> </a:t>
            </a:r>
            <a:r>
              <a:rPr lang="en-US" dirty="0" err="1"/>
              <a:t>különbség</a:t>
            </a:r>
            <a:r>
              <a:rPr lang="en-US" dirty="0"/>
              <a:t> 100/60-ról 100/80-ra </a:t>
            </a:r>
            <a:r>
              <a:rPr lang="en-US" dirty="0" err="1"/>
              <a:t>mérséklődik</a:t>
            </a:r>
            <a:endParaRPr lang="en-US" dirty="0"/>
          </a:p>
          <a:p>
            <a:pPr marL="228600" indent="-228600">
              <a:buAutoNum type="arabicPeriod"/>
            </a:pPr>
            <a:r>
              <a:rPr lang="en-US" dirty="0" err="1"/>
              <a:t>Hazai</a:t>
            </a:r>
            <a:r>
              <a:rPr lang="en-US" baseline="0" dirty="0"/>
              <a:t> </a:t>
            </a:r>
            <a:r>
              <a:rPr lang="en-US" baseline="0" dirty="0" err="1"/>
              <a:t>tulajdonú</a:t>
            </a:r>
            <a:r>
              <a:rPr lang="en-US" baseline="0" dirty="0"/>
              <a:t> </a:t>
            </a:r>
            <a:r>
              <a:rPr lang="en-US" baseline="0" dirty="0" err="1"/>
              <a:t>vállalatok</a:t>
            </a:r>
            <a:r>
              <a:rPr lang="en-US" baseline="0" dirty="0"/>
              <a:t> </a:t>
            </a:r>
            <a:r>
              <a:rPr lang="en-US" baseline="0" dirty="0" err="1"/>
              <a:t>exportrészesedése</a:t>
            </a:r>
            <a:r>
              <a:rPr lang="en-US" baseline="0" dirty="0"/>
              <a:t> 30 </a:t>
            </a:r>
            <a:r>
              <a:rPr lang="en-US" baseline="0" dirty="0" err="1"/>
              <a:t>százalékra</a:t>
            </a:r>
            <a:r>
              <a:rPr lang="en-US" baseline="0" dirty="0"/>
              <a:t> </a:t>
            </a:r>
            <a:r>
              <a:rPr lang="en-US" baseline="0" dirty="0" err="1"/>
              <a:t>nő</a:t>
            </a:r>
            <a:r>
              <a:rPr lang="en-US" baseline="0" dirty="0"/>
              <a:t>.</a:t>
            </a:r>
          </a:p>
          <a:p>
            <a:pPr marL="228600" indent="-228600">
              <a:buAutoNum type="arabicPeriod"/>
            </a:pPr>
            <a:r>
              <a:rPr lang="en-US" baseline="0" dirty="0"/>
              <a:t>OECD </a:t>
            </a:r>
            <a:r>
              <a:rPr lang="en-US" baseline="0" dirty="0" err="1"/>
              <a:t>átlag</a:t>
            </a:r>
            <a:r>
              <a:rPr lang="en-US" baseline="0" dirty="0"/>
              <a:t> </a:t>
            </a:r>
            <a:r>
              <a:rPr lang="en-US" baseline="0" dirty="0" err="1"/>
              <a:t>alá</a:t>
            </a:r>
            <a:r>
              <a:rPr lang="en-US" baseline="0" dirty="0"/>
              <a:t> </a:t>
            </a:r>
            <a:r>
              <a:rPr lang="en-US" baseline="0" dirty="0" err="1"/>
              <a:t>csökkenő</a:t>
            </a:r>
            <a:r>
              <a:rPr lang="en-US" baseline="0" dirty="0"/>
              <a:t> </a:t>
            </a:r>
            <a:r>
              <a:rPr lang="en-US" baseline="0" dirty="0" err="1"/>
              <a:t>lemorzsolódás</a:t>
            </a:r>
            <a:endParaRPr lang="en-US" baseline="0" dirty="0"/>
          </a:p>
          <a:p>
            <a:pPr marL="228600" indent="-228600">
              <a:buAutoNum type="arabicPeriod"/>
            </a:pPr>
            <a:r>
              <a:rPr lang="en-US" baseline="0" dirty="0" err="1"/>
              <a:t>Rugalmas</a:t>
            </a:r>
            <a:r>
              <a:rPr lang="en-US" baseline="0" dirty="0"/>
              <a:t> </a:t>
            </a:r>
            <a:r>
              <a:rPr lang="en-US" baseline="0" dirty="0" err="1"/>
              <a:t>felnőttképzés</a:t>
            </a:r>
            <a:r>
              <a:rPr lang="en-US" baseline="0" dirty="0"/>
              <a:t> a </a:t>
            </a:r>
            <a:r>
              <a:rPr lang="en-US" baseline="0" dirty="0" err="1"/>
              <a:t>munkaerőpiac</a:t>
            </a:r>
            <a:r>
              <a:rPr lang="en-US" baseline="0" dirty="0"/>
              <a:t> </a:t>
            </a:r>
            <a:r>
              <a:rPr lang="en-US" baseline="0" dirty="0" err="1"/>
              <a:t>kiszolgálása</a:t>
            </a:r>
            <a:r>
              <a:rPr lang="en-US" baseline="0" dirty="0"/>
              <a:t> </a:t>
            </a:r>
            <a:r>
              <a:rPr lang="en-US" baseline="0" dirty="0" err="1"/>
              <a:t>érdekében</a:t>
            </a:r>
            <a:r>
              <a:rPr lang="en-US" baseline="0" dirty="0"/>
              <a:t> – </a:t>
            </a:r>
            <a:r>
              <a:rPr lang="en-US" baseline="0" dirty="0" err="1"/>
              <a:t>biztos</a:t>
            </a:r>
            <a:r>
              <a:rPr lang="en-US" baseline="0" dirty="0"/>
              <a:t> </a:t>
            </a:r>
            <a:r>
              <a:rPr lang="en-US" baseline="0" dirty="0" err="1"/>
              <a:t>foglalkoztatás</a:t>
            </a:r>
            <a:endParaRPr lang="en-US" baseline="0" dirty="0"/>
          </a:p>
          <a:p>
            <a:pPr marL="228600" indent="-228600">
              <a:buAutoNum type="arabicPeriod"/>
            </a:pPr>
            <a:r>
              <a:rPr lang="en-US" baseline="0" dirty="0" err="1"/>
              <a:t>Kkv</a:t>
            </a:r>
            <a:r>
              <a:rPr lang="en-US" baseline="0" dirty="0"/>
              <a:t>-k </a:t>
            </a:r>
            <a:r>
              <a:rPr lang="en-US" baseline="0" dirty="0" err="1"/>
              <a:t>adóterhei</a:t>
            </a:r>
            <a:r>
              <a:rPr lang="en-US" baseline="0" dirty="0"/>
              <a:t> 30%-</a:t>
            </a:r>
            <a:r>
              <a:rPr lang="en-US" baseline="0" dirty="0" err="1"/>
              <a:t>ra</a:t>
            </a:r>
            <a:r>
              <a:rPr lang="en-US" baseline="0" dirty="0"/>
              <a:t> 2028</a:t>
            </a:r>
          </a:p>
          <a:p>
            <a:pPr marL="228600" indent="-228600">
              <a:buAutoNum type="arabicPeriod"/>
            </a:pPr>
            <a:r>
              <a:rPr lang="en-US" baseline="0" dirty="0" err="1"/>
              <a:t>Kivándorlás</a:t>
            </a:r>
            <a:r>
              <a:rPr lang="en-US" baseline="0" dirty="0"/>
              <a:t> </a:t>
            </a:r>
            <a:r>
              <a:rPr lang="en-US" baseline="0" dirty="0" err="1"/>
              <a:t>mérséklésse</a:t>
            </a:r>
            <a:r>
              <a:rPr lang="en-US" baseline="0" dirty="0"/>
              <a:t> </a:t>
            </a:r>
            <a:r>
              <a:rPr lang="en-US" baseline="0" dirty="0" err="1"/>
              <a:t>technológiai</a:t>
            </a:r>
            <a:r>
              <a:rPr lang="en-US" baseline="0" dirty="0"/>
              <a:t> </a:t>
            </a:r>
            <a:r>
              <a:rPr lang="en-US" baseline="0" dirty="0" err="1"/>
              <a:t>fejlődés</a:t>
            </a:r>
            <a:endParaRPr lang="en-US" baseline="0" dirty="0"/>
          </a:p>
          <a:p>
            <a:pPr marL="228600" indent="-228600">
              <a:buAutoNum type="arabicPeriod"/>
            </a:pPr>
            <a:r>
              <a:rPr lang="en-US" baseline="0" dirty="0" err="1"/>
              <a:t>Rezsicsökkentés</a:t>
            </a:r>
            <a:r>
              <a:rPr lang="en-US" baseline="0" dirty="0"/>
              <a:t> a </a:t>
            </a:r>
            <a:r>
              <a:rPr lang="en-US" baseline="0" dirty="0" err="1"/>
              <a:t>technológiával</a:t>
            </a:r>
            <a:r>
              <a:rPr lang="en-US" baseline="0" dirty="0"/>
              <a:t> 20-25%-</a:t>
            </a:r>
            <a:r>
              <a:rPr lang="en-US" baseline="0" dirty="0" err="1"/>
              <a:t>kal</a:t>
            </a:r>
            <a:r>
              <a:rPr lang="en-US" baseline="0" dirty="0"/>
              <a:t> </a:t>
            </a:r>
            <a:r>
              <a:rPr lang="en-US" baseline="0" dirty="0" err="1"/>
              <a:t>és</a:t>
            </a:r>
            <a:r>
              <a:rPr lang="en-US" baseline="0" dirty="0"/>
              <a:t> </a:t>
            </a:r>
            <a:r>
              <a:rPr lang="en-US" baseline="0" dirty="0" err="1"/>
              <a:t>javuló</a:t>
            </a:r>
            <a:r>
              <a:rPr lang="en-US" baseline="0" dirty="0"/>
              <a:t> </a:t>
            </a:r>
            <a:r>
              <a:rPr lang="en-US" baseline="0" dirty="0" err="1"/>
              <a:t>ellátásbiztonság</a:t>
            </a:r>
            <a:endParaRPr lang="en-US" baseline="0" dirty="0"/>
          </a:p>
          <a:p>
            <a:pPr marL="228600" indent="-228600">
              <a:buAutoNum type="arabicPeriod"/>
            </a:pPr>
            <a:r>
              <a:rPr lang="en-US" baseline="0" dirty="0" err="1"/>
              <a:t>Stb</a:t>
            </a:r>
            <a:r>
              <a:rPr lang="en-US" baseline="0" dirty="0"/>
              <a:t> </a:t>
            </a:r>
            <a:r>
              <a:rPr lang="en-US" baseline="0" dirty="0" err="1"/>
              <a:t>stb</a:t>
            </a:r>
            <a:r>
              <a:rPr lang="en-US" baseline="0" dirty="0"/>
              <a:t>.</a:t>
            </a:r>
            <a:endParaRPr lang="en-US" dirty="0"/>
          </a:p>
        </p:txBody>
      </p:sp>
      <p:sp>
        <p:nvSpPr>
          <p:cNvPr id="4" name="Slide Number Placeholder 3"/>
          <p:cNvSpPr>
            <a:spLocks noGrp="1"/>
          </p:cNvSpPr>
          <p:nvPr>
            <p:ph type="sldNum" sz="quarter" idx="10"/>
          </p:nvPr>
        </p:nvSpPr>
        <p:spPr/>
        <p:txBody>
          <a:bodyPr/>
          <a:lstStyle/>
          <a:p>
            <a:fld id="{AA425D26-22FA-4565-B08B-BA99448A04FD}" type="slidenum">
              <a:rPr lang="hu-HU" smtClean="0"/>
              <a:pPr/>
              <a:t>6</a:t>
            </a:fld>
            <a:endParaRPr lang="hu-HU"/>
          </a:p>
        </p:txBody>
      </p:sp>
    </p:spTree>
    <p:extLst>
      <p:ext uri="{BB962C8B-B14F-4D97-AF65-F5344CB8AC3E}">
        <p14:creationId xmlns:p14="http://schemas.microsoft.com/office/powerpoint/2010/main" val="333253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Hiányzik</a:t>
            </a:r>
            <a:r>
              <a:rPr lang="en-US" dirty="0"/>
              <a:t> a </a:t>
            </a:r>
            <a:r>
              <a:rPr lang="en-US" dirty="0" err="1"/>
              <a:t>változásra</a:t>
            </a:r>
            <a:r>
              <a:rPr lang="en-US" dirty="0"/>
              <a:t> </a:t>
            </a:r>
            <a:r>
              <a:rPr lang="en-US" dirty="0" err="1"/>
              <a:t>való</a:t>
            </a:r>
            <a:r>
              <a:rPr lang="en-US" dirty="0"/>
              <a:t> </a:t>
            </a:r>
            <a:r>
              <a:rPr lang="en-US" dirty="0" err="1"/>
              <a:t>képesség</a:t>
            </a:r>
            <a:r>
              <a:rPr lang="en-US" dirty="0"/>
              <a:t>.</a:t>
            </a:r>
          </a:p>
        </p:txBody>
      </p:sp>
      <p:sp>
        <p:nvSpPr>
          <p:cNvPr id="4" name="Slide Number Placeholder 3"/>
          <p:cNvSpPr>
            <a:spLocks noGrp="1"/>
          </p:cNvSpPr>
          <p:nvPr>
            <p:ph type="sldNum" sz="quarter" idx="10"/>
          </p:nvPr>
        </p:nvSpPr>
        <p:spPr/>
        <p:txBody>
          <a:bodyPr/>
          <a:lstStyle/>
          <a:p>
            <a:fld id="{AA425D26-22FA-4565-B08B-BA99448A04FD}" type="slidenum">
              <a:rPr lang="hu-HU" smtClean="0"/>
              <a:pPr/>
              <a:t>7</a:t>
            </a:fld>
            <a:endParaRPr lang="hu-HU"/>
          </a:p>
        </p:txBody>
      </p:sp>
    </p:spTree>
    <p:extLst>
      <p:ext uri="{BB962C8B-B14F-4D97-AF65-F5344CB8AC3E}">
        <p14:creationId xmlns:p14="http://schemas.microsoft.com/office/powerpoint/2010/main" val="66846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Hiányzik</a:t>
            </a:r>
            <a:r>
              <a:rPr lang="en-US" dirty="0"/>
              <a:t> a </a:t>
            </a:r>
            <a:r>
              <a:rPr lang="en-US" dirty="0" err="1"/>
              <a:t>változásra</a:t>
            </a:r>
            <a:r>
              <a:rPr lang="en-US" dirty="0"/>
              <a:t> </a:t>
            </a:r>
            <a:r>
              <a:rPr lang="en-US" dirty="0" err="1"/>
              <a:t>való</a:t>
            </a:r>
            <a:r>
              <a:rPr lang="en-US" dirty="0"/>
              <a:t> </a:t>
            </a:r>
            <a:r>
              <a:rPr lang="en-US" dirty="0" err="1"/>
              <a:t>képesség</a:t>
            </a:r>
            <a:r>
              <a:rPr lang="en-US" dirty="0"/>
              <a:t>.</a:t>
            </a:r>
          </a:p>
        </p:txBody>
      </p:sp>
      <p:sp>
        <p:nvSpPr>
          <p:cNvPr id="4" name="Slide Number Placeholder 3"/>
          <p:cNvSpPr>
            <a:spLocks noGrp="1"/>
          </p:cNvSpPr>
          <p:nvPr>
            <p:ph type="sldNum" sz="quarter" idx="10"/>
          </p:nvPr>
        </p:nvSpPr>
        <p:spPr/>
        <p:txBody>
          <a:bodyPr/>
          <a:lstStyle/>
          <a:p>
            <a:fld id="{AA425D26-22FA-4565-B08B-BA99448A04FD}" type="slidenum">
              <a:rPr lang="hu-HU" smtClean="0"/>
              <a:pPr/>
              <a:t>8</a:t>
            </a:fld>
            <a:endParaRPr lang="hu-HU"/>
          </a:p>
        </p:txBody>
      </p:sp>
    </p:spTree>
    <p:extLst>
      <p:ext uri="{BB962C8B-B14F-4D97-AF65-F5344CB8AC3E}">
        <p14:creationId xmlns:p14="http://schemas.microsoft.com/office/powerpoint/2010/main" val="425726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25D26-22FA-4565-B08B-BA99448A04FD}" type="slidenum">
              <a:rPr lang="hu-HU" smtClean="0"/>
              <a:pPr/>
              <a:t>9</a:t>
            </a:fld>
            <a:endParaRPr lang="hu-HU"/>
          </a:p>
        </p:txBody>
      </p:sp>
    </p:spTree>
    <p:extLst>
      <p:ext uri="{BB962C8B-B14F-4D97-AF65-F5344CB8AC3E}">
        <p14:creationId xmlns:p14="http://schemas.microsoft.com/office/powerpoint/2010/main" val="129162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25D26-22FA-4565-B08B-BA99448A04FD}" type="slidenum">
              <a:rPr lang="hu-HU" smtClean="0"/>
              <a:pPr/>
              <a:t>10</a:t>
            </a:fld>
            <a:endParaRPr lang="hu-HU"/>
          </a:p>
        </p:txBody>
      </p:sp>
    </p:spTree>
    <p:extLst>
      <p:ext uri="{BB962C8B-B14F-4D97-AF65-F5344CB8AC3E}">
        <p14:creationId xmlns:p14="http://schemas.microsoft.com/office/powerpoint/2010/main" val="49381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 nyitó">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90600" y="2904480"/>
            <a:ext cx="10363200" cy="682580"/>
          </a:xfrm>
          <a:prstGeom prst="rect">
            <a:avLst/>
          </a:prstGeo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beírásához kattintson ide</a:t>
            </a:r>
          </a:p>
        </p:txBody>
      </p:sp>
      <p:sp>
        <p:nvSpPr>
          <p:cNvPr id="16" name="Szöveg helye 15"/>
          <p:cNvSpPr>
            <a:spLocks noGrp="1"/>
          </p:cNvSpPr>
          <p:nvPr>
            <p:ph type="body" sz="quarter" idx="15" hasCustomPrompt="1"/>
          </p:nvPr>
        </p:nvSpPr>
        <p:spPr>
          <a:xfrm>
            <a:off x="2362200" y="4801060"/>
            <a:ext cx="7620000" cy="449263"/>
          </a:xfrm>
        </p:spPr>
        <p:txBody>
          <a:bodyPr/>
          <a:lstStyle>
            <a:lvl1pPr marL="0" indent="0" algn="ctr">
              <a:buNone/>
              <a:defRPr sz="2400"/>
            </a:lvl1pPr>
          </a:lstStyle>
          <a:p>
            <a:pPr lvl="0"/>
            <a:r>
              <a:rPr lang="hu-HU" dirty="0"/>
              <a:t>E-mail</a:t>
            </a:r>
          </a:p>
        </p:txBody>
      </p:sp>
      <p:sp>
        <p:nvSpPr>
          <p:cNvPr id="18" name="Szöveg helye 17"/>
          <p:cNvSpPr>
            <a:spLocks noGrp="1"/>
          </p:cNvSpPr>
          <p:nvPr>
            <p:ph type="body" sz="quarter" idx="16" hasCustomPrompt="1"/>
          </p:nvPr>
        </p:nvSpPr>
        <p:spPr>
          <a:xfrm>
            <a:off x="2362200" y="4323897"/>
            <a:ext cx="7620000" cy="400050"/>
          </a:xfrm>
        </p:spPr>
        <p:txBody>
          <a:bodyPr>
            <a:noAutofit/>
          </a:bodyPr>
          <a:lstStyle>
            <a:lvl1pPr marL="0" indent="0" algn="ctr">
              <a:buNone/>
              <a:defRPr sz="2800">
                <a:solidFill>
                  <a:schemeClr val="accent1"/>
                </a:solidFill>
              </a:defRPr>
            </a:lvl1pPr>
          </a:lstStyle>
          <a:p>
            <a:pPr lvl="0"/>
            <a:r>
              <a:rPr lang="hu-HU" dirty="0"/>
              <a:t>Beosztás</a:t>
            </a:r>
          </a:p>
        </p:txBody>
      </p:sp>
      <p:sp>
        <p:nvSpPr>
          <p:cNvPr id="20" name="Szöveg helye 19"/>
          <p:cNvSpPr>
            <a:spLocks noGrp="1"/>
          </p:cNvSpPr>
          <p:nvPr>
            <p:ph type="body" sz="quarter" idx="17" hasCustomPrompt="1"/>
          </p:nvPr>
        </p:nvSpPr>
        <p:spPr>
          <a:xfrm>
            <a:off x="2362200" y="3700902"/>
            <a:ext cx="7620000" cy="509154"/>
          </a:xfrm>
        </p:spPr>
        <p:txBody>
          <a:bodyPr/>
          <a:lstStyle>
            <a:lvl1pPr marL="0" indent="0" algn="ctr">
              <a:buNone/>
              <a:defRPr cap="all" baseline="0">
                <a:latin typeface="Times New Roman" panose="02020603050405020304" pitchFamily="18" charset="0"/>
                <a:cs typeface="Times New Roman" panose="02020603050405020304" pitchFamily="18" charset="0"/>
              </a:defRPr>
            </a:lvl1pPr>
          </a:lstStyle>
          <a:p>
            <a:pPr lvl="0"/>
            <a:r>
              <a:rPr lang="hu-HU" dirty="0"/>
              <a:t>Előadó neve</a:t>
            </a:r>
          </a:p>
        </p:txBody>
      </p:sp>
      <p:sp>
        <p:nvSpPr>
          <p:cNvPr id="21" name="Cím 20"/>
          <p:cNvSpPr>
            <a:spLocks noGrp="1"/>
          </p:cNvSpPr>
          <p:nvPr>
            <p:ph type="title" hasCustomPrompt="1"/>
          </p:nvPr>
        </p:nvSpPr>
        <p:spPr>
          <a:xfrm>
            <a:off x="990600" y="1472997"/>
            <a:ext cx="10363200" cy="1325563"/>
          </a:xfrm>
        </p:spPr>
        <p:txBody>
          <a:bodyPr/>
          <a:lstStyle>
            <a:lvl1pPr algn="ctr">
              <a:defRPr b="1" cap="all" baseline="0">
                <a:solidFill>
                  <a:schemeClr val="accent1"/>
                </a:solidFill>
              </a:defRPr>
            </a:lvl1pPr>
          </a:lstStyle>
          <a:p>
            <a:r>
              <a:rPr lang="hu-HU" dirty="0"/>
              <a:t>Cím beírásához kattintson ide</a:t>
            </a:r>
          </a:p>
        </p:txBody>
      </p:sp>
      <p:sp>
        <p:nvSpPr>
          <p:cNvPr id="27" name="Tartalom helye 26"/>
          <p:cNvSpPr>
            <a:spLocks noGrp="1"/>
          </p:cNvSpPr>
          <p:nvPr>
            <p:ph sz="quarter" idx="18" hasCustomPrompt="1"/>
          </p:nvPr>
        </p:nvSpPr>
        <p:spPr>
          <a:xfrm>
            <a:off x="2362200" y="5364163"/>
            <a:ext cx="7620000" cy="260350"/>
          </a:xfrm>
        </p:spPr>
        <p:txBody>
          <a:bodyPr>
            <a:noAutofit/>
          </a:bodyPr>
          <a:lstStyle>
            <a:lvl1pPr marL="0" indent="0" algn="ctr">
              <a:buNone/>
              <a:defRPr sz="2000"/>
            </a:lvl1pPr>
          </a:lstStyle>
          <a:p>
            <a:pPr lvl="0"/>
            <a:r>
              <a:rPr lang="hu-HU" dirty="0"/>
              <a:t>Dátum</a:t>
            </a:r>
          </a:p>
        </p:txBody>
      </p:sp>
    </p:spTree>
    <p:extLst>
      <p:ext uri="{BB962C8B-B14F-4D97-AF65-F5344CB8AC3E}">
        <p14:creationId xmlns:p14="http://schemas.microsoft.com/office/powerpoint/2010/main" val="318016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jezetelválasztó dia">
    <p:spTree>
      <p:nvGrpSpPr>
        <p:cNvPr id="1" name=""/>
        <p:cNvGrpSpPr/>
        <p:nvPr/>
      </p:nvGrpSpPr>
      <p:grpSpPr>
        <a:xfrm>
          <a:off x="0" y="0"/>
          <a:ext cx="0" cy="0"/>
          <a:chOff x="0" y="0"/>
          <a:chExt cx="0" cy="0"/>
        </a:xfrm>
      </p:grpSpPr>
      <p:sp>
        <p:nvSpPr>
          <p:cNvPr id="26" name="Szöveg helye 25"/>
          <p:cNvSpPr>
            <a:spLocks noGrp="1"/>
          </p:cNvSpPr>
          <p:nvPr>
            <p:ph type="body" sz="quarter" idx="13" hasCustomPrompt="1"/>
          </p:nvPr>
        </p:nvSpPr>
        <p:spPr>
          <a:xfrm>
            <a:off x="665587" y="1346956"/>
            <a:ext cx="10557933" cy="722376"/>
          </a:xfrm>
          <a:prstGeom prst="rect">
            <a:avLst/>
          </a:prstGeom>
          <a:solidFill>
            <a:srgbClr val="DDA41B"/>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7" name="Szöveg helye 25"/>
          <p:cNvSpPr>
            <a:spLocks noGrp="1"/>
          </p:cNvSpPr>
          <p:nvPr>
            <p:ph type="body" sz="quarter" idx="14" hasCustomPrompt="1"/>
          </p:nvPr>
        </p:nvSpPr>
        <p:spPr>
          <a:xfrm>
            <a:off x="665587" y="2236712"/>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8" name="Szöveg helye 25"/>
          <p:cNvSpPr>
            <a:spLocks noGrp="1"/>
          </p:cNvSpPr>
          <p:nvPr>
            <p:ph type="body" sz="quarter" idx="15" hasCustomPrompt="1"/>
          </p:nvPr>
        </p:nvSpPr>
        <p:spPr>
          <a:xfrm>
            <a:off x="665587" y="3129278"/>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14" name="Dátum helye 13"/>
          <p:cNvSpPr>
            <a:spLocks noGrp="1"/>
          </p:cNvSpPr>
          <p:nvPr>
            <p:ph type="dt" sz="half" idx="16"/>
          </p:nvPr>
        </p:nvSpPr>
        <p:spPr/>
        <p:txBody>
          <a:bodyPr/>
          <a:lstStyle/>
          <a:p>
            <a:fld id="{E1BE0492-27AD-4DE8-AF59-A2D04BC1C65D}" type="datetime1">
              <a:rPr lang="hu-HU" smtClean="0"/>
              <a:pPr/>
              <a:t>2018. 09. 26.</a:t>
            </a:fld>
            <a:endParaRPr lang="hu-HU"/>
          </a:p>
        </p:txBody>
      </p:sp>
      <p:sp>
        <p:nvSpPr>
          <p:cNvPr id="15" name="Élőláb helye 14"/>
          <p:cNvSpPr>
            <a:spLocks noGrp="1"/>
          </p:cNvSpPr>
          <p:nvPr>
            <p:ph type="ftr" sz="quarter" idx="17"/>
          </p:nvPr>
        </p:nvSpPr>
        <p:spPr/>
        <p:txBody>
          <a:bodyPr/>
          <a:lstStyle/>
          <a:p>
            <a:endParaRPr lang="hu-HU"/>
          </a:p>
        </p:txBody>
      </p:sp>
      <p:sp>
        <p:nvSpPr>
          <p:cNvPr id="16" name="Dia számának helye 15"/>
          <p:cNvSpPr>
            <a:spLocks noGrp="1"/>
          </p:cNvSpPr>
          <p:nvPr>
            <p:ph type="sldNum" sz="quarter" idx="18"/>
          </p:nvPr>
        </p:nvSpPr>
        <p:spPr/>
        <p:txBody>
          <a:bodyPr/>
          <a:lstStyle/>
          <a:p>
            <a:fld id="{D74926BA-65EF-4C40-9E66-7E87365823D3}" type="slidenum">
              <a:rPr lang="hu-HU" smtClean="0"/>
              <a:pPr/>
              <a:t>‹#›</a:t>
            </a:fld>
            <a:endParaRPr lang="hu-HU"/>
          </a:p>
        </p:txBody>
      </p:sp>
      <p:sp>
        <p:nvSpPr>
          <p:cNvPr id="9"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Tree>
    <p:extLst>
      <p:ext uri="{BB962C8B-B14F-4D97-AF65-F5344CB8AC3E}">
        <p14:creationId xmlns:p14="http://schemas.microsoft.com/office/powerpoint/2010/main" val="359248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ím és szöve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
        <p:nvSpPr>
          <p:cNvPr id="4" name="Date Placeholder 3"/>
          <p:cNvSpPr>
            <a:spLocks noGrp="1"/>
          </p:cNvSpPr>
          <p:nvPr>
            <p:ph type="dt" sz="half" idx="10"/>
          </p:nvPr>
        </p:nvSpPr>
        <p:spPr/>
        <p:txBody>
          <a:bodyPr/>
          <a:lstStyle/>
          <a:p>
            <a:fld id="{918F157F-AD31-4AB3-B183-3C05C52D5103}" type="datetime1">
              <a:rPr lang="hu-HU" smtClean="0"/>
              <a:pPr/>
              <a:t>2018. 09. 26.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B4B3406-DEFF-446A-9B24-DCCB279FEDF6}" type="slidenum">
              <a:rPr lang="hu-HU" smtClean="0"/>
              <a:pPr/>
              <a:t>‹#›</a:t>
            </a:fld>
            <a:endParaRPr lang="hu-HU"/>
          </a:p>
        </p:txBody>
      </p:sp>
      <p:sp>
        <p:nvSpPr>
          <p:cNvPr id="20" name="Szöveg helye 19"/>
          <p:cNvSpPr>
            <a:spLocks noGrp="1"/>
          </p:cNvSpPr>
          <p:nvPr>
            <p:ph type="body" sz="quarter" idx="13"/>
          </p:nvPr>
        </p:nvSpPr>
        <p:spPr>
          <a:xfrm>
            <a:off x="198271" y="1608364"/>
            <a:ext cx="11656272" cy="4321788"/>
          </a:xfrm>
          <a:prstGeom prst="rect">
            <a:avLst/>
          </a:prstGeom>
        </p:spPr>
        <p:txBody>
          <a:bodyPr/>
          <a:lstStyle>
            <a:lvl1pPr marL="228600" indent="-228600">
              <a:buFont typeface="Wingdings" pitchFamily="2" charset="2"/>
              <a:buChar char="§"/>
              <a:defRPr/>
            </a:lvl1pPr>
            <a:lvl2pPr marL="685800" indent="-228600">
              <a:buSzPct val="60000"/>
              <a:buFont typeface="LucidaGrande" panose="020B0600040502020204" pitchFamily="34" charset="0"/>
              <a:buChar char="▶"/>
              <a:defRPr/>
            </a:lvl2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212504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
        <p:nvSpPr>
          <p:cNvPr id="8" name="Date Placeholder 3"/>
          <p:cNvSpPr>
            <a:spLocks noGrp="1"/>
          </p:cNvSpPr>
          <p:nvPr>
            <p:ph type="dt" sz="half" idx="10"/>
          </p:nvPr>
        </p:nvSpPr>
        <p:spPr>
          <a:xfrm>
            <a:off x="838200" y="6356351"/>
            <a:ext cx="2743200" cy="365125"/>
          </a:xfrm>
        </p:spPr>
        <p:txBody>
          <a:bodyPr/>
          <a:lstStyle/>
          <a:p>
            <a:fld id="{918F157F-AD31-4AB3-B183-3C05C52D5103}" type="datetime1">
              <a:rPr lang="hu-HU" smtClean="0"/>
              <a:pPr/>
              <a:t>2018. 09. 26.</a:t>
            </a:fld>
            <a:endParaRPr lang="hu-HU"/>
          </a:p>
        </p:txBody>
      </p:sp>
      <p:sp>
        <p:nvSpPr>
          <p:cNvPr id="9" name="Footer Placeholder 4"/>
          <p:cNvSpPr>
            <a:spLocks noGrp="1"/>
          </p:cNvSpPr>
          <p:nvPr>
            <p:ph type="ftr" sz="quarter" idx="11"/>
          </p:nvPr>
        </p:nvSpPr>
        <p:spPr>
          <a:xfrm>
            <a:off x="4038600" y="6356351"/>
            <a:ext cx="4114800" cy="365125"/>
          </a:xfrm>
        </p:spPr>
        <p:txBody>
          <a:bodyPr/>
          <a:lstStyle/>
          <a:p>
            <a:endParaRPr lang="hu-HU"/>
          </a:p>
        </p:txBody>
      </p:sp>
      <p:sp>
        <p:nvSpPr>
          <p:cNvPr id="10" name="Slide Number Placeholder 5"/>
          <p:cNvSpPr>
            <a:spLocks noGrp="1"/>
          </p:cNvSpPr>
          <p:nvPr>
            <p:ph type="sldNum" sz="quarter" idx="12"/>
          </p:nvPr>
        </p:nvSpPr>
        <p:spPr>
          <a:xfrm>
            <a:off x="8610600" y="6356351"/>
            <a:ext cx="2743200" cy="365125"/>
          </a:xfrm>
        </p:spPr>
        <p:txBody>
          <a:bodyPr/>
          <a:lstStyle/>
          <a:p>
            <a:fld id="{0B4B3406-DEFF-446A-9B24-DCCB279FEDF6}" type="slidenum">
              <a:rPr lang="hu-HU" smtClean="0"/>
              <a:pPr/>
              <a:t>‹#›</a:t>
            </a:fld>
            <a:endParaRPr lang="hu-HU"/>
          </a:p>
        </p:txBody>
      </p:sp>
      <p:sp>
        <p:nvSpPr>
          <p:cNvPr id="3" name="Tartalom helye 2"/>
          <p:cNvSpPr>
            <a:spLocks noGrp="1"/>
          </p:cNvSpPr>
          <p:nvPr>
            <p:ph sz="quarter" idx="13"/>
          </p:nvPr>
        </p:nvSpPr>
        <p:spPr>
          <a:xfrm>
            <a:off x="198967" y="1592036"/>
            <a:ext cx="11655576" cy="4351564"/>
          </a:xfrm>
        </p:spPr>
        <p:txBody>
          <a:bodyPr/>
          <a:lstStyle>
            <a:lvl1pPr marL="228600" indent="-228600">
              <a:buFont typeface="Wingdings" pitchFamily="2" charset="2"/>
              <a:buChar char="§"/>
              <a:defRPr/>
            </a:lvl1pPr>
            <a:lvl2pPr marL="685800" indent="-228600">
              <a:buSzPct val="60000"/>
              <a:buFont typeface="LucidaGrande" panose="020B0600040502020204" pitchFamily="34" charset="0"/>
              <a:buChar char="▶"/>
              <a:defRPr/>
            </a:lvl2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2307079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áró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5152" y="1667668"/>
            <a:ext cx="10521696" cy="1325880"/>
          </a:xfrm>
        </p:spPr>
        <p:txBody>
          <a:bodyPr anchor="ctr">
            <a:noAutofit/>
          </a:bodyPr>
          <a:lstStyle>
            <a:lvl1pPr algn="ctr">
              <a:defRPr lang="hu-HU" sz="4000" b="1" cap="all" dirty="0">
                <a:solidFill>
                  <a:srgbClr val="8C837D"/>
                </a:solidFill>
              </a:defRPr>
            </a:lvl1pPr>
          </a:lstStyle>
          <a:p>
            <a:pPr algn="ctr"/>
            <a:r>
              <a:rPr lang="hu-HU" sz="4400" b="1" cap="all" dirty="0">
                <a:solidFill>
                  <a:srgbClr val="8C837D"/>
                </a:solidFill>
                <a:latin typeface="+mn-lt"/>
              </a:rPr>
              <a:t>Köszönöm a figyelmet!</a:t>
            </a:r>
          </a:p>
        </p:txBody>
      </p:sp>
      <p:sp>
        <p:nvSpPr>
          <p:cNvPr id="7" name="Szöveg helye 15"/>
          <p:cNvSpPr>
            <a:spLocks noGrp="1"/>
          </p:cNvSpPr>
          <p:nvPr>
            <p:ph type="body" sz="quarter" idx="15" hasCustomPrompt="1"/>
          </p:nvPr>
        </p:nvSpPr>
        <p:spPr>
          <a:xfrm>
            <a:off x="2362200" y="5058142"/>
            <a:ext cx="7620000" cy="449263"/>
          </a:xfrm>
        </p:spPr>
        <p:txBody>
          <a:bodyPr/>
          <a:lstStyle>
            <a:lvl1pPr marL="0" indent="0" algn="ctr">
              <a:buNone/>
              <a:defRPr sz="2400"/>
            </a:lvl1pPr>
          </a:lstStyle>
          <a:p>
            <a:pPr lvl="0"/>
            <a:r>
              <a:rPr lang="hu-HU" dirty="0"/>
              <a:t>E-mail</a:t>
            </a:r>
          </a:p>
        </p:txBody>
      </p:sp>
      <p:sp>
        <p:nvSpPr>
          <p:cNvPr id="8" name="Szöveg helye 17"/>
          <p:cNvSpPr>
            <a:spLocks noGrp="1"/>
          </p:cNvSpPr>
          <p:nvPr>
            <p:ph type="body" sz="quarter" idx="16" hasCustomPrompt="1"/>
          </p:nvPr>
        </p:nvSpPr>
        <p:spPr>
          <a:xfrm>
            <a:off x="2362200" y="4572000"/>
            <a:ext cx="7620000" cy="400050"/>
          </a:xfrm>
        </p:spPr>
        <p:txBody>
          <a:bodyPr>
            <a:noAutofit/>
          </a:bodyPr>
          <a:lstStyle>
            <a:lvl1pPr marL="0" indent="0" algn="ctr">
              <a:buNone/>
              <a:defRPr sz="2800">
                <a:solidFill>
                  <a:schemeClr val="accent1"/>
                </a:solidFill>
              </a:defRPr>
            </a:lvl1pPr>
          </a:lstStyle>
          <a:p>
            <a:pPr lvl="0"/>
            <a:r>
              <a:rPr lang="hu-HU" dirty="0"/>
              <a:t>Beosztás</a:t>
            </a:r>
          </a:p>
        </p:txBody>
      </p:sp>
      <p:sp>
        <p:nvSpPr>
          <p:cNvPr id="9" name="Szöveg helye 19"/>
          <p:cNvSpPr>
            <a:spLocks noGrp="1"/>
          </p:cNvSpPr>
          <p:nvPr>
            <p:ph type="body" sz="quarter" idx="17" hasCustomPrompt="1"/>
          </p:nvPr>
        </p:nvSpPr>
        <p:spPr>
          <a:xfrm>
            <a:off x="2362200" y="4008665"/>
            <a:ext cx="7620000" cy="472849"/>
          </a:xfrm>
        </p:spPr>
        <p:txBody>
          <a:bodyPr/>
          <a:lstStyle>
            <a:lvl1pPr marL="0" indent="0" algn="ctr">
              <a:buNone/>
              <a:defRPr cap="all" baseline="0">
                <a:latin typeface="Times New Roman" panose="02020603050405020304" pitchFamily="18" charset="0"/>
                <a:cs typeface="Times New Roman" panose="02020603050405020304" pitchFamily="18" charset="0"/>
              </a:defRPr>
            </a:lvl1pPr>
          </a:lstStyle>
          <a:p>
            <a:pPr lvl="0"/>
            <a:r>
              <a:rPr lang="hu-HU" dirty="0"/>
              <a:t>Előadó neve</a:t>
            </a:r>
          </a:p>
        </p:txBody>
      </p:sp>
    </p:spTree>
    <p:extLst>
      <p:ext uri="{BB962C8B-B14F-4D97-AF65-F5344CB8AC3E}">
        <p14:creationId xmlns:p14="http://schemas.microsoft.com/office/powerpoint/2010/main" val="3282155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70312D2-B070-4991-B35F-8AAA2B0A4085}" type="datetime1">
              <a:rPr lang="hu-HU" smtClean="0"/>
              <a:pPr/>
              <a:t>2018. 09. 26.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4255679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70312D2-B070-4991-B35F-8AAA2B0A4085}" type="datetime1">
              <a:rPr lang="hu-HU" smtClean="0"/>
              <a:pPr/>
              <a:t>2018. 09. 26.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361371444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ímdia / nyitó">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90600" y="2904480"/>
            <a:ext cx="10363200" cy="682580"/>
          </a:xfrm>
          <a:prstGeom prst="rect">
            <a:avLst/>
          </a:prstGeo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beírásához kattintson ide</a:t>
            </a:r>
          </a:p>
        </p:txBody>
      </p:sp>
      <p:sp>
        <p:nvSpPr>
          <p:cNvPr id="16" name="Szöveg helye 15"/>
          <p:cNvSpPr>
            <a:spLocks noGrp="1"/>
          </p:cNvSpPr>
          <p:nvPr>
            <p:ph type="body" sz="quarter" idx="15" hasCustomPrompt="1"/>
          </p:nvPr>
        </p:nvSpPr>
        <p:spPr>
          <a:xfrm>
            <a:off x="2362200" y="4801060"/>
            <a:ext cx="7620000" cy="449263"/>
          </a:xfrm>
        </p:spPr>
        <p:txBody>
          <a:bodyPr/>
          <a:lstStyle>
            <a:lvl1pPr marL="0" indent="0" algn="ctr">
              <a:buNone/>
              <a:defRPr sz="2400"/>
            </a:lvl1pPr>
          </a:lstStyle>
          <a:p>
            <a:pPr lvl="0"/>
            <a:r>
              <a:rPr lang="hu-HU" dirty="0"/>
              <a:t>E-mail</a:t>
            </a:r>
          </a:p>
        </p:txBody>
      </p:sp>
      <p:sp>
        <p:nvSpPr>
          <p:cNvPr id="18" name="Szöveg helye 17"/>
          <p:cNvSpPr>
            <a:spLocks noGrp="1"/>
          </p:cNvSpPr>
          <p:nvPr>
            <p:ph type="body" sz="quarter" idx="16" hasCustomPrompt="1"/>
          </p:nvPr>
        </p:nvSpPr>
        <p:spPr>
          <a:xfrm>
            <a:off x="2362200" y="4323897"/>
            <a:ext cx="7620000" cy="400050"/>
          </a:xfrm>
        </p:spPr>
        <p:txBody>
          <a:bodyPr>
            <a:noAutofit/>
          </a:bodyPr>
          <a:lstStyle>
            <a:lvl1pPr marL="0" indent="0" algn="ctr">
              <a:buNone/>
              <a:defRPr sz="2800">
                <a:solidFill>
                  <a:schemeClr val="accent1"/>
                </a:solidFill>
              </a:defRPr>
            </a:lvl1pPr>
          </a:lstStyle>
          <a:p>
            <a:pPr lvl="0"/>
            <a:r>
              <a:rPr lang="hu-HU" dirty="0"/>
              <a:t>Beosztás</a:t>
            </a:r>
          </a:p>
        </p:txBody>
      </p:sp>
      <p:sp>
        <p:nvSpPr>
          <p:cNvPr id="20" name="Szöveg helye 19"/>
          <p:cNvSpPr>
            <a:spLocks noGrp="1"/>
          </p:cNvSpPr>
          <p:nvPr>
            <p:ph type="body" sz="quarter" idx="17" hasCustomPrompt="1"/>
          </p:nvPr>
        </p:nvSpPr>
        <p:spPr>
          <a:xfrm>
            <a:off x="2362200" y="3700902"/>
            <a:ext cx="7620000" cy="509154"/>
          </a:xfrm>
        </p:spPr>
        <p:txBody>
          <a:bodyPr/>
          <a:lstStyle>
            <a:lvl1pPr marL="0" indent="0" algn="ctr">
              <a:buNone/>
              <a:defRPr cap="all" baseline="0">
                <a:latin typeface="Times New Roman" panose="02020603050405020304" pitchFamily="18" charset="0"/>
                <a:cs typeface="Times New Roman" panose="02020603050405020304" pitchFamily="18" charset="0"/>
              </a:defRPr>
            </a:lvl1pPr>
          </a:lstStyle>
          <a:p>
            <a:pPr lvl="0"/>
            <a:r>
              <a:rPr lang="hu-HU" dirty="0"/>
              <a:t>Előadó neve</a:t>
            </a:r>
          </a:p>
        </p:txBody>
      </p:sp>
      <p:sp>
        <p:nvSpPr>
          <p:cNvPr id="21" name="Cím 20"/>
          <p:cNvSpPr>
            <a:spLocks noGrp="1"/>
          </p:cNvSpPr>
          <p:nvPr>
            <p:ph type="title" hasCustomPrompt="1"/>
          </p:nvPr>
        </p:nvSpPr>
        <p:spPr>
          <a:xfrm>
            <a:off x="990600" y="1472997"/>
            <a:ext cx="10363200" cy="1325563"/>
          </a:xfrm>
        </p:spPr>
        <p:txBody>
          <a:bodyPr/>
          <a:lstStyle>
            <a:lvl1pPr algn="ctr">
              <a:defRPr b="1" cap="all" baseline="0">
                <a:solidFill>
                  <a:schemeClr val="accent1"/>
                </a:solidFill>
              </a:defRPr>
            </a:lvl1pPr>
          </a:lstStyle>
          <a:p>
            <a:r>
              <a:rPr lang="hu-HU" dirty="0"/>
              <a:t>Cím beírásához kattintson ide</a:t>
            </a:r>
          </a:p>
        </p:txBody>
      </p:sp>
      <p:sp>
        <p:nvSpPr>
          <p:cNvPr id="27" name="Tartalom helye 26"/>
          <p:cNvSpPr>
            <a:spLocks noGrp="1"/>
          </p:cNvSpPr>
          <p:nvPr>
            <p:ph sz="quarter" idx="18" hasCustomPrompt="1"/>
          </p:nvPr>
        </p:nvSpPr>
        <p:spPr>
          <a:xfrm>
            <a:off x="2362200" y="5364163"/>
            <a:ext cx="7620000" cy="260350"/>
          </a:xfrm>
        </p:spPr>
        <p:txBody>
          <a:bodyPr>
            <a:noAutofit/>
          </a:bodyPr>
          <a:lstStyle>
            <a:lvl1pPr marL="0" indent="0" algn="ctr">
              <a:buNone/>
              <a:defRPr sz="2000"/>
            </a:lvl1pPr>
          </a:lstStyle>
          <a:p>
            <a:pPr lvl="0"/>
            <a:r>
              <a:rPr lang="hu-HU" dirty="0"/>
              <a:t>Dátum</a:t>
            </a:r>
          </a:p>
        </p:txBody>
      </p:sp>
    </p:spTree>
    <p:extLst>
      <p:ext uri="{BB962C8B-B14F-4D97-AF65-F5344CB8AC3E}">
        <p14:creationId xmlns:p14="http://schemas.microsoft.com/office/powerpoint/2010/main" val="4107694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ejezetelválasztó dia">
    <p:spTree>
      <p:nvGrpSpPr>
        <p:cNvPr id="1" name=""/>
        <p:cNvGrpSpPr/>
        <p:nvPr/>
      </p:nvGrpSpPr>
      <p:grpSpPr>
        <a:xfrm>
          <a:off x="0" y="0"/>
          <a:ext cx="0" cy="0"/>
          <a:chOff x="0" y="0"/>
          <a:chExt cx="0" cy="0"/>
        </a:xfrm>
      </p:grpSpPr>
      <p:sp>
        <p:nvSpPr>
          <p:cNvPr id="26" name="Szöveg helye 25"/>
          <p:cNvSpPr>
            <a:spLocks noGrp="1"/>
          </p:cNvSpPr>
          <p:nvPr>
            <p:ph type="body" sz="quarter" idx="13" hasCustomPrompt="1"/>
          </p:nvPr>
        </p:nvSpPr>
        <p:spPr>
          <a:xfrm>
            <a:off x="665587" y="1346956"/>
            <a:ext cx="10557933" cy="722376"/>
          </a:xfrm>
          <a:prstGeom prst="rect">
            <a:avLst/>
          </a:prstGeom>
          <a:solidFill>
            <a:srgbClr val="DDA41B"/>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7" name="Szöveg helye 25"/>
          <p:cNvSpPr>
            <a:spLocks noGrp="1"/>
          </p:cNvSpPr>
          <p:nvPr>
            <p:ph type="body" sz="quarter" idx="14" hasCustomPrompt="1"/>
          </p:nvPr>
        </p:nvSpPr>
        <p:spPr>
          <a:xfrm>
            <a:off x="665587" y="2236712"/>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8" name="Szöveg helye 25"/>
          <p:cNvSpPr>
            <a:spLocks noGrp="1"/>
          </p:cNvSpPr>
          <p:nvPr>
            <p:ph type="body" sz="quarter" idx="15" hasCustomPrompt="1"/>
          </p:nvPr>
        </p:nvSpPr>
        <p:spPr>
          <a:xfrm>
            <a:off x="665587" y="3129278"/>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14" name="Dátum helye 13"/>
          <p:cNvSpPr>
            <a:spLocks noGrp="1"/>
          </p:cNvSpPr>
          <p:nvPr>
            <p:ph type="dt" sz="half" idx="16"/>
          </p:nvPr>
        </p:nvSpPr>
        <p:spPr/>
        <p:txBody>
          <a:bodyPr/>
          <a:lstStyle/>
          <a:p>
            <a:fld id="{E1BE0492-27AD-4DE8-AF59-A2D04BC1C65D}" type="datetime1">
              <a:rPr lang="hu-HU" smtClean="0"/>
              <a:pPr/>
              <a:t>2018. 09. 26.</a:t>
            </a:fld>
            <a:endParaRPr lang="hu-HU"/>
          </a:p>
        </p:txBody>
      </p:sp>
      <p:sp>
        <p:nvSpPr>
          <p:cNvPr id="15" name="Élőláb helye 14"/>
          <p:cNvSpPr>
            <a:spLocks noGrp="1"/>
          </p:cNvSpPr>
          <p:nvPr>
            <p:ph type="ftr" sz="quarter" idx="17"/>
          </p:nvPr>
        </p:nvSpPr>
        <p:spPr/>
        <p:txBody>
          <a:bodyPr/>
          <a:lstStyle/>
          <a:p>
            <a:endParaRPr lang="hu-HU"/>
          </a:p>
        </p:txBody>
      </p:sp>
      <p:sp>
        <p:nvSpPr>
          <p:cNvPr id="16" name="Dia számának helye 15"/>
          <p:cNvSpPr>
            <a:spLocks noGrp="1"/>
          </p:cNvSpPr>
          <p:nvPr>
            <p:ph type="sldNum" sz="quarter" idx="18"/>
          </p:nvPr>
        </p:nvSpPr>
        <p:spPr/>
        <p:txBody>
          <a:bodyPr/>
          <a:lstStyle/>
          <a:p>
            <a:fld id="{D74926BA-65EF-4C40-9E66-7E87365823D3}" type="slidenum">
              <a:rPr lang="hu-HU" smtClean="0"/>
              <a:pPr/>
              <a:t>‹#›</a:t>
            </a:fld>
            <a:endParaRPr lang="hu-HU"/>
          </a:p>
        </p:txBody>
      </p:sp>
      <p:sp>
        <p:nvSpPr>
          <p:cNvPr id="9"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Tree>
    <p:extLst>
      <p:ext uri="{BB962C8B-B14F-4D97-AF65-F5344CB8AC3E}">
        <p14:creationId xmlns:p14="http://schemas.microsoft.com/office/powerpoint/2010/main" val="4063807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en-US"/>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en-US"/>
          </a:p>
        </p:txBody>
      </p:sp>
      <p:sp>
        <p:nvSpPr>
          <p:cNvPr id="4" name="Dátum helye 3"/>
          <p:cNvSpPr>
            <a:spLocks noGrp="1"/>
          </p:cNvSpPr>
          <p:nvPr>
            <p:ph type="dt" sz="half" idx="10"/>
          </p:nvPr>
        </p:nvSpPr>
        <p:spPr/>
        <p:txBody>
          <a:bodyPr/>
          <a:lstStyle/>
          <a:p>
            <a:fld id="{F70312D2-B070-4991-B35F-8AAA2B0A4085}" type="datetime1">
              <a:rPr lang="hu-HU" smtClean="0"/>
              <a:pPr/>
              <a:t>2018. 09. 26.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270432401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F70312D2-B070-4991-B35F-8AAA2B0A4085}" type="datetime1">
              <a:rPr lang="hu-HU" smtClean="0"/>
              <a:pPr/>
              <a:t>2018. 09. 26.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23196595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jezetelválasztó dia">
    <p:spTree>
      <p:nvGrpSpPr>
        <p:cNvPr id="1" name=""/>
        <p:cNvGrpSpPr/>
        <p:nvPr/>
      </p:nvGrpSpPr>
      <p:grpSpPr>
        <a:xfrm>
          <a:off x="0" y="0"/>
          <a:ext cx="0" cy="0"/>
          <a:chOff x="0" y="0"/>
          <a:chExt cx="0" cy="0"/>
        </a:xfrm>
      </p:grpSpPr>
      <p:sp>
        <p:nvSpPr>
          <p:cNvPr id="26" name="Szöveg helye 25"/>
          <p:cNvSpPr>
            <a:spLocks noGrp="1"/>
          </p:cNvSpPr>
          <p:nvPr>
            <p:ph type="body" sz="quarter" idx="13" hasCustomPrompt="1"/>
          </p:nvPr>
        </p:nvSpPr>
        <p:spPr>
          <a:xfrm>
            <a:off x="665587" y="1346956"/>
            <a:ext cx="10557933" cy="722376"/>
          </a:xfrm>
          <a:prstGeom prst="rect">
            <a:avLst/>
          </a:prstGeom>
          <a:solidFill>
            <a:srgbClr val="DDA41B"/>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7" name="Szöveg helye 25"/>
          <p:cNvSpPr>
            <a:spLocks noGrp="1"/>
          </p:cNvSpPr>
          <p:nvPr>
            <p:ph type="body" sz="quarter" idx="14" hasCustomPrompt="1"/>
          </p:nvPr>
        </p:nvSpPr>
        <p:spPr>
          <a:xfrm>
            <a:off x="665587" y="2236712"/>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8" name="Szöveg helye 25"/>
          <p:cNvSpPr>
            <a:spLocks noGrp="1"/>
          </p:cNvSpPr>
          <p:nvPr>
            <p:ph type="body" sz="quarter" idx="15" hasCustomPrompt="1"/>
          </p:nvPr>
        </p:nvSpPr>
        <p:spPr>
          <a:xfrm>
            <a:off x="665587" y="3129278"/>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14" name="Dátum helye 13"/>
          <p:cNvSpPr>
            <a:spLocks noGrp="1"/>
          </p:cNvSpPr>
          <p:nvPr>
            <p:ph type="dt" sz="half" idx="16"/>
          </p:nvPr>
        </p:nvSpPr>
        <p:spPr/>
        <p:txBody>
          <a:bodyPr/>
          <a:lstStyle/>
          <a:p>
            <a:fld id="{E1BE0492-27AD-4DE8-AF59-A2D04BC1C65D}" type="datetime1">
              <a:rPr lang="hu-HU" smtClean="0"/>
              <a:pPr/>
              <a:t>2018. 09. 26.</a:t>
            </a:fld>
            <a:endParaRPr lang="hu-HU"/>
          </a:p>
        </p:txBody>
      </p:sp>
      <p:sp>
        <p:nvSpPr>
          <p:cNvPr id="15" name="Élőláb helye 14"/>
          <p:cNvSpPr>
            <a:spLocks noGrp="1"/>
          </p:cNvSpPr>
          <p:nvPr>
            <p:ph type="ftr" sz="quarter" idx="17"/>
          </p:nvPr>
        </p:nvSpPr>
        <p:spPr/>
        <p:txBody>
          <a:bodyPr/>
          <a:lstStyle/>
          <a:p>
            <a:endParaRPr lang="hu-HU"/>
          </a:p>
        </p:txBody>
      </p:sp>
      <p:sp>
        <p:nvSpPr>
          <p:cNvPr id="16" name="Dia számának helye 15"/>
          <p:cNvSpPr>
            <a:spLocks noGrp="1"/>
          </p:cNvSpPr>
          <p:nvPr>
            <p:ph type="sldNum" sz="quarter" idx="18"/>
          </p:nvPr>
        </p:nvSpPr>
        <p:spPr/>
        <p:txBody>
          <a:bodyPr/>
          <a:lstStyle/>
          <a:p>
            <a:fld id="{D74926BA-65EF-4C40-9E66-7E87365823D3}" type="slidenum">
              <a:rPr lang="hu-HU" smtClean="0"/>
              <a:pPr/>
              <a:t>‹#›</a:t>
            </a:fld>
            <a:endParaRPr lang="hu-HU"/>
          </a:p>
        </p:txBody>
      </p:sp>
      <p:sp>
        <p:nvSpPr>
          <p:cNvPr id="9"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Tree>
    <p:extLst>
      <p:ext uri="{BB962C8B-B14F-4D97-AF65-F5344CB8AC3E}">
        <p14:creationId xmlns:p14="http://schemas.microsoft.com/office/powerpoint/2010/main" val="3764240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en-US"/>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70312D2-B070-4991-B35F-8AAA2B0A4085}" type="datetime1">
              <a:rPr lang="hu-HU" smtClean="0"/>
              <a:pPr/>
              <a:t>2018. 09. 26.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25171649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F70312D2-B070-4991-B35F-8AAA2B0A4085}" type="datetime1">
              <a:rPr lang="hu-HU" smtClean="0"/>
              <a:pPr/>
              <a:t>2018. 09. 26.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24593991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en-US"/>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F70312D2-B070-4991-B35F-8AAA2B0A4085}" type="datetime1">
              <a:rPr lang="hu-HU" smtClean="0"/>
              <a:pPr/>
              <a:t>2018. 09. 26.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8978218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F70312D2-B070-4991-B35F-8AAA2B0A4085}" type="datetime1">
              <a:rPr lang="hu-HU" smtClean="0"/>
              <a:pPr/>
              <a:t>2018. 09. 26.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222162164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70312D2-B070-4991-B35F-8AAA2B0A4085}" type="datetime1">
              <a:rPr lang="hu-HU" smtClean="0"/>
              <a:pPr/>
              <a:t>2018. 09. 26.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116076253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70312D2-B070-4991-B35F-8AAA2B0A4085}" type="datetime1">
              <a:rPr lang="hu-HU" smtClean="0"/>
              <a:pPr/>
              <a:t>2018. 09. 26.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80033979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70312D2-B070-4991-B35F-8AAA2B0A4085}" type="datetime1">
              <a:rPr lang="hu-HU" smtClean="0"/>
              <a:pPr/>
              <a:t>2018. 09. 26.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137439824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F70312D2-B070-4991-B35F-8AAA2B0A4085}" type="datetime1">
              <a:rPr lang="hu-HU" smtClean="0"/>
              <a:pPr/>
              <a:t>2018. 09. 26.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75449097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F70312D2-B070-4991-B35F-8AAA2B0A4085}" type="datetime1">
              <a:rPr lang="hu-HU" smtClean="0"/>
              <a:pPr/>
              <a:t>2018. 09. 26.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44997074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ímdia / nyitó">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90600" y="2904480"/>
            <a:ext cx="10363200" cy="682580"/>
          </a:xfrm>
          <a:prstGeom prst="rect">
            <a:avLst/>
          </a:prstGeo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beírásához kattintson ide</a:t>
            </a:r>
          </a:p>
        </p:txBody>
      </p:sp>
      <p:sp>
        <p:nvSpPr>
          <p:cNvPr id="16" name="Szöveg helye 15"/>
          <p:cNvSpPr>
            <a:spLocks noGrp="1"/>
          </p:cNvSpPr>
          <p:nvPr>
            <p:ph type="body" sz="quarter" idx="15" hasCustomPrompt="1"/>
          </p:nvPr>
        </p:nvSpPr>
        <p:spPr>
          <a:xfrm>
            <a:off x="2362200" y="4801060"/>
            <a:ext cx="7620000" cy="449263"/>
          </a:xfrm>
        </p:spPr>
        <p:txBody>
          <a:bodyPr/>
          <a:lstStyle>
            <a:lvl1pPr marL="0" indent="0" algn="ctr">
              <a:buNone/>
              <a:defRPr sz="2400"/>
            </a:lvl1pPr>
          </a:lstStyle>
          <a:p>
            <a:pPr lvl="0"/>
            <a:r>
              <a:rPr lang="hu-HU" dirty="0"/>
              <a:t>E-mail</a:t>
            </a:r>
          </a:p>
        </p:txBody>
      </p:sp>
      <p:sp>
        <p:nvSpPr>
          <p:cNvPr id="18" name="Szöveg helye 17"/>
          <p:cNvSpPr>
            <a:spLocks noGrp="1"/>
          </p:cNvSpPr>
          <p:nvPr>
            <p:ph type="body" sz="quarter" idx="16" hasCustomPrompt="1"/>
          </p:nvPr>
        </p:nvSpPr>
        <p:spPr>
          <a:xfrm>
            <a:off x="2362200" y="4323897"/>
            <a:ext cx="7620000" cy="400050"/>
          </a:xfrm>
        </p:spPr>
        <p:txBody>
          <a:bodyPr>
            <a:noAutofit/>
          </a:bodyPr>
          <a:lstStyle>
            <a:lvl1pPr marL="0" indent="0" algn="ctr">
              <a:buNone/>
              <a:defRPr sz="2800">
                <a:solidFill>
                  <a:schemeClr val="accent1"/>
                </a:solidFill>
              </a:defRPr>
            </a:lvl1pPr>
          </a:lstStyle>
          <a:p>
            <a:pPr lvl="0"/>
            <a:r>
              <a:rPr lang="hu-HU" dirty="0"/>
              <a:t>Beosztás</a:t>
            </a:r>
          </a:p>
        </p:txBody>
      </p:sp>
      <p:sp>
        <p:nvSpPr>
          <p:cNvPr id="20" name="Szöveg helye 19"/>
          <p:cNvSpPr>
            <a:spLocks noGrp="1"/>
          </p:cNvSpPr>
          <p:nvPr>
            <p:ph type="body" sz="quarter" idx="17" hasCustomPrompt="1"/>
          </p:nvPr>
        </p:nvSpPr>
        <p:spPr>
          <a:xfrm>
            <a:off x="2362200" y="3700902"/>
            <a:ext cx="7620000" cy="509154"/>
          </a:xfrm>
        </p:spPr>
        <p:txBody>
          <a:bodyPr/>
          <a:lstStyle>
            <a:lvl1pPr marL="0" indent="0" algn="ctr">
              <a:buNone/>
              <a:defRPr cap="all" baseline="0">
                <a:latin typeface="Times New Roman" panose="02020603050405020304" pitchFamily="18" charset="0"/>
                <a:cs typeface="Times New Roman" panose="02020603050405020304" pitchFamily="18" charset="0"/>
              </a:defRPr>
            </a:lvl1pPr>
          </a:lstStyle>
          <a:p>
            <a:pPr lvl="0"/>
            <a:r>
              <a:rPr lang="hu-HU" dirty="0"/>
              <a:t>Előadó neve</a:t>
            </a:r>
          </a:p>
        </p:txBody>
      </p:sp>
      <p:sp>
        <p:nvSpPr>
          <p:cNvPr id="21" name="Cím 20"/>
          <p:cNvSpPr>
            <a:spLocks noGrp="1"/>
          </p:cNvSpPr>
          <p:nvPr>
            <p:ph type="title" hasCustomPrompt="1"/>
          </p:nvPr>
        </p:nvSpPr>
        <p:spPr>
          <a:xfrm>
            <a:off x="990600" y="1472997"/>
            <a:ext cx="10363200" cy="1325563"/>
          </a:xfrm>
        </p:spPr>
        <p:txBody>
          <a:bodyPr/>
          <a:lstStyle>
            <a:lvl1pPr algn="ctr">
              <a:defRPr b="1" cap="all" baseline="0">
                <a:solidFill>
                  <a:schemeClr val="accent1"/>
                </a:solidFill>
              </a:defRPr>
            </a:lvl1pPr>
          </a:lstStyle>
          <a:p>
            <a:r>
              <a:rPr lang="hu-HU" dirty="0"/>
              <a:t>Cím beírásához kattintson ide</a:t>
            </a:r>
          </a:p>
        </p:txBody>
      </p:sp>
      <p:sp>
        <p:nvSpPr>
          <p:cNvPr id="27" name="Tartalom helye 26"/>
          <p:cNvSpPr>
            <a:spLocks noGrp="1"/>
          </p:cNvSpPr>
          <p:nvPr>
            <p:ph sz="quarter" idx="18" hasCustomPrompt="1"/>
          </p:nvPr>
        </p:nvSpPr>
        <p:spPr>
          <a:xfrm>
            <a:off x="2362200" y="5364163"/>
            <a:ext cx="7620000" cy="260350"/>
          </a:xfrm>
        </p:spPr>
        <p:txBody>
          <a:bodyPr>
            <a:noAutofit/>
          </a:bodyPr>
          <a:lstStyle>
            <a:lvl1pPr marL="0" indent="0" algn="ctr">
              <a:buNone/>
              <a:defRPr sz="2000"/>
            </a:lvl1pPr>
          </a:lstStyle>
          <a:p>
            <a:pPr lvl="0"/>
            <a:r>
              <a:rPr lang="hu-HU" dirty="0"/>
              <a:t>Dátum</a:t>
            </a:r>
          </a:p>
        </p:txBody>
      </p:sp>
    </p:spTree>
    <p:extLst>
      <p:ext uri="{BB962C8B-B14F-4D97-AF65-F5344CB8AC3E}">
        <p14:creationId xmlns:p14="http://schemas.microsoft.com/office/powerpoint/2010/main" val="428840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ím és szöve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
        <p:nvSpPr>
          <p:cNvPr id="4" name="Date Placeholder 3"/>
          <p:cNvSpPr>
            <a:spLocks noGrp="1"/>
          </p:cNvSpPr>
          <p:nvPr>
            <p:ph type="dt" sz="half" idx="10"/>
          </p:nvPr>
        </p:nvSpPr>
        <p:spPr/>
        <p:txBody>
          <a:bodyPr/>
          <a:lstStyle/>
          <a:p>
            <a:fld id="{918F157F-AD31-4AB3-B183-3C05C52D5103}" type="datetime1">
              <a:rPr lang="hu-HU" smtClean="0"/>
              <a:pPr/>
              <a:t>2018. 09. 26.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B4B3406-DEFF-446A-9B24-DCCB279FEDF6}" type="slidenum">
              <a:rPr lang="hu-HU" smtClean="0"/>
              <a:pPr/>
              <a:t>‹#›</a:t>
            </a:fld>
            <a:endParaRPr lang="hu-HU"/>
          </a:p>
        </p:txBody>
      </p:sp>
      <p:sp>
        <p:nvSpPr>
          <p:cNvPr id="20" name="Szöveg helye 19"/>
          <p:cNvSpPr>
            <a:spLocks noGrp="1"/>
          </p:cNvSpPr>
          <p:nvPr>
            <p:ph type="body" sz="quarter" idx="13"/>
          </p:nvPr>
        </p:nvSpPr>
        <p:spPr>
          <a:xfrm>
            <a:off x="198271" y="1608364"/>
            <a:ext cx="11656272" cy="4321788"/>
          </a:xfrm>
          <a:prstGeom prst="rect">
            <a:avLst/>
          </a:prstGeom>
        </p:spPr>
        <p:txBody>
          <a:bodyPr/>
          <a:lstStyle>
            <a:lvl1pPr marL="228600" indent="-228600">
              <a:buFont typeface="Wingdings" pitchFamily="2" charset="2"/>
              <a:buChar char="§"/>
              <a:defRPr/>
            </a:lvl1pPr>
            <a:lvl2pPr marL="685800" indent="-228600">
              <a:buSzPct val="60000"/>
              <a:buFont typeface="LucidaGrande" panose="020B0600040502020204" pitchFamily="34" charset="0"/>
              <a:buChar char="▶"/>
              <a:defRPr/>
            </a:lvl2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67142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ím és szöve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
        <p:nvSpPr>
          <p:cNvPr id="4" name="Date Placeholder 3"/>
          <p:cNvSpPr>
            <a:spLocks noGrp="1"/>
          </p:cNvSpPr>
          <p:nvPr>
            <p:ph type="dt" sz="half" idx="10"/>
          </p:nvPr>
        </p:nvSpPr>
        <p:spPr/>
        <p:txBody>
          <a:bodyPr/>
          <a:lstStyle/>
          <a:p>
            <a:fld id="{918F157F-AD31-4AB3-B183-3C05C52D5103}" type="datetime1">
              <a:rPr lang="hu-HU" smtClean="0"/>
              <a:pPr/>
              <a:t>2018. 09. 26.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B4B3406-DEFF-446A-9B24-DCCB279FEDF6}" type="slidenum">
              <a:rPr lang="hu-HU" smtClean="0"/>
              <a:pPr/>
              <a:t>‹#›</a:t>
            </a:fld>
            <a:endParaRPr lang="hu-HU"/>
          </a:p>
        </p:txBody>
      </p:sp>
      <p:sp>
        <p:nvSpPr>
          <p:cNvPr id="20" name="Szöveg helye 19"/>
          <p:cNvSpPr>
            <a:spLocks noGrp="1"/>
          </p:cNvSpPr>
          <p:nvPr>
            <p:ph type="body" sz="quarter" idx="13"/>
          </p:nvPr>
        </p:nvSpPr>
        <p:spPr>
          <a:xfrm>
            <a:off x="198271" y="1608364"/>
            <a:ext cx="11656272" cy="4321788"/>
          </a:xfrm>
          <a:prstGeom prst="rect">
            <a:avLst/>
          </a:prstGeom>
        </p:spPr>
        <p:txBody>
          <a:bodyPr/>
          <a:lstStyle>
            <a:lvl1pPr marL="228600" indent="-228600">
              <a:buFont typeface="Wingdings" pitchFamily="2" charset="2"/>
              <a:buChar char="§"/>
              <a:defRPr/>
            </a:lvl1pPr>
            <a:lvl2pPr marL="685800" indent="-228600">
              <a:buSzPct val="60000"/>
              <a:buFont typeface="LucidaGrande" panose="020B0600040502020204" pitchFamily="34" charset="0"/>
              <a:buChar char="▶"/>
              <a:defRPr/>
            </a:lvl2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529877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ejezetelválasztó dia">
    <p:spTree>
      <p:nvGrpSpPr>
        <p:cNvPr id="1" name=""/>
        <p:cNvGrpSpPr/>
        <p:nvPr/>
      </p:nvGrpSpPr>
      <p:grpSpPr>
        <a:xfrm>
          <a:off x="0" y="0"/>
          <a:ext cx="0" cy="0"/>
          <a:chOff x="0" y="0"/>
          <a:chExt cx="0" cy="0"/>
        </a:xfrm>
      </p:grpSpPr>
      <p:sp>
        <p:nvSpPr>
          <p:cNvPr id="26" name="Szöveg helye 25"/>
          <p:cNvSpPr>
            <a:spLocks noGrp="1"/>
          </p:cNvSpPr>
          <p:nvPr>
            <p:ph type="body" sz="quarter" idx="13" hasCustomPrompt="1"/>
          </p:nvPr>
        </p:nvSpPr>
        <p:spPr>
          <a:xfrm>
            <a:off x="665587" y="1346956"/>
            <a:ext cx="10557933" cy="722376"/>
          </a:xfrm>
          <a:prstGeom prst="rect">
            <a:avLst/>
          </a:prstGeom>
          <a:solidFill>
            <a:srgbClr val="DDA41B"/>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7" name="Szöveg helye 25"/>
          <p:cNvSpPr>
            <a:spLocks noGrp="1"/>
          </p:cNvSpPr>
          <p:nvPr>
            <p:ph type="body" sz="quarter" idx="14" hasCustomPrompt="1"/>
          </p:nvPr>
        </p:nvSpPr>
        <p:spPr>
          <a:xfrm>
            <a:off x="665587" y="2236712"/>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8" name="Szöveg helye 25"/>
          <p:cNvSpPr>
            <a:spLocks noGrp="1"/>
          </p:cNvSpPr>
          <p:nvPr>
            <p:ph type="body" sz="quarter" idx="15" hasCustomPrompt="1"/>
          </p:nvPr>
        </p:nvSpPr>
        <p:spPr>
          <a:xfrm>
            <a:off x="665587" y="3129278"/>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14" name="Dátum helye 13"/>
          <p:cNvSpPr>
            <a:spLocks noGrp="1"/>
          </p:cNvSpPr>
          <p:nvPr>
            <p:ph type="dt" sz="half" idx="16"/>
          </p:nvPr>
        </p:nvSpPr>
        <p:spPr/>
        <p:txBody>
          <a:bodyPr/>
          <a:lstStyle/>
          <a:p>
            <a:fld id="{E1BE0492-27AD-4DE8-AF59-A2D04BC1C65D}" type="datetime1">
              <a:rPr lang="hu-HU" smtClean="0"/>
              <a:pPr/>
              <a:t>2018. 09. 26.</a:t>
            </a:fld>
            <a:endParaRPr lang="hu-HU"/>
          </a:p>
        </p:txBody>
      </p:sp>
      <p:sp>
        <p:nvSpPr>
          <p:cNvPr id="15" name="Élőláb helye 14"/>
          <p:cNvSpPr>
            <a:spLocks noGrp="1"/>
          </p:cNvSpPr>
          <p:nvPr>
            <p:ph type="ftr" sz="quarter" idx="17"/>
          </p:nvPr>
        </p:nvSpPr>
        <p:spPr/>
        <p:txBody>
          <a:bodyPr/>
          <a:lstStyle/>
          <a:p>
            <a:endParaRPr lang="hu-HU"/>
          </a:p>
        </p:txBody>
      </p:sp>
      <p:sp>
        <p:nvSpPr>
          <p:cNvPr id="16" name="Dia számának helye 15"/>
          <p:cNvSpPr>
            <a:spLocks noGrp="1"/>
          </p:cNvSpPr>
          <p:nvPr>
            <p:ph type="sldNum" sz="quarter" idx="18"/>
          </p:nvPr>
        </p:nvSpPr>
        <p:spPr/>
        <p:txBody>
          <a:bodyPr/>
          <a:lstStyle/>
          <a:p>
            <a:fld id="{D74926BA-65EF-4C40-9E66-7E87365823D3}" type="slidenum">
              <a:rPr lang="hu-HU" smtClean="0"/>
              <a:pPr/>
              <a:t>‹#›</a:t>
            </a:fld>
            <a:endParaRPr lang="hu-HU"/>
          </a:p>
        </p:txBody>
      </p:sp>
      <p:sp>
        <p:nvSpPr>
          <p:cNvPr id="9"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Tree>
    <p:extLst>
      <p:ext uri="{BB962C8B-B14F-4D97-AF65-F5344CB8AC3E}">
        <p14:creationId xmlns:p14="http://schemas.microsoft.com/office/powerpoint/2010/main" val="403654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
        <p:nvSpPr>
          <p:cNvPr id="8" name="Date Placeholder 3"/>
          <p:cNvSpPr>
            <a:spLocks noGrp="1"/>
          </p:cNvSpPr>
          <p:nvPr>
            <p:ph type="dt" sz="half" idx="10"/>
          </p:nvPr>
        </p:nvSpPr>
        <p:spPr>
          <a:xfrm>
            <a:off x="838200" y="6356351"/>
            <a:ext cx="2743200" cy="365125"/>
          </a:xfrm>
        </p:spPr>
        <p:txBody>
          <a:bodyPr/>
          <a:lstStyle/>
          <a:p>
            <a:fld id="{918F157F-AD31-4AB3-B183-3C05C52D5103}" type="datetime1">
              <a:rPr lang="hu-HU" smtClean="0"/>
              <a:pPr/>
              <a:t>2018. 09. 26.</a:t>
            </a:fld>
            <a:endParaRPr lang="hu-HU"/>
          </a:p>
        </p:txBody>
      </p:sp>
      <p:sp>
        <p:nvSpPr>
          <p:cNvPr id="9" name="Footer Placeholder 4"/>
          <p:cNvSpPr>
            <a:spLocks noGrp="1"/>
          </p:cNvSpPr>
          <p:nvPr>
            <p:ph type="ftr" sz="quarter" idx="11"/>
          </p:nvPr>
        </p:nvSpPr>
        <p:spPr>
          <a:xfrm>
            <a:off x="4038600" y="6356351"/>
            <a:ext cx="4114800" cy="365125"/>
          </a:xfrm>
        </p:spPr>
        <p:txBody>
          <a:bodyPr/>
          <a:lstStyle/>
          <a:p>
            <a:endParaRPr lang="hu-HU"/>
          </a:p>
        </p:txBody>
      </p:sp>
      <p:sp>
        <p:nvSpPr>
          <p:cNvPr id="10" name="Slide Number Placeholder 5"/>
          <p:cNvSpPr>
            <a:spLocks noGrp="1"/>
          </p:cNvSpPr>
          <p:nvPr>
            <p:ph type="sldNum" sz="quarter" idx="12"/>
          </p:nvPr>
        </p:nvSpPr>
        <p:spPr>
          <a:xfrm>
            <a:off x="8610600" y="6356351"/>
            <a:ext cx="2743200" cy="365125"/>
          </a:xfrm>
        </p:spPr>
        <p:txBody>
          <a:bodyPr/>
          <a:lstStyle/>
          <a:p>
            <a:fld id="{0B4B3406-DEFF-446A-9B24-DCCB279FEDF6}" type="slidenum">
              <a:rPr lang="hu-HU" smtClean="0"/>
              <a:pPr/>
              <a:t>‹#›</a:t>
            </a:fld>
            <a:endParaRPr lang="hu-HU"/>
          </a:p>
        </p:txBody>
      </p:sp>
      <p:sp>
        <p:nvSpPr>
          <p:cNvPr id="3" name="Tartalom helye 2"/>
          <p:cNvSpPr>
            <a:spLocks noGrp="1"/>
          </p:cNvSpPr>
          <p:nvPr>
            <p:ph sz="quarter" idx="13"/>
          </p:nvPr>
        </p:nvSpPr>
        <p:spPr>
          <a:xfrm>
            <a:off x="198967" y="1592036"/>
            <a:ext cx="11655576" cy="4351564"/>
          </a:xfrm>
        </p:spPr>
        <p:txBody>
          <a:bodyPr/>
          <a:lstStyle>
            <a:lvl1pPr marL="228600" indent="-228600">
              <a:buFont typeface="Wingdings" pitchFamily="2" charset="2"/>
              <a:buChar char="§"/>
              <a:defRPr/>
            </a:lvl1pPr>
            <a:lvl2pPr marL="685800" indent="-228600">
              <a:buSzPct val="60000"/>
              <a:buFont typeface="LucidaGrande" panose="020B0600040502020204" pitchFamily="34" charset="0"/>
              <a:buChar char="▶"/>
              <a:defRPr/>
            </a:lvl2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402649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áró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5152" y="1667668"/>
            <a:ext cx="10521696" cy="1325880"/>
          </a:xfrm>
        </p:spPr>
        <p:txBody>
          <a:bodyPr anchor="ctr">
            <a:noAutofit/>
          </a:bodyPr>
          <a:lstStyle>
            <a:lvl1pPr algn="ctr">
              <a:defRPr lang="hu-HU" sz="4000" b="1" cap="all" dirty="0">
                <a:solidFill>
                  <a:srgbClr val="8C837D"/>
                </a:solidFill>
              </a:defRPr>
            </a:lvl1pPr>
          </a:lstStyle>
          <a:p>
            <a:pPr algn="ctr"/>
            <a:r>
              <a:rPr lang="hu-HU" sz="4400" b="1" cap="all" dirty="0">
                <a:solidFill>
                  <a:srgbClr val="8C837D"/>
                </a:solidFill>
                <a:latin typeface="+mn-lt"/>
              </a:rPr>
              <a:t>Köszönöm a figyelmet!</a:t>
            </a:r>
          </a:p>
        </p:txBody>
      </p:sp>
      <p:sp>
        <p:nvSpPr>
          <p:cNvPr id="7" name="Szöveg helye 15"/>
          <p:cNvSpPr>
            <a:spLocks noGrp="1"/>
          </p:cNvSpPr>
          <p:nvPr>
            <p:ph type="body" sz="quarter" idx="15" hasCustomPrompt="1"/>
          </p:nvPr>
        </p:nvSpPr>
        <p:spPr>
          <a:xfrm>
            <a:off x="2362200" y="5058142"/>
            <a:ext cx="7620000" cy="449263"/>
          </a:xfrm>
        </p:spPr>
        <p:txBody>
          <a:bodyPr/>
          <a:lstStyle>
            <a:lvl1pPr marL="0" indent="0" algn="ctr">
              <a:buNone/>
              <a:defRPr sz="2400"/>
            </a:lvl1pPr>
          </a:lstStyle>
          <a:p>
            <a:pPr lvl="0"/>
            <a:r>
              <a:rPr lang="hu-HU" dirty="0"/>
              <a:t>E-mail</a:t>
            </a:r>
          </a:p>
        </p:txBody>
      </p:sp>
      <p:sp>
        <p:nvSpPr>
          <p:cNvPr id="8" name="Szöveg helye 17"/>
          <p:cNvSpPr>
            <a:spLocks noGrp="1"/>
          </p:cNvSpPr>
          <p:nvPr>
            <p:ph type="body" sz="quarter" idx="16" hasCustomPrompt="1"/>
          </p:nvPr>
        </p:nvSpPr>
        <p:spPr>
          <a:xfrm>
            <a:off x="2362200" y="4572000"/>
            <a:ext cx="7620000" cy="400050"/>
          </a:xfrm>
        </p:spPr>
        <p:txBody>
          <a:bodyPr>
            <a:noAutofit/>
          </a:bodyPr>
          <a:lstStyle>
            <a:lvl1pPr marL="0" indent="0" algn="ctr">
              <a:buNone/>
              <a:defRPr sz="2800">
                <a:solidFill>
                  <a:schemeClr val="accent1"/>
                </a:solidFill>
              </a:defRPr>
            </a:lvl1pPr>
          </a:lstStyle>
          <a:p>
            <a:pPr lvl="0"/>
            <a:r>
              <a:rPr lang="hu-HU" dirty="0"/>
              <a:t>Beosztás</a:t>
            </a:r>
          </a:p>
        </p:txBody>
      </p:sp>
      <p:sp>
        <p:nvSpPr>
          <p:cNvPr id="9" name="Szöveg helye 19"/>
          <p:cNvSpPr>
            <a:spLocks noGrp="1"/>
          </p:cNvSpPr>
          <p:nvPr>
            <p:ph type="body" sz="quarter" idx="17" hasCustomPrompt="1"/>
          </p:nvPr>
        </p:nvSpPr>
        <p:spPr>
          <a:xfrm>
            <a:off x="2362200" y="4008665"/>
            <a:ext cx="7620000" cy="472849"/>
          </a:xfrm>
        </p:spPr>
        <p:txBody>
          <a:bodyPr/>
          <a:lstStyle>
            <a:lvl1pPr marL="0" indent="0" algn="ctr">
              <a:buNone/>
              <a:defRPr cap="all" baseline="0">
                <a:latin typeface="Times New Roman" panose="02020603050405020304" pitchFamily="18" charset="0"/>
                <a:cs typeface="Times New Roman" panose="02020603050405020304" pitchFamily="18" charset="0"/>
              </a:defRPr>
            </a:lvl1pPr>
          </a:lstStyle>
          <a:p>
            <a:pPr lvl="0"/>
            <a:r>
              <a:rPr lang="hu-HU" dirty="0"/>
              <a:t>Előadó neve</a:t>
            </a:r>
          </a:p>
        </p:txBody>
      </p:sp>
    </p:spTree>
    <p:extLst>
      <p:ext uri="{BB962C8B-B14F-4D97-AF65-F5344CB8AC3E}">
        <p14:creationId xmlns:p14="http://schemas.microsoft.com/office/powerpoint/2010/main" val="109131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Fejezetelválasztó dia">
    <p:spTree>
      <p:nvGrpSpPr>
        <p:cNvPr id="1" name=""/>
        <p:cNvGrpSpPr/>
        <p:nvPr/>
      </p:nvGrpSpPr>
      <p:grpSpPr>
        <a:xfrm>
          <a:off x="0" y="0"/>
          <a:ext cx="0" cy="0"/>
          <a:chOff x="0" y="0"/>
          <a:chExt cx="0" cy="0"/>
        </a:xfrm>
      </p:grpSpPr>
      <p:sp>
        <p:nvSpPr>
          <p:cNvPr id="26" name="Szöveg helye 25"/>
          <p:cNvSpPr>
            <a:spLocks noGrp="1"/>
          </p:cNvSpPr>
          <p:nvPr>
            <p:ph type="body" sz="quarter" idx="13" hasCustomPrompt="1"/>
          </p:nvPr>
        </p:nvSpPr>
        <p:spPr>
          <a:xfrm>
            <a:off x="665587" y="1346956"/>
            <a:ext cx="10557933" cy="722376"/>
          </a:xfrm>
          <a:prstGeom prst="rect">
            <a:avLst/>
          </a:prstGeom>
          <a:solidFill>
            <a:srgbClr val="DDA41B"/>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7" name="Szöveg helye 25"/>
          <p:cNvSpPr>
            <a:spLocks noGrp="1"/>
          </p:cNvSpPr>
          <p:nvPr>
            <p:ph type="body" sz="quarter" idx="14" hasCustomPrompt="1"/>
          </p:nvPr>
        </p:nvSpPr>
        <p:spPr>
          <a:xfrm>
            <a:off x="665587" y="2236712"/>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28" name="Szöveg helye 25"/>
          <p:cNvSpPr>
            <a:spLocks noGrp="1"/>
          </p:cNvSpPr>
          <p:nvPr>
            <p:ph type="body" sz="quarter" idx="15" hasCustomPrompt="1"/>
          </p:nvPr>
        </p:nvSpPr>
        <p:spPr>
          <a:xfrm>
            <a:off x="665587" y="3129278"/>
            <a:ext cx="10557933" cy="722376"/>
          </a:xfrm>
          <a:prstGeom prst="rect">
            <a:avLst/>
          </a:prstGeom>
          <a:solidFill>
            <a:srgbClr val="D0C8C5"/>
          </a:solidFill>
          <a:effectLst>
            <a:outerShdw blurRad="50800" dist="38100" dir="2700000" algn="tl" rotWithShape="0">
              <a:prstClr val="black">
                <a:alpha val="40000"/>
              </a:prstClr>
            </a:outerShdw>
          </a:effectLst>
        </p:spPr>
        <p:txBody>
          <a:bodyPr lIns="274320" anchor="ctr">
            <a:normAutofit/>
          </a:bodyPr>
          <a:lstStyle>
            <a:lvl1pPr marL="182880" indent="0">
              <a:buNone/>
              <a:defRPr sz="3200" b="1" i="0" cap="all" baseline="0">
                <a:solidFill>
                  <a:schemeClr val="bg1"/>
                </a:solidFill>
                <a:latin typeface="Calibri" panose="020F0502020204030204" pitchFamily="34" charset="0"/>
              </a:defRPr>
            </a:lvl1pPr>
          </a:lstStyle>
          <a:p>
            <a:pPr lvl="0"/>
            <a:r>
              <a:rPr lang="hu-HU" cap="all" baseline="0" dirty="0"/>
              <a:t>Fejezet címe</a:t>
            </a:r>
            <a:endParaRPr lang="hu-HU" dirty="0"/>
          </a:p>
        </p:txBody>
      </p:sp>
      <p:sp>
        <p:nvSpPr>
          <p:cNvPr id="14" name="Dátum helye 13"/>
          <p:cNvSpPr>
            <a:spLocks noGrp="1"/>
          </p:cNvSpPr>
          <p:nvPr>
            <p:ph type="dt" sz="half" idx="16"/>
          </p:nvPr>
        </p:nvSpPr>
        <p:spPr/>
        <p:txBody>
          <a:bodyPr/>
          <a:lstStyle/>
          <a:p>
            <a:fld id="{E1BE0492-27AD-4DE8-AF59-A2D04BC1C65D}" type="datetime1">
              <a:rPr lang="hu-HU" smtClean="0"/>
              <a:pPr/>
              <a:t>2018. 09. 26.</a:t>
            </a:fld>
            <a:endParaRPr lang="hu-HU"/>
          </a:p>
        </p:txBody>
      </p:sp>
      <p:sp>
        <p:nvSpPr>
          <p:cNvPr id="15" name="Élőláb helye 14"/>
          <p:cNvSpPr>
            <a:spLocks noGrp="1"/>
          </p:cNvSpPr>
          <p:nvPr>
            <p:ph type="ftr" sz="quarter" idx="17"/>
          </p:nvPr>
        </p:nvSpPr>
        <p:spPr/>
        <p:txBody>
          <a:bodyPr/>
          <a:lstStyle/>
          <a:p>
            <a:endParaRPr lang="hu-HU"/>
          </a:p>
        </p:txBody>
      </p:sp>
      <p:sp>
        <p:nvSpPr>
          <p:cNvPr id="16" name="Dia számának helye 15"/>
          <p:cNvSpPr>
            <a:spLocks noGrp="1"/>
          </p:cNvSpPr>
          <p:nvPr>
            <p:ph type="sldNum" sz="quarter" idx="18"/>
          </p:nvPr>
        </p:nvSpPr>
        <p:spPr/>
        <p:txBody>
          <a:bodyPr/>
          <a:lstStyle/>
          <a:p>
            <a:fld id="{D74926BA-65EF-4C40-9E66-7E87365823D3}" type="slidenum">
              <a:rPr lang="hu-HU" smtClean="0"/>
              <a:pPr/>
              <a:t>‹#›</a:t>
            </a:fld>
            <a:endParaRPr lang="hu-HU"/>
          </a:p>
        </p:txBody>
      </p:sp>
      <p:sp>
        <p:nvSpPr>
          <p:cNvPr id="9" name="Title 1"/>
          <p:cNvSpPr>
            <a:spLocks noGrp="1"/>
          </p:cNvSpPr>
          <p:nvPr>
            <p:ph type="title" hasCustomPrompt="1"/>
          </p:nvPr>
        </p:nvSpPr>
        <p:spPr>
          <a:xfrm>
            <a:off x="198271" y="0"/>
            <a:ext cx="9186527" cy="1179576"/>
          </a:xfrm>
        </p:spPr>
        <p:txBody>
          <a:bodyPr>
            <a:normAutofit/>
          </a:bodyPr>
          <a:lstStyle>
            <a:lvl1pPr>
              <a:defRPr lang="hu-HU" sz="2800" b="1" cap="all" baseline="0" dirty="0" smtClean="0">
                <a:solidFill>
                  <a:srgbClr val="8C837D"/>
                </a:solidFill>
              </a:defRPr>
            </a:lvl1pPr>
          </a:lstStyle>
          <a:p>
            <a:r>
              <a:rPr lang="hu-HU" sz="2800" b="1" cap="all" dirty="0">
                <a:solidFill>
                  <a:srgbClr val="8C837D"/>
                </a:solidFill>
                <a:latin typeface="+mn-lt"/>
              </a:rPr>
              <a:t>Cím beírásához kattintson ide</a:t>
            </a:r>
          </a:p>
        </p:txBody>
      </p:sp>
    </p:spTree>
    <p:extLst>
      <p:ext uri="{BB962C8B-B14F-4D97-AF65-F5344CB8AC3E}">
        <p14:creationId xmlns:p14="http://schemas.microsoft.com/office/powerpoint/2010/main" val="292158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70312D2-B070-4991-B35F-8AAA2B0A4085}" type="datetime1">
              <a:rPr lang="hu-HU" smtClean="0"/>
              <a:pPr/>
              <a:t>2018. 09. 26.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36617665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70312D2-B070-4991-B35F-8AAA2B0A4085}" type="datetime1">
              <a:rPr lang="hu-HU" smtClean="0"/>
              <a:pPr/>
              <a:t>2018. 09. 26.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926BA-65EF-4C40-9E66-7E87365823D3}" type="slidenum">
              <a:rPr lang="hu-HU" smtClean="0"/>
              <a:pPr/>
              <a:t>‹#›</a:t>
            </a:fld>
            <a:endParaRPr lang="hu-HU"/>
          </a:p>
        </p:txBody>
      </p:sp>
    </p:spTree>
    <p:extLst>
      <p:ext uri="{BB962C8B-B14F-4D97-AF65-F5344CB8AC3E}">
        <p14:creationId xmlns:p14="http://schemas.microsoft.com/office/powerpoint/2010/main" val="3425177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ímdia / nyitó">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90600" y="2904480"/>
            <a:ext cx="10363200" cy="682580"/>
          </a:xfrm>
          <a:prstGeom prst="rect">
            <a:avLst/>
          </a:prstGeo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beírásához kattintson ide</a:t>
            </a:r>
          </a:p>
        </p:txBody>
      </p:sp>
      <p:sp>
        <p:nvSpPr>
          <p:cNvPr id="16" name="Szöveg helye 15"/>
          <p:cNvSpPr>
            <a:spLocks noGrp="1"/>
          </p:cNvSpPr>
          <p:nvPr>
            <p:ph type="body" sz="quarter" idx="15" hasCustomPrompt="1"/>
          </p:nvPr>
        </p:nvSpPr>
        <p:spPr>
          <a:xfrm>
            <a:off x="2362200" y="4801060"/>
            <a:ext cx="7620000" cy="449263"/>
          </a:xfrm>
        </p:spPr>
        <p:txBody>
          <a:bodyPr/>
          <a:lstStyle>
            <a:lvl1pPr marL="0" indent="0" algn="ctr">
              <a:buNone/>
              <a:defRPr sz="2400"/>
            </a:lvl1pPr>
          </a:lstStyle>
          <a:p>
            <a:pPr lvl="0"/>
            <a:r>
              <a:rPr lang="hu-HU" dirty="0"/>
              <a:t>E-mail</a:t>
            </a:r>
          </a:p>
        </p:txBody>
      </p:sp>
      <p:sp>
        <p:nvSpPr>
          <p:cNvPr id="18" name="Szöveg helye 17"/>
          <p:cNvSpPr>
            <a:spLocks noGrp="1"/>
          </p:cNvSpPr>
          <p:nvPr>
            <p:ph type="body" sz="quarter" idx="16" hasCustomPrompt="1"/>
          </p:nvPr>
        </p:nvSpPr>
        <p:spPr>
          <a:xfrm>
            <a:off x="2362200" y="4323897"/>
            <a:ext cx="7620000" cy="400050"/>
          </a:xfrm>
        </p:spPr>
        <p:txBody>
          <a:bodyPr>
            <a:noAutofit/>
          </a:bodyPr>
          <a:lstStyle>
            <a:lvl1pPr marL="0" indent="0" algn="ctr">
              <a:buNone/>
              <a:defRPr sz="2800">
                <a:solidFill>
                  <a:schemeClr val="accent1"/>
                </a:solidFill>
              </a:defRPr>
            </a:lvl1pPr>
          </a:lstStyle>
          <a:p>
            <a:pPr lvl="0"/>
            <a:r>
              <a:rPr lang="hu-HU" dirty="0"/>
              <a:t>Beosztás</a:t>
            </a:r>
          </a:p>
        </p:txBody>
      </p:sp>
      <p:sp>
        <p:nvSpPr>
          <p:cNvPr id="20" name="Szöveg helye 19"/>
          <p:cNvSpPr>
            <a:spLocks noGrp="1"/>
          </p:cNvSpPr>
          <p:nvPr>
            <p:ph type="body" sz="quarter" idx="17" hasCustomPrompt="1"/>
          </p:nvPr>
        </p:nvSpPr>
        <p:spPr>
          <a:xfrm>
            <a:off x="2362200" y="3700902"/>
            <a:ext cx="7620000" cy="509154"/>
          </a:xfrm>
        </p:spPr>
        <p:txBody>
          <a:bodyPr/>
          <a:lstStyle>
            <a:lvl1pPr marL="0" indent="0" algn="ctr">
              <a:buNone/>
              <a:defRPr cap="all" baseline="0">
                <a:latin typeface="Times New Roman" panose="02020603050405020304" pitchFamily="18" charset="0"/>
                <a:cs typeface="Times New Roman" panose="02020603050405020304" pitchFamily="18" charset="0"/>
              </a:defRPr>
            </a:lvl1pPr>
          </a:lstStyle>
          <a:p>
            <a:pPr lvl="0"/>
            <a:r>
              <a:rPr lang="hu-HU" dirty="0"/>
              <a:t>Előadó neve</a:t>
            </a:r>
          </a:p>
        </p:txBody>
      </p:sp>
      <p:sp>
        <p:nvSpPr>
          <p:cNvPr id="21" name="Cím 20"/>
          <p:cNvSpPr>
            <a:spLocks noGrp="1"/>
          </p:cNvSpPr>
          <p:nvPr>
            <p:ph type="title" hasCustomPrompt="1"/>
          </p:nvPr>
        </p:nvSpPr>
        <p:spPr>
          <a:xfrm>
            <a:off x="990600" y="1472997"/>
            <a:ext cx="10363200" cy="1325563"/>
          </a:xfrm>
        </p:spPr>
        <p:txBody>
          <a:bodyPr/>
          <a:lstStyle>
            <a:lvl1pPr algn="ctr">
              <a:defRPr b="1" cap="all" baseline="0">
                <a:solidFill>
                  <a:schemeClr val="accent1"/>
                </a:solidFill>
              </a:defRPr>
            </a:lvl1pPr>
          </a:lstStyle>
          <a:p>
            <a:r>
              <a:rPr lang="hu-HU" dirty="0"/>
              <a:t>Cím beírásához kattintson ide</a:t>
            </a:r>
          </a:p>
        </p:txBody>
      </p:sp>
      <p:sp>
        <p:nvSpPr>
          <p:cNvPr id="27" name="Tartalom helye 26"/>
          <p:cNvSpPr>
            <a:spLocks noGrp="1"/>
          </p:cNvSpPr>
          <p:nvPr>
            <p:ph sz="quarter" idx="18" hasCustomPrompt="1"/>
          </p:nvPr>
        </p:nvSpPr>
        <p:spPr>
          <a:xfrm>
            <a:off x="2362200" y="5364163"/>
            <a:ext cx="7620000" cy="260350"/>
          </a:xfrm>
        </p:spPr>
        <p:txBody>
          <a:bodyPr>
            <a:noAutofit/>
          </a:bodyPr>
          <a:lstStyle>
            <a:lvl1pPr marL="0" indent="0" algn="ctr">
              <a:buNone/>
              <a:defRPr sz="2000"/>
            </a:lvl1pPr>
          </a:lstStyle>
          <a:p>
            <a:pPr lvl="0"/>
            <a:r>
              <a:rPr lang="hu-HU" dirty="0"/>
              <a:t>Dátum</a:t>
            </a:r>
          </a:p>
        </p:txBody>
      </p:sp>
    </p:spTree>
    <p:extLst>
      <p:ext uri="{BB962C8B-B14F-4D97-AF65-F5344CB8AC3E}">
        <p14:creationId xmlns:p14="http://schemas.microsoft.com/office/powerpoint/2010/main" val="102309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312D2-B070-4991-B35F-8AAA2B0A4085}" type="datetime1">
              <a:rPr lang="hu-HU" smtClean="0"/>
              <a:pPr/>
              <a:t>2018. 09. 26.</a:t>
            </a:fld>
            <a:endParaRPr lang="hu-HU"/>
          </a:p>
        </p:txBody>
      </p:sp>
      <p:sp>
        <p:nvSpPr>
          <p:cNvPr id="5" name="Élőláb hely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926BA-65EF-4C40-9E66-7E87365823D3}" type="slidenum">
              <a:rPr lang="hu-HU" smtClean="0"/>
              <a:pPr/>
              <a:t>‹#›</a:t>
            </a:fld>
            <a:endParaRPr lang="hu-HU"/>
          </a:p>
        </p:txBody>
      </p:sp>
    </p:spTree>
    <p:extLst>
      <p:ext uri="{BB962C8B-B14F-4D97-AF65-F5344CB8AC3E}">
        <p14:creationId xmlns:p14="http://schemas.microsoft.com/office/powerpoint/2010/main" val="2191248590"/>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2" r:id="rId4"/>
    <p:sldLayoutId id="2147483678" r:id="rId5"/>
    <p:sldLayoutId id="2147483722" r:id="rId6"/>
    <p:sldLayoutId id="2147483783" r:id="rId7"/>
    <p:sldLayoutId id="214748378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312D2-B070-4991-B35F-8AAA2B0A4085}" type="datetime1">
              <a:rPr lang="hu-HU" smtClean="0"/>
              <a:pPr/>
              <a:t>2018. 09. 26.</a:t>
            </a:fld>
            <a:endParaRPr lang="hu-HU"/>
          </a:p>
        </p:txBody>
      </p:sp>
      <p:sp>
        <p:nvSpPr>
          <p:cNvPr id="5" name="Élőláb hely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926BA-65EF-4C40-9E66-7E87365823D3}" type="slidenum">
              <a:rPr lang="hu-HU" smtClean="0"/>
              <a:pPr/>
              <a:t>‹#›</a:t>
            </a:fld>
            <a:endParaRPr lang="hu-HU"/>
          </a:p>
        </p:txBody>
      </p:sp>
    </p:spTree>
    <p:extLst>
      <p:ext uri="{BB962C8B-B14F-4D97-AF65-F5344CB8AC3E}">
        <p14:creationId xmlns:p14="http://schemas.microsoft.com/office/powerpoint/2010/main" val="42046526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81" r:id="rId6"/>
    <p:sldLayoutId id="2147483782" r:id="rId7"/>
    <p:sldLayoutId id="2147483778" r:id="rId8"/>
    <p:sldLayoutId id="214748378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312D2-B070-4991-B35F-8AAA2B0A4085}" type="datetime1">
              <a:rPr lang="hu-HU" smtClean="0"/>
              <a:pPr/>
              <a:t>2018. 09. 26.</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926BA-65EF-4C40-9E66-7E87365823D3}" type="slidenum">
              <a:rPr lang="hu-HU" smtClean="0"/>
              <a:pPr/>
              <a:t>‹#›</a:t>
            </a:fld>
            <a:endParaRPr lang="hu-HU"/>
          </a:p>
        </p:txBody>
      </p:sp>
    </p:spTree>
    <p:extLst>
      <p:ext uri="{BB962C8B-B14F-4D97-AF65-F5344CB8AC3E}">
        <p14:creationId xmlns:p14="http://schemas.microsoft.com/office/powerpoint/2010/main" val="280554269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chart" Target="../charts/chart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19.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19.jpg"/><Relationship Id="rId3" Type="http://schemas.openxmlformats.org/officeDocument/2006/relationships/image" Target="../media/image20.png"/><Relationship Id="rId7" Type="http://schemas.openxmlformats.org/officeDocument/2006/relationships/image" Target="../media/image24.jpg"/><Relationship Id="rId12"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5" Type="http://schemas.openxmlformats.org/officeDocument/2006/relationships/image" Target="../media/image31.jp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26.jpg"/><Relationship Id="rId1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Alcím 7"/>
          <p:cNvSpPr>
            <a:spLocks noGrp="1"/>
          </p:cNvSpPr>
          <p:nvPr>
            <p:ph type="subTitle" idx="1"/>
          </p:nvPr>
        </p:nvSpPr>
        <p:spPr>
          <a:xfrm>
            <a:off x="1301634" y="749693"/>
            <a:ext cx="4251268" cy="442573"/>
          </a:xfrm>
        </p:spPr>
        <p:txBody>
          <a:bodyPr>
            <a:normAutofit/>
          </a:bodyPr>
          <a:lstStyle/>
          <a:p>
            <a:r>
              <a:rPr lang="hu-HU" altLang="hu-HU" b="1" dirty="0">
                <a:solidFill>
                  <a:srgbClr val="FF0000"/>
                </a:solidFill>
              </a:rPr>
              <a:t>SZÉCHENYI ISTVÁN </a:t>
            </a:r>
            <a:r>
              <a:rPr lang="hu-HU" altLang="hu-HU" b="1" dirty="0">
                <a:solidFill>
                  <a:srgbClr val="5B9BD5">
                    <a:lumMod val="50000"/>
                  </a:srgbClr>
                </a:solidFill>
              </a:rPr>
              <a:t>UNIVERSITY</a:t>
            </a:r>
            <a:r>
              <a:rPr lang="hu-HU" altLang="hu-HU" dirty="0">
                <a:solidFill>
                  <a:srgbClr val="5B9BD5">
                    <a:lumMod val="50000"/>
                  </a:srgbClr>
                </a:solidFill>
              </a:rPr>
              <a:t> </a:t>
            </a:r>
          </a:p>
          <a:p>
            <a:endParaRPr lang="en-US" dirty="0"/>
          </a:p>
        </p:txBody>
      </p:sp>
      <p:sp>
        <p:nvSpPr>
          <p:cNvPr id="5" name="Szöveg helye 4"/>
          <p:cNvSpPr>
            <a:spLocks noGrp="1"/>
          </p:cNvSpPr>
          <p:nvPr>
            <p:ph type="body" sz="quarter" idx="17"/>
          </p:nvPr>
        </p:nvSpPr>
        <p:spPr>
          <a:xfrm>
            <a:off x="2328951" y="4169833"/>
            <a:ext cx="7620000" cy="50915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1"/>
          </a:fillRef>
          <a:effectRef idx="0">
            <a:scrgbClr r="0" g="0" b="0"/>
          </a:effectRef>
          <a:fontRef idx="major"/>
        </p:style>
        <p:txBody>
          <a:bodyPr/>
          <a:lstStyle/>
          <a:p>
            <a:r>
              <a:rPr lang="hu-HU" cap="none" dirty="0" smtClean="0">
                <a:ln w="0"/>
                <a:solidFill>
                  <a:schemeClr val="accent5">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Dr Péter Földesi, </a:t>
            </a:r>
            <a:r>
              <a:rPr lang="hu-HU" cap="none" dirty="0">
                <a:ln w="0"/>
                <a:solidFill>
                  <a:schemeClr val="accent5">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Rector</a:t>
            </a:r>
            <a:endParaRPr lang="en-US" cap="none" dirty="0">
              <a:ln w="0"/>
              <a:solidFill>
                <a:schemeClr val="accent5">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endParaRPr lang="en-US" dirty="0">
              <a:solidFill>
                <a:srgbClr val="0070C0"/>
              </a:solidFill>
            </a:endParaRPr>
          </a:p>
        </p:txBody>
      </p:sp>
      <p:sp>
        <p:nvSpPr>
          <p:cNvPr id="6" name="Cím 5"/>
          <p:cNvSpPr>
            <a:spLocks noGrp="1"/>
          </p:cNvSpPr>
          <p:nvPr>
            <p:ph type="title"/>
          </p:nvPr>
        </p:nvSpPr>
        <p:spPr>
          <a:xfrm>
            <a:off x="0" y="1694619"/>
            <a:ext cx="12128270" cy="1638785"/>
          </a:xfrm>
          <a:effectLst>
            <a:outerShdw blurRad="50800" dist="38100" dir="5400000" algn="t" rotWithShape="0">
              <a:prstClr val="black">
                <a:alpha val="40000"/>
              </a:prstClr>
            </a:outerShdw>
          </a:effectLst>
        </p:spPr>
        <p:style>
          <a:lnRef idx="0">
            <a:scrgbClr r="0" g="0" b="0"/>
          </a:lnRef>
          <a:fillRef idx="1003">
            <a:schemeClr val="lt1"/>
          </a:fillRef>
          <a:effectRef idx="0">
            <a:scrgbClr r="0" g="0" b="0"/>
          </a:effectRef>
          <a:fontRef idx="major"/>
        </p:style>
        <p:txBody>
          <a:bodyPr>
            <a:normAutofit/>
          </a:bodyPr>
          <a:lstStyle/>
          <a:p>
            <a:r>
              <a:rPr lang="hu-HU" sz="3200" b="0" cap="none" dirty="0" smtClean="0">
                <a:ln w="0"/>
                <a:solidFill>
                  <a:schemeClr val="accent5">
                    <a:lumMod val="75000"/>
                  </a:schemeClr>
                </a:solidFill>
                <a:effectLst>
                  <a:outerShdw blurRad="38100" dist="19050" dir="2700000" algn="tl" rotWithShape="0">
                    <a:schemeClr val="dk1">
                      <a:alpha val="40000"/>
                    </a:schemeClr>
                  </a:outerShdw>
                </a:effectLst>
                <a:latin typeface="+mn-lt"/>
              </a:rPr>
              <a:t>START-UPS, SPIN-OFFS, TECHNOLOGY TRANSFER and INCUBATION:</a:t>
            </a:r>
            <a:r>
              <a:rPr lang="hu-HU" sz="3200" b="0" cap="none" dirty="0">
                <a:ln w="0"/>
                <a:solidFill>
                  <a:srgbClr val="FF0000"/>
                </a:solidFill>
                <a:effectLst>
                  <a:outerShdw blurRad="38100" dist="19050" dir="2700000" algn="tl" rotWithShape="0">
                    <a:schemeClr val="dk1">
                      <a:alpha val="40000"/>
                    </a:schemeClr>
                  </a:outerShdw>
                </a:effectLst>
                <a:latin typeface="+mn-lt"/>
              </a:rPr>
              <a:t/>
            </a:r>
            <a:br>
              <a:rPr lang="hu-HU" sz="3200" b="0" cap="none" dirty="0">
                <a:ln w="0"/>
                <a:solidFill>
                  <a:srgbClr val="FF0000"/>
                </a:solidFill>
                <a:effectLst>
                  <a:outerShdw blurRad="38100" dist="19050" dir="2700000" algn="tl" rotWithShape="0">
                    <a:schemeClr val="dk1">
                      <a:alpha val="40000"/>
                    </a:schemeClr>
                  </a:outerShdw>
                </a:effectLst>
                <a:latin typeface="+mn-lt"/>
              </a:rPr>
            </a:br>
            <a:r>
              <a:rPr lang="hu-HU" sz="2800" b="0" i="1" cap="none" dirty="0" smtClean="0">
                <a:ln w="0"/>
                <a:solidFill>
                  <a:srgbClr val="FF0000"/>
                </a:solidFill>
                <a:effectLst>
                  <a:outerShdw blurRad="38100" dist="19050" dir="2700000" algn="tl" rotWithShape="0">
                    <a:schemeClr val="dk1">
                      <a:alpha val="40000"/>
                    </a:schemeClr>
                  </a:outerShdw>
                </a:effectLst>
                <a:latin typeface="+mn-lt"/>
              </a:rPr>
              <a:t>Different </a:t>
            </a:r>
            <a:r>
              <a:rPr lang="hu-HU" sz="2800" b="0" i="1" cap="none" dirty="0">
                <a:ln w="0"/>
                <a:solidFill>
                  <a:srgbClr val="FF0000"/>
                </a:solidFill>
                <a:effectLst>
                  <a:outerShdw blurRad="38100" dist="19050" dir="2700000" algn="tl" rotWithShape="0">
                    <a:schemeClr val="dk1">
                      <a:alpha val="40000"/>
                    </a:schemeClr>
                  </a:outerShdw>
                </a:effectLst>
                <a:latin typeface="+mn-lt"/>
              </a:rPr>
              <a:t>Regional </a:t>
            </a:r>
            <a:r>
              <a:rPr lang="hu-HU" sz="2800" b="0" i="1" cap="none" dirty="0" smtClean="0">
                <a:ln w="0"/>
                <a:solidFill>
                  <a:srgbClr val="FF0000"/>
                </a:solidFill>
                <a:effectLst>
                  <a:outerShdw blurRad="38100" dist="19050" dir="2700000" algn="tl" rotWithShape="0">
                    <a:schemeClr val="dk1">
                      <a:alpha val="40000"/>
                    </a:schemeClr>
                  </a:outerShdw>
                </a:effectLst>
                <a:latin typeface="+mn-lt"/>
              </a:rPr>
              <a:t>Approaches</a:t>
            </a:r>
            <a:endParaRPr lang="en-US" sz="2800" b="0" i="1" cap="none" dirty="0">
              <a:ln w="0"/>
              <a:solidFill>
                <a:srgbClr val="FF0000"/>
              </a:solidFill>
              <a:effectLst>
                <a:outerShdw blurRad="38100" dist="19050" dir="2700000" algn="tl" rotWithShape="0">
                  <a:schemeClr val="dk1">
                    <a:alpha val="40000"/>
                  </a:schemeClr>
                </a:outerShdw>
              </a:effectLst>
              <a:latin typeface="+mn-lt"/>
            </a:endParaRPr>
          </a:p>
        </p:txBody>
      </p:sp>
      <p:sp>
        <p:nvSpPr>
          <p:cNvPr id="7" name="Tartalom helye 6"/>
          <p:cNvSpPr>
            <a:spLocks noGrp="1"/>
          </p:cNvSpPr>
          <p:nvPr>
            <p:ph sz="quarter" idx="18"/>
          </p:nvPr>
        </p:nvSpPr>
        <p:spPr>
          <a:xfrm>
            <a:off x="63732" y="5843098"/>
            <a:ext cx="2854036" cy="554100"/>
          </a:xfrm>
        </p:spPr>
        <p:style>
          <a:lnRef idx="0">
            <a:scrgbClr r="0" g="0" b="0"/>
          </a:lnRef>
          <a:fillRef idx="1003">
            <a:schemeClr val="lt1"/>
          </a:fillRef>
          <a:effectRef idx="0">
            <a:scrgbClr r="0" g="0" b="0"/>
          </a:effectRef>
          <a:fontRef idx="major"/>
        </p:style>
        <p:txBody>
          <a:bodyPr/>
          <a:lstStyle/>
          <a:p>
            <a:r>
              <a:rPr lang="hu-HU" sz="2400" dirty="0" smtClean="0">
                <a:ln w="0"/>
                <a:solidFill>
                  <a:schemeClr val="accent5">
                    <a:lumMod val="75000"/>
                  </a:schemeClr>
                </a:solidFill>
                <a:effectLst>
                  <a:outerShdw blurRad="38100" dist="19050" dir="2700000" algn="tl" rotWithShape="0">
                    <a:schemeClr val="dk1">
                      <a:alpha val="40000"/>
                    </a:schemeClr>
                  </a:outerShdw>
                </a:effectLst>
              </a:rPr>
              <a:t>27 September 2018</a:t>
            </a:r>
            <a:endParaRPr lang="en-US" sz="2400" dirty="0">
              <a:ln w="0"/>
              <a:solidFill>
                <a:schemeClr val="accent5">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01707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églalap 124"/>
          <p:cNvSpPr/>
          <p:nvPr/>
        </p:nvSpPr>
        <p:spPr>
          <a:xfrm>
            <a:off x="253501" y="1086720"/>
            <a:ext cx="11658791" cy="534318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2" name="Egyenes összekötő 11"/>
          <p:cNvCxnSpPr/>
          <p:nvPr/>
        </p:nvCxnSpPr>
        <p:spPr>
          <a:xfrm flipH="1">
            <a:off x="1870458" y="1842215"/>
            <a:ext cx="0" cy="25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Dia számának helye 2"/>
          <p:cNvSpPr>
            <a:spLocks noGrp="1"/>
          </p:cNvSpPr>
          <p:nvPr>
            <p:ph type="sldNum" sz="quarter" idx="12"/>
          </p:nvPr>
        </p:nvSpPr>
        <p:spPr/>
        <p:txBody>
          <a:bodyPr/>
          <a:lstStyle/>
          <a:p>
            <a:fld id="{0B4B3406-DEFF-446A-9B24-DCCB279FEDF6}" type="slidenum">
              <a:rPr lang="hu-HU" smtClean="0"/>
              <a:pPr/>
              <a:t>10</a:t>
            </a:fld>
            <a:endParaRPr lang="hu-HU"/>
          </a:p>
        </p:txBody>
      </p:sp>
      <p:cxnSp>
        <p:nvCxnSpPr>
          <p:cNvPr id="8" name="Egyenes összekötő nyíllal 7"/>
          <p:cNvCxnSpPr/>
          <p:nvPr/>
        </p:nvCxnSpPr>
        <p:spPr>
          <a:xfrm flipH="1" flipV="1">
            <a:off x="707483" y="1864581"/>
            <a:ext cx="0" cy="252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698605" y="4369610"/>
            <a:ext cx="41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flipH="1">
            <a:off x="4045312" y="1864581"/>
            <a:ext cx="0" cy="25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1870458" y="3939043"/>
            <a:ext cx="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410458" y="357904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a:off x="2956433" y="321904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a:off x="2425312" y="3579043"/>
            <a:ext cx="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965312" y="3219043"/>
            <a:ext cx="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a:off x="3505312" y="285904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3505312" y="2859043"/>
            <a:ext cx="5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églalap 25"/>
          <p:cNvSpPr/>
          <p:nvPr/>
        </p:nvSpPr>
        <p:spPr>
          <a:xfrm>
            <a:off x="1917066" y="4012760"/>
            <a:ext cx="461639"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b="1" dirty="0">
                <a:solidFill>
                  <a:schemeClr val="tx1"/>
                </a:solidFill>
                <a:latin typeface="Arial" panose="020B0604020202020204" pitchFamily="34" charset="0"/>
                <a:cs typeface="Arial" panose="020B0604020202020204" pitchFamily="34" charset="0"/>
              </a:rPr>
              <a:t>1</a:t>
            </a:r>
          </a:p>
        </p:txBody>
      </p:sp>
      <p:sp>
        <p:nvSpPr>
          <p:cNvPr id="27" name="Téglalap 26"/>
          <p:cNvSpPr/>
          <p:nvPr/>
        </p:nvSpPr>
        <p:spPr>
          <a:xfrm>
            <a:off x="2464492" y="3639520"/>
            <a:ext cx="461639"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Arial" panose="020B0604020202020204" pitchFamily="34" charset="0"/>
                <a:cs typeface="Arial" panose="020B0604020202020204" pitchFamily="34" charset="0"/>
              </a:rPr>
              <a:t>2</a:t>
            </a:r>
            <a:endParaRPr lang="en-US" sz="1000" b="1" dirty="0">
              <a:solidFill>
                <a:schemeClr val="tx1"/>
              </a:solidFill>
              <a:latin typeface="Arial" panose="020B0604020202020204" pitchFamily="34" charset="0"/>
              <a:cs typeface="Arial" panose="020B0604020202020204" pitchFamily="34" charset="0"/>
            </a:endParaRPr>
          </a:p>
        </p:txBody>
      </p:sp>
      <p:sp>
        <p:nvSpPr>
          <p:cNvPr id="28" name="Téglalap 27"/>
          <p:cNvSpPr/>
          <p:nvPr/>
        </p:nvSpPr>
        <p:spPr>
          <a:xfrm>
            <a:off x="2999220" y="3261439"/>
            <a:ext cx="461639"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Arial" panose="020B0604020202020204" pitchFamily="34" charset="0"/>
                <a:cs typeface="Arial" panose="020B0604020202020204" pitchFamily="34" charset="0"/>
              </a:rPr>
              <a:t>3</a:t>
            </a:r>
            <a:endParaRPr lang="en-US" sz="1000" b="1" dirty="0">
              <a:solidFill>
                <a:schemeClr val="tx1"/>
              </a:solidFill>
              <a:latin typeface="Arial" panose="020B0604020202020204" pitchFamily="34" charset="0"/>
              <a:cs typeface="Arial" panose="020B0604020202020204" pitchFamily="34" charset="0"/>
            </a:endParaRPr>
          </a:p>
        </p:txBody>
      </p:sp>
      <p:sp>
        <p:nvSpPr>
          <p:cNvPr id="29" name="Téglalap 28"/>
          <p:cNvSpPr/>
          <p:nvPr/>
        </p:nvSpPr>
        <p:spPr>
          <a:xfrm>
            <a:off x="3342894" y="2928865"/>
            <a:ext cx="864835"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anose="020B0604020202020204" pitchFamily="34" charset="0"/>
                <a:cs typeface="Arial" panose="020B0604020202020204" pitchFamily="34" charset="0"/>
              </a:rPr>
              <a:t>Half-stage</a:t>
            </a:r>
            <a:endParaRPr lang="en-US" sz="900" b="1" dirty="0">
              <a:solidFill>
                <a:schemeClr val="tx1"/>
              </a:solidFill>
              <a:latin typeface="Arial" panose="020B0604020202020204" pitchFamily="34" charset="0"/>
              <a:cs typeface="Arial" panose="020B0604020202020204" pitchFamily="34" charset="0"/>
            </a:endParaRPr>
          </a:p>
        </p:txBody>
      </p:sp>
      <p:cxnSp>
        <p:nvCxnSpPr>
          <p:cNvPr id="41" name="Egyenes összekötő nyíllal 40"/>
          <p:cNvCxnSpPr/>
          <p:nvPr/>
        </p:nvCxnSpPr>
        <p:spPr>
          <a:xfrm>
            <a:off x="885036" y="2459190"/>
            <a:ext cx="756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églalap 41"/>
          <p:cNvSpPr/>
          <p:nvPr/>
        </p:nvSpPr>
        <p:spPr>
          <a:xfrm>
            <a:off x="708312" y="1854727"/>
            <a:ext cx="1155569" cy="490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a:solidFill>
                  <a:srgbClr val="002060"/>
                </a:solidFill>
                <a:latin typeface="Arial" panose="020B0604020202020204" pitchFamily="34" charset="0"/>
                <a:cs typeface="Arial" panose="020B0604020202020204" pitchFamily="34" charset="0"/>
              </a:rPr>
              <a:t>Business angels, FFF (</a:t>
            </a:r>
            <a:r>
              <a:rPr lang="hu-HU" sz="900" b="1" dirty="0" err="1">
                <a:solidFill>
                  <a:srgbClr val="002060"/>
                </a:solidFill>
                <a:latin typeface="Arial" panose="020B0604020202020204" pitchFamily="34" charset="0"/>
                <a:cs typeface="Arial" panose="020B0604020202020204" pitchFamily="34" charset="0"/>
              </a:rPr>
              <a:t>family</a:t>
            </a:r>
            <a:r>
              <a:rPr lang="hu-HU" sz="900" b="1" dirty="0">
                <a:solidFill>
                  <a:srgbClr val="002060"/>
                </a:solidFill>
                <a:latin typeface="Arial" panose="020B0604020202020204" pitchFamily="34" charset="0"/>
                <a:cs typeface="Arial" panose="020B0604020202020204" pitchFamily="34" charset="0"/>
              </a:rPr>
              <a:t>, </a:t>
            </a:r>
            <a:r>
              <a:rPr lang="hu-HU" sz="900" b="1" dirty="0" err="1">
                <a:solidFill>
                  <a:srgbClr val="002060"/>
                </a:solidFill>
                <a:latin typeface="Arial" panose="020B0604020202020204" pitchFamily="34" charset="0"/>
                <a:cs typeface="Arial" panose="020B0604020202020204" pitchFamily="34" charset="0"/>
              </a:rPr>
              <a:t>friend</a:t>
            </a:r>
            <a:r>
              <a:rPr lang="hu-HU" sz="900" b="1" dirty="0">
                <a:solidFill>
                  <a:srgbClr val="002060"/>
                </a:solidFill>
                <a:latin typeface="Arial" panose="020B0604020202020204" pitchFamily="34" charset="0"/>
                <a:cs typeface="Arial" panose="020B0604020202020204" pitchFamily="34" charset="0"/>
              </a:rPr>
              <a:t> and </a:t>
            </a:r>
            <a:r>
              <a:rPr lang="hu-HU" sz="900" b="1" dirty="0" err="1">
                <a:solidFill>
                  <a:srgbClr val="002060"/>
                </a:solidFill>
                <a:latin typeface="Arial" panose="020B0604020202020204" pitchFamily="34" charset="0"/>
                <a:cs typeface="Arial" panose="020B0604020202020204" pitchFamily="34" charset="0"/>
              </a:rPr>
              <a:t>fools</a:t>
            </a:r>
            <a:r>
              <a:rPr lang="hu-HU" sz="900" b="1" dirty="0">
                <a:solidFill>
                  <a:srgbClr val="002060"/>
                </a:solidFill>
                <a:latin typeface="Arial" panose="020B0604020202020204" pitchFamily="34" charset="0"/>
                <a:cs typeface="Arial" panose="020B0604020202020204" pitchFamily="34" charset="0"/>
              </a:rPr>
              <a:t>)</a:t>
            </a:r>
          </a:p>
        </p:txBody>
      </p:sp>
      <p:sp>
        <p:nvSpPr>
          <p:cNvPr id="43" name="Téglalap 42"/>
          <p:cNvSpPr/>
          <p:nvPr/>
        </p:nvSpPr>
        <p:spPr>
          <a:xfrm>
            <a:off x="827245" y="3914305"/>
            <a:ext cx="1145598"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err="1">
                <a:solidFill>
                  <a:schemeClr val="tx1"/>
                </a:solidFill>
                <a:latin typeface="Arial" panose="020B0604020202020204" pitchFamily="34" charset="0"/>
                <a:cs typeface="Arial" panose="020B0604020202020204" pitchFamily="34" charset="0"/>
              </a:rPr>
              <a:t>Break</a:t>
            </a:r>
            <a:r>
              <a:rPr lang="hu-HU" sz="900" b="1" dirty="0">
                <a:solidFill>
                  <a:schemeClr val="tx1"/>
                </a:solidFill>
                <a:latin typeface="Arial" panose="020B0604020202020204" pitchFamily="34" charset="0"/>
                <a:cs typeface="Arial" panose="020B0604020202020204" pitchFamily="34" charset="0"/>
              </a:rPr>
              <a:t> </a:t>
            </a:r>
            <a:r>
              <a:rPr lang="hu-HU" sz="900" b="1" dirty="0" err="1">
                <a:solidFill>
                  <a:schemeClr val="tx1"/>
                </a:solidFill>
                <a:latin typeface="Arial" panose="020B0604020202020204" pitchFamily="34" charset="0"/>
                <a:cs typeface="Arial" panose="020B0604020202020204" pitchFamily="34" charset="0"/>
              </a:rPr>
              <a:t>even</a:t>
            </a:r>
            <a:endParaRPr lang="hu-HU" sz="900" b="1" dirty="0">
              <a:solidFill>
                <a:schemeClr val="tx1"/>
              </a:solidFill>
              <a:latin typeface="Arial" panose="020B0604020202020204" pitchFamily="34" charset="0"/>
              <a:cs typeface="Arial" panose="020B0604020202020204" pitchFamily="34" charset="0"/>
            </a:endParaRPr>
          </a:p>
        </p:txBody>
      </p:sp>
      <p:cxnSp>
        <p:nvCxnSpPr>
          <p:cNvPr id="45" name="Egyenes összekötő nyíllal 44"/>
          <p:cNvCxnSpPr/>
          <p:nvPr/>
        </p:nvCxnSpPr>
        <p:spPr>
          <a:xfrm>
            <a:off x="1590368" y="4134853"/>
            <a:ext cx="195308" cy="2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églalap 45"/>
          <p:cNvSpPr/>
          <p:nvPr/>
        </p:nvSpPr>
        <p:spPr>
          <a:xfrm>
            <a:off x="760413" y="4393346"/>
            <a:ext cx="914584"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a:solidFill>
                  <a:schemeClr val="tx1"/>
                </a:solidFill>
                <a:latin typeface="Arial" panose="020B0604020202020204" pitchFamily="34" charset="0"/>
                <a:cs typeface="Arial" panose="020B0604020202020204" pitchFamily="34" charset="0"/>
              </a:rPr>
              <a:t>Valley of </a:t>
            </a:r>
            <a:r>
              <a:rPr lang="hu-HU" sz="900" b="1" dirty="0" err="1">
                <a:solidFill>
                  <a:schemeClr val="tx1"/>
                </a:solidFill>
                <a:latin typeface="Arial" panose="020B0604020202020204" pitchFamily="34" charset="0"/>
                <a:cs typeface="Arial" panose="020B0604020202020204" pitchFamily="34" charset="0"/>
              </a:rPr>
              <a:t>death</a:t>
            </a:r>
            <a:endParaRPr lang="hu-HU" sz="900" b="1" dirty="0">
              <a:solidFill>
                <a:schemeClr val="tx1"/>
              </a:solidFill>
              <a:latin typeface="Arial" panose="020B0604020202020204" pitchFamily="34" charset="0"/>
              <a:cs typeface="Arial" panose="020B0604020202020204" pitchFamily="34" charset="0"/>
            </a:endParaRPr>
          </a:p>
        </p:txBody>
      </p:sp>
      <p:cxnSp>
        <p:nvCxnSpPr>
          <p:cNvPr id="47" name="Egyenes összekötő 46"/>
          <p:cNvCxnSpPr/>
          <p:nvPr/>
        </p:nvCxnSpPr>
        <p:spPr>
          <a:xfrm>
            <a:off x="2956433" y="1864581"/>
            <a:ext cx="0" cy="13787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Egyenes összekötő nyíllal 48"/>
          <p:cNvCxnSpPr/>
          <p:nvPr/>
        </p:nvCxnSpPr>
        <p:spPr>
          <a:xfrm>
            <a:off x="2014458" y="2459190"/>
            <a:ext cx="79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églalap 49"/>
          <p:cNvSpPr/>
          <p:nvPr/>
        </p:nvSpPr>
        <p:spPr>
          <a:xfrm>
            <a:off x="698605" y="2511363"/>
            <a:ext cx="1241267"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err="1">
                <a:solidFill>
                  <a:schemeClr val="tx1"/>
                </a:solidFill>
                <a:latin typeface="Arial" panose="020B0604020202020204" pitchFamily="34" charset="0"/>
                <a:cs typeface="Arial" panose="020B0604020202020204" pitchFamily="34" charset="0"/>
              </a:rPr>
              <a:t>Seed</a:t>
            </a:r>
            <a:r>
              <a:rPr lang="hu-HU" sz="900" b="1" dirty="0">
                <a:solidFill>
                  <a:schemeClr val="tx1"/>
                </a:solidFill>
                <a:latin typeface="Arial" panose="020B0604020202020204" pitchFamily="34" charset="0"/>
                <a:cs typeface="Arial" panose="020B0604020202020204" pitchFamily="34" charset="0"/>
              </a:rPr>
              <a:t> </a:t>
            </a:r>
            <a:r>
              <a:rPr lang="hu-HU" sz="900" b="1" dirty="0" err="1">
                <a:solidFill>
                  <a:schemeClr val="tx1"/>
                </a:solidFill>
                <a:latin typeface="Arial" panose="020B0604020202020204" pitchFamily="34" charset="0"/>
                <a:cs typeface="Arial" panose="020B0604020202020204" pitchFamily="34" charset="0"/>
              </a:rPr>
              <a:t>money</a:t>
            </a:r>
            <a:endParaRPr lang="hu-HU" sz="900" b="1" dirty="0">
              <a:solidFill>
                <a:schemeClr val="tx1"/>
              </a:solidFill>
              <a:latin typeface="Arial" panose="020B0604020202020204" pitchFamily="34" charset="0"/>
              <a:cs typeface="Arial" panose="020B0604020202020204" pitchFamily="34" charset="0"/>
            </a:endParaRPr>
          </a:p>
        </p:txBody>
      </p:sp>
      <p:sp>
        <p:nvSpPr>
          <p:cNvPr id="51" name="Téglalap 50"/>
          <p:cNvSpPr/>
          <p:nvPr/>
        </p:nvSpPr>
        <p:spPr>
          <a:xfrm>
            <a:off x="1532336" y="2507071"/>
            <a:ext cx="1864312"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err="1">
                <a:solidFill>
                  <a:schemeClr val="tx1"/>
                </a:solidFill>
                <a:latin typeface="Arial" panose="020B0604020202020204" pitchFamily="34" charset="0"/>
                <a:cs typeface="Arial" panose="020B0604020202020204" pitchFamily="34" charset="0"/>
              </a:rPr>
              <a:t>Early</a:t>
            </a:r>
            <a:r>
              <a:rPr lang="hu-HU" sz="900" b="1" dirty="0">
                <a:solidFill>
                  <a:schemeClr val="tx1"/>
                </a:solidFill>
                <a:latin typeface="Arial" panose="020B0604020202020204" pitchFamily="34" charset="0"/>
                <a:cs typeface="Arial" panose="020B0604020202020204" pitchFamily="34" charset="0"/>
              </a:rPr>
              <a:t> </a:t>
            </a:r>
            <a:r>
              <a:rPr lang="hu-HU" sz="900" b="1" dirty="0" err="1">
                <a:solidFill>
                  <a:schemeClr val="tx1"/>
                </a:solidFill>
                <a:latin typeface="Arial" panose="020B0604020202020204" pitchFamily="34" charset="0"/>
                <a:cs typeface="Arial" panose="020B0604020202020204" pitchFamily="34" charset="0"/>
              </a:rPr>
              <a:t>stage</a:t>
            </a:r>
            <a:endParaRPr lang="hu-HU" sz="900" b="1" dirty="0">
              <a:solidFill>
                <a:schemeClr val="tx1"/>
              </a:solidFill>
              <a:latin typeface="Arial" panose="020B0604020202020204" pitchFamily="34" charset="0"/>
              <a:cs typeface="Arial" panose="020B0604020202020204" pitchFamily="34" charset="0"/>
            </a:endParaRPr>
          </a:p>
        </p:txBody>
      </p:sp>
      <p:cxnSp>
        <p:nvCxnSpPr>
          <p:cNvPr id="52" name="Egyenes összekötő nyíllal 51"/>
          <p:cNvCxnSpPr/>
          <p:nvPr/>
        </p:nvCxnSpPr>
        <p:spPr>
          <a:xfrm>
            <a:off x="3109312" y="1924312"/>
            <a:ext cx="79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églalap 52"/>
          <p:cNvSpPr/>
          <p:nvPr/>
        </p:nvSpPr>
        <p:spPr>
          <a:xfrm>
            <a:off x="2582880" y="1926303"/>
            <a:ext cx="1864312"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anose="020B0604020202020204" pitchFamily="34" charset="0"/>
                <a:cs typeface="Arial" panose="020B0604020202020204" pitchFamily="34" charset="0"/>
              </a:rPr>
              <a:t>Later stage</a:t>
            </a:r>
            <a:endParaRPr lang="en-US" sz="900" b="1" dirty="0">
              <a:solidFill>
                <a:schemeClr val="tx1"/>
              </a:solidFill>
              <a:latin typeface="Arial" panose="020B0604020202020204" pitchFamily="34" charset="0"/>
              <a:cs typeface="Arial" panose="020B0604020202020204" pitchFamily="34" charset="0"/>
            </a:endParaRPr>
          </a:p>
        </p:txBody>
      </p:sp>
      <p:cxnSp>
        <p:nvCxnSpPr>
          <p:cNvPr id="54" name="Egyenes összekötő nyíllal 53"/>
          <p:cNvCxnSpPr/>
          <p:nvPr/>
        </p:nvCxnSpPr>
        <p:spPr>
          <a:xfrm>
            <a:off x="2052967" y="1632813"/>
            <a:ext cx="1800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églalap 54"/>
          <p:cNvSpPr/>
          <p:nvPr/>
        </p:nvSpPr>
        <p:spPr>
          <a:xfrm>
            <a:off x="1755328" y="1278966"/>
            <a:ext cx="2487784"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a:solidFill>
                  <a:srgbClr val="002060"/>
                </a:solidFill>
                <a:latin typeface="Arial" panose="020B0604020202020204" pitchFamily="34" charset="0"/>
                <a:cs typeface="Arial" panose="020B0604020202020204" pitchFamily="34" charset="0"/>
              </a:rPr>
              <a:t>VCs, </a:t>
            </a:r>
            <a:r>
              <a:rPr lang="hu-HU" sz="900" b="1" dirty="0" err="1">
                <a:solidFill>
                  <a:srgbClr val="002060"/>
                </a:solidFill>
                <a:latin typeface="Arial" panose="020B0604020202020204" pitchFamily="34" charset="0"/>
                <a:cs typeface="Arial" panose="020B0604020202020204" pitchFamily="34" charset="0"/>
              </a:rPr>
              <a:t>aquisitons</a:t>
            </a:r>
            <a:r>
              <a:rPr lang="hu-HU" sz="900" b="1" dirty="0">
                <a:solidFill>
                  <a:srgbClr val="002060"/>
                </a:solidFill>
                <a:latin typeface="Arial" panose="020B0604020202020204" pitchFamily="34" charset="0"/>
                <a:cs typeface="Arial" panose="020B0604020202020204" pitchFamily="34" charset="0"/>
              </a:rPr>
              <a:t>, </a:t>
            </a:r>
            <a:r>
              <a:rPr lang="hu-HU" sz="900" b="1" dirty="0" err="1">
                <a:solidFill>
                  <a:srgbClr val="002060"/>
                </a:solidFill>
                <a:latin typeface="Arial" panose="020B0604020202020204" pitchFamily="34" charset="0"/>
                <a:cs typeface="Arial" panose="020B0604020202020204" pitchFamily="34" charset="0"/>
              </a:rPr>
              <a:t>strategic</a:t>
            </a:r>
            <a:r>
              <a:rPr lang="hu-HU" sz="900" b="1" dirty="0">
                <a:solidFill>
                  <a:srgbClr val="002060"/>
                </a:solidFill>
                <a:latin typeface="Arial" panose="020B0604020202020204" pitchFamily="34" charset="0"/>
                <a:cs typeface="Arial" panose="020B0604020202020204" pitchFamily="34" charset="0"/>
              </a:rPr>
              <a:t> </a:t>
            </a:r>
            <a:r>
              <a:rPr lang="hu-HU" sz="900" b="1" dirty="0" err="1">
                <a:solidFill>
                  <a:srgbClr val="002060"/>
                </a:solidFill>
                <a:latin typeface="Arial" panose="020B0604020202020204" pitchFamily="34" charset="0"/>
                <a:cs typeface="Arial" panose="020B0604020202020204" pitchFamily="34" charset="0"/>
              </a:rPr>
              <a:t>alliances</a:t>
            </a:r>
            <a:endParaRPr lang="hu-HU" sz="900" b="1" dirty="0">
              <a:solidFill>
                <a:srgbClr val="002060"/>
              </a:solidFill>
              <a:latin typeface="Arial" panose="020B0604020202020204" pitchFamily="34" charset="0"/>
              <a:cs typeface="Arial" panose="020B0604020202020204" pitchFamily="34" charset="0"/>
            </a:endParaRPr>
          </a:p>
        </p:txBody>
      </p:sp>
      <p:sp>
        <p:nvSpPr>
          <p:cNvPr id="56" name="Téglalap 55"/>
          <p:cNvSpPr/>
          <p:nvPr/>
        </p:nvSpPr>
        <p:spPr>
          <a:xfrm>
            <a:off x="3995595" y="2487260"/>
            <a:ext cx="936890"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a:solidFill>
                  <a:schemeClr val="tx1"/>
                </a:solidFill>
                <a:latin typeface="Arial" panose="020B0604020202020204" pitchFamily="34" charset="0"/>
                <a:cs typeface="Arial" panose="020B0604020202020204" pitchFamily="34" charset="0"/>
              </a:rPr>
              <a:t>IPO </a:t>
            </a:r>
          </a:p>
          <a:p>
            <a:pPr algn="ctr"/>
            <a:r>
              <a:rPr lang="hu-HU" sz="900" b="1" dirty="0" smtClean="0">
                <a:solidFill>
                  <a:schemeClr val="tx1"/>
                </a:solidFill>
                <a:latin typeface="Arial" panose="020B0604020202020204" pitchFamily="34" charset="0"/>
                <a:cs typeface="Arial" panose="020B0604020202020204" pitchFamily="34" charset="0"/>
              </a:rPr>
              <a:t>(</a:t>
            </a:r>
            <a:r>
              <a:rPr lang="en-US" sz="900" b="1" dirty="0" smtClean="0">
                <a:solidFill>
                  <a:schemeClr val="tx1"/>
                </a:solidFill>
                <a:latin typeface="Arial" panose="020B0604020202020204" pitchFamily="34" charset="0"/>
                <a:cs typeface="Arial" panose="020B0604020202020204" pitchFamily="34" charset="0"/>
              </a:rPr>
              <a:t>initial public offering)</a:t>
            </a:r>
            <a:endParaRPr lang="en-US" sz="900" b="1" dirty="0">
              <a:solidFill>
                <a:schemeClr val="tx1"/>
              </a:solidFill>
              <a:latin typeface="Arial" panose="020B0604020202020204" pitchFamily="34" charset="0"/>
              <a:cs typeface="Arial" panose="020B0604020202020204" pitchFamily="34" charset="0"/>
            </a:endParaRPr>
          </a:p>
        </p:txBody>
      </p:sp>
      <p:cxnSp>
        <p:nvCxnSpPr>
          <p:cNvPr id="57" name="Egyenes összekötő 56"/>
          <p:cNvCxnSpPr/>
          <p:nvPr/>
        </p:nvCxnSpPr>
        <p:spPr>
          <a:xfrm flipH="1">
            <a:off x="4838605" y="1864581"/>
            <a:ext cx="0" cy="2520000"/>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58" name="Téglalap 57"/>
          <p:cNvSpPr/>
          <p:nvPr/>
        </p:nvSpPr>
        <p:spPr>
          <a:xfrm>
            <a:off x="4193157" y="3218089"/>
            <a:ext cx="1864312"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a:solidFill>
                  <a:schemeClr val="tx1"/>
                </a:solidFill>
                <a:latin typeface="Arial" panose="020B0604020202020204" pitchFamily="34" charset="0"/>
                <a:cs typeface="Arial" panose="020B0604020202020204" pitchFamily="34" charset="0"/>
              </a:rPr>
              <a:t>Market</a:t>
            </a:r>
            <a:endParaRPr lang="hu-HU" sz="1050" b="1" dirty="0">
              <a:solidFill>
                <a:schemeClr val="tx1"/>
              </a:solidFill>
              <a:latin typeface="Arial" panose="020B0604020202020204" pitchFamily="34" charset="0"/>
              <a:cs typeface="Arial" panose="020B0604020202020204" pitchFamily="34" charset="0"/>
            </a:endParaRPr>
          </a:p>
        </p:txBody>
      </p:sp>
      <p:sp>
        <p:nvSpPr>
          <p:cNvPr id="59" name="Téglalap 58"/>
          <p:cNvSpPr/>
          <p:nvPr/>
        </p:nvSpPr>
        <p:spPr>
          <a:xfrm>
            <a:off x="3664115" y="4413374"/>
            <a:ext cx="1864312"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a:solidFill>
                  <a:schemeClr val="tx1"/>
                </a:solidFill>
                <a:latin typeface="Arial" panose="020B0604020202020204" pitchFamily="34" charset="0"/>
                <a:cs typeface="Arial" panose="020B0604020202020204" pitchFamily="34" charset="0"/>
              </a:rPr>
              <a:t>Time</a:t>
            </a:r>
          </a:p>
        </p:txBody>
      </p:sp>
      <p:sp>
        <p:nvSpPr>
          <p:cNvPr id="60" name="Téglalap 59"/>
          <p:cNvSpPr/>
          <p:nvPr/>
        </p:nvSpPr>
        <p:spPr>
          <a:xfrm rot="16200000">
            <a:off x="-351094" y="2234217"/>
            <a:ext cx="1864312" cy="27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b="1" dirty="0" err="1">
                <a:solidFill>
                  <a:schemeClr val="tx1"/>
                </a:solidFill>
                <a:latin typeface="Arial" panose="020B0604020202020204" pitchFamily="34" charset="0"/>
                <a:cs typeface="Arial" panose="020B0604020202020204" pitchFamily="34" charset="0"/>
              </a:rPr>
              <a:t>Revenue</a:t>
            </a:r>
            <a:endParaRPr lang="hu-HU" sz="900" b="1" dirty="0">
              <a:solidFill>
                <a:schemeClr val="tx1"/>
              </a:solidFill>
              <a:latin typeface="Arial" panose="020B0604020202020204" pitchFamily="34" charset="0"/>
              <a:cs typeface="Arial" panose="020B0604020202020204" pitchFamily="34" charset="0"/>
            </a:endParaRPr>
          </a:p>
        </p:txBody>
      </p:sp>
      <p:sp>
        <p:nvSpPr>
          <p:cNvPr id="67" name="Téglalapbuborék 66"/>
          <p:cNvSpPr/>
          <p:nvPr/>
        </p:nvSpPr>
        <p:spPr>
          <a:xfrm flipH="1">
            <a:off x="1455678" y="5171560"/>
            <a:ext cx="1940970" cy="994501"/>
          </a:xfrm>
          <a:prstGeom prst="wedgeRectCallout">
            <a:avLst>
              <a:gd name="adj1" fmla="val 54887"/>
              <a:gd name="adj2" fmla="val -9888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00" dirty="0" smtClean="0">
                <a:solidFill>
                  <a:schemeClr val="bg1"/>
                </a:solidFill>
                <a:latin typeface="Arial" panose="020B0604020202020204" pitchFamily="34" charset="0"/>
                <a:cs typeface="Arial" panose="020B0604020202020204" pitchFamily="34" charset="0"/>
              </a:rPr>
              <a:t>Few young people who want a business</a:t>
            </a:r>
          </a:p>
          <a:p>
            <a:pPr marL="171450" indent="-171450">
              <a:buFont typeface="Wingdings" panose="05000000000000000000" pitchFamily="2" charset="2"/>
              <a:buChar char="§"/>
            </a:pPr>
            <a:r>
              <a:rPr lang="en-US" sz="1000" dirty="0" smtClean="0">
                <a:solidFill>
                  <a:schemeClr val="bg1"/>
                </a:solidFill>
                <a:latin typeface="Arial" panose="020B0604020202020204" pitchFamily="34" charset="0"/>
                <a:cs typeface="Arial" panose="020B0604020202020204" pitchFamily="34" charset="0"/>
              </a:rPr>
              <a:t>Most of the ideas are not marketable</a:t>
            </a:r>
          </a:p>
          <a:p>
            <a:pPr marL="171450" indent="-171450">
              <a:buFont typeface="Wingdings" panose="05000000000000000000" pitchFamily="2" charset="2"/>
              <a:buChar char="§"/>
            </a:pPr>
            <a:r>
              <a:rPr lang="en-US" sz="1000" dirty="0" smtClean="0">
                <a:solidFill>
                  <a:schemeClr val="bg1"/>
                </a:solidFill>
                <a:latin typeface="Arial" panose="020B0604020202020204" pitchFamily="34" charset="0"/>
                <a:cs typeface="Arial" panose="020B0604020202020204" pitchFamily="34" charset="0"/>
              </a:rPr>
              <a:t>They do not know how to start a business</a:t>
            </a:r>
            <a:endParaRPr lang="en-US" sz="1000" dirty="0">
              <a:solidFill>
                <a:schemeClr val="bg1"/>
              </a:solidFill>
              <a:latin typeface="Arial" panose="020B0604020202020204" pitchFamily="34" charset="0"/>
              <a:cs typeface="Arial" panose="020B0604020202020204" pitchFamily="34" charset="0"/>
            </a:endParaRPr>
          </a:p>
        </p:txBody>
      </p:sp>
      <p:sp>
        <p:nvSpPr>
          <p:cNvPr id="80" name="Téglalap 79"/>
          <p:cNvSpPr/>
          <p:nvPr/>
        </p:nvSpPr>
        <p:spPr>
          <a:xfrm>
            <a:off x="4050754" y="4615452"/>
            <a:ext cx="3102387" cy="181445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hu-HU" sz="1100" b="1" dirty="0">
                <a:solidFill>
                  <a:schemeClr val="bg1"/>
                </a:solidFill>
                <a:latin typeface="Arial" panose="020B0604020202020204" pitchFamily="34" charset="0"/>
                <a:cs typeface="Arial" panose="020B0604020202020204" pitchFamily="34" charset="0"/>
              </a:rPr>
              <a:t>1. </a:t>
            </a:r>
            <a:r>
              <a:rPr lang="en-US" sz="1100" b="1" dirty="0" smtClean="0">
                <a:solidFill>
                  <a:schemeClr val="bg1"/>
                </a:solidFill>
                <a:latin typeface="Arial" panose="020B0604020202020204" pitchFamily="34" charset="0"/>
                <a:cs typeface="Arial" panose="020B0604020202020204" pitchFamily="34" charset="0"/>
              </a:rPr>
              <a:t>Public education institutions and universities should focus on technological knowledge, as well as on the transfer of entrepreneurial attitudes and the necessary values.</a:t>
            </a:r>
          </a:p>
          <a:p>
            <a:endParaRPr lang="en-US" sz="1100" b="1" dirty="0" smtClean="0">
              <a:solidFill>
                <a:schemeClr val="bg1"/>
              </a:solidFill>
              <a:latin typeface="Arial" panose="020B0604020202020204" pitchFamily="34" charset="0"/>
              <a:cs typeface="Arial" panose="020B0604020202020204" pitchFamily="34" charset="0"/>
            </a:endParaRPr>
          </a:p>
          <a:p>
            <a:r>
              <a:rPr lang="en-US" sz="1100" b="1" dirty="0" smtClean="0">
                <a:solidFill>
                  <a:schemeClr val="bg1"/>
                </a:solidFill>
                <a:latin typeface="Arial" panose="020B0604020202020204" pitchFamily="34" charset="0"/>
                <a:cs typeface="Arial" panose="020B0604020202020204" pitchFamily="34" charset="0"/>
              </a:rPr>
              <a:t>2. An online platform is needed that connects the idea to the right (professional, business, financial) supporters and</a:t>
            </a:r>
            <a:r>
              <a:rPr lang="hu-HU" sz="1100" b="1" dirty="0" smtClean="0">
                <a:solidFill>
                  <a:schemeClr val="bg1"/>
                </a:solidFill>
                <a:latin typeface="Arial" panose="020B0604020202020204" pitchFamily="34" charset="0"/>
                <a:cs typeface="Arial" panose="020B0604020202020204" pitchFamily="34" charset="0"/>
              </a:rPr>
              <a:t> </a:t>
            </a:r>
            <a:r>
              <a:rPr lang="en-US" sz="1100" b="1" dirty="0" smtClean="0">
                <a:solidFill>
                  <a:schemeClr val="bg1"/>
                </a:solidFill>
                <a:latin typeface="Arial" panose="020B0604020202020204" pitchFamily="34" charset="0"/>
                <a:cs typeface="Arial" panose="020B0604020202020204" pitchFamily="34" charset="0"/>
              </a:rPr>
              <a:t>benchmarks startups and SMEs.</a:t>
            </a:r>
          </a:p>
          <a:p>
            <a:endParaRPr lang="hu-HU" sz="1100" b="1" dirty="0">
              <a:solidFill>
                <a:schemeClr val="bg1"/>
              </a:solidFill>
              <a:latin typeface="Arial" panose="020B0604020202020204" pitchFamily="34" charset="0"/>
              <a:cs typeface="Arial" panose="020B0604020202020204" pitchFamily="34" charset="0"/>
            </a:endParaRPr>
          </a:p>
        </p:txBody>
      </p:sp>
      <p:sp>
        <p:nvSpPr>
          <p:cNvPr id="103" name="Szabadkézi sokszög 102"/>
          <p:cNvSpPr/>
          <p:nvPr/>
        </p:nvSpPr>
        <p:spPr>
          <a:xfrm>
            <a:off x="698606" y="2003968"/>
            <a:ext cx="4811697" cy="2854002"/>
          </a:xfrm>
          <a:custGeom>
            <a:avLst/>
            <a:gdLst>
              <a:gd name="connsiteX0" fmla="*/ 0 w 4811697"/>
              <a:gd name="connsiteY0" fmla="*/ 2352825 h 2854002"/>
              <a:gd name="connsiteX1" fmla="*/ 594804 w 4811697"/>
              <a:gd name="connsiteY1" fmla="*/ 2823342 h 2854002"/>
              <a:gd name="connsiteX2" fmla="*/ 1731145 w 4811697"/>
              <a:gd name="connsiteY2" fmla="*/ 1580468 h 2854002"/>
              <a:gd name="connsiteX3" fmla="*/ 2095130 w 4811697"/>
              <a:gd name="connsiteY3" fmla="*/ 834744 h 2854002"/>
              <a:gd name="connsiteX4" fmla="*/ 2547891 w 4811697"/>
              <a:gd name="connsiteY4" fmla="*/ 373105 h 2854002"/>
              <a:gd name="connsiteX5" fmla="*/ 3346881 w 4811697"/>
              <a:gd name="connsiteY5" fmla="*/ 195551 h 2854002"/>
              <a:gd name="connsiteX6" fmla="*/ 4145872 w 4811697"/>
              <a:gd name="connsiteY6" fmla="*/ 133408 h 2854002"/>
              <a:gd name="connsiteX7" fmla="*/ 4509856 w 4811697"/>
              <a:gd name="connsiteY7" fmla="*/ 133408 h 2854002"/>
              <a:gd name="connsiteX8" fmla="*/ 4811697 w 4811697"/>
              <a:gd name="connsiteY8" fmla="*/ 17998 h 285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697" h="2854002">
                <a:moveTo>
                  <a:pt x="0" y="2352825"/>
                </a:moveTo>
                <a:cubicBezTo>
                  <a:pt x="153140" y="2652446"/>
                  <a:pt x="306280" y="2952068"/>
                  <a:pt x="594804" y="2823342"/>
                </a:cubicBezTo>
                <a:cubicBezTo>
                  <a:pt x="883328" y="2694616"/>
                  <a:pt x="1481091" y="1911901"/>
                  <a:pt x="1731145" y="1580468"/>
                </a:cubicBezTo>
                <a:cubicBezTo>
                  <a:pt x="1981199" y="1249035"/>
                  <a:pt x="1959006" y="1035971"/>
                  <a:pt x="2095130" y="834744"/>
                </a:cubicBezTo>
                <a:cubicBezTo>
                  <a:pt x="2231254" y="633517"/>
                  <a:pt x="2339266" y="479637"/>
                  <a:pt x="2547891" y="373105"/>
                </a:cubicBezTo>
                <a:cubicBezTo>
                  <a:pt x="2756516" y="266573"/>
                  <a:pt x="3080551" y="235500"/>
                  <a:pt x="3346881" y="195551"/>
                </a:cubicBezTo>
                <a:cubicBezTo>
                  <a:pt x="3613211" y="155602"/>
                  <a:pt x="3952043" y="143765"/>
                  <a:pt x="4145872" y="133408"/>
                </a:cubicBezTo>
                <a:cubicBezTo>
                  <a:pt x="4339701" y="123051"/>
                  <a:pt x="4398885" y="152643"/>
                  <a:pt x="4509856" y="133408"/>
                </a:cubicBezTo>
                <a:cubicBezTo>
                  <a:pt x="4620827" y="114173"/>
                  <a:pt x="4727359" y="-54503"/>
                  <a:pt x="4811697" y="17998"/>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Téglalapbuborék 71"/>
          <p:cNvSpPr/>
          <p:nvPr/>
        </p:nvSpPr>
        <p:spPr>
          <a:xfrm flipH="1">
            <a:off x="5380606" y="1392055"/>
            <a:ext cx="1679120" cy="1439345"/>
          </a:xfrm>
          <a:prstGeom prst="wedgeRectCallout">
            <a:avLst>
              <a:gd name="adj1" fmla="val 132503"/>
              <a:gd name="adj2" fmla="val -4640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00" dirty="0" smtClean="0">
                <a:solidFill>
                  <a:schemeClr val="bg1"/>
                </a:solidFill>
                <a:latin typeface="Arial" panose="020B0604020202020204" pitchFamily="34" charset="0"/>
                <a:cs typeface="Arial" panose="020B0604020202020204" pitchFamily="34" charset="0"/>
              </a:rPr>
              <a:t>Venture capital funds, incubators and accelerators created from state resources</a:t>
            </a:r>
          </a:p>
          <a:p>
            <a:pPr marL="171450" indent="-171450">
              <a:buFont typeface="Wingdings" panose="05000000000000000000" pitchFamily="2" charset="2"/>
              <a:buChar char="§"/>
            </a:pPr>
            <a:r>
              <a:rPr lang="en-US" sz="1000" dirty="0" smtClean="0">
                <a:solidFill>
                  <a:schemeClr val="bg1"/>
                </a:solidFill>
                <a:latin typeface="Arial" panose="020B0604020202020204" pitchFamily="34" charset="0"/>
                <a:cs typeface="Arial" panose="020B0604020202020204" pitchFamily="34" charset="0"/>
              </a:rPr>
              <a:t>"There is more money than marketable idea"</a:t>
            </a:r>
            <a:endParaRPr lang="en-US" sz="1000" dirty="0">
              <a:solidFill>
                <a:schemeClr val="bg1"/>
              </a:solidFill>
              <a:latin typeface="Arial" panose="020B0604020202020204" pitchFamily="34" charset="0"/>
              <a:cs typeface="Arial" panose="020B0604020202020204" pitchFamily="34" charset="0"/>
            </a:endParaRPr>
          </a:p>
        </p:txBody>
      </p:sp>
      <p:cxnSp>
        <p:nvCxnSpPr>
          <p:cNvPr id="106" name="Egyenes összekötő 105"/>
          <p:cNvCxnSpPr/>
          <p:nvPr/>
        </p:nvCxnSpPr>
        <p:spPr>
          <a:xfrm>
            <a:off x="1870458" y="3939043"/>
            <a:ext cx="0" cy="409179"/>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églalap 107"/>
          <p:cNvSpPr/>
          <p:nvPr/>
        </p:nvSpPr>
        <p:spPr>
          <a:xfrm>
            <a:off x="7987390" y="2003968"/>
            <a:ext cx="3065135" cy="403468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rgbClr val="002060"/>
                </a:solidFill>
                <a:latin typeface="Arial" panose="020B0604020202020204" pitchFamily="34" charset="0"/>
                <a:cs typeface="Arial" panose="020B0604020202020204" pitchFamily="34" charset="0"/>
              </a:rPr>
              <a:t>Key Values Supporting Successful Business in Israeli Society</a:t>
            </a:r>
          </a:p>
          <a:p>
            <a:endParaRPr lang="en-US" sz="1100" b="1" baseline="30000" dirty="0" smtClean="0">
              <a:solidFill>
                <a:srgbClr val="002060"/>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Risk-taking</a:t>
            </a: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Independence</a:t>
            </a: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Healthy self-confidence</a:t>
            </a: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Accepting failure ("OK to fail")</a:t>
            </a: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Goal orientation</a:t>
            </a:r>
          </a:p>
          <a:p>
            <a:pPr marL="171450" indent="-171450">
              <a:buFont typeface="Wingdings" panose="05000000000000000000" pitchFamily="2" charset="2"/>
              <a:buChar char="§"/>
            </a:pPr>
            <a:endParaRPr lang="en-US" sz="1100" dirty="0" smtClean="0">
              <a:solidFill>
                <a:schemeClr val="tx1"/>
              </a:solidFill>
              <a:latin typeface="Arial" panose="020B0604020202020204" pitchFamily="34" charset="0"/>
              <a:cs typeface="Arial" panose="020B0604020202020204" pitchFamily="34" charset="0"/>
            </a:endParaRPr>
          </a:p>
          <a:p>
            <a:r>
              <a:rPr lang="en-US" sz="1100" b="1" dirty="0" smtClean="0">
                <a:solidFill>
                  <a:srgbClr val="002060"/>
                </a:solidFill>
                <a:latin typeface="Arial" panose="020B0604020202020204" pitchFamily="34" charset="0"/>
                <a:cs typeface="Arial" panose="020B0604020202020204" pitchFamily="34" charset="0"/>
              </a:rPr>
              <a:t>Online matching </a:t>
            </a:r>
          </a:p>
          <a:p>
            <a:r>
              <a:rPr lang="en-US" sz="1100" b="1" dirty="0" smtClean="0">
                <a:solidFill>
                  <a:srgbClr val="002060"/>
                </a:solidFill>
                <a:latin typeface="Arial" panose="020B0604020202020204" pitchFamily="34" charset="0"/>
                <a:cs typeface="Arial" panose="020B0604020202020204" pitchFamily="34" charset="0"/>
              </a:rPr>
              <a:t>platform</a:t>
            </a:r>
            <a:endParaRPr lang="en-US" sz="1100" b="1" baseline="30000" dirty="0" smtClean="0">
              <a:solidFill>
                <a:srgbClr val="002060"/>
              </a:solidFill>
              <a:latin typeface="Arial" panose="020B0604020202020204" pitchFamily="34" charset="0"/>
              <a:cs typeface="Arial" panose="020B0604020202020204" pitchFamily="34" charset="0"/>
            </a:endParaRPr>
          </a:p>
          <a:p>
            <a:endParaRPr lang="en-US" sz="1100" b="1" baseline="30000" dirty="0" smtClean="0">
              <a:solidFill>
                <a:srgbClr val="002060"/>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Linking solutions to business needs and startup businesses</a:t>
            </a: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Connecting Startups with Incubators, Accelerators, Business Angels and Venture Capital Funds</a:t>
            </a: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Import data from the largest international databases</a:t>
            </a: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SME efficiency benchmark</a:t>
            </a: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Marketplace: startups are offered by business solutions in a browseable way</a:t>
            </a:r>
          </a:p>
          <a:p>
            <a:pPr marL="171450" indent="-171450">
              <a:buFont typeface="Wingdings" panose="05000000000000000000" pitchFamily="2" charset="2"/>
              <a:buChar char="§"/>
            </a:pPr>
            <a:r>
              <a:rPr lang="en-US" sz="1100" dirty="0" smtClean="0">
                <a:solidFill>
                  <a:schemeClr val="tx1"/>
                </a:solidFill>
                <a:latin typeface="Arial" panose="020B0604020202020204" pitchFamily="34" charset="0"/>
                <a:cs typeface="Arial" panose="020B0604020202020204" pitchFamily="34" charset="0"/>
              </a:rPr>
              <a:t>Event organization announced through community media</a:t>
            </a:r>
            <a:endParaRPr lang="en-US" sz="1100" dirty="0">
              <a:solidFill>
                <a:schemeClr val="tx1"/>
              </a:solidFill>
              <a:latin typeface="Arial" panose="020B0604020202020204" pitchFamily="34" charset="0"/>
              <a:cs typeface="Arial" panose="020B0604020202020204" pitchFamily="34" charset="0"/>
            </a:endParaRPr>
          </a:p>
        </p:txBody>
      </p:sp>
      <p:cxnSp>
        <p:nvCxnSpPr>
          <p:cNvPr id="109" name="Egyenes összekötő 108"/>
          <p:cNvCxnSpPr/>
          <p:nvPr/>
        </p:nvCxnSpPr>
        <p:spPr>
          <a:xfrm flipV="1">
            <a:off x="8070955" y="2458139"/>
            <a:ext cx="25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5. Source"/>
          <p:cNvSpPr>
            <a:spLocks noChangeArrowheads="1"/>
          </p:cNvSpPr>
          <p:nvPr/>
        </p:nvSpPr>
        <p:spPr bwMode="gray">
          <a:xfrm>
            <a:off x="253501" y="6638084"/>
            <a:ext cx="720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12775" algn="l"/>
              </a:tabLst>
            </a:pPr>
            <a:r>
              <a:rPr lang="hu-HU" sz="800" baseline="30000" dirty="0">
                <a:solidFill>
                  <a:srgbClr val="808080"/>
                </a:solidFill>
              </a:rPr>
              <a:t>29 </a:t>
            </a:r>
            <a:r>
              <a:rPr lang="hu-HU" sz="800" dirty="0" err="1">
                <a:solidFill>
                  <a:srgbClr val="808080"/>
                </a:solidFill>
              </a:rPr>
              <a:t>Daniela</a:t>
            </a:r>
            <a:r>
              <a:rPr lang="hu-HU" sz="800" dirty="0">
                <a:solidFill>
                  <a:srgbClr val="808080"/>
                </a:solidFill>
              </a:rPr>
              <a:t> </a:t>
            </a:r>
            <a:r>
              <a:rPr lang="hu-HU" sz="800" dirty="0" err="1">
                <a:solidFill>
                  <a:srgbClr val="808080"/>
                </a:solidFill>
              </a:rPr>
              <a:t>Kandel</a:t>
            </a:r>
            <a:r>
              <a:rPr lang="hu-HU" sz="800" dirty="0">
                <a:solidFill>
                  <a:srgbClr val="808080"/>
                </a:solidFill>
              </a:rPr>
              <a:t>, az izraeli Start-</a:t>
            </a:r>
            <a:r>
              <a:rPr lang="hu-HU" sz="800" dirty="0" err="1">
                <a:solidFill>
                  <a:srgbClr val="808080"/>
                </a:solidFill>
              </a:rPr>
              <a:t>up</a:t>
            </a:r>
            <a:r>
              <a:rPr lang="hu-HU" sz="800" dirty="0">
                <a:solidFill>
                  <a:srgbClr val="808080"/>
                </a:solidFill>
              </a:rPr>
              <a:t> </a:t>
            </a:r>
            <a:r>
              <a:rPr lang="hu-HU" sz="800" dirty="0" err="1">
                <a:solidFill>
                  <a:srgbClr val="808080"/>
                </a:solidFill>
              </a:rPr>
              <a:t>Nation</a:t>
            </a:r>
            <a:r>
              <a:rPr lang="hu-HU" sz="800" dirty="0">
                <a:solidFill>
                  <a:srgbClr val="808080"/>
                </a:solidFill>
              </a:rPr>
              <a:t> </a:t>
            </a:r>
            <a:r>
              <a:rPr lang="hu-HU" sz="800" dirty="0" err="1">
                <a:solidFill>
                  <a:srgbClr val="808080"/>
                </a:solidFill>
              </a:rPr>
              <a:t>Central</a:t>
            </a:r>
            <a:r>
              <a:rPr lang="hu-HU" sz="800" dirty="0">
                <a:solidFill>
                  <a:srgbClr val="808080"/>
                </a:solidFill>
              </a:rPr>
              <a:t> vezetőjének budapesti előadása alapján</a:t>
            </a:r>
          </a:p>
        </p:txBody>
      </p:sp>
      <p:pic>
        <p:nvPicPr>
          <p:cNvPr id="111" name="Kép 1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4525" y="2195795"/>
            <a:ext cx="288000" cy="288000"/>
          </a:xfrm>
          <a:prstGeom prst="rect">
            <a:avLst/>
          </a:prstGeom>
        </p:spPr>
      </p:pic>
      <p:cxnSp>
        <p:nvCxnSpPr>
          <p:cNvPr id="115" name="Egyenes összekötő 114"/>
          <p:cNvCxnSpPr/>
          <p:nvPr/>
        </p:nvCxnSpPr>
        <p:spPr>
          <a:xfrm flipV="1">
            <a:off x="8070955" y="3423345"/>
            <a:ext cx="307688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Egyenes összekötő 117"/>
          <p:cNvCxnSpPr/>
          <p:nvPr/>
        </p:nvCxnSpPr>
        <p:spPr>
          <a:xfrm flipV="1">
            <a:off x="8070955" y="3868279"/>
            <a:ext cx="226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0" name="Kép 1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525" y="3459345"/>
            <a:ext cx="288000" cy="288000"/>
          </a:xfrm>
          <a:prstGeom prst="rect">
            <a:avLst/>
          </a:prstGeom>
        </p:spPr>
      </p:pic>
      <p:sp>
        <p:nvSpPr>
          <p:cNvPr id="121" name="Téglalap 120"/>
          <p:cNvSpPr/>
          <p:nvPr/>
        </p:nvSpPr>
        <p:spPr>
          <a:xfrm>
            <a:off x="7256948" y="4706182"/>
            <a:ext cx="716688" cy="780059"/>
          </a:xfrm>
          <a:prstGeom prst="rect">
            <a:avLst/>
          </a:prstGeom>
          <a:solidFill>
            <a:srgbClr val="F8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Derékszögű háromszög 121"/>
          <p:cNvSpPr/>
          <p:nvPr/>
        </p:nvSpPr>
        <p:spPr>
          <a:xfrm rot="16200000">
            <a:off x="6273870" y="2993727"/>
            <a:ext cx="2695534" cy="729378"/>
          </a:xfrm>
          <a:prstGeom prst="rtTriangle">
            <a:avLst/>
          </a:prstGeom>
          <a:solidFill>
            <a:srgbClr val="F8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Derékszögű háromszög 122"/>
          <p:cNvSpPr/>
          <p:nvPr/>
        </p:nvSpPr>
        <p:spPr>
          <a:xfrm rot="10800000">
            <a:off x="7256841" y="5486240"/>
            <a:ext cx="729481" cy="577918"/>
          </a:xfrm>
          <a:prstGeom prst="rtTriangle">
            <a:avLst/>
          </a:prstGeom>
          <a:solidFill>
            <a:srgbClr val="F8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Háromszög 123"/>
          <p:cNvSpPr/>
          <p:nvPr/>
        </p:nvSpPr>
        <p:spPr>
          <a:xfrm rot="16200000" flipV="1">
            <a:off x="3361059" y="5491701"/>
            <a:ext cx="943509" cy="35421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126" name="Ellipszis 125"/>
          <p:cNvSpPr/>
          <p:nvPr/>
        </p:nvSpPr>
        <p:spPr>
          <a:xfrm>
            <a:off x="6762337" y="1278966"/>
            <a:ext cx="396000" cy="396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074" name="Picture 2" descr="KÃ©ptalÃ¡lat a kÃ¶vetkezÅre: âthick iconâ"/>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788996" y="1332284"/>
            <a:ext cx="342682" cy="342682"/>
          </a:xfrm>
          <a:prstGeom prst="rect">
            <a:avLst/>
          </a:prstGeom>
          <a:noFill/>
          <a:extLst>
            <a:ext uri="{909E8E84-426E-40DD-AFC4-6F175D3DCCD1}">
              <a14:hiddenFill xmlns:a14="http://schemas.microsoft.com/office/drawing/2010/main">
                <a:solidFill>
                  <a:srgbClr val="FFFFFF"/>
                </a:solidFill>
              </a14:hiddenFill>
            </a:ext>
          </a:extLst>
        </p:spPr>
      </p:pic>
      <p:sp>
        <p:nvSpPr>
          <p:cNvPr id="128" name="Ellipszis 127"/>
          <p:cNvSpPr/>
          <p:nvPr/>
        </p:nvSpPr>
        <p:spPr>
          <a:xfrm>
            <a:off x="3104454" y="5047639"/>
            <a:ext cx="396000" cy="396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076" name="Picture 4" descr="KÃ©ptalÃ¡lat a kÃ¶vetkezÅre: âexclamation mark iconâ"/>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22454" y="508073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63" name="Cím 1">
            <a:extLst>
              <a:ext uri="{FF2B5EF4-FFF2-40B4-BE49-F238E27FC236}">
                <a16:creationId xmlns:a16="http://schemas.microsoft.com/office/drawing/2014/main" id="{DF3B1ABD-4586-F94F-8CFE-53DA4C8C0E43}"/>
              </a:ext>
            </a:extLst>
          </p:cNvPr>
          <p:cNvSpPr txBox="1">
            <a:spLocks/>
          </p:cNvSpPr>
          <p:nvPr/>
        </p:nvSpPr>
        <p:spPr>
          <a:xfrm>
            <a:off x="253501" y="282237"/>
            <a:ext cx="11658791" cy="68366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lvl1pPr algn="l" defTabSz="914400" rtl="0" eaLnBrk="1" latinLnBrk="0" hangingPunct="1">
              <a:lnSpc>
                <a:spcPct val="90000"/>
              </a:lnSpc>
              <a:spcBef>
                <a:spcPct val="0"/>
              </a:spcBef>
              <a:buNone/>
              <a:defRPr lang="hu-HU" sz="2800" b="1" kern="1200" cap="all" baseline="0" dirty="0" smtClean="0">
                <a:solidFill>
                  <a:srgbClr val="8C837D"/>
                </a:solidFill>
                <a:latin typeface="+mj-lt"/>
                <a:ea typeface="+mj-ea"/>
                <a:cs typeface="+mj-cs"/>
              </a:defRPr>
            </a:lvl1pPr>
          </a:lstStyle>
          <a:p>
            <a:pPr>
              <a:spcBef>
                <a:spcPts val="600"/>
              </a:spcBef>
            </a:pPr>
            <a:r>
              <a:rPr lang="en-US" sz="1800" b="0" cap="none" dirty="0" smtClean="0">
                <a:solidFill>
                  <a:srgbClr val="002060"/>
                </a:solidFill>
                <a:latin typeface="+mn-lt"/>
                <a:cs typeface="Arial" panose="020B0604020202020204" pitchFamily="34" charset="0"/>
              </a:rPr>
              <a:t>The low number of entrepreneurial youth and marketable ideas can be managed by the attitudinal practice of public</a:t>
            </a:r>
          </a:p>
          <a:p>
            <a:pPr>
              <a:spcBef>
                <a:spcPts val="600"/>
              </a:spcBef>
            </a:pPr>
            <a:r>
              <a:rPr lang="en-US" sz="1800" b="0" cap="none" dirty="0" smtClean="0">
                <a:solidFill>
                  <a:srgbClr val="002060"/>
                </a:solidFill>
                <a:latin typeface="+mn-lt"/>
                <a:cs typeface="Arial" panose="020B0604020202020204" pitchFamily="34" charset="0"/>
              </a:rPr>
              <a:t> education and higher education institutions and by the creation of an online matching platform</a:t>
            </a:r>
            <a:endParaRPr lang="en-US" sz="1800" b="0" cap="none" dirty="0">
              <a:solidFill>
                <a:srgbClr val="002060"/>
              </a:solidFill>
              <a:latin typeface="+mn-lt"/>
              <a:cs typeface="Arial" panose="020B0604020202020204" pitchFamily="34" charset="0"/>
            </a:endParaRPr>
          </a:p>
        </p:txBody>
      </p:sp>
      <p:sp>
        <p:nvSpPr>
          <p:cNvPr id="61" name="Szövegdoboz 60"/>
          <p:cNvSpPr txBox="1"/>
          <p:nvPr/>
        </p:nvSpPr>
        <p:spPr>
          <a:xfrm>
            <a:off x="4159167" y="6529321"/>
            <a:ext cx="6431788" cy="261610"/>
          </a:xfrm>
          <a:prstGeom prst="rect">
            <a:avLst/>
          </a:prstGeom>
          <a:noFill/>
        </p:spPr>
        <p:txBody>
          <a:bodyPr wrap="square" rtlCol="0">
            <a:spAutoFit/>
          </a:bodyPr>
          <a:lstStyle/>
          <a:p>
            <a:r>
              <a:rPr lang="hu-HU" sz="1100" dirty="0" smtClean="0"/>
              <a:t>With </a:t>
            </a:r>
            <a:r>
              <a:rPr lang="hu-HU" sz="1100" dirty="0" err="1" smtClean="0"/>
              <a:t>acknowlegements</a:t>
            </a:r>
            <a:r>
              <a:rPr lang="hu-HU" sz="1100" dirty="0" smtClean="0"/>
              <a:t> </a:t>
            </a:r>
            <a:r>
              <a:rPr lang="hu-HU" sz="1100" dirty="0" err="1" smtClean="0"/>
              <a:t>to</a:t>
            </a:r>
            <a:r>
              <a:rPr lang="hu-HU" sz="1100" dirty="0" smtClean="0"/>
              <a:t> "</a:t>
            </a:r>
            <a:r>
              <a:rPr lang="en-GB" sz="1100" dirty="0" smtClean="0"/>
              <a:t>The </a:t>
            </a:r>
            <a:r>
              <a:rPr lang="en-GB" sz="1100" dirty="0"/>
              <a:t>role of the universities in the innovation </a:t>
            </a:r>
            <a:r>
              <a:rPr lang="en-GB" sz="1100" dirty="0" smtClean="0"/>
              <a:t>ecosystem" </a:t>
            </a:r>
            <a:r>
              <a:rPr lang="en-GB" sz="1100" dirty="0"/>
              <a:t>by László </a:t>
            </a:r>
            <a:r>
              <a:rPr lang="en-GB" sz="1100" dirty="0" err="1"/>
              <a:t>Palkovics</a:t>
            </a:r>
            <a:r>
              <a:rPr lang="en-GB" sz="1100" dirty="0"/>
              <a:t>, 2018</a:t>
            </a:r>
            <a:endParaRPr lang="en-US" sz="1100" dirty="0"/>
          </a:p>
        </p:txBody>
      </p:sp>
    </p:spTree>
    <p:extLst>
      <p:ext uri="{BB962C8B-B14F-4D97-AF65-F5344CB8AC3E}">
        <p14:creationId xmlns:p14="http://schemas.microsoft.com/office/powerpoint/2010/main" val="1173972057"/>
      </p:ext>
    </p:extLst>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0B4B3406-DEFF-446A-9B24-DCCB279FEDF6}" type="slidenum">
              <a:rPr lang="hu-HU" smtClean="0"/>
              <a:pPr/>
              <a:t>11</a:t>
            </a:fld>
            <a:endParaRPr lang="hu-HU"/>
          </a:p>
        </p:txBody>
      </p:sp>
      <p:pic>
        <p:nvPicPr>
          <p:cNvPr id="5" name="Kép 4">
            <a:extLst>
              <a:ext uri="{FF2B5EF4-FFF2-40B4-BE49-F238E27FC236}">
                <a16:creationId xmlns:a16="http://schemas.microsoft.com/office/drawing/2014/main" id="{CC1F4FFB-2925-8A4B-9A50-58F873B38E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92" t="3215" r="1592" b="3445"/>
          <a:stretch/>
        </p:blipFill>
        <p:spPr>
          <a:xfrm>
            <a:off x="5153880" y="1418995"/>
            <a:ext cx="6858299" cy="4718025"/>
          </a:xfrm>
          <a:prstGeom prst="rect">
            <a:avLst/>
          </a:prstGeom>
        </p:spPr>
      </p:pic>
      <p:sp>
        <p:nvSpPr>
          <p:cNvPr id="6" name="Cím 1"/>
          <p:cNvSpPr txBox="1">
            <a:spLocks/>
          </p:cNvSpPr>
          <p:nvPr/>
        </p:nvSpPr>
        <p:spPr>
          <a:xfrm>
            <a:off x="684806" y="445880"/>
            <a:ext cx="10942612" cy="9233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hu-HU" sz="2800" b="1" kern="1200" cap="all" baseline="0" dirty="0" smtClean="0">
                <a:solidFill>
                  <a:srgbClr val="8C837D"/>
                </a:solidFill>
                <a:latin typeface="+mj-lt"/>
                <a:ea typeface="+mj-ea"/>
                <a:cs typeface="+mj-cs"/>
              </a:defRPr>
            </a:lvl1pPr>
          </a:lstStyle>
          <a:p>
            <a:r>
              <a:rPr lang="en-US" sz="1800" b="0" cap="none" dirty="0">
                <a:solidFill>
                  <a:srgbClr val="002060"/>
                </a:solidFill>
                <a:latin typeface="Arial" panose="020B0604020202020204" pitchFamily="34" charset="0"/>
                <a:cs typeface="Arial" panose="020B0604020202020204" pitchFamily="34" charset="0"/>
              </a:rPr>
              <a:t>Science parks are important elements of an efficient innovation ecosystem - Science Park concepts are under development</a:t>
            </a:r>
            <a:endParaRPr lang="hu-HU" sz="1800" b="0" cap="none" dirty="0">
              <a:solidFill>
                <a:srgbClr val="002060"/>
              </a:solidFill>
              <a:latin typeface="Arial" panose="020B0604020202020204" pitchFamily="34" charset="0"/>
              <a:cs typeface="Arial" panose="020B0604020202020204" pitchFamily="34" charset="0"/>
            </a:endParaRPr>
          </a:p>
        </p:txBody>
      </p:sp>
      <p:sp>
        <p:nvSpPr>
          <p:cNvPr id="7" name="Téglalap 6"/>
          <p:cNvSpPr/>
          <p:nvPr/>
        </p:nvSpPr>
        <p:spPr>
          <a:xfrm>
            <a:off x="5575589" y="1447545"/>
            <a:ext cx="306142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Road development investments between 2016 and 2022</a:t>
            </a:r>
          </a:p>
        </p:txBody>
      </p:sp>
      <p:sp>
        <p:nvSpPr>
          <p:cNvPr id="8" name="Téglalap 7"/>
          <p:cNvSpPr/>
          <p:nvPr/>
        </p:nvSpPr>
        <p:spPr>
          <a:xfrm>
            <a:off x="9121356" y="5805255"/>
            <a:ext cx="2782747" cy="671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zövegdoboz 9"/>
          <p:cNvSpPr txBox="1"/>
          <p:nvPr/>
        </p:nvSpPr>
        <p:spPr>
          <a:xfrm>
            <a:off x="10514801" y="2937611"/>
            <a:ext cx="1436559" cy="369332"/>
          </a:xfrm>
          <a:prstGeom prst="rect">
            <a:avLst/>
          </a:prstGeom>
          <a:solidFill>
            <a:srgbClr val="FFC000"/>
          </a:solidFill>
          <a:ln>
            <a:noFill/>
          </a:ln>
        </p:spPr>
        <p:txBody>
          <a:bodyPr wrap="square" rtlCol="0">
            <a:spAutoFit/>
          </a:bodyPr>
          <a:lstStyle/>
          <a:p>
            <a:r>
              <a:rPr lang="en-US" dirty="0">
                <a:solidFill>
                  <a:srgbClr val="FF0000"/>
                </a:solidFill>
                <a:sym typeface="Wingdings"/>
              </a:rPr>
              <a:t></a:t>
            </a:r>
            <a:r>
              <a:rPr lang="en-US" dirty="0">
                <a:sym typeface="Wingdings"/>
              </a:rPr>
              <a:t> Debrecen</a:t>
            </a:r>
            <a:endParaRPr lang="en-US" dirty="0"/>
          </a:p>
        </p:txBody>
      </p:sp>
      <p:sp>
        <p:nvSpPr>
          <p:cNvPr id="13" name="Szövegdoboz 12"/>
          <p:cNvSpPr txBox="1"/>
          <p:nvPr/>
        </p:nvSpPr>
        <p:spPr>
          <a:xfrm>
            <a:off x="9705561" y="2178303"/>
            <a:ext cx="1173042" cy="369332"/>
          </a:xfrm>
          <a:prstGeom prst="rect">
            <a:avLst/>
          </a:prstGeom>
          <a:solidFill>
            <a:srgbClr val="FFC000"/>
          </a:solidFill>
          <a:ln>
            <a:noFill/>
          </a:ln>
        </p:spPr>
        <p:txBody>
          <a:bodyPr wrap="square" rtlCol="0">
            <a:spAutoFit/>
          </a:bodyPr>
          <a:lstStyle>
            <a:defPPr>
              <a:defRPr lang="hu-HU"/>
            </a:defPPr>
            <a:lvl1pPr>
              <a:defRPr>
                <a:solidFill>
                  <a:srgbClr val="FF0000"/>
                </a:solidFill>
              </a:defRPr>
            </a:lvl1pPr>
          </a:lstStyle>
          <a:p>
            <a:r>
              <a:rPr lang="en-US" dirty="0">
                <a:sym typeface="Wingdings"/>
              </a:rPr>
              <a:t> </a:t>
            </a:r>
            <a:r>
              <a:rPr lang="en-US" dirty="0">
                <a:solidFill>
                  <a:schemeClr val="tx1"/>
                </a:solidFill>
                <a:sym typeface="Wingdings"/>
              </a:rPr>
              <a:t>Miskolc</a:t>
            </a:r>
            <a:endParaRPr lang="en-US" dirty="0"/>
          </a:p>
        </p:txBody>
      </p:sp>
      <p:sp>
        <p:nvSpPr>
          <p:cNvPr id="14" name="Szövegdoboz 13"/>
          <p:cNvSpPr txBox="1"/>
          <p:nvPr/>
        </p:nvSpPr>
        <p:spPr>
          <a:xfrm>
            <a:off x="9107114" y="4942922"/>
            <a:ext cx="1159631" cy="369332"/>
          </a:xfrm>
          <a:prstGeom prst="rect">
            <a:avLst/>
          </a:prstGeom>
          <a:solidFill>
            <a:srgbClr val="FFC000"/>
          </a:solidFill>
          <a:ln>
            <a:noFill/>
          </a:ln>
        </p:spPr>
        <p:txBody>
          <a:bodyPr wrap="square" rtlCol="0">
            <a:spAutoFit/>
          </a:bodyPr>
          <a:lstStyle>
            <a:defPPr>
              <a:defRPr lang="hu-HU"/>
            </a:defPPr>
            <a:lvl1pPr>
              <a:defRPr>
                <a:solidFill>
                  <a:srgbClr val="FF0000"/>
                </a:solidFill>
              </a:defRPr>
            </a:lvl1pPr>
          </a:lstStyle>
          <a:p>
            <a:r>
              <a:rPr lang="en-US" dirty="0">
                <a:sym typeface="Wingdings"/>
              </a:rPr>
              <a:t> </a:t>
            </a:r>
            <a:r>
              <a:rPr lang="en-US" dirty="0">
                <a:solidFill>
                  <a:schemeClr val="tx1"/>
                </a:solidFill>
                <a:sym typeface="Wingdings"/>
              </a:rPr>
              <a:t>Szeged</a:t>
            </a:r>
            <a:endParaRPr lang="en-US" dirty="0"/>
          </a:p>
        </p:txBody>
      </p:sp>
      <p:sp>
        <p:nvSpPr>
          <p:cNvPr id="15" name="Szövegdoboz 14"/>
          <p:cNvSpPr txBox="1"/>
          <p:nvPr/>
        </p:nvSpPr>
        <p:spPr>
          <a:xfrm>
            <a:off x="7049097" y="5278698"/>
            <a:ext cx="860927" cy="369332"/>
          </a:xfrm>
          <a:prstGeom prst="rect">
            <a:avLst/>
          </a:prstGeom>
          <a:solidFill>
            <a:srgbClr val="FFC000"/>
          </a:solidFill>
          <a:ln>
            <a:noFill/>
          </a:ln>
        </p:spPr>
        <p:txBody>
          <a:bodyPr wrap="square" rtlCol="0">
            <a:spAutoFit/>
          </a:bodyPr>
          <a:lstStyle>
            <a:defPPr>
              <a:defRPr lang="hu-HU"/>
            </a:defPPr>
            <a:lvl1pPr>
              <a:defRPr>
                <a:solidFill>
                  <a:srgbClr val="FF0000"/>
                </a:solidFill>
              </a:defRPr>
            </a:lvl1pPr>
          </a:lstStyle>
          <a:p>
            <a:r>
              <a:rPr lang="en-US" dirty="0">
                <a:sym typeface="Wingdings"/>
              </a:rPr>
              <a:t> </a:t>
            </a:r>
            <a:r>
              <a:rPr lang="en-US" dirty="0" err="1">
                <a:solidFill>
                  <a:schemeClr val="tx1"/>
                </a:solidFill>
                <a:sym typeface="Wingdings"/>
              </a:rPr>
              <a:t>Pécs</a:t>
            </a:r>
            <a:endParaRPr lang="en-US" dirty="0"/>
          </a:p>
        </p:txBody>
      </p:sp>
      <p:sp>
        <p:nvSpPr>
          <p:cNvPr id="16" name="Szövegdoboz 15"/>
          <p:cNvSpPr txBox="1"/>
          <p:nvPr/>
        </p:nvSpPr>
        <p:spPr>
          <a:xfrm>
            <a:off x="5493796" y="4103293"/>
            <a:ext cx="1657064" cy="369332"/>
          </a:xfrm>
          <a:prstGeom prst="rect">
            <a:avLst/>
          </a:prstGeom>
          <a:solidFill>
            <a:srgbClr val="FFC000"/>
          </a:solidFill>
          <a:ln>
            <a:noFill/>
          </a:ln>
        </p:spPr>
        <p:txBody>
          <a:bodyPr wrap="square" rtlCol="0">
            <a:spAutoFit/>
          </a:bodyPr>
          <a:lstStyle>
            <a:defPPr>
              <a:defRPr lang="hu-HU"/>
            </a:defPPr>
            <a:lvl1pPr>
              <a:defRPr>
                <a:solidFill>
                  <a:srgbClr val="FF0000"/>
                </a:solidFill>
              </a:defRPr>
            </a:lvl1pPr>
          </a:lstStyle>
          <a:p>
            <a:r>
              <a:rPr lang="en-US" dirty="0">
                <a:sym typeface="Wingdings"/>
              </a:rPr>
              <a:t> </a:t>
            </a:r>
            <a:r>
              <a:rPr lang="en-US" dirty="0">
                <a:solidFill>
                  <a:schemeClr val="tx1"/>
                </a:solidFill>
                <a:sym typeface="Wingdings"/>
              </a:rPr>
              <a:t>Zalaegerszeg</a:t>
            </a:r>
            <a:endParaRPr lang="en-US" dirty="0"/>
          </a:p>
        </p:txBody>
      </p:sp>
      <p:sp>
        <p:nvSpPr>
          <p:cNvPr id="17" name="Szövegdoboz 16"/>
          <p:cNvSpPr txBox="1"/>
          <p:nvPr/>
        </p:nvSpPr>
        <p:spPr>
          <a:xfrm>
            <a:off x="6435815" y="2793165"/>
            <a:ext cx="1173042" cy="369332"/>
          </a:xfrm>
          <a:prstGeom prst="rect">
            <a:avLst/>
          </a:prstGeom>
          <a:solidFill>
            <a:srgbClr val="FFC000"/>
          </a:solidFill>
          <a:ln>
            <a:noFill/>
          </a:ln>
        </p:spPr>
        <p:txBody>
          <a:bodyPr wrap="square" rtlCol="0">
            <a:spAutoFit/>
          </a:bodyPr>
          <a:lstStyle>
            <a:defPPr>
              <a:defRPr lang="hu-HU"/>
            </a:defPPr>
            <a:lvl1pPr>
              <a:defRPr>
                <a:solidFill>
                  <a:srgbClr val="FF0000"/>
                </a:solidFill>
              </a:defRPr>
            </a:lvl1pPr>
          </a:lstStyle>
          <a:p>
            <a:r>
              <a:rPr lang="en-US" dirty="0">
                <a:sym typeface="Wingdings"/>
              </a:rPr>
              <a:t> </a:t>
            </a:r>
            <a:r>
              <a:rPr lang="en-US" dirty="0">
                <a:solidFill>
                  <a:schemeClr val="tx1"/>
                </a:solidFill>
                <a:sym typeface="Wingdings"/>
              </a:rPr>
              <a:t>Győr</a:t>
            </a:r>
            <a:endParaRPr lang="en-US" dirty="0"/>
          </a:p>
        </p:txBody>
      </p:sp>
      <p:sp>
        <p:nvSpPr>
          <p:cNvPr id="19" name="Háromszög 18"/>
          <p:cNvSpPr/>
          <p:nvPr/>
        </p:nvSpPr>
        <p:spPr>
          <a:xfrm rot="5400000">
            <a:off x="3566257" y="3740162"/>
            <a:ext cx="2608168" cy="1879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áromszög 19">
            <a:extLst>
              <a:ext uri="{FF2B5EF4-FFF2-40B4-BE49-F238E27FC236}">
                <a16:creationId xmlns:a16="http://schemas.microsoft.com/office/drawing/2014/main" id="{CC619BCB-8D8A-604B-983F-526C8E8A42A2}"/>
              </a:ext>
            </a:extLst>
          </p:cNvPr>
          <p:cNvSpPr/>
          <p:nvPr/>
        </p:nvSpPr>
        <p:spPr>
          <a:xfrm>
            <a:off x="1186235" y="2253165"/>
            <a:ext cx="2609636" cy="231168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dirty="0">
              <a:solidFill>
                <a:schemeClr val="tx1"/>
              </a:solidFill>
              <a:latin typeface="Arial" panose="020B0604020202020204" pitchFamily="34" charset="0"/>
              <a:cs typeface="Arial" panose="020B0604020202020204" pitchFamily="34" charset="0"/>
            </a:endParaRPr>
          </a:p>
        </p:txBody>
      </p:sp>
      <p:sp>
        <p:nvSpPr>
          <p:cNvPr id="21" name="Ellipszis 20">
            <a:extLst>
              <a:ext uri="{FF2B5EF4-FFF2-40B4-BE49-F238E27FC236}">
                <a16:creationId xmlns:a16="http://schemas.microsoft.com/office/drawing/2014/main" id="{BBF56C49-F2D8-AB43-B91C-0390254ACD8B}"/>
              </a:ext>
            </a:extLst>
          </p:cNvPr>
          <p:cNvSpPr/>
          <p:nvPr/>
        </p:nvSpPr>
        <p:spPr>
          <a:xfrm>
            <a:off x="1825053" y="2253165"/>
            <a:ext cx="1332000" cy="5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err="1">
                <a:latin typeface="Arial" panose="020B0604020202020204" pitchFamily="34" charset="0"/>
                <a:cs typeface="Arial" panose="020B0604020202020204" pitchFamily="34" charset="0"/>
              </a:rPr>
              <a:t>State</a:t>
            </a:r>
            <a:endParaRPr lang="hu-HU" sz="1600" b="1" dirty="0">
              <a:latin typeface="Arial" panose="020B0604020202020204" pitchFamily="34" charset="0"/>
              <a:cs typeface="Arial" panose="020B0604020202020204" pitchFamily="34" charset="0"/>
            </a:endParaRPr>
          </a:p>
        </p:txBody>
      </p:sp>
      <p:sp>
        <p:nvSpPr>
          <p:cNvPr id="22" name="Ellipszis 21">
            <a:extLst>
              <a:ext uri="{FF2B5EF4-FFF2-40B4-BE49-F238E27FC236}">
                <a16:creationId xmlns:a16="http://schemas.microsoft.com/office/drawing/2014/main" id="{D1673AC0-DE37-CA42-AD4C-73981EF006CD}"/>
              </a:ext>
            </a:extLst>
          </p:cNvPr>
          <p:cNvSpPr/>
          <p:nvPr/>
        </p:nvSpPr>
        <p:spPr>
          <a:xfrm>
            <a:off x="600608" y="4281069"/>
            <a:ext cx="1332000" cy="5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latin typeface="Arial" panose="020B0604020202020204" pitchFamily="34" charset="0"/>
                <a:cs typeface="Arial" panose="020B0604020202020204" pitchFamily="34" charset="0"/>
              </a:rPr>
              <a:t>University</a:t>
            </a:r>
            <a:endParaRPr lang="hu-HU" sz="1600" b="1" dirty="0">
              <a:latin typeface="Arial" panose="020B0604020202020204" pitchFamily="34" charset="0"/>
              <a:cs typeface="Arial" panose="020B0604020202020204" pitchFamily="34" charset="0"/>
            </a:endParaRPr>
          </a:p>
        </p:txBody>
      </p:sp>
      <p:sp>
        <p:nvSpPr>
          <p:cNvPr id="23" name="Ellipszis 22">
            <a:extLst>
              <a:ext uri="{FF2B5EF4-FFF2-40B4-BE49-F238E27FC236}">
                <a16:creationId xmlns:a16="http://schemas.microsoft.com/office/drawing/2014/main" id="{7D53D7DD-2A93-E242-82B5-ADE00167AD6A}"/>
              </a:ext>
            </a:extLst>
          </p:cNvPr>
          <p:cNvSpPr/>
          <p:nvPr/>
        </p:nvSpPr>
        <p:spPr>
          <a:xfrm>
            <a:off x="3210244" y="4281068"/>
            <a:ext cx="1332000" cy="5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err="1">
                <a:latin typeface="Arial" panose="020B0604020202020204" pitchFamily="34" charset="0"/>
                <a:cs typeface="Arial" panose="020B0604020202020204" pitchFamily="34" charset="0"/>
              </a:rPr>
              <a:t>Economic</a:t>
            </a:r>
            <a:r>
              <a:rPr lang="hu-HU" sz="1200" b="1" dirty="0">
                <a:latin typeface="Arial" panose="020B0604020202020204" pitchFamily="34" charset="0"/>
                <a:cs typeface="Arial" panose="020B0604020202020204" pitchFamily="34" charset="0"/>
              </a:rPr>
              <a:t> </a:t>
            </a:r>
            <a:r>
              <a:rPr lang="hu-HU" sz="1200" b="1" dirty="0" err="1">
                <a:latin typeface="Arial" panose="020B0604020202020204" pitchFamily="34" charset="0"/>
                <a:cs typeface="Arial" panose="020B0604020202020204" pitchFamily="34" charset="0"/>
              </a:rPr>
              <a:t>players</a:t>
            </a:r>
            <a:endParaRPr lang="hu-HU" sz="1600" b="1" dirty="0">
              <a:latin typeface="Arial" panose="020B0604020202020204" pitchFamily="34" charset="0"/>
              <a:cs typeface="Arial" panose="020B0604020202020204" pitchFamily="34" charset="0"/>
            </a:endParaRPr>
          </a:p>
        </p:txBody>
      </p:sp>
      <p:sp>
        <p:nvSpPr>
          <p:cNvPr id="24" name="Téglalap 23">
            <a:extLst>
              <a:ext uri="{FF2B5EF4-FFF2-40B4-BE49-F238E27FC236}">
                <a16:creationId xmlns:a16="http://schemas.microsoft.com/office/drawing/2014/main" id="{6D284435-A592-8A4E-99BD-B807C49660D1}"/>
              </a:ext>
            </a:extLst>
          </p:cNvPr>
          <p:cNvSpPr/>
          <p:nvPr/>
        </p:nvSpPr>
        <p:spPr>
          <a:xfrm>
            <a:off x="1886243" y="3269359"/>
            <a:ext cx="1209620" cy="770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tx1"/>
                </a:solidFill>
                <a:latin typeface="Arial" panose="020B0604020202020204" pitchFamily="34" charset="0"/>
                <a:cs typeface="Arial" panose="020B0604020202020204" pitchFamily="34" charset="0"/>
              </a:rPr>
              <a:t>Open </a:t>
            </a:r>
            <a:r>
              <a:rPr lang="hu-HU" sz="1200" b="1" dirty="0" err="1">
                <a:solidFill>
                  <a:schemeClr val="tx1"/>
                </a:solidFill>
                <a:latin typeface="Arial" panose="020B0604020202020204" pitchFamily="34" charset="0"/>
                <a:cs typeface="Arial" panose="020B0604020202020204" pitchFamily="34" charset="0"/>
              </a:rPr>
              <a:t>innovation</a:t>
            </a:r>
            <a:r>
              <a:rPr lang="hu-HU" sz="1200" b="1" dirty="0">
                <a:solidFill>
                  <a:schemeClr val="tx1"/>
                </a:solidFill>
                <a:latin typeface="Arial" panose="020B0604020202020204" pitchFamily="34" charset="0"/>
                <a:cs typeface="Arial" panose="020B0604020202020204" pitchFamily="34" charset="0"/>
              </a:rPr>
              <a:t> </a:t>
            </a:r>
            <a:r>
              <a:rPr lang="hu-HU" sz="1200" b="1" dirty="0" err="1">
                <a:solidFill>
                  <a:schemeClr val="tx1"/>
                </a:solidFill>
                <a:latin typeface="Arial" panose="020B0604020202020204" pitchFamily="34" charset="0"/>
                <a:cs typeface="Arial" panose="020B0604020202020204" pitchFamily="34" charset="0"/>
              </a:rPr>
              <a:t>environment</a:t>
            </a:r>
            <a:endParaRPr lang="hu-HU" sz="1200" b="1" dirty="0">
              <a:solidFill>
                <a:schemeClr val="tx1"/>
              </a:solidFill>
              <a:latin typeface="Arial" panose="020B0604020202020204" pitchFamily="34" charset="0"/>
              <a:cs typeface="Arial" panose="020B0604020202020204" pitchFamily="34" charset="0"/>
            </a:endParaRPr>
          </a:p>
        </p:txBody>
      </p:sp>
      <p:cxnSp>
        <p:nvCxnSpPr>
          <p:cNvPr id="25" name="Egyenes összekötő nyíllal 24">
            <a:extLst>
              <a:ext uri="{FF2B5EF4-FFF2-40B4-BE49-F238E27FC236}">
                <a16:creationId xmlns:a16="http://schemas.microsoft.com/office/drawing/2014/main" id="{C4FFED6C-1D2A-0646-A252-89453F5686F3}"/>
              </a:ext>
            </a:extLst>
          </p:cNvPr>
          <p:cNvCxnSpPr>
            <a:cxnSpLocks/>
          </p:cNvCxnSpPr>
          <p:nvPr/>
        </p:nvCxnSpPr>
        <p:spPr>
          <a:xfrm flipV="1">
            <a:off x="1455048" y="3926223"/>
            <a:ext cx="614765" cy="568475"/>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gyenes összekötő nyíllal 25">
            <a:extLst>
              <a:ext uri="{FF2B5EF4-FFF2-40B4-BE49-F238E27FC236}">
                <a16:creationId xmlns:a16="http://schemas.microsoft.com/office/drawing/2014/main" id="{26ABEC1A-6DB0-B94D-9837-23BA88C337F5}"/>
              </a:ext>
            </a:extLst>
          </p:cNvPr>
          <p:cNvCxnSpPr>
            <a:cxnSpLocks/>
          </p:cNvCxnSpPr>
          <p:nvPr/>
        </p:nvCxnSpPr>
        <p:spPr>
          <a:xfrm flipH="1" flipV="1">
            <a:off x="2963665" y="3926223"/>
            <a:ext cx="423601" cy="48250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gyenes összekötő nyíllal 26">
            <a:extLst>
              <a:ext uri="{FF2B5EF4-FFF2-40B4-BE49-F238E27FC236}">
                <a16:creationId xmlns:a16="http://schemas.microsoft.com/office/drawing/2014/main" id="{7A1985AE-92FA-C149-9169-72A4C3FB33AD}"/>
              </a:ext>
            </a:extLst>
          </p:cNvPr>
          <p:cNvCxnSpPr>
            <a:cxnSpLocks/>
          </p:cNvCxnSpPr>
          <p:nvPr/>
        </p:nvCxnSpPr>
        <p:spPr>
          <a:xfrm>
            <a:off x="2491053" y="2814380"/>
            <a:ext cx="0" cy="59462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örbe összekötő 27">
            <a:extLst>
              <a:ext uri="{FF2B5EF4-FFF2-40B4-BE49-F238E27FC236}">
                <a16:creationId xmlns:a16="http://schemas.microsoft.com/office/drawing/2014/main" id="{2D7BB0D4-3687-8642-99CE-D01C58DF8403}"/>
              </a:ext>
            </a:extLst>
          </p:cNvPr>
          <p:cNvCxnSpPr>
            <a:endCxn id="21" idx="2"/>
          </p:cNvCxnSpPr>
          <p:nvPr/>
        </p:nvCxnSpPr>
        <p:spPr>
          <a:xfrm rot="5400000" flipH="1" flipV="1">
            <a:off x="487992" y="2944007"/>
            <a:ext cx="1757903" cy="916220"/>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Görbe összekötő 28">
            <a:extLst>
              <a:ext uri="{FF2B5EF4-FFF2-40B4-BE49-F238E27FC236}">
                <a16:creationId xmlns:a16="http://schemas.microsoft.com/office/drawing/2014/main" id="{300BA169-70F3-AD4C-8CFB-67429E7AF6E6}"/>
              </a:ext>
            </a:extLst>
          </p:cNvPr>
          <p:cNvCxnSpPr>
            <a:cxnSpLocks/>
          </p:cNvCxnSpPr>
          <p:nvPr/>
        </p:nvCxnSpPr>
        <p:spPr>
          <a:xfrm rot="16200000" flipV="1">
            <a:off x="2727622" y="2950897"/>
            <a:ext cx="1757903" cy="916220"/>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Görbe összekötő 29">
            <a:extLst>
              <a:ext uri="{FF2B5EF4-FFF2-40B4-BE49-F238E27FC236}">
                <a16:creationId xmlns:a16="http://schemas.microsoft.com/office/drawing/2014/main" id="{F5918D6C-905D-BC44-8119-A704F70B8EA2}"/>
              </a:ext>
            </a:extLst>
          </p:cNvPr>
          <p:cNvCxnSpPr>
            <a:stCxn id="22" idx="4"/>
            <a:endCxn id="23" idx="4"/>
          </p:cNvCxnSpPr>
          <p:nvPr/>
        </p:nvCxnSpPr>
        <p:spPr>
          <a:xfrm rot="5400000" flipH="1" flipV="1">
            <a:off x="2571425" y="3516251"/>
            <a:ext cx="1" cy="2609636"/>
          </a:xfrm>
          <a:prstGeom prst="curvedConnector3">
            <a:avLst>
              <a:gd name="adj1" fmla="val -228600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églalap 30">
            <a:extLst>
              <a:ext uri="{FF2B5EF4-FFF2-40B4-BE49-F238E27FC236}">
                <a16:creationId xmlns:a16="http://schemas.microsoft.com/office/drawing/2014/main" id="{B0E3D369-2874-1349-A642-454E04C8D941}"/>
              </a:ext>
            </a:extLst>
          </p:cNvPr>
          <p:cNvSpPr/>
          <p:nvPr/>
        </p:nvSpPr>
        <p:spPr>
          <a:xfrm>
            <a:off x="1886243" y="4908318"/>
            <a:ext cx="1209620" cy="770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b="1" dirty="0" err="1">
                <a:solidFill>
                  <a:schemeClr val="tx1"/>
                </a:solidFill>
                <a:latin typeface="Arial" panose="020B0604020202020204" pitchFamily="34" charset="0"/>
                <a:cs typeface="Arial" panose="020B0604020202020204" pitchFamily="34" charset="0"/>
              </a:rPr>
              <a:t>Knowledge</a:t>
            </a:r>
            <a:r>
              <a:rPr lang="hu-HU" sz="1050" b="1" dirty="0">
                <a:solidFill>
                  <a:schemeClr val="tx1"/>
                </a:solidFill>
                <a:latin typeface="Arial" panose="020B0604020202020204" pitchFamily="34" charset="0"/>
                <a:cs typeface="Arial" panose="020B0604020202020204" pitchFamily="34" charset="0"/>
              </a:rPr>
              <a:t> </a:t>
            </a:r>
            <a:r>
              <a:rPr lang="hu-HU" sz="1050" b="1" dirty="0" err="1">
                <a:solidFill>
                  <a:schemeClr val="tx1"/>
                </a:solidFill>
                <a:latin typeface="Arial" panose="020B0604020202020204" pitchFamily="34" charset="0"/>
                <a:cs typeface="Arial" panose="020B0604020202020204" pitchFamily="34" charset="0"/>
              </a:rPr>
              <a:t>transfer</a:t>
            </a:r>
            <a:endParaRPr lang="hu-HU" sz="1050" b="1" dirty="0">
              <a:solidFill>
                <a:schemeClr val="tx1"/>
              </a:solidFill>
              <a:latin typeface="Arial" panose="020B0604020202020204" pitchFamily="34" charset="0"/>
              <a:cs typeface="Arial" panose="020B0604020202020204" pitchFamily="34" charset="0"/>
            </a:endParaRPr>
          </a:p>
        </p:txBody>
      </p:sp>
      <p:sp>
        <p:nvSpPr>
          <p:cNvPr id="32" name="Téglalap 31">
            <a:extLst>
              <a:ext uri="{FF2B5EF4-FFF2-40B4-BE49-F238E27FC236}">
                <a16:creationId xmlns:a16="http://schemas.microsoft.com/office/drawing/2014/main" id="{A54F67DB-E50D-0D44-B28E-FAEE593DF890}"/>
              </a:ext>
            </a:extLst>
          </p:cNvPr>
          <p:cNvSpPr/>
          <p:nvPr/>
        </p:nvSpPr>
        <p:spPr>
          <a:xfrm>
            <a:off x="3698654" y="2762511"/>
            <a:ext cx="1209620" cy="770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b="1" dirty="0" err="1">
                <a:solidFill>
                  <a:schemeClr val="tx1"/>
                </a:solidFill>
                <a:latin typeface="Arial" panose="020B0604020202020204" pitchFamily="34" charset="0"/>
                <a:cs typeface="Arial" panose="020B0604020202020204" pitchFamily="34" charset="0"/>
              </a:rPr>
              <a:t>Knowledge</a:t>
            </a:r>
            <a:r>
              <a:rPr lang="hu-HU" sz="1050" b="1" dirty="0">
                <a:solidFill>
                  <a:schemeClr val="tx1"/>
                </a:solidFill>
                <a:latin typeface="Arial" panose="020B0604020202020204" pitchFamily="34" charset="0"/>
                <a:cs typeface="Arial" panose="020B0604020202020204" pitchFamily="34" charset="0"/>
              </a:rPr>
              <a:t> </a:t>
            </a:r>
            <a:r>
              <a:rPr lang="hu-HU" sz="1050" b="1" dirty="0" err="1">
                <a:solidFill>
                  <a:schemeClr val="tx1"/>
                </a:solidFill>
                <a:latin typeface="Arial" panose="020B0604020202020204" pitchFamily="34" charset="0"/>
                <a:cs typeface="Arial" panose="020B0604020202020204" pitchFamily="34" charset="0"/>
              </a:rPr>
              <a:t>transfer</a:t>
            </a:r>
            <a:endParaRPr lang="hu-HU" sz="1050" b="1" dirty="0">
              <a:solidFill>
                <a:schemeClr val="tx1"/>
              </a:solidFill>
              <a:latin typeface="Arial" panose="020B0604020202020204" pitchFamily="34" charset="0"/>
              <a:cs typeface="Arial" panose="020B0604020202020204" pitchFamily="34" charset="0"/>
            </a:endParaRPr>
          </a:p>
        </p:txBody>
      </p:sp>
      <p:sp>
        <p:nvSpPr>
          <p:cNvPr id="33" name="Téglalap 32">
            <a:extLst>
              <a:ext uri="{FF2B5EF4-FFF2-40B4-BE49-F238E27FC236}">
                <a16:creationId xmlns:a16="http://schemas.microsoft.com/office/drawing/2014/main" id="{4B254EA8-CCD9-214C-938A-43874E8C10F5}"/>
              </a:ext>
            </a:extLst>
          </p:cNvPr>
          <p:cNvSpPr/>
          <p:nvPr/>
        </p:nvSpPr>
        <p:spPr>
          <a:xfrm>
            <a:off x="79996" y="2762510"/>
            <a:ext cx="1209620" cy="770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b="1" dirty="0" err="1">
                <a:solidFill>
                  <a:schemeClr val="tx1"/>
                </a:solidFill>
                <a:latin typeface="Arial" panose="020B0604020202020204" pitchFamily="34" charset="0"/>
                <a:cs typeface="Arial" panose="020B0604020202020204" pitchFamily="34" charset="0"/>
              </a:rPr>
              <a:t>Knowledge</a:t>
            </a:r>
            <a:r>
              <a:rPr lang="hu-HU" sz="1050" b="1" dirty="0">
                <a:solidFill>
                  <a:schemeClr val="tx1"/>
                </a:solidFill>
                <a:latin typeface="Arial" panose="020B0604020202020204" pitchFamily="34" charset="0"/>
                <a:cs typeface="Arial" panose="020B0604020202020204" pitchFamily="34" charset="0"/>
              </a:rPr>
              <a:t> </a:t>
            </a:r>
            <a:r>
              <a:rPr lang="hu-HU" sz="1050" b="1" dirty="0" err="1">
                <a:solidFill>
                  <a:schemeClr val="tx1"/>
                </a:solidFill>
                <a:latin typeface="Arial" panose="020B0604020202020204" pitchFamily="34" charset="0"/>
                <a:cs typeface="Arial" panose="020B0604020202020204" pitchFamily="34" charset="0"/>
              </a:rPr>
              <a:t>transfer</a:t>
            </a:r>
            <a:endParaRPr lang="hu-HU" sz="1050" b="1" dirty="0">
              <a:solidFill>
                <a:schemeClr val="tx1"/>
              </a:solidFill>
              <a:latin typeface="Arial" panose="020B0604020202020204" pitchFamily="34" charset="0"/>
              <a:cs typeface="Arial" panose="020B0604020202020204" pitchFamily="34" charset="0"/>
            </a:endParaRPr>
          </a:p>
        </p:txBody>
      </p:sp>
      <p:sp>
        <p:nvSpPr>
          <p:cNvPr id="34" name="Szövegdoboz 33"/>
          <p:cNvSpPr txBox="1"/>
          <p:nvPr/>
        </p:nvSpPr>
        <p:spPr>
          <a:xfrm>
            <a:off x="3210244" y="6433492"/>
            <a:ext cx="6590461" cy="261610"/>
          </a:xfrm>
          <a:prstGeom prst="rect">
            <a:avLst/>
          </a:prstGeom>
          <a:noFill/>
        </p:spPr>
        <p:txBody>
          <a:bodyPr wrap="square" rtlCol="0">
            <a:spAutoFit/>
          </a:bodyPr>
          <a:lstStyle/>
          <a:p>
            <a:r>
              <a:rPr lang="hu-HU" sz="1100" dirty="0" smtClean="0"/>
              <a:t>With </a:t>
            </a:r>
            <a:r>
              <a:rPr lang="hu-HU" sz="1100" dirty="0" err="1" smtClean="0"/>
              <a:t>acknowlegements</a:t>
            </a:r>
            <a:r>
              <a:rPr lang="hu-HU" sz="1100" dirty="0" smtClean="0"/>
              <a:t> </a:t>
            </a:r>
            <a:r>
              <a:rPr lang="hu-HU" sz="1100" dirty="0" err="1" smtClean="0"/>
              <a:t>to</a:t>
            </a:r>
            <a:r>
              <a:rPr lang="hu-HU" sz="1100" dirty="0" smtClean="0"/>
              <a:t> "</a:t>
            </a:r>
            <a:r>
              <a:rPr lang="en-GB" sz="1100" dirty="0" smtClean="0"/>
              <a:t>The </a:t>
            </a:r>
            <a:r>
              <a:rPr lang="en-GB" sz="1100" dirty="0"/>
              <a:t>role of the universities in the innovation </a:t>
            </a:r>
            <a:r>
              <a:rPr lang="en-GB" sz="1100" dirty="0" smtClean="0"/>
              <a:t>ecosystem" </a:t>
            </a:r>
            <a:r>
              <a:rPr lang="en-GB" sz="1100" dirty="0"/>
              <a:t>by László </a:t>
            </a:r>
            <a:r>
              <a:rPr lang="en-GB" sz="1100" dirty="0" err="1"/>
              <a:t>Palkovics</a:t>
            </a:r>
            <a:r>
              <a:rPr lang="en-GB" sz="1100" dirty="0"/>
              <a:t>, 2018</a:t>
            </a:r>
            <a:endParaRPr lang="en-US" sz="1100" dirty="0"/>
          </a:p>
        </p:txBody>
      </p:sp>
    </p:spTree>
    <p:extLst>
      <p:ext uri="{BB962C8B-B14F-4D97-AF65-F5344CB8AC3E}">
        <p14:creationId xmlns:p14="http://schemas.microsoft.com/office/powerpoint/2010/main" val="93882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artalom helye 1"/>
          <p:cNvSpPr txBox="1">
            <a:spLocks/>
          </p:cNvSpPr>
          <p:nvPr/>
        </p:nvSpPr>
        <p:spPr>
          <a:xfrm>
            <a:off x="1407974" y="1075192"/>
            <a:ext cx="5559514" cy="364692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7364">
              <a:lnSpc>
                <a:spcPct val="110000"/>
              </a:lnSpc>
              <a:spcBef>
                <a:spcPts val="839"/>
              </a:spcBef>
              <a:buNone/>
              <a:defRPr/>
            </a:pPr>
            <a:r>
              <a:rPr lang="hu-HU" sz="2685" b="1" dirty="0">
                <a:solidFill>
                  <a:srgbClr val="FF0000"/>
                </a:solidFill>
                <a:effectLst>
                  <a:outerShdw blurRad="38100" dist="38100" dir="2700000" algn="tl">
                    <a:srgbClr val="000000">
                      <a:alpha val="43137"/>
                    </a:srgbClr>
                  </a:outerShdw>
                </a:effectLst>
                <a:latin typeface="Calibri Light" panose="020F0302020204030204"/>
              </a:rPr>
              <a:t>9 </a:t>
            </a:r>
            <a:r>
              <a:rPr lang="en-GB" sz="2685" b="1" dirty="0">
                <a:solidFill>
                  <a:srgbClr val="FF0000"/>
                </a:solidFill>
                <a:effectLst>
                  <a:outerShdw blurRad="38100" dist="38100" dir="2700000" algn="tl">
                    <a:srgbClr val="000000">
                      <a:alpha val="43137"/>
                    </a:srgbClr>
                  </a:outerShdw>
                </a:effectLst>
                <a:latin typeface="Calibri Light" panose="020F0302020204030204"/>
              </a:rPr>
              <a:t>Faculties</a:t>
            </a:r>
            <a:r>
              <a:rPr lang="hu-HU" sz="2685" b="1" dirty="0">
                <a:solidFill>
                  <a:srgbClr val="FF0000"/>
                </a:solidFill>
                <a:effectLst>
                  <a:outerShdw blurRad="38100" dist="38100" dir="2700000" algn="tl">
                    <a:srgbClr val="000000">
                      <a:alpha val="43137"/>
                    </a:srgbClr>
                  </a:outerShdw>
                </a:effectLst>
                <a:latin typeface="Calibri Light" panose="020F0302020204030204"/>
              </a:rPr>
              <a:t> + 1 R&amp;D Centre</a:t>
            </a:r>
            <a:endParaRPr lang="en-GB" sz="2685" b="1" dirty="0">
              <a:solidFill>
                <a:srgbClr val="FF0000"/>
              </a:solidFill>
              <a:effectLst>
                <a:outerShdw blurRad="38100" dist="38100" dir="2700000" algn="tl">
                  <a:srgbClr val="000000">
                    <a:alpha val="43137"/>
                  </a:srgbClr>
                </a:outerShdw>
              </a:effectLst>
              <a:latin typeface="Calibri Light" panose="020F0302020204030204"/>
            </a:endParaRPr>
          </a:p>
          <a:p>
            <a:pPr marL="90634" indent="-191841" defTabSz="767364">
              <a:lnSpc>
                <a:spcPct val="110000"/>
              </a:lnSpc>
              <a:spcBef>
                <a:spcPts val="504"/>
              </a:spcBef>
              <a:defRPr/>
            </a:pPr>
            <a:r>
              <a:rPr lang="en-GB" sz="1678" b="1" i="1" dirty="0">
                <a:solidFill>
                  <a:srgbClr val="FF0000"/>
                </a:solidFill>
                <a:latin typeface="Calibri Light" panose="020F0302020204030204"/>
              </a:rPr>
              <a:t>Audi Hungaria</a:t>
            </a:r>
            <a:r>
              <a:rPr lang="hu-HU" sz="1678" b="1" i="1" dirty="0">
                <a:solidFill>
                  <a:srgbClr val="FF0000"/>
                </a:solidFill>
                <a:latin typeface="Calibri Light" panose="020F0302020204030204"/>
              </a:rPr>
              <a:t> </a:t>
            </a:r>
            <a:r>
              <a:rPr lang="hu-HU" sz="1678" b="1" dirty="0">
                <a:solidFill>
                  <a:srgbClr val="5B9BD5">
                    <a:lumMod val="50000"/>
                  </a:srgbClr>
                </a:solidFill>
                <a:latin typeface="Calibri Light" panose="020F0302020204030204"/>
              </a:rPr>
              <a:t>Faculty of </a:t>
            </a:r>
            <a:r>
              <a:rPr lang="en-GB" sz="1678" b="1" dirty="0">
                <a:solidFill>
                  <a:srgbClr val="5B9BD5">
                    <a:lumMod val="50000"/>
                  </a:srgbClr>
                </a:solidFill>
                <a:latin typeface="Calibri Light" panose="020F0302020204030204"/>
              </a:rPr>
              <a:t>Automotive Engineering </a:t>
            </a:r>
            <a:r>
              <a:rPr lang="hu-HU" sz="1678" b="1" dirty="0">
                <a:solidFill>
                  <a:srgbClr val="FF0000"/>
                </a:solidFill>
                <a:latin typeface="Calibri Light" panose="020F0302020204030204"/>
              </a:rPr>
              <a:t>**</a:t>
            </a:r>
            <a:endParaRPr lang="en-GB" sz="1678" b="1" dirty="0">
              <a:solidFill>
                <a:srgbClr val="FF0000"/>
              </a:solidFill>
              <a:latin typeface="Calibri Light" panose="020F0302020204030204"/>
            </a:endParaRPr>
          </a:p>
          <a:p>
            <a:pPr marL="90634" indent="-191841" defTabSz="767364">
              <a:lnSpc>
                <a:spcPct val="110000"/>
              </a:lnSpc>
              <a:spcBef>
                <a:spcPts val="504"/>
              </a:spcBef>
              <a:defRPr/>
            </a:pPr>
            <a:r>
              <a:rPr lang="hu-HU" sz="1678" b="1" dirty="0">
                <a:solidFill>
                  <a:srgbClr val="5B9BD5">
                    <a:lumMod val="50000"/>
                  </a:srgbClr>
                </a:solidFill>
                <a:latin typeface="Calibri Light" panose="020F0302020204030204"/>
              </a:rPr>
              <a:t>Faculty of </a:t>
            </a:r>
            <a:r>
              <a:rPr lang="en-GB" sz="1678" b="1" dirty="0">
                <a:solidFill>
                  <a:srgbClr val="5B9BD5">
                    <a:lumMod val="50000"/>
                  </a:srgbClr>
                </a:solidFill>
                <a:latin typeface="Calibri Light" panose="020F0302020204030204"/>
              </a:rPr>
              <a:t>Mechanical and Electrical Engineering </a:t>
            </a:r>
            <a:r>
              <a:rPr lang="hu-HU" sz="1678" b="1" dirty="0">
                <a:solidFill>
                  <a:srgbClr val="5B9BD5">
                    <a:lumMod val="50000"/>
                  </a:srgbClr>
                </a:solidFill>
                <a:latin typeface="Calibri Light" panose="020F0302020204030204"/>
              </a:rPr>
              <a:t>&amp; </a:t>
            </a:r>
            <a:r>
              <a:rPr lang="en-GB" sz="1678" b="1" dirty="0">
                <a:solidFill>
                  <a:srgbClr val="5B9BD5">
                    <a:lumMod val="50000"/>
                  </a:srgbClr>
                </a:solidFill>
                <a:latin typeface="Calibri Light" panose="020F0302020204030204"/>
              </a:rPr>
              <a:t>IT </a:t>
            </a:r>
          </a:p>
          <a:p>
            <a:pPr marL="90634" indent="-191841" defTabSz="767364">
              <a:lnSpc>
                <a:spcPct val="110000"/>
              </a:lnSpc>
              <a:spcBef>
                <a:spcPts val="504"/>
              </a:spcBef>
              <a:defRPr/>
            </a:pPr>
            <a:r>
              <a:rPr lang="hu-HU" sz="1678" b="1" dirty="0">
                <a:solidFill>
                  <a:srgbClr val="5B9BD5">
                    <a:lumMod val="50000"/>
                  </a:srgbClr>
                </a:solidFill>
                <a:latin typeface="Calibri Light" panose="020F0302020204030204"/>
              </a:rPr>
              <a:t>Faculty of </a:t>
            </a:r>
            <a:r>
              <a:rPr lang="en-GB" sz="1678" b="1" dirty="0">
                <a:solidFill>
                  <a:srgbClr val="5B9BD5">
                    <a:lumMod val="50000"/>
                  </a:srgbClr>
                </a:solidFill>
                <a:latin typeface="Calibri Light" panose="020F0302020204030204"/>
              </a:rPr>
              <a:t>Architecture, Building Construction and Transport </a:t>
            </a:r>
          </a:p>
          <a:p>
            <a:pPr marL="90634" indent="-191841" defTabSz="767364">
              <a:lnSpc>
                <a:spcPct val="110000"/>
              </a:lnSpc>
              <a:spcBef>
                <a:spcPts val="504"/>
              </a:spcBef>
              <a:defRPr/>
            </a:pPr>
            <a:r>
              <a:rPr lang="hu-HU" sz="1678" b="1" dirty="0">
                <a:solidFill>
                  <a:srgbClr val="5B9BD5">
                    <a:lumMod val="50000"/>
                  </a:srgbClr>
                </a:solidFill>
                <a:latin typeface="Calibri Light" panose="020F0302020204030204"/>
              </a:rPr>
              <a:t>Kautz </a:t>
            </a:r>
            <a:r>
              <a:rPr lang="hu-HU" sz="1678" b="1" dirty="0">
                <a:solidFill>
                  <a:srgbClr val="5B9BD5">
                    <a:lumMod val="50000"/>
                  </a:srgbClr>
                </a:solidFill>
                <a:latin typeface="Calibri Light" panose="020F0302020204030204"/>
              </a:rPr>
              <a:t>Gyula Faculty </a:t>
            </a:r>
            <a:r>
              <a:rPr lang="hu-HU" sz="1678" b="1" dirty="0">
                <a:solidFill>
                  <a:srgbClr val="5B9BD5">
                    <a:lumMod val="50000"/>
                  </a:srgbClr>
                </a:solidFill>
                <a:latin typeface="Calibri Light" panose="020F0302020204030204"/>
              </a:rPr>
              <a:t>of </a:t>
            </a:r>
            <a:r>
              <a:rPr lang="en-GB" sz="1678" b="1" dirty="0">
                <a:solidFill>
                  <a:srgbClr val="5B9BD5">
                    <a:lumMod val="50000"/>
                  </a:srgbClr>
                </a:solidFill>
                <a:latin typeface="Calibri Light" panose="020F0302020204030204"/>
              </a:rPr>
              <a:t>Economics  </a:t>
            </a:r>
          </a:p>
          <a:p>
            <a:pPr marL="90634" indent="-191841" defTabSz="767364">
              <a:lnSpc>
                <a:spcPct val="110000"/>
              </a:lnSpc>
              <a:spcBef>
                <a:spcPts val="504"/>
              </a:spcBef>
              <a:defRPr/>
            </a:pPr>
            <a:r>
              <a:rPr lang="hu-HU" sz="1678" b="1" dirty="0">
                <a:solidFill>
                  <a:srgbClr val="5B9BD5">
                    <a:lumMod val="50000"/>
                  </a:srgbClr>
                </a:solidFill>
                <a:latin typeface="Calibri Light" panose="020F0302020204030204"/>
              </a:rPr>
              <a:t>Faculty of </a:t>
            </a:r>
            <a:r>
              <a:rPr lang="en-GB" sz="1678" b="1" dirty="0">
                <a:solidFill>
                  <a:srgbClr val="5B9BD5">
                    <a:lumMod val="50000"/>
                  </a:srgbClr>
                </a:solidFill>
                <a:latin typeface="Calibri Light" panose="020F0302020204030204"/>
              </a:rPr>
              <a:t>Law and Political Sciences</a:t>
            </a:r>
          </a:p>
          <a:p>
            <a:pPr marL="90634" indent="-191841" defTabSz="767364">
              <a:lnSpc>
                <a:spcPct val="110000"/>
              </a:lnSpc>
              <a:spcBef>
                <a:spcPts val="504"/>
              </a:spcBef>
              <a:defRPr/>
            </a:pPr>
            <a:r>
              <a:rPr lang="hu-HU" sz="1678" b="1" dirty="0">
                <a:solidFill>
                  <a:srgbClr val="5B9BD5">
                    <a:lumMod val="50000"/>
                  </a:srgbClr>
                </a:solidFill>
                <a:latin typeface="Calibri Light" panose="020F0302020204030204"/>
              </a:rPr>
              <a:t>Faculty of </a:t>
            </a:r>
            <a:r>
              <a:rPr lang="en-GB" sz="1678" b="1" dirty="0">
                <a:solidFill>
                  <a:srgbClr val="5B9BD5">
                    <a:lumMod val="50000"/>
                  </a:srgbClr>
                </a:solidFill>
                <a:latin typeface="Calibri Light" panose="020F0302020204030204"/>
              </a:rPr>
              <a:t>Agricultural and Food Sciences</a:t>
            </a:r>
          </a:p>
          <a:p>
            <a:pPr marL="90634" indent="-191841" defTabSz="767364">
              <a:lnSpc>
                <a:spcPct val="110000"/>
              </a:lnSpc>
              <a:spcBef>
                <a:spcPts val="504"/>
              </a:spcBef>
              <a:defRPr/>
            </a:pPr>
            <a:r>
              <a:rPr lang="hu-HU" sz="1678" b="1" dirty="0">
                <a:solidFill>
                  <a:srgbClr val="5B9BD5">
                    <a:lumMod val="50000"/>
                  </a:srgbClr>
                </a:solidFill>
                <a:latin typeface="Calibri Light" panose="020F0302020204030204"/>
              </a:rPr>
              <a:t>Faculty of </a:t>
            </a:r>
            <a:r>
              <a:rPr lang="en-GB" sz="1678" b="1" dirty="0">
                <a:solidFill>
                  <a:srgbClr val="5B9BD5">
                    <a:lumMod val="50000"/>
                  </a:srgbClr>
                </a:solidFill>
                <a:latin typeface="Calibri Light" panose="020F0302020204030204"/>
              </a:rPr>
              <a:t>Humanities, Education and Social Sciences </a:t>
            </a:r>
          </a:p>
          <a:p>
            <a:pPr marL="90634" indent="-191841" defTabSz="767364">
              <a:lnSpc>
                <a:spcPct val="110000"/>
              </a:lnSpc>
              <a:spcBef>
                <a:spcPts val="504"/>
              </a:spcBef>
              <a:defRPr/>
            </a:pPr>
            <a:r>
              <a:rPr lang="hu-HU" sz="1678" b="1" dirty="0">
                <a:solidFill>
                  <a:srgbClr val="5B9BD5">
                    <a:lumMod val="50000"/>
                  </a:srgbClr>
                </a:solidFill>
                <a:latin typeface="Calibri Light" panose="020F0302020204030204"/>
              </a:rPr>
              <a:t>Faculty of H</a:t>
            </a:r>
            <a:r>
              <a:rPr lang="en-GB" sz="1678" b="1" dirty="0">
                <a:solidFill>
                  <a:srgbClr val="5B9BD5">
                    <a:lumMod val="50000"/>
                  </a:srgbClr>
                </a:solidFill>
                <a:latin typeface="Calibri Light" panose="020F0302020204030204"/>
              </a:rPr>
              <a:t>ealth and Sports Sciences </a:t>
            </a:r>
          </a:p>
          <a:p>
            <a:pPr marL="90634" indent="-191841" defTabSz="767364">
              <a:lnSpc>
                <a:spcPct val="110000"/>
              </a:lnSpc>
              <a:spcBef>
                <a:spcPts val="504"/>
              </a:spcBef>
              <a:defRPr/>
            </a:pPr>
            <a:r>
              <a:rPr lang="hu-HU" sz="1678" b="1" dirty="0">
                <a:solidFill>
                  <a:srgbClr val="5B9BD5">
                    <a:lumMod val="50000"/>
                  </a:srgbClr>
                </a:solidFill>
                <a:latin typeface="Calibri Light" panose="020F0302020204030204"/>
              </a:rPr>
              <a:t>Faculty of Performance </a:t>
            </a:r>
            <a:r>
              <a:rPr lang="en-GB" sz="1678" b="1" dirty="0">
                <a:solidFill>
                  <a:srgbClr val="5B9BD5">
                    <a:lumMod val="50000"/>
                  </a:srgbClr>
                </a:solidFill>
                <a:latin typeface="Calibri Light" panose="020F0302020204030204"/>
              </a:rPr>
              <a:t>Art</a:t>
            </a:r>
            <a:r>
              <a:rPr lang="hu-HU" sz="1678" b="1" dirty="0">
                <a:solidFill>
                  <a:srgbClr val="5B9BD5">
                    <a:lumMod val="50000"/>
                  </a:srgbClr>
                </a:solidFill>
                <a:latin typeface="Calibri Light" panose="020F0302020204030204"/>
              </a:rPr>
              <a:t>s</a:t>
            </a:r>
            <a:endParaRPr lang="en-GB" sz="1678" b="1" dirty="0">
              <a:solidFill>
                <a:srgbClr val="5B9BD5">
                  <a:lumMod val="50000"/>
                </a:srgbClr>
              </a:solidFill>
              <a:latin typeface="Calibri Light" panose="020F0302020204030204"/>
            </a:endParaRPr>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7983" y="1589976"/>
            <a:ext cx="4112643" cy="2741761"/>
          </a:xfrm>
          <a:prstGeom prst="rect">
            <a:avLst/>
          </a:prstGeom>
        </p:spPr>
      </p:pic>
      <p:sp>
        <p:nvSpPr>
          <p:cNvPr id="5" name="Téglalap 4"/>
          <p:cNvSpPr/>
          <p:nvPr/>
        </p:nvSpPr>
        <p:spPr>
          <a:xfrm>
            <a:off x="2236211" y="605520"/>
            <a:ext cx="4165820" cy="453970"/>
          </a:xfrm>
          <a:prstGeom prst="rect">
            <a:avLst/>
          </a:prstGeom>
        </p:spPr>
        <p:txBody>
          <a:bodyPr wrap="none">
            <a:spAutoFit/>
          </a:bodyPr>
          <a:lstStyle/>
          <a:p>
            <a:pPr defTabSz="383682"/>
            <a:r>
              <a:rPr lang="hu-HU" altLang="hu-HU" sz="2350" b="1" dirty="0">
                <a:solidFill>
                  <a:srgbClr val="FF0000"/>
                </a:solidFill>
                <a:latin typeface="Calibri" panose="020F0502020204030204"/>
              </a:rPr>
              <a:t>SZÉCHENYI ISTVÁN </a:t>
            </a:r>
            <a:r>
              <a:rPr lang="hu-HU" altLang="hu-HU" sz="2350" b="1" dirty="0">
                <a:solidFill>
                  <a:srgbClr val="5B9BD5">
                    <a:lumMod val="50000"/>
                  </a:srgbClr>
                </a:solidFill>
                <a:latin typeface="Calibri" panose="020F0502020204030204"/>
              </a:rPr>
              <a:t>UNIVERSITY</a:t>
            </a:r>
            <a:r>
              <a:rPr lang="hu-HU" altLang="hu-HU" sz="2350" dirty="0">
                <a:solidFill>
                  <a:srgbClr val="5B9BD5">
                    <a:lumMod val="50000"/>
                  </a:srgbClr>
                </a:solidFill>
                <a:latin typeface="Calibri" panose="020F0502020204030204"/>
              </a:rPr>
              <a:t> </a:t>
            </a:r>
          </a:p>
        </p:txBody>
      </p:sp>
      <p:sp>
        <p:nvSpPr>
          <p:cNvPr id="6" name="Szövegdoboz 5"/>
          <p:cNvSpPr txBox="1"/>
          <p:nvPr/>
        </p:nvSpPr>
        <p:spPr>
          <a:xfrm>
            <a:off x="1407974" y="4697252"/>
            <a:ext cx="5559514" cy="453970"/>
          </a:xfrm>
          <a:prstGeom prst="rect">
            <a:avLst/>
          </a:prstGeom>
        </p:spPr>
        <p:style>
          <a:lnRef idx="1">
            <a:schemeClr val="accent1"/>
          </a:lnRef>
          <a:fillRef idx="1002">
            <a:schemeClr val="lt2"/>
          </a:fillRef>
          <a:effectRef idx="1">
            <a:schemeClr val="accent1"/>
          </a:effectRef>
          <a:fontRef idx="minor">
            <a:schemeClr val="dk1"/>
          </a:fontRef>
        </p:style>
        <p:txBody>
          <a:bodyPr wrap="square" rtlCol="0">
            <a:spAutoFit/>
          </a:bodyPr>
          <a:lstStyle/>
          <a:p>
            <a:pPr defTabSz="383682"/>
            <a:r>
              <a:rPr lang="hu-HU" sz="2350" dirty="0">
                <a:solidFill>
                  <a:srgbClr val="FF0000"/>
                </a:solidFill>
                <a:effectLst>
                  <a:outerShdw blurRad="38100" dist="38100" dir="2700000" algn="tl">
                    <a:srgbClr val="000000">
                      <a:alpha val="43137"/>
                    </a:srgbClr>
                  </a:outerShdw>
                </a:effectLst>
                <a:latin typeface="Calibri" panose="020F0502020204030204"/>
              </a:rPr>
              <a:t>Research Centre of the Automotive Industry</a:t>
            </a:r>
            <a:endParaRPr lang="en-US" sz="2350" dirty="0">
              <a:solidFill>
                <a:srgbClr val="FF0000"/>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23450085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642703" y="1069185"/>
            <a:ext cx="5148528" cy="52805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r>
              <a:rPr lang="en-GB" sz="2853" i="1" dirty="0">
                <a:ln w="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Vehicle Industry Research Centre</a:t>
            </a:r>
            <a:endParaRPr lang="en-US" sz="2853" dirty="0">
              <a:ln w="0"/>
              <a:solidFill>
                <a:schemeClr val="accent5">
                  <a:lumMod val="50000"/>
                </a:schemeClr>
              </a:solidFill>
              <a:effectLst>
                <a:outerShdw blurRad="38100" dist="38100" dir="2700000" algn="tl">
                  <a:srgbClr val="000000">
                    <a:alpha val="43137"/>
                  </a:srgbClr>
                </a:outerShdw>
              </a:effectLst>
            </a:endParaRPr>
          </a:p>
        </p:txBody>
      </p:sp>
      <p:sp>
        <p:nvSpPr>
          <p:cNvPr id="4" name="Szöveg helye 3"/>
          <p:cNvSpPr>
            <a:spLocks noGrp="1"/>
          </p:cNvSpPr>
          <p:nvPr>
            <p:ph type="body" sz="half" idx="2"/>
          </p:nvPr>
        </p:nvSpPr>
        <p:spPr>
          <a:xfrm>
            <a:off x="515389" y="1845425"/>
            <a:ext cx="10690167" cy="3640975"/>
          </a:xfrm>
          <a:ln w="952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a:noAutofit/>
          </a:bodyPr>
          <a:lstStyle/>
          <a:p>
            <a:pPr marL="239801" indent="-239801">
              <a:buFont typeface="Arial" panose="020B0604020202020204" pitchFamily="34" charset="0"/>
              <a:buChar char="•"/>
            </a:pPr>
            <a:r>
              <a:rPr lang="en-GB" sz="2014" dirty="0" smtClean="0">
                <a:solidFill>
                  <a:srgbClr val="002060"/>
                </a:solidFill>
                <a:effectLst>
                  <a:outerShdw blurRad="38100" dist="38100" dir="2700000" algn="tl">
                    <a:srgbClr val="000000">
                      <a:alpha val="43137"/>
                    </a:srgbClr>
                  </a:outerShdw>
                </a:effectLst>
              </a:rPr>
              <a:t>Basic </a:t>
            </a:r>
            <a:r>
              <a:rPr lang="en-GB" sz="2014" dirty="0">
                <a:solidFill>
                  <a:srgbClr val="002060"/>
                </a:solidFill>
                <a:effectLst>
                  <a:outerShdw blurRad="38100" dist="38100" dir="2700000" algn="tl">
                    <a:srgbClr val="000000">
                      <a:alpha val="43137"/>
                    </a:srgbClr>
                  </a:outerShdw>
                </a:effectLst>
              </a:rPr>
              <a:t>and targeted basic research</a:t>
            </a:r>
          </a:p>
          <a:p>
            <a:pPr marL="239801" indent="-239801">
              <a:buFont typeface="Arial" panose="020B0604020202020204" pitchFamily="34" charset="0"/>
              <a:buChar char="•"/>
            </a:pPr>
            <a:r>
              <a:rPr lang="en-GB" sz="2014" dirty="0">
                <a:solidFill>
                  <a:srgbClr val="002060"/>
                </a:solidFill>
                <a:effectLst>
                  <a:outerShdw blurRad="38100" dist="38100" dir="2700000" algn="tl">
                    <a:srgbClr val="000000">
                      <a:alpha val="43137"/>
                    </a:srgbClr>
                  </a:outerShdw>
                </a:effectLst>
              </a:rPr>
              <a:t>Ensuring R&amp;D human resource and service</a:t>
            </a:r>
          </a:p>
          <a:p>
            <a:pPr marL="239801" indent="-239801">
              <a:buFont typeface="Arial" panose="020B0604020202020204" pitchFamily="34" charset="0"/>
              <a:buChar char="•"/>
            </a:pPr>
            <a:r>
              <a:rPr lang="en-GB" sz="2014" dirty="0">
                <a:solidFill>
                  <a:srgbClr val="002060"/>
                </a:solidFill>
                <a:effectLst>
                  <a:outerShdw blurRad="38100" dist="38100" dir="2700000" algn="tl">
                    <a:srgbClr val="000000">
                      <a:alpha val="43137"/>
                    </a:srgbClr>
                  </a:outerShdw>
                </a:effectLst>
              </a:rPr>
              <a:t>Improvement of R&amp;D services</a:t>
            </a:r>
          </a:p>
          <a:p>
            <a:pPr marL="239801" indent="-239801">
              <a:buFont typeface="Arial" panose="020B0604020202020204" pitchFamily="34" charset="0"/>
              <a:buChar char="•"/>
            </a:pPr>
            <a:r>
              <a:rPr lang="en-GB" sz="2014" dirty="0">
                <a:solidFill>
                  <a:srgbClr val="002060"/>
                </a:solidFill>
                <a:effectLst>
                  <a:outerShdw blurRad="38100" dist="38100" dir="2700000" algn="tl">
                    <a:srgbClr val="000000">
                      <a:alpha val="43137"/>
                    </a:srgbClr>
                  </a:outerShdw>
                </a:effectLst>
              </a:rPr>
              <a:t>Common work in research and innovation</a:t>
            </a:r>
          </a:p>
          <a:p>
            <a:pPr marL="239801" indent="-239801">
              <a:buFont typeface="Arial" panose="020B0604020202020204" pitchFamily="34" charset="0"/>
              <a:buChar char="•"/>
            </a:pPr>
            <a:r>
              <a:rPr lang="en-GB" sz="2014" dirty="0">
                <a:solidFill>
                  <a:srgbClr val="002060"/>
                </a:solidFill>
                <a:effectLst>
                  <a:outerShdw blurRad="38100" dist="38100" dir="2700000" algn="tl">
                    <a:srgbClr val="000000">
                      <a:alpha val="43137"/>
                    </a:srgbClr>
                  </a:outerShdw>
                </a:effectLst>
              </a:rPr>
              <a:t>Establishing R&amp;D and innovation activities with infrastructure</a:t>
            </a:r>
          </a:p>
          <a:p>
            <a:pPr algn="just">
              <a:lnSpc>
                <a:spcPct val="100000"/>
              </a:lnSpc>
              <a:spcBef>
                <a:spcPts val="1200"/>
              </a:spcBef>
            </a:pPr>
            <a:r>
              <a:rPr lang="en-GB" sz="1511" dirty="0" smtClean="0">
                <a:solidFill>
                  <a:srgbClr val="002060"/>
                </a:solidFill>
              </a:rPr>
              <a:t>The </a:t>
            </a:r>
            <a:r>
              <a:rPr lang="en-GB" sz="1511" b="1" dirty="0">
                <a:solidFill>
                  <a:srgbClr val="002060"/>
                </a:solidFill>
                <a:effectLst>
                  <a:outerShdw blurRad="38100" dist="38100" dir="2700000" algn="tl">
                    <a:srgbClr val="000000">
                      <a:alpha val="43137"/>
                    </a:srgbClr>
                  </a:outerShdw>
                </a:effectLst>
              </a:rPr>
              <a:t>Vehicle Industry Research Cent</a:t>
            </a:r>
            <a:r>
              <a:rPr lang="hu-HU" sz="1511" b="1" dirty="0">
                <a:solidFill>
                  <a:srgbClr val="002060"/>
                </a:solidFill>
                <a:effectLst>
                  <a:outerShdw blurRad="38100" dist="38100" dir="2700000" algn="tl">
                    <a:srgbClr val="000000">
                      <a:alpha val="43137"/>
                    </a:srgbClr>
                  </a:outerShdw>
                </a:effectLst>
              </a:rPr>
              <a:t>re</a:t>
            </a:r>
            <a:r>
              <a:rPr lang="en-GB" sz="1511" b="1" dirty="0">
                <a:solidFill>
                  <a:srgbClr val="002060"/>
                </a:solidFill>
                <a:effectLst>
                  <a:outerShdw blurRad="38100" dist="38100" dir="2700000" algn="tl">
                    <a:srgbClr val="000000">
                      <a:alpha val="43137"/>
                    </a:srgbClr>
                  </a:outerShdw>
                </a:effectLst>
              </a:rPr>
              <a:t> </a:t>
            </a:r>
            <a:r>
              <a:rPr lang="en-GB" sz="1511" dirty="0">
                <a:solidFill>
                  <a:srgbClr val="002060"/>
                </a:solidFill>
              </a:rPr>
              <a:t>has been </a:t>
            </a:r>
            <a:r>
              <a:rPr lang="hu-HU" sz="1511" dirty="0" smtClean="0">
                <a:solidFill>
                  <a:srgbClr val="002060"/>
                </a:solidFill>
              </a:rPr>
              <a:t>in operation </a:t>
            </a:r>
            <a:r>
              <a:rPr lang="en-GB" sz="1511" dirty="0" smtClean="0">
                <a:solidFill>
                  <a:srgbClr val="002060"/>
                </a:solidFill>
              </a:rPr>
              <a:t>since </a:t>
            </a:r>
            <a:r>
              <a:rPr lang="en-GB" sz="1511" dirty="0">
                <a:solidFill>
                  <a:srgbClr val="002060"/>
                </a:solidFill>
              </a:rPr>
              <a:t>May 2011 and consists of the following research groups: Vehicle Dynamics, Vehicle Electronics, Electronic Vehicle Powertrain, Simulation and Optimization. </a:t>
            </a:r>
            <a:r>
              <a:rPr lang="en-GB" sz="1511" dirty="0">
                <a:solidFill>
                  <a:srgbClr val="002060"/>
                </a:solidFill>
              </a:rPr>
              <a:t>These groups give an excellent background for the planned basic and targeted researches on the topics of model</a:t>
            </a:r>
            <a:r>
              <a:rPr lang="hu-HU" sz="1511" dirty="0">
                <a:solidFill>
                  <a:srgbClr val="002060"/>
                </a:solidFill>
              </a:rPr>
              <a:t>l</a:t>
            </a:r>
            <a:r>
              <a:rPr lang="en-GB" sz="1511" dirty="0">
                <a:solidFill>
                  <a:srgbClr val="002060"/>
                </a:solidFill>
              </a:rPr>
              <a:t>ing and analy</a:t>
            </a:r>
            <a:r>
              <a:rPr lang="hu-HU" sz="1511" dirty="0">
                <a:solidFill>
                  <a:srgbClr val="002060"/>
                </a:solidFill>
              </a:rPr>
              <a:t>s</a:t>
            </a:r>
            <a:r>
              <a:rPr lang="en-GB" sz="1511" dirty="0">
                <a:solidFill>
                  <a:srgbClr val="002060"/>
                </a:solidFill>
              </a:rPr>
              <a:t>ing complex hybrid and electric vehicle dynamics, electronic measuring and control methods, mathematical models and optimization processes, automotive infocommunication technologies. Based on the results of the different research areas significant and continuous cooperative industrial developments of vehicle (sub)systems can be achieved.</a:t>
            </a:r>
          </a:p>
          <a:p>
            <a:pPr algn="just">
              <a:lnSpc>
                <a:spcPct val="150000"/>
              </a:lnSpc>
            </a:pPr>
            <a:endParaRPr lang="en-GB" sz="1343" dirty="0">
              <a:solidFill>
                <a:srgbClr val="333333"/>
              </a:solidFill>
              <a:latin typeface="Calibri" panose="020F0502020204030204" pitchFamily="34" charset="0"/>
              <a:cs typeface="Calibri" panose="020F0502020204030204" pitchFamily="34" charset="0"/>
            </a:endParaRPr>
          </a:p>
          <a:p>
            <a:pPr>
              <a:lnSpc>
                <a:spcPct val="150000"/>
              </a:lnSpc>
            </a:pPr>
            <a:endParaRPr lang="en-US" sz="1343" dirty="0"/>
          </a:p>
        </p:txBody>
      </p:sp>
      <p:pic>
        <p:nvPicPr>
          <p:cNvPr id="43" name="Kép 42"/>
          <p:cNvPicPr>
            <a:picLocks noChangeAspect="1"/>
          </p:cNvPicPr>
          <p:nvPr/>
        </p:nvPicPr>
        <p:blipFill>
          <a:blip r:embed="rId3"/>
          <a:stretch>
            <a:fillRect/>
          </a:stretch>
        </p:blipFill>
        <p:spPr>
          <a:xfrm>
            <a:off x="1862060" y="347275"/>
            <a:ext cx="4210442" cy="629264"/>
          </a:xfrm>
          <a:prstGeom prst="rect">
            <a:avLst/>
          </a:prstGeom>
        </p:spPr>
      </p:pic>
    </p:spTree>
    <p:extLst>
      <p:ext uri="{BB962C8B-B14F-4D97-AF65-F5344CB8AC3E}">
        <p14:creationId xmlns:p14="http://schemas.microsoft.com/office/powerpoint/2010/main" val="2496584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Téglalap 130"/>
          <p:cNvSpPr/>
          <p:nvPr/>
        </p:nvSpPr>
        <p:spPr>
          <a:xfrm>
            <a:off x="1903500" y="4750268"/>
            <a:ext cx="5041690" cy="225377"/>
          </a:xfrm>
          <a:prstGeom prst="rect">
            <a:avLst/>
          </a:prstGeom>
          <a:solidFill>
            <a:srgbClr val="8B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b="1" dirty="0">
              <a:solidFill>
                <a:schemeClr val="bg1"/>
              </a:solidFill>
              <a:latin typeface="Arial" panose="020B0604020202020204" pitchFamily="34" charset="0"/>
              <a:cs typeface="Arial" panose="020B0604020202020204" pitchFamily="34" charset="0"/>
            </a:endParaRPr>
          </a:p>
        </p:txBody>
      </p:sp>
      <p:sp>
        <p:nvSpPr>
          <p:cNvPr id="101" name="Téglalap 100"/>
          <p:cNvSpPr/>
          <p:nvPr/>
        </p:nvSpPr>
        <p:spPr>
          <a:xfrm>
            <a:off x="8143978" y="1955146"/>
            <a:ext cx="699299" cy="3297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tx1"/>
                </a:solidFill>
                <a:latin typeface="Arial" panose="020B0604020202020204" pitchFamily="34" charset="0"/>
                <a:cs typeface="Arial" panose="020B0604020202020204" pitchFamily="34" charset="0"/>
              </a:rPr>
              <a:t>64,8</a:t>
            </a:r>
          </a:p>
        </p:txBody>
      </p:sp>
      <p:sp>
        <p:nvSpPr>
          <p:cNvPr id="103" name="Téglalap 102"/>
          <p:cNvSpPr/>
          <p:nvPr/>
        </p:nvSpPr>
        <p:spPr>
          <a:xfrm>
            <a:off x="8143978" y="2284862"/>
            <a:ext cx="699299" cy="3297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tx1"/>
                </a:solidFill>
                <a:latin typeface="Arial" panose="020B0604020202020204" pitchFamily="34" charset="0"/>
                <a:cs typeface="Arial" panose="020B0604020202020204" pitchFamily="34" charset="0"/>
              </a:rPr>
              <a:t>55,5</a:t>
            </a:r>
          </a:p>
        </p:txBody>
      </p:sp>
      <p:sp>
        <p:nvSpPr>
          <p:cNvPr id="105" name="Téglalap 104"/>
          <p:cNvSpPr/>
          <p:nvPr/>
        </p:nvSpPr>
        <p:spPr>
          <a:xfrm>
            <a:off x="8143978" y="2614578"/>
            <a:ext cx="699299" cy="3297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tx1"/>
                </a:solidFill>
                <a:latin typeface="Arial" panose="020B0604020202020204" pitchFamily="34" charset="0"/>
                <a:cs typeface="Arial" panose="020B0604020202020204" pitchFamily="34" charset="0"/>
              </a:rPr>
              <a:t>93,4</a:t>
            </a:r>
          </a:p>
        </p:txBody>
      </p:sp>
      <p:sp>
        <p:nvSpPr>
          <p:cNvPr id="107" name="Téglalap 106"/>
          <p:cNvSpPr/>
          <p:nvPr/>
        </p:nvSpPr>
        <p:spPr>
          <a:xfrm>
            <a:off x="8143978" y="2944294"/>
            <a:ext cx="699299" cy="3297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tx1"/>
                </a:solidFill>
                <a:latin typeface="Arial" panose="020B0604020202020204" pitchFamily="34" charset="0"/>
                <a:cs typeface="Arial" panose="020B0604020202020204" pitchFamily="34" charset="0"/>
              </a:rPr>
              <a:t>44,4</a:t>
            </a:r>
          </a:p>
        </p:txBody>
      </p:sp>
      <p:sp>
        <p:nvSpPr>
          <p:cNvPr id="109" name="Téglalap 108"/>
          <p:cNvSpPr/>
          <p:nvPr/>
        </p:nvSpPr>
        <p:spPr>
          <a:xfrm>
            <a:off x="8143978" y="3278927"/>
            <a:ext cx="699299" cy="3297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tx1"/>
                </a:solidFill>
                <a:latin typeface="Arial" panose="020B0604020202020204" pitchFamily="34" charset="0"/>
                <a:cs typeface="Arial" panose="020B0604020202020204" pitchFamily="34" charset="0"/>
              </a:rPr>
              <a:t>88,9</a:t>
            </a:r>
          </a:p>
        </p:txBody>
      </p:sp>
      <p:sp>
        <p:nvSpPr>
          <p:cNvPr id="111" name="Téglalap 110"/>
          <p:cNvSpPr/>
          <p:nvPr/>
        </p:nvSpPr>
        <p:spPr>
          <a:xfrm>
            <a:off x="8143978" y="3608643"/>
            <a:ext cx="699299" cy="3297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bg1"/>
                </a:solidFill>
                <a:latin typeface="Arial" panose="020B0604020202020204" pitchFamily="34" charset="0"/>
                <a:cs typeface="Arial" panose="020B0604020202020204" pitchFamily="34" charset="0"/>
              </a:rPr>
              <a:t>14,4</a:t>
            </a:r>
          </a:p>
        </p:txBody>
      </p:sp>
      <p:sp>
        <p:nvSpPr>
          <p:cNvPr id="113" name="Téglalap 112"/>
          <p:cNvSpPr/>
          <p:nvPr/>
        </p:nvSpPr>
        <p:spPr>
          <a:xfrm>
            <a:off x="8143978" y="3938359"/>
            <a:ext cx="699299" cy="3297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tx1"/>
                </a:solidFill>
                <a:latin typeface="Arial" panose="020B0604020202020204" pitchFamily="34" charset="0"/>
                <a:cs typeface="Arial" panose="020B0604020202020204" pitchFamily="34" charset="0"/>
              </a:rPr>
              <a:t>60,4</a:t>
            </a:r>
          </a:p>
        </p:txBody>
      </p:sp>
      <p:sp>
        <p:nvSpPr>
          <p:cNvPr id="115" name="Téglalap 114"/>
          <p:cNvSpPr/>
          <p:nvPr/>
        </p:nvSpPr>
        <p:spPr>
          <a:xfrm>
            <a:off x="8143978" y="4268075"/>
            <a:ext cx="699299" cy="3297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tx1"/>
                </a:solidFill>
                <a:latin typeface="Arial" panose="020B0604020202020204" pitchFamily="34" charset="0"/>
                <a:cs typeface="Arial" panose="020B0604020202020204" pitchFamily="34" charset="0"/>
              </a:rPr>
              <a:t>46,9</a:t>
            </a:r>
          </a:p>
        </p:txBody>
      </p:sp>
      <p:sp>
        <p:nvSpPr>
          <p:cNvPr id="117" name="Téglalap 116"/>
          <p:cNvSpPr/>
          <p:nvPr/>
        </p:nvSpPr>
        <p:spPr>
          <a:xfrm>
            <a:off x="8143978" y="4610846"/>
            <a:ext cx="699299" cy="3297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bg1"/>
                </a:solidFill>
                <a:latin typeface="Arial" panose="020B0604020202020204" pitchFamily="34" charset="0"/>
                <a:cs typeface="Arial" panose="020B0604020202020204" pitchFamily="34" charset="0"/>
              </a:rPr>
              <a:t>126,7</a:t>
            </a:r>
          </a:p>
        </p:txBody>
      </p:sp>
      <p:sp>
        <p:nvSpPr>
          <p:cNvPr id="119" name="Téglalap 118"/>
          <p:cNvSpPr/>
          <p:nvPr/>
        </p:nvSpPr>
        <p:spPr>
          <a:xfrm>
            <a:off x="8143978" y="4940562"/>
            <a:ext cx="699299" cy="3297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00" dirty="0">
                <a:solidFill>
                  <a:schemeClr val="tx1"/>
                </a:solidFill>
                <a:latin typeface="Arial" panose="020B0604020202020204" pitchFamily="34" charset="0"/>
                <a:cs typeface="Arial" panose="020B0604020202020204" pitchFamily="34" charset="0"/>
              </a:rPr>
              <a:t>98,0</a:t>
            </a:r>
          </a:p>
        </p:txBody>
      </p:sp>
      <p:sp>
        <p:nvSpPr>
          <p:cNvPr id="3" name="Dia számának helye 2"/>
          <p:cNvSpPr>
            <a:spLocks noGrp="1"/>
          </p:cNvSpPr>
          <p:nvPr>
            <p:ph type="sldNum" sz="quarter" idx="12"/>
          </p:nvPr>
        </p:nvSpPr>
        <p:spPr/>
        <p:txBody>
          <a:bodyPr/>
          <a:lstStyle/>
          <a:p>
            <a:fld id="{0B4B3406-DEFF-446A-9B24-DCCB279FEDF6}" type="slidenum">
              <a:rPr lang="hu-HU" smtClean="0"/>
              <a:pPr/>
              <a:t>4</a:t>
            </a:fld>
            <a:endParaRPr lang="hu-HU" dirty="0"/>
          </a:p>
        </p:txBody>
      </p:sp>
      <p:sp>
        <p:nvSpPr>
          <p:cNvPr id="6" name="Téglalap 5"/>
          <p:cNvSpPr/>
          <p:nvPr/>
        </p:nvSpPr>
        <p:spPr>
          <a:xfrm>
            <a:off x="571501" y="1883555"/>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Sweden</a:t>
            </a:r>
            <a:endParaRPr lang="hu-HU" b="1" dirty="0">
              <a:solidFill>
                <a:srgbClr val="002060"/>
              </a:solidFill>
              <a:latin typeface="Arial" panose="020B0604020202020204" pitchFamily="34" charset="0"/>
              <a:cs typeface="Arial" panose="020B0604020202020204" pitchFamily="34" charset="0"/>
            </a:endParaRPr>
          </a:p>
        </p:txBody>
      </p:sp>
      <p:sp>
        <p:nvSpPr>
          <p:cNvPr id="8" name="Téglalap 7"/>
          <p:cNvSpPr/>
          <p:nvPr/>
        </p:nvSpPr>
        <p:spPr>
          <a:xfrm>
            <a:off x="571501" y="2125438"/>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Denmark</a:t>
            </a:r>
            <a:endParaRPr lang="hu-HU" b="1" dirty="0">
              <a:solidFill>
                <a:srgbClr val="002060"/>
              </a:solidFill>
              <a:latin typeface="Arial" panose="020B0604020202020204" pitchFamily="34" charset="0"/>
              <a:cs typeface="Arial" panose="020B0604020202020204" pitchFamily="34" charset="0"/>
            </a:endParaRPr>
          </a:p>
        </p:txBody>
      </p:sp>
      <p:sp>
        <p:nvSpPr>
          <p:cNvPr id="46" name="Téglalap 45"/>
          <p:cNvSpPr/>
          <p:nvPr/>
        </p:nvSpPr>
        <p:spPr>
          <a:xfrm>
            <a:off x="571501" y="2367321"/>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Finland</a:t>
            </a:r>
            <a:endParaRPr lang="hu-HU" b="1" dirty="0">
              <a:solidFill>
                <a:srgbClr val="002060"/>
              </a:solidFill>
              <a:latin typeface="Arial" panose="020B0604020202020204" pitchFamily="34" charset="0"/>
              <a:cs typeface="Arial" panose="020B0604020202020204" pitchFamily="34" charset="0"/>
            </a:endParaRPr>
          </a:p>
        </p:txBody>
      </p:sp>
      <p:sp>
        <p:nvSpPr>
          <p:cNvPr id="50" name="Téglalap 49"/>
          <p:cNvSpPr/>
          <p:nvPr/>
        </p:nvSpPr>
        <p:spPr>
          <a:xfrm>
            <a:off x="571501" y="2604191"/>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Netherlands</a:t>
            </a:r>
            <a:endParaRPr lang="hu-HU" b="1" dirty="0">
              <a:solidFill>
                <a:srgbClr val="002060"/>
              </a:solidFill>
              <a:latin typeface="Arial" panose="020B0604020202020204" pitchFamily="34" charset="0"/>
              <a:cs typeface="Arial" panose="020B0604020202020204" pitchFamily="34" charset="0"/>
            </a:endParaRPr>
          </a:p>
        </p:txBody>
      </p:sp>
      <p:sp>
        <p:nvSpPr>
          <p:cNvPr id="51" name="Téglalap 50"/>
          <p:cNvSpPr/>
          <p:nvPr/>
        </p:nvSpPr>
        <p:spPr>
          <a:xfrm>
            <a:off x="571501" y="2846074"/>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Germany</a:t>
            </a:r>
            <a:endParaRPr lang="hu-HU" b="1" dirty="0">
              <a:solidFill>
                <a:srgbClr val="002060"/>
              </a:solidFill>
              <a:latin typeface="Arial" panose="020B0604020202020204" pitchFamily="34" charset="0"/>
              <a:cs typeface="Arial" panose="020B0604020202020204" pitchFamily="34" charset="0"/>
            </a:endParaRPr>
          </a:p>
        </p:txBody>
      </p:sp>
      <p:sp>
        <p:nvSpPr>
          <p:cNvPr id="52" name="Téglalap 51"/>
          <p:cNvSpPr/>
          <p:nvPr/>
        </p:nvSpPr>
        <p:spPr>
          <a:xfrm>
            <a:off x="571501" y="3087957"/>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Austria</a:t>
            </a:r>
            <a:endParaRPr lang="hu-HU" b="1" dirty="0">
              <a:solidFill>
                <a:srgbClr val="002060"/>
              </a:solidFill>
              <a:latin typeface="Arial" panose="020B0604020202020204" pitchFamily="34" charset="0"/>
              <a:cs typeface="Arial" panose="020B0604020202020204" pitchFamily="34" charset="0"/>
            </a:endParaRPr>
          </a:p>
        </p:txBody>
      </p:sp>
      <p:sp>
        <p:nvSpPr>
          <p:cNvPr id="53" name="Téglalap 52"/>
          <p:cNvSpPr/>
          <p:nvPr/>
        </p:nvSpPr>
        <p:spPr>
          <a:xfrm>
            <a:off x="571501" y="3329840"/>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a:solidFill>
                  <a:srgbClr val="002060"/>
                </a:solidFill>
                <a:latin typeface="Arial" panose="020B0604020202020204" pitchFamily="34" charset="0"/>
                <a:cs typeface="Arial" panose="020B0604020202020204" pitchFamily="34" charset="0"/>
              </a:rPr>
              <a:t>Israel</a:t>
            </a:r>
            <a:endParaRPr lang="hu-HU" b="1" dirty="0">
              <a:solidFill>
                <a:srgbClr val="002060"/>
              </a:solidFill>
              <a:latin typeface="Arial" panose="020B0604020202020204" pitchFamily="34" charset="0"/>
              <a:cs typeface="Arial" panose="020B0604020202020204" pitchFamily="34" charset="0"/>
            </a:endParaRPr>
          </a:p>
        </p:txBody>
      </p:sp>
      <p:sp>
        <p:nvSpPr>
          <p:cNvPr id="54" name="Téglalap 53"/>
          <p:cNvSpPr/>
          <p:nvPr/>
        </p:nvSpPr>
        <p:spPr>
          <a:xfrm>
            <a:off x="571501" y="3571723"/>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Czech</a:t>
            </a:r>
            <a:r>
              <a:rPr lang="hu-HU" sz="1050" b="1" dirty="0">
                <a:solidFill>
                  <a:srgbClr val="002060"/>
                </a:solidFill>
                <a:latin typeface="Arial" panose="020B0604020202020204" pitchFamily="34" charset="0"/>
                <a:cs typeface="Arial" panose="020B0604020202020204" pitchFamily="34" charset="0"/>
              </a:rPr>
              <a:t> </a:t>
            </a:r>
            <a:r>
              <a:rPr lang="hu-HU" sz="1050" b="1" dirty="0" err="1">
                <a:solidFill>
                  <a:srgbClr val="002060"/>
                </a:solidFill>
                <a:latin typeface="Arial" panose="020B0604020202020204" pitchFamily="34" charset="0"/>
                <a:cs typeface="Arial" panose="020B0604020202020204" pitchFamily="34" charset="0"/>
              </a:rPr>
              <a:t>Republic</a:t>
            </a:r>
            <a:endParaRPr lang="hu-HU" b="1" dirty="0">
              <a:solidFill>
                <a:srgbClr val="002060"/>
              </a:solidFill>
              <a:latin typeface="Arial" panose="020B0604020202020204" pitchFamily="34" charset="0"/>
              <a:cs typeface="Arial" panose="020B0604020202020204" pitchFamily="34" charset="0"/>
            </a:endParaRPr>
          </a:p>
        </p:txBody>
      </p:sp>
      <p:sp>
        <p:nvSpPr>
          <p:cNvPr id="55" name="Téglalap 54"/>
          <p:cNvSpPr/>
          <p:nvPr/>
        </p:nvSpPr>
        <p:spPr>
          <a:xfrm>
            <a:off x="571501" y="3813606"/>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Portugal</a:t>
            </a:r>
            <a:endParaRPr lang="hu-HU" b="1" dirty="0">
              <a:solidFill>
                <a:srgbClr val="002060"/>
              </a:solidFill>
              <a:latin typeface="Arial" panose="020B0604020202020204" pitchFamily="34" charset="0"/>
              <a:cs typeface="Arial" panose="020B0604020202020204" pitchFamily="34" charset="0"/>
            </a:endParaRPr>
          </a:p>
        </p:txBody>
      </p:sp>
      <p:sp>
        <p:nvSpPr>
          <p:cNvPr id="56" name="Téglalap 55"/>
          <p:cNvSpPr/>
          <p:nvPr/>
        </p:nvSpPr>
        <p:spPr>
          <a:xfrm>
            <a:off x="571501" y="4055489"/>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Estonia</a:t>
            </a:r>
            <a:endParaRPr lang="hu-HU" b="1" dirty="0">
              <a:solidFill>
                <a:srgbClr val="002060"/>
              </a:solidFill>
              <a:latin typeface="Arial" panose="020B0604020202020204" pitchFamily="34" charset="0"/>
              <a:cs typeface="Arial" panose="020B0604020202020204" pitchFamily="34" charset="0"/>
            </a:endParaRPr>
          </a:p>
        </p:txBody>
      </p:sp>
      <p:sp>
        <p:nvSpPr>
          <p:cNvPr id="57" name="Téglalap 56"/>
          <p:cNvSpPr/>
          <p:nvPr/>
        </p:nvSpPr>
        <p:spPr>
          <a:xfrm>
            <a:off x="571501" y="4297372"/>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Lithuania</a:t>
            </a:r>
            <a:endParaRPr lang="hu-HU" b="1" dirty="0">
              <a:solidFill>
                <a:srgbClr val="002060"/>
              </a:solidFill>
              <a:latin typeface="Arial" panose="020B0604020202020204" pitchFamily="34" charset="0"/>
              <a:cs typeface="Arial" panose="020B0604020202020204" pitchFamily="34" charset="0"/>
            </a:endParaRPr>
          </a:p>
        </p:txBody>
      </p:sp>
      <p:sp>
        <p:nvSpPr>
          <p:cNvPr id="58" name="Téglalap 57"/>
          <p:cNvSpPr/>
          <p:nvPr/>
        </p:nvSpPr>
        <p:spPr>
          <a:xfrm>
            <a:off x="571501" y="4539255"/>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Slovakia</a:t>
            </a:r>
            <a:endParaRPr lang="hu-HU" b="1" dirty="0">
              <a:solidFill>
                <a:srgbClr val="002060"/>
              </a:solidFill>
              <a:latin typeface="Arial" panose="020B0604020202020204" pitchFamily="34" charset="0"/>
              <a:cs typeface="Arial" panose="020B0604020202020204" pitchFamily="34" charset="0"/>
            </a:endParaRPr>
          </a:p>
        </p:txBody>
      </p:sp>
      <p:sp>
        <p:nvSpPr>
          <p:cNvPr id="59" name="Téglalap 58"/>
          <p:cNvSpPr/>
          <p:nvPr/>
        </p:nvSpPr>
        <p:spPr>
          <a:xfrm>
            <a:off x="571501" y="4781138"/>
            <a:ext cx="1332000" cy="1758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a:solidFill>
                  <a:schemeClr val="bg1"/>
                </a:solidFill>
                <a:latin typeface="Arial" panose="020B0604020202020204" pitchFamily="34" charset="0"/>
                <a:cs typeface="Arial" panose="020B0604020202020204" pitchFamily="34" charset="0"/>
              </a:rPr>
              <a:t>Hungary</a:t>
            </a:r>
            <a:endParaRPr lang="hu-HU" b="1" dirty="0">
              <a:solidFill>
                <a:schemeClr val="bg1"/>
              </a:solidFill>
              <a:latin typeface="Arial" panose="020B0604020202020204" pitchFamily="34" charset="0"/>
              <a:cs typeface="Arial" panose="020B0604020202020204" pitchFamily="34" charset="0"/>
            </a:endParaRPr>
          </a:p>
        </p:txBody>
      </p:sp>
      <p:sp>
        <p:nvSpPr>
          <p:cNvPr id="60" name="Téglalap 59"/>
          <p:cNvSpPr/>
          <p:nvPr/>
        </p:nvSpPr>
        <p:spPr>
          <a:xfrm>
            <a:off x="571501" y="5023021"/>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a:solidFill>
                  <a:srgbClr val="002060"/>
                </a:solidFill>
                <a:latin typeface="Arial" panose="020B0604020202020204" pitchFamily="34" charset="0"/>
                <a:cs typeface="Arial" panose="020B0604020202020204" pitchFamily="34" charset="0"/>
              </a:rPr>
              <a:t>Poland</a:t>
            </a:r>
            <a:endParaRPr lang="hu-HU" b="1" dirty="0">
              <a:solidFill>
                <a:srgbClr val="002060"/>
              </a:solidFill>
              <a:latin typeface="Arial" panose="020B0604020202020204" pitchFamily="34" charset="0"/>
              <a:cs typeface="Arial" panose="020B0604020202020204" pitchFamily="34" charset="0"/>
            </a:endParaRPr>
          </a:p>
        </p:txBody>
      </p:sp>
      <p:sp>
        <p:nvSpPr>
          <p:cNvPr id="61" name="Téglalap 60"/>
          <p:cNvSpPr/>
          <p:nvPr/>
        </p:nvSpPr>
        <p:spPr>
          <a:xfrm>
            <a:off x="571501" y="5264904"/>
            <a:ext cx="1477108" cy="175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50" b="1" dirty="0" err="1">
                <a:solidFill>
                  <a:srgbClr val="002060"/>
                </a:solidFill>
                <a:latin typeface="Arial" panose="020B0604020202020204" pitchFamily="34" charset="0"/>
                <a:cs typeface="Arial" panose="020B0604020202020204" pitchFamily="34" charset="0"/>
              </a:rPr>
              <a:t>Romania</a:t>
            </a:r>
            <a:endParaRPr lang="hu-HU" b="1" dirty="0">
              <a:solidFill>
                <a:srgbClr val="002060"/>
              </a:solidFill>
              <a:latin typeface="Arial" panose="020B0604020202020204" pitchFamily="34" charset="0"/>
              <a:cs typeface="Arial" panose="020B0604020202020204" pitchFamily="34" charset="0"/>
            </a:endParaRPr>
          </a:p>
        </p:txBody>
      </p:sp>
      <p:cxnSp>
        <p:nvCxnSpPr>
          <p:cNvPr id="63" name="Egyenes összekötő 62"/>
          <p:cNvCxnSpPr/>
          <p:nvPr/>
        </p:nvCxnSpPr>
        <p:spPr>
          <a:xfrm>
            <a:off x="668215" y="2085777"/>
            <a:ext cx="563587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Egyenes összekötő 63"/>
          <p:cNvCxnSpPr/>
          <p:nvPr/>
        </p:nvCxnSpPr>
        <p:spPr>
          <a:xfrm>
            <a:off x="668215" y="2327660"/>
            <a:ext cx="527538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Egyenes összekötő 65"/>
          <p:cNvCxnSpPr/>
          <p:nvPr/>
        </p:nvCxnSpPr>
        <p:spPr>
          <a:xfrm>
            <a:off x="668215" y="2573322"/>
            <a:ext cx="522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Egyenes összekötő 66"/>
          <p:cNvCxnSpPr/>
          <p:nvPr/>
        </p:nvCxnSpPr>
        <p:spPr>
          <a:xfrm>
            <a:off x="668215" y="2815205"/>
            <a:ext cx="514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Egyenes összekötő 67"/>
          <p:cNvCxnSpPr/>
          <p:nvPr/>
        </p:nvCxnSpPr>
        <p:spPr>
          <a:xfrm>
            <a:off x="668215" y="3046502"/>
            <a:ext cx="500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Egyenes összekötő 68"/>
          <p:cNvCxnSpPr/>
          <p:nvPr/>
        </p:nvCxnSpPr>
        <p:spPr>
          <a:xfrm>
            <a:off x="668215" y="3288385"/>
            <a:ext cx="489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Egyenes összekötő 69"/>
          <p:cNvCxnSpPr/>
          <p:nvPr/>
        </p:nvCxnSpPr>
        <p:spPr>
          <a:xfrm>
            <a:off x="668215" y="3539772"/>
            <a:ext cx="46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Egyenes összekötő 70"/>
          <p:cNvCxnSpPr/>
          <p:nvPr/>
        </p:nvCxnSpPr>
        <p:spPr>
          <a:xfrm>
            <a:off x="668215" y="3781655"/>
            <a:ext cx="378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Egyenes összekötő 71"/>
          <p:cNvCxnSpPr/>
          <p:nvPr/>
        </p:nvCxnSpPr>
        <p:spPr>
          <a:xfrm>
            <a:off x="668215" y="4027317"/>
            <a:ext cx="37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Egyenes összekötő 72"/>
          <p:cNvCxnSpPr/>
          <p:nvPr/>
        </p:nvCxnSpPr>
        <p:spPr>
          <a:xfrm>
            <a:off x="668215" y="4269200"/>
            <a:ext cx="367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Egyenes összekötő 73"/>
          <p:cNvCxnSpPr/>
          <p:nvPr/>
        </p:nvCxnSpPr>
        <p:spPr>
          <a:xfrm>
            <a:off x="668215" y="4500497"/>
            <a:ext cx="363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Egyenes összekötő 74"/>
          <p:cNvCxnSpPr/>
          <p:nvPr/>
        </p:nvCxnSpPr>
        <p:spPr>
          <a:xfrm>
            <a:off x="668215" y="4742380"/>
            <a:ext cx="334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Egyenes összekötő 75"/>
          <p:cNvCxnSpPr/>
          <p:nvPr/>
        </p:nvCxnSpPr>
        <p:spPr>
          <a:xfrm>
            <a:off x="668215" y="4987853"/>
            <a:ext cx="331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p:cNvCxnSpPr/>
          <p:nvPr/>
        </p:nvCxnSpPr>
        <p:spPr>
          <a:xfrm>
            <a:off x="668215" y="5229736"/>
            <a:ext cx="291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8" name="Kép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501" y="3067449"/>
            <a:ext cx="216000" cy="216000"/>
          </a:xfrm>
          <a:prstGeom prst="rect">
            <a:avLst/>
          </a:prstGeom>
        </p:spPr>
      </p:pic>
      <p:pic>
        <p:nvPicPr>
          <p:cNvPr id="79" name="Kép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25" y="3578411"/>
            <a:ext cx="216000" cy="216000"/>
          </a:xfrm>
          <a:prstGeom prst="rect">
            <a:avLst/>
          </a:prstGeom>
        </p:spPr>
      </p:pic>
      <p:pic>
        <p:nvPicPr>
          <p:cNvPr id="80" name="Kép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89" y="2118137"/>
            <a:ext cx="216000" cy="216000"/>
          </a:xfrm>
          <a:prstGeom prst="rect">
            <a:avLst/>
          </a:prstGeom>
        </p:spPr>
      </p:pic>
      <p:pic>
        <p:nvPicPr>
          <p:cNvPr id="81" name="Kép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189" y="4055263"/>
            <a:ext cx="216000" cy="216000"/>
          </a:xfrm>
          <a:prstGeom prst="rect">
            <a:avLst/>
          </a:prstGeom>
        </p:spPr>
      </p:pic>
      <p:pic>
        <p:nvPicPr>
          <p:cNvPr id="82" name="Kép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189" y="2348498"/>
            <a:ext cx="216000" cy="216000"/>
          </a:xfrm>
          <a:prstGeom prst="rect">
            <a:avLst/>
          </a:prstGeom>
        </p:spPr>
      </p:pic>
      <p:pic>
        <p:nvPicPr>
          <p:cNvPr id="83" name="Kép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189" y="2805058"/>
            <a:ext cx="216000" cy="216000"/>
          </a:xfrm>
          <a:prstGeom prst="rect">
            <a:avLst/>
          </a:prstGeom>
        </p:spPr>
      </p:pic>
      <p:pic>
        <p:nvPicPr>
          <p:cNvPr id="84" name="Kép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189" y="4776228"/>
            <a:ext cx="216000" cy="216000"/>
          </a:xfrm>
          <a:prstGeom prst="rect">
            <a:avLst/>
          </a:prstGeom>
        </p:spPr>
      </p:pic>
      <p:pic>
        <p:nvPicPr>
          <p:cNvPr id="85" name="Kép 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4189" y="3318994"/>
            <a:ext cx="216000" cy="216000"/>
          </a:xfrm>
          <a:prstGeom prst="rect">
            <a:avLst/>
          </a:prstGeom>
        </p:spPr>
      </p:pic>
      <p:pic>
        <p:nvPicPr>
          <p:cNvPr id="86" name="Kép 8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4189" y="4284497"/>
            <a:ext cx="216000" cy="216000"/>
          </a:xfrm>
          <a:prstGeom prst="rect">
            <a:avLst/>
          </a:prstGeom>
        </p:spPr>
      </p:pic>
      <p:pic>
        <p:nvPicPr>
          <p:cNvPr id="87" name="Kép 8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4189" y="2571338"/>
            <a:ext cx="216000" cy="216000"/>
          </a:xfrm>
          <a:prstGeom prst="rect">
            <a:avLst/>
          </a:prstGeom>
        </p:spPr>
      </p:pic>
      <p:pic>
        <p:nvPicPr>
          <p:cNvPr id="88" name="Kép 8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197" y="5022436"/>
            <a:ext cx="216000" cy="216000"/>
          </a:xfrm>
          <a:prstGeom prst="rect">
            <a:avLst/>
          </a:prstGeom>
        </p:spPr>
      </p:pic>
      <p:pic>
        <p:nvPicPr>
          <p:cNvPr id="89" name="Kép 8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4189" y="3819268"/>
            <a:ext cx="216000" cy="216000"/>
          </a:xfrm>
          <a:prstGeom prst="rect">
            <a:avLst/>
          </a:prstGeom>
        </p:spPr>
      </p:pic>
      <p:pic>
        <p:nvPicPr>
          <p:cNvPr id="90" name="Kép 8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3197" y="5272126"/>
            <a:ext cx="216000" cy="216000"/>
          </a:xfrm>
          <a:prstGeom prst="rect">
            <a:avLst/>
          </a:prstGeom>
        </p:spPr>
      </p:pic>
      <p:pic>
        <p:nvPicPr>
          <p:cNvPr id="91" name="Kép 9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4189" y="4535777"/>
            <a:ext cx="216000" cy="216000"/>
          </a:xfrm>
          <a:prstGeom prst="rect">
            <a:avLst/>
          </a:prstGeom>
        </p:spPr>
      </p:pic>
      <p:pic>
        <p:nvPicPr>
          <p:cNvPr id="92" name="Kép 9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4189" y="1870082"/>
            <a:ext cx="216000" cy="216000"/>
          </a:xfrm>
          <a:prstGeom prst="rect">
            <a:avLst/>
          </a:prstGeom>
        </p:spPr>
      </p:pic>
      <p:sp>
        <p:nvSpPr>
          <p:cNvPr id="93" name="Téglalap 92"/>
          <p:cNvSpPr/>
          <p:nvPr/>
        </p:nvSpPr>
        <p:spPr>
          <a:xfrm>
            <a:off x="353196" y="1297045"/>
            <a:ext cx="2803242" cy="412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00" dirty="0" err="1">
                <a:solidFill>
                  <a:schemeClr val="bg1">
                    <a:lumMod val="65000"/>
                  </a:schemeClr>
                </a:solidFill>
                <a:latin typeface="Arial" panose="020B0604020202020204" pitchFamily="34" charset="0"/>
                <a:cs typeface="Arial" panose="020B0604020202020204" pitchFamily="34" charset="0"/>
              </a:rPr>
              <a:t>Cumulative</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innovation</a:t>
            </a:r>
            <a:r>
              <a:rPr lang="hu-HU" sz="1000" dirty="0">
                <a:solidFill>
                  <a:schemeClr val="bg1">
                    <a:lumMod val="65000"/>
                  </a:schemeClr>
                </a:solidFill>
                <a:latin typeface="Arial" panose="020B0604020202020204" pitchFamily="34" charset="0"/>
                <a:cs typeface="Arial" panose="020B0604020202020204" pitchFamily="34" charset="0"/>
              </a:rPr>
              <a:t> index, 2016 (performance in </a:t>
            </a:r>
            <a:r>
              <a:rPr lang="hu-HU" sz="1000" dirty="0" err="1">
                <a:solidFill>
                  <a:schemeClr val="bg1">
                    <a:lumMod val="65000"/>
                  </a:schemeClr>
                </a:solidFill>
                <a:latin typeface="Arial" panose="020B0604020202020204" pitchFamily="34" charset="0"/>
                <a:cs typeface="Arial" panose="020B0604020202020204" pitchFamily="34" charset="0"/>
              </a:rPr>
              <a:t>the</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proportion</a:t>
            </a:r>
            <a:r>
              <a:rPr lang="hu-HU" sz="1000" dirty="0">
                <a:solidFill>
                  <a:schemeClr val="bg1">
                    <a:lumMod val="65000"/>
                  </a:schemeClr>
                </a:solidFill>
                <a:latin typeface="Arial" panose="020B0604020202020204" pitchFamily="34" charset="0"/>
                <a:cs typeface="Arial" panose="020B0604020202020204" pitchFamily="34" charset="0"/>
              </a:rPr>
              <a:t> of 2010 EU </a:t>
            </a:r>
            <a:r>
              <a:rPr lang="hu-HU" sz="1000" dirty="0" err="1">
                <a:solidFill>
                  <a:schemeClr val="bg1">
                    <a:lumMod val="65000"/>
                  </a:schemeClr>
                </a:solidFill>
                <a:latin typeface="Arial" panose="020B0604020202020204" pitchFamily="34" charset="0"/>
                <a:cs typeface="Arial" panose="020B0604020202020204" pitchFamily="34" charset="0"/>
              </a:rPr>
              <a:t>average</a:t>
            </a:r>
            <a:r>
              <a:rPr lang="hu-HU" sz="1000" dirty="0">
                <a:solidFill>
                  <a:schemeClr val="bg1">
                    <a:lumMod val="65000"/>
                  </a:schemeClr>
                </a:solidFill>
                <a:latin typeface="Arial" panose="020B0604020202020204" pitchFamily="34" charset="0"/>
                <a:cs typeface="Arial" panose="020B0604020202020204" pitchFamily="34" charset="0"/>
              </a:rPr>
              <a:t>)</a:t>
            </a:r>
            <a:r>
              <a:rPr lang="hu-HU" sz="1000" baseline="30000" dirty="0">
                <a:solidFill>
                  <a:schemeClr val="bg1">
                    <a:lumMod val="65000"/>
                  </a:schemeClr>
                </a:solidFill>
                <a:latin typeface="Arial" panose="020B0604020202020204" pitchFamily="34" charset="0"/>
                <a:cs typeface="Arial" panose="020B0604020202020204" pitchFamily="34" charset="0"/>
              </a:rPr>
              <a:t>37</a:t>
            </a:r>
            <a:endParaRPr lang="hu-HU" sz="1600" dirty="0">
              <a:solidFill>
                <a:schemeClr val="bg1">
                  <a:lumMod val="65000"/>
                </a:schemeClr>
              </a:solidFill>
              <a:latin typeface="Arial" panose="020B0604020202020204" pitchFamily="34" charset="0"/>
              <a:cs typeface="Arial" panose="020B0604020202020204" pitchFamily="34" charset="0"/>
            </a:endParaRPr>
          </a:p>
        </p:txBody>
      </p:sp>
      <p:cxnSp>
        <p:nvCxnSpPr>
          <p:cNvPr id="94" name="Egyenes összekötő 93"/>
          <p:cNvCxnSpPr/>
          <p:nvPr/>
        </p:nvCxnSpPr>
        <p:spPr>
          <a:xfrm>
            <a:off x="389907" y="1792721"/>
            <a:ext cx="216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5" name="Téglalap 94"/>
          <p:cNvSpPr/>
          <p:nvPr/>
        </p:nvSpPr>
        <p:spPr>
          <a:xfrm>
            <a:off x="4325218" y="5380706"/>
            <a:ext cx="1635370" cy="378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00" b="1" dirty="0" err="1">
                <a:solidFill>
                  <a:srgbClr val="002060"/>
                </a:solidFill>
                <a:latin typeface="Arial" panose="020B0604020202020204" pitchFamily="34" charset="0"/>
                <a:cs typeface="Arial" panose="020B0604020202020204" pitchFamily="34" charset="0"/>
              </a:rPr>
              <a:t>Innovation</a:t>
            </a:r>
            <a:r>
              <a:rPr lang="hu-HU" sz="1000" b="1" dirty="0">
                <a:solidFill>
                  <a:srgbClr val="002060"/>
                </a:solidFill>
                <a:latin typeface="Arial" panose="020B0604020202020204" pitchFamily="34" charset="0"/>
                <a:cs typeface="Arial" panose="020B0604020202020204" pitchFamily="34" charset="0"/>
              </a:rPr>
              <a:t> </a:t>
            </a:r>
            <a:r>
              <a:rPr lang="hu-HU" sz="1000" b="1" dirty="0" err="1">
                <a:solidFill>
                  <a:srgbClr val="002060"/>
                </a:solidFill>
                <a:latin typeface="Arial" panose="020B0604020202020204" pitchFamily="34" charset="0"/>
                <a:cs typeface="Arial" panose="020B0604020202020204" pitchFamily="34" charset="0"/>
              </a:rPr>
              <a:t>leaders</a:t>
            </a:r>
            <a:endParaRPr lang="hu-HU" sz="1000" b="1" dirty="0">
              <a:solidFill>
                <a:srgbClr val="002060"/>
              </a:solidFill>
              <a:latin typeface="Arial" panose="020B0604020202020204" pitchFamily="34" charset="0"/>
              <a:cs typeface="Arial" panose="020B0604020202020204" pitchFamily="34" charset="0"/>
            </a:endParaRPr>
          </a:p>
        </p:txBody>
      </p:sp>
      <p:sp>
        <p:nvSpPr>
          <p:cNvPr id="96" name="Téglalap 95"/>
          <p:cNvSpPr/>
          <p:nvPr/>
        </p:nvSpPr>
        <p:spPr>
          <a:xfrm>
            <a:off x="3035816" y="5387171"/>
            <a:ext cx="1635370" cy="378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00" b="1" dirty="0">
                <a:solidFill>
                  <a:srgbClr val="00B0F0"/>
                </a:solidFill>
                <a:latin typeface="Arial" panose="020B0604020202020204" pitchFamily="34" charset="0"/>
                <a:cs typeface="Arial" panose="020B0604020202020204" pitchFamily="34" charset="0"/>
              </a:rPr>
              <a:t>Strong </a:t>
            </a:r>
            <a:r>
              <a:rPr lang="hu-HU" sz="1000" b="1" dirty="0" err="1">
                <a:solidFill>
                  <a:srgbClr val="00B0F0"/>
                </a:solidFill>
                <a:latin typeface="Arial" panose="020B0604020202020204" pitchFamily="34" charset="0"/>
                <a:cs typeface="Arial" panose="020B0604020202020204" pitchFamily="34" charset="0"/>
              </a:rPr>
              <a:t>innovators</a:t>
            </a:r>
            <a:endParaRPr lang="hu-HU" sz="1000" b="1" dirty="0">
              <a:solidFill>
                <a:srgbClr val="00B0F0"/>
              </a:solidFill>
              <a:latin typeface="Arial" panose="020B0604020202020204" pitchFamily="34" charset="0"/>
              <a:cs typeface="Arial" panose="020B0604020202020204" pitchFamily="34" charset="0"/>
            </a:endParaRPr>
          </a:p>
        </p:txBody>
      </p:sp>
      <p:sp>
        <p:nvSpPr>
          <p:cNvPr id="97" name="Téglalap 96"/>
          <p:cNvSpPr/>
          <p:nvPr/>
        </p:nvSpPr>
        <p:spPr>
          <a:xfrm>
            <a:off x="1606845" y="5382801"/>
            <a:ext cx="1635370" cy="378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00" b="1" dirty="0" err="1">
                <a:solidFill>
                  <a:schemeClr val="accent3"/>
                </a:solidFill>
                <a:latin typeface="Arial" panose="020B0604020202020204" pitchFamily="34" charset="0"/>
                <a:cs typeface="Arial" panose="020B0604020202020204" pitchFamily="34" charset="0"/>
              </a:rPr>
              <a:t>Moderate</a:t>
            </a:r>
            <a:r>
              <a:rPr lang="hu-HU" sz="1000" b="1" dirty="0">
                <a:solidFill>
                  <a:schemeClr val="accent3"/>
                </a:solidFill>
                <a:latin typeface="Arial" panose="020B0604020202020204" pitchFamily="34" charset="0"/>
                <a:cs typeface="Arial" panose="020B0604020202020204" pitchFamily="34" charset="0"/>
              </a:rPr>
              <a:t> </a:t>
            </a:r>
            <a:r>
              <a:rPr lang="hu-HU" sz="1000" b="1" dirty="0" err="1">
                <a:solidFill>
                  <a:schemeClr val="accent3"/>
                </a:solidFill>
                <a:latin typeface="Arial" panose="020B0604020202020204" pitchFamily="34" charset="0"/>
                <a:cs typeface="Arial" panose="020B0604020202020204" pitchFamily="34" charset="0"/>
              </a:rPr>
              <a:t>innovators</a:t>
            </a:r>
            <a:endParaRPr lang="hu-HU" sz="1000" b="1" dirty="0">
              <a:solidFill>
                <a:schemeClr val="accent3"/>
              </a:solidFill>
              <a:latin typeface="Arial" panose="020B0604020202020204" pitchFamily="34" charset="0"/>
              <a:cs typeface="Arial" panose="020B0604020202020204" pitchFamily="34" charset="0"/>
            </a:endParaRPr>
          </a:p>
        </p:txBody>
      </p:sp>
      <p:sp>
        <p:nvSpPr>
          <p:cNvPr id="98" name="Téglalap 97"/>
          <p:cNvSpPr/>
          <p:nvPr/>
        </p:nvSpPr>
        <p:spPr>
          <a:xfrm>
            <a:off x="243984" y="5385173"/>
            <a:ext cx="1635370" cy="378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00" b="1" dirty="0" err="1">
                <a:solidFill>
                  <a:schemeClr val="accent3">
                    <a:lumMod val="40000"/>
                    <a:lumOff val="60000"/>
                  </a:schemeClr>
                </a:solidFill>
                <a:latin typeface="Arial" panose="020B0604020202020204" pitchFamily="34" charset="0"/>
                <a:cs typeface="Arial" panose="020B0604020202020204" pitchFamily="34" charset="0"/>
              </a:rPr>
              <a:t>Modest</a:t>
            </a:r>
            <a:r>
              <a:rPr lang="hu-HU" sz="1000" b="1" dirty="0">
                <a:solidFill>
                  <a:schemeClr val="accent3">
                    <a:lumMod val="40000"/>
                    <a:lumOff val="60000"/>
                  </a:schemeClr>
                </a:solidFill>
                <a:latin typeface="Arial" panose="020B0604020202020204" pitchFamily="34" charset="0"/>
                <a:cs typeface="Arial" panose="020B0604020202020204" pitchFamily="34" charset="0"/>
              </a:rPr>
              <a:t> </a:t>
            </a:r>
            <a:r>
              <a:rPr lang="hu-HU" sz="1000" b="1" dirty="0" err="1">
                <a:solidFill>
                  <a:schemeClr val="accent3">
                    <a:lumMod val="40000"/>
                    <a:lumOff val="60000"/>
                  </a:schemeClr>
                </a:solidFill>
                <a:latin typeface="Arial" panose="020B0604020202020204" pitchFamily="34" charset="0"/>
                <a:cs typeface="Arial" panose="020B0604020202020204" pitchFamily="34" charset="0"/>
              </a:rPr>
              <a:t>innovators</a:t>
            </a:r>
            <a:endParaRPr lang="hu-HU" sz="1000" b="1" dirty="0">
              <a:solidFill>
                <a:schemeClr val="accent3">
                  <a:lumMod val="40000"/>
                  <a:lumOff val="60000"/>
                </a:schemeClr>
              </a:solidFill>
              <a:latin typeface="Arial" panose="020B0604020202020204" pitchFamily="34" charset="0"/>
              <a:cs typeface="Arial" panose="020B0604020202020204" pitchFamily="34" charset="0"/>
            </a:endParaRPr>
          </a:p>
        </p:txBody>
      </p:sp>
      <p:sp>
        <p:nvSpPr>
          <p:cNvPr id="100" name="Téglalap 99"/>
          <p:cNvSpPr/>
          <p:nvPr/>
        </p:nvSpPr>
        <p:spPr>
          <a:xfrm>
            <a:off x="7000978" y="1955146"/>
            <a:ext cx="1143000"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a:solidFill>
                  <a:schemeClr val="tx1"/>
                </a:solidFill>
                <a:latin typeface="Arial" panose="020B0604020202020204" pitchFamily="34" charset="0"/>
                <a:cs typeface="Arial" panose="020B0604020202020204" pitchFamily="34" charset="0"/>
              </a:rPr>
              <a:t>Human </a:t>
            </a:r>
            <a:r>
              <a:rPr lang="hu-HU" sz="900" b="1" dirty="0" err="1">
                <a:solidFill>
                  <a:schemeClr val="tx1"/>
                </a:solidFill>
                <a:latin typeface="Arial" panose="020B0604020202020204" pitchFamily="34" charset="0"/>
                <a:cs typeface="Arial" panose="020B0604020202020204" pitchFamily="34" charset="0"/>
              </a:rPr>
              <a:t>resources</a:t>
            </a:r>
            <a:endParaRPr lang="hu-HU" sz="900" b="1" dirty="0">
              <a:solidFill>
                <a:schemeClr val="tx1"/>
              </a:solidFill>
              <a:latin typeface="Arial" panose="020B0604020202020204" pitchFamily="34" charset="0"/>
              <a:cs typeface="Arial" panose="020B0604020202020204" pitchFamily="34" charset="0"/>
            </a:endParaRPr>
          </a:p>
        </p:txBody>
      </p:sp>
      <p:sp>
        <p:nvSpPr>
          <p:cNvPr id="102" name="Téglalap 101"/>
          <p:cNvSpPr/>
          <p:nvPr/>
        </p:nvSpPr>
        <p:spPr>
          <a:xfrm>
            <a:off x="7000978" y="2284862"/>
            <a:ext cx="1238896"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err="1" smtClean="0">
                <a:solidFill>
                  <a:schemeClr val="tx1"/>
                </a:solidFill>
                <a:latin typeface="Arial" panose="020B0604020202020204" pitchFamily="34" charset="0"/>
                <a:cs typeface="Arial" panose="020B0604020202020204" pitchFamily="34" charset="0"/>
              </a:rPr>
              <a:t>Attractive</a:t>
            </a:r>
            <a:r>
              <a:rPr lang="hu-HU" sz="900" b="1" dirty="0" smtClean="0">
                <a:solidFill>
                  <a:schemeClr val="tx1"/>
                </a:solidFill>
                <a:latin typeface="Arial" panose="020B0604020202020204" pitchFamily="34" charset="0"/>
                <a:cs typeface="Arial" panose="020B0604020202020204" pitchFamily="34" charset="0"/>
              </a:rPr>
              <a:t> </a:t>
            </a:r>
            <a:r>
              <a:rPr lang="hu-HU" sz="900" b="1" dirty="0">
                <a:solidFill>
                  <a:schemeClr val="tx1"/>
                </a:solidFill>
                <a:latin typeface="Arial" panose="020B0604020202020204" pitchFamily="34" charset="0"/>
                <a:cs typeface="Arial" panose="020B0604020202020204" pitchFamily="34" charset="0"/>
              </a:rPr>
              <a:t>research </a:t>
            </a:r>
            <a:r>
              <a:rPr lang="hu-HU" sz="900" b="1" dirty="0" err="1">
                <a:solidFill>
                  <a:schemeClr val="tx1"/>
                </a:solidFill>
                <a:latin typeface="Arial" panose="020B0604020202020204" pitchFamily="34" charset="0"/>
                <a:cs typeface="Arial" panose="020B0604020202020204" pitchFamily="34" charset="0"/>
              </a:rPr>
              <a:t>systems</a:t>
            </a:r>
            <a:endParaRPr lang="hu-HU" sz="900" b="1" dirty="0">
              <a:solidFill>
                <a:schemeClr val="tx1"/>
              </a:solidFill>
              <a:latin typeface="Arial" panose="020B0604020202020204" pitchFamily="34" charset="0"/>
              <a:cs typeface="Arial" panose="020B0604020202020204" pitchFamily="34" charset="0"/>
            </a:endParaRPr>
          </a:p>
        </p:txBody>
      </p:sp>
      <p:sp>
        <p:nvSpPr>
          <p:cNvPr id="104" name="Téglalap 103"/>
          <p:cNvSpPr/>
          <p:nvPr/>
        </p:nvSpPr>
        <p:spPr>
          <a:xfrm>
            <a:off x="7000978" y="2614578"/>
            <a:ext cx="1257852"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err="1">
                <a:solidFill>
                  <a:schemeClr val="tx1"/>
                </a:solidFill>
                <a:latin typeface="Arial" panose="020B0604020202020204" pitchFamily="34" charset="0"/>
                <a:cs typeface="Arial" panose="020B0604020202020204" pitchFamily="34" charset="0"/>
              </a:rPr>
              <a:t>Innovation-friendly</a:t>
            </a:r>
            <a:r>
              <a:rPr lang="hu-HU" sz="900" b="1" dirty="0">
                <a:solidFill>
                  <a:schemeClr val="tx1"/>
                </a:solidFill>
                <a:latin typeface="Arial" panose="020B0604020202020204" pitchFamily="34" charset="0"/>
                <a:cs typeface="Arial" panose="020B0604020202020204" pitchFamily="34" charset="0"/>
              </a:rPr>
              <a:t> </a:t>
            </a:r>
            <a:r>
              <a:rPr lang="hu-HU" sz="900" b="1" dirty="0" err="1">
                <a:solidFill>
                  <a:schemeClr val="tx1"/>
                </a:solidFill>
                <a:latin typeface="Arial" panose="020B0604020202020204" pitchFamily="34" charset="0"/>
                <a:cs typeface="Arial" panose="020B0604020202020204" pitchFamily="34" charset="0"/>
              </a:rPr>
              <a:t>environment</a:t>
            </a:r>
            <a:endParaRPr lang="hu-HU" sz="900" b="1" dirty="0">
              <a:solidFill>
                <a:schemeClr val="tx1"/>
              </a:solidFill>
              <a:latin typeface="Arial" panose="020B0604020202020204" pitchFamily="34" charset="0"/>
              <a:cs typeface="Arial" panose="020B0604020202020204" pitchFamily="34" charset="0"/>
            </a:endParaRPr>
          </a:p>
        </p:txBody>
      </p:sp>
      <p:sp>
        <p:nvSpPr>
          <p:cNvPr id="106" name="Téglalap 105"/>
          <p:cNvSpPr/>
          <p:nvPr/>
        </p:nvSpPr>
        <p:spPr>
          <a:xfrm>
            <a:off x="7000978" y="2944294"/>
            <a:ext cx="1143000"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err="1">
                <a:solidFill>
                  <a:schemeClr val="tx1"/>
                </a:solidFill>
                <a:latin typeface="Arial" panose="020B0604020202020204" pitchFamily="34" charset="0"/>
                <a:cs typeface="Arial" panose="020B0604020202020204" pitchFamily="34" charset="0"/>
              </a:rPr>
              <a:t>Funding</a:t>
            </a:r>
            <a:r>
              <a:rPr lang="hu-HU" sz="900" b="1" dirty="0">
                <a:solidFill>
                  <a:schemeClr val="tx1"/>
                </a:solidFill>
                <a:latin typeface="Arial" panose="020B0604020202020204" pitchFamily="34" charset="0"/>
                <a:cs typeface="Arial" panose="020B0604020202020204" pitchFamily="34" charset="0"/>
              </a:rPr>
              <a:t> and </a:t>
            </a:r>
            <a:r>
              <a:rPr lang="hu-HU" sz="900" b="1" dirty="0" err="1">
                <a:solidFill>
                  <a:schemeClr val="tx1"/>
                </a:solidFill>
                <a:latin typeface="Arial" panose="020B0604020202020204" pitchFamily="34" charset="0"/>
                <a:cs typeface="Arial" panose="020B0604020202020204" pitchFamily="34" charset="0"/>
              </a:rPr>
              <a:t>support</a:t>
            </a:r>
            <a:endParaRPr lang="hu-HU" sz="900" b="1" dirty="0">
              <a:solidFill>
                <a:schemeClr val="tx1"/>
              </a:solidFill>
              <a:latin typeface="Arial" panose="020B0604020202020204" pitchFamily="34" charset="0"/>
              <a:cs typeface="Arial" panose="020B0604020202020204" pitchFamily="34" charset="0"/>
            </a:endParaRPr>
          </a:p>
        </p:txBody>
      </p:sp>
      <p:sp>
        <p:nvSpPr>
          <p:cNvPr id="108" name="Téglalap 107"/>
          <p:cNvSpPr/>
          <p:nvPr/>
        </p:nvSpPr>
        <p:spPr>
          <a:xfrm>
            <a:off x="7000978" y="3278927"/>
            <a:ext cx="1143000"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err="1">
                <a:solidFill>
                  <a:schemeClr val="tx1"/>
                </a:solidFill>
                <a:latin typeface="Arial" panose="020B0604020202020204" pitchFamily="34" charset="0"/>
                <a:cs typeface="Arial" panose="020B0604020202020204" pitchFamily="34" charset="0"/>
              </a:rPr>
              <a:t>Corporate</a:t>
            </a:r>
            <a:r>
              <a:rPr lang="hu-HU" sz="900" b="1" dirty="0">
                <a:solidFill>
                  <a:schemeClr val="tx1"/>
                </a:solidFill>
                <a:latin typeface="Arial" panose="020B0604020202020204" pitchFamily="34" charset="0"/>
                <a:cs typeface="Arial" panose="020B0604020202020204" pitchFamily="34" charset="0"/>
              </a:rPr>
              <a:t> </a:t>
            </a:r>
            <a:r>
              <a:rPr lang="hu-HU" sz="900" b="1" dirty="0" err="1">
                <a:solidFill>
                  <a:schemeClr val="tx1"/>
                </a:solidFill>
                <a:latin typeface="Arial" panose="020B0604020202020204" pitchFamily="34" charset="0"/>
                <a:cs typeface="Arial" panose="020B0604020202020204" pitchFamily="34" charset="0"/>
              </a:rPr>
              <a:t>investments</a:t>
            </a:r>
            <a:endParaRPr lang="hu-HU" sz="900" b="1" dirty="0">
              <a:solidFill>
                <a:schemeClr val="tx1"/>
              </a:solidFill>
              <a:latin typeface="Arial" panose="020B0604020202020204" pitchFamily="34" charset="0"/>
              <a:cs typeface="Arial" panose="020B0604020202020204" pitchFamily="34" charset="0"/>
            </a:endParaRPr>
          </a:p>
        </p:txBody>
      </p:sp>
      <p:sp>
        <p:nvSpPr>
          <p:cNvPr id="110" name="Téglalap 109"/>
          <p:cNvSpPr/>
          <p:nvPr/>
        </p:nvSpPr>
        <p:spPr>
          <a:xfrm>
            <a:off x="7000978" y="3608643"/>
            <a:ext cx="1143000"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err="1">
                <a:solidFill>
                  <a:schemeClr val="tx1"/>
                </a:solidFill>
                <a:latin typeface="Arial" panose="020B0604020202020204" pitchFamily="34" charset="0"/>
                <a:cs typeface="Arial" panose="020B0604020202020204" pitchFamily="34" charset="0"/>
              </a:rPr>
              <a:t>Innovator</a:t>
            </a:r>
            <a:r>
              <a:rPr lang="hu-HU" sz="900" b="1" dirty="0">
                <a:solidFill>
                  <a:schemeClr val="tx1"/>
                </a:solidFill>
                <a:latin typeface="Arial" panose="020B0604020202020204" pitchFamily="34" charset="0"/>
                <a:cs typeface="Arial" panose="020B0604020202020204" pitchFamily="34" charset="0"/>
              </a:rPr>
              <a:t> </a:t>
            </a:r>
            <a:r>
              <a:rPr lang="hu-HU" sz="900" b="1" dirty="0" err="1">
                <a:solidFill>
                  <a:schemeClr val="tx1"/>
                </a:solidFill>
                <a:latin typeface="Arial" panose="020B0604020202020204" pitchFamily="34" charset="0"/>
                <a:cs typeface="Arial" panose="020B0604020202020204" pitchFamily="34" charset="0"/>
              </a:rPr>
              <a:t>enterprises</a:t>
            </a:r>
            <a:endParaRPr lang="hu-HU" sz="900" b="1" dirty="0">
              <a:solidFill>
                <a:schemeClr val="tx1"/>
              </a:solidFill>
              <a:latin typeface="Arial" panose="020B0604020202020204" pitchFamily="34" charset="0"/>
              <a:cs typeface="Arial" panose="020B0604020202020204" pitchFamily="34" charset="0"/>
            </a:endParaRPr>
          </a:p>
        </p:txBody>
      </p:sp>
      <p:sp>
        <p:nvSpPr>
          <p:cNvPr id="112" name="Téglalap 111"/>
          <p:cNvSpPr/>
          <p:nvPr/>
        </p:nvSpPr>
        <p:spPr>
          <a:xfrm>
            <a:off x="7000978" y="3938359"/>
            <a:ext cx="1143000"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err="1">
                <a:solidFill>
                  <a:schemeClr val="tx1"/>
                </a:solidFill>
                <a:latin typeface="Arial" panose="020B0604020202020204" pitchFamily="34" charset="0"/>
                <a:cs typeface="Arial" panose="020B0604020202020204" pitchFamily="34" charset="0"/>
              </a:rPr>
              <a:t>Relationships</a:t>
            </a:r>
            <a:endParaRPr lang="hu-HU" sz="900" b="1" dirty="0">
              <a:solidFill>
                <a:schemeClr val="tx1"/>
              </a:solidFill>
              <a:latin typeface="Arial" panose="020B0604020202020204" pitchFamily="34" charset="0"/>
              <a:cs typeface="Arial" panose="020B0604020202020204" pitchFamily="34" charset="0"/>
            </a:endParaRPr>
          </a:p>
        </p:txBody>
      </p:sp>
      <p:sp>
        <p:nvSpPr>
          <p:cNvPr id="114" name="Téglalap 113"/>
          <p:cNvSpPr/>
          <p:nvPr/>
        </p:nvSpPr>
        <p:spPr>
          <a:xfrm>
            <a:off x="7000978" y="4268075"/>
            <a:ext cx="1143000"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err="1">
                <a:solidFill>
                  <a:schemeClr val="tx1"/>
                </a:solidFill>
                <a:latin typeface="Arial" panose="020B0604020202020204" pitchFamily="34" charset="0"/>
                <a:cs typeface="Arial" panose="020B0604020202020204" pitchFamily="34" charset="0"/>
              </a:rPr>
              <a:t>Intellectual</a:t>
            </a:r>
            <a:r>
              <a:rPr lang="hu-HU" sz="900" b="1" dirty="0">
                <a:solidFill>
                  <a:schemeClr val="tx1"/>
                </a:solidFill>
                <a:latin typeface="Arial" panose="020B0604020202020204" pitchFamily="34" charset="0"/>
                <a:cs typeface="Arial" panose="020B0604020202020204" pitchFamily="34" charset="0"/>
              </a:rPr>
              <a:t> </a:t>
            </a:r>
            <a:r>
              <a:rPr lang="hu-HU" sz="900" b="1" dirty="0" err="1">
                <a:solidFill>
                  <a:schemeClr val="tx1"/>
                </a:solidFill>
                <a:latin typeface="Arial" panose="020B0604020202020204" pitchFamily="34" charset="0"/>
                <a:cs typeface="Arial" panose="020B0604020202020204" pitchFamily="34" charset="0"/>
              </a:rPr>
              <a:t>assets</a:t>
            </a:r>
            <a:endParaRPr lang="hu-HU" sz="900" b="1" dirty="0">
              <a:solidFill>
                <a:schemeClr val="tx1"/>
              </a:solidFill>
              <a:latin typeface="Arial" panose="020B0604020202020204" pitchFamily="34" charset="0"/>
              <a:cs typeface="Arial" panose="020B0604020202020204" pitchFamily="34" charset="0"/>
            </a:endParaRPr>
          </a:p>
        </p:txBody>
      </p:sp>
      <p:sp>
        <p:nvSpPr>
          <p:cNvPr id="116" name="Téglalap 115"/>
          <p:cNvSpPr/>
          <p:nvPr/>
        </p:nvSpPr>
        <p:spPr>
          <a:xfrm>
            <a:off x="7000978" y="4610846"/>
            <a:ext cx="1143000"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err="1">
                <a:solidFill>
                  <a:schemeClr val="tx1"/>
                </a:solidFill>
                <a:latin typeface="Arial" panose="020B0604020202020204" pitchFamily="34" charset="0"/>
                <a:cs typeface="Arial" panose="020B0604020202020204" pitchFamily="34" charset="0"/>
              </a:rPr>
              <a:t>Employment</a:t>
            </a:r>
            <a:r>
              <a:rPr lang="hu-HU" sz="900" b="1" dirty="0">
                <a:solidFill>
                  <a:schemeClr val="tx1"/>
                </a:solidFill>
                <a:latin typeface="Arial" panose="020B0604020202020204" pitchFamily="34" charset="0"/>
                <a:cs typeface="Arial" panose="020B0604020202020204" pitchFamily="34" charset="0"/>
              </a:rPr>
              <a:t> </a:t>
            </a:r>
            <a:r>
              <a:rPr lang="hu-HU" sz="900" b="1" dirty="0" err="1">
                <a:solidFill>
                  <a:schemeClr val="tx1"/>
                </a:solidFill>
                <a:latin typeface="Arial" panose="020B0604020202020204" pitchFamily="34" charset="0"/>
                <a:cs typeface="Arial" panose="020B0604020202020204" pitchFamily="34" charset="0"/>
              </a:rPr>
              <a:t>effects</a:t>
            </a:r>
            <a:endParaRPr lang="hu-HU" sz="900" b="1" dirty="0">
              <a:solidFill>
                <a:schemeClr val="tx1"/>
              </a:solidFill>
              <a:latin typeface="Arial" panose="020B0604020202020204" pitchFamily="34" charset="0"/>
              <a:cs typeface="Arial" panose="020B0604020202020204" pitchFamily="34" charset="0"/>
            </a:endParaRPr>
          </a:p>
        </p:txBody>
      </p:sp>
      <p:sp>
        <p:nvSpPr>
          <p:cNvPr id="118" name="Téglalap 117"/>
          <p:cNvSpPr/>
          <p:nvPr/>
        </p:nvSpPr>
        <p:spPr>
          <a:xfrm>
            <a:off x="7000978" y="4940562"/>
            <a:ext cx="1143000" cy="32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900" b="1" dirty="0" err="1">
                <a:solidFill>
                  <a:schemeClr val="tx1"/>
                </a:solidFill>
                <a:latin typeface="Arial" panose="020B0604020202020204" pitchFamily="34" charset="0"/>
                <a:cs typeface="Arial" panose="020B0604020202020204" pitchFamily="34" charset="0"/>
              </a:rPr>
              <a:t>Sales</a:t>
            </a:r>
            <a:r>
              <a:rPr lang="hu-HU" sz="900" b="1" dirty="0">
                <a:solidFill>
                  <a:schemeClr val="tx1"/>
                </a:solidFill>
                <a:latin typeface="Arial" panose="020B0604020202020204" pitchFamily="34" charset="0"/>
                <a:cs typeface="Arial" panose="020B0604020202020204" pitchFamily="34" charset="0"/>
              </a:rPr>
              <a:t> </a:t>
            </a:r>
            <a:r>
              <a:rPr lang="hu-HU" sz="900" b="1" dirty="0" err="1">
                <a:solidFill>
                  <a:schemeClr val="tx1"/>
                </a:solidFill>
                <a:latin typeface="Arial" panose="020B0604020202020204" pitchFamily="34" charset="0"/>
                <a:cs typeface="Arial" panose="020B0604020202020204" pitchFamily="34" charset="0"/>
              </a:rPr>
              <a:t>effects</a:t>
            </a:r>
            <a:endParaRPr lang="hu-HU" sz="900" b="1" dirty="0">
              <a:solidFill>
                <a:schemeClr val="tx1"/>
              </a:solidFill>
              <a:latin typeface="Arial" panose="020B0604020202020204" pitchFamily="34" charset="0"/>
              <a:cs typeface="Arial" panose="020B0604020202020204" pitchFamily="34" charset="0"/>
            </a:endParaRPr>
          </a:p>
        </p:txBody>
      </p:sp>
      <p:cxnSp>
        <p:nvCxnSpPr>
          <p:cNvPr id="121" name="Egyenes összekötő 120"/>
          <p:cNvCxnSpPr/>
          <p:nvPr/>
        </p:nvCxnSpPr>
        <p:spPr>
          <a:xfrm>
            <a:off x="7080109" y="2284862"/>
            <a:ext cx="1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Egyenes összekötő 121"/>
          <p:cNvCxnSpPr/>
          <p:nvPr/>
        </p:nvCxnSpPr>
        <p:spPr>
          <a:xfrm>
            <a:off x="7080109" y="2613109"/>
            <a:ext cx="1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Egyenes összekötő 122"/>
          <p:cNvCxnSpPr/>
          <p:nvPr/>
        </p:nvCxnSpPr>
        <p:spPr>
          <a:xfrm>
            <a:off x="7080109" y="2947234"/>
            <a:ext cx="1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Egyenes összekötő 123"/>
          <p:cNvCxnSpPr/>
          <p:nvPr/>
        </p:nvCxnSpPr>
        <p:spPr>
          <a:xfrm>
            <a:off x="7080109" y="3275481"/>
            <a:ext cx="1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Egyenes összekötő 124"/>
          <p:cNvCxnSpPr/>
          <p:nvPr/>
        </p:nvCxnSpPr>
        <p:spPr>
          <a:xfrm>
            <a:off x="7080109" y="3607172"/>
            <a:ext cx="1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Egyenes összekötő 125"/>
          <p:cNvCxnSpPr/>
          <p:nvPr/>
        </p:nvCxnSpPr>
        <p:spPr>
          <a:xfrm>
            <a:off x="7080109" y="3935419"/>
            <a:ext cx="1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Egyenes összekötő 126"/>
          <p:cNvCxnSpPr/>
          <p:nvPr/>
        </p:nvCxnSpPr>
        <p:spPr>
          <a:xfrm>
            <a:off x="7080109" y="4269544"/>
            <a:ext cx="1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Egyenes összekötő 127"/>
          <p:cNvCxnSpPr/>
          <p:nvPr/>
        </p:nvCxnSpPr>
        <p:spPr>
          <a:xfrm>
            <a:off x="7080109" y="4597791"/>
            <a:ext cx="1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Egyenes összekötő 128"/>
          <p:cNvCxnSpPr/>
          <p:nvPr/>
        </p:nvCxnSpPr>
        <p:spPr>
          <a:xfrm>
            <a:off x="7080109" y="4940562"/>
            <a:ext cx="172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3" name="Derékszögű háromszög 132"/>
          <p:cNvSpPr/>
          <p:nvPr/>
        </p:nvSpPr>
        <p:spPr>
          <a:xfrm flipH="1">
            <a:off x="6746830" y="1877855"/>
            <a:ext cx="192003" cy="2898373"/>
          </a:xfrm>
          <a:prstGeom prst="rtTriangle">
            <a:avLst/>
          </a:prstGeom>
          <a:solidFill>
            <a:srgbClr val="8B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Derékszögű háromszög 133"/>
          <p:cNvSpPr/>
          <p:nvPr/>
        </p:nvSpPr>
        <p:spPr>
          <a:xfrm flipH="1" flipV="1">
            <a:off x="6746829" y="4940562"/>
            <a:ext cx="207877" cy="527680"/>
          </a:xfrm>
          <a:prstGeom prst="rtTriangle">
            <a:avLst/>
          </a:prstGeom>
          <a:solidFill>
            <a:srgbClr val="8B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Téglalap 129"/>
          <p:cNvSpPr/>
          <p:nvPr/>
        </p:nvSpPr>
        <p:spPr>
          <a:xfrm>
            <a:off x="6930640" y="1883555"/>
            <a:ext cx="2022230" cy="3540773"/>
          </a:xfrm>
          <a:prstGeom prst="rect">
            <a:avLst/>
          </a:prstGeom>
          <a:noFill/>
          <a:ln>
            <a:solidFill>
              <a:srgbClr val="8B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Háromszög 134"/>
          <p:cNvSpPr/>
          <p:nvPr/>
        </p:nvSpPr>
        <p:spPr>
          <a:xfrm rot="16200000" flipV="1">
            <a:off x="8031340" y="3607830"/>
            <a:ext cx="2259221" cy="22888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136" name="Téglalap 135"/>
          <p:cNvSpPr/>
          <p:nvPr/>
        </p:nvSpPr>
        <p:spPr>
          <a:xfrm>
            <a:off x="9395616" y="1870082"/>
            <a:ext cx="2131099" cy="3541907"/>
          </a:xfrm>
          <a:prstGeom prst="rect">
            <a:avLst/>
          </a:prstGeom>
          <a:noFill/>
          <a:ln w="19050">
            <a:solidFill>
              <a:schemeClr val="accent4"/>
            </a:solidFill>
          </a:ln>
        </p:spPr>
        <p:style>
          <a:lnRef idx="2">
            <a:schemeClr val="accent4"/>
          </a:lnRef>
          <a:fillRef idx="1">
            <a:schemeClr val="lt1"/>
          </a:fillRef>
          <a:effectRef idx="0">
            <a:schemeClr val="accent4"/>
          </a:effectRef>
          <a:fontRef idx="minor">
            <a:schemeClr val="dk1"/>
          </a:fontRef>
        </p:style>
        <p:txBody>
          <a:bodyPr rtlCol="0" anchor="t"/>
          <a:lstStyle/>
          <a:p>
            <a:r>
              <a:rPr lang="hu-HU" sz="1100" b="1" dirty="0">
                <a:solidFill>
                  <a:srgbClr val="002060"/>
                </a:solidFill>
                <a:latin typeface="Arial" panose="020B0604020202020204" pitchFamily="34" charset="0"/>
                <a:cs typeface="Arial" panose="020B0604020202020204" pitchFamily="34" charset="0"/>
              </a:rPr>
              <a:t>Main </a:t>
            </a:r>
            <a:r>
              <a:rPr lang="hu-HU" sz="1100" b="1" dirty="0" err="1">
                <a:solidFill>
                  <a:srgbClr val="002060"/>
                </a:solidFill>
                <a:latin typeface="Arial" panose="020B0604020202020204" pitchFamily="34" charset="0"/>
                <a:cs typeface="Arial" panose="020B0604020202020204" pitchFamily="34" charset="0"/>
              </a:rPr>
              <a:t>findings</a:t>
            </a:r>
            <a:endParaRPr lang="hu-HU" sz="1100" b="1" dirty="0">
              <a:solidFill>
                <a:srgbClr val="002060"/>
              </a:solidFill>
              <a:latin typeface="Arial" panose="020B0604020202020204" pitchFamily="34" charset="0"/>
              <a:cs typeface="Arial" panose="020B0604020202020204" pitchFamily="34" charset="0"/>
            </a:endParaRPr>
          </a:p>
          <a:p>
            <a:endParaRPr lang="hu-HU" sz="1100" b="1" dirty="0">
              <a:solidFill>
                <a:schemeClr val="tx1"/>
              </a:solidFill>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
            </a:pPr>
            <a:r>
              <a:rPr lang="hu-HU" sz="1100" dirty="0">
                <a:solidFill>
                  <a:schemeClr val="tx1"/>
                </a:solidFill>
                <a:latin typeface="Arial" panose="020B0604020202020204" pitchFamily="34" charset="0"/>
                <a:cs typeface="Arial" panose="020B0604020202020204" pitchFamily="34" charset="0"/>
              </a:rPr>
              <a:t>Hungary </a:t>
            </a:r>
            <a:r>
              <a:rPr lang="hu-HU" sz="1100" b="1" dirty="0" err="1">
                <a:solidFill>
                  <a:srgbClr val="002060"/>
                </a:solidFill>
                <a:latin typeface="Arial" panose="020B0604020202020204" pitchFamily="34" charset="0"/>
                <a:cs typeface="Arial" panose="020B0604020202020204" pitchFamily="34" charset="0"/>
              </a:rPr>
              <a:t>lags</a:t>
            </a:r>
            <a:r>
              <a:rPr lang="hu-HU" sz="1100" b="1" dirty="0">
                <a:solidFill>
                  <a:srgbClr val="002060"/>
                </a:solidFill>
                <a:latin typeface="Arial" panose="020B0604020202020204" pitchFamily="34" charset="0"/>
                <a:cs typeface="Arial" panose="020B0604020202020204" pitchFamily="34" charset="0"/>
              </a:rPr>
              <a:t> far </a:t>
            </a:r>
            <a:r>
              <a:rPr lang="hu-HU" sz="1100" b="1" dirty="0" err="1">
                <a:solidFill>
                  <a:srgbClr val="002060"/>
                </a:solidFill>
                <a:latin typeface="Arial" panose="020B0604020202020204" pitchFamily="34" charset="0"/>
                <a:cs typeface="Arial" panose="020B0604020202020204" pitchFamily="34" charset="0"/>
              </a:rPr>
              <a:t>behind</a:t>
            </a:r>
            <a:r>
              <a:rPr lang="hu-HU" sz="1100" b="1" dirty="0">
                <a:solidFill>
                  <a:srgbClr val="002060"/>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Europe’s</a:t>
            </a:r>
            <a:r>
              <a:rPr lang="hu-HU" sz="1100" b="1" dirty="0">
                <a:solidFill>
                  <a:srgbClr val="002060"/>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best</a:t>
            </a:r>
            <a:r>
              <a:rPr lang="hu-HU" sz="1100" b="1" dirty="0">
                <a:solidFill>
                  <a:srgbClr val="002060"/>
                </a:solidFill>
                <a:latin typeface="Arial" panose="020B0604020202020204" pitchFamily="34" charset="0"/>
                <a:cs typeface="Arial" panose="020B0604020202020204" pitchFamily="34" charset="0"/>
              </a:rPr>
              <a:t> in </a:t>
            </a:r>
            <a:r>
              <a:rPr lang="hu-HU" sz="1100" b="1" dirty="0" err="1">
                <a:solidFill>
                  <a:srgbClr val="002060"/>
                </a:solidFill>
                <a:latin typeface="Arial" panose="020B0604020202020204" pitchFamily="34" charset="0"/>
                <a:cs typeface="Arial" panose="020B0604020202020204" pitchFamily="34" charset="0"/>
              </a:rPr>
              <a:t>innovation</a:t>
            </a:r>
            <a:r>
              <a:rPr lang="hu-HU" sz="1100" b="1" dirty="0">
                <a:solidFill>
                  <a:srgbClr val="002060"/>
                </a:solidFill>
                <a:latin typeface="Arial" panose="020B0604020202020204" pitchFamily="34" charset="0"/>
                <a:cs typeface="Arial" panose="020B0604020202020204" pitchFamily="34" charset="0"/>
              </a:rPr>
              <a:t> </a:t>
            </a:r>
          </a:p>
          <a:p>
            <a:pPr marL="171450" indent="-171450">
              <a:spcAft>
                <a:spcPts val="600"/>
              </a:spcAft>
              <a:buFont typeface="Wingdings" panose="05000000000000000000" pitchFamily="2" charset="2"/>
              <a:buChar char="§"/>
            </a:pPr>
            <a:r>
              <a:rPr lang="hu-HU" sz="1100" dirty="0" err="1">
                <a:solidFill>
                  <a:schemeClr val="tx1"/>
                </a:solidFill>
                <a:latin typeface="Arial" panose="020B0604020202020204" pitchFamily="34" charset="0"/>
                <a:cs typeface="Arial" panose="020B0604020202020204" pitchFamily="34" charset="0"/>
              </a:rPr>
              <a:t>This</a:t>
            </a:r>
            <a:r>
              <a:rPr lang="hu-HU" sz="1100" dirty="0">
                <a:solidFill>
                  <a:schemeClr val="tx1"/>
                </a:solidFill>
                <a:latin typeface="Arial" panose="020B0604020202020204" pitchFamily="34" charset="0"/>
                <a:cs typeface="Arial" panose="020B0604020202020204" pitchFamily="34" charset="0"/>
              </a:rPr>
              <a:t> is </a:t>
            </a:r>
            <a:r>
              <a:rPr lang="hu-HU" sz="1100" dirty="0" err="1">
                <a:solidFill>
                  <a:schemeClr val="tx1"/>
                </a:solidFill>
                <a:latin typeface="Arial" panose="020B0604020202020204" pitchFamily="34" charset="0"/>
                <a:cs typeface="Arial" panose="020B0604020202020204" pitchFamily="34" charset="0"/>
              </a:rPr>
              <a:t>primarily</a:t>
            </a:r>
            <a:r>
              <a:rPr lang="hu-HU" sz="1100" dirty="0">
                <a:solidFill>
                  <a:schemeClr val="tx1"/>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due</a:t>
            </a:r>
            <a:r>
              <a:rPr lang="hu-HU" sz="1100" b="1" dirty="0">
                <a:solidFill>
                  <a:srgbClr val="002060"/>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to</a:t>
            </a:r>
            <a:r>
              <a:rPr lang="hu-HU" sz="1100" b="1" dirty="0">
                <a:solidFill>
                  <a:srgbClr val="002060"/>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the</a:t>
            </a:r>
            <a:r>
              <a:rPr lang="hu-HU" sz="1100" b="1" dirty="0">
                <a:solidFill>
                  <a:srgbClr val="002060"/>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low</a:t>
            </a:r>
            <a:r>
              <a:rPr lang="hu-HU" sz="1100" b="1" dirty="0">
                <a:solidFill>
                  <a:srgbClr val="002060"/>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level</a:t>
            </a:r>
            <a:r>
              <a:rPr lang="hu-HU" sz="1100" b="1" dirty="0">
                <a:solidFill>
                  <a:srgbClr val="002060"/>
                </a:solidFill>
                <a:latin typeface="Arial" panose="020B0604020202020204" pitchFamily="34" charset="0"/>
                <a:cs typeface="Arial" panose="020B0604020202020204" pitchFamily="34" charset="0"/>
              </a:rPr>
              <a:t> of </a:t>
            </a:r>
            <a:r>
              <a:rPr lang="hu-HU" sz="1100" b="1" dirty="0" err="1">
                <a:solidFill>
                  <a:srgbClr val="002060"/>
                </a:solidFill>
                <a:latin typeface="Arial" panose="020B0604020202020204" pitchFamily="34" charset="0"/>
                <a:cs typeface="Arial" panose="020B0604020202020204" pitchFamily="34" charset="0"/>
              </a:rPr>
              <a:t>innovation</a:t>
            </a:r>
            <a:r>
              <a:rPr lang="hu-HU" sz="1100" b="1" dirty="0">
                <a:solidFill>
                  <a:srgbClr val="002060"/>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activity</a:t>
            </a:r>
            <a:r>
              <a:rPr lang="hu-HU" sz="1100" b="1" dirty="0">
                <a:solidFill>
                  <a:srgbClr val="002060"/>
                </a:solidFill>
                <a:latin typeface="Arial" panose="020B0604020202020204" pitchFamily="34" charset="0"/>
                <a:cs typeface="Arial" panose="020B0604020202020204" pitchFamily="34" charset="0"/>
              </a:rPr>
              <a:t> of </a:t>
            </a:r>
            <a:r>
              <a:rPr lang="hu-HU" sz="1100" b="1" dirty="0" err="1">
                <a:solidFill>
                  <a:srgbClr val="002060"/>
                </a:solidFill>
                <a:latin typeface="Arial" panose="020B0604020202020204" pitchFamily="34" charset="0"/>
                <a:cs typeface="Arial" panose="020B0604020202020204" pitchFamily="34" charset="0"/>
              </a:rPr>
              <a:t>small</a:t>
            </a:r>
            <a:r>
              <a:rPr lang="hu-HU" sz="1100" b="1" dirty="0">
                <a:solidFill>
                  <a:srgbClr val="002060"/>
                </a:solidFill>
                <a:latin typeface="Arial" panose="020B0604020202020204" pitchFamily="34" charset="0"/>
                <a:cs typeface="Arial" panose="020B0604020202020204" pitchFamily="34" charset="0"/>
              </a:rPr>
              <a:t> and </a:t>
            </a:r>
            <a:r>
              <a:rPr lang="hu-HU" sz="1100" b="1" dirty="0" err="1">
                <a:solidFill>
                  <a:srgbClr val="002060"/>
                </a:solidFill>
                <a:latin typeface="Arial" panose="020B0604020202020204" pitchFamily="34" charset="0"/>
                <a:cs typeface="Arial" panose="020B0604020202020204" pitchFamily="34" charset="0"/>
              </a:rPr>
              <a:t>medium-sized</a:t>
            </a:r>
            <a:r>
              <a:rPr lang="hu-HU" sz="1100" b="1" dirty="0">
                <a:solidFill>
                  <a:srgbClr val="002060"/>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enterprises</a:t>
            </a:r>
            <a:r>
              <a:rPr lang="hu-HU" sz="1100" b="1" dirty="0">
                <a:solidFill>
                  <a:srgbClr val="002060"/>
                </a:solidFill>
                <a:latin typeface="Arial" panose="020B0604020202020204" pitchFamily="34" charset="0"/>
                <a:cs typeface="Arial" panose="020B0604020202020204" pitchFamily="34" charset="0"/>
              </a:rPr>
              <a:t> </a:t>
            </a:r>
            <a:r>
              <a:rPr lang="hu-HU" sz="1100" dirty="0">
                <a:solidFill>
                  <a:schemeClr val="tx1"/>
                </a:solidFill>
                <a:latin typeface="Arial" panose="020B0604020202020204" pitchFamily="34" charset="0"/>
                <a:cs typeface="Arial" panose="020B0604020202020204" pitchFamily="34" charset="0"/>
              </a:rPr>
              <a:t>(</a:t>
            </a:r>
            <a:r>
              <a:rPr lang="hu-HU" sz="1100" dirty="0" err="1">
                <a:solidFill>
                  <a:schemeClr val="tx1"/>
                </a:solidFill>
                <a:latin typeface="Arial" panose="020B0604020202020204" pitchFamily="34" charset="0"/>
                <a:cs typeface="Arial" panose="020B0604020202020204" pitchFamily="34" charset="0"/>
              </a:rPr>
              <a:t>product</a:t>
            </a:r>
            <a:r>
              <a:rPr lang="hu-HU" sz="1100" dirty="0">
                <a:solidFill>
                  <a:schemeClr val="tx1"/>
                </a:solidFill>
                <a:latin typeface="Arial" panose="020B0604020202020204" pitchFamily="34" charset="0"/>
                <a:cs typeface="Arial" panose="020B0604020202020204" pitchFamily="34" charset="0"/>
              </a:rPr>
              <a:t>, </a:t>
            </a:r>
            <a:r>
              <a:rPr lang="hu-HU" sz="1100" dirty="0" err="1">
                <a:solidFill>
                  <a:schemeClr val="tx1"/>
                </a:solidFill>
                <a:latin typeface="Arial" panose="020B0604020202020204" pitchFamily="34" charset="0"/>
                <a:cs typeface="Arial" panose="020B0604020202020204" pitchFamily="34" charset="0"/>
              </a:rPr>
              <a:t>process</a:t>
            </a:r>
            <a:r>
              <a:rPr lang="hu-HU" sz="1100" dirty="0">
                <a:solidFill>
                  <a:schemeClr val="tx1"/>
                </a:solidFill>
                <a:latin typeface="Arial" panose="020B0604020202020204" pitchFamily="34" charset="0"/>
                <a:cs typeface="Arial" panose="020B0604020202020204" pitchFamily="34" charset="0"/>
              </a:rPr>
              <a:t>, marketing, </a:t>
            </a:r>
            <a:r>
              <a:rPr lang="hu-HU" sz="1100" dirty="0" err="1">
                <a:solidFill>
                  <a:schemeClr val="tx1"/>
                </a:solidFill>
                <a:latin typeface="Arial" panose="020B0604020202020204" pitchFamily="34" charset="0"/>
                <a:cs typeface="Arial" panose="020B0604020202020204" pitchFamily="34" charset="0"/>
              </a:rPr>
              <a:t>organizational</a:t>
            </a:r>
            <a:r>
              <a:rPr lang="hu-HU" sz="1100" dirty="0">
                <a:solidFill>
                  <a:schemeClr val="tx1"/>
                </a:solidFill>
                <a:latin typeface="Arial" panose="020B0604020202020204" pitchFamily="34" charset="0"/>
                <a:cs typeface="Arial" panose="020B0604020202020204" pitchFamily="34" charset="0"/>
              </a:rPr>
              <a:t>, in-house </a:t>
            </a:r>
            <a:r>
              <a:rPr lang="hu-HU" sz="1100" dirty="0" err="1">
                <a:solidFill>
                  <a:schemeClr val="tx1"/>
                </a:solidFill>
                <a:latin typeface="Arial" panose="020B0604020202020204" pitchFamily="34" charset="0"/>
                <a:cs typeface="Arial" panose="020B0604020202020204" pitchFamily="34" charset="0"/>
              </a:rPr>
              <a:t>innovation</a:t>
            </a:r>
            <a:r>
              <a:rPr lang="hu-HU" sz="1100" dirty="0">
                <a:solidFill>
                  <a:schemeClr val="tx1"/>
                </a:solidFill>
                <a:latin typeface="Arial" panose="020B0604020202020204" pitchFamily="34" charset="0"/>
                <a:cs typeface="Arial" panose="020B0604020202020204" pitchFamily="34" charset="0"/>
              </a:rPr>
              <a:t>) and </a:t>
            </a:r>
            <a:r>
              <a:rPr lang="hu-HU" sz="1100" b="1" dirty="0" err="1">
                <a:solidFill>
                  <a:srgbClr val="002060"/>
                </a:solidFill>
                <a:latin typeface="Arial" panose="020B0604020202020204" pitchFamily="34" charset="0"/>
                <a:cs typeface="Arial" panose="020B0604020202020204" pitchFamily="34" charset="0"/>
              </a:rPr>
              <a:t>intellectual</a:t>
            </a:r>
            <a:r>
              <a:rPr lang="hu-HU" sz="1100" b="1" dirty="0">
                <a:solidFill>
                  <a:srgbClr val="002060"/>
                </a:solidFill>
                <a:latin typeface="Arial" panose="020B0604020202020204" pitchFamily="34" charset="0"/>
                <a:cs typeface="Arial" panose="020B0604020202020204" pitchFamily="34" charset="0"/>
              </a:rPr>
              <a:t> </a:t>
            </a:r>
            <a:r>
              <a:rPr lang="hu-HU" sz="1100" b="1" dirty="0" err="1">
                <a:solidFill>
                  <a:srgbClr val="002060"/>
                </a:solidFill>
                <a:latin typeface="Arial" panose="020B0604020202020204" pitchFamily="34" charset="0"/>
                <a:cs typeface="Arial" panose="020B0604020202020204" pitchFamily="34" charset="0"/>
              </a:rPr>
              <a:t>property</a:t>
            </a:r>
            <a:r>
              <a:rPr lang="hu-HU" sz="1100" b="1" dirty="0">
                <a:solidFill>
                  <a:srgbClr val="002060"/>
                </a:solidFill>
                <a:latin typeface="Arial" panose="020B0604020202020204" pitchFamily="34" charset="0"/>
                <a:cs typeface="Arial" panose="020B0604020202020204" pitchFamily="34" charset="0"/>
              </a:rPr>
              <a:t> </a:t>
            </a:r>
            <a:r>
              <a:rPr lang="hu-HU" sz="1100" dirty="0">
                <a:solidFill>
                  <a:schemeClr val="tx1"/>
                </a:solidFill>
                <a:latin typeface="Arial" panose="020B0604020202020204" pitchFamily="34" charset="0"/>
                <a:cs typeface="Arial" panose="020B0604020202020204" pitchFamily="34" charset="0"/>
              </a:rPr>
              <a:t>(</a:t>
            </a:r>
            <a:r>
              <a:rPr lang="hu-HU" sz="1100" dirty="0" err="1">
                <a:solidFill>
                  <a:schemeClr val="tx1"/>
                </a:solidFill>
                <a:latin typeface="Arial" panose="020B0604020202020204" pitchFamily="34" charset="0"/>
                <a:cs typeface="Arial" panose="020B0604020202020204" pitchFamily="34" charset="0"/>
              </a:rPr>
              <a:t>patents</a:t>
            </a:r>
            <a:r>
              <a:rPr lang="hu-HU" sz="1100" dirty="0">
                <a:solidFill>
                  <a:schemeClr val="tx1"/>
                </a:solidFill>
                <a:latin typeface="Arial" panose="020B0604020202020204" pitchFamily="34" charset="0"/>
                <a:cs typeface="Arial" panose="020B0604020202020204" pitchFamily="34" charset="0"/>
              </a:rPr>
              <a:t>, </a:t>
            </a:r>
            <a:r>
              <a:rPr lang="hu-HU" sz="1100" dirty="0" err="1">
                <a:solidFill>
                  <a:schemeClr val="tx1"/>
                </a:solidFill>
                <a:latin typeface="Arial" panose="020B0604020202020204" pitchFamily="34" charset="0"/>
                <a:cs typeface="Arial" panose="020B0604020202020204" pitchFamily="34" charset="0"/>
              </a:rPr>
              <a:t>trademarks</a:t>
            </a:r>
            <a:r>
              <a:rPr lang="hu-HU" sz="1100" dirty="0">
                <a:solidFill>
                  <a:schemeClr val="tx1"/>
                </a:solidFill>
                <a:latin typeface="Arial" panose="020B0604020202020204" pitchFamily="34" charset="0"/>
                <a:cs typeface="Arial" panose="020B0604020202020204" pitchFamily="34" charset="0"/>
              </a:rPr>
              <a:t>)</a:t>
            </a:r>
          </a:p>
          <a:p>
            <a:pPr marL="171450" indent="-171450">
              <a:spcAft>
                <a:spcPts val="600"/>
              </a:spcAft>
              <a:buFont typeface="Wingdings" panose="05000000000000000000" pitchFamily="2" charset="2"/>
              <a:buChar char="§"/>
            </a:pPr>
            <a:r>
              <a:rPr lang="hu-HU" sz="1100" dirty="0" err="1">
                <a:solidFill>
                  <a:schemeClr val="tx1"/>
                </a:solidFill>
                <a:latin typeface="Arial" panose="020B0604020202020204" pitchFamily="34" charset="0"/>
                <a:cs typeface="Arial" panose="020B0604020202020204" pitchFamily="34" charset="0"/>
              </a:rPr>
              <a:t>Funding</a:t>
            </a:r>
            <a:r>
              <a:rPr lang="hu-HU" sz="1100" dirty="0">
                <a:solidFill>
                  <a:schemeClr val="tx1"/>
                </a:solidFill>
                <a:latin typeface="Arial" panose="020B0604020202020204" pitchFamily="34" charset="0"/>
                <a:cs typeface="Arial" panose="020B0604020202020204" pitchFamily="34" charset="0"/>
              </a:rPr>
              <a:t> </a:t>
            </a:r>
            <a:r>
              <a:rPr lang="hu-HU" sz="1100" dirty="0" err="1">
                <a:solidFill>
                  <a:schemeClr val="tx1"/>
                </a:solidFill>
                <a:latin typeface="Arial" panose="020B0604020202020204" pitchFamily="34" charset="0"/>
                <a:cs typeface="Arial" panose="020B0604020202020204" pitchFamily="34" charset="0"/>
              </a:rPr>
              <a:t>was</a:t>
            </a:r>
            <a:r>
              <a:rPr lang="hu-HU" sz="1100" dirty="0">
                <a:solidFill>
                  <a:schemeClr val="tx1"/>
                </a:solidFill>
                <a:latin typeface="Arial" panose="020B0604020202020204" pitchFamily="34" charset="0"/>
                <a:cs typeface="Arial" panose="020B0604020202020204" pitchFamily="34" charset="0"/>
              </a:rPr>
              <a:t> </a:t>
            </a:r>
            <a:r>
              <a:rPr lang="hu-HU" sz="1100" dirty="0" err="1">
                <a:solidFill>
                  <a:schemeClr val="tx1"/>
                </a:solidFill>
                <a:latin typeface="Arial" panose="020B0604020202020204" pitchFamily="34" charset="0"/>
                <a:cs typeface="Arial" panose="020B0604020202020204" pitchFamily="34" charset="0"/>
              </a:rPr>
              <a:t>low</a:t>
            </a:r>
            <a:r>
              <a:rPr lang="hu-HU" sz="1100" dirty="0">
                <a:solidFill>
                  <a:schemeClr val="tx1"/>
                </a:solidFill>
                <a:latin typeface="Arial" panose="020B0604020202020204" pitchFamily="34" charset="0"/>
                <a:cs typeface="Arial" panose="020B0604020202020204" pitchFamily="34" charset="0"/>
              </a:rPr>
              <a:t> in 2016 </a:t>
            </a:r>
            <a:r>
              <a:rPr lang="hu-HU" sz="1100" dirty="0" err="1">
                <a:solidFill>
                  <a:schemeClr val="tx1"/>
                </a:solidFill>
                <a:latin typeface="Arial" panose="020B0604020202020204" pitchFamily="34" charset="0"/>
                <a:cs typeface="Arial" panose="020B0604020202020204" pitchFamily="34" charset="0"/>
              </a:rPr>
              <a:t>due</a:t>
            </a:r>
            <a:r>
              <a:rPr lang="hu-HU" sz="1100" dirty="0">
                <a:solidFill>
                  <a:schemeClr val="tx1"/>
                </a:solidFill>
                <a:latin typeface="Arial" panose="020B0604020202020204" pitchFamily="34" charset="0"/>
                <a:cs typeface="Arial" panose="020B0604020202020204" pitchFamily="34" charset="0"/>
              </a:rPr>
              <a:t> </a:t>
            </a:r>
            <a:r>
              <a:rPr lang="hu-HU" sz="1100" dirty="0" err="1">
                <a:solidFill>
                  <a:schemeClr val="tx1"/>
                </a:solidFill>
                <a:latin typeface="Arial" panose="020B0604020202020204" pitchFamily="34" charset="0"/>
                <a:cs typeface="Arial" panose="020B0604020202020204" pitchFamily="34" charset="0"/>
              </a:rPr>
              <a:t>to</a:t>
            </a:r>
            <a:r>
              <a:rPr lang="hu-HU" sz="1100" dirty="0">
                <a:solidFill>
                  <a:schemeClr val="tx1"/>
                </a:solidFill>
                <a:latin typeface="Arial" panose="020B0604020202020204" pitchFamily="34" charset="0"/>
                <a:cs typeface="Arial" panose="020B0604020202020204" pitchFamily="34" charset="0"/>
              </a:rPr>
              <a:t> </a:t>
            </a:r>
            <a:r>
              <a:rPr lang="hu-HU" sz="1100" dirty="0" err="1">
                <a:solidFill>
                  <a:schemeClr val="tx1"/>
                </a:solidFill>
                <a:latin typeface="Arial" panose="020B0604020202020204" pitchFamily="34" charset="0"/>
                <a:cs typeface="Arial" panose="020B0604020202020204" pitchFamily="34" charset="0"/>
              </a:rPr>
              <a:t>the</a:t>
            </a:r>
            <a:r>
              <a:rPr lang="hu-HU" sz="1100" dirty="0">
                <a:solidFill>
                  <a:schemeClr val="tx1"/>
                </a:solidFill>
                <a:latin typeface="Arial" panose="020B0604020202020204" pitchFamily="34" charset="0"/>
                <a:cs typeface="Arial" panose="020B0604020202020204" pitchFamily="34" charset="0"/>
              </a:rPr>
              <a:t> </a:t>
            </a:r>
            <a:r>
              <a:rPr lang="hu-HU" sz="1100" dirty="0" err="1">
                <a:solidFill>
                  <a:schemeClr val="tx1"/>
                </a:solidFill>
                <a:latin typeface="Arial" panose="020B0604020202020204" pitchFamily="34" charset="0"/>
                <a:cs typeface="Arial" panose="020B0604020202020204" pitchFamily="34" charset="0"/>
              </a:rPr>
              <a:t>cyclical</a:t>
            </a:r>
            <a:r>
              <a:rPr lang="hu-HU" sz="1100" dirty="0">
                <a:solidFill>
                  <a:schemeClr val="tx1"/>
                </a:solidFill>
                <a:latin typeface="Arial" panose="020B0604020202020204" pitchFamily="34" charset="0"/>
                <a:cs typeface="Arial" panose="020B0604020202020204" pitchFamily="34" charset="0"/>
              </a:rPr>
              <a:t> </a:t>
            </a:r>
            <a:r>
              <a:rPr lang="hu-HU" sz="1100" dirty="0" err="1">
                <a:solidFill>
                  <a:schemeClr val="tx1"/>
                </a:solidFill>
                <a:latin typeface="Arial" panose="020B0604020202020204" pitchFamily="34" charset="0"/>
                <a:cs typeface="Arial" panose="020B0604020202020204" pitchFamily="34" charset="0"/>
              </a:rPr>
              <a:t>nature</a:t>
            </a:r>
            <a:r>
              <a:rPr lang="hu-HU" sz="1100" dirty="0">
                <a:solidFill>
                  <a:schemeClr val="tx1"/>
                </a:solidFill>
                <a:latin typeface="Arial" panose="020B0604020202020204" pitchFamily="34" charset="0"/>
                <a:cs typeface="Arial" panose="020B0604020202020204" pitchFamily="34" charset="0"/>
              </a:rPr>
              <a:t> of EU </a:t>
            </a:r>
            <a:r>
              <a:rPr lang="hu-HU" sz="1100" dirty="0" err="1">
                <a:solidFill>
                  <a:schemeClr val="tx1"/>
                </a:solidFill>
                <a:latin typeface="Arial" panose="020B0604020202020204" pitchFamily="34" charset="0"/>
                <a:cs typeface="Arial" panose="020B0604020202020204" pitchFamily="34" charset="0"/>
              </a:rPr>
              <a:t>funds</a:t>
            </a:r>
            <a:endParaRPr lang="hu-HU" sz="1100" dirty="0">
              <a:solidFill>
                <a:schemeClr val="tx1"/>
              </a:solidFill>
              <a:latin typeface="Arial" panose="020B0604020202020204" pitchFamily="34" charset="0"/>
              <a:cs typeface="Arial" panose="020B0604020202020204" pitchFamily="34" charset="0"/>
            </a:endParaRPr>
          </a:p>
        </p:txBody>
      </p:sp>
      <p:cxnSp>
        <p:nvCxnSpPr>
          <p:cNvPr id="137" name="Egyenes összekötő 136"/>
          <p:cNvCxnSpPr/>
          <p:nvPr/>
        </p:nvCxnSpPr>
        <p:spPr>
          <a:xfrm>
            <a:off x="9500272" y="2125438"/>
            <a:ext cx="129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8" name="5. Source"/>
          <p:cNvSpPr>
            <a:spLocks noChangeArrowheads="1"/>
          </p:cNvSpPr>
          <p:nvPr/>
        </p:nvSpPr>
        <p:spPr bwMode="gray">
          <a:xfrm>
            <a:off x="253501" y="6638084"/>
            <a:ext cx="720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12775" algn="l"/>
              </a:tabLst>
            </a:pPr>
            <a:r>
              <a:rPr lang="hu-HU" sz="800" baseline="30000" dirty="0">
                <a:solidFill>
                  <a:srgbClr val="808080"/>
                </a:solidFill>
              </a:rPr>
              <a:t>37 </a:t>
            </a:r>
            <a:r>
              <a:rPr lang="hu-HU" sz="800" dirty="0">
                <a:solidFill>
                  <a:srgbClr val="808080"/>
                </a:solidFill>
              </a:rPr>
              <a:t>European </a:t>
            </a:r>
            <a:r>
              <a:rPr lang="hu-HU" sz="800" dirty="0" err="1">
                <a:solidFill>
                  <a:srgbClr val="808080"/>
                </a:solidFill>
              </a:rPr>
              <a:t>Innovation</a:t>
            </a:r>
            <a:r>
              <a:rPr lang="hu-HU" sz="800" dirty="0">
                <a:solidFill>
                  <a:srgbClr val="808080"/>
                </a:solidFill>
              </a:rPr>
              <a:t> </a:t>
            </a:r>
            <a:r>
              <a:rPr lang="hu-HU" sz="800" dirty="0" err="1">
                <a:solidFill>
                  <a:srgbClr val="808080"/>
                </a:solidFill>
              </a:rPr>
              <a:t>Scoreboard</a:t>
            </a:r>
            <a:r>
              <a:rPr lang="hu-HU" sz="800" dirty="0">
                <a:solidFill>
                  <a:srgbClr val="808080"/>
                </a:solidFill>
              </a:rPr>
              <a:t> 2017</a:t>
            </a:r>
          </a:p>
        </p:txBody>
      </p:sp>
      <p:sp>
        <p:nvSpPr>
          <p:cNvPr id="139" name="Téglalap 138"/>
          <p:cNvSpPr/>
          <p:nvPr/>
        </p:nvSpPr>
        <p:spPr>
          <a:xfrm>
            <a:off x="243984" y="1781512"/>
            <a:ext cx="11513000" cy="512576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a:extLst>
              <a:ext uri="{FF2B5EF4-FFF2-40B4-BE49-F238E27FC236}">
                <a16:creationId xmlns:a16="http://schemas.microsoft.com/office/drawing/2014/main" id="{EC581AE1-CAAD-704F-8FA5-BAA22B90F36E}"/>
              </a:ext>
            </a:extLst>
          </p:cNvPr>
          <p:cNvSpPr/>
          <p:nvPr/>
        </p:nvSpPr>
        <p:spPr>
          <a:xfrm>
            <a:off x="1851551" y="5762208"/>
            <a:ext cx="8980820" cy="813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300"/>
              </a:spcAft>
              <a:buFont typeface="Wingdings" pitchFamily="2" charset="2"/>
              <a:buChar char="§"/>
            </a:pPr>
            <a:r>
              <a:rPr lang="hu-HU" sz="1200" b="1" dirty="0">
                <a:solidFill>
                  <a:schemeClr val="bg1"/>
                </a:solidFill>
                <a:latin typeface="Arial" panose="020B0604020202020204" pitchFamily="34" charset="0"/>
                <a:cs typeface="Arial" panose="020B0604020202020204" pitchFamily="34" charset="0"/>
              </a:rPr>
              <a:t>The </a:t>
            </a:r>
            <a:r>
              <a:rPr lang="hu-HU" sz="1200" b="1" dirty="0" err="1">
                <a:solidFill>
                  <a:schemeClr val="bg1"/>
                </a:solidFill>
                <a:latin typeface="Arial" panose="020B0604020202020204" pitchFamily="34" charset="0"/>
                <a:cs typeface="Arial" panose="020B0604020202020204" pitchFamily="34" charset="0"/>
              </a:rPr>
              <a:t>low</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innovation</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activity</a:t>
            </a:r>
            <a:r>
              <a:rPr lang="hu-HU" sz="1200" b="1" dirty="0">
                <a:solidFill>
                  <a:schemeClr val="bg1"/>
                </a:solidFill>
                <a:latin typeface="Arial" panose="020B0604020202020204" pitchFamily="34" charset="0"/>
                <a:cs typeface="Arial" panose="020B0604020202020204" pitchFamily="34" charset="0"/>
              </a:rPr>
              <a:t> of </a:t>
            </a:r>
            <a:r>
              <a:rPr lang="hu-HU" sz="1200" b="1" dirty="0" err="1">
                <a:solidFill>
                  <a:schemeClr val="bg1"/>
                </a:solidFill>
                <a:latin typeface="Arial" panose="020B0604020202020204" pitchFamily="34" charset="0"/>
                <a:cs typeface="Arial" panose="020B0604020202020204" pitchFamily="34" charset="0"/>
              </a:rPr>
              <a:t>domestic</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small</a:t>
            </a:r>
            <a:r>
              <a:rPr lang="hu-HU" sz="1200" b="1" dirty="0">
                <a:solidFill>
                  <a:schemeClr val="bg1"/>
                </a:solidFill>
                <a:latin typeface="Arial" panose="020B0604020202020204" pitchFamily="34" charset="0"/>
                <a:cs typeface="Arial" panose="020B0604020202020204" pitchFamily="34" charset="0"/>
              </a:rPr>
              <a:t> and </a:t>
            </a:r>
            <a:r>
              <a:rPr lang="hu-HU" sz="1200" b="1" dirty="0" err="1">
                <a:solidFill>
                  <a:schemeClr val="bg1"/>
                </a:solidFill>
                <a:latin typeface="Arial" panose="020B0604020202020204" pitchFamily="34" charset="0"/>
                <a:cs typeface="Arial" panose="020B0604020202020204" pitchFamily="34" charset="0"/>
              </a:rPr>
              <a:t>medium-sized</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enterprises</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limits</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their</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productivity</a:t>
            </a:r>
            <a:r>
              <a:rPr lang="hu-HU" sz="1200" b="1" dirty="0">
                <a:solidFill>
                  <a:schemeClr val="bg1"/>
                </a:solidFill>
                <a:latin typeface="Arial" panose="020B0604020202020204" pitchFamily="34" charset="0"/>
                <a:cs typeface="Arial" panose="020B0604020202020204" pitchFamily="34" charset="0"/>
              </a:rPr>
              <a:t>. International </a:t>
            </a:r>
            <a:r>
              <a:rPr lang="hu-HU" sz="1200" b="1" dirty="0" err="1">
                <a:solidFill>
                  <a:schemeClr val="bg1"/>
                </a:solidFill>
                <a:latin typeface="Arial" panose="020B0604020202020204" pitchFamily="34" charset="0"/>
                <a:cs typeface="Arial" panose="020B0604020202020204" pitchFamily="34" charset="0"/>
              </a:rPr>
              <a:t>innovation</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trends</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have</a:t>
            </a:r>
            <a:r>
              <a:rPr lang="hu-HU" sz="1200" b="1" dirty="0">
                <a:solidFill>
                  <a:schemeClr val="bg1"/>
                </a:solidFill>
                <a:latin typeface="Arial" panose="020B0604020202020204" pitchFamily="34" charset="0"/>
                <a:cs typeface="Arial" panose="020B0604020202020204" pitchFamily="34" charset="0"/>
              </a:rPr>
              <a:t> shifted </a:t>
            </a:r>
            <a:r>
              <a:rPr lang="hu-HU" sz="1200" b="1" dirty="0" err="1">
                <a:solidFill>
                  <a:schemeClr val="bg1"/>
                </a:solidFill>
                <a:latin typeface="Arial" panose="020B0604020202020204" pitchFamily="34" charset="0"/>
                <a:cs typeface="Arial" panose="020B0604020202020204" pitchFamily="34" charset="0"/>
              </a:rPr>
              <a:t>from</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the</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direction</a:t>
            </a:r>
            <a:r>
              <a:rPr lang="hu-HU" sz="1200" b="1" dirty="0">
                <a:solidFill>
                  <a:schemeClr val="bg1"/>
                </a:solidFill>
                <a:latin typeface="Arial" panose="020B0604020202020204" pitchFamily="34" charset="0"/>
                <a:cs typeface="Arial" panose="020B0604020202020204" pitchFamily="34" charset="0"/>
              </a:rPr>
              <a:t> of </a:t>
            </a:r>
            <a:r>
              <a:rPr lang="hu-HU" sz="1200" b="1" dirty="0" err="1">
                <a:solidFill>
                  <a:schemeClr val="bg1"/>
                </a:solidFill>
                <a:latin typeface="Arial" panose="020B0604020202020204" pitchFamily="34" charset="0"/>
                <a:cs typeface="Arial" panose="020B0604020202020204" pitchFamily="34" charset="0"/>
              </a:rPr>
              <a:t>industrial</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innovation</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to</a:t>
            </a:r>
            <a:r>
              <a:rPr lang="hu-HU" sz="1200" b="1" dirty="0">
                <a:solidFill>
                  <a:schemeClr val="bg1"/>
                </a:solidFill>
                <a:latin typeface="Arial" panose="020B0604020202020204" pitchFamily="34" charset="0"/>
                <a:cs typeface="Arial" panose="020B0604020202020204" pitchFamily="34" charset="0"/>
              </a:rPr>
              <a:t> service </a:t>
            </a:r>
            <a:r>
              <a:rPr lang="hu-HU" sz="1200" b="1" dirty="0" err="1">
                <a:solidFill>
                  <a:schemeClr val="bg1"/>
                </a:solidFill>
                <a:latin typeface="Arial" panose="020B0604020202020204" pitchFamily="34" charset="0"/>
                <a:cs typeface="Arial" panose="020B0604020202020204" pitchFamily="34" charset="0"/>
              </a:rPr>
              <a:t>innovation</a:t>
            </a:r>
            <a:r>
              <a:rPr lang="hu-HU" sz="1200" b="1" dirty="0">
                <a:solidFill>
                  <a:schemeClr val="bg1"/>
                </a:solidFill>
                <a:latin typeface="Arial" panose="020B0604020202020204" pitchFamily="34" charset="0"/>
                <a:cs typeface="Arial" panose="020B0604020202020204" pitchFamily="34" charset="0"/>
              </a:rPr>
              <a:t> in </a:t>
            </a:r>
            <a:r>
              <a:rPr lang="hu-HU" sz="1200" b="1" dirty="0" err="1">
                <a:solidFill>
                  <a:schemeClr val="bg1"/>
                </a:solidFill>
                <a:latin typeface="Arial" panose="020B0604020202020204" pitchFamily="34" charset="0"/>
                <a:cs typeface="Arial" panose="020B0604020202020204" pitchFamily="34" charset="0"/>
              </a:rPr>
              <a:t>recent</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years</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which</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the</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Hungarian</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economic</a:t>
            </a:r>
            <a:r>
              <a:rPr lang="hu-HU" sz="1200" b="1" dirty="0">
                <a:solidFill>
                  <a:schemeClr val="bg1"/>
                </a:solidFill>
                <a:latin typeface="Arial" panose="020B0604020202020204" pitchFamily="34" charset="0"/>
                <a:cs typeface="Arial" panose="020B0604020202020204" pitchFamily="34" charset="0"/>
              </a:rPr>
              <a:t> policy must </a:t>
            </a:r>
            <a:r>
              <a:rPr lang="hu-HU" sz="1200" b="1" dirty="0" err="1">
                <a:solidFill>
                  <a:schemeClr val="bg1"/>
                </a:solidFill>
                <a:latin typeface="Arial" panose="020B0604020202020204" pitchFamily="34" charset="0"/>
                <a:cs typeface="Arial" panose="020B0604020202020204" pitchFamily="34" charset="0"/>
              </a:rPr>
              <a:t>also</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bear</a:t>
            </a:r>
            <a:r>
              <a:rPr lang="hu-HU" sz="1200" b="1" dirty="0">
                <a:solidFill>
                  <a:schemeClr val="bg1"/>
                </a:solidFill>
                <a:latin typeface="Arial" panose="020B0604020202020204" pitchFamily="34" charset="0"/>
                <a:cs typeface="Arial" panose="020B0604020202020204" pitchFamily="34" charset="0"/>
              </a:rPr>
              <a:t> in mind. </a:t>
            </a:r>
            <a:r>
              <a:rPr lang="hu-HU" sz="1200" b="1" dirty="0" err="1">
                <a:solidFill>
                  <a:schemeClr val="bg1"/>
                </a:solidFill>
                <a:latin typeface="Arial" panose="020B0604020202020204" pitchFamily="34" charset="0"/>
                <a:cs typeface="Arial" panose="020B0604020202020204" pitchFamily="34" charset="0"/>
              </a:rPr>
              <a:t>There</a:t>
            </a:r>
            <a:r>
              <a:rPr lang="hu-HU" sz="1200" b="1" dirty="0">
                <a:solidFill>
                  <a:schemeClr val="bg1"/>
                </a:solidFill>
                <a:latin typeface="Arial" panose="020B0604020202020204" pitchFamily="34" charset="0"/>
                <a:cs typeface="Arial" panose="020B0604020202020204" pitchFamily="34" charset="0"/>
              </a:rPr>
              <a:t> is a </a:t>
            </a:r>
            <a:r>
              <a:rPr lang="hu-HU" sz="1200" b="1" dirty="0" err="1">
                <a:solidFill>
                  <a:schemeClr val="bg1"/>
                </a:solidFill>
                <a:latin typeface="Arial" panose="020B0604020202020204" pitchFamily="34" charset="0"/>
                <a:cs typeface="Arial" panose="020B0604020202020204" pitchFamily="34" charset="0"/>
              </a:rPr>
              <a:t>lack</a:t>
            </a:r>
            <a:r>
              <a:rPr lang="hu-HU" sz="1200" b="1" dirty="0">
                <a:solidFill>
                  <a:schemeClr val="bg1"/>
                </a:solidFill>
                <a:latin typeface="Arial" panose="020B0604020202020204" pitchFamily="34" charset="0"/>
                <a:cs typeface="Arial" panose="020B0604020202020204" pitchFamily="34" charset="0"/>
              </a:rPr>
              <a:t> of </a:t>
            </a:r>
            <a:r>
              <a:rPr lang="hu-HU" sz="1200" b="1" dirty="0" err="1">
                <a:solidFill>
                  <a:schemeClr val="bg1"/>
                </a:solidFill>
                <a:latin typeface="Arial" panose="020B0604020202020204" pitchFamily="34" charset="0"/>
                <a:cs typeface="Arial" panose="020B0604020202020204" pitchFamily="34" charset="0"/>
              </a:rPr>
              <a:t>the</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middle</a:t>
            </a:r>
            <a:r>
              <a:rPr lang="hu-HU" sz="1200" b="1" dirty="0">
                <a:solidFill>
                  <a:schemeClr val="bg1"/>
                </a:solidFill>
                <a:latin typeface="Arial" panose="020B0604020202020204" pitchFamily="34" charset="0"/>
                <a:cs typeface="Arial" panose="020B0604020202020204" pitchFamily="34" charset="0"/>
              </a:rPr>
              <a:t> sector </a:t>
            </a:r>
            <a:r>
              <a:rPr lang="hu-HU" sz="1200" b="1" dirty="0" err="1">
                <a:solidFill>
                  <a:schemeClr val="bg1"/>
                </a:solidFill>
                <a:latin typeface="Arial" panose="020B0604020202020204" pitchFamily="34" charset="0"/>
                <a:cs typeface="Arial" panose="020B0604020202020204" pitchFamily="34" charset="0"/>
              </a:rPr>
              <a:t>that</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disappeared</a:t>
            </a:r>
            <a:r>
              <a:rPr lang="hu-HU" sz="1200" b="1" dirty="0">
                <a:solidFill>
                  <a:schemeClr val="bg1"/>
                </a:solidFill>
                <a:latin typeface="Arial" panose="020B0604020202020204" pitchFamily="34" charset="0"/>
                <a:cs typeface="Arial" panose="020B0604020202020204" pitchFamily="34" charset="0"/>
              </a:rPr>
              <a:t> in </a:t>
            </a:r>
            <a:r>
              <a:rPr lang="hu-HU" sz="1200" b="1" dirty="0" err="1">
                <a:solidFill>
                  <a:schemeClr val="bg1"/>
                </a:solidFill>
                <a:latin typeface="Arial" panose="020B0604020202020204" pitchFamily="34" charset="0"/>
                <a:cs typeface="Arial" panose="020B0604020202020204" pitchFamily="34" charset="0"/>
              </a:rPr>
              <a:t>the</a:t>
            </a:r>
            <a:r>
              <a:rPr lang="hu-HU" sz="1200" b="1" dirty="0">
                <a:solidFill>
                  <a:schemeClr val="bg1"/>
                </a:solidFill>
                <a:latin typeface="Arial" panose="020B0604020202020204" pitchFamily="34" charset="0"/>
                <a:cs typeface="Arial" panose="020B0604020202020204" pitchFamily="34" charset="0"/>
              </a:rPr>
              <a:t> 1990s, </a:t>
            </a:r>
            <a:r>
              <a:rPr lang="hu-HU" sz="1200" b="1" dirty="0" err="1">
                <a:solidFill>
                  <a:schemeClr val="bg1"/>
                </a:solidFill>
                <a:latin typeface="Arial" panose="020B0604020202020204" pitchFamily="34" charset="0"/>
                <a:cs typeface="Arial" panose="020B0604020202020204" pitchFamily="34" charset="0"/>
              </a:rPr>
              <a:t>while</a:t>
            </a:r>
            <a:r>
              <a:rPr lang="hu-HU" sz="1200" b="1" dirty="0">
                <a:solidFill>
                  <a:schemeClr val="bg1"/>
                </a:solidFill>
                <a:latin typeface="Arial" panose="020B0604020202020204" pitchFamily="34" charset="0"/>
                <a:cs typeface="Arial" panose="020B0604020202020204" pitchFamily="34" charset="0"/>
              </a:rPr>
              <a:t> in </a:t>
            </a:r>
            <a:r>
              <a:rPr lang="hu-HU" sz="1200" b="1" dirty="0" err="1">
                <a:solidFill>
                  <a:schemeClr val="bg1"/>
                </a:solidFill>
                <a:latin typeface="Arial" panose="020B0604020202020204" pitchFamily="34" charset="0"/>
                <a:cs typeface="Arial" panose="020B0604020202020204" pitchFamily="34" charset="0"/>
              </a:rPr>
              <a:t>the</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other</a:t>
            </a:r>
            <a:r>
              <a:rPr lang="hu-HU" sz="1200" b="1" dirty="0">
                <a:solidFill>
                  <a:schemeClr val="bg1"/>
                </a:solidFill>
                <a:latin typeface="Arial" panose="020B0604020202020204" pitchFamily="34" charset="0"/>
                <a:cs typeface="Arial" panose="020B0604020202020204" pitchFamily="34" charset="0"/>
              </a:rPr>
              <a:t> Visegrád </a:t>
            </a:r>
            <a:r>
              <a:rPr lang="hu-HU" sz="1200" b="1" dirty="0" err="1">
                <a:solidFill>
                  <a:schemeClr val="bg1"/>
                </a:solidFill>
                <a:latin typeface="Arial" panose="020B0604020202020204" pitchFamily="34" charset="0"/>
                <a:cs typeface="Arial" panose="020B0604020202020204" pitchFamily="34" charset="0"/>
              </a:rPr>
              <a:t>countries</a:t>
            </a:r>
            <a:r>
              <a:rPr lang="hu-HU" sz="1200" b="1" dirty="0">
                <a:solidFill>
                  <a:schemeClr val="bg1"/>
                </a:solidFill>
                <a:latin typeface="Arial" panose="020B0604020202020204" pitchFamily="34" charset="0"/>
                <a:cs typeface="Arial" panose="020B0604020202020204" pitchFamily="34" charset="0"/>
              </a:rPr>
              <a:t> a </a:t>
            </a:r>
            <a:r>
              <a:rPr lang="hu-HU" sz="1200" b="1" dirty="0" err="1">
                <a:solidFill>
                  <a:schemeClr val="bg1"/>
                </a:solidFill>
                <a:latin typeface="Arial" panose="020B0604020202020204" pitchFamily="34" charset="0"/>
                <a:cs typeface="Arial" panose="020B0604020202020204" pitchFamily="34" charset="0"/>
              </a:rPr>
              <a:t>higher</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proportion</a:t>
            </a:r>
            <a:r>
              <a:rPr lang="hu-HU" sz="1200" b="1" dirty="0">
                <a:solidFill>
                  <a:schemeClr val="bg1"/>
                </a:solidFill>
                <a:latin typeface="Arial" panose="020B0604020202020204" pitchFamily="34" charset="0"/>
                <a:cs typeface="Arial" panose="020B0604020202020204" pitchFamily="34" charset="0"/>
              </a:rPr>
              <a:t> of </a:t>
            </a:r>
            <a:r>
              <a:rPr lang="hu-HU" sz="1200" b="1" dirty="0" err="1">
                <a:solidFill>
                  <a:schemeClr val="bg1"/>
                </a:solidFill>
                <a:latin typeface="Arial" panose="020B0604020202020204" pitchFamily="34" charset="0"/>
                <a:cs typeface="Arial" panose="020B0604020202020204" pitchFamily="34" charset="0"/>
              </a:rPr>
              <a:t>them</a:t>
            </a:r>
            <a:r>
              <a:rPr lang="hu-HU" sz="1200" b="1" dirty="0">
                <a:solidFill>
                  <a:schemeClr val="bg1"/>
                </a:solidFill>
                <a:latin typeface="Arial" panose="020B0604020202020204" pitchFamily="34" charset="0"/>
                <a:cs typeface="Arial" panose="020B0604020202020204" pitchFamily="34" charset="0"/>
              </a:rPr>
              <a:t> </a:t>
            </a:r>
            <a:r>
              <a:rPr lang="hu-HU" sz="1200" b="1" dirty="0" err="1">
                <a:solidFill>
                  <a:schemeClr val="bg1"/>
                </a:solidFill>
                <a:latin typeface="Arial" panose="020B0604020202020204" pitchFamily="34" charset="0"/>
                <a:cs typeface="Arial" panose="020B0604020202020204" pitchFamily="34" charset="0"/>
              </a:rPr>
              <a:t>survived</a:t>
            </a:r>
            <a:r>
              <a:rPr lang="hu-HU" sz="1200" b="1" dirty="0">
                <a:solidFill>
                  <a:schemeClr val="bg1"/>
                </a:solidFill>
                <a:latin typeface="Arial" panose="020B0604020202020204" pitchFamily="34" charset="0"/>
                <a:cs typeface="Arial" panose="020B0604020202020204" pitchFamily="34" charset="0"/>
              </a:rPr>
              <a:t>.</a:t>
            </a:r>
          </a:p>
        </p:txBody>
      </p:sp>
      <p:graphicFrame>
        <p:nvGraphicFramePr>
          <p:cNvPr id="5" name="Diagram 4"/>
          <p:cNvGraphicFramePr>
            <a:graphicFrameLocks/>
          </p:cNvGraphicFramePr>
          <p:nvPr>
            <p:extLst/>
          </p:nvPr>
        </p:nvGraphicFramePr>
        <p:xfrm>
          <a:off x="1782640" y="1720803"/>
          <a:ext cx="5162550" cy="3890780"/>
        </p:xfrm>
        <a:graphic>
          <a:graphicData uri="http://schemas.openxmlformats.org/drawingml/2006/chart">
            <c:chart xmlns:c="http://schemas.openxmlformats.org/drawingml/2006/chart" xmlns:r="http://schemas.openxmlformats.org/officeDocument/2006/relationships" r:id="rId18"/>
          </a:graphicData>
        </a:graphic>
      </p:graphicFrame>
      <p:sp>
        <p:nvSpPr>
          <p:cNvPr id="142" name="Cím 1">
            <a:extLst>
              <a:ext uri="{FF2B5EF4-FFF2-40B4-BE49-F238E27FC236}">
                <a16:creationId xmlns:a16="http://schemas.microsoft.com/office/drawing/2014/main" id="{C97AEF7F-C6B9-DB4B-B24C-13B7986C0B9B}"/>
              </a:ext>
            </a:extLst>
          </p:cNvPr>
          <p:cNvSpPr txBox="1">
            <a:spLocks/>
          </p:cNvSpPr>
          <p:nvPr/>
        </p:nvSpPr>
        <p:spPr>
          <a:xfrm>
            <a:off x="652489" y="349165"/>
            <a:ext cx="11337955" cy="9233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hu-HU" sz="2800" b="1" kern="1200" cap="all" baseline="0" dirty="0" smtClean="0">
                <a:solidFill>
                  <a:srgbClr val="8C837D"/>
                </a:solidFill>
                <a:latin typeface="+mj-lt"/>
                <a:ea typeface="+mj-ea"/>
                <a:cs typeface="+mj-cs"/>
              </a:defRPr>
            </a:lvl1pPr>
          </a:lstStyle>
          <a:p>
            <a:r>
              <a:rPr lang="hu-HU" sz="1800" b="0" cap="none" dirty="0">
                <a:solidFill>
                  <a:srgbClr val="002060"/>
                </a:solidFill>
                <a:latin typeface="Arial" panose="020B0604020202020204" pitchFamily="34" charset="0"/>
                <a:cs typeface="Arial" panose="020B0604020202020204" pitchFamily="34" charset="0"/>
              </a:rPr>
              <a:t>In </a:t>
            </a:r>
            <a:r>
              <a:rPr lang="hu-HU" sz="1800" b="0" cap="none" dirty="0" err="1">
                <a:solidFill>
                  <a:srgbClr val="002060"/>
                </a:solidFill>
                <a:latin typeface="Arial" panose="020B0604020202020204" pitchFamily="34" charset="0"/>
                <a:cs typeface="Arial" panose="020B0604020202020204" pitchFamily="34" charset="0"/>
              </a:rPr>
              <a:t>the</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field</a:t>
            </a:r>
            <a:r>
              <a:rPr lang="hu-HU" sz="1800" b="0" cap="none" dirty="0">
                <a:solidFill>
                  <a:srgbClr val="002060"/>
                </a:solidFill>
                <a:latin typeface="Arial" panose="020B0604020202020204" pitchFamily="34" charset="0"/>
                <a:cs typeface="Arial" panose="020B0604020202020204" pitchFamily="34" charset="0"/>
              </a:rPr>
              <a:t> of </a:t>
            </a:r>
            <a:r>
              <a:rPr lang="hu-HU" sz="1800" b="0" cap="none" dirty="0" err="1">
                <a:solidFill>
                  <a:srgbClr val="002060"/>
                </a:solidFill>
                <a:latin typeface="Arial" panose="020B0604020202020204" pitchFamily="34" charset="0"/>
                <a:cs typeface="Arial" panose="020B0604020202020204" pitchFamily="34" charset="0"/>
              </a:rPr>
              <a:t>innovation</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that</a:t>
            </a:r>
            <a:r>
              <a:rPr lang="hu-HU" sz="1800" b="0" cap="none" dirty="0">
                <a:solidFill>
                  <a:srgbClr val="002060"/>
                </a:solidFill>
                <a:latin typeface="Arial" panose="020B0604020202020204" pitchFamily="34" charset="0"/>
                <a:cs typeface="Arial" panose="020B0604020202020204" pitchFamily="34" charset="0"/>
              </a:rPr>
              <a:t> is </a:t>
            </a:r>
            <a:r>
              <a:rPr lang="hu-HU" sz="1800" b="0" cap="none" dirty="0" err="1">
                <a:solidFill>
                  <a:srgbClr val="002060"/>
                </a:solidFill>
                <a:latin typeface="Arial" panose="020B0604020202020204" pitchFamily="34" charset="0"/>
                <a:cs typeface="Arial" panose="020B0604020202020204" pitchFamily="34" charset="0"/>
              </a:rPr>
              <a:t>decisive</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for</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competitiveness</a:t>
            </a:r>
            <a:r>
              <a:rPr lang="hu-HU" sz="1800" b="0" cap="none" dirty="0">
                <a:solidFill>
                  <a:srgbClr val="002060"/>
                </a:solidFill>
                <a:latin typeface="Arial" panose="020B0604020202020204" pitchFamily="34" charset="0"/>
                <a:cs typeface="Arial" panose="020B0604020202020204" pitchFamily="34" charset="0"/>
              </a:rPr>
              <a:t> and </a:t>
            </a:r>
            <a:r>
              <a:rPr lang="hu-HU" sz="1800" b="0" cap="none" dirty="0" err="1">
                <a:solidFill>
                  <a:srgbClr val="002060"/>
                </a:solidFill>
                <a:latin typeface="Arial" panose="020B0604020202020204" pitchFamily="34" charset="0"/>
                <a:cs typeface="Arial" panose="020B0604020202020204" pitchFamily="34" charset="0"/>
              </a:rPr>
              <a:t>economic</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growth</a:t>
            </a:r>
            <a:r>
              <a:rPr lang="hu-HU" sz="1800" b="0" cap="none" dirty="0">
                <a:solidFill>
                  <a:srgbClr val="002060"/>
                </a:solidFill>
                <a:latin typeface="Arial" panose="020B0604020202020204" pitchFamily="34" charset="0"/>
                <a:cs typeface="Arial" panose="020B0604020202020204" pitchFamily="34" charset="0"/>
              </a:rPr>
              <a:t>, Hungary is </a:t>
            </a:r>
            <a:r>
              <a:rPr lang="hu-HU" sz="1800" b="0" cap="none" dirty="0" err="1">
                <a:solidFill>
                  <a:srgbClr val="002060"/>
                </a:solidFill>
                <a:latin typeface="Arial" panose="020B0604020202020204" pitchFamily="34" charset="0"/>
                <a:cs typeface="Arial" panose="020B0604020202020204" pitchFamily="34" charset="0"/>
              </a:rPr>
              <a:t>ranked</a:t>
            </a:r>
            <a:r>
              <a:rPr lang="hu-HU" sz="1800" b="0" cap="none" dirty="0">
                <a:solidFill>
                  <a:srgbClr val="002060"/>
                </a:solidFill>
                <a:latin typeface="Arial" panose="020B0604020202020204" pitchFamily="34" charset="0"/>
                <a:cs typeface="Arial" panose="020B0604020202020204" pitchFamily="34" charset="0"/>
              </a:rPr>
              <a:t> 22nd in </a:t>
            </a:r>
            <a:r>
              <a:rPr lang="hu-HU" sz="1800" b="0" cap="none" dirty="0" err="1">
                <a:solidFill>
                  <a:srgbClr val="002060"/>
                </a:solidFill>
                <a:latin typeface="Arial" panose="020B0604020202020204" pitchFamily="34" charset="0"/>
                <a:cs typeface="Arial" panose="020B0604020202020204" pitchFamily="34" charset="0"/>
              </a:rPr>
              <a:t>the</a:t>
            </a:r>
            <a:r>
              <a:rPr lang="hu-HU" sz="1800" b="0" cap="none" dirty="0">
                <a:solidFill>
                  <a:srgbClr val="002060"/>
                </a:solidFill>
                <a:latin typeface="Arial" panose="020B0604020202020204" pitchFamily="34" charset="0"/>
                <a:cs typeface="Arial" panose="020B0604020202020204" pitchFamily="34" charset="0"/>
              </a:rPr>
              <a:t> European Union in 2017</a:t>
            </a:r>
          </a:p>
        </p:txBody>
      </p:sp>
      <p:sp>
        <p:nvSpPr>
          <p:cNvPr id="99" name="Ellipszis 98">
            <a:extLst>
              <a:ext uri="{FF2B5EF4-FFF2-40B4-BE49-F238E27FC236}">
                <a16:creationId xmlns:a16="http://schemas.microsoft.com/office/drawing/2014/main" id="{A433E744-470A-7D4C-86D4-157C83C017AB}"/>
              </a:ext>
            </a:extLst>
          </p:cNvPr>
          <p:cNvSpPr/>
          <p:nvPr/>
        </p:nvSpPr>
        <p:spPr>
          <a:xfrm>
            <a:off x="144958" y="200806"/>
            <a:ext cx="540000" cy="54103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2" name="Kép 131">
            <a:extLst>
              <a:ext uri="{FF2B5EF4-FFF2-40B4-BE49-F238E27FC236}">
                <a16:creationId xmlns:a16="http://schemas.microsoft.com/office/drawing/2014/main" id="{840ED16D-8D67-2D44-9D99-AE689793E6D5}"/>
              </a:ext>
            </a:extLst>
          </p:cNvPr>
          <p:cNvPicPr>
            <a:picLocks noChangeAspect="1"/>
          </p:cNvPicPr>
          <p:nvPr/>
        </p:nvPicPr>
        <p:blipFill>
          <a:blip r:embed="rId19"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74972" y="236032"/>
            <a:ext cx="468000" cy="468000"/>
          </a:xfrm>
          <a:prstGeom prst="rect">
            <a:avLst/>
          </a:prstGeom>
        </p:spPr>
      </p:pic>
      <p:sp>
        <p:nvSpPr>
          <p:cNvPr id="140" name="Szövegdoboz 139"/>
          <p:cNvSpPr txBox="1"/>
          <p:nvPr/>
        </p:nvSpPr>
        <p:spPr>
          <a:xfrm>
            <a:off x="2322552" y="6537937"/>
            <a:ext cx="7925300" cy="261610"/>
          </a:xfrm>
          <a:prstGeom prst="rect">
            <a:avLst/>
          </a:prstGeom>
          <a:noFill/>
        </p:spPr>
        <p:txBody>
          <a:bodyPr wrap="square" rtlCol="0">
            <a:spAutoFit/>
          </a:bodyPr>
          <a:lstStyle/>
          <a:p>
            <a:r>
              <a:rPr lang="hu-HU" sz="1100" dirty="0" smtClean="0"/>
              <a:t>With </a:t>
            </a:r>
            <a:r>
              <a:rPr lang="hu-HU" sz="1100" dirty="0" err="1" smtClean="0"/>
              <a:t>acknowlegements</a:t>
            </a:r>
            <a:r>
              <a:rPr lang="hu-HU" sz="1100" dirty="0" smtClean="0"/>
              <a:t> </a:t>
            </a:r>
            <a:r>
              <a:rPr lang="hu-HU" sz="1100" dirty="0" err="1" smtClean="0"/>
              <a:t>to</a:t>
            </a:r>
            <a:r>
              <a:rPr lang="hu-HU" sz="1100" dirty="0" smtClean="0"/>
              <a:t> "</a:t>
            </a:r>
            <a:r>
              <a:rPr lang="en-GB" sz="1100" dirty="0" smtClean="0"/>
              <a:t>The </a:t>
            </a:r>
            <a:r>
              <a:rPr lang="en-GB" sz="1100" dirty="0"/>
              <a:t>role of the universities in the innovation </a:t>
            </a:r>
            <a:r>
              <a:rPr lang="en-GB" sz="1100" dirty="0" smtClean="0"/>
              <a:t>ecosystem" </a:t>
            </a:r>
            <a:r>
              <a:rPr lang="en-GB" sz="1100" dirty="0"/>
              <a:t>by László </a:t>
            </a:r>
            <a:r>
              <a:rPr lang="en-GB" sz="1100" dirty="0" err="1"/>
              <a:t>Palkovics</a:t>
            </a:r>
            <a:r>
              <a:rPr lang="en-GB" sz="1100" dirty="0"/>
              <a:t>, 2018</a:t>
            </a:r>
            <a:endParaRPr lang="en-US" sz="1100" dirty="0"/>
          </a:p>
        </p:txBody>
      </p:sp>
    </p:spTree>
    <p:extLst>
      <p:ext uri="{BB962C8B-B14F-4D97-AF65-F5344CB8AC3E}">
        <p14:creationId xmlns:p14="http://schemas.microsoft.com/office/powerpoint/2010/main" val="2945145499"/>
      </p:ext>
    </p:extLst>
  </p:cSld>
  <p:clrMapOvr>
    <a:overrideClrMapping bg1="lt1" tx1="dk1" bg2="lt2" tx2="dk2" accent1="accent1" accent2="accent2" accent3="accent3" accent4="accent4" accent5="accent5" accent6="accent6" hlink="hlink" folHlink="folHlink"/>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églalap 27">
            <a:extLst>
              <a:ext uri="{FF2B5EF4-FFF2-40B4-BE49-F238E27FC236}">
                <a16:creationId xmlns:a16="http://schemas.microsoft.com/office/drawing/2014/main" id="{3574F37B-BB11-DC4E-8A5C-0DE6193EA1CD}"/>
              </a:ext>
            </a:extLst>
          </p:cNvPr>
          <p:cNvSpPr/>
          <p:nvPr/>
        </p:nvSpPr>
        <p:spPr>
          <a:xfrm>
            <a:off x="7747300" y="2099848"/>
            <a:ext cx="172122" cy="351775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églalap 1">
            <a:extLst>
              <a:ext uri="{FF2B5EF4-FFF2-40B4-BE49-F238E27FC236}">
                <a16:creationId xmlns:a16="http://schemas.microsoft.com/office/drawing/2014/main" id="{26701623-9C62-3848-A5C0-037F03F1BDEB}"/>
              </a:ext>
            </a:extLst>
          </p:cNvPr>
          <p:cNvSpPr/>
          <p:nvPr/>
        </p:nvSpPr>
        <p:spPr>
          <a:xfrm>
            <a:off x="3732905" y="2119256"/>
            <a:ext cx="172122" cy="351775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Dia számának helye 2"/>
          <p:cNvSpPr>
            <a:spLocks noGrp="1"/>
          </p:cNvSpPr>
          <p:nvPr>
            <p:ph type="sldNum" sz="quarter" idx="12"/>
          </p:nvPr>
        </p:nvSpPr>
        <p:spPr/>
        <p:txBody>
          <a:bodyPr/>
          <a:lstStyle/>
          <a:p>
            <a:fld id="{0B4B3406-DEFF-446A-9B24-DCCB279FEDF6}" type="slidenum">
              <a:rPr lang="hu-HU" smtClean="0"/>
              <a:pPr/>
              <a:t>5</a:t>
            </a:fld>
            <a:endParaRPr lang="hu-HU" dirty="0"/>
          </a:p>
        </p:txBody>
      </p:sp>
      <p:sp>
        <p:nvSpPr>
          <p:cNvPr id="138" name="5. Source"/>
          <p:cNvSpPr>
            <a:spLocks noChangeArrowheads="1"/>
          </p:cNvSpPr>
          <p:nvPr/>
        </p:nvSpPr>
        <p:spPr bwMode="gray">
          <a:xfrm>
            <a:off x="253501" y="6638084"/>
            <a:ext cx="720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12775" algn="l"/>
              </a:tabLst>
            </a:pPr>
            <a:r>
              <a:rPr lang="hu-HU" sz="800" baseline="30000" dirty="0">
                <a:solidFill>
                  <a:srgbClr val="808080"/>
                </a:solidFill>
              </a:rPr>
              <a:t>41, 42 </a:t>
            </a:r>
            <a:r>
              <a:rPr lang="hu-HU" sz="800" dirty="0">
                <a:solidFill>
                  <a:srgbClr val="808080"/>
                </a:solidFill>
              </a:rPr>
              <a:t>Eurostat</a:t>
            </a:r>
          </a:p>
        </p:txBody>
      </p:sp>
      <p:sp>
        <p:nvSpPr>
          <p:cNvPr id="139" name="Téglalap 138"/>
          <p:cNvSpPr/>
          <p:nvPr/>
        </p:nvSpPr>
        <p:spPr>
          <a:xfrm>
            <a:off x="253501" y="1230589"/>
            <a:ext cx="11513000" cy="525627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Cím 1">
            <a:extLst>
              <a:ext uri="{FF2B5EF4-FFF2-40B4-BE49-F238E27FC236}">
                <a16:creationId xmlns:a16="http://schemas.microsoft.com/office/drawing/2014/main" id="{C97AEF7F-C6B9-DB4B-B24C-13B7986C0B9B}"/>
              </a:ext>
            </a:extLst>
          </p:cNvPr>
          <p:cNvSpPr txBox="1">
            <a:spLocks/>
          </p:cNvSpPr>
          <p:nvPr/>
        </p:nvSpPr>
        <p:spPr>
          <a:xfrm>
            <a:off x="672984" y="307260"/>
            <a:ext cx="11337955" cy="9233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hu-HU" sz="2800" b="1" kern="1200" cap="all" baseline="0" dirty="0" smtClean="0">
                <a:solidFill>
                  <a:srgbClr val="8C837D"/>
                </a:solidFill>
                <a:latin typeface="+mj-lt"/>
                <a:ea typeface="+mj-ea"/>
                <a:cs typeface="+mj-cs"/>
              </a:defRPr>
            </a:lvl1pPr>
          </a:lstStyle>
          <a:p>
            <a:r>
              <a:rPr lang="hu-HU" sz="1800" b="0" cap="none" dirty="0">
                <a:solidFill>
                  <a:srgbClr val="002060"/>
                </a:solidFill>
                <a:latin typeface="Arial" panose="020B0604020202020204" pitchFamily="34" charset="0"/>
                <a:cs typeface="Arial" panose="020B0604020202020204" pitchFamily="34" charset="0"/>
              </a:rPr>
              <a:t>The </a:t>
            </a:r>
            <a:r>
              <a:rPr lang="hu-HU" sz="1800" b="0" cap="none" dirty="0" err="1">
                <a:solidFill>
                  <a:srgbClr val="002060"/>
                </a:solidFill>
                <a:latin typeface="Arial" panose="020B0604020202020204" pitchFamily="34" charset="0"/>
                <a:cs typeface="Arial" panose="020B0604020202020204" pitchFamily="34" charset="0"/>
              </a:rPr>
              <a:t>proportion</a:t>
            </a:r>
            <a:r>
              <a:rPr lang="hu-HU" sz="1800" b="0" cap="none" dirty="0">
                <a:solidFill>
                  <a:srgbClr val="002060"/>
                </a:solidFill>
                <a:latin typeface="Arial" panose="020B0604020202020204" pitchFamily="34" charset="0"/>
                <a:cs typeface="Arial" panose="020B0604020202020204" pitchFamily="34" charset="0"/>
              </a:rPr>
              <a:t> of </a:t>
            </a:r>
            <a:r>
              <a:rPr lang="hu-HU" sz="1800" b="0" cap="none" dirty="0" err="1">
                <a:solidFill>
                  <a:srgbClr val="002060"/>
                </a:solidFill>
                <a:latin typeface="Arial" panose="020B0604020202020204" pitchFamily="34" charset="0"/>
                <a:cs typeface="Arial" panose="020B0604020202020204" pitchFamily="34" charset="0"/>
              </a:rPr>
              <a:t>basic</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research</a:t>
            </a:r>
            <a:r>
              <a:rPr lang="hu-HU" sz="1800" b="0" cap="none" dirty="0">
                <a:solidFill>
                  <a:srgbClr val="002060"/>
                </a:solidFill>
                <a:latin typeface="Arial" panose="020B0604020202020204" pitchFamily="34" charset="0"/>
                <a:cs typeface="Arial" panose="020B0604020202020204" pitchFamily="34" charset="0"/>
              </a:rPr>
              <a:t> is </a:t>
            </a:r>
            <a:r>
              <a:rPr lang="hu-HU" sz="1800" b="0" cap="none" dirty="0" err="1">
                <a:solidFill>
                  <a:srgbClr val="002060"/>
                </a:solidFill>
                <a:latin typeface="Arial" panose="020B0604020202020204" pitchFamily="34" charset="0"/>
                <a:cs typeface="Arial" panose="020B0604020202020204" pitchFamily="34" charset="0"/>
              </a:rPr>
              <a:t>low</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within</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the</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total</a:t>
            </a:r>
            <a:r>
              <a:rPr lang="hu-HU" sz="1800" b="0" cap="none" dirty="0">
                <a:solidFill>
                  <a:srgbClr val="002060"/>
                </a:solidFill>
                <a:latin typeface="Arial" panose="020B0604020202020204" pitchFamily="34" charset="0"/>
                <a:cs typeface="Arial" panose="020B0604020202020204" pitchFamily="34" charset="0"/>
              </a:rPr>
              <a:t> R&amp;D and </a:t>
            </a:r>
            <a:r>
              <a:rPr lang="hu-HU" sz="1800" b="0" cap="none" dirty="0" err="1">
                <a:solidFill>
                  <a:srgbClr val="002060"/>
                </a:solidFill>
                <a:latin typeface="Arial" panose="020B0604020202020204" pitchFamily="34" charset="0"/>
                <a:cs typeface="Arial" panose="020B0604020202020204" pitchFamily="34" charset="0"/>
              </a:rPr>
              <a:t>the</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proportion</a:t>
            </a:r>
            <a:r>
              <a:rPr lang="hu-HU" sz="1800" b="0" cap="none" dirty="0">
                <a:solidFill>
                  <a:srgbClr val="002060"/>
                </a:solidFill>
                <a:latin typeface="Arial" panose="020B0604020202020204" pitchFamily="34" charset="0"/>
                <a:cs typeface="Arial" panose="020B0604020202020204" pitchFamily="34" charset="0"/>
              </a:rPr>
              <a:t> of </a:t>
            </a:r>
            <a:r>
              <a:rPr lang="hu-HU" sz="1800" b="0" cap="none" dirty="0" err="1">
                <a:solidFill>
                  <a:srgbClr val="002060"/>
                </a:solidFill>
                <a:latin typeface="Arial" panose="020B0604020202020204" pitchFamily="34" charset="0"/>
                <a:cs typeface="Arial" panose="020B0604020202020204" pitchFamily="34" charset="0"/>
              </a:rPr>
              <a:t>experimental</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development</a:t>
            </a:r>
            <a:r>
              <a:rPr lang="hu-HU" sz="1800" b="0" cap="none" dirty="0">
                <a:solidFill>
                  <a:srgbClr val="002060"/>
                </a:solidFill>
                <a:latin typeface="Arial" panose="020B0604020202020204" pitchFamily="34" charset="0"/>
                <a:cs typeface="Arial" panose="020B0604020202020204" pitchFamily="34" charset="0"/>
              </a:rPr>
              <a:t> is </a:t>
            </a:r>
            <a:r>
              <a:rPr lang="hu-HU" sz="1800" b="0" cap="none" dirty="0" err="1">
                <a:solidFill>
                  <a:srgbClr val="002060"/>
                </a:solidFill>
                <a:latin typeface="Arial" panose="020B0604020202020204" pitchFamily="34" charset="0"/>
                <a:cs typeface="Arial" panose="020B0604020202020204" pitchFamily="34" charset="0"/>
              </a:rPr>
              <a:t>extremely</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high</a:t>
            </a:r>
            <a:r>
              <a:rPr lang="hu-HU" sz="1800" b="0" cap="none" dirty="0">
                <a:solidFill>
                  <a:srgbClr val="002060"/>
                </a:solidFill>
                <a:latin typeface="Arial" panose="020B0604020202020204" pitchFamily="34" charset="0"/>
                <a:cs typeface="Arial" panose="020B0604020202020204" pitchFamily="34" charset="0"/>
              </a:rPr>
              <a:t> in </a:t>
            </a:r>
            <a:r>
              <a:rPr lang="hu-HU" sz="1800" b="0" cap="none" dirty="0" err="1">
                <a:solidFill>
                  <a:srgbClr val="002060"/>
                </a:solidFill>
                <a:latin typeface="Arial" panose="020B0604020202020204" pitchFamily="34" charset="0"/>
                <a:cs typeface="Arial" panose="020B0604020202020204" pitchFamily="34" charset="0"/>
              </a:rPr>
              <a:t>international</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comparison</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while</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the</a:t>
            </a:r>
            <a:r>
              <a:rPr lang="hu-HU" sz="1800" b="0" cap="none" dirty="0">
                <a:solidFill>
                  <a:srgbClr val="002060"/>
                </a:solidFill>
                <a:latin typeface="Arial" panose="020B0604020202020204" pitchFamily="34" charset="0"/>
                <a:cs typeface="Arial" panose="020B0604020202020204" pitchFamily="34" charset="0"/>
              </a:rPr>
              <a:t> ratio of </a:t>
            </a:r>
            <a:r>
              <a:rPr lang="hu-HU" sz="1800" b="0" cap="none" dirty="0" err="1">
                <a:solidFill>
                  <a:srgbClr val="002060"/>
                </a:solidFill>
                <a:latin typeface="Arial" panose="020B0604020202020204" pitchFamily="34" charset="0"/>
                <a:cs typeface="Arial" panose="020B0604020202020204" pitchFamily="34" charset="0"/>
              </a:rPr>
              <a:t>applied</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research</a:t>
            </a:r>
            <a:r>
              <a:rPr lang="hu-HU" sz="1800" b="0" cap="none" dirty="0">
                <a:solidFill>
                  <a:srgbClr val="002060"/>
                </a:solidFill>
                <a:latin typeface="Arial" panose="020B0604020202020204" pitchFamily="34" charset="0"/>
                <a:cs typeface="Arial" panose="020B0604020202020204" pitchFamily="34" charset="0"/>
              </a:rPr>
              <a:t> is </a:t>
            </a:r>
            <a:r>
              <a:rPr lang="hu-HU" sz="1800" b="0" cap="none" dirty="0" err="1">
                <a:solidFill>
                  <a:srgbClr val="002060"/>
                </a:solidFill>
                <a:latin typeface="Arial" panose="020B0604020202020204" pitchFamily="34" charset="0"/>
                <a:cs typeface="Arial" panose="020B0604020202020204" pitchFamily="34" charset="0"/>
              </a:rPr>
              <a:t>low</a:t>
            </a:r>
            <a:r>
              <a:rPr lang="hu-HU" sz="1800" b="0" cap="none" dirty="0">
                <a:solidFill>
                  <a:srgbClr val="002060"/>
                </a:solidFill>
                <a:latin typeface="Arial" panose="020B0604020202020204" pitchFamily="34" charset="0"/>
                <a:cs typeface="Arial" panose="020B0604020202020204" pitchFamily="34" charset="0"/>
              </a:rPr>
              <a:t> in </a:t>
            </a:r>
            <a:r>
              <a:rPr lang="hu-HU" sz="1800" b="0" cap="none" dirty="0" err="1">
                <a:solidFill>
                  <a:srgbClr val="002060"/>
                </a:solidFill>
                <a:latin typeface="Arial" panose="020B0604020202020204" pitchFamily="34" charset="0"/>
                <a:cs typeface="Arial" panose="020B0604020202020204" pitchFamily="34" charset="0"/>
              </a:rPr>
              <a:t>higher</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education</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institutions</a:t>
            </a:r>
            <a:endParaRPr lang="hu-HU" sz="1800" b="0" cap="none" dirty="0">
              <a:solidFill>
                <a:srgbClr val="002060"/>
              </a:solidFill>
              <a:latin typeface="Arial" panose="020B0604020202020204" pitchFamily="34" charset="0"/>
              <a:cs typeface="Arial" panose="020B0604020202020204" pitchFamily="34" charset="0"/>
            </a:endParaRPr>
          </a:p>
        </p:txBody>
      </p:sp>
      <p:sp>
        <p:nvSpPr>
          <p:cNvPr id="99" name="Ellipszis 98">
            <a:extLst>
              <a:ext uri="{FF2B5EF4-FFF2-40B4-BE49-F238E27FC236}">
                <a16:creationId xmlns:a16="http://schemas.microsoft.com/office/drawing/2014/main" id="{A433E744-470A-7D4C-86D4-157C83C017AB}"/>
              </a:ext>
            </a:extLst>
          </p:cNvPr>
          <p:cNvSpPr/>
          <p:nvPr/>
        </p:nvSpPr>
        <p:spPr>
          <a:xfrm>
            <a:off x="144958" y="200806"/>
            <a:ext cx="540000" cy="54103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2" name="Kép 131">
            <a:extLst>
              <a:ext uri="{FF2B5EF4-FFF2-40B4-BE49-F238E27FC236}">
                <a16:creationId xmlns:a16="http://schemas.microsoft.com/office/drawing/2014/main" id="{840ED16D-8D67-2D44-9D99-AE689793E6D5}"/>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74972" y="236032"/>
            <a:ext cx="468000" cy="468000"/>
          </a:xfrm>
          <a:prstGeom prst="rect">
            <a:avLst/>
          </a:prstGeom>
        </p:spPr>
      </p:pic>
      <p:graphicFrame>
        <p:nvGraphicFramePr>
          <p:cNvPr id="19" name="Diagram 18">
            <a:extLst>
              <a:ext uri="{FF2B5EF4-FFF2-40B4-BE49-F238E27FC236}">
                <a16:creationId xmlns:a16="http://schemas.microsoft.com/office/drawing/2014/main" id="{DBEE7AF3-480C-8945-B31E-3670CF35BE6D}"/>
              </a:ext>
            </a:extLst>
          </p:cNvPr>
          <p:cNvGraphicFramePr/>
          <p:nvPr>
            <p:extLst>
              <p:ext uri="{D42A27DB-BD31-4B8C-83A1-F6EECF244321}">
                <p14:modId xmlns:p14="http://schemas.microsoft.com/office/powerpoint/2010/main" val="346698116"/>
              </p:ext>
            </p:extLst>
          </p:nvPr>
        </p:nvGraphicFramePr>
        <p:xfrm>
          <a:off x="253501" y="1764067"/>
          <a:ext cx="5384968" cy="47227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iagram 19">
            <a:extLst>
              <a:ext uri="{FF2B5EF4-FFF2-40B4-BE49-F238E27FC236}">
                <a16:creationId xmlns:a16="http://schemas.microsoft.com/office/drawing/2014/main" id="{B323B406-62B8-9A4A-85D7-F539F0820E45}"/>
              </a:ext>
            </a:extLst>
          </p:cNvPr>
          <p:cNvGraphicFramePr/>
          <p:nvPr>
            <p:extLst>
              <p:ext uri="{D42A27DB-BD31-4B8C-83A1-F6EECF244321}">
                <p14:modId xmlns:p14="http://schemas.microsoft.com/office/powerpoint/2010/main" val="133023370"/>
              </p:ext>
            </p:extLst>
          </p:nvPr>
        </p:nvGraphicFramePr>
        <p:xfrm>
          <a:off x="5638469" y="1750918"/>
          <a:ext cx="5958276" cy="4605431"/>
        </p:xfrm>
        <a:graphic>
          <a:graphicData uri="http://schemas.openxmlformats.org/drawingml/2006/chart">
            <c:chart xmlns:c="http://schemas.openxmlformats.org/drawingml/2006/chart" xmlns:r="http://schemas.openxmlformats.org/officeDocument/2006/relationships" r:id="rId5"/>
          </a:graphicData>
        </a:graphic>
      </p:graphicFrame>
      <p:sp>
        <p:nvSpPr>
          <p:cNvPr id="21" name="Téglalap 20">
            <a:extLst>
              <a:ext uri="{FF2B5EF4-FFF2-40B4-BE49-F238E27FC236}">
                <a16:creationId xmlns:a16="http://schemas.microsoft.com/office/drawing/2014/main" id="{269DCE41-528E-6341-920F-675A5DB67BCE}"/>
              </a:ext>
            </a:extLst>
          </p:cNvPr>
          <p:cNvSpPr/>
          <p:nvPr/>
        </p:nvSpPr>
        <p:spPr>
          <a:xfrm>
            <a:off x="353196" y="1297045"/>
            <a:ext cx="2803242" cy="412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00" dirty="0" err="1">
                <a:solidFill>
                  <a:schemeClr val="bg1">
                    <a:lumMod val="65000"/>
                  </a:schemeClr>
                </a:solidFill>
                <a:latin typeface="Arial" panose="020B0604020202020204" pitchFamily="34" charset="0"/>
                <a:cs typeface="Arial" panose="020B0604020202020204" pitchFamily="34" charset="0"/>
              </a:rPr>
              <a:t>Proportion</a:t>
            </a:r>
            <a:r>
              <a:rPr lang="hu-HU" sz="1000" dirty="0">
                <a:solidFill>
                  <a:schemeClr val="bg1">
                    <a:lumMod val="65000"/>
                  </a:schemeClr>
                </a:solidFill>
                <a:latin typeface="Arial" panose="020B0604020202020204" pitchFamily="34" charset="0"/>
                <a:cs typeface="Arial" panose="020B0604020202020204" pitchFamily="34" charset="0"/>
              </a:rPr>
              <a:t> of </a:t>
            </a:r>
            <a:r>
              <a:rPr lang="hu-HU" sz="1000" dirty="0" err="1">
                <a:solidFill>
                  <a:schemeClr val="bg1">
                    <a:lumMod val="65000"/>
                  </a:schemeClr>
                </a:solidFill>
                <a:latin typeface="Arial" panose="020B0604020202020204" pitchFamily="34" charset="0"/>
                <a:cs typeface="Arial" panose="020B0604020202020204" pitchFamily="34" charset="0"/>
              </a:rPr>
              <a:t>fundamental</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research</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applied</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research</a:t>
            </a:r>
            <a:r>
              <a:rPr lang="hu-HU" sz="1000" dirty="0">
                <a:solidFill>
                  <a:schemeClr val="bg1">
                    <a:lumMod val="65000"/>
                  </a:schemeClr>
                </a:solidFill>
                <a:latin typeface="Arial" panose="020B0604020202020204" pitchFamily="34" charset="0"/>
                <a:cs typeface="Arial" panose="020B0604020202020204" pitchFamily="34" charset="0"/>
              </a:rPr>
              <a:t> and </a:t>
            </a:r>
            <a:r>
              <a:rPr lang="hu-HU" sz="1000" dirty="0" err="1">
                <a:solidFill>
                  <a:schemeClr val="bg1">
                    <a:lumMod val="65000"/>
                  </a:schemeClr>
                </a:solidFill>
                <a:latin typeface="Arial" panose="020B0604020202020204" pitchFamily="34" charset="0"/>
                <a:cs typeface="Arial" panose="020B0604020202020204" pitchFamily="34" charset="0"/>
              </a:rPr>
              <a:t>experimental</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development</a:t>
            </a:r>
            <a:r>
              <a:rPr lang="hu-HU" sz="1000" dirty="0">
                <a:solidFill>
                  <a:schemeClr val="bg1">
                    <a:lumMod val="65000"/>
                  </a:schemeClr>
                </a:solidFill>
                <a:latin typeface="Arial" panose="020B0604020202020204" pitchFamily="34" charset="0"/>
                <a:cs typeface="Arial" panose="020B0604020202020204" pitchFamily="34" charset="0"/>
              </a:rPr>
              <a:t> in R&amp;D (2016, %)</a:t>
            </a:r>
            <a:r>
              <a:rPr lang="hu-HU" sz="1000" baseline="30000" dirty="0">
                <a:solidFill>
                  <a:schemeClr val="bg1">
                    <a:lumMod val="65000"/>
                  </a:schemeClr>
                </a:solidFill>
                <a:latin typeface="Arial" panose="020B0604020202020204" pitchFamily="34" charset="0"/>
                <a:cs typeface="Arial" panose="020B0604020202020204" pitchFamily="34" charset="0"/>
              </a:rPr>
              <a:t>41</a:t>
            </a:r>
            <a:endParaRPr lang="hu-HU" sz="1600" dirty="0">
              <a:solidFill>
                <a:schemeClr val="bg1">
                  <a:lumMod val="65000"/>
                </a:schemeClr>
              </a:solidFill>
              <a:latin typeface="Arial" panose="020B0604020202020204" pitchFamily="34" charset="0"/>
              <a:cs typeface="Arial" panose="020B0604020202020204" pitchFamily="34" charset="0"/>
            </a:endParaRPr>
          </a:p>
        </p:txBody>
      </p:sp>
      <p:cxnSp>
        <p:nvCxnSpPr>
          <p:cNvPr id="22" name="Egyenes összekötő 21">
            <a:extLst>
              <a:ext uri="{FF2B5EF4-FFF2-40B4-BE49-F238E27FC236}">
                <a16:creationId xmlns:a16="http://schemas.microsoft.com/office/drawing/2014/main" id="{A5826B26-E2B2-1640-AFD9-F59C8CF10AC5}"/>
              </a:ext>
            </a:extLst>
          </p:cNvPr>
          <p:cNvCxnSpPr/>
          <p:nvPr/>
        </p:nvCxnSpPr>
        <p:spPr>
          <a:xfrm>
            <a:off x="389907" y="1751625"/>
            <a:ext cx="216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Egyenes összekötő 23">
            <a:extLst>
              <a:ext uri="{FF2B5EF4-FFF2-40B4-BE49-F238E27FC236}">
                <a16:creationId xmlns:a16="http://schemas.microsoft.com/office/drawing/2014/main" id="{2C7ED777-1AAC-9D44-BDDB-07AB550E23D0}"/>
              </a:ext>
            </a:extLst>
          </p:cNvPr>
          <p:cNvCxnSpPr/>
          <p:nvPr/>
        </p:nvCxnSpPr>
        <p:spPr>
          <a:xfrm>
            <a:off x="6373501" y="1750918"/>
            <a:ext cx="216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églalap 25">
            <a:extLst>
              <a:ext uri="{FF2B5EF4-FFF2-40B4-BE49-F238E27FC236}">
                <a16:creationId xmlns:a16="http://schemas.microsoft.com/office/drawing/2014/main" id="{541C31EE-BBA8-BA41-B4CB-2B04D389221D}"/>
              </a:ext>
            </a:extLst>
          </p:cNvPr>
          <p:cNvSpPr/>
          <p:nvPr/>
        </p:nvSpPr>
        <p:spPr>
          <a:xfrm>
            <a:off x="6124738" y="1300271"/>
            <a:ext cx="2998713" cy="412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000" dirty="0" err="1">
                <a:solidFill>
                  <a:schemeClr val="bg1">
                    <a:lumMod val="65000"/>
                  </a:schemeClr>
                </a:solidFill>
                <a:latin typeface="Arial" panose="020B0604020202020204" pitchFamily="34" charset="0"/>
                <a:cs typeface="Arial" panose="020B0604020202020204" pitchFamily="34" charset="0"/>
              </a:rPr>
              <a:t>Proportion</a:t>
            </a:r>
            <a:r>
              <a:rPr lang="hu-HU" sz="1000" dirty="0">
                <a:solidFill>
                  <a:schemeClr val="bg1">
                    <a:lumMod val="65000"/>
                  </a:schemeClr>
                </a:solidFill>
                <a:latin typeface="Arial" panose="020B0604020202020204" pitchFamily="34" charset="0"/>
                <a:cs typeface="Arial" panose="020B0604020202020204" pitchFamily="34" charset="0"/>
              </a:rPr>
              <a:t> of </a:t>
            </a:r>
            <a:r>
              <a:rPr lang="hu-HU" sz="1000" dirty="0" err="1">
                <a:solidFill>
                  <a:schemeClr val="bg1">
                    <a:lumMod val="65000"/>
                  </a:schemeClr>
                </a:solidFill>
                <a:latin typeface="Arial" panose="020B0604020202020204" pitchFamily="34" charset="0"/>
                <a:cs typeface="Arial" panose="020B0604020202020204" pitchFamily="34" charset="0"/>
              </a:rPr>
              <a:t>fundamental</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research</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applied</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research</a:t>
            </a:r>
            <a:r>
              <a:rPr lang="hu-HU" sz="1000" dirty="0">
                <a:solidFill>
                  <a:schemeClr val="bg1">
                    <a:lumMod val="65000"/>
                  </a:schemeClr>
                </a:solidFill>
                <a:latin typeface="Arial" panose="020B0604020202020204" pitchFamily="34" charset="0"/>
                <a:cs typeface="Arial" panose="020B0604020202020204" pitchFamily="34" charset="0"/>
              </a:rPr>
              <a:t> and </a:t>
            </a:r>
            <a:r>
              <a:rPr lang="hu-HU" sz="1000" dirty="0" err="1">
                <a:solidFill>
                  <a:schemeClr val="bg1">
                    <a:lumMod val="65000"/>
                  </a:schemeClr>
                </a:solidFill>
                <a:latin typeface="Arial" panose="020B0604020202020204" pitchFamily="34" charset="0"/>
                <a:cs typeface="Arial" panose="020B0604020202020204" pitchFamily="34" charset="0"/>
              </a:rPr>
              <a:t>experimental</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development</a:t>
            </a:r>
            <a:r>
              <a:rPr lang="hu-HU" sz="1000" dirty="0">
                <a:solidFill>
                  <a:schemeClr val="bg1">
                    <a:lumMod val="65000"/>
                  </a:schemeClr>
                </a:solidFill>
                <a:latin typeface="Arial" panose="020B0604020202020204" pitchFamily="34" charset="0"/>
                <a:cs typeface="Arial" panose="020B0604020202020204" pitchFamily="34" charset="0"/>
              </a:rPr>
              <a:t> in R&amp;D in </a:t>
            </a:r>
            <a:r>
              <a:rPr lang="hu-HU" sz="1000" dirty="0" err="1">
                <a:solidFill>
                  <a:schemeClr val="bg1">
                    <a:lumMod val="65000"/>
                  </a:schemeClr>
                </a:solidFill>
                <a:latin typeface="Arial" panose="020B0604020202020204" pitchFamily="34" charset="0"/>
                <a:cs typeface="Arial" panose="020B0604020202020204" pitchFamily="34" charset="0"/>
              </a:rPr>
              <a:t>higher</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education</a:t>
            </a:r>
            <a:r>
              <a:rPr lang="hu-HU" sz="1000" dirty="0">
                <a:solidFill>
                  <a:schemeClr val="bg1">
                    <a:lumMod val="65000"/>
                  </a:schemeClr>
                </a:solidFill>
                <a:latin typeface="Arial" panose="020B0604020202020204" pitchFamily="34" charset="0"/>
                <a:cs typeface="Arial" panose="020B0604020202020204" pitchFamily="34" charset="0"/>
              </a:rPr>
              <a:t> </a:t>
            </a:r>
            <a:r>
              <a:rPr lang="hu-HU" sz="1000" dirty="0" err="1">
                <a:solidFill>
                  <a:schemeClr val="bg1">
                    <a:lumMod val="65000"/>
                  </a:schemeClr>
                </a:solidFill>
                <a:latin typeface="Arial" panose="020B0604020202020204" pitchFamily="34" charset="0"/>
                <a:cs typeface="Arial" panose="020B0604020202020204" pitchFamily="34" charset="0"/>
              </a:rPr>
              <a:t>institutions</a:t>
            </a:r>
            <a:r>
              <a:rPr lang="hu-HU" sz="1000" dirty="0">
                <a:solidFill>
                  <a:schemeClr val="bg1">
                    <a:lumMod val="65000"/>
                  </a:schemeClr>
                </a:solidFill>
                <a:latin typeface="Arial" panose="020B0604020202020204" pitchFamily="34" charset="0"/>
                <a:cs typeface="Arial" panose="020B0604020202020204" pitchFamily="34" charset="0"/>
              </a:rPr>
              <a:t> (2016, %)</a:t>
            </a:r>
            <a:r>
              <a:rPr lang="hu-HU" sz="1000" baseline="30000" dirty="0">
                <a:solidFill>
                  <a:schemeClr val="bg1">
                    <a:lumMod val="65000"/>
                  </a:schemeClr>
                </a:solidFill>
                <a:latin typeface="Arial" panose="020B0604020202020204" pitchFamily="34" charset="0"/>
                <a:cs typeface="Arial" panose="020B0604020202020204" pitchFamily="34" charset="0"/>
              </a:rPr>
              <a:t>42</a:t>
            </a:r>
            <a:endParaRPr lang="hu-HU" sz="1600" dirty="0">
              <a:solidFill>
                <a:schemeClr val="bg1">
                  <a:lumMod val="65000"/>
                </a:schemeClr>
              </a:solidFill>
              <a:latin typeface="Arial" panose="020B0604020202020204" pitchFamily="34" charset="0"/>
              <a:cs typeface="Arial" panose="020B0604020202020204" pitchFamily="34" charset="0"/>
            </a:endParaRPr>
          </a:p>
        </p:txBody>
      </p:sp>
      <p:sp>
        <p:nvSpPr>
          <p:cNvPr id="16" name="Téglalap 15">
            <a:extLst>
              <a:ext uri="{FF2B5EF4-FFF2-40B4-BE49-F238E27FC236}">
                <a16:creationId xmlns:a16="http://schemas.microsoft.com/office/drawing/2014/main" id="{EDEF89F3-F7C0-B248-8C7D-A259F83B3BEC}"/>
              </a:ext>
            </a:extLst>
          </p:cNvPr>
          <p:cNvSpPr/>
          <p:nvPr/>
        </p:nvSpPr>
        <p:spPr>
          <a:xfrm>
            <a:off x="1490455" y="1790868"/>
            <a:ext cx="790408" cy="26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800" dirty="0" err="1">
                <a:solidFill>
                  <a:schemeClr val="tx1"/>
                </a:solidFill>
                <a:latin typeface="Arial" panose="020B0604020202020204" pitchFamily="34" charset="0"/>
                <a:cs typeface="Arial" panose="020B0604020202020204" pitchFamily="34" charset="0"/>
              </a:rPr>
              <a:t>Fundamental</a:t>
            </a:r>
            <a:r>
              <a:rPr lang="hu-HU" sz="800" dirty="0">
                <a:solidFill>
                  <a:schemeClr val="tx1"/>
                </a:solidFill>
                <a:latin typeface="Arial" panose="020B0604020202020204" pitchFamily="34" charset="0"/>
                <a:cs typeface="Arial" panose="020B0604020202020204" pitchFamily="34" charset="0"/>
              </a:rPr>
              <a:t> </a:t>
            </a:r>
            <a:r>
              <a:rPr lang="hu-HU" sz="800" dirty="0" err="1">
                <a:solidFill>
                  <a:schemeClr val="tx1"/>
                </a:solidFill>
                <a:latin typeface="Arial" panose="020B0604020202020204" pitchFamily="34" charset="0"/>
                <a:cs typeface="Arial" panose="020B0604020202020204" pitchFamily="34" charset="0"/>
              </a:rPr>
              <a:t>research</a:t>
            </a:r>
            <a:endParaRPr lang="hu-HU" sz="800" dirty="0">
              <a:solidFill>
                <a:schemeClr val="tx1"/>
              </a:solidFill>
              <a:latin typeface="Arial" panose="020B0604020202020204" pitchFamily="34" charset="0"/>
              <a:cs typeface="Arial" panose="020B0604020202020204" pitchFamily="34" charset="0"/>
            </a:endParaRPr>
          </a:p>
        </p:txBody>
      </p:sp>
      <p:sp>
        <p:nvSpPr>
          <p:cNvPr id="17" name="Téglalap 16">
            <a:extLst>
              <a:ext uri="{FF2B5EF4-FFF2-40B4-BE49-F238E27FC236}">
                <a16:creationId xmlns:a16="http://schemas.microsoft.com/office/drawing/2014/main" id="{7DDC5559-B6EA-B54B-A4C1-DA0B1C048CB4}"/>
              </a:ext>
            </a:extLst>
          </p:cNvPr>
          <p:cNvSpPr/>
          <p:nvPr/>
        </p:nvSpPr>
        <p:spPr>
          <a:xfrm>
            <a:off x="2366029" y="1790867"/>
            <a:ext cx="1045029" cy="26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800" dirty="0" err="1">
                <a:solidFill>
                  <a:schemeClr val="tx1"/>
                </a:solidFill>
                <a:latin typeface="Arial" panose="020B0604020202020204" pitchFamily="34" charset="0"/>
                <a:cs typeface="Arial" panose="020B0604020202020204" pitchFamily="34" charset="0"/>
              </a:rPr>
              <a:t>Applied</a:t>
            </a:r>
            <a:r>
              <a:rPr lang="hu-HU" sz="800" dirty="0">
                <a:solidFill>
                  <a:schemeClr val="tx1"/>
                </a:solidFill>
                <a:latin typeface="Arial" panose="020B0604020202020204" pitchFamily="34" charset="0"/>
                <a:cs typeface="Arial" panose="020B0604020202020204" pitchFamily="34" charset="0"/>
              </a:rPr>
              <a:t> </a:t>
            </a:r>
            <a:r>
              <a:rPr lang="hu-HU" sz="800" dirty="0" err="1">
                <a:solidFill>
                  <a:schemeClr val="tx1"/>
                </a:solidFill>
                <a:latin typeface="Arial" panose="020B0604020202020204" pitchFamily="34" charset="0"/>
                <a:cs typeface="Arial" panose="020B0604020202020204" pitchFamily="34" charset="0"/>
              </a:rPr>
              <a:t>research</a:t>
            </a:r>
            <a:endParaRPr lang="hu-HU" sz="800" dirty="0">
              <a:solidFill>
                <a:schemeClr val="tx1"/>
              </a:solidFill>
              <a:latin typeface="Arial" panose="020B0604020202020204" pitchFamily="34" charset="0"/>
              <a:cs typeface="Arial" panose="020B0604020202020204" pitchFamily="34" charset="0"/>
            </a:endParaRPr>
          </a:p>
        </p:txBody>
      </p:sp>
      <p:sp>
        <p:nvSpPr>
          <p:cNvPr id="18" name="Téglalap 17">
            <a:extLst>
              <a:ext uri="{FF2B5EF4-FFF2-40B4-BE49-F238E27FC236}">
                <a16:creationId xmlns:a16="http://schemas.microsoft.com/office/drawing/2014/main" id="{6A0A23A4-6282-314D-A607-A20D544AEBD5}"/>
              </a:ext>
            </a:extLst>
          </p:cNvPr>
          <p:cNvSpPr/>
          <p:nvPr/>
        </p:nvSpPr>
        <p:spPr>
          <a:xfrm>
            <a:off x="3547231" y="1808304"/>
            <a:ext cx="1198432" cy="26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800" dirty="0" err="1">
                <a:solidFill>
                  <a:schemeClr val="tx1"/>
                </a:solidFill>
                <a:latin typeface="Arial" panose="020B0604020202020204" pitchFamily="34" charset="0"/>
                <a:cs typeface="Arial" panose="020B0604020202020204" pitchFamily="34" charset="0"/>
              </a:rPr>
              <a:t>Experimental</a:t>
            </a:r>
            <a:r>
              <a:rPr lang="hu-HU" sz="800" dirty="0">
                <a:solidFill>
                  <a:schemeClr val="tx1"/>
                </a:solidFill>
                <a:latin typeface="Arial" panose="020B0604020202020204" pitchFamily="34" charset="0"/>
                <a:cs typeface="Arial" panose="020B0604020202020204" pitchFamily="34" charset="0"/>
              </a:rPr>
              <a:t> </a:t>
            </a:r>
            <a:r>
              <a:rPr lang="hu-HU" sz="800" dirty="0" err="1">
                <a:solidFill>
                  <a:schemeClr val="tx1"/>
                </a:solidFill>
                <a:latin typeface="Arial" panose="020B0604020202020204" pitchFamily="34" charset="0"/>
                <a:cs typeface="Arial" panose="020B0604020202020204" pitchFamily="34" charset="0"/>
              </a:rPr>
              <a:t>development</a:t>
            </a:r>
            <a:endParaRPr lang="hu-HU" sz="800" dirty="0">
              <a:solidFill>
                <a:schemeClr val="tx1"/>
              </a:solidFill>
              <a:latin typeface="Arial" panose="020B0604020202020204" pitchFamily="34" charset="0"/>
              <a:cs typeface="Arial" panose="020B0604020202020204" pitchFamily="34" charset="0"/>
            </a:endParaRPr>
          </a:p>
        </p:txBody>
      </p:sp>
      <p:sp>
        <p:nvSpPr>
          <p:cNvPr id="25" name="Téglalap 24">
            <a:extLst>
              <a:ext uri="{FF2B5EF4-FFF2-40B4-BE49-F238E27FC236}">
                <a16:creationId xmlns:a16="http://schemas.microsoft.com/office/drawing/2014/main" id="{F768D991-2B84-C543-A0FF-8FBB06D00271}"/>
              </a:ext>
            </a:extLst>
          </p:cNvPr>
          <p:cNvSpPr/>
          <p:nvPr/>
        </p:nvSpPr>
        <p:spPr>
          <a:xfrm>
            <a:off x="7227695" y="1808305"/>
            <a:ext cx="790408" cy="26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800" dirty="0" err="1">
                <a:solidFill>
                  <a:schemeClr val="tx1"/>
                </a:solidFill>
                <a:latin typeface="Arial" panose="020B0604020202020204" pitchFamily="34" charset="0"/>
                <a:cs typeface="Arial" panose="020B0604020202020204" pitchFamily="34" charset="0"/>
              </a:rPr>
              <a:t>Fundamental</a:t>
            </a:r>
            <a:r>
              <a:rPr lang="hu-HU" sz="800" dirty="0">
                <a:solidFill>
                  <a:schemeClr val="tx1"/>
                </a:solidFill>
                <a:latin typeface="Arial" panose="020B0604020202020204" pitchFamily="34" charset="0"/>
                <a:cs typeface="Arial" panose="020B0604020202020204" pitchFamily="34" charset="0"/>
              </a:rPr>
              <a:t> </a:t>
            </a:r>
            <a:r>
              <a:rPr lang="hu-HU" sz="800" dirty="0" err="1">
                <a:solidFill>
                  <a:schemeClr val="tx1"/>
                </a:solidFill>
                <a:latin typeface="Arial" panose="020B0604020202020204" pitchFamily="34" charset="0"/>
                <a:cs typeface="Arial" panose="020B0604020202020204" pitchFamily="34" charset="0"/>
              </a:rPr>
              <a:t>research</a:t>
            </a:r>
            <a:endParaRPr lang="hu-HU" sz="800" dirty="0">
              <a:solidFill>
                <a:schemeClr val="tx1"/>
              </a:solidFill>
              <a:latin typeface="Arial" panose="020B0604020202020204" pitchFamily="34" charset="0"/>
              <a:cs typeface="Arial" panose="020B0604020202020204" pitchFamily="34" charset="0"/>
            </a:endParaRPr>
          </a:p>
        </p:txBody>
      </p:sp>
      <p:sp>
        <p:nvSpPr>
          <p:cNvPr id="27" name="Téglalap 26">
            <a:extLst>
              <a:ext uri="{FF2B5EF4-FFF2-40B4-BE49-F238E27FC236}">
                <a16:creationId xmlns:a16="http://schemas.microsoft.com/office/drawing/2014/main" id="{72BB9BC4-472E-4747-A1E6-8027B4873259}"/>
              </a:ext>
            </a:extLst>
          </p:cNvPr>
          <p:cNvSpPr/>
          <p:nvPr/>
        </p:nvSpPr>
        <p:spPr>
          <a:xfrm>
            <a:off x="8085354" y="1798030"/>
            <a:ext cx="1045029" cy="26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800" dirty="0" err="1">
                <a:solidFill>
                  <a:schemeClr val="tx1"/>
                </a:solidFill>
                <a:latin typeface="Arial" panose="020B0604020202020204" pitchFamily="34" charset="0"/>
                <a:cs typeface="Arial" panose="020B0604020202020204" pitchFamily="34" charset="0"/>
              </a:rPr>
              <a:t>Applied</a:t>
            </a:r>
            <a:r>
              <a:rPr lang="hu-HU" sz="800" dirty="0">
                <a:solidFill>
                  <a:schemeClr val="tx1"/>
                </a:solidFill>
                <a:latin typeface="Arial" panose="020B0604020202020204" pitchFamily="34" charset="0"/>
                <a:cs typeface="Arial" panose="020B0604020202020204" pitchFamily="34" charset="0"/>
              </a:rPr>
              <a:t> </a:t>
            </a:r>
            <a:r>
              <a:rPr lang="hu-HU" sz="800" dirty="0" err="1">
                <a:solidFill>
                  <a:schemeClr val="tx1"/>
                </a:solidFill>
                <a:latin typeface="Arial" panose="020B0604020202020204" pitchFamily="34" charset="0"/>
                <a:cs typeface="Arial" panose="020B0604020202020204" pitchFamily="34" charset="0"/>
              </a:rPr>
              <a:t>research</a:t>
            </a:r>
            <a:endParaRPr lang="hu-HU" sz="800" dirty="0">
              <a:solidFill>
                <a:schemeClr val="tx1"/>
              </a:solidFill>
              <a:latin typeface="Arial" panose="020B0604020202020204" pitchFamily="34" charset="0"/>
              <a:cs typeface="Arial" panose="020B0604020202020204" pitchFamily="34" charset="0"/>
            </a:endParaRPr>
          </a:p>
        </p:txBody>
      </p:sp>
      <p:sp>
        <p:nvSpPr>
          <p:cNvPr id="29" name="Téglalap 28">
            <a:extLst>
              <a:ext uri="{FF2B5EF4-FFF2-40B4-BE49-F238E27FC236}">
                <a16:creationId xmlns:a16="http://schemas.microsoft.com/office/drawing/2014/main" id="{B8C07E68-5C49-FC4C-B91C-1A94C43DA6A8}"/>
              </a:ext>
            </a:extLst>
          </p:cNvPr>
          <p:cNvSpPr/>
          <p:nvPr/>
        </p:nvSpPr>
        <p:spPr>
          <a:xfrm>
            <a:off x="9263923" y="1815467"/>
            <a:ext cx="1198432" cy="26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800" dirty="0" err="1">
                <a:solidFill>
                  <a:schemeClr val="tx1"/>
                </a:solidFill>
                <a:latin typeface="Arial" panose="020B0604020202020204" pitchFamily="34" charset="0"/>
                <a:cs typeface="Arial" panose="020B0604020202020204" pitchFamily="34" charset="0"/>
              </a:rPr>
              <a:t>Experimental</a:t>
            </a:r>
            <a:r>
              <a:rPr lang="hu-HU" sz="800" dirty="0">
                <a:solidFill>
                  <a:schemeClr val="tx1"/>
                </a:solidFill>
                <a:latin typeface="Arial" panose="020B0604020202020204" pitchFamily="34" charset="0"/>
                <a:cs typeface="Arial" panose="020B0604020202020204" pitchFamily="34" charset="0"/>
              </a:rPr>
              <a:t> </a:t>
            </a:r>
            <a:r>
              <a:rPr lang="hu-HU" sz="800" dirty="0" err="1">
                <a:solidFill>
                  <a:schemeClr val="tx1"/>
                </a:solidFill>
                <a:latin typeface="Arial" panose="020B0604020202020204" pitchFamily="34" charset="0"/>
                <a:cs typeface="Arial" panose="020B0604020202020204" pitchFamily="34" charset="0"/>
              </a:rPr>
              <a:t>development</a:t>
            </a:r>
            <a:endParaRPr lang="hu-HU" sz="800" dirty="0">
              <a:solidFill>
                <a:schemeClr val="tx1"/>
              </a:solidFill>
              <a:latin typeface="Arial" panose="020B0604020202020204" pitchFamily="34" charset="0"/>
              <a:cs typeface="Arial" panose="020B0604020202020204" pitchFamily="34" charset="0"/>
            </a:endParaRPr>
          </a:p>
        </p:txBody>
      </p:sp>
      <p:sp>
        <p:nvSpPr>
          <p:cNvPr id="4" name="Szövegdoboz 3"/>
          <p:cNvSpPr txBox="1"/>
          <p:nvPr/>
        </p:nvSpPr>
        <p:spPr>
          <a:xfrm>
            <a:off x="4065144" y="6462902"/>
            <a:ext cx="7823576" cy="261610"/>
          </a:xfrm>
          <a:prstGeom prst="rect">
            <a:avLst/>
          </a:prstGeom>
          <a:noFill/>
        </p:spPr>
        <p:txBody>
          <a:bodyPr wrap="square" rtlCol="0">
            <a:spAutoFit/>
          </a:bodyPr>
          <a:lstStyle/>
          <a:p>
            <a:r>
              <a:rPr lang="hu-HU" sz="1100" dirty="0" smtClean="0"/>
              <a:t>With </a:t>
            </a:r>
            <a:r>
              <a:rPr lang="hu-HU" sz="1100" dirty="0" err="1" smtClean="0"/>
              <a:t>acknowlegements</a:t>
            </a:r>
            <a:r>
              <a:rPr lang="hu-HU" sz="1100" dirty="0" smtClean="0"/>
              <a:t> </a:t>
            </a:r>
            <a:r>
              <a:rPr lang="hu-HU" sz="1100" dirty="0" err="1" smtClean="0"/>
              <a:t>to</a:t>
            </a:r>
            <a:r>
              <a:rPr lang="hu-HU" sz="1100" dirty="0" smtClean="0"/>
              <a:t> "</a:t>
            </a:r>
            <a:r>
              <a:rPr lang="en-GB" sz="1100" dirty="0" smtClean="0"/>
              <a:t>The </a:t>
            </a:r>
            <a:r>
              <a:rPr lang="en-GB" sz="1100" dirty="0"/>
              <a:t>role of the universities in the innovation </a:t>
            </a:r>
            <a:r>
              <a:rPr lang="en-GB" sz="1100" dirty="0" smtClean="0"/>
              <a:t>ecosystem" </a:t>
            </a:r>
            <a:r>
              <a:rPr lang="en-GB" sz="1100" dirty="0"/>
              <a:t>by László </a:t>
            </a:r>
            <a:r>
              <a:rPr lang="en-GB" sz="1100" dirty="0" err="1"/>
              <a:t>Palkovics</a:t>
            </a:r>
            <a:r>
              <a:rPr lang="en-GB" sz="1100" dirty="0"/>
              <a:t>, 2018</a:t>
            </a:r>
            <a:endParaRPr lang="en-US" sz="1100" dirty="0"/>
          </a:p>
        </p:txBody>
      </p:sp>
    </p:spTree>
    <p:extLst>
      <p:ext uri="{BB962C8B-B14F-4D97-AF65-F5344CB8AC3E}">
        <p14:creationId xmlns:p14="http://schemas.microsoft.com/office/powerpoint/2010/main" val="3891549585"/>
      </p:ext>
    </p:extLst>
  </p:cSld>
  <p:clrMapOvr>
    <a:masterClrMapping/>
  </p:clrMapOvr>
  <p:transition spd="med">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80E575B5-57B2-164A-82FD-67C52D14DC12}"/>
              </a:ext>
            </a:extLst>
          </p:cNvPr>
          <p:cNvSpPr>
            <a:spLocks noGrp="1"/>
          </p:cNvSpPr>
          <p:nvPr>
            <p:ph type="body" sz="quarter" idx="13"/>
          </p:nvPr>
        </p:nvSpPr>
        <p:spPr>
          <a:xfrm>
            <a:off x="1125529" y="2090994"/>
            <a:ext cx="9877970" cy="766688"/>
          </a:xfrm>
          <a:ln/>
        </p:spPr>
        <p:style>
          <a:lnRef idx="2">
            <a:schemeClr val="accent5"/>
          </a:lnRef>
          <a:fillRef idx="1">
            <a:schemeClr val="lt1"/>
          </a:fillRef>
          <a:effectRef idx="0">
            <a:schemeClr val="accent5"/>
          </a:effectRef>
          <a:fontRef idx="minor">
            <a:schemeClr val="dk1"/>
          </a:fontRef>
        </p:style>
        <p:txBody>
          <a:bodyPr>
            <a:normAutofit/>
          </a:bodyPr>
          <a:lstStyle/>
          <a:p>
            <a:pPr marL="285750" indent="-285750">
              <a:buFont typeface="Wingdings" panose="05000000000000000000" pitchFamily="2" charset="2"/>
              <a:buChar char="§"/>
            </a:pPr>
            <a:r>
              <a:rPr lang="hu-HU" sz="1600" b="0" cap="none" dirty="0" smtClean="0">
                <a:solidFill>
                  <a:schemeClr val="accent5">
                    <a:lumMod val="50000"/>
                  </a:schemeClr>
                </a:solidFill>
                <a:latin typeface="Arial" panose="020B0604020202020204" pitchFamily="34" charset="0"/>
                <a:cs typeface="Arial" panose="020B0604020202020204" pitchFamily="34" charset="0"/>
              </a:rPr>
              <a:t>Retaining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global</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value</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chains</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within</a:t>
            </a:r>
            <a:r>
              <a:rPr lang="hu-HU" sz="1600" b="0" cap="none" dirty="0" smtClean="0">
                <a:solidFill>
                  <a:schemeClr val="accent5">
                    <a:lumMod val="50000"/>
                  </a:schemeClr>
                </a:solidFill>
                <a:latin typeface="Arial" panose="020B0604020202020204" pitchFamily="34" charset="0"/>
                <a:cs typeface="Arial" panose="020B0604020202020204" pitchFamily="34" charset="0"/>
              </a:rPr>
              <a:t> the country, and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involving</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their</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higher</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value</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added</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activities</a:t>
            </a:r>
            <a:r>
              <a:rPr lang="hu-HU" sz="1600" b="0" cap="none" dirty="0" smtClean="0">
                <a:solidFill>
                  <a:schemeClr val="accent5">
                    <a:lumMod val="50000"/>
                  </a:schemeClr>
                </a:solidFill>
                <a:latin typeface="Arial" panose="020B0604020202020204" pitchFamily="34" charset="0"/>
                <a:cs typeface="Arial" panose="020B0604020202020204" pitchFamily="34" charset="0"/>
              </a:rPr>
              <a:t> –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both</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nationally-owned</a:t>
            </a:r>
            <a:r>
              <a:rPr lang="hu-HU" sz="1600" b="0" cap="none" dirty="0" smtClean="0">
                <a:solidFill>
                  <a:schemeClr val="accent5">
                    <a:lumMod val="50000"/>
                  </a:schemeClr>
                </a:solidFill>
                <a:latin typeface="Arial" panose="020B0604020202020204" pitchFamily="34" charset="0"/>
                <a:cs typeface="Arial" panose="020B0604020202020204" pitchFamily="34" charset="0"/>
              </a:rPr>
              <a:t>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enterprises</a:t>
            </a:r>
            <a:r>
              <a:rPr lang="hu-HU" sz="1600" b="0" cap="none" dirty="0" smtClean="0">
                <a:solidFill>
                  <a:schemeClr val="accent5">
                    <a:lumMod val="50000"/>
                  </a:schemeClr>
                </a:solidFill>
                <a:latin typeface="Arial" panose="020B0604020202020204" pitchFamily="34" charset="0"/>
                <a:cs typeface="Arial" panose="020B0604020202020204" pitchFamily="34" charset="0"/>
              </a:rPr>
              <a:t> and local </a:t>
            </a:r>
            <a:r>
              <a:rPr lang="hu-HU" sz="1600" b="0" cap="none" dirty="0" err="1" smtClean="0">
                <a:solidFill>
                  <a:schemeClr val="accent5">
                    <a:lumMod val="50000"/>
                  </a:schemeClr>
                </a:solidFill>
                <a:latin typeface="Arial" panose="020B0604020202020204" pitchFamily="34" charset="0"/>
                <a:cs typeface="Arial" panose="020B0604020202020204" pitchFamily="34" charset="0"/>
              </a:rPr>
              <a:t>partners</a:t>
            </a:r>
            <a:endParaRPr lang="hu-HU" sz="1600" b="0" cap="none" dirty="0">
              <a:solidFill>
                <a:schemeClr val="accent5">
                  <a:lumMod val="50000"/>
                </a:schemeClr>
              </a:solidFill>
              <a:latin typeface="Arial" panose="020B0604020202020204" pitchFamily="34" charset="0"/>
              <a:cs typeface="Arial" panose="020B0604020202020204" pitchFamily="34" charset="0"/>
            </a:endParaRPr>
          </a:p>
        </p:txBody>
      </p:sp>
      <p:sp>
        <p:nvSpPr>
          <p:cNvPr id="5" name="Dia számának helye 4">
            <a:extLst>
              <a:ext uri="{FF2B5EF4-FFF2-40B4-BE49-F238E27FC236}">
                <a16:creationId xmlns:a16="http://schemas.microsoft.com/office/drawing/2014/main" id="{70072FF2-503F-0349-A7C8-8E3AE425C293}"/>
              </a:ext>
            </a:extLst>
          </p:cNvPr>
          <p:cNvSpPr>
            <a:spLocks noGrp="1"/>
          </p:cNvSpPr>
          <p:nvPr>
            <p:ph type="sldNum" sz="quarter" idx="18"/>
          </p:nvPr>
        </p:nvSpPr>
        <p:spPr/>
        <p:txBody>
          <a:bodyPr/>
          <a:lstStyle/>
          <a:p>
            <a:fld id="{D74926BA-65EF-4C40-9E66-7E87365823D3}" type="slidenum">
              <a:rPr lang="hu-HU" smtClean="0"/>
              <a:pPr/>
              <a:t>6</a:t>
            </a:fld>
            <a:endParaRPr lang="hu-HU"/>
          </a:p>
        </p:txBody>
      </p:sp>
      <p:sp>
        <p:nvSpPr>
          <p:cNvPr id="8" name="Szöveg helye 1">
            <a:extLst>
              <a:ext uri="{FF2B5EF4-FFF2-40B4-BE49-F238E27FC236}">
                <a16:creationId xmlns:a16="http://schemas.microsoft.com/office/drawing/2014/main" id="{CBD12844-9370-0D45-8025-02010F55BC08}"/>
              </a:ext>
            </a:extLst>
          </p:cNvPr>
          <p:cNvSpPr txBox="1">
            <a:spLocks/>
          </p:cNvSpPr>
          <p:nvPr/>
        </p:nvSpPr>
        <p:spPr>
          <a:xfrm>
            <a:off x="1125528" y="2952647"/>
            <a:ext cx="9888835" cy="577433"/>
          </a:xfrm>
          <a:prstGeom prst="rect">
            <a:avLst/>
          </a:prstGeom>
          <a:ln/>
        </p:spPr>
        <p:style>
          <a:lnRef idx="2">
            <a:schemeClr val="accent5"/>
          </a:lnRef>
          <a:fillRef idx="1">
            <a:schemeClr val="lt1"/>
          </a:fillRef>
          <a:effectRef idx="0">
            <a:schemeClr val="accent5"/>
          </a:effectRef>
          <a:fontRef idx="minor">
            <a:schemeClr val="dk1"/>
          </a:fontRef>
        </p:style>
        <p:txBody>
          <a:bodyPr vert="horz" lIns="274320" tIns="45720" rIns="91440" bIns="45720" rtlCol="0" anchor="ctr">
            <a:normAutofit/>
          </a:bodyPr>
          <a:lstStyle>
            <a:lvl1pPr marL="182880" indent="0" algn="l" defTabSz="914400" rtl="0" eaLnBrk="1" latinLnBrk="0" hangingPunct="1">
              <a:lnSpc>
                <a:spcPct val="90000"/>
              </a:lnSpc>
              <a:spcBef>
                <a:spcPts val="1000"/>
              </a:spcBef>
              <a:buFont typeface="Arial" panose="020B0604020202020204" pitchFamily="34" charset="0"/>
              <a:buNone/>
              <a:defRPr sz="3200" b="1" i="0" kern="1200" cap="all"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Font typeface="Wingdings" pitchFamily="2" charset="2"/>
              <a:buChar char="§"/>
            </a:pPr>
            <a:r>
              <a:rPr lang="hu-HU" sz="1600" b="0" cap="none" dirty="0">
                <a:solidFill>
                  <a:schemeClr val="accent5">
                    <a:lumMod val="50000"/>
                  </a:schemeClr>
                </a:solidFill>
                <a:latin typeface="Arial" panose="020B0604020202020204" pitchFamily="34" charset="0"/>
                <a:cs typeface="Arial" panose="020B0604020202020204" pitchFamily="34" charset="0"/>
              </a:rPr>
              <a:t>Building </a:t>
            </a:r>
            <a:r>
              <a:rPr lang="hu-HU" sz="1600" b="0" cap="none" dirty="0" err="1">
                <a:solidFill>
                  <a:schemeClr val="accent5">
                    <a:lumMod val="50000"/>
                  </a:schemeClr>
                </a:solidFill>
                <a:latin typeface="Arial" panose="020B0604020202020204" pitchFamily="34" charset="0"/>
                <a:cs typeface="Arial" panose="020B0604020202020204" pitchFamily="34" charset="0"/>
              </a:rPr>
              <a:t>up</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nationally-owned</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global</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value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chains</a:t>
            </a:r>
            <a:r>
              <a:rPr lang="hu-HU" sz="1600" b="0" cap="none" dirty="0">
                <a:solidFill>
                  <a:schemeClr val="accent5">
                    <a:lumMod val="50000"/>
                  </a:schemeClr>
                </a:solidFill>
                <a:latin typeface="Arial" panose="020B0604020202020204" pitchFamily="34" charset="0"/>
                <a:cs typeface="Arial" panose="020B0604020202020204" pitchFamily="34" charset="0"/>
              </a:rPr>
              <a:t> and </a:t>
            </a:r>
            <a:r>
              <a:rPr lang="hu-HU" sz="1600" b="0" cap="none" dirty="0" err="1">
                <a:solidFill>
                  <a:schemeClr val="accent5">
                    <a:lumMod val="50000"/>
                  </a:schemeClr>
                </a:solidFill>
                <a:latin typeface="Arial" panose="020B0604020202020204" pitchFamily="34" charset="0"/>
                <a:cs typeface="Arial" panose="020B0604020202020204" pitchFamily="34" charset="0"/>
              </a:rPr>
              <a:t>Hungarian</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brands</a:t>
            </a:r>
            <a:endParaRPr lang="hu-HU" sz="1600" b="0" cap="none" dirty="0">
              <a:solidFill>
                <a:schemeClr val="accent5">
                  <a:lumMod val="50000"/>
                </a:schemeClr>
              </a:solidFill>
              <a:latin typeface="Arial" panose="020B0604020202020204" pitchFamily="34" charset="0"/>
              <a:cs typeface="Arial" panose="020B0604020202020204" pitchFamily="34" charset="0"/>
            </a:endParaRPr>
          </a:p>
        </p:txBody>
      </p:sp>
      <p:sp>
        <p:nvSpPr>
          <p:cNvPr id="9" name="Szöveg helye 1">
            <a:extLst>
              <a:ext uri="{FF2B5EF4-FFF2-40B4-BE49-F238E27FC236}">
                <a16:creationId xmlns:a16="http://schemas.microsoft.com/office/drawing/2014/main" id="{6D1CF32F-376B-6F4B-823A-C2047535511A}"/>
              </a:ext>
            </a:extLst>
          </p:cNvPr>
          <p:cNvSpPr txBox="1">
            <a:spLocks/>
          </p:cNvSpPr>
          <p:nvPr/>
        </p:nvSpPr>
        <p:spPr>
          <a:xfrm>
            <a:off x="1114662" y="3623960"/>
            <a:ext cx="9888836" cy="555909"/>
          </a:xfrm>
          <a:prstGeom prst="rect">
            <a:avLst/>
          </a:prstGeom>
          <a:ln/>
        </p:spPr>
        <p:style>
          <a:lnRef idx="2">
            <a:schemeClr val="accent5"/>
          </a:lnRef>
          <a:fillRef idx="1">
            <a:schemeClr val="lt1"/>
          </a:fillRef>
          <a:effectRef idx="0">
            <a:schemeClr val="accent5"/>
          </a:effectRef>
          <a:fontRef idx="minor">
            <a:schemeClr val="dk1"/>
          </a:fontRef>
        </p:style>
        <p:txBody>
          <a:bodyPr vert="horz" lIns="274320" tIns="45720" rIns="91440" bIns="45720" rtlCol="0" anchor="ctr">
            <a:normAutofit/>
          </a:bodyPr>
          <a:lstStyle>
            <a:lvl1pPr marL="182880" indent="0" algn="l" defTabSz="914400" rtl="0" eaLnBrk="1" latinLnBrk="0" hangingPunct="1">
              <a:lnSpc>
                <a:spcPct val="90000"/>
              </a:lnSpc>
              <a:spcBef>
                <a:spcPts val="1000"/>
              </a:spcBef>
              <a:buFont typeface="Arial" panose="020B0604020202020204" pitchFamily="34" charset="0"/>
              <a:buNone/>
              <a:defRPr sz="3200" b="1" i="0" kern="1200" cap="all"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indent="-317500">
              <a:buFont typeface="Wingdings" pitchFamily="2" charset="2"/>
              <a:buChar char="§"/>
            </a:pPr>
            <a:r>
              <a:rPr lang="hu-HU" sz="1600" b="0" cap="none" dirty="0" err="1">
                <a:solidFill>
                  <a:schemeClr val="accent5">
                    <a:lumMod val="50000"/>
                  </a:schemeClr>
                </a:solidFill>
                <a:latin typeface="Arial" panose="020B0604020202020204" pitchFamily="34" charset="0"/>
                <a:cs typeface="Arial" panose="020B0604020202020204" pitchFamily="34" charset="0"/>
              </a:rPr>
              <a:t>Increasing</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the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competitiveness</a:t>
            </a:r>
            <a:r>
              <a:rPr lang="hu-HU" sz="1600" b="0" cap="none" dirty="0">
                <a:solidFill>
                  <a:schemeClr val="accent5">
                    <a:lumMod val="50000"/>
                  </a:schemeClr>
                </a:solidFill>
                <a:latin typeface="Arial" panose="020B0604020202020204" pitchFamily="34" charset="0"/>
                <a:cs typeface="Arial" panose="020B0604020202020204" pitchFamily="34" charset="0"/>
              </a:rPr>
              <a:t> of </a:t>
            </a:r>
            <a:r>
              <a:rPr lang="hu-HU" sz="1600" b="0" cap="none" dirty="0" err="1">
                <a:solidFill>
                  <a:schemeClr val="accent5">
                    <a:lumMod val="50000"/>
                  </a:schemeClr>
                </a:solidFill>
                <a:latin typeface="Arial" panose="020B0604020202020204" pitchFamily="34" charset="0"/>
                <a:cs typeface="Arial" panose="020B0604020202020204" pitchFamily="34" charset="0"/>
              </a:rPr>
              <a:t>SMEs</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by</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reducing</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their</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tax</a:t>
            </a:r>
            <a:r>
              <a:rPr lang="hu-HU" sz="1600" b="0" cap="none" dirty="0">
                <a:solidFill>
                  <a:schemeClr val="accent5">
                    <a:lumMod val="50000"/>
                  </a:schemeClr>
                </a:solidFill>
                <a:latin typeface="Arial" panose="020B0604020202020204" pitchFamily="34" charset="0"/>
                <a:cs typeface="Arial" panose="020B0604020202020204" pitchFamily="34" charset="0"/>
              </a:rPr>
              <a:t> and </a:t>
            </a:r>
            <a:r>
              <a:rPr lang="hu-HU" sz="1600" b="0" cap="none" dirty="0" err="1">
                <a:solidFill>
                  <a:schemeClr val="accent5">
                    <a:lumMod val="50000"/>
                  </a:schemeClr>
                </a:solidFill>
                <a:latin typeface="Arial" panose="020B0604020202020204" pitchFamily="34" charset="0"/>
                <a:cs typeface="Arial" panose="020B0604020202020204" pitchFamily="34" charset="0"/>
              </a:rPr>
              <a:t>administrative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burden</a:t>
            </a:r>
            <a:endParaRPr lang="hu-HU" sz="1600" b="0" cap="none" dirty="0">
              <a:solidFill>
                <a:schemeClr val="accent5">
                  <a:lumMod val="50000"/>
                </a:schemeClr>
              </a:solidFill>
              <a:latin typeface="Arial" panose="020B0604020202020204" pitchFamily="34" charset="0"/>
              <a:cs typeface="Arial" panose="020B0604020202020204" pitchFamily="34" charset="0"/>
            </a:endParaRPr>
          </a:p>
        </p:txBody>
      </p:sp>
      <p:sp>
        <p:nvSpPr>
          <p:cNvPr id="10" name="Szöveg helye 1">
            <a:extLst>
              <a:ext uri="{FF2B5EF4-FFF2-40B4-BE49-F238E27FC236}">
                <a16:creationId xmlns:a16="http://schemas.microsoft.com/office/drawing/2014/main" id="{672AEDDA-B949-824A-87B5-BF4F3324F545}"/>
              </a:ext>
            </a:extLst>
          </p:cNvPr>
          <p:cNvSpPr txBox="1">
            <a:spLocks/>
          </p:cNvSpPr>
          <p:nvPr/>
        </p:nvSpPr>
        <p:spPr>
          <a:xfrm>
            <a:off x="1125529" y="4235037"/>
            <a:ext cx="9874992" cy="491526"/>
          </a:xfrm>
          <a:prstGeom prst="rect">
            <a:avLst/>
          </a:prstGeom>
          <a:ln/>
        </p:spPr>
        <p:style>
          <a:lnRef idx="2">
            <a:schemeClr val="accent5"/>
          </a:lnRef>
          <a:fillRef idx="1">
            <a:schemeClr val="lt1"/>
          </a:fillRef>
          <a:effectRef idx="0">
            <a:schemeClr val="accent5"/>
          </a:effectRef>
          <a:fontRef idx="minor">
            <a:schemeClr val="dk1"/>
          </a:fontRef>
        </p:style>
        <p:txBody>
          <a:bodyPr vert="horz" lIns="274320" tIns="45720" rIns="91440" bIns="45720" rtlCol="0" anchor="ctr">
            <a:noAutofit/>
          </a:bodyPr>
          <a:lstStyle>
            <a:lvl1pPr marL="182880" indent="0" algn="l" defTabSz="914400" rtl="0" eaLnBrk="1" latinLnBrk="0" hangingPunct="1">
              <a:lnSpc>
                <a:spcPct val="90000"/>
              </a:lnSpc>
              <a:spcBef>
                <a:spcPts val="1000"/>
              </a:spcBef>
              <a:buFont typeface="Arial" panose="020B0604020202020204" pitchFamily="34" charset="0"/>
              <a:buNone/>
              <a:defRPr sz="3200" b="1" i="0" kern="1200" cap="all"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lnSpc>
                <a:spcPct val="100000"/>
              </a:lnSpc>
              <a:spcBef>
                <a:spcPts val="0"/>
              </a:spcBef>
              <a:buFont typeface="Wingdings" pitchFamily="2" charset="2"/>
              <a:buChar char="§"/>
            </a:pPr>
            <a:r>
              <a:rPr lang="hu-HU" sz="1600" b="0" cap="none" dirty="0" err="1">
                <a:solidFill>
                  <a:schemeClr val="accent5">
                    <a:lumMod val="50000"/>
                  </a:schemeClr>
                </a:solidFill>
                <a:latin typeface="Arial" panose="020B0604020202020204" pitchFamily="34" charset="0"/>
                <a:cs typeface="Arial" panose="020B0604020202020204" pitchFamily="34" charset="0"/>
              </a:rPr>
              <a:t>Increasing</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the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productivity</a:t>
            </a:r>
            <a:r>
              <a:rPr lang="hu-HU" sz="1600" b="0" cap="none" dirty="0">
                <a:solidFill>
                  <a:schemeClr val="accent5">
                    <a:lumMod val="50000"/>
                  </a:schemeClr>
                </a:solidFill>
                <a:latin typeface="Arial" panose="020B0604020202020204" pitchFamily="34" charset="0"/>
                <a:cs typeface="Arial" panose="020B0604020202020204" pitchFamily="34" charset="0"/>
              </a:rPr>
              <a:t> and </a:t>
            </a:r>
            <a:r>
              <a:rPr lang="hu-HU" sz="1600" b="0" cap="none" dirty="0" err="1">
                <a:solidFill>
                  <a:schemeClr val="accent5">
                    <a:lumMod val="50000"/>
                  </a:schemeClr>
                </a:solidFill>
                <a:latin typeface="Arial" panose="020B0604020202020204" pitchFamily="34" charset="0"/>
                <a:cs typeface="Arial" panose="020B0604020202020204" pitchFamily="34" charset="0"/>
              </a:rPr>
              <a:t>innovation</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capacity</a:t>
            </a:r>
            <a:r>
              <a:rPr lang="hu-HU" sz="1600" b="0" cap="none" dirty="0">
                <a:solidFill>
                  <a:schemeClr val="accent5">
                    <a:lumMod val="50000"/>
                  </a:schemeClr>
                </a:solidFill>
                <a:latin typeface="Arial" panose="020B0604020202020204" pitchFamily="34" charset="0"/>
                <a:cs typeface="Arial" panose="020B0604020202020204" pitchFamily="34" charset="0"/>
              </a:rPr>
              <a:t> of </a:t>
            </a:r>
            <a:r>
              <a:rPr lang="hu-HU" sz="1600" b="0" cap="none" dirty="0" err="1">
                <a:solidFill>
                  <a:schemeClr val="accent5">
                    <a:lumMod val="50000"/>
                  </a:schemeClr>
                </a:solidFill>
                <a:latin typeface="Arial" panose="020B0604020202020204" pitchFamily="34" charset="0"/>
                <a:cs typeface="Arial" panose="020B0604020202020204" pitchFamily="34" charset="0"/>
              </a:rPr>
              <a:t>SMEs</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through</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the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development</a:t>
            </a:r>
            <a:r>
              <a:rPr lang="hu-HU" sz="1600" b="0" cap="none" dirty="0">
                <a:solidFill>
                  <a:schemeClr val="accent5">
                    <a:lumMod val="50000"/>
                  </a:schemeClr>
                </a:solidFill>
                <a:latin typeface="Arial" panose="020B0604020202020204" pitchFamily="34" charset="0"/>
                <a:cs typeface="Arial" panose="020B0604020202020204" pitchFamily="34" charset="0"/>
              </a:rPr>
              <a:t> of a </a:t>
            </a:r>
            <a:r>
              <a:rPr lang="hu-HU" sz="1600" b="0" cap="none" dirty="0" err="1">
                <a:solidFill>
                  <a:schemeClr val="accent5">
                    <a:lumMod val="50000"/>
                  </a:schemeClr>
                </a:solidFill>
                <a:latin typeface="Arial" panose="020B0604020202020204" pitchFamily="34" charset="0"/>
                <a:cs typeface="Arial" panose="020B0604020202020204" pitchFamily="34" charset="0"/>
              </a:rPr>
              <a:t>university</a:t>
            </a:r>
            <a:r>
              <a:rPr lang="hu-HU" sz="1600" b="0" cap="none" dirty="0">
                <a:solidFill>
                  <a:schemeClr val="accent5">
                    <a:lumMod val="50000"/>
                  </a:schemeClr>
                </a:solidFill>
                <a:latin typeface="Arial" panose="020B0604020202020204" pitchFamily="34" charset="0"/>
                <a:cs typeface="Arial" panose="020B0604020202020204" pitchFamily="34" charset="0"/>
              </a:rPr>
              <a:t>-centered </a:t>
            </a:r>
            <a:r>
              <a:rPr lang="hu-HU" sz="1600" b="0" cap="none" dirty="0" err="1">
                <a:solidFill>
                  <a:schemeClr val="accent5">
                    <a:lumMod val="50000"/>
                  </a:schemeClr>
                </a:solidFill>
                <a:latin typeface="Arial" panose="020B0604020202020204" pitchFamily="34" charset="0"/>
                <a:cs typeface="Arial" panose="020B0604020202020204" pitchFamily="34" charset="0"/>
              </a:rPr>
              <a:t>innovation</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ecosystem</a:t>
            </a:r>
            <a:endParaRPr lang="hu-HU" sz="1600" b="0" cap="none" dirty="0">
              <a:solidFill>
                <a:schemeClr val="accent5">
                  <a:lumMod val="50000"/>
                </a:schemeClr>
              </a:solidFill>
              <a:latin typeface="Arial" panose="020B0604020202020204" pitchFamily="34" charset="0"/>
              <a:cs typeface="Arial" panose="020B0604020202020204" pitchFamily="34" charset="0"/>
            </a:endParaRPr>
          </a:p>
        </p:txBody>
      </p:sp>
      <p:sp>
        <p:nvSpPr>
          <p:cNvPr id="7" name="Szöveg helye 1">
            <a:extLst>
              <a:ext uri="{FF2B5EF4-FFF2-40B4-BE49-F238E27FC236}">
                <a16:creationId xmlns:a16="http://schemas.microsoft.com/office/drawing/2014/main" id="{E6E7FA87-B09A-8441-B194-D689C5C1A015}"/>
              </a:ext>
            </a:extLst>
          </p:cNvPr>
          <p:cNvSpPr txBox="1">
            <a:spLocks/>
          </p:cNvSpPr>
          <p:nvPr/>
        </p:nvSpPr>
        <p:spPr>
          <a:xfrm>
            <a:off x="1127016" y="4781731"/>
            <a:ext cx="9874993" cy="527081"/>
          </a:xfrm>
          <a:prstGeom prst="rect">
            <a:avLst/>
          </a:prstGeom>
          <a:ln/>
        </p:spPr>
        <p:style>
          <a:lnRef idx="2">
            <a:schemeClr val="accent5"/>
          </a:lnRef>
          <a:fillRef idx="1">
            <a:schemeClr val="lt1"/>
          </a:fillRef>
          <a:effectRef idx="0">
            <a:schemeClr val="accent5"/>
          </a:effectRef>
          <a:fontRef idx="minor">
            <a:schemeClr val="dk1"/>
          </a:fontRef>
        </p:style>
        <p:txBody>
          <a:bodyPr vert="horz" lIns="274320" tIns="45720" rIns="91440" bIns="45720" rtlCol="0" anchor="ctr">
            <a:normAutofit/>
          </a:bodyPr>
          <a:lstStyle>
            <a:lvl1pPr marL="182880" indent="0" algn="l" defTabSz="914400" rtl="0" eaLnBrk="1" latinLnBrk="0" hangingPunct="1">
              <a:lnSpc>
                <a:spcPct val="90000"/>
              </a:lnSpc>
              <a:spcBef>
                <a:spcPts val="1000"/>
              </a:spcBef>
              <a:buFont typeface="Arial" panose="020B0604020202020204" pitchFamily="34" charset="0"/>
              <a:buNone/>
              <a:defRPr sz="3200" b="1" i="0" kern="1200" cap="all"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Font typeface="Wingdings" pitchFamily="2" charset="2"/>
              <a:buChar char="§"/>
            </a:pPr>
            <a:r>
              <a:rPr lang="hu-HU" sz="1600" b="0" cap="none" dirty="0" err="1">
                <a:solidFill>
                  <a:schemeClr val="accent5">
                    <a:lumMod val="50000"/>
                  </a:schemeClr>
                </a:solidFill>
                <a:latin typeface="Arial" panose="020B0604020202020204" pitchFamily="34" charset="0"/>
                <a:cs typeface="Arial" panose="020B0604020202020204" pitchFamily="34" charset="0"/>
              </a:rPr>
              <a:t>Increasing</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the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productivity</a:t>
            </a:r>
            <a:r>
              <a:rPr lang="hu-HU" sz="1600" b="0" cap="none" dirty="0">
                <a:solidFill>
                  <a:schemeClr val="accent5">
                    <a:lumMod val="50000"/>
                  </a:schemeClr>
                </a:solidFill>
                <a:latin typeface="Arial" panose="020B0604020202020204" pitchFamily="34" charset="0"/>
                <a:cs typeface="Arial" panose="020B0604020202020204" pitchFamily="34" charset="0"/>
              </a:rPr>
              <a:t> of </a:t>
            </a:r>
            <a:r>
              <a:rPr lang="hu-HU" sz="1600" b="0" cap="none" dirty="0" err="1">
                <a:solidFill>
                  <a:schemeClr val="accent5">
                    <a:lumMod val="50000"/>
                  </a:schemeClr>
                </a:solidFill>
                <a:latin typeface="Arial" panose="020B0604020202020204" pitchFamily="34" charset="0"/>
                <a:cs typeface="Arial" panose="020B0604020202020204" pitchFamily="34" charset="0"/>
              </a:rPr>
              <a:t>the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workforce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through</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the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development</a:t>
            </a:r>
            <a:r>
              <a:rPr lang="hu-HU" sz="1600" b="0" cap="none" dirty="0">
                <a:solidFill>
                  <a:schemeClr val="accent5">
                    <a:lumMod val="50000"/>
                  </a:schemeClr>
                </a:solidFill>
                <a:latin typeface="Arial" panose="020B0604020202020204" pitchFamily="34" charset="0"/>
                <a:cs typeface="Arial" panose="020B0604020202020204" pitchFamily="34" charset="0"/>
              </a:rPr>
              <a:t> of </a:t>
            </a:r>
            <a:r>
              <a:rPr lang="hu-HU" sz="1600" b="0" cap="none" dirty="0" err="1">
                <a:solidFill>
                  <a:schemeClr val="accent5">
                    <a:lumMod val="50000"/>
                  </a:schemeClr>
                </a:solidFill>
                <a:latin typeface="Arial" panose="020B0604020202020204" pitchFamily="34" charset="0"/>
                <a:cs typeface="Arial" panose="020B0604020202020204" pitchFamily="34" charset="0"/>
              </a:rPr>
              <a:t>vocational</a:t>
            </a:r>
            <a:r>
              <a:rPr lang="hu-HU" sz="1600" b="0" cap="none" dirty="0">
                <a:solidFill>
                  <a:schemeClr val="accent5">
                    <a:lumMod val="50000"/>
                  </a:schemeClr>
                </a:solidFill>
                <a:latin typeface="Arial" panose="020B0604020202020204" pitchFamily="34" charset="0"/>
                <a:cs typeface="Arial" panose="020B0604020202020204" pitchFamily="34" charset="0"/>
              </a:rPr>
              <a:t> and </a:t>
            </a:r>
            <a:r>
              <a:rPr lang="hu-HU" sz="1600" b="0" cap="none" dirty="0" err="1">
                <a:solidFill>
                  <a:schemeClr val="accent5">
                    <a:lumMod val="50000"/>
                  </a:schemeClr>
                </a:solidFill>
                <a:latin typeface="Arial" panose="020B0604020202020204" pitchFamily="34" charset="0"/>
                <a:cs typeface="Arial" panose="020B0604020202020204" pitchFamily="34" charset="0"/>
              </a:rPr>
              <a:t>adult</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training</a:t>
            </a:r>
            <a:endParaRPr lang="hu-HU" sz="1600" b="0" cap="none" dirty="0">
              <a:solidFill>
                <a:schemeClr val="accent5">
                  <a:lumMod val="50000"/>
                </a:schemeClr>
              </a:solidFill>
              <a:latin typeface="Arial" panose="020B0604020202020204" pitchFamily="34" charset="0"/>
              <a:cs typeface="Arial" panose="020B0604020202020204" pitchFamily="34" charset="0"/>
            </a:endParaRPr>
          </a:p>
        </p:txBody>
      </p:sp>
      <p:cxnSp>
        <p:nvCxnSpPr>
          <p:cNvPr id="20" name="Egyenes összekötő 19">
            <a:extLst>
              <a:ext uri="{FF2B5EF4-FFF2-40B4-BE49-F238E27FC236}">
                <a16:creationId xmlns:a16="http://schemas.microsoft.com/office/drawing/2014/main" id="{F359DBF4-7036-1D47-8581-EBDD2E1AC519}"/>
              </a:ext>
            </a:extLst>
          </p:cNvPr>
          <p:cNvCxnSpPr/>
          <p:nvPr/>
        </p:nvCxnSpPr>
        <p:spPr>
          <a:xfrm>
            <a:off x="2826857" y="4726563"/>
            <a:ext cx="673825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Szöveg helye 1">
            <a:extLst>
              <a:ext uri="{FF2B5EF4-FFF2-40B4-BE49-F238E27FC236}">
                <a16:creationId xmlns:a16="http://schemas.microsoft.com/office/drawing/2014/main" id="{7FEDA2BB-46FC-B841-8D7F-D9B5AB6B8385}"/>
              </a:ext>
            </a:extLst>
          </p:cNvPr>
          <p:cNvSpPr txBox="1">
            <a:spLocks/>
          </p:cNvSpPr>
          <p:nvPr/>
        </p:nvSpPr>
        <p:spPr>
          <a:xfrm>
            <a:off x="1114662" y="5370194"/>
            <a:ext cx="9885859" cy="683696"/>
          </a:xfrm>
          <a:prstGeom prst="rect">
            <a:avLst/>
          </a:prstGeom>
          <a:ln/>
        </p:spPr>
        <p:style>
          <a:lnRef idx="2">
            <a:schemeClr val="accent5"/>
          </a:lnRef>
          <a:fillRef idx="1">
            <a:schemeClr val="lt1"/>
          </a:fillRef>
          <a:effectRef idx="0">
            <a:schemeClr val="accent5"/>
          </a:effectRef>
          <a:fontRef idx="minor">
            <a:schemeClr val="dk1"/>
          </a:fontRef>
        </p:style>
        <p:txBody>
          <a:bodyPr vert="horz" lIns="274320" tIns="45720" rIns="91440" bIns="45720" rtlCol="0" anchor="ctr">
            <a:noAutofit/>
          </a:bodyPr>
          <a:lstStyle>
            <a:lvl1pPr marL="182880" indent="0" algn="l" defTabSz="914400" rtl="0" eaLnBrk="1" latinLnBrk="0" hangingPunct="1">
              <a:lnSpc>
                <a:spcPct val="90000"/>
              </a:lnSpc>
              <a:spcBef>
                <a:spcPts val="1000"/>
              </a:spcBef>
              <a:buFont typeface="Arial" panose="020B0604020202020204" pitchFamily="34" charset="0"/>
              <a:buNone/>
              <a:defRPr sz="3200" b="1" i="0" kern="1200" cap="all"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Font typeface="Wingdings" pitchFamily="2" charset="2"/>
              <a:buChar char="§"/>
            </a:pPr>
            <a:r>
              <a:rPr lang="hu-HU" sz="1600" b="0" cap="none" dirty="0" err="1">
                <a:solidFill>
                  <a:schemeClr val="accent5">
                    <a:lumMod val="50000"/>
                  </a:schemeClr>
                </a:solidFill>
                <a:latin typeface="Arial" panose="020B0604020202020204" pitchFamily="34" charset="0"/>
                <a:cs typeface="Arial" panose="020B0604020202020204" pitchFamily="34" charset="0"/>
              </a:rPr>
              <a:t>Critical</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Infrastructure</a:t>
            </a:r>
            <a:r>
              <a:rPr lang="hu-HU" sz="1600" b="0" cap="none" dirty="0">
                <a:solidFill>
                  <a:schemeClr val="accent5">
                    <a:lumMod val="50000"/>
                  </a:schemeClr>
                </a:solidFill>
                <a:latin typeface="Arial" panose="020B0604020202020204" pitchFamily="34" charset="0"/>
                <a:cs typeface="Arial" panose="020B0604020202020204" pitchFamily="34" charset="0"/>
              </a:rPr>
              <a:t> (ICT, </a:t>
            </a:r>
            <a:r>
              <a:rPr lang="hu-HU" sz="1600" b="0" cap="none" dirty="0" err="1">
                <a:solidFill>
                  <a:schemeClr val="accent5">
                    <a:lumMod val="50000"/>
                  </a:schemeClr>
                </a:solidFill>
                <a:latin typeface="Arial" panose="020B0604020202020204" pitchFamily="34" charset="0"/>
                <a:cs typeface="Arial" panose="020B0604020202020204" pitchFamily="34" charset="0"/>
              </a:rPr>
              <a:t>Energy</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Transport</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Sustainability</a:t>
            </a:r>
            <a:r>
              <a:rPr lang="hu-HU" sz="1600" b="0" cap="none" dirty="0">
                <a:solidFill>
                  <a:schemeClr val="accent5">
                    <a:lumMod val="50000"/>
                  </a:schemeClr>
                </a:solidFill>
                <a:latin typeface="Arial" panose="020B0604020202020204" pitchFamily="34" charset="0"/>
                <a:cs typeface="Arial" panose="020B0604020202020204" pitchFamily="34" charset="0"/>
              </a:rPr>
              <a:t> and </a:t>
            </a:r>
            <a:r>
              <a:rPr lang="hu-HU" sz="1600" b="0" cap="none" dirty="0" err="1">
                <a:solidFill>
                  <a:schemeClr val="accent5">
                    <a:lumMod val="50000"/>
                  </a:schemeClr>
                </a:solidFill>
                <a:latin typeface="Arial" panose="020B0604020202020204" pitchFamily="34" charset="0"/>
                <a:cs typeface="Arial" panose="020B0604020202020204" pitchFamily="34" charset="0"/>
              </a:rPr>
              <a:t>Environmental</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Protection</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serves</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these</a:t>
            </a:r>
            <a:r>
              <a:rPr lang="hu-HU" sz="1600" b="0" cap="none" dirty="0">
                <a:solidFill>
                  <a:schemeClr val="accent5">
                    <a:lumMod val="50000"/>
                  </a:schemeClr>
                </a:solidFill>
                <a:latin typeface="Arial" panose="020B0604020202020204" pitchFamily="34" charset="0"/>
                <a:cs typeface="Arial" panose="020B0604020202020204" pitchFamily="34" charset="0"/>
              </a:rPr>
              <a:t> </a:t>
            </a:r>
            <a:r>
              <a:rPr lang="hu-HU" sz="1600" b="0" cap="none" dirty="0" err="1">
                <a:solidFill>
                  <a:schemeClr val="accent5">
                    <a:lumMod val="50000"/>
                  </a:schemeClr>
                </a:solidFill>
                <a:latin typeface="Arial" panose="020B0604020202020204" pitchFamily="34" charset="0"/>
                <a:cs typeface="Arial" panose="020B0604020202020204" pitchFamily="34" charset="0"/>
              </a:rPr>
              <a:t>goals</a:t>
            </a:r>
            <a:endParaRPr lang="hu-HU" sz="1600" b="0" cap="none" dirty="0">
              <a:solidFill>
                <a:schemeClr val="accent5">
                  <a:lumMod val="50000"/>
                </a:schemeClr>
              </a:solidFill>
              <a:latin typeface="Arial" panose="020B0604020202020204" pitchFamily="34" charset="0"/>
              <a:cs typeface="Arial" panose="020B0604020202020204" pitchFamily="34" charset="0"/>
            </a:endParaRPr>
          </a:p>
        </p:txBody>
      </p:sp>
      <p:sp>
        <p:nvSpPr>
          <p:cNvPr id="25" name="Szöveg helye 1">
            <a:extLst>
              <a:ext uri="{FF2B5EF4-FFF2-40B4-BE49-F238E27FC236}">
                <a16:creationId xmlns:a16="http://schemas.microsoft.com/office/drawing/2014/main" id="{9E21BF9B-C632-A54A-9B21-C39791A64519}"/>
              </a:ext>
            </a:extLst>
          </p:cNvPr>
          <p:cNvSpPr txBox="1">
            <a:spLocks/>
          </p:cNvSpPr>
          <p:nvPr/>
        </p:nvSpPr>
        <p:spPr>
          <a:xfrm>
            <a:off x="1125528" y="1235995"/>
            <a:ext cx="9877970" cy="741890"/>
          </a:xfrm>
          <a:prstGeom prst="rect">
            <a:avLst/>
          </a:prstGeom>
          <a:ln/>
        </p:spPr>
        <p:style>
          <a:lnRef idx="2">
            <a:schemeClr val="accent5"/>
          </a:lnRef>
          <a:fillRef idx="1">
            <a:schemeClr val="lt1"/>
          </a:fillRef>
          <a:effectRef idx="0">
            <a:schemeClr val="accent5"/>
          </a:effectRef>
          <a:fontRef idx="minor">
            <a:schemeClr val="dk1"/>
          </a:fontRef>
        </p:style>
        <p:txBody>
          <a:bodyPr vert="horz" lIns="274320" tIns="45720" rIns="91440" bIns="45720" rtlCol="0" anchor="ctr">
            <a:noAutofit/>
          </a:bodyPr>
          <a:lstStyle>
            <a:lvl1pPr marL="182880" indent="0" algn="l" defTabSz="914400" rtl="0" eaLnBrk="1" latinLnBrk="0" hangingPunct="1">
              <a:lnSpc>
                <a:spcPct val="90000"/>
              </a:lnSpc>
              <a:spcBef>
                <a:spcPts val="1000"/>
              </a:spcBef>
              <a:buFont typeface="Arial" panose="020B0604020202020204" pitchFamily="34" charset="0"/>
              <a:buNone/>
              <a:defRPr sz="3200" b="1" i="0" kern="1200" cap="all"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itchFamily="2" charset="2"/>
              <a:buChar char="§"/>
            </a:pPr>
            <a:r>
              <a:rPr lang="hu-HU" sz="1600" cap="none" dirty="0" err="1" smtClean="0">
                <a:solidFill>
                  <a:schemeClr val="accent5">
                    <a:lumMod val="50000"/>
                  </a:schemeClr>
                </a:solidFill>
                <a:latin typeface="Arial" panose="020B0604020202020204" pitchFamily="34" charset="0"/>
                <a:cs typeface="Arial" panose="020B0604020202020204" pitchFamily="34" charset="0"/>
              </a:rPr>
              <a:t>Increasing</a:t>
            </a:r>
            <a:r>
              <a:rPr lang="hu-HU" sz="1600" cap="none" dirty="0" smtClean="0">
                <a:solidFill>
                  <a:schemeClr val="accent5">
                    <a:lumMod val="50000"/>
                  </a:schemeClr>
                </a:solidFill>
                <a:latin typeface="Arial" panose="020B0604020202020204" pitchFamily="34" charset="0"/>
                <a:cs typeface="Arial" panose="020B0604020202020204" pitchFamily="34" charset="0"/>
              </a:rPr>
              <a:t> the </a:t>
            </a:r>
            <a:r>
              <a:rPr lang="hu-HU" sz="1600" cap="none" dirty="0" err="1" smtClean="0">
                <a:solidFill>
                  <a:schemeClr val="accent5">
                    <a:lumMod val="50000"/>
                  </a:schemeClr>
                </a:solidFill>
                <a:latin typeface="Arial" panose="020B0604020202020204" pitchFamily="34" charset="0"/>
                <a:cs typeface="Arial" panose="020B0604020202020204" pitchFamily="34" charset="0"/>
              </a:rPr>
              <a:t>productivity</a:t>
            </a:r>
            <a:r>
              <a:rPr lang="hu-HU" sz="1600" cap="none" dirty="0" smtClean="0">
                <a:solidFill>
                  <a:schemeClr val="accent5">
                    <a:lumMod val="50000"/>
                  </a:schemeClr>
                </a:solidFill>
                <a:latin typeface="Arial" panose="020B0604020202020204" pitchFamily="34" charset="0"/>
                <a:cs typeface="Arial" panose="020B0604020202020204" pitchFamily="34" charset="0"/>
              </a:rPr>
              <a:t> of </a:t>
            </a:r>
            <a:r>
              <a:rPr lang="hu-HU" sz="1600" cap="none" dirty="0" err="1" smtClean="0">
                <a:solidFill>
                  <a:schemeClr val="accent5">
                    <a:lumMod val="50000"/>
                  </a:schemeClr>
                </a:solidFill>
                <a:latin typeface="Arial" panose="020B0604020202020204" pitchFamily="34" charset="0"/>
                <a:cs typeface="Arial" panose="020B0604020202020204" pitchFamily="34" charset="0"/>
              </a:rPr>
              <a:t>nationally-owned</a:t>
            </a:r>
            <a:r>
              <a:rPr lang="hu-HU" sz="1600" cap="none" dirty="0" smtClean="0">
                <a:solidFill>
                  <a:schemeClr val="accent5">
                    <a:lumMod val="50000"/>
                  </a:schemeClr>
                </a:solidFill>
                <a:latin typeface="Arial" panose="020B0604020202020204" pitchFamily="34" charset="0"/>
                <a:cs typeface="Arial" panose="020B0604020202020204" pitchFamily="34" charset="0"/>
              </a:rPr>
              <a:t> </a:t>
            </a:r>
            <a:r>
              <a:rPr lang="hu-HU" sz="1600" cap="none" dirty="0" err="1" smtClean="0">
                <a:solidFill>
                  <a:schemeClr val="accent5">
                    <a:lumMod val="50000"/>
                  </a:schemeClr>
                </a:solidFill>
                <a:latin typeface="Arial" panose="020B0604020202020204" pitchFamily="34" charset="0"/>
                <a:cs typeface="Arial" panose="020B0604020202020204" pitchFamily="34" charset="0"/>
              </a:rPr>
              <a:t>enterprises</a:t>
            </a:r>
            <a:r>
              <a:rPr lang="hu-HU" sz="1600" cap="none" dirty="0" smtClean="0">
                <a:solidFill>
                  <a:schemeClr val="accent5">
                    <a:lumMod val="50000"/>
                  </a:schemeClr>
                </a:solidFill>
                <a:latin typeface="Arial" panose="020B0604020202020204" pitchFamily="34" charset="0"/>
                <a:cs typeface="Arial" panose="020B0604020202020204" pitchFamily="34" charset="0"/>
              </a:rPr>
              <a:t> </a:t>
            </a:r>
            <a:r>
              <a:rPr lang="hu-HU" sz="1600" cap="none" dirty="0" err="1" smtClean="0">
                <a:solidFill>
                  <a:schemeClr val="accent5">
                    <a:lumMod val="50000"/>
                  </a:schemeClr>
                </a:solidFill>
                <a:latin typeface="Arial" panose="020B0604020202020204" pitchFamily="34" charset="0"/>
                <a:cs typeface="Arial" panose="020B0604020202020204" pitchFamily="34" charset="0"/>
              </a:rPr>
              <a:t>through</a:t>
            </a:r>
            <a:r>
              <a:rPr lang="hu-HU" sz="1600" cap="none" dirty="0" smtClean="0">
                <a:solidFill>
                  <a:schemeClr val="accent5">
                    <a:lumMod val="50000"/>
                  </a:schemeClr>
                </a:solidFill>
                <a:latin typeface="Arial" panose="020B0604020202020204" pitchFamily="34" charset="0"/>
                <a:cs typeface="Arial" panose="020B0604020202020204" pitchFamily="34" charset="0"/>
              </a:rPr>
              <a:t> </a:t>
            </a:r>
            <a:r>
              <a:rPr lang="hu-HU" sz="1600" cap="none" dirty="0" err="1" smtClean="0">
                <a:solidFill>
                  <a:schemeClr val="accent5">
                    <a:lumMod val="50000"/>
                  </a:schemeClr>
                </a:solidFill>
                <a:latin typeface="Arial" panose="020B0604020202020204" pitchFamily="34" charset="0"/>
                <a:cs typeface="Arial" panose="020B0604020202020204" pitchFamily="34" charset="0"/>
              </a:rPr>
              <a:t>innovation</a:t>
            </a:r>
            <a:r>
              <a:rPr lang="hu-HU" sz="1600" cap="none" dirty="0" smtClean="0">
                <a:solidFill>
                  <a:schemeClr val="accent5">
                    <a:lumMod val="50000"/>
                  </a:schemeClr>
                </a:solidFill>
                <a:latin typeface="Arial" panose="020B0604020202020204" pitchFamily="34" charset="0"/>
                <a:cs typeface="Arial" panose="020B0604020202020204" pitchFamily="34" charset="0"/>
              </a:rPr>
              <a:t> and the </a:t>
            </a:r>
            <a:r>
              <a:rPr lang="hu-HU" sz="1600" cap="none" dirty="0" err="1" smtClean="0">
                <a:solidFill>
                  <a:schemeClr val="accent5">
                    <a:lumMod val="50000"/>
                  </a:schemeClr>
                </a:solidFill>
                <a:latin typeface="Arial" panose="020B0604020202020204" pitchFamily="34" charset="0"/>
                <a:cs typeface="Arial" panose="020B0604020202020204" pitchFamily="34" charset="0"/>
              </a:rPr>
              <a:t>use</a:t>
            </a:r>
            <a:r>
              <a:rPr lang="hu-HU" sz="1600" cap="none" dirty="0" smtClean="0">
                <a:solidFill>
                  <a:schemeClr val="accent5">
                    <a:lumMod val="50000"/>
                  </a:schemeClr>
                </a:solidFill>
                <a:latin typeface="Arial" panose="020B0604020202020204" pitchFamily="34" charset="0"/>
                <a:cs typeface="Arial" panose="020B0604020202020204" pitchFamily="34" charset="0"/>
              </a:rPr>
              <a:t> of </a:t>
            </a:r>
            <a:r>
              <a:rPr lang="hu-HU" sz="1600" cap="none" dirty="0" err="1" smtClean="0">
                <a:solidFill>
                  <a:schemeClr val="accent5">
                    <a:lumMod val="50000"/>
                  </a:schemeClr>
                </a:solidFill>
                <a:latin typeface="Arial" panose="020B0604020202020204" pitchFamily="34" charset="0"/>
                <a:cs typeface="Arial" panose="020B0604020202020204" pitchFamily="34" charset="0"/>
              </a:rPr>
              <a:t>new</a:t>
            </a:r>
            <a:r>
              <a:rPr lang="hu-HU" sz="1600" cap="none" dirty="0" smtClean="0">
                <a:solidFill>
                  <a:schemeClr val="accent5">
                    <a:lumMod val="50000"/>
                  </a:schemeClr>
                </a:solidFill>
                <a:latin typeface="Arial" panose="020B0604020202020204" pitchFamily="34" charset="0"/>
                <a:cs typeface="Arial" panose="020B0604020202020204" pitchFamily="34" charset="0"/>
              </a:rPr>
              <a:t> </a:t>
            </a:r>
            <a:r>
              <a:rPr lang="hu-HU" sz="1600" cap="none" dirty="0" err="1" smtClean="0">
                <a:solidFill>
                  <a:schemeClr val="accent5">
                    <a:lumMod val="50000"/>
                  </a:schemeClr>
                </a:solidFill>
                <a:latin typeface="Arial" panose="020B0604020202020204" pitchFamily="34" charset="0"/>
                <a:cs typeface="Arial" panose="020B0604020202020204" pitchFamily="34" charset="0"/>
              </a:rPr>
              <a:t>technologies</a:t>
            </a:r>
            <a:endParaRPr lang="hu-HU" sz="1600" cap="none" dirty="0">
              <a:solidFill>
                <a:schemeClr val="accent5">
                  <a:lumMod val="50000"/>
                </a:schemeClr>
              </a:solidFill>
              <a:latin typeface="Arial" panose="020B0604020202020204" pitchFamily="34" charset="0"/>
              <a:cs typeface="Arial" panose="020B0604020202020204" pitchFamily="34" charset="0"/>
            </a:endParaRPr>
          </a:p>
        </p:txBody>
      </p:sp>
      <p:sp>
        <p:nvSpPr>
          <p:cNvPr id="17" name="Cím 1">
            <a:extLst>
              <a:ext uri="{FF2B5EF4-FFF2-40B4-BE49-F238E27FC236}">
                <a16:creationId xmlns:a16="http://schemas.microsoft.com/office/drawing/2014/main" id="{04FCED88-8C95-5342-9625-796C244D291E}"/>
              </a:ext>
            </a:extLst>
          </p:cNvPr>
          <p:cNvSpPr txBox="1">
            <a:spLocks/>
          </p:cNvSpPr>
          <p:nvPr/>
        </p:nvSpPr>
        <p:spPr>
          <a:xfrm>
            <a:off x="1125528" y="281236"/>
            <a:ext cx="9874993" cy="818914"/>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lvl1pPr algn="l" defTabSz="914400" rtl="0" eaLnBrk="1" latinLnBrk="0" hangingPunct="1">
              <a:lnSpc>
                <a:spcPct val="90000"/>
              </a:lnSpc>
              <a:spcBef>
                <a:spcPct val="0"/>
              </a:spcBef>
              <a:buNone/>
              <a:defRPr lang="hu-HU" sz="2800" b="1" kern="1200" cap="all" baseline="0" dirty="0" smtClean="0">
                <a:solidFill>
                  <a:srgbClr val="8C837D"/>
                </a:solidFill>
                <a:latin typeface="+mj-lt"/>
                <a:ea typeface="+mj-ea"/>
                <a:cs typeface="+mj-cs"/>
              </a:defRPr>
            </a:lvl1pPr>
          </a:lstStyle>
          <a:p>
            <a:pPr algn="just"/>
            <a:r>
              <a:rPr lang="en-US" sz="1800" b="0" cap="none" dirty="0">
                <a:solidFill>
                  <a:srgbClr val="002060"/>
                </a:solidFill>
                <a:latin typeface="Arial" panose="020B0604020202020204" pitchFamily="34" charset="0"/>
                <a:cs typeface="Arial" panose="020B0604020202020204" pitchFamily="34" charset="0"/>
              </a:rPr>
              <a:t>The goal is to shift Hungarian economic players towards the production of higher value added and increased efficiency, which can ensure sustainable economic growth over the long term. Some intervention areas</a:t>
            </a:r>
            <a:endParaRPr lang="hu-HU" sz="1800" b="0" cap="none" dirty="0">
              <a:solidFill>
                <a:srgbClr val="002060"/>
              </a:solidFill>
              <a:latin typeface="Arial" panose="020B0604020202020204" pitchFamily="34" charset="0"/>
              <a:cs typeface="Arial" panose="020B0604020202020204" pitchFamily="34" charset="0"/>
            </a:endParaRPr>
          </a:p>
        </p:txBody>
      </p:sp>
      <p:sp>
        <p:nvSpPr>
          <p:cNvPr id="22" name="Szövegdoboz 21"/>
          <p:cNvSpPr txBox="1"/>
          <p:nvPr/>
        </p:nvSpPr>
        <p:spPr>
          <a:xfrm>
            <a:off x="2826856" y="6440774"/>
            <a:ext cx="7823576" cy="261610"/>
          </a:xfrm>
          <a:prstGeom prst="rect">
            <a:avLst/>
          </a:prstGeom>
          <a:noFill/>
        </p:spPr>
        <p:txBody>
          <a:bodyPr wrap="square" rtlCol="0">
            <a:spAutoFit/>
          </a:bodyPr>
          <a:lstStyle/>
          <a:p>
            <a:r>
              <a:rPr lang="hu-HU" sz="1100" dirty="0" smtClean="0"/>
              <a:t>With </a:t>
            </a:r>
            <a:r>
              <a:rPr lang="hu-HU" sz="1100" dirty="0" err="1" smtClean="0"/>
              <a:t>acknowlegements</a:t>
            </a:r>
            <a:r>
              <a:rPr lang="hu-HU" sz="1100" dirty="0" smtClean="0"/>
              <a:t> </a:t>
            </a:r>
            <a:r>
              <a:rPr lang="hu-HU" sz="1100" dirty="0" err="1" smtClean="0"/>
              <a:t>to</a:t>
            </a:r>
            <a:r>
              <a:rPr lang="hu-HU" sz="1100" dirty="0" smtClean="0"/>
              <a:t> "</a:t>
            </a:r>
            <a:r>
              <a:rPr lang="en-GB" sz="1100" dirty="0" smtClean="0"/>
              <a:t>The </a:t>
            </a:r>
            <a:r>
              <a:rPr lang="en-GB" sz="1100" dirty="0"/>
              <a:t>role of the universities in the innovation </a:t>
            </a:r>
            <a:r>
              <a:rPr lang="en-GB" sz="1100" dirty="0" smtClean="0"/>
              <a:t>ecosystem" </a:t>
            </a:r>
            <a:r>
              <a:rPr lang="en-GB" sz="1100" dirty="0"/>
              <a:t>by László </a:t>
            </a:r>
            <a:r>
              <a:rPr lang="en-GB" sz="1100" dirty="0" err="1"/>
              <a:t>Palkovics</a:t>
            </a:r>
            <a:r>
              <a:rPr lang="en-GB" sz="1100" dirty="0"/>
              <a:t>, 2018</a:t>
            </a:r>
            <a:endParaRPr lang="en-US" sz="1100" dirty="0"/>
          </a:p>
        </p:txBody>
      </p:sp>
    </p:spTree>
    <p:extLst>
      <p:ext uri="{BB962C8B-B14F-4D97-AF65-F5344CB8AC3E}">
        <p14:creationId xmlns:p14="http://schemas.microsoft.com/office/powerpoint/2010/main" val="3203781009"/>
      </p:ext>
    </p:extLst>
  </p:cSld>
  <p:clrMapOvr>
    <a:masterClrMapping/>
  </p:clrMapOvr>
  <p:transition spd="med">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0B4B3406-DEFF-446A-9B24-DCCB279FEDF6}" type="slidenum">
              <a:rPr lang="hu-HU" smtClean="0"/>
              <a:pPr/>
              <a:t>7</a:t>
            </a:fld>
            <a:endParaRPr lang="hu-HU" dirty="0"/>
          </a:p>
        </p:txBody>
      </p:sp>
      <p:sp>
        <p:nvSpPr>
          <p:cNvPr id="139" name="Téglalap 138"/>
          <p:cNvSpPr/>
          <p:nvPr/>
        </p:nvSpPr>
        <p:spPr>
          <a:xfrm>
            <a:off x="642972" y="777071"/>
            <a:ext cx="11203393" cy="537459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r>
              <a:rPr lang="en-US" sz="1200" b="1" dirty="0" smtClean="0">
                <a:solidFill>
                  <a:srgbClr val="002060"/>
                </a:solidFill>
                <a:latin typeface="Arial" panose="020B0604020202020204" pitchFamily="34" charset="0"/>
                <a:cs typeface="Arial" panose="020B0604020202020204" pitchFamily="34" charset="0"/>
              </a:rPr>
              <a:t>Strengthening co-operation between ecosystem actors</a:t>
            </a:r>
          </a:p>
          <a:p>
            <a:endParaRPr lang="en-US" sz="1200" b="1" dirty="0" smtClean="0">
              <a:solidFill>
                <a:schemeClr val="tx1"/>
              </a:solidFill>
              <a:latin typeface="Arial" panose="020B0604020202020204" pitchFamily="34" charset="0"/>
              <a:cs typeface="Arial" panose="020B0604020202020204" pitchFamily="34" charset="0"/>
            </a:endParaRP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Collaboration between higher education and the research institutes of the HAS to improve the quality of research and education</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Strengthening the corporate relationship of higher education, similarly to FIEK - so higher education revenues can be increased and the corporate focus of higher education R&amp;D&amp;I can be strengthened</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Providing research infrastructures (and R&amp;D capacities in research institutions) and making their services available to businesses - this could be an income for institutes and could lead to technological solutions for companies. It is related to mapping how well the research institute / higher education infrastructures can be used to fulfill corporate orders and, on this basis, planning their targeted development</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The exploitation of open innovation, </a:t>
            </a:r>
            <a:r>
              <a:rPr lang="en-US" sz="1200" dirty="0" err="1" smtClean="0">
                <a:solidFill>
                  <a:schemeClr val="tx1"/>
                </a:solidFill>
                <a:latin typeface="Arial" panose="020B0604020202020204" pitchFamily="34" charset="0"/>
                <a:cs typeface="Arial" panose="020B0604020202020204" pitchFamily="34" charset="0"/>
              </a:rPr>
              <a:t>ie</a:t>
            </a:r>
            <a:r>
              <a:rPr lang="en-US" sz="1200" dirty="0" smtClean="0">
                <a:solidFill>
                  <a:schemeClr val="tx1"/>
                </a:solidFill>
                <a:latin typeface="Arial" panose="020B0604020202020204" pitchFamily="34" charset="0"/>
                <a:cs typeface="Arial" panose="020B0604020202020204" pitchFamily="34" charset="0"/>
              </a:rPr>
              <a:t> R&amp;D outside the business, and the strengthening of the culture of cooperation is a prerequisite</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Attracting innovation and product development enterprises to Hungary</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Supporting the establishment of foreign research institutes in the Hungarian ecosystem (</a:t>
            </a:r>
            <a:r>
              <a:rPr lang="en-US" sz="1200" dirty="0" err="1" smtClean="0">
                <a:solidFill>
                  <a:schemeClr val="tx1"/>
                </a:solidFill>
                <a:latin typeface="Arial" panose="020B0604020202020204" pitchFamily="34" charset="0"/>
                <a:cs typeface="Arial" panose="020B0604020202020204" pitchFamily="34" charset="0"/>
              </a:rPr>
              <a:t>eg</a:t>
            </a:r>
            <a:r>
              <a:rPr lang="en-US" sz="1200" dirty="0" smtClean="0">
                <a:solidFill>
                  <a:schemeClr val="tx1"/>
                </a:solidFill>
                <a:latin typeface="Arial" panose="020B0604020202020204" pitchFamily="34" charset="0"/>
                <a:cs typeface="Arial" panose="020B0604020202020204" pitchFamily="34" charset="0"/>
              </a:rPr>
              <a:t> </a:t>
            </a:r>
            <a:r>
              <a:rPr lang="en-US" sz="1200" dirty="0" err="1" smtClean="0">
                <a:solidFill>
                  <a:schemeClr val="tx1"/>
                </a:solidFill>
                <a:latin typeface="Arial" panose="020B0604020202020204" pitchFamily="34" charset="0"/>
                <a:cs typeface="Arial" panose="020B0604020202020204" pitchFamily="34" charset="0"/>
              </a:rPr>
              <a:t>Fraunhofer</a:t>
            </a:r>
            <a:r>
              <a:rPr lang="en-US" sz="1200" dirty="0" smtClean="0">
                <a:solidFill>
                  <a:schemeClr val="tx1"/>
                </a:solidFill>
                <a:latin typeface="Arial" panose="020B0604020202020204" pitchFamily="34" charset="0"/>
                <a:cs typeface="Arial" panose="020B0604020202020204" pitchFamily="34" charset="0"/>
              </a:rPr>
              <a:t>, Max Planck)</a:t>
            </a:r>
          </a:p>
          <a:p>
            <a:endParaRPr lang="en-US" sz="1200" dirty="0" smtClean="0">
              <a:solidFill>
                <a:schemeClr val="tx1"/>
              </a:solidFill>
              <a:latin typeface="Arial" panose="020B0604020202020204" pitchFamily="34" charset="0"/>
              <a:cs typeface="Arial" panose="020B0604020202020204" pitchFamily="34" charset="0"/>
            </a:endParaRPr>
          </a:p>
          <a:p>
            <a:r>
              <a:rPr lang="en-US" sz="1200" b="1" dirty="0" smtClean="0">
                <a:solidFill>
                  <a:srgbClr val="002060"/>
                </a:solidFill>
                <a:latin typeface="Arial" panose="020B0604020202020204" pitchFamily="34" charset="0"/>
                <a:cs typeface="Arial" panose="020B0604020202020204" pitchFamily="34" charset="0"/>
              </a:rPr>
              <a:t>2. Focusing and specialization</a:t>
            </a:r>
          </a:p>
          <a:p>
            <a:endParaRPr lang="en-US" sz="1200" b="1" dirty="0" smtClean="0">
              <a:solidFill>
                <a:srgbClr val="002060"/>
              </a:solidFill>
              <a:latin typeface="Arial" panose="020B0604020202020204" pitchFamily="34" charset="0"/>
              <a:cs typeface="Arial" panose="020B0604020202020204" pitchFamily="34" charset="0"/>
            </a:endParaRP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In higher education, more emphasis should be placed on MTMI trainings (partly involving labor market actors)</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In this context, the strengthening of MTMI career guidance and MTMI research areas (</a:t>
            </a:r>
            <a:r>
              <a:rPr lang="en-US" sz="1200" dirty="0" err="1" smtClean="0">
                <a:solidFill>
                  <a:schemeClr val="tx1"/>
                </a:solidFill>
                <a:latin typeface="Arial" panose="020B0604020202020204" pitchFamily="34" charset="0"/>
                <a:cs typeface="Arial" panose="020B0604020202020204" pitchFamily="34" charset="0"/>
              </a:rPr>
              <a:t>eg</a:t>
            </a:r>
            <a:r>
              <a:rPr lang="en-US" sz="1200" dirty="0" smtClean="0">
                <a:solidFill>
                  <a:schemeClr val="tx1"/>
                </a:solidFill>
                <a:latin typeface="Arial" panose="020B0604020202020204" pitchFamily="34" charset="0"/>
                <a:cs typeface="Arial" panose="020B0604020202020204" pitchFamily="34" charset="0"/>
              </a:rPr>
              <a:t> through targeted corporate research) is an important element</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R&amp;D&amp;I activities should, wherever possible, be brought into line with the major socio-economic challenges and with the </a:t>
            </a:r>
            <a:r>
              <a:rPr lang="en-US" sz="1200" dirty="0" err="1" smtClean="0">
                <a:solidFill>
                  <a:schemeClr val="tx1"/>
                </a:solidFill>
                <a:latin typeface="Arial" panose="020B0604020202020204" pitchFamily="34" charset="0"/>
                <a:cs typeface="Arial" panose="020B0604020202020204" pitchFamily="34" charset="0"/>
              </a:rPr>
              <a:t>Iriny</a:t>
            </a:r>
            <a:r>
              <a:rPr lang="en-US" sz="1200" dirty="0" smtClean="0">
                <a:solidFill>
                  <a:schemeClr val="tx1"/>
                </a:solidFill>
                <a:latin typeface="Arial" panose="020B0604020202020204" pitchFamily="34" charset="0"/>
                <a:cs typeface="Arial" panose="020B0604020202020204" pitchFamily="34" charset="0"/>
              </a:rPr>
              <a:t> Plan and Industry 4.0 Strategy</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Combining technological and social innovation in order to tackle technological problems and challenges in a complex way (</a:t>
            </a:r>
            <a:r>
              <a:rPr lang="en-US" sz="1200" dirty="0" err="1" smtClean="0">
                <a:solidFill>
                  <a:schemeClr val="tx1"/>
                </a:solidFill>
                <a:latin typeface="Arial" panose="020B0604020202020204" pitchFamily="34" charset="0"/>
                <a:cs typeface="Arial" panose="020B0604020202020204" pitchFamily="34" charset="0"/>
              </a:rPr>
              <a:t>eg</a:t>
            </a:r>
            <a:r>
              <a:rPr lang="en-US" sz="1200" dirty="0" smtClean="0">
                <a:solidFill>
                  <a:schemeClr val="tx1"/>
                </a:solidFill>
                <a:latin typeface="Arial" panose="020B0604020202020204" pitchFamily="34" charset="0"/>
                <a:cs typeface="Arial" panose="020B0604020202020204" pitchFamily="34" charset="0"/>
              </a:rPr>
              <a:t> ethical issues in self-driving vehicles, shared economy, etc.)</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Support for experimental development infrastructures in addition to basic research infrastructures</a:t>
            </a:r>
          </a:p>
          <a:p>
            <a:endParaRPr lang="en-US" sz="1200" dirty="0" smtClean="0">
              <a:solidFill>
                <a:schemeClr val="tx1"/>
              </a:solidFill>
              <a:latin typeface="Arial" panose="020B0604020202020204" pitchFamily="34" charset="0"/>
              <a:cs typeface="Arial" panose="020B0604020202020204" pitchFamily="34" charset="0"/>
            </a:endParaRPr>
          </a:p>
          <a:p>
            <a:pPr>
              <a:spcAft>
                <a:spcPts val="600"/>
              </a:spcAft>
            </a:pPr>
            <a:r>
              <a:rPr lang="en-US" sz="1200" b="1" dirty="0" smtClean="0">
                <a:solidFill>
                  <a:srgbClr val="002060"/>
                </a:solidFill>
                <a:latin typeface="Arial" panose="020B0604020202020204" pitchFamily="34" charset="0"/>
                <a:cs typeface="Arial" panose="020B0604020202020204" pitchFamily="34" charset="0"/>
              </a:rPr>
              <a:t>3. R&amp;D&amp;I policies</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In addition to the current support-oriented approach, regulation, indirect incentives and tax incentives should be emphasized as they are just as important as non-refundable subsidies</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In the case of investment promotion grants, R&amp;D&amp;I has to play a larger role - labor intensive production has reached its limits, the economy needs higher value added and innovation, in line with Industry 4.0 paradigm</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The more systematic involvement of R&amp;D&amp;I ecosystem actors in policy making, taking into account the views of actors improves the effectiveness of the policies, and therefore the establishment of conciliatory forums is justified (</a:t>
            </a:r>
            <a:r>
              <a:rPr lang="en-US" sz="1200" dirty="0" err="1" smtClean="0">
                <a:solidFill>
                  <a:schemeClr val="tx1"/>
                </a:solidFill>
                <a:latin typeface="Arial" panose="020B0604020202020204" pitchFamily="34" charset="0"/>
                <a:cs typeface="Arial" panose="020B0604020202020204" pitchFamily="34" charset="0"/>
              </a:rPr>
              <a:t>eg</a:t>
            </a:r>
            <a:r>
              <a:rPr lang="en-US" sz="1200" dirty="0" smtClean="0">
                <a:solidFill>
                  <a:schemeClr val="tx1"/>
                </a:solidFill>
                <a:latin typeface="Arial" panose="020B0604020202020204" pitchFamily="34" charset="0"/>
                <a:cs typeface="Arial" panose="020B0604020202020204" pitchFamily="34" charset="0"/>
              </a:rPr>
              <a:t> National R&amp;D&amp;I Council, Startup Forum)</a:t>
            </a:r>
          </a:p>
          <a:p>
            <a:pPr marL="171450" indent="-171450">
              <a:buFont typeface="Wingdings" pitchFamily="2" charset="2"/>
              <a:buChar char="§"/>
            </a:pPr>
            <a:endParaRPr lang="hu-HU" sz="1200" dirty="0">
              <a:solidFill>
                <a:schemeClr val="tx1"/>
              </a:solidFill>
              <a:latin typeface="Arial" panose="020B0604020202020204" pitchFamily="34" charset="0"/>
              <a:cs typeface="Arial" panose="020B0604020202020204" pitchFamily="34" charset="0"/>
            </a:endParaRPr>
          </a:p>
          <a:p>
            <a:endParaRPr lang="hu-HU" sz="1200" b="1" dirty="0">
              <a:solidFill>
                <a:srgbClr val="002060"/>
              </a:solidFill>
              <a:latin typeface="Arial" panose="020B0604020202020204" pitchFamily="34" charset="0"/>
              <a:cs typeface="Arial" panose="020B0604020202020204" pitchFamily="34" charset="0"/>
            </a:endParaRPr>
          </a:p>
          <a:p>
            <a:endParaRPr lang="hu-HU" sz="1200" b="1" dirty="0">
              <a:solidFill>
                <a:srgbClr val="002060"/>
              </a:solidFill>
              <a:latin typeface="Arial" panose="020B0604020202020204" pitchFamily="34" charset="0"/>
              <a:cs typeface="Arial" panose="020B0604020202020204" pitchFamily="34" charset="0"/>
            </a:endParaRPr>
          </a:p>
        </p:txBody>
      </p:sp>
      <p:sp>
        <p:nvSpPr>
          <p:cNvPr id="142" name="Cím 1">
            <a:extLst>
              <a:ext uri="{FF2B5EF4-FFF2-40B4-BE49-F238E27FC236}">
                <a16:creationId xmlns:a16="http://schemas.microsoft.com/office/drawing/2014/main" id="{C97AEF7F-C6B9-DB4B-B24C-13B7986C0B9B}"/>
              </a:ext>
            </a:extLst>
          </p:cNvPr>
          <p:cNvSpPr txBox="1">
            <a:spLocks/>
          </p:cNvSpPr>
          <p:nvPr/>
        </p:nvSpPr>
        <p:spPr>
          <a:xfrm>
            <a:off x="672984" y="307260"/>
            <a:ext cx="11337955" cy="9233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hu-HU" sz="2800" b="1" kern="1200" cap="all" baseline="0" dirty="0" smtClean="0">
                <a:solidFill>
                  <a:srgbClr val="8C837D"/>
                </a:solidFill>
                <a:latin typeface="+mj-lt"/>
                <a:ea typeface="+mj-ea"/>
                <a:cs typeface="+mj-cs"/>
              </a:defRPr>
            </a:lvl1pPr>
          </a:lstStyle>
          <a:p>
            <a:r>
              <a:rPr lang="hu-HU" sz="1800" b="0" cap="none" dirty="0" err="1">
                <a:solidFill>
                  <a:srgbClr val="002060"/>
                </a:solidFill>
                <a:latin typeface="Arial" panose="020B0604020202020204" pitchFamily="34" charset="0"/>
                <a:cs typeface="Arial" panose="020B0604020202020204" pitchFamily="34" charset="0"/>
              </a:rPr>
              <a:t>Strategic</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objectives</a:t>
            </a:r>
            <a:r>
              <a:rPr lang="hu-HU" sz="1800" b="0" cap="none" dirty="0">
                <a:solidFill>
                  <a:srgbClr val="002060"/>
                </a:solidFill>
                <a:latin typeface="Arial" panose="020B0604020202020204" pitchFamily="34" charset="0"/>
                <a:cs typeface="Arial" panose="020B0604020202020204" pitchFamily="34" charset="0"/>
              </a:rPr>
              <a:t> in </a:t>
            </a:r>
            <a:r>
              <a:rPr lang="hu-HU" sz="1800" b="0" cap="none" dirty="0" err="1">
                <a:solidFill>
                  <a:srgbClr val="002060"/>
                </a:solidFill>
                <a:latin typeface="Arial" panose="020B0604020202020204" pitchFamily="34" charset="0"/>
                <a:cs typeface="Arial" panose="020B0604020202020204" pitchFamily="34" charset="0"/>
              </a:rPr>
              <a:t>the</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field</a:t>
            </a:r>
            <a:r>
              <a:rPr lang="hu-HU" sz="1800" b="0" cap="none" dirty="0">
                <a:solidFill>
                  <a:srgbClr val="002060"/>
                </a:solidFill>
                <a:latin typeface="Arial" panose="020B0604020202020204" pitchFamily="34" charset="0"/>
                <a:cs typeface="Arial" panose="020B0604020202020204" pitchFamily="34" charset="0"/>
              </a:rPr>
              <a:t> of </a:t>
            </a:r>
            <a:r>
              <a:rPr lang="hu-HU" sz="1800" b="0" cap="none" dirty="0" err="1">
                <a:solidFill>
                  <a:srgbClr val="002060"/>
                </a:solidFill>
                <a:latin typeface="Arial" panose="020B0604020202020204" pitchFamily="34" charset="0"/>
                <a:cs typeface="Arial" panose="020B0604020202020204" pitchFamily="34" charset="0"/>
              </a:rPr>
              <a:t>innovation</a:t>
            </a:r>
            <a:endParaRPr lang="hu-HU" sz="1800" b="0" cap="none" dirty="0">
              <a:solidFill>
                <a:srgbClr val="002060"/>
              </a:solidFill>
              <a:latin typeface="Arial" panose="020B0604020202020204" pitchFamily="34" charset="0"/>
              <a:cs typeface="Arial" panose="020B0604020202020204" pitchFamily="34" charset="0"/>
            </a:endParaRPr>
          </a:p>
        </p:txBody>
      </p:sp>
      <p:sp>
        <p:nvSpPr>
          <p:cNvPr id="140" name="Ellipszis 139">
            <a:extLst>
              <a:ext uri="{FF2B5EF4-FFF2-40B4-BE49-F238E27FC236}">
                <a16:creationId xmlns:a16="http://schemas.microsoft.com/office/drawing/2014/main" id="{B3B74EE6-BA4F-4645-BE67-54222FFEDC36}"/>
              </a:ext>
            </a:extLst>
          </p:cNvPr>
          <p:cNvSpPr/>
          <p:nvPr/>
        </p:nvSpPr>
        <p:spPr>
          <a:xfrm>
            <a:off x="144958" y="200806"/>
            <a:ext cx="540000" cy="54103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43" name="Kép 142">
            <a:extLst>
              <a:ext uri="{FF2B5EF4-FFF2-40B4-BE49-F238E27FC236}">
                <a16:creationId xmlns:a16="http://schemas.microsoft.com/office/drawing/2014/main" id="{AED2D64A-B34C-0748-B472-99AABB838FEA}"/>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74972" y="236032"/>
            <a:ext cx="468000" cy="468000"/>
          </a:xfrm>
          <a:prstGeom prst="rect">
            <a:avLst/>
          </a:prstGeom>
        </p:spPr>
      </p:pic>
      <p:sp>
        <p:nvSpPr>
          <p:cNvPr id="7" name="Szövegdoboz 6"/>
          <p:cNvSpPr txBox="1"/>
          <p:nvPr/>
        </p:nvSpPr>
        <p:spPr>
          <a:xfrm>
            <a:off x="3333625" y="6186890"/>
            <a:ext cx="7823576" cy="261610"/>
          </a:xfrm>
          <a:prstGeom prst="rect">
            <a:avLst/>
          </a:prstGeom>
          <a:noFill/>
        </p:spPr>
        <p:txBody>
          <a:bodyPr wrap="square" rtlCol="0">
            <a:spAutoFit/>
          </a:bodyPr>
          <a:lstStyle/>
          <a:p>
            <a:r>
              <a:rPr lang="hu-HU" sz="1100" dirty="0" smtClean="0"/>
              <a:t>With </a:t>
            </a:r>
            <a:r>
              <a:rPr lang="hu-HU" sz="1100" dirty="0" err="1" smtClean="0"/>
              <a:t>acknowlegements</a:t>
            </a:r>
            <a:r>
              <a:rPr lang="hu-HU" sz="1100" dirty="0" smtClean="0"/>
              <a:t> </a:t>
            </a:r>
            <a:r>
              <a:rPr lang="hu-HU" sz="1100" dirty="0" err="1" smtClean="0"/>
              <a:t>to</a:t>
            </a:r>
            <a:r>
              <a:rPr lang="hu-HU" sz="1100" dirty="0" smtClean="0"/>
              <a:t> "</a:t>
            </a:r>
            <a:r>
              <a:rPr lang="en-GB" sz="1100" dirty="0" smtClean="0"/>
              <a:t>The </a:t>
            </a:r>
            <a:r>
              <a:rPr lang="en-GB" sz="1100" dirty="0"/>
              <a:t>role of the universities in the innovation </a:t>
            </a:r>
            <a:r>
              <a:rPr lang="en-GB" sz="1100" dirty="0" smtClean="0"/>
              <a:t>ecosystem" </a:t>
            </a:r>
            <a:r>
              <a:rPr lang="en-GB" sz="1100" dirty="0"/>
              <a:t>by László </a:t>
            </a:r>
            <a:r>
              <a:rPr lang="en-GB" sz="1100" dirty="0" err="1"/>
              <a:t>Palkovics</a:t>
            </a:r>
            <a:r>
              <a:rPr lang="en-GB" sz="1100" dirty="0"/>
              <a:t>, 2018</a:t>
            </a:r>
            <a:endParaRPr lang="en-US" sz="1100" dirty="0"/>
          </a:p>
        </p:txBody>
      </p:sp>
    </p:spTree>
    <p:extLst>
      <p:ext uri="{BB962C8B-B14F-4D97-AF65-F5344CB8AC3E}">
        <p14:creationId xmlns:p14="http://schemas.microsoft.com/office/powerpoint/2010/main" val="2580142528"/>
      </p:ext>
    </p:extLst>
  </p:cSld>
  <p:clrMapOvr>
    <a:masterClrMapping/>
  </p:clrMapOvr>
  <p:transition spd="med">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fld id="{0B4B3406-DEFF-446A-9B24-DCCB279FEDF6}" type="slidenum">
              <a:rPr lang="hu-HU" smtClean="0"/>
              <a:pPr/>
              <a:t>8</a:t>
            </a:fld>
            <a:endParaRPr lang="hu-HU" dirty="0"/>
          </a:p>
        </p:txBody>
      </p:sp>
      <p:sp>
        <p:nvSpPr>
          <p:cNvPr id="142" name="Cím 1">
            <a:extLst>
              <a:ext uri="{FF2B5EF4-FFF2-40B4-BE49-F238E27FC236}">
                <a16:creationId xmlns:a16="http://schemas.microsoft.com/office/drawing/2014/main" id="{C97AEF7F-C6B9-DB4B-B24C-13B7986C0B9B}"/>
              </a:ext>
            </a:extLst>
          </p:cNvPr>
          <p:cNvSpPr txBox="1">
            <a:spLocks/>
          </p:cNvSpPr>
          <p:nvPr/>
        </p:nvSpPr>
        <p:spPr>
          <a:xfrm>
            <a:off x="672984" y="307260"/>
            <a:ext cx="11337955" cy="9233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hu-HU" sz="2800" b="1" kern="1200" cap="all" baseline="0" dirty="0" smtClean="0">
                <a:solidFill>
                  <a:srgbClr val="8C837D"/>
                </a:solidFill>
                <a:latin typeface="+mj-lt"/>
                <a:ea typeface="+mj-ea"/>
                <a:cs typeface="+mj-cs"/>
              </a:defRPr>
            </a:lvl1pPr>
          </a:lstStyle>
          <a:p>
            <a:r>
              <a:rPr lang="hu-HU" sz="1800" b="0" cap="none" dirty="0" err="1">
                <a:solidFill>
                  <a:srgbClr val="002060"/>
                </a:solidFill>
                <a:latin typeface="Arial" panose="020B0604020202020204" pitchFamily="34" charset="0"/>
                <a:cs typeface="Arial" panose="020B0604020202020204" pitchFamily="34" charset="0"/>
              </a:rPr>
              <a:t>Strategic</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objectives</a:t>
            </a:r>
            <a:r>
              <a:rPr lang="hu-HU" sz="1800" b="0" cap="none" dirty="0">
                <a:solidFill>
                  <a:srgbClr val="002060"/>
                </a:solidFill>
                <a:latin typeface="Arial" panose="020B0604020202020204" pitchFamily="34" charset="0"/>
                <a:cs typeface="Arial" panose="020B0604020202020204" pitchFamily="34" charset="0"/>
              </a:rPr>
              <a:t> in </a:t>
            </a:r>
            <a:r>
              <a:rPr lang="hu-HU" sz="1800" b="0" cap="none" dirty="0" err="1">
                <a:solidFill>
                  <a:srgbClr val="002060"/>
                </a:solidFill>
                <a:latin typeface="Arial" panose="020B0604020202020204" pitchFamily="34" charset="0"/>
                <a:cs typeface="Arial" panose="020B0604020202020204" pitchFamily="34" charset="0"/>
              </a:rPr>
              <a:t>the</a:t>
            </a:r>
            <a:r>
              <a:rPr lang="hu-HU" sz="1800" b="0" cap="none" dirty="0">
                <a:solidFill>
                  <a:srgbClr val="002060"/>
                </a:solidFill>
                <a:latin typeface="Arial" panose="020B0604020202020204" pitchFamily="34" charset="0"/>
                <a:cs typeface="Arial" panose="020B0604020202020204" pitchFamily="34" charset="0"/>
              </a:rPr>
              <a:t> </a:t>
            </a:r>
            <a:r>
              <a:rPr lang="hu-HU" sz="1800" b="0" cap="none" dirty="0" err="1">
                <a:solidFill>
                  <a:srgbClr val="002060"/>
                </a:solidFill>
                <a:latin typeface="Arial" panose="020B0604020202020204" pitchFamily="34" charset="0"/>
                <a:cs typeface="Arial" panose="020B0604020202020204" pitchFamily="34" charset="0"/>
              </a:rPr>
              <a:t>field</a:t>
            </a:r>
            <a:r>
              <a:rPr lang="hu-HU" sz="1800" b="0" cap="none" dirty="0">
                <a:solidFill>
                  <a:srgbClr val="002060"/>
                </a:solidFill>
                <a:latin typeface="Arial" panose="020B0604020202020204" pitchFamily="34" charset="0"/>
                <a:cs typeface="Arial" panose="020B0604020202020204" pitchFamily="34" charset="0"/>
              </a:rPr>
              <a:t> of </a:t>
            </a:r>
            <a:r>
              <a:rPr lang="hu-HU" sz="1800" b="0" cap="none" dirty="0" err="1">
                <a:solidFill>
                  <a:srgbClr val="002060"/>
                </a:solidFill>
                <a:latin typeface="Arial" panose="020B0604020202020204" pitchFamily="34" charset="0"/>
                <a:cs typeface="Arial" panose="020B0604020202020204" pitchFamily="34" charset="0"/>
              </a:rPr>
              <a:t>innovation</a:t>
            </a:r>
            <a:endParaRPr lang="hu-HU" sz="1800" b="0" cap="none" dirty="0">
              <a:solidFill>
                <a:srgbClr val="002060"/>
              </a:solidFill>
              <a:latin typeface="Arial" panose="020B0604020202020204" pitchFamily="34" charset="0"/>
              <a:cs typeface="Arial" panose="020B0604020202020204" pitchFamily="34" charset="0"/>
            </a:endParaRPr>
          </a:p>
        </p:txBody>
      </p:sp>
      <p:sp>
        <p:nvSpPr>
          <p:cNvPr id="140" name="Ellipszis 139">
            <a:extLst>
              <a:ext uri="{FF2B5EF4-FFF2-40B4-BE49-F238E27FC236}">
                <a16:creationId xmlns:a16="http://schemas.microsoft.com/office/drawing/2014/main" id="{B3B74EE6-BA4F-4645-BE67-54222FFEDC36}"/>
              </a:ext>
            </a:extLst>
          </p:cNvPr>
          <p:cNvSpPr/>
          <p:nvPr/>
        </p:nvSpPr>
        <p:spPr>
          <a:xfrm>
            <a:off x="144958" y="200806"/>
            <a:ext cx="540000" cy="54103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43" name="Kép 142">
            <a:extLst>
              <a:ext uri="{FF2B5EF4-FFF2-40B4-BE49-F238E27FC236}">
                <a16:creationId xmlns:a16="http://schemas.microsoft.com/office/drawing/2014/main" id="{AED2D64A-B34C-0748-B472-99AABB838FEA}"/>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74972" y="236032"/>
            <a:ext cx="468000" cy="468000"/>
          </a:xfrm>
          <a:prstGeom prst="rect">
            <a:avLst/>
          </a:prstGeom>
        </p:spPr>
      </p:pic>
      <p:sp>
        <p:nvSpPr>
          <p:cNvPr id="144" name="Téglalap 143">
            <a:extLst>
              <a:ext uri="{FF2B5EF4-FFF2-40B4-BE49-F238E27FC236}">
                <a16:creationId xmlns:a16="http://schemas.microsoft.com/office/drawing/2014/main" id="{495F88E7-4F12-F94F-9C7E-26BA9D6D73C0}"/>
              </a:ext>
            </a:extLst>
          </p:cNvPr>
          <p:cNvSpPr/>
          <p:nvPr/>
        </p:nvSpPr>
        <p:spPr>
          <a:xfrm>
            <a:off x="544729" y="810487"/>
            <a:ext cx="10868646" cy="49169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With innovative public procurement, the demand for domestic R&amp;D&amp;I products and services (not a product, but a solution)</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Due to the changing EU support system after 2020 (</a:t>
            </a:r>
            <a:r>
              <a:rPr lang="en-US" sz="1200" dirty="0" err="1" smtClean="0">
                <a:solidFill>
                  <a:schemeClr val="tx1"/>
                </a:solidFill>
                <a:latin typeface="Arial" panose="020B0604020202020204" pitchFamily="34" charset="0"/>
                <a:cs typeface="Arial" panose="020B0604020202020204" pitchFamily="34" charset="0"/>
              </a:rPr>
              <a:t>ie</a:t>
            </a:r>
            <a:r>
              <a:rPr lang="en-US" sz="1200" dirty="0" smtClean="0">
                <a:solidFill>
                  <a:schemeClr val="tx1"/>
                </a:solidFill>
                <a:latin typeface="Arial" panose="020B0604020202020204" pitchFamily="34" charset="0"/>
                <a:cs typeface="Arial" panose="020B0604020202020204" pitchFamily="34" charset="0"/>
              </a:rPr>
              <a:t>, for example, the refundable resources to be reimbursed in economic development and the reduction of resources), NKFI Fund budget should be significantly increased. Specifying bilateral, targeted cooperation areas (</a:t>
            </a:r>
            <a:r>
              <a:rPr lang="en-US" sz="1200" dirty="0" err="1" smtClean="0">
                <a:solidFill>
                  <a:schemeClr val="tx1"/>
                </a:solidFill>
                <a:latin typeface="Arial" panose="020B0604020202020204" pitchFamily="34" charset="0"/>
                <a:cs typeface="Arial" panose="020B0604020202020204" pitchFamily="34" charset="0"/>
              </a:rPr>
              <a:t>eg</a:t>
            </a:r>
            <a:r>
              <a:rPr lang="en-US" sz="1200" dirty="0" smtClean="0">
                <a:solidFill>
                  <a:schemeClr val="tx1"/>
                </a:solidFill>
                <a:latin typeface="Arial" panose="020B0604020202020204" pitchFamily="34" charset="0"/>
                <a:cs typeface="Arial" panose="020B0604020202020204" pitchFamily="34" charset="0"/>
              </a:rPr>
              <a:t> vehicle industry, cyber security, biomedicine) in international co-operations, besides EU and multilateral co</a:t>
            </a:r>
            <a:r>
              <a:rPr lang="hu-HU" sz="1200" dirty="0" smtClean="0">
                <a:solidFill>
                  <a:schemeClr val="tx1"/>
                </a:solidFill>
                <a:latin typeface="Arial" panose="020B0604020202020204" pitchFamily="34" charset="0"/>
                <a:cs typeface="Arial" panose="020B0604020202020204" pitchFamily="34" charset="0"/>
              </a:rPr>
              <a:t>-</a:t>
            </a:r>
            <a:r>
              <a:rPr lang="en-US" sz="1200" dirty="0" smtClean="0">
                <a:solidFill>
                  <a:schemeClr val="tx1"/>
                </a:solidFill>
                <a:latin typeface="Arial" panose="020B0604020202020204" pitchFamily="34" charset="0"/>
                <a:cs typeface="Arial" panose="020B0604020202020204" pitchFamily="34" charset="0"/>
              </a:rPr>
              <a:t>operations</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The difference between the competitiveness and efficiency of domestic and foreign companies has to be reduced by increasing the R&amp;D&amp;I capacity and abilities (human / asset) of domestic SMEs</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We consider it important to continue to support startups, coupled with national R&amp;D&amp;I focus areas</a:t>
            </a:r>
          </a:p>
          <a:p>
            <a:pPr marL="17145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To support scientific and innovation achievements and best practices</a:t>
            </a:r>
          </a:p>
          <a:p>
            <a:pPr marL="171450" indent="-171450">
              <a:buFont typeface="Wingdings" pitchFamily="2" charset="2"/>
              <a:buChar char="§"/>
            </a:pPr>
            <a:endParaRPr lang="en-US" sz="1200" dirty="0" smtClean="0">
              <a:solidFill>
                <a:schemeClr val="tx1"/>
              </a:solidFill>
              <a:latin typeface="Arial" panose="020B0604020202020204" pitchFamily="34" charset="0"/>
              <a:cs typeface="Arial" panose="020B0604020202020204" pitchFamily="34" charset="0"/>
            </a:endParaRPr>
          </a:p>
          <a:p>
            <a:r>
              <a:rPr lang="en-US" sz="1200" b="1" dirty="0" smtClean="0">
                <a:solidFill>
                  <a:srgbClr val="002060"/>
                </a:solidFill>
                <a:latin typeface="Arial" panose="020B0604020202020204" pitchFamily="34" charset="0"/>
                <a:cs typeface="Arial" panose="020B0604020202020204" pitchFamily="34" charset="0"/>
              </a:rPr>
              <a:t>4. Objectives related to higher education and science policy</a:t>
            </a:r>
          </a:p>
          <a:p>
            <a:endParaRPr lang="en-US" sz="1200" dirty="0" smtClean="0">
              <a:solidFill>
                <a:schemeClr val="tx1"/>
              </a:solidFill>
              <a:latin typeface="Arial" panose="020B0604020202020204" pitchFamily="34" charset="0"/>
              <a:cs typeface="Arial" panose="020B0604020202020204" pitchFamily="34" charset="0"/>
            </a:endParaRP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Settlement of teacher-researcher salaries</a:t>
            </a: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Establishing R&amp;D&amp;I profiles of higher education institutions is indispensable for the connection to the business sector</a:t>
            </a: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Increasing the number of researchers and PhD students</a:t>
            </a: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The most directly applicable research projects are displayed in doctoral schools' thesis topics</a:t>
            </a: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A one-stop-shop system should be set up to enable business partners to clearly understand the R&amp;D&amp;I services of higher education institutions</a:t>
            </a: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In addition to education, the R&amp;D&amp;I should be strengthened; besides basic research, applied research and market-oriented developments are more necessary</a:t>
            </a: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Higher education institutions should be able to strengthen the intellectual capacities of enterprises and  improve the competitiveness of the domestic SME sector through their trainings</a:t>
            </a: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The third missions that are widely understood - not merely economic, but also socially - have to be developed in every institution</a:t>
            </a: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Enhancement of the university’s „Lendület" program (bringing Hungary recognized researchers from abroad and also young Hungarians) and creation of new programs</a:t>
            </a:r>
          </a:p>
          <a:p>
            <a:pPr marL="171450" lvl="0" indent="-171450">
              <a:buFont typeface="Wingdings" pitchFamily="2" charset="2"/>
              <a:buChar char="§"/>
            </a:pPr>
            <a:r>
              <a:rPr lang="en-US" sz="1200" dirty="0" smtClean="0">
                <a:solidFill>
                  <a:schemeClr val="tx1"/>
                </a:solidFill>
                <a:latin typeface="Arial" panose="020B0604020202020204" pitchFamily="34" charset="0"/>
                <a:cs typeface="Arial" panose="020B0604020202020204" pitchFamily="34" charset="0"/>
              </a:rPr>
              <a:t>Creating / launching business-based universities</a:t>
            </a:r>
          </a:p>
          <a:p>
            <a:pPr lvl="0"/>
            <a:endParaRPr lang="en-US" sz="1200" dirty="0" smtClean="0">
              <a:solidFill>
                <a:schemeClr val="tx1"/>
              </a:solidFill>
              <a:latin typeface="Arial" panose="020B0604020202020204" pitchFamily="34" charset="0"/>
              <a:cs typeface="Arial" panose="020B0604020202020204" pitchFamily="34" charset="0"/>
            </a:endParaRPr>
          </a:p>
          <a:p>
            <a:pPr marL="171450" indent="-171450">
              <a:buFont typeface="Wingdings" pitchFamily="2" charset="2"/>
              <a:buChar char="§"/>
            </a:pPr>
            <a:endParaRPr lang="en-US" sz="1200" dirty="0">
              <a:solidFill>
                <a:schemeClr val="tx1"/>
              </a:solidFill>
              <a:latin typeface="Arial" panose="020B0604020202020204" pitchFamily="34" charset="0"/>
              <a:cs typeface="Arial" panose="020B0604020202020204" pitchFamily="34" charset="0"/>
            </a:endParaRPr>
          </a:p>
        </p:txBody>
      </p:sp>
      <p:sp>
        <p:nvSpPr>
          <p:cNvPr id="7" name="Szövegdoboz 6"/>
          <p:cNvSpPr txBox="1"/>
          <p:nvPr/>
        </p:nvSpPr>
        <p:spPr>
          <a:xfrm>
            <a:off x="2837497" y="5968281"/>
            <a:ext cx="6231688" cy="261610"/>
          </a:xfrm>
          <a:prstGeom prst="rect">
            <a:avLst/>
          </a:prstGeom>
          <a:noFill/>
        </p:spPr>
        <p:txBody>
          <a:bodyPr wrap="square" rtlCol="0">
            <a:spAutoFit/>
          </a:bodyPr>
          <a:lstStyle/>
          <a:p>
            <a:r>
              <a:rPr lang="hu-HU" sz="1100" dirty="0" smtClean="0"/>
              <a:t>With </a:t>
            </a:r>
            <a:r>
              <a:rPr lang="hu-HU" sz="1100" dirty="0" err="1" smtClean="0"/>
              <a:t>acknowlegements</a:t>
            </a:r>
            <a:r>
              <a:rPr lang="hu-HU" sz="1100" dirty="0" smtClean="0"/>
              <a:t> </a:t>
            </a:r>
            <a:r>
              <a:rPr lang="hu-HU" sz="1100" dirty="0" err="1" smtClean="0"/>
              <a:t>to</a:t>
            </a:r>
            <a:r>
              <a:rPr lang="hu-HU" sz="1100" dirty="0" smtClean="0"/>
              <a:t> "</a:t>
            </a:r>
            <a:r>
              <a:rPr lang="en-GB" sz="1100" dirty="0" smtClean="0"/>
              <a:t>The </a:t>
            </a:r>
            <a:r>
              <a:rPr lang="en-GB" sz="1100" dirty="0"/>
              <a:t>role of the universities in the innovation </a:t>
            </a:r>
            <a:r>
              <a:rPr lang="en-GB" sz="1100" dirty="0" smtClean="0"/>
              <a:t>ecosystem" </a:t>
            </a:r>
            <a:r>
              <a:rPr lang="en-GB" sz="1100" dirty="0"/>
              <a:t>by László </a:t>
            </a:r>
            <a:r>
              <a:rPr lang="en-GB" sz="1100" dirty="0" err="1"/>
              <a:t>Palkovics</a:t>
            </a:r>
            <a:r>
              <a:rPr lang="en-GB" sz="1100" dirty="0"/>
              <a:t>, 2018</a:t>
            </a:r>
            <a:endParaRPr lang="en-US" sz="1100" dirty="0"/>
          </a:p>
        </p:txBody>
      </p:sp>
    </p:spTree>
    <p:extLst>
      <p:ext uri="{BB962C8B-B14F-4D97-AF65-F5344CB8AC3E}">
        <p14:creationId xmlns:p14="http://schemas.microsoft.com/office/powerpoint/2010/main" val="1022869124"/>
      </p:ext>
    </p:extLst>
  </p:cSld>
  <p:clrMapOvr>
    <a:masterClrMapping/>
  </p:clrMapOvr>
  <p:transition spd="med">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p:cNvSpPr/>
          <p:nvPr/>
        </p:nvSpPr>
        <p:spPr>
          <a:xfrm rot="13372602">
            <a:off x="4693926" y="4731027"/>
            <a:ext cx="1225666" cy="139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Jobbra nyíl 21"/>
          <p:cNvSpPr/>
          <p:nvPr/>
        </p:nvSpPr>
        <p:spPr>
          <a:xfrm>
            <a:off x="1499305" y="3591609"/>
            <a:ext cx="2050243" cy="48988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p:cNvSpPr/>
          <p:nvPr/>
        </p:nvSpPr>
        <p:spPr>
          <a:xfrm>
            <a:off x="2133148" y="3441029"/>
            <a:ext cx="720000" cy="72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Jobbra nyíl 59"/>
          <p:cNvSpPr/>
          <p:nvPr/>
        </p:nvSpPr>
        <p:spPr>
          <a:xfrm>
            <a:off x="7306793" y="3601756"/>
            <a:ext cx="2470715" cy="48988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Ellipszis 61"/>
          <p:cNvSpPr/>
          <p:nvPr/>
        </p:nvSpPr>
        <p:spPr>
          <a:xfrm>
            <a:off x="7996582" y="3355186"/>
            <a:ext cx="972000" cy="972000"/>
          </a:xfrm>
          <a:prstGeom prst="ellipse">
            <a:avLst/>
          </a:prstGeom>
          <a:solidFill>
            <a:srgbClr val="0070C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rot="19458167">
            <a:off x="2916360" y="4516806"/>
            <a:ext cx="972000" cy="139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200" b="1" dirty="0">
              <a:latin typeface="Arial" panose="020B0604020202020204" pitchFamily="34" charset="0"/>
              <a:cs typeface="Arial" panose="020B0604020202020204" pitchFamily="34" charset="0"/>
            </a:endParaRPr>
          </a:p>
        </p:txBody>
      </p:sp>
      <p:sp>
        <p:nvSpPr>
          <p:cNvPr id="43" name="Ellipszis 42"/>
          <p:cNvSpPr/>
          <p:nvPr/>
        </p:nvSpPr>
        <p:spPr>
          <a:xfrm>
            <a:off x="2291023" y="4721200"/>
            <a:ext cx="972000" cy="9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p:cNvSpPr/>
          <p:nvPr/>
        </p:nvSpPr>
        <p:spPr>
          <a:xfrm>
            <a:off x="673039" y="3360699"/>
            <a:ext cx="972000" cy="972000"/>
          </a:xfrm>
          <a:prstGeom prst="ellipse">
            <a:avLst/>
          </a:prstGeom>
          <a:solidFill>
            <a:srgbClr val="0070C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Téglalap 57"/>
          <p:cNvSpPr/>
          <p:nvPr/>
        </p:nvSpPr>
        <p:spPr>
          <a:xfrm rot="18963843">
            <a:off x="4754493" y="2891856"/>
            <a:ext cx="1225666" cy="139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rot="10800000">
            <a:off x="5046946" y="3783033"/>
            <a:ext cx="1116000" cy="139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rot="16200000">
            <a:off x="3936777" y="2643346"/>
            <a:ext cx="764119" cy="142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Ellipszis 55"/>
          <p:cNvSpPr/>
          <p:nvPr/>
        </p:nvSpPr>
        <p:spPr>
          <a:xfrm>
            <a:off x="5428124" y="1912856"/>
            <a:ext cx="972000" cy="9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rot="13342455">
            <a:off x="2591644" y="2881712"/>
            <a:ext cx="1332000" cy="139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4" name="Ellipszis 53"/>
          <p:cNvSpPr/>
          <p:nvPr/>
        </p:nvSpPr>
        <p:spPr>
          <a:xfrm>
            <a:off x="3835836" y="1449445"/>
            <a:ext cx="972000" cy="9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rot="16200000">
            <a:off x="3983413" y="4808263"/>
            <a:ext cx="684000" cy="142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latin typeface="Arial" panose="020B0604020202020204" pitchFamily="34" charset="0"/>
              <a:cs typeface="Arial" panose="020B0604020202020204" pitchFamily="34" charset="0"/>
            </a:endParaRPr>
          </a:p>
        </p:txBody>
      </p:sp>
      <p:sp>
        <p:nvSpPr>
          <p:cNvPr id="46" name="Ellipszis 45"/>
          <p:cNvSpPr/>
          <p:nvPr/>
        </p:nvSpPr>
        <p:spPr>
          <a:xfrm>
            <a:off x="3849321" y="5196036"/>
            <a:ext cx="972000" cy="9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486914" y="4114399"/>
            <a:ext cx="1287262"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rgbClr val="002060"/>
                </a:solidFill>
                <a:latin typeface="Arial" panose="020B0604020202020204" pitchFamily="34" charset="0"/>
                <a:cs typeface="Arial" panose="020B0604020202020204" pitchFamily="34" charset="0"/>
              </a:rPr>
              <a:t>Enterprise</a:t>
            </a:r>
          </a:p>
        </p:txBody>
      </p:sp>
      <p:sp>
        <p:nvSpPr>
          <p:cNvPr id="8" name="Ellipszis 7"/>
          <p:cNvSpPr/>
          <p:nvPr/>
        </p:nvSpPr>
        <p:spPr>
          <a:xfrm>
            <a:off x="3549548" y="3078868"/>
            <a:ext cx="1548000" cy="1548000"/>
          </a:xfrm>
          <a:prstGeom prst="ellipse">
            <a:avLst/>
          </a:prstGeom>
          <a:solidFill>
            <a:srgbClr val="0070C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17"/>
          <p:cNvSpPr/>
          <p:nvPr/>
        </p:nvSpPr>
        <p:spPr>
          <a:xfrm>
            <a:off x="3689825" y="4030035"/>
            <a:ext cx="1287262"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1"/>
                </a:solidFill>
                <a:latin typeface="Arial" panose="020B0604020202020204" pitchFamily="34" charset="0"/>
                <a:cs typeface="Arial" panose="020B0604020202020204" pitchFamily="34" charset="0"/>
              </a:rPr>
              <a:t>University</a:t>
            </a:r>
          </a:p>
        </p:txBody>
      </p:sp>
      <p:sp>
        <p:nvSpPr>
          <p:cNvPr id="25" name="Téglalap 24"/>
          <p:cNvSpPr/>
          <p:nvPr/>
        </p:nvSpPr>
        <p:spPr>
          <a:xfrm>
            <a:off x="9411453" y="4373163"/>
            <a:ext cx="2511218"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latin typeface="Arial" panose="020B0604020202020204" pitchFamily="34" charset="0"/>
                <a:cs typeface="Arial" panose="020B0604020202020204" pitchFamily="34" charset="0"/>
              </a:rPr>
              <a:t>Internationally competitive nationally-owned business</a:t>
            </a:r>
            <a:endParaRPr lang="en-US" sz="1200" b="1" dirty="0">
              <a:solidFill>
                <a:srgbClr val="002060"/>
              </a:solidFill>
              <a:latin typeface="Arial" panose="020B0604020202020204" pitchFamily="34" charset="0"/>
              <a:cs typeface="Arial" panose="020B0604020202020204" pitchFamily="34" charset="0"/>
            </a:endParaRPr>
          </a:p>
        </p:txBody>
      </p:sp>
      <p:sp>
        <p:nvSpPr>
          <p:cNvPr id="27" name="Téglalap 26"/>
          <p:cNvSpPr/>
          <p:nvPr/>
        </p:nvSpPr>
        <p:spPr>
          <a:xfrm>
            <a:off x="5937163" y="4222087"/>
            <a:ext cx="1506989"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latin typeface="Arial" panose="020B0604020202020204" pitchFamily="34" charset="0"/>
                <a:cs typeface="Arial" panose="020B0604020202020204" pitchFamily="34" charset="0"/>
              </a:rPr>
              <a:t>Local, regional enterprises</a:t>
            </a:r>
            <a:endParaRPr lang="en-US" sz="1200" b="1" dirty="0">
              <a:solidFill>
                <a:srgbClr val="002060"/>
              </a:solidFill>
              <a:latin typeface="Arial" panose="020B0604020202020204" pitchFamily="34" charset="0"/>
              <a:cs typeface="Arial" panose="020B0604020202020204" pitchFamily="34" charset="0"/>
            </a:endParaRPr>
          </a:p>
        </p:txBody>
      </p:sp>
      <p:sp>
        <p:nvSpPr>
          <p:cNvPr id="29" name="Téglalap 28"/>
          <p:cNvSpPr/>
          <p:nvPr/>
        </p:nvSpPr>
        <p:spPr>
          <a:xfrm>
            <a:off x="5186562" y="5657526"/>
            <a:ext cx="1872363"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rgbClr val="002060"/>
                </a:solidFill>
                <a:latin typeface="Arial" panose="020B0604020202020204" pitchFamily="34" charset="0"/>
                <a:cs typeface="Arial" panose="020B0604020202020204" pitchFamily="34" charset="0"/>
              </a:rPr>
              <a:t>R&amp;D capacities</a:t>
            </a:r>
          </a:p>
        </p:txBody>
      </p:sp>
      <p:sp>
        <p:nvSpPr>
          <p:cNvPr id="32" name="Téglalap 31"/>
          <p:cNvSpPr/>
          <p:nvPr/>
        </p:nvSpPr>
        <p:spPr>
          <a:xfrm>
            <a:off x="3578223" y="911423"/>
            <a:ext cx="1506989"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chemeClr val="tx1">
                    <a:lumMod val="65000"/>
                    <a:lumOff val="35000"/>
                  </a:schemeClr>
                </a:solidFill>
                <a:latin typeface="Arial" panose="020B0604020202020204" pitchFamily="34" charset="0"/>
                <a:cs typeface="Arial" panose="020B0604020202020204" pitchFamily="34" charset="0"/>
              </a:rPr>
              <a:t>~15</a:t>
            </a:r>
            <a:endParaRPr lang="hu-HU" sz="1200" b="1" dirty="0">
              <a:solidFill>
                <a:srgbClr val="002060"/>
              </a:solidFill>
              <a:latin typeface="Arial" panose="020B0604020202020204" pitchFamily="34" charset="0"/>
              <a:cs typeface="Arial" panose="020B0604020202020204" pitchFamily="34" charset="0"/>
            </a:endParaRPr>
          </a:p>
          <a:p>
            <a:pPr algn="ctr"/>
            <a:r>
              <a:rPr lang="hu-HU" sz="1200" b="1" dirty="0">
                <a:solidFill>
                  <a:srgbClr val="002060"/>
                </a:solidFill>
                <a:latin typeface="Arial" panose="020B0604020202020204" pitchFamily="34" charset="0"/>
                <a:cs typeface="Arial" panose="020B0604020202020204" pitchFamily="34" charset="0"/>
              </a:rPr>
              <a:t>Incubators</a:t>
            </a:r>
          </a:p>
        </p:txBody>
      </p:sp>
      <p:sp>
        <p:nvSpPr>
          <p:cNvPr id="34" name="Téglalap 33"/>
          <p:cNvSpPr/>
          <p:nvPr/>
        </p:nvSpPr>
        <p:spPr>
          <a:xfrm>
            <a:off x="5163990" y="1358257"/>
            <a:ext cx="1506989"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chemeClr val="tx1">
                    <a:lumMod val="65000"/>
                    <a:lumOff val="35000"/>
                  </a:schemeClr>
                </a:solidFill>
                <a:latin typeface="Arial" panose="020B0604020202020204" pitchFamily="34" charset="0"/>
                <a:cs typeface="Arial" panose="020B0604020202020204" pitchFamily="34" charset="0"/>
              </a:rPr>
              <a:t>~10</a:t>
            </a:r>
          </a:p>
          <a:p>
            <a:pPr algn="ctr"/>
            <a:r>
              <a:rPr lang="hu-HU" sz="1200" b="1" dirty="0">
                <a:solidFill>
                  <a:srgbClr val="002060"/>
                </a:solidFill>
                <a:latin typeface="Arial" panose="020B0604020202020204" pitchFamily="34" charset="0"/>
                <a:cs typeface="Arial" panose="020B0604020202020204" pitchFamily="34" charset="0"/>
              </a:rPr>
              <a:t>Accelerators</a:t>
            </a:r>
          </a:p>
        </p:txBody>
      </p:sp>
      <p:sp>
        <p:nvSpPr>
          <p:cNvPr id="36" name="Téglalap 35"/>
          <p:cNvSpPr/>
          <p:nvPr/>
        </p:nvSpPr>
        <p:spPr>
          <a:xfrm>
            <a:off x="1916973" y="1314603"/>
            <a:ext cx="1771292"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chemeClr val="tx1">
                    <a:lumMod val="65000"/>
                    <a:lumOff val="35000"/>
                  </a:schemeClr>
                </a:solidFill>
                <a:latin typeface="Arial" panose="020B0604020202020204" pitchFamily="34" charset="0"/>
                <a:cs typeface="Arial" panose="020B0604020202020204" pitchFamily="34" charset="0"/>
              </a:rPr>
              <a:t>~30</a:t>
            </a:r>
            <a:endParaRPr lang="hu-HU" sz="1200" b="1" dirty="0">
              <a:solidFill>
                <a:srgbClr val="002060"/>
              </a:solidFill>
              <a:latin typeface="Arial" panose="020B0604020202020204" pitchFamily="34" charset="0"/>
              <a:cs typeface="Arial" panose="020B0604020202020204" pitchFamily="34" charset="0"/>
            </a:endParaRPr>
          </a:p>
          <a:p>
            <a:pPr algn="ctr"/>
            <a:r>
              <a:rPr lang="hu-HU" sz="1200" b="1" dirty="0">
                <a:solidFill>
                  <a:srgbClr val="002060"/>
                </a:solidFill>
                <a:latin typeface="Arial" panose="020B0604020202020204" pitchFamily="34" charset="0"/>
                <a:cs typeface="Arial" panose="020B0604020202020204" pitchFamily="34" charset="0"/>
              </a:rPr>
              <a:t>VCs and business angels</a:t>
            </a:r>
          </a:p>
        </p:txBody>
      </p:sp>
      <p:sp>
        <p:nvSpPr>
          <p:cNvPr id="38" name="Téglalap 37"/>
          <p:cNvSpPr/>
          <p:nvPr/>
        </p:nvSpPr>
        <p:spPr>
          <a:xfrm>
            <a:off x="1977090" y="5511885"/>
            <a:ext cx="1506989"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latin typeface="Arial" panose="020B0604020202020204" pitchFamily="34" charset="0"/>
                <a:cs typeface="Arial" panose="020B0604020202020204" pitchFamily="34" charset="0"/>
              </a:rPr>
              <a:t>Due diligence</a:t>
            </a:r>
            <a:endParaRPr lang="en-US" sz="1200" b="1" dirty="0">
              <a:solidFill>
                <a:srgbClr val="002060"/>
              </a:solidFill>
              <a:latin typeface="Arial" panose="020B0604020202020204" pitchFamily="34" charset="0"/>
              <a:cs typeface="Arial" panose="020B0604020202020204" pitchFamily="34" charset="0"/>
            </a:endParaRPr>
          </a:p>
        </p:txBody>
      </p:sp>
      <p:sp>
        <p:nvSpPr>
          <p:cNvPr id="42" name="Téglalap 41"/>
          <p:cNvSpPr/>
          <p:nvPr/>
        </p:nvSpPr>
        <p:spPr>
          <a:xfrm>
            <a:off x="3404017" y="5928800"/>
            <a:ext cx="1972298"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rgbClr val="002060"/>
                </a:solidFill>
                <a:latin typeface="Arial" panose="020B0604020202020204" pitchFamily="34" charset="0"/>
                <a:cs typeface="Arial" panose="020B0604020202020204" pitchFamily="34" charset="0"/>
              </a:rPr>
              <a:t>International relations</a:t>
            </a:r>
          </a:p>
        </p:txBody>
      </p:sp>
      <p:sp>
        <p:nvSpPr>
          <p:cNvPr id="49" name="Ellipszis 48"/>
          <p:cNvSpPr/>
          <p:nvPr/>
        </p:nvSpPr>
        <p:spPr>
          <a:xfrm>
            <a:off x="6135978" y="3347013"/>
            <a:ext cx="972000" cy="9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5478722" y="4721200"/>
            <a:ext cx="972000" cy="9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2335368" y="1914325"/>
            <a:ext cx="972000" cy="9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3" name="Kép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513" y="3255135"/>
            <a:ext cx="1219200" cy="1219200"/>
          </a:xfrm>
          <a:prstGeom prst="rect">
            <a:avLst/>
          </a:prstGeom>
        </p:spPr>
      </p:pic>
      <p:pic>
        <p:nvPicPr>
          <p:cNvPr id="1038" name="Picture 14" descr="KÃ©ptalÃ¡lat a kÃ¶vetkezÅre: âmultinational company icon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2880" y="3348935"/>
            <a:ext cx="966466" cy="966466"/>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7408117" y="938875"/>
            <a:ext cx="3945683" cy="21247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200" b="1" dirty="0" smtClean="0">
                <a:solidFill>
                  <a:srgbClr val="002060"/>
                </a:solidFill>
                <a:latin typeface="Arial" panose="020B0604020202020204" pitchFamily="34" charset="0"/>
                <a:cs typeface="Arial" panose="020B0604020202020204" pitchFamily="34" charset="0"/>
              </a:rPr>
              <a:t>Why is the university the center of the ecosystem?</a:t>
            </a:r>
          </a:p>
          <a:p>
            <a:pPr marL="177800"/>
            <a:r>
              <a:rPr lang="en-US" sz="1100" b="1" cap="small" dirty="0" smtClean="0">
                <a:solidFill>
                  <a:schemeClr val="tx1"/>
                </a:solidFill>
                <a:latin typeface="Arial" panose="020B0604020202020204" pitchFamily="34" charset="0"/>
                <a:cs typeface="Arial" panose="020B0604020202020204" pitchFamily="34" charset="0"/>
              </a:rPr>
              <a:t>Links </a:t>
            </a:r>
          </a:p>
          <a:p>
            <a:pPr marL="355600" indent="-171450">
              <a:buFont typeface="Wingdings" panose="05000000000000000000" pitchFamily="2" charset="2"/>
              <a:buChar char="§"/>
            </a:pPr>
            <a:r>
              <a:rPr lang="en-US" sz="1050" dirty="0" smtClean="0">
                <a:solidFill>
                  <a:schemeClr val="tx1"/>
                </a:solidFill>
                <a:latin typeface="Arial" panose="020B0604020202020204" pitchFamily="34" charset="0"/>
                <a:cs typeface="Arial" panose="020B0604020202020204" pitchFamily="34" charset="0"/>
              </a:rPr>
              <a:t>With incubators, accelerators, venture capital funds, business angels, local and regional corporations, ecosystem shepherds</a:t>
            </a:r>
          </a:p>
          <a:p>
            <a:pPr marL="184150"/>
            <a:r>
              <a:rPr lang="en-US" sz="1100" b="1" cap="small" dirty="0" smtClean="0">
                <a:solidFill>
                  <a:schemeClr val="tx1"/>
                </a:solidFill>
                <a:latin typeface="Arial" panose="020B0604020202020204" pitchFamily="34" charset="0"/>
                <a:cs typeface="Arial" panose="020B0604020202020204" pitchFamily="34" charset="0"/>
              </a:rPr>
              <a:t>Provides</a:t>
            </a:r>
          </a:p>
          <a:p>
            <a:pPr marL="355600" indent="-171450">
              <a:buFont typeface="Wingdings" panose="05000000000000000000" pitchFamily="2" charset="2"/>
              <a:buChar char="§"/>
            </a:pPr>
            <a:r>
              <a:rPr lang="en-US" sz="1050" dirty="0" smtClean="0">
                <a:solidFill>
                  <a:schemeClr val="tx1"/>
                </a:solidFill>
                <a:latin typeface="Arial" panose="020B0604020202020204" pitchFamily="34" charset="0"/>
                <a:cs typeface="Arial" panose="020B0604020202020204" pitchFamily="34" charset="0"/>
              </a:rPr>
              <a:t>Research and development capacity, due diligence service, professional and business consulting</a:t>
            </a:r>
          </a:p>
          <a:p>
            <a:pPr marL="184150"/>
            <a:r>
              <a:rPr lang="en-US" sz="1100" b="1" cap="small" dirty="0" smtClean="0">
                <a:solidFill>
                  <a:schemeClr val="tx1"/>
                </a:solidFill>
                <a:latin typeface="Arial" panose="020B0604020202020204" pitchFamily="34" charset="0"/>
                <a:cs typeface="Arial" panose="020B0604020202020204" pitchFamily="34" charset="0"/>
              </a:rPr>
              <a:t>Window to the world</a:t>
            </a:r>
          </a:p>
          <a:p>
            <a:pPr marL="355600" indent="-171450">
              <a:buFont typeface="Wingdings" panose="05000000000000000000" pitchFamily="2" charset="2"/>
              <a:buChar char="§"/>
            </a:pPr>
            <a:r>
              <a:rPr lang="en-US" sz="1050" dirty="0" smtClean="0">
                <a:solidFill>
                  <a:schemeClr val="tx1"/>
                </a:solidFill>
                <a:latin typeface="Arial" panose="020B0604020202020204" pitchFamily="34" charset="0"/>
                <a:cs typeface="Arial" panose="020B0604020202020204" pitchFamily="34" charset="0"/>
              </a:rPr>
              <a:t>Has international relations</a:t>
            </a:r>
          </a:p>
          <a:p>
            <a:pPr marL="177800"/>
            <a:r>
              <a:rPr lang="en-US" sz="1100" b="1" cap="small" dirty="0" smtClean="0">
                <a:solidFill>
                  <a:schemeClr val="tx1"/>
                </a:solidFill>
                <a:latin typeface="Arial" panose="020B0604020202020204" pitchFamily="34" charset="0"/>
                <a:cs typeface="Arial" panose="020B0604020202020204" pitchFamily="34" charset="0"/>
              </a:rPr>
              <a:t>Gives new approaches</a:t>
            </a:r>
          </a:p>
          <a:p>
            <a:pPr marL="355600" indent="-171450">
              <a:buFont typeface="Wingdings" panose="05000000000000000000" pitchFamily="2" charset="2"/>
              <a:buChar char="§"/>
            </a:pPr>
            <a:r>
              <a:rPr lang="en-US" sz="1050" dirty="0" smtClean="0">
                <a:solidFill>
                  <a:schemeClr val="tx1"/>
                </a:solidFill>
                <a:latin typeface="Arial" panose="020B0604020202020204" pitchFamily="34" charset="0"/>
                <a:cs typeface="Arial" panose="020B0604020202020204" pitchFamily="34" charset="0"/>
              </a:rPr>
              <a:t>Entrepreneurial approach</a:t>
            </a:r>
          </a:p>
          <a:p>
            <a:endParaRPr lang="hu-HU" sz="11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hu-HU" sz="1100" dirty="0">
              <a:solidFill>
                <a:schemeClr val="tx1"/>
              </a:solidFill>
              <a:latin typeface="Arial" panose="020B0604020202020204" pitchFamily="34" charset="0"/>
              <a:cs typeface="Arial" panose="020B0604020202020204" pitchFamily="34" charset="0"/>
            </a:endParaRPr>
          </a:p>
        </p:txBody>
      </p:sp>
      <p:cxnSp>
        <p:nvCxnSpPr>
          <p:cNvPr id="7" name="Egyenes összekötő 6"/>
          <p:cNvCxnSpPr/>
          <p:nvPr/>
        </p:nvCxnSpPr>
        <p:spPr>
          <a:xfrm>
            <a:off x="7620076" y="1407443"/>
            <a:ext cx="317820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Ellipszis 8"/>
          <p:cNvSpPr/>
          <p:nvPr/>
        </p:nvSpPr>
        <p:spPr>
          <a:xfrm>
            <a:off x="7560308" y="2520159"/>
            <a:ext cx="180000" cy="18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1" dirty="0">
                <a:latin typeface="Arial" panose="020B0604020202020204" pitchFamily="34" charset="0"/>
                <a:cs typeface="Arial" panose="020B0604020202020204" pitchFamily="34" charset="0"/>
              </a:rPr>
              <a:t>3</a:t>
            </a:r>
            <a:endParaRPr lang="hu-HU" b="1" dirty="0">
              <a:latin typeface="Arial" panose="020B0604020202020204" pitchFamily="34" charset="0"/>
              <a:cs typeface="Arial" panose="020B0604020202020204" pitchFamily="34" charset="0"/>
            </a:endParaRPr>
          </a:p>
        </p:txBody>
      </p:sp>
      <p:sp>
        <p:nvSpPr>
          <p:cNvPr id="52" name="Ellipszis 51"/>
          <p:cNvSpPr/>
          <p:nvPr/>
        </p:nvSpPr>
        <p:spPr>
          <a:xfrm>
            <a:off x="7560308" y="1394462"/>
            <a:ext cx="180000" cy="18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1" dirty="0">
                <a:latin typeface="Arial" panose="020B0604020202020204" pitchFamily="34" charset="0"/>
                <a:cs typeface="Arial" panose="020B0604020202020204" pitchFamily="34" charset="0"/>
              </a:rPr>
              <a:t>1</a:t>
            </a:r>
            <a:endParaRPr lang="hu-HU" b="1" dirty="0">
              <a:latin typeface="Arial" panose="020B0604020202020204" pitchFamily="34" charset="0"/>
              <a:cs typeface="Arial" panose="020B0604020202020204" pitchFamily="34" charset="0"/>
            </a:endParaRPr>
          </a:p>
        </p:txBody>
      </p:sp>
      <p:sp>
        <p:nvSpPr>
          <p:cNvPr id="59" name="Ellipszis 58"/>
          <p:cNvSpPr/>
          <p:nvPr/>
        </p:nvSpPr>
        <p:spPr>
          <a:xfrm>
            <a:off x="7560308" y="2025846"/>
            <a:ext cx="180000" cy="18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1" dirty="0">
                <a:latin typeface="Arial" panose="020B0604020202020204" pitchFamily="34" charset="0"/>
                <a:cs typeface="Arial" panose="020B0604020202020204" pitchFamily="34" charset="0"/>
              </a:rPr>
              <a:t>2</a:t>
            </a:r>
            <a:endParaRPr lang="hu-HU" b="1" dirty="0">
              <a:latin typeface="Arial" panose="020B0604020202020204" pitchFamily="34" charset="0"/>
              <a:cs typeface="Arial" panose="020B0604020202020204" pitchFamily="34" charset="0"/>
            </a:endParaRPr>
          </a:p>
        </p:txBody>
      </p:sp>
      <p:sp>
        <p:nvSpPr>
          <p:cNvPr id="61" name="Ellipszis 60"/>
          <p:cNvSpPr/>
          <p:nvPr/>
        </p:nvSpPr>
        <p:spPr>
          <a:xfrm>
            <a:off x="7560308" y="2851207"/>
            <a:ext cx="180000" cy="18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1" dirty="0">
                <a:latin typeface="Arial" panose="020B0604020202020204" pitchFamily="34" charset="0"/>
                <a:cs typeface="Arial" panose="020B0604020202020204" pitchFamily="34" charset="0"/>
              </a:rPr>
              <a:t>4</a:t>
            </a:r>
            <a:endParaRPr lang="hu-HU" b="1" dirty="0">
              <a:latin typeface="Arial" panose="020B0604020202020204" pitchFamily="34" charset="0"/>
              <a:cs typeface="Arial" panose="020B0604020202020204" pitchFamily="34" charset="0"/>
            </a:endParaRPr>
          </a:p>
        </p:txBody>
      </p:sp>
      <p:sp>
        <p:nvSpPr>
          <p:cNvPr id="64" name="Téglalap 63"/>
          <p:cNvSpPr/>
          <p:nvPr/>
        </p:nvSpPr>
        <p:spPr>
          <a:xfrm>
            <a:off x="1849517" y="4018373"/>
            <a:ext cx="1287262"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rgbClr val="002060"/>
                </a:solidFill>
                <a:latin typeface="Arial" panose="020B0604020202020204" pitchFamily="34" charset="0"/>
                <a:cs typeface="Arial" panose="020B0604020202020204" pitchFamily="34" charset="0"/>
              </a:rPr>
              <a:t>Hotline</a:t>
            </a:r>
          </a:p>
        </p:txBody>
      </p:sp>
      <p:pic>
        <p:nvPicPr>
          <p:cNvPr id="10" name="Kép 9"/>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971717" y="1581135"/>
            <a:ext cx="720000" cy="720000"/>
          </a:xfrm>
          <a:prstGeom prst="rect">
            <a:avLst/>
          </a:prstGeom>
        </p:spPr>
      </p:pic>
      <p:pic>
        <p:nvPicPr>
          <p:cNvPr id="12" name="Kép 11"/>
          <p:cNvPicPr>
            <a:picLocks noChangeAspect="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308083" y="3458420"/>
            <a:ext cx="720000" cy="720000"/>
          </a:xfrm>
          <a:prstGeom prst="rect">
            <a:avLst/>
          </a:prstGeom>
        </p:spPr>
      </p:pic>
      <p:pic>
        <p:nvPicPr>
          <p:cNvPr id="13" name="Kép 12"/>
          <p:cNvPicPr>
            <a:picLocks noChangeAspect="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122582" y="3468896"/>
            <a:ext cx="720000" cy="713950"/>
          </a:xfrm>
          <a:prstGeom prst="rect">
            <a:avLst/>
          </a:prstGeom>
        </p:spPr>
      </p:pic>
      <p:pic>
        <p:nvPicPr>
          <p:cNvPr id="15" name="Kép 14"/>
          <p:cNvPicPr>
            <a:picLocks noChangeAspect="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428124" y="4808535"/>
            <a:ext cx="1044000" cy="698100"/>
          </a:xfrm>
          <a:prstGeom prst="rect">
            <a:avLst/>
          </a:prstGeom>
        </p:spPr>
      </p:pic>
      <p:pic>
        <p:nvPicPr>
          <p:cNvPr id="16" name="Kép 15"/>
          <p:cNvPicPr>
            <a:picLocks noChangeAspect="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961836" y="5318984"/>
            <a:ext cx="720000" cy="726103"/>
          </a:xfrm>
          <a:prstGeom prst="rect">
            <a:avLst/>
          </a:prstGeom>
        </p:spPr>
      </p:pic>
      <p:pic>
        <p:nvPicPr>
          <p:cNvPr id="19" name="Kép 18"/>
          <p:cNvPicPr>
            <a:picLocks noChangeAspect="1"/>
          </p:cNvPicPr>
          <p:nvPr/>
        </p:nvPicPr>
        <p:blipFill>
          <a:blip r:embed="rId10">
            <a:clrChange>
              <a:clrFrom>
                <a:srgbClr val="000000"/>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394232" y="4827639"/>
            <a:ext cx="720000" cy="720000"/>
          </a:xfrm>
          <a:prstGeom prst="rect">
            <a:avLst/>
          </a:prstGeom>
        </p:spPr>
      </p:pic>
      <p:pic>
        <p:nvPicPr>
          <p:cNvPr id="20" name="Kép 19"/>
          <p:cNvPicPr>
            <a:picLocks noChangeAspect="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226596" y="3531029"/>
            <a:ext cx="544576" cy="540000"/>
          </a:xfrm>
          <a:prstGeom prst="rect">
            <a:avLst/>
          </a:prstGeom>
        </p:spPr>
      </p:pic>
      <p:pic>
        <p:nvPicPr>
          <p:cNvPr id="24" name="Kép 23"/>
          <p:cNvPicPr>
            <a:picLocks noChangeAspect="1"/>
          </p:cNvPicPr>
          <p:nvPr/>
        </p:nvPicPr>
        <p:blipFill>
          <a:blip r:embed="rId1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03236" y="3194568"/>
            <a:ext cx="1059501" cy="1059501"/>
          </a:xfrm>
          <a:prstGeom prst="rect">
            <a:avLst/>
          </a:prstGeom>
        </p:spPr>
      </p:pic>
      <p:pic>
        <p:nvPicPr>
          <p:cNvPr id="26" name="Kép 25"/>
          <p:cNvPicPr>
            <a:picLocks noChangeAspect="1"/>
          </p:cNvPicPr>
          <p:nvPr/>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95663" y="3486699"/>
            <a:ext cx="720000" cy="720000"/>
          </a:xfrm>
          <a:prstGeom prst="rect">
            <a:avLst/>
          </a:prstGeom>
        </p:spPr>
      </p:pic>
      <p:pic>
        <p:nvPicPr>
          <p:cNvPr id="28" name="Kép 27"/>
          <p:cNvPicPr>
            <a:picLocks noChangeAspect="1"/>
          </p:cNvPicPr>
          <p:nvPr/>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498884" y="2019554"/>
            <a:ext cx="720000" cy="720000"/>
          </a:xfrm>
          <a:prstGeom prst="rect">
            <a:avLst/>
          </a:prstGeom>
        </p:spPr>
      </p:pic>
      <p:pic>
        <p:nvPicPr>
          <p:cNvPr id="30" name="Kép 29"/>
          <p:cNvPicPr>
            <a:picLocks noChangeAspect="1"/>
          </p:cNvPicPr>
          <p:nvPr/>
        </p:nvPicPr>
        <p:blipFill>
          <a:blip r:embed="rId15">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554124" y="2038856"/>
            <a:ext cx="720000" cy="720000"/>
          </a:xfrm>
          <a:prstGeom prst="rect">
            <a:avLst/>
          </a:prstGeom>
          <a:effectLst>
            <a:softEdge rad="0"/>
          </a:effectLst>
        </p:spPr>
      </p:pic>
      <p:sp>
        <p:nvSpPr>
          <p:cNvPr id="31" name="Téglalap 30"/>
          <p:cNvSpPr/>
          <p:nvPr/>
        </p:nvSpPr>
        <p:spPr>
          <a:xfrm>
            <a:off x="7090103" y="4942437"/>
            <a:ext cx="3978217" cy="14984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1100" b="1" dirty="0" smtClean="0">
                <a:latin typeface="Arial" panose="020B0604020202020204" pitchFamily="34" charset="0"/>
                <a:cs typeface="Arial" panose="020B0604020202020204" pitchFamily="34" charset="0"/>
              </a:rPr>
              <a:t>Main challenges:</a:t>
            </a:r>
          </a:p>
          <a:p>
            <a:r>
              <a:rPr lang="en-US" sz="1100" b="1" dirty="0" smtClean="0">
                <a:latin typeface="Arial" panose="020B0604020202020204" pitchFamily="34" charset="0"/>
                <a:cs typeface="Arial" panose="020B0604020202020204" pitchFamily="34" charset="0"/>
              </a:rPr>
              <a:t> </a:t>
            </a:r>
          </a:p>
          <a:p>
            <a:pPr marL="228600" indent="-228600">
              <a:buFont typeface="+mj-lt"/>
              <a:buAutoNum type="arabicPeriod"/>
            </a:pPr>
            <a:r>
              <a:rPr lang="en-US" sz="1100" b="1" dirty="0" smtClean="0">
                <a:latin typeface="Arial" panose="020B0604020202020204" pitchFamily="34" charset="0"/>
                <a:cs typeface="Arial" panose="020B0604020202020204" pitchFamily="34" charset="0"/>
              </a:rPr>
              <a:t>Universities in the current legal framework can not fulfill their central role in the ecosystem</a:t>
            </a:r>
          </a:p>
          <a:p>
            <a:pPr marL="228600" indent="-228600">
              <a:buFont typeface="+mj-lt"/>
              <a:buAutoNum type="arabicPeriod"/>
            </a:pPr>
            <a:r>
              <a:rPr lang="en-US" sz="1100" b="1" dirty="0" smtClean="0">
                <a:latin typeface="Arial" panose="020B0604020202020204" pitchFamily="34" charset="0"/>
                <a:cs typeface="Arial" panose="020B0604020202020204" pitchFamily="34" charset="0"/>
              </a:rPr>
              <a:t>Few (even internationally) marketable ideas and entrepreneurial young people, low productivity of working SMEs</a:t>
            </a:r>
          </a:p>
          <a:p>
            <a:pPr marL="228600" indent="-228600">
              <a:buFont typeface="+mj-lt"/>
              <a:buAutoNum type="arabicPeriod"/>
            </a:pPr>
            <a:r>
              <a:rPr lang="en-US" sz="1100" b="1" dirty="0" smtClean="0">
                <a:latin typeface="Arial" panose="020B0604020202020204" pitchFamily="34" charset="0"/>
                <a:cs typeface="Arial" panose="020B0604020202020204" pitchFamily="34" charset="0"/>
              </a:rPr>
              <a:t>Difficult entering into international markets</a:t>
            </a:r>
            <a:endParaRPr lang="en-US" sz="1100" b="1" dirty="0">
              <a:latin typeface="Arial" panose="020B0604020202020204" pitchFamily="34" charset="0"/>
              <a:cs typeface="Arial" panose="020B0604020202020204" pitchFamily="34" charset="0"/>
            </a:endParaRPr>
          </a:p>
        </p:txBody>
      </p:sp>
      <p:sp>
        <p:nvSpPr>
          <p:cNvPr id="71" name="Dia számának helye 2"/>
          <p:cNvSpPr>
            <a:spLocks noGrp="1"/>
          </p:cNvSpPr>
          <p:nvPr>
            <p:ph type="sldNum" sz="quarter" idx="12"/>
          </p:nvPr>
        </p:nvSpPr>
        <p:spPr/>
        <p:txBody>
          <a:bodyPr/>
          <a:lstStyle/>
          <a:p>
            <a:r>
              <a:rPr lang="hu-HU" dirty="0"/>
              <a:t>27</a:t>
            </a:r>
          </a:p>
        </p:txBody>
      </p:sp>
      <p:sp>
        <p:nvSpPr>
          <p:cNvPr id="3" name="Téglalap feliratnak 2">
            <a:extLst>
              <a:ext uri="{FF2B5EF4-FFF2-40B4-BE49-F238E27FC236}">
                <a16:creationId xmlns:a16="http://schemas.microsoft.com/office/drawing/2014/main" id="{00FAD2CC-18C7-0A4A-AB1F-870D122AA823}"/>
              </a:ext>
            </a:extLst>
          </p:cNvPr>
          <p:cNvSpPr/>
          <p:nvPr/>
        </p:nvSpPr>
        <p:spPr>
          <a:xfrm>
            <a:off x="323722" y="4721990"/>
            <a:ext cx="1745950" cy="1569290"/>
          </a:xfrm>
          <a:prstGeom prst="wedgeRectCallout">
            <a:avLst>
              <a:gd name="adj1" fmla="val 55479"/>
              <a:gd name="adj2" fmla="val -82792"/>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The </a:t>
            </a:r>
            <a:r>
              <a:rPr lang="en-US" sz="1050" b="1" dirty="0" smtClean="0">
                <a:solidFill>
                  <a:srgbClr val="002060"/>
                </a:solidFill>
                <a:latin typeface="Arial" panose="020B0604020202020204" pitchFamily="34" charset="0"/>
                <a:cs typeface="Arial" panose="020B0604020202020204" pitchFamily="34" charset="0"/>
              </a:rPr>
              <a:t>University is available 24/7 for businesses within 60 kilometers </a:t>
            </a:r>
            <a:r>
              <a:rPr lang="en-US" sz="1050" dirty="0" smtClean="0">
                <a:solidFill>
                  <a:schemeClr val="tx1"/>
                </a:solidFill>
                <a:latin typeface="Arial" panose="020B0604020202020204" pitchFamily="34" charset="0"/>
                <a:cs typeface="Arial" panose="020B0604020202020204" pitchFamily="34" charset="0"/>
              </a:rPr>
              <a:t>via a hotline that will ensure a response within 48 hours for the companies</a:t>
            </a:r>
            <a:endParaRPr lang="en-US" sz="1050" dirty="0">
              <a:solidFill>
                <a:schemeClr val="tx1"/>
              </a:solidFill>
              <a:latin typeface="Arial" panose="020B0604020202020204" pitchFamily="34" charset="0"/>
              <a:cs typeface="Arial" panose="020B0604020202020204" pitchFamily="34" charset="0"/>
            </a:endParaRPr>
          </a:p>
        </p:txBody>
      </p:sp>
      <p:sp>
        <p:nvSpPr>
          <p:cNvPr id="65" name="Téglalap 64">
            <a:extLst>
              <a:ext uri="{FF2B5EF4-FFF2-40B4-BE49-F238E27FC236}">
                <a16:creationId xmlns:a16="http://schemas.microsoft.com/office/drawing/2014/main" id="{C911AF45-8948-5544-81CA-510FB7C2A973}"/>
              </a:ext>
            </a:extLst>
          </p:cNvPr>
          <p:cNvSpPr/>
          <p:nvPr/>
        </p:nvSpPr>
        <p:spPr>
          <a:xfrm>
            <a:off x="7702267" y="4222087"/>
            <a:ext cx="1687783" cy="64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latin typeface="Arial" panose="020B0604020202020204" pitchFamily="34" charset="0"/>
                <a:cs typeface="Arial" panose="020B0604020202020204" pitchFamily="34" charset="0"/>
              </a:rPr>
              <a:t>Growth and internationalisation</a:t>
            </a:r>
            <a:endParaRPr lang="en-US" sz="1200" b="1" dirty="0">
              <a:solidFill>
                <a:srgbClr val="002060"/>
              </a:solidFill>
              <a:latin typeface="Arial" panose="020B0604020202020204" pitchFamily="34" charset="0"/>
              <a:cs typeface="Arial" panose="020B0604020202020204" pitchFamily="34" charset="0"/>
            </a:endParaRPr>
          </a:p>
        </p:txBody>
      </p:sp>
      <p:sp>
        <p:nvSpPr>
          <p:cNvPr id="66" name="Cím 1">
            <a:extLst>
              <a:ext uri="{FF2B5EF4-FFF2-40B4-BE49-F238E27FC236}">
                <a16:creationId xmlns:a16="http://schemas.microsoft.com/office/drawing/2014/main" id="{0311C54B-B375-294A-B9A6-8A9A0970A128}"/>
              </a:ext>
            </a:extLst>
          </p:cNvPr>
          <p:cNvSpPr txBox="1">
            <a:spLocks/>
          </p:cNvSpPr>
          <p:nvPr/>
        </p:nvSpPr>
        <p:spPr>
          <a:xfrm>
            <a:off x="672984" y="307260"/>
            <a:ext cx="11337955" cy="9233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hu-HU" sz="2800" b="1" kern="1200" cap="all" baseline="0" dirty="0" smtClean="0">
                <a:solidFill>
                  <a:srgbClr val="8C837D"/>
                </a:solidFill>
                <a:latin typeface="+mj-lt"/>
                <a:ea typeface="+mj-ea"/>
                <a:cs typeface="+mj-cs"/>
              </a:defRPr>
            </a:lvl1pPr>
          </a:lstStyle>
          <a:p>
            <a:r>
              <a:rPr lang="en-US" sz="1800" b="0" cap="none" dirty="0" smtClean="0">
                <a:solidFill>
                  <a:srgbClr val="002060"/>
                </a:solidFill>
                <a:latin typeface="Arial" panose="020B0604020202020204" pitchFamily="34" charset="0"/>
                <a:cs typeface="Arial" panose="020B0604020202020204" pitchFamily="34" charset="0"/>
              </a:rPr>
              <a:t>The aim of developing a university-cent</a:t>
            </a:r>
            <a:r>
              <a:rPr lang="hu-HU" sz="1800" b="0" cap="none" dirty="0" smtClean="0">
                <a:solidFill>
                  <a:srgbClr val="002060"/>
                </a:solidFill>
                <a:latin typeface="Arial" panose="020B0604020202020204" pitchFamily="34" charset="0"/>
                <a:cs typeface="Arial" panose="020B0604020202020204" pitchFamily="34" charset="0"/>
              </a:rPr>
              <a:t>e</a:t>
            </a:r>
            <a:r>
              <a:rPr lang="en-US" sz="1800" b="0" cap="none" dirty="0" smtClean="0">
                <a:solidFill>
                  <a:srgbClr val="002060"/>
                </a:solidFill>
                <a:latin typeface="Arial" panose="020B0604020202020204" pitchFamily="34" charset="0"/>
                <a:cs typeface="Arial" panose="020B0604020202020204" pitchFamily="34" charset="0"/>
              </a:rPr>
              <a:t>red innovation ecosystem is to create and develop internationally competitive nationally-owned businesses</a:t>
            </a:r>
            <a:endParaRPr lang="en-US" sz="1800" b="0" cap="none" dirty="0">
              <a:solidFill>
                <a:srgbClr val="002060"/>
              </a:solidFill>
              <a:latin typeface="Arial" panose="020B0604020202020204" pitchFamily="34" charset="0"/>
              <a:cs typeface="Arial" panose="020B0604020202020204" pitchFamily="34" charset="0"/>
            </a:endParaRPr>
          </a:p>
        </p:txBody>
      </p:sp>
      <p:sp>
        <p:nvSpPr>
          <p:cNvPr id="67" name="Szövegdoboz 66"/>
          <p:cNvSpPr txBox="1"/>
          <p:nvPr/>
        </p:nvSpPr>
        <p:spPr>
          <a:xfrm>
            <a:off x="1143971" y="6559374"/>
            <a:ext cx="6227118" cy="261610"/>
          </a:xfrm>
          <a:prstGeom prst="rect">
            <a:avLst/>
          </a:prstGeom>
          <a:noFill/>
        </p:spPr>
        <p:txBody>
          <a:bodyPr wrap="square" rtlCol="0">
            <a:spAutoFit/>
          </a:bodyPr>
          <a:lstStyle/>
          <a:p>
            <a:r>
              <a:rPr lang="hu-HU" sz="1100" dirty="0" smtClean="0"/>
              <a:t>With </a:t>
            </a:r>
            <a:r>
              <a:rPr lang="hu-HU" sz="1100" dirty="0" err="1" smtClean="0"/>
              <a:t>acknowlegements</a:t>
            </a:r>
            <a:r>
              <a:rPr lang="hu-HU" sz="1100" dirty="0" smtClean="0"/>
              <a:t> </a:t>
            </a:r>
            <a:r>
              <a:rPr lang="hu-HU" sz="1100" dirty="0" err="1" smtClean="0"/>
              <a:t>to</a:t>
            </a:r>
            <a:r>
              <a:rPr lang="hu-HU" sz="1100" dirty="0" smtClean="0"/>
              <a:t> "</a:t>
            </a:r>
            <a:r>
              <a:rPr lang="en-GB" sz="1100" dirty="0" smtClean="0"/>
              <a:t>The </a:t>
            </a:r>
            <a:r>
              <a:rPr lang="en-GB" sz="1100" dirty="0"/>
              <a:t>role of the universities in the innovation </a:t>
            </a:r>
            <a:r>
              <a:rPr lang="en-GB" sz="1100" dirty="0" smtClean="0"/>
              <a:t>ecosystem" </a:t>
            </a:r>
            <a:r>
              <a:rPr lang="en-GB" sz="1100" dirty="0"/>
              <a:t>by László </a:t>
            </a:r>
            <a:r>
              <a:rPr lang="en-GB" sz="1100" dirty="0" err="1"/>
              <a:t>Palkovics</a:t>
            </a:r>
            <a:r>
              <a:rPr lang="en-GB" sz="1100" dirty="0"/>
              <a:t>, 2018</a:t>
            </a:r>
            <a:endParaRPr lang="en-US" sz="1100" dirty="0"/>
          </a:p>
        </p:txBody>
      </p:sp>
    </p:spTree>
    <p:extLst>
      <p:ext uri="{BB962C8B-B14F-4D97-AF65-F5344CB8AC3E}">
        <p14:creationId xmlns:p14="http://schemas.microsoft.com/office/powerpoint/2010/main" val="3821890800"/>
      </p:ext>
    </p:extLst>
  </p:cSld>
  <p:clrMapOvr>
    <a:masterClrMapping/>
  </p:clrMapOvr>
  <p:transition spd="med">
    <p:push/>
  </p:transition>
</p:sld>
</file>

<file path=ppt/theme/theme1.xml><?xml version="1.0" encoding="utf-8"?>
<a:theme xmlns:a="http://schemas.openxmlformats.org/drawingml/2006/main" name="AL_HU_new">
  <a:themeElements>
    <a:clrScheme name="8. egyéni séma">
      <a:dk1>
        <a:sysClr val="windowText" lastClr="000000"/>
      </a:dk1>
      <a:lt1>
        <a:sysClr val="window" lastClr="FFFFFF"/>
      </a:lt1>
      <a:dk2>
        <a:srgbClr val="257E53"/>
      </a:dk2>
      <a:lt2>
        <a:srgbClr val="64AAAA"/>
      </a:lt2>
      <a:accent1>
        <a:srgbClr val="8C837D"/>
      </a:accent1>
      <a:accent2>
        <a:srgbClr val="645A46"/>
      </a:accent2>
      <a:accent3>
        <a:srgbClr val="DDA41B"/>
      </a:accent3>
      <a:accent4>
        <a:srgbClr val="C0503D"/>
      </a:accent4>
      <a:accent5>
        <a:srgbClr val="744A85"/>
      </a:accent5>
      <a:accent6>
        <a:srgbClr val="25408F"/>
      </a:accent6>
      <a:hlink>
        <a:srgbClr val="64AAAA"/>
      </a:hlink>
      <a:folHlink>
        <a:srgbClr val="8C837D"/>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_HU_new" id="{45623B2B-191A-4CE3-A4C4-45BB2CAC7B56}" vid="{9F2E039A-FD49-4408-8A31-DFB7CB0E35FD}"/>
    </a:ext>
  </a:extLst>
</a:theme>
</file>

<file path=ppt/theme/theme2.xml><?xml version="1.0" encoding="utf-8"?>
<a:theme xmlns:a="http://schemas.openxmlformats.org/drawingml/2006/main" name="1_AL_HU_new">
  <a:themeElements>
    <a:clrScheme name="8. egyéni séma">
      <a:dk1>
        <a:sysClr val="windowText" lastClr="000000"/>
      </a:dk1>
      <a:lt1>
        <a:sysClr val="window" lastClr="FFFFFF"/>
      </a:lt1>
      <a:dk2>
        <a:srgbClr val="257E53"/>
      </a:dk2>
      <a:lt2>
        <a:srgbClr val="64AAAA"/>
      </a:lt2>
      <a:accent1>
        <a:srgbClr val="8C837D"/>
      </a:accent1>
      <a:accent2>
        <a:srgbClr val="645A46"/>
      </a:accent2>
      <a:accent3>
        <a:srgbClr val="DDA41B"/>
      </a:accent3>
      <a:accent4>
        <a:srgbClr val="C0503D"/>
      </a:accent4>
      <a:accent5>
        <a:srgbClr val="744A85"/>
      </a:accent5>
      <a:accent6>
        <a:srgbClr val="25408F"/>
      </a:accent6>
      <a:hlink>
        <a:srgbClr val="64AAAA"/>
      </a:hlink>
      <a:folHlink>
        <a:srgbClr val="8C837D"/>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_HU_new" id="{45623B2B-191A-4CE3-A4C4-45BB2CAC7B56}" vid="{9F2E039A-FD49-4408-8A31-DFB7CB0E35FD}"/>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12258</TotalTime>
  <Words>2156</Words>
  <Application>Microsoft Office PowerPoint</Application>
  <PresentationFormat>Szélesvásznú</PresentationFormat>
  <Paragraphs>274</Paragraphs>
  <Slides>11</Slides>
  <Notes>8</Notes>
  <HiddenSlides>0</HiddenSlides>
  <MMClips>0</MMClips>
  <ScaleCrop>false</ScaleCrop>
  <HeadingPairs>
    <vt:vector size="6" baseType="variant">
      <vt:variant>
        <vt:lpstr>Használt betűtípusok</vt:lpstr>
      </vt:variant>
      <vt:variant>
        <vt:i4>6</vt:i4>
      </vt:variant>
      <vt:variant>
        <vt:lpstr>Téma</vt:lpstr>
      </vt:variant>
      <vt:variant>
        <vt:i4>3</vt:i4>
      </vt:variant>
      <vt:variant>
        <vt:lpstr>Diacímek</vt:lpstr>
      </vt:variant>
      <vt:variant>
        <vt:i4>11</vt:i4>
      </vt:variant>
    </vt:vector>
  </HeadingPairs>
  <TitlesOfParts>
    <vt:vector size="20" baseType="lpstr">
      <vt:lpstr>LucidaGrande</vt:lpstr>
      <vt:lpstr>Arial</vt:lpstr>
      <vt:lpstr>Calibri</vt:lpstr>
      <vt:lpstr>Calibri Light</vt:lpstr>
      <vt:lpstr>Times New Roman</vt:lpstr>
      <vt:lpstr>Wingdings</vt:lpstr>
      <vt:lpstr>AL_HU_new</vt:lpstr>
      <vt:lpstr>1_AL_HU_new</vt:lpstr>
      <vt:lpstr>Office-téma</vt:lpstr>
      <vt:lpstr>START-UPS, SPIN-OFFS, TECHNOLOGY TRANSFER and INCUBATION: Different Regional Approaches</vt:lpstr>
      <vt:lpstr>PowerPoint-bemutató</vt:lpstr>
      <vt:lpstr>Vehicle Industry Research Centre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FEHÉR Barbara</dc:creator>
  <cp:lastModifiedBy>Paul Richard Rogerson</cp:lastModifiedBy>
  <cp:revision>1445</cp:revision>
  <dcterms:created xsi:type="dcterms:W3CDTF">2016-10-21T08:53:20Z</dcterms:created>
  <dcterms:modified xsi:type="dcterms:W3CDTF">2018-09-26T13:32:17Z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\\10.0.0.4\szazadveg-eco\sz.daniel\dokumentumok\Munkák\Egyéb\Sablon\Új Mappa\SZV_minta_PPT_AL_HU.pptx</vt:lpwstr>
  </property>
</Properties>
</file>