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  <p:sldMasterId id="2147483671" r:id="rId2"/>
  </p:sldMasterIdLst>
  <p:notesMasterIdLst>
    <p:notesMasterId r:id="rId19"/>
  </p:notesMasterIdLst>
  <p:sldIdLst>
    <p:sldId id="273" r:id="rId3"/>
    <p:sldId id="297" r:id="rId4"/>
    <p:sldId id="263" r:id="rId5"/>
    <p:sldId id="266" r:id="rId6"/>
    <p:sldId id="267" r:id="rId7"/>
    <p:sldId id="261" r:id="rId8"/>
    <p:sldId id="262" r:id="rId9"/>
    <p:sldId id="264" r:id="rId10"/>
    <p:sldId id="293" r:id="rId11"/>
    <p:sldId id="294" r:id="rId12"/>
    <p:sldId id="295" r:id="rId13"/>
    <p:sldId id="298" r:id="rId14"/>
    <p:sldId id="300" r:id="rId15"/>
    <p:sldId id="299" r:id="rId16"/>
    <p:sldId id="301" r:id="rId17"/>
    <p:sldId id="25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23" autoAdjust="0"/>
    <p:restoredTop sz="94651" autoAdjust="0"/>
  </p:normalViewPr>
  <p:slideViewPr>
    <p:cSldViewPr snapToObjects="1">
      <p:cViewPr varScale="1">
        <p:scale>
          <a:sx n="67" d="100"/>
          <a:sy n="67" d="100"/>
        </p:scale>
        <p:origin x="-98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9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2683435163685264E-2"/>
          <c:y val="4.7250859106529208E-2"/>
          <c:w val="0.87899146873527134"/>
          <c:h val="0.78866723489460722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Munka3!$C$1</c:f>
              <c:strCache>
                <c:ptCount val="1"/>
                <c:pt idx="0">
                  <c:v>Number of enrolled scholarship holders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1728395061728392E-3"/>
                  <c:y val="-9.79829401671419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5E6-40D6-97EA-BD5734010457}"/>
                </c:ext>
              </c:extLst>
            </c:dLbl>
            <c:dLbl>
              <c:idx val="1"/>
              <c:layout>
                <c:manualLayout>
                  <c:x val="1.6975308641975308E-2"/>
                  <c:y val="-3.9193176066856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E6-40D6-97EA-BD5734010457}"/>
                </c:ext>
              </c:extLst>
            </c:dLbl>
            <c:dLbl>
              <c:idx val="2"/>
              <c:layout>
                <c:manualLayout>
                  <c:x val="2.0061728395061727E-2"/>
                  <c:y val="-1.224786752089273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1.534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5E6-40D6-97EA-BD5734010457}"/>
                </c:ext>
              </c:extLst>
            </c:dLbl>
            <c:dLbl>
              <c:idx val="3"/>
              <c:layout>
                <c:manualLayout>
                  <c:x val="1.5432098765432098E-2"/>
                  <c:y val="-3.919317606685676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3.035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5E6-40D6-97EA-BD5734010457}"/>
                </c:ext>
              </c:extLst>
            </c:dLbl>
            <c:dLbl>
              <c:idx val="4"/>
              <c:layout>
                <c:manualLayout>
                  <c:x val="1.8518518518518517E-2"/>
                  <c:y val="-3.184445555432112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5.148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5E6-40D6-97EA-BD57340104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Munka3!$A$2:$A$7</c:f>
              <c:strCache>
                <c:ptCount val="6"/>
                <c:pt idx="0">
                  <c:v>2013/14</c:v>
                </c:pt>
                <c:pt idx="1">
                  <c:v>2014/15</c:v>
                </c:pt>
                <c:pt idx="2">
                  <c:v>2015/16</c:v>
                </c:pt>
                <c:pt idx="3">
                  <c:v>2016/17</c:v>
                </c:pt>
                <c:pt idx="4">
                  <c:v>2017/18</c:v>
                </c:pt>
                <c:pt idx="5">
                  <c:v>2018/19 (estimate)</c:v>
                </c:pt>
              </c:strCache>
            </c:strRef>
          </c:cat>
          <c:val>
            <c:numRef>
              <c:f>Munka3!$C$2:$C$7</c:f>
              <c:numCache>
                <c:formatCode>General</c:formatCode>
                <c:ptCount val="6"/>
                <c:pt idx="0">
                  <c:v>68</c:v>
                </c:pt>
                <c:pt idx="1">
                  <c:v>518</c:v>
                </c:pt>
                <c:pt idx="2">
                  <c:v>1534</c:v>
                </c:pt>
                <c:pt idx="3">
                  <c:v>3035</c:v>
                </c:pt>
                <c:pt idx="4">
                  <c:v>5148</c:v>
                </c:pt>
                <c:pt idx="5">
                  <c:v>8589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5E6-40D6-97EA-BD5734010457}"/>
            </c:ext>
          </c:extLst>
        </c:ser>
        <c:ser>
          <c:idx val="2"/>
          <c:order val="1"/>
          <c:tx>
            <c:strRef>
              <c:f>Munka3!$D$1</c:f>
              <c:strCache>
                <c:ptCount val="1"/>
                <c:pt idx="0">
                  <c:v>Number of graduated/finished scholarship holders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9.2592592592592587E-3"/>
                  <c:y val="-1.7147014529249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5E6-40D6-97EA-BD5734010457}"/>
                </c:ext>
              </c:extLst>
            </c:dLbl>
            <c:dLbl>
              <c:idx val="2"/>
              <c:layout>
                <c:manualLayout>
                  <c:x val="2.4691358024691246E-2"/>
                  <c:y val="-4.8991470083571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5E6-40D6-97EA-BD5734010457}"/>
                </c:ext>
              </c:extLst>
            </c:dLbl>
            <c:dLbl>
              <c:idx val="3"/>
              <c:layout>
                <c:manualLayout>
                  <c:x val="1.8518518518518517E-2"/>
                  <c:y val="-8.981665758352066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5E6-40D6-97EA-BD5734010457}"/>
                </c:ext>
              </c:extLst>
            </c:dLbl>
            <c:dLbl>
              <c:idx val="4"/>
              <c:layout>
                <c:manualLayout>
                  <c:x val="1.6970079211519343E-2"/>
                  <c:y val="-1.2413456786215926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5E6-40D6-97EA-BD57340104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Munka3!$A$2:$A$7</c:f>
              <c:strCache>
                <c:ptCount val="6"/>
                <c:pt idx="0">
                  <c:v>2013/14</c:v>
                </c:pt>
                <c:pt idx="1">
                  <c:v>2014/15</c:v>
                </c:pt>
                <c:pt idx="2">
                  <c:v>2015/16</c:v>
                </c:pt>
                <c:pt idx="3">
                  <c:v>2016/17</c:v>
                </c:pt>
                <c:pt idx="4">
                  <c:v>2017/18</c:v>
                </c:pt>
                <c:pt idx="5">
                  <c:v>2018/19 (estimate)</c:v>
                </c:pt>
              </c:strCache>
            </c:strRef>
          </c:cat>
          <c:val>
            <c:numRef>
              <c:f>Munka3!$D$2:$D$7</c:f>
              <c:numCache>
                <c:formatCode>General</c:formatCode>
                <c:ptCount val="6"/>
                <c:pt idx="0">
                  <c:v>0</c:v>
                </c:pt>
                <c:pt idx="1">
                  <c:v>25</c:v>
                </c:pt>
                <c:pt idx="2">
                  <c:v>125</c:v>
                </c:pt>
                <c:pt idx="3">
                  <c:v>380</c:v>
                </c:pt>
                <c:pt idx="4">
                  <c:v>945</c:v>
                </c:pt>
                <c:pt idx="5">
                  <c:v>2163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55E6-40D6-97EA-BD573401045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1450368"/>
        <c:axId val="131451904"/>
        <c:axId val="0"/>
      </c:bar3DChart>
      <c:catAx>
        <c:axId val="131450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1451904"/>
        <c:crosses val="autoZero"/>
        <c:auto val="1"/>
        <c:lblAlgn val="ctr"/>
        <c:lblOffset val="100"/>
        <c:noMultiLvlLbl val="0"/>
      </c:catAx>
      <c:valAx>
        <c:axId val="131451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450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4588471252414186E-2"/>
          <c:y val="0.8743386701450212"/>
          <c:w val="0.5407168689382772"/>
          <c:h val="0.110189578018646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2017-2018</c:v>
                </c:pt>
              </c:strCache>
            </c:strRef>
          </c:tx>
          <c:invertIfNegative val="0"/>
          <c:cat>
            <c:strRef>
              <c:f>Munka1!$A$2:$A$8</c:f>
              <c:strCache>
                <c:ptCount val="7"/>
                <c:pt idx="0">
                  <c:v>Nominated </c:v>
                </c:pt>
                <c:pt idx="1">
                  <c:v>Scholarship holder</c:v>
                </c:pt>
                <c:pt idx="2">
                  <c:v>Postponed scholarship</c:v>
                </c:pt>
                <c:pt idx="3">
                  <c:v>preparatory and bachelor levels</c:v>
                </c:pt>
                <c:pt idx="4">
                  <c:v>master and one-tier-master level</c:v>
                </c:pt>
                <c:pt idx="5">
                  <c:v>exchange students</c:v>
                </c:pt>
                <c:pt idx="6">
                  <c:v>doctoral level</c:v>
                </c:pt>
              </c:strCache>
            </c:strRef>
          </c:cat>
          <c:val>
            <c:numRef>
              <c:f>Munka1!$B$2:$B$8</c:f>
              <c:numCache>
                <c:formatCode>General</c:formatCode>
                <c:ptCount val="7"/>
                <c:pt idx="0">
                  <c:v>327</c:v>
                </c:pt>
                <c:pt idx="1">
                  <c:v>239</c:v>
                </c:pt>
                <c:pt idx="2">
                  <c:v>55</c:v>
                </c:pt>
                <c:pt idx="3">
                  <c:v>109</c:v>
                </c:pt>
                <c:pt idx="4">
                  <c:v>117</c:v>
                </c:pt>
                <c:pt idx="5">
                  <c:v>65</c:v>
                </c:pt>
                <c:pt idx="6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48E-4AA4-8914-E3DCD429AC0B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2018-2019</c:v>
                </c:pt>
              </c:strCache>
            </c:strRef>
          </c:tx>
          <c:invertIfNegative val="0"/>
          <c:cat>
            <c:strRef>
              <c:f>Munka1!$A$2:$A$8</c:f>
              <c:strCache>
                <c:ptCount val="7"/>
                <c:pt idx="0">
                  <c:v>Nominated </c:v>
                </c:pt>
                <c:pt idx="1">
                  <c:v>Scholarship holder</c:v>
                </c:pt>
                <c:pt idx="2">
                  <c:v>Postponed scholarship</c:v>
                </c:pt>
                <c:pt idx="3">
                  <c:v>preparatory and bachelor levels</c:v>
                </c:pt>
                <c:pt idx="4">
                  <c:v>master and one-tier-master level</c:v>
                </c:pt>
                <c:pt idx="5">
                  <c:v>exchange students</c:v>
                </c:pt>
                <c:pt idx="6">
                  <c:v>doctoral level</c:v>
                </c:pt>
              </c:strCache>
            </c:strRef>
          </c:cat>
          <c:val>
            <c:numRef>
              <c:f>Munka1!$C$2:$C$8</c:f>
              <c:numCache>
                <c:formatCode>General</c:formatCode>
                <c:ptCount val="7"/>
                <c:pt idx="0">
                  <c:v>350</c:v>
                </c:pt>
                <c:pt idx="1">
                  <c:v>247</c:v>
                </c:pt>
                <c:pt idx="2">
                  <c:v>5</c:v>
                </c:pt>
                <c:pt idx="3">
                  <c:v>43</c:v>
                </c:pt>
                <c:pt idx="4">
                  <c:v>117</c:v>
                </c:pt>
                <c:pt idx="5">
                  <c:v>62</c:v>
                </c:pt>
                <c:pt idx="6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48E-4AA4-8914-E3DCD429AC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0322176"/>
        <c:axId val="190323712"/>
      </c:barChart>
      <c:catAx>
        <c:axId val="190322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0323712"/>
        <c:crosses val="autoZero"/>
        <c:auto val="1"/>
        <c:lblAlgn val="ctr"/>
        <c:lblOffset val="100"/>
        <c:noMultiLvlLbl val="0"/>
      </c:catAx>
      <c:valAx>
        <c:axId val="1903237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03221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300442-A94E-4A23-ABEC-BBC564D6077C}" type="doc">
      <dgm:prSet loTypeId="urn:microsoft.com/office/officeart/2005/8/layout/vList3" loCatId="pictur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hu-HU"/>
        </a:p>
      </dgm:t>
    </dgm:pt>
    <dgm:pt modelId="{9FA8E2DC-B1AD-4973-9827-33B00DD2A40B}">
      <dgm:prSet phldrT="[Szöveg]" custT="1"/>
      <dgm:spPr/>
      <dgm:t>
        <a:bodyPr/>
        <a:lstStyle/>
        <a:p>
          <a:pPr marL="0" indent="0" algn="l">
            <a:lnSpc>
              <a:spcPct val="100000"/>
            </a:lnSpc>
            <a:tabLst/>
          </a:pPr>
          <a:r>
            <a:rPr lang="en-US" sz="1700" b="1" noProof="0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Outgoing (Hungarian) student mobility; </a:t>
          </a:r>
          <a:r>
            <a:rPr lang="hu-HU" sz="1700" b="1" noProof="0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/>
          </a:r>
          <a:br>
            <a:rPr lang="hu-HU" sz="1700" b="1" noProof="0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</a:br>
          <a:endParaRPr lang="hu-HU" sz="1700" b="1" noProof="0" dirty="0" smtClean="0">
            <a:solidFill>
              <a:srgbClr val="002060"/>
            </a:solidFill>
            <a:latin typeface="+mn-lt"/>
            <a:cs typeface="Arial" panose="020B0604020202020204" pitchFamily="34" charset="0"/>
          </a:endParaRPr>
        </a:p>
        <a:p>
          <a:pPr marL="0" indent="0" algn="l">
            <a:lnSpc>
              <a:spcPct val="100000"/>
            </a:lnSpc>
            <a:tabLst/>
          </a:pPr>
          <a:r>
            <a:rPr lang="en-US" sz="1700" b="1" noProof="0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Internationalization</a:t>
          </a:r>
          <a:r>
            <a:rPr lang="hu-HU" sz="1700" b="1" noProof="0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 of </a:t>
          </a:r>
          <a:r>
            <a:rPr lang="en-US" sz="1700" b="1" noProof="0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Higher Education </a:t>
          </a:r>
          <a:endParaRPr lang="en-US" sz="1700" b="1" noProof="0" dirty="0">
            <a:solidFill>
              <a:srgbClr val="002060"/>
            </a:solidFill>
            <a:latin typeface="+mn-lt"/>
          </a:endParaRPr>
        </a:p>
      </dgm:t>
    </dgm:pt>
    <dgm:pt modelId="{C0DC1949-2AAA-4E42-B9FF-4172EAF60C13}" type="parTrans" cxnId="{E594E53D-CF5B-4700-81AD-1962BABBFE9D}">
      <dgm:prSet/>
      <dgm:spPr/>
      <dgm:t>
        <a:bodyPr/>
        <a:lstStyle/>
        <a:p>
          <a:endParaRPr lang="hu-HU"/>
        </a:p>
      </dgm:t>
    </dgm:pt>
    <dgm:pt modelId="{A6C788A6-22E8-467B-A415-E30003AC77E2}" type="sibTrans" cxnId="{E594E53D-CF5B-4700-81AD-1962BABBFE9D}">
      <dgm:prSet/>
      <dgm:spPr/>
      <dgm:t>
        <a:bodyPr/>
        <a:lstStyle/>
        <a:p>
          <a:endParaRPr lang="hu-HU"/>
        </a:p>
      </dgm:t>
    </dgm:pt>
    <dgm:pt modelId="{D0B3FC29-48DB-4A34-BC53-9C4B700BADDB}">
      <dgm:prSet phldrT="[Szöveg]" custT="1"/>
      <dgm:spPr/>
      <dgm:t>
        <a:bodyPr/>
        <a:lstStyle/>
        <a:p>
          <a:pPr algn="l">
            <a:lnSpc>
              <a:spcPct val="100000"/>
            </a:lnSpc>
          </a:pPr>
          <a:r>
            <a:rPr lang="en-US" sz="1700" b="1" noProof="0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European and non European student, staff mobility and partnerships</a:t>
          </a:r>
          <a:endParaRPr lang="en-US" sz="1700" b="1" noProof="0" dirty="0">
            <a:solidFill>
              <a:srgbClr val="002060"/>
            </a:solidFill>
            <a:latin typeface="+mn-lt"/>
          </a:endParaRPr>
        </a:p>
      </dgm:t>
    </dgm:pt>
    <dgm:pt modelId="{1935D04D-93C5-4CE7-BF83-CE67E9E9E04C}" type="parTrans" cxnId="{F1286A57-3A9F-4D80-9627-443FF6A08B2E}">
      <dgm:prSet/>
      <dgm:spPr/>
      <dgm:t>
        <a:bodyPr/>
        <a:lstStyle/>
        <a:p>
          <a:endParaRPr lang="hu-HU"/>
        </a:p>
      </dgm:t>
    </dgm:pt>
    <dgm:pt modelId="{0FF6FFBD-C665-4A34-A287-35A19B74FFA7}" type="sibTrans" cxnId="{F1286A57-3A9F-4D80-9627-443FF6A08B2E}">
      <dgm:prSet/>
      <dgm:spPr/>
      <dgm:t>
        <a:bodyPr/>
        <a:lstStyle/>
        <a:p>
          <a:endParaRPr lang="hu-HU"/>
        </a:p>
      </dgm:t>
    </dgm:pt>
    <dgm:pt modelId="{923EDA8E-2BCE-4AE3-BDB1-F0F7F9BADA75}" type="pres">
      <dgm:prSet presAssocID="{A0300442-A94E-4A23-ABEC-BBC564D6077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067E7951-3A8F-4EBC-BD9B-1DFE6410028C}" type="pres">
      <dgm:prSet presAssocID="{9FA8E2DC-B1AD-4973-9827-33B00DD2A40B}" presName="composite" presStyleCnt="0"/>
      <dgm:spPr/>
    </dgm:pt>
    <dgm:pt modelId="{ACC7FAEB-3E12-4559-A08D-77F414BCEC78}" type="pres">
      <dgm:prSet presAssocID="{9FA8E2DC-B1AD-4973-9827-33B00DD2A40B}" presName="imgShp" presStyleLbl="fgImgPlace1" presStyleIdx="0" presStyleCnt="2" custLinFactNeighborX="-6358" custLinFactNeighborY="-5398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hu-HU"/>
        </a:p>
      </dgm:t>
    </dgm:pt>
    <dgm:pt modelId="{03BA6311-6B91-452D-BBFD-C676D3ED9A21}" type="pres">
      <dgm:prSet presAssocID="{9FA8E2DC-B1AD-4973-9827-33B00DD2A40B}" presName="txShp" presStyleLbl="node1" presStyleIdx="0" presStyleCnt="2" custScaleX="110284" custScaleY="98777" custLinFactNeighborX="1841" custLinFactNeighborY="-5007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40F3668-B9C5-4369-8C5B-5547A5CEF5EA}" type="pres">
      <dgm:prSet presAssocID="{A6C788A6-22E8-467B-A415-E30003AC77E2}" presName="spacing" presStyleCnt="0"/>
      <dgm:spPr/>
    </dgm:pt>
    <dgm:pt modelId="{B7A55D2A-F1C3-45C2-BBBF-07E02D903F5D}" type="pres">
      <dgm:prSet presAssocID="{D0B3FC29-48DB-4A34-BC53-9C4B700BADDB}" presName="composite" presStyleCnt="0"/>
      <dgm:spPr/>
    </dgm:pt>
    <dgm:pt modelId="{C59A7DDB-662D-4352-89D1-6028FD14DC2E}" type="pres">
      <dgm:prSet presAssocID="{D0B3FC29-48DB-4A34-BC53-9C4B700BADDB}" presName="imgShp" presStyleLbl="fgImgPlace1" presStyleIdx="1" presStyleCnt="2" custLinFactNeighborX="-10445" custLinFactNeighborY="-4888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hu-HU"/>
        </a:p>
      </dgm:t>
    </dgm:pt>
    <dgm:pt modelId="{A80D4E64-7757-426E-97AB-060703D25907}" type="pres">
      <dgm:prSet presAssocID="{D0B3FC29-48DB-4A34-BC53-9C4B700BADDB}" presName="txShp" presStyleLbl="node1" presStyleIdx="1" presStyleCnt="2" custScaleX="111172" custLinFactNeighborX="2507" custLinFactNeighborY="-4435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31DA3C1A-5A42-4334-B4BD-BD16B32291F2}" type="presOf" srcId="{9FA8E2DC-B1AD-4973-9827-33B00DD2A40B}" destId="{03BA6311-6B91-452D-BBFD-C676D3ED9A21}" srcOrd="0" destOrd="0" presId="urn:microsoft.com/office/officeart/2005/8/layout/vList3"/>
    <dgm:cxn modelId="{E594E53D-CF5B-4700-81AD-1962BABBFE9D}" srcId="{A0300442-A94E-4A23-ABEC-BBC564D6077C}" destId="{9FA8E2DC-B1AD-4973-9827-33B00DD2A40B}" srcOrd="0" destOrd="0" parTransId="{C0DC1949-2AAA-4E42-B9FF-4172EAF60C13}" sibTransId="{A6C788A6-22E8-467B-A415-E30003AC77E2}"/>
    <dgm:cxn modelId="{6AED69A0-13F9-4AF2-926E-C357CA1B207F}" type="presOf" srcId="{A0300442-A94E-4A23-ABEC-BBC564D6077C}" destId="{923EDA8E-2BCE-4AE3-BDB1-F0F7F9BADA75}" srcOrd="0" destOrd="0" presId="urn:microsoft.com/office/officeart/2005/8/layout/vList3"/>
    <dgm:cxn modelId="{F1286A57-3A9F-4D80-9627-443FF6A08B2E}" srcId="{A0300442-A94E-4A23-ABEC-BBC564D6077C}" destId="{D0B3FC29-48DB-4A34-BC53-9C4B700BADDB}" srcOrd="1" destOrd="0" parTransId="{1935D04D-93C5-4CE7-BF83-CE67E9E9E04C}" sibTransId="{0FF6FFBD-C665-4A34-A287-35A19B74FFA7}"/>
    <dgm:cxn modelId="{96A9818F-BA52-441D-A23B-80A6BF640F74}" type="presOf" srcId="{D0B3FC29-48DB-4A34-BC53-9C4B700BADDB}" destId="{A80D4E64-7757-426E-97AB-060703D25907}" srcOrd="0" destOrd="0" presId="urn:microsoft.com/office/officeart/2005/8/layout/vList3"/>
    <dgm:cxn modelId="{4C84ECB4-41CF-47A1-872B-53B139D134F9}" type="presParOf" srcId="{923EDA8E-2BCE-4AE3-BDB1-F0F7F9BADA75}" destId="{067E7951-3A8F-4EBC-BD9B-1DFE6410028C}" srcOrd="0" destOrd="0" presId="urn:microsoft.com/office/officeart/2005/8/layout/vList3"/>
    <dgm:cxn modelId="{8ACEA924-8800-4F1B-A7C1-883637A5462E}" type="presParOf" srcId="{067E7951-3A8F-4EBC-BD9B-1DFE6410028C}" destId="{ACC7FAEB-3E12-4559-A08D-77F414BCEC78}" srcOrd="0" destOrd="0" presId="urn:microsoft.com/office/officeart/2005/8/layout/vList3"/>
    <dgm:cxn modelId="{C0C99917-89E6-49CC-9B3E-CFE21C3660F1}" type="presParOf" srcId="{067E7951-3A8F-4EBC-BD9B-1DFE6410028C}" destId="{03BA6311-6B91-452D-BBFD-C676D3ED9A21}" srcOrd="1" destOrd="0" presId="urn:microsoft.com/office/officeart/2005/8/layout/vList3"/>
    <dgm:cxn modelId="{5B531A22-C452-4B96-A49A-8A9283517FDC}" type="presParOf" srcId="{923EDA8E-2BCE-4AE3-BDB1-F0F7F9BADA75}" destId="{140F3668-B9C5-4369-8C5B-5547A5CEF5EA}" srcOrd="1" destOrd="0" presId="urn:microsoft.com/office/officeart/2005/8/layout/vList3"/>
    <dgm:cxn modelId="{55F45909-C390-48A2-BABD-817A3E081EE6}" type="presParOf" srcId="{923EDA8E-2BCE-4AE3-BDB1-F0F7F9BADA75}" destId="{B7A55D2A-F1C3-45C2-BBBF-07E02D903F5D}" srcOrd="2" destOrd="0" presId="urn:microsoft.com/office/officeart/2005/8/layout/vList3"/>
    <dgm:cxn modelId="{3534951B-596A-485A-95BC-6B66CB0ACCE6}" type="presParOf" srcId="{B7A55D2A-F1C3-45C2-BBBF-07E02D903F5D}" destId="{C59A7DDB-662D-4352-89D1-6028FD14DC2E}" srcOrd="0" destOrd="0" presId="urn:microsoft.com/office/officeart/2005/8/layout/vList3"/>
    <dgm:cxn modelId="{81C8C1F2-F24D-4FD7-902A-21B5924A3372}" type="presParOf" srcId="{B7A55D2A-F1C3-45C2-BBBF-07E02D903F5D}" destId="{A80D4E64-7757-426E-97AB-060703D2590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300442-A94E-4A23-ABEC-BBC564D6077C}" type="doc">
      <dgm:prSet loTypeId="urn:microsoft.com/office/officeart/2005/8/layout/vList3" loCatId="pictur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hu-HU"/>
        </a:p>
      </dgm:t>
    </dgm:pt>
    <dgm:pt modelId="{9FA8E2DC-B1AD-4973-9827-33B00DD2A40B}">
      <dgm:prSet phldrT="[Szöveg]" custT="1"/>
      <dgm:spPr/>
      <dgm:t>
        <a:bodyPr/>
        <a:lstStyle/>
        <a:p>
          <a:pPr algn="l"/>
          <a:r>
            <a:rPr lang="en-US" sz="1500" b="1" noProof="0" dirty="0" err="1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Stipen</a:t>
          </a:r>
          <a:r>
            <a:rPr lang="hu-HU" sz="1500" b="1" noProof="0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d</a:t>
          </a:r>
          <a:r>
            <a:rPr lang="en-US" sz="1500" b="1" noProof="0" dirty="0" err="1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ium</a:t>
          </a:r>
          <a:r>
            <a:rPr lang="en-US" sz="1500" b="1" noProof="0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 </a:t>
          </a:r>
          <a:r>
            <a:rPr lang="en-US" sz="1500" b="1" noProof="0" dirty="0" err="1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Hungaricum</a:t>
          </a:r>
          <a:r>
            <a:rPr lang="en-US" sz="1500" noProof="0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: </a:t>
          </a:r>
          <a:r>
            <a:rPr lang="hu-HU" sz="1400" noProof="0" dirty="0" err="1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scholarship</a:t>
          </a:r>
          <a:r>
            <a:rPr lang="hu-HU" sz="1400" noProof="0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 </a:t>
          </a:r>
          <a:r>
            <a:rPr lang="hu-HU" sz="1400" noProof="0" dirty="0" err="1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for</a:t>
          </a:r>
          <a:r>
            <a:rPr lang="hu-HU" sz="1400" noProof="0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 </a:t>
          </a:r>
          <a:r>
            <a:rPr lang="hu-HU" sz="1500" noProof="0" dirty="0" err="1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i</a:t>
          </a:r>
          <a:r>
            <a:rPr lang="hu-HU" sz="1400" noProof="0" dirty="0" err="1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ncoming</a:t>
          </a:r>
          <a:r>
            <a:rPr lang="hu-HU" sz="1500" noProof="0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 </a:t>
          </a:r>
          <a:r>
            <a:rPr lang="en-US" sz="1400" noProof="0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international students in full degree programs; Higher Education</a:t>
          </a:r>
          <a:r>
            <a:rPr lang="hu-HU" sz="1400" noProof="0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 </a:t>
          </a:r>
          <a:r>
            <a:rPr lang="en-US" sz="1400" noProof="0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Internationalization</a:t>
          </a:r>
          <a:endParaRPr lang="en-US" sz="1400" noProof="0" dirty="0">
            <a:solidFill>
              <a:srgbClr val="002060"/>
            </a:solidFill>
            <a:latin typeface="+mn-lt"/>
          </a:endParaRPr>
        </a:p>
      </dgm:t>
    </dgm:pt>
    <dgm:pt modelId="{C0DC1949-2AAA-4E42-B9FF-4172EAF60C13}" type="parTrans" cxnId="{E594E53D-CF5B-4700-81AD-1962BABBFE9D}">
      <dgm:prSet/>
      <dgm:spPr/>
      <dgm:t>
        <a:bodyPr/>
        <a:lstStyle/>
        <a:p>
          <a:endParaRPr lang="hu-HU"/>
        </a:p>
      </dgm:t>
    </dgm:pt>
    <dgm:pt modelId="{A6C788A6-22E8-467B-A415-E30003AC77E2}" type="sibTrans" cxnId="{E594E53D-CF5B-4700-81AD-1962BABBFE9D}">
      <dgm:prSet/>
      <dgm:spPr/>
      <dgm:t>
        <a:bodyPr/>
        <a:lstStyle/>
        <a:p>
          <a:endParaRPr lang="hu-HU"/>
        </a:p>
      </dgm:t>
    </dgm:pt>
    <dgm:pt modelId="{D0B3FC29-48DB-4A34-BC53-9C4B700BADDB}">
      <dgm:prSet phldrT="[Szöveg]" custT="1"/>
      <dgm:spPr/>
      <dgm:t>
        <a:bodyPr/>
        <a:lstStyle/>
        <a:p>
          <a:pPr algn="l"/>
          <a:r>
            <a:rPr lang="en-US" sz="1500" b="1" noProof="0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Bilateral State Scholarship</a:t>
          </a:r>
          <a:r>
            <a:rPr lang="en-US" sz="1500" noProof="0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: </a:t>
          </a:r>
          <a:r>
            <a:rPr lang="hu-HU" sz="1500" noProof="0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/>
          </a:r>
          <a:br>
            <a:rPr lang="hu-HU" sz="1500" noProof="0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</a:br>
          <a:r>
            <a:rPr lang="en-US" sz="1400" noProof="0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student, staff, researcher </a:t>
          </a:r>
          <a:r>
            <a:rPr lang="hu-HU" sz="1400" noProof="0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/>
          </a:r>
          <a:br>
            <a:rPr lang="hu-HU" sz="1400" noProof="0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</a:br>
          <a:r>
            <a:rPr lang="hu-HU" sz="1400" noProof="0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m</a:t>
          </a:r>
          <a:r>
            <a:rPr lang="en-US" sz="1400" noProof="0" dirty="0" err="1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obilities</a:t>
          </a:r>
          <a:r>
            <a:rPr lang="en-US" sz="1400" noProof="0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 between partne</a:t>
          </a:r>
          <a:r>
            <a:rPr lang="en-US" sz="1500" noProof="0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r countries of Hungary</a:t>
          </a:r>
          <a:endParaRPr lang="en-US" sz="1500" noProof="0" dirty="0">
            <a:solidFill>
              <a:srgbClr val="002060"/>
            </a:solidFill>
            <a:latin typeface="+mn-lt"/>
          </a:endParaRPr>
        </a:p>
      </dgm:t>
    </dgm:pt>
    <dgm:pt modelId="{1935D04D-93C5-4CE7-BF83-CE67E9E9E04C}" type="parTrans" cxnId="{F1286A57-3A9F-4D80-9627-443FF6A08B2E}">
      <dgm:prSet/>
      <dgm:spPr/>
      <dgm:t>
        <a:bodyPr/>
        <a:lstStyle/>
        <a:p>
          <a:endParaRPr lang="hu-HU"/>
        </a:p>
      </dgm:t>
    </dgm:pt>
    <dgm:pt modelId="{0FF6FFBD-C665-4A34-A287-35A19B74FFA7}" type="sibTrans" cxnId="{F1286A57-3A9F-4D80-9627-443FF6A08B2E}">
      <dgm:prSet/>
      <dgm:spPr/>
      <dgm:t>
        <a:bodyPr/>
        <a:lstStyle/>
        <a:p>
          <a:endParaRPr lang="hu-HU"/>
        </a:p>
      </dgm:t>
    </dgm:pt>
    <dgm:pt modelId="{24A9D272-3D1A-40B9-BAD2-CF15EF2C36DD}">
      <dgm:prSet phldrT="[Szöveg]" custT="1"/>
      <dgm:spPr/>
      <dgm:t>
        <a:bodyPr/>
        <a:lstStyle/>
        <a:p>
          <a:pPr algn="l"/>
          <a:r>
            <a:rPr lang="en-US" sz="1500" b="1" noProof="0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Regional</a:t>
          </a:r>
          <a:r>
            <a:rPr lang="en-US" sz="1500" noProof="0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 (Central-European) </a:t>
          </a:r>
          <a:r>
            <a:rPr lang="en-US" sz="1500" b="1" noProof="0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funds</a:t>
          </a:r>
          <a:r>
            <a:rPr lang="en-US" sz="1400" noProof="0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 for mobility and partnerships</a:t>
          </a:r>
          <a:endParaRPr lang="en-US" sz="1400" noProof="0" dirty="0">
            <a:solidFill>
              <a:srgbClr val="002060"/>
            </a:solidFill>
            <a:latin typeface="+mn-lt"/>
          </a:endParaRPr>
        </a:p>
      </dgm:t>
    </dgm:pt>
    <dgm:pt modelId="{7D22F80F-2AC8-4BFE-840E-63B890498F2A}" type="parTrans" cxnId="{94E80D90-95F9-4B01-8443-58A8057896EA}">
      <dgm:prSet/>
      <dgm:spPr/>
      <dgm:t>
        <a:bodyPr/>
        <a:lstStyle/>
        <a:p>
          <a:endParaRPr lang="hu-HU"/>
        </a:p>
      </dgm:t>
    </dgm:pt>
    <dgm:pt modelId="{CCA075EF-A6E0-4D28-88ED-ACFBD45D1092}" type="sibTrans" cxnId="{94E80D90-95F9-4B01-8443-58A8057896EA}">
      <dgm:prSet/>
      <dgm:spPr/>
      <dgm:t>
        <a:bodyPr/>
        <a:lstStyle/>
        <a:p>
          <a:endParaRPr lang="hu-HU"/>
        </a:p>
      </dgm:t>
    </dgm:pt>
    <dgm:pt modelId="{923EDA8E-2BCE-4AE3-BDB1-F0F7F9BADA75}" type="pres">
      <dgm:prSet presAssocID="{A0300442-A94E-4A23-ABEC-BBC564D6077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067E7951-3A8F-4EBC-BD9B-1DFE6410028C}" type="pres">
      <dgm:prSet presAssocID="{9FA8E2DC-B1AD-4973-9827-33B00DD2A40B}" presName="composite" presStyleCnt="0"/>
      <dgm:spPr/>
    </dgm:pt>
    <dgm:pt modelId="{ACC7FAEB-3E12-4559-A08D-77F414BCEC78}" type="pres">
      <dgm:prSet presAssocID="{9FA8E2DC-B1AD-4973-9827-33B00DD2A40B}" presName="imgShp" presStyleLbl="fgImgPlace1" presStyleIdx="0" presStyleCnt="3" custLinFactNeighborX="-1984" custLinFactNeighborY="4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hu-HU"/>
        </a:p>
      </dgm:t>
    </dgm:pt>
    <dgm:pt modelId="{03BA6311-6B91-452D-BBFD-C676D3ED9A21}" type="pres">
      <dgm:prSet presAssocID="{9FA8E2DC-B1AD-4973-9827-33B00DD2A40B}" presName="txShp" presStyleLbl="node1" presStyleIdx="0" presStyleCnt="3" custLinFactNeighborX="3823" custLinFactNeighborY="-27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40F3668-B9C5-4369-8C5B-5547A5CEF5EA}" type="pres">
      <dgm:prSet presAssocID="{A6C788A6-22E8-467B-A415-E30003AC77E2}" presName="spacing" presStyleCnt="0"/>
      <dgm:spPr/>
    </dgm:pt>
    <dgm:pt modelId="{B7A55D2A-F1C3-45C2-BBBF-07E02D903F5D}" type="pres">
      <dgm:prSet presAssocID="{D0B3FC29-48DB-4A34-BC53-9C4B700BADDB}" presName="composite" presStyleCnt="0"/>
      <dgm:spPr/>
    </dgm:pt>
    <dgm:pt modelId="{C59A7DDB-662D-4352-89D1-6028FD14DC2E}" type="pres">
      <dgm:prSet presAssocID="{D0B3FC29-48DB-4A34-BC53-9C4B700BADDB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hu-HU"/>
        </a:p>
      </dgm:t>
    </dgm:pt>
    <dgm:pt modelId="{A80D4E64-7757-426E-97AB-060703D25907}" type="pres">
      <dgm:prSet presAssocID="{D0B3FC29-48DB-4A34-BC53-9C4B700BADDB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5DBEC93-57EA-496A-9DD6-30D6235C4143}" type="pres">
      <dgm:prSet presAssocID="{0FF6FFBD-C665-4A34-A287-35A19B74FFA7}" presName="spacing" presStyleCnt="0"/>
      <dgm:spPr/>
    </dgm:pt>
    <dgm:pt modelId="{260E2678-C6F3-49C2-B70A-0E005A40A008}" type="pres">
      <dgm:prSet presAssocID="{24A9D272-3D1A-40B9-BAD2-CF15EF2C36DD}" presName="composite" presStyleCnt="0"/>
      <dgm:spPr/>
    </dgm:pt>
    <dgm:pt modelId="{6AD0F995-86E7-47D2-9751-1B313B176B07}" type="pres">
      <dgm:prSet presAssocID="{24A9D272-3D1A-40B9-BAD2-CF15EF2C36DD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hu-HU"/>
        </a:p>
      </dgm:t>
    </dgm:pt>
    <dgm:pt modelId="{89D17E29-CB6C-4714-A96C-2BCEC72D9B30}" type="pres">
      <dgm:prSet presAssocID="{24A9D272-3D1A-40B9-BAD2-CF15EF2C36DD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E594E53D-CF5B-4700-81AD-1962BABBFE9D}" srcId="{A0300442-A94E-4A23-ABEC-BBC564D6077C}" destId="{9FA8E2DC-B1AD-4973-9827-33B00DD2A40B}" srcOrd="0" destOrd="0" parTransId="{C0DC1949-2AAA-4E42-B9FF-4172EAF60C13}" sibTransId="{A6C788A6-22E8-467B-A415-E30003AC77E2}"/>
    <dgm:cxn modelId="{E95E1B02-6241-48DE-840D-F9085DBD7833}" type="presOf" srcId="{9FA8E2DC-B1AD-4973-9827-33B00DD2A40B}" destId="{03BA6311-6B91-452D-BBFD-C676D3ED9A21}" srcOrd="0" destOrd="0" presId="urn:microsoft.com/office/officeart/2005/8/layout/vList3"/>
    <dgm:cxn modelId="{F1286A57-3A9F-4D80-9627-443FF6A08B2E}" srcId="{A0300442-A94E-4A23-ABEC-BBC564D6077C}" destId="{D0B3FC29-48DB-4A34-BC53-9C4B700BADDB}" srcOrd="1" destOrd="0" parTransId="{1935D04D-93C5-4CE7-BF83-CE67E9E9E04C}" sibTransId="{0FF6FFBD-C665-4A34-A287-35A19B74FFA7}"/>
    <dgm:cxn modelId="{7590DCA3-9E8B-4737-8A67-6DA767DD9DEE}" type="presOf" srcId="{24A9D272-3D1A-40B9-BAD2-CF15EF2C36DD}" destId="{89D17E29-CB6C-4714-A96C-2BCEC72D9B30}" srcOrd="0" destOrd="0" presId="urn:microsoft.com/office/officeart/2005/8/layout/vList3"/>
    <dgm:cxn modelId="{11EBE4A7-F7FF-4EB6-9D78-F7DA61E9E8DB}" type="presOf" srcId="{D0B3FC29-48DB-4A34-BC53-9C4B700BADDB}" destId="{A80D4E64-7757-426E-97AB-060703D25907}" srcOrd="0" destOrd="0" presId="urn:microsoft.com/office/officeart/2005/8/layout/vList3"/>
    <dgm:cxn modelId="{94E80D90-95F9-4B01-8443-58A8057896EA}" srcId="{A0300442-A94E-4A23-ABEC-BBC564D6077C}" destId="{24A9D272-3D1A-40B9-BAD2-CF15EF2C36DD}" srcOrd="2" destOrd="0" parTransId="{7D22F80F-2AC8-4BFE-840E-63B890498F2A}" sibTransId="{CCA075EF-A6E0-4D28-88ED-ACFBD45D1092}"/>
    <dgm:cxn modelId="{68363758-921F-4DA7-A5F0-4EA3C2148E2A}" type="presOf" srcId="{A0300442-A94E-4A23-ABEC-BBC564D6077C}" destId="{923EDA8E-2BCE-4AE3-BDB1-F0F7F9BADA75}" srcOrd="0" destOrd="0" presId="urn:microsoft.com/office/officeart/2005/8/layout/vList3"/>
    <dgm:cxn modelId="{A328380F-735C-414E-9DA0-616647C21D74}" type="presParOf" srcId="{923EDA8E-2BCE-4AE3-BDB1-F0F7F9BADA75}" destId="{067E7951-3A8F-4EBC-BD9B-1DFE6410028C}" srcOrd="0" destOrd="0" presId="urn:microsoft.com/office/officeart/2005/8/layout/vList3"/>
    <dgm:cxn modelId="{623FF7D9-E516-481D-A3DC-C1B979319B7C}" type="presParOf" srcId="{067E7951-3A8F-4EBC-BD9B-1DFE6410028C}" destId="{ACC7FAEB-3E12-4559-A08D-77F414BCEC78}" srcOrd="0" destOrd="0" presId="urn:microsoft.com/office/officeart/2005/8/layout/vList3"/>
    <dgm:cxn modelId="{9C8BA23F-CDA8-436E-B8E0-33326F51F287}" type="presParOf" srcId="{067E7951-3A8F-4EBC-BD9B-1DFE6410028C}" destId="{03BA6311-6B91-452D-BBFD-C676D3ED9A21}" srcOrd="1" destOrd="0" presId="urn:microsoft.com/office/officeart/2005/8/layout/vList3"/>
    <dgm:cxn modelId="{D9285F18-69B1-4E46-9D36-7F1B85BBBC03}" type="presParOf" srcId="{923EDA8E-2BCE-4AE3-BDB1-F0F7F9BADA75}" destId="{140F3668-B9C5-4369-8C5B-5547A5CEF5EA}" srcOrd="1" destOrd="0" presId="urn:microsoft.com/office/officeart/2005/8/layout/vList3"/>
    <dgm:cxn modelId="{B59B3EB0-F620-48F0-8AB9-DCD7A4AC0EB2}" type="presParOf" srcId="{923EDA8E-2BCE-4AE3-BDB1-F0F7F9BADA75}" destId="{B7A55D2A-F1C3-45C2-BBBF-07E02D903F5D}" srcOrd="2" destOrd="0" presId="urn:microsoft.com/office/officeart/2005/8/layout/vList3"/>
    <dgm:cxn modelId="{A6E44948-4975-4B86-89C8-EBB6B495AB55}" type="presParOf" srcId="{B7A55D2A-F1C3-45C2-BBBF-07E02D903F5D}" destId="{C59A7DDB-662D-4352-89D1-6028FD14DC2E}" srcOrd="0" destOrd="0" presId="urn:microsoft.com/office/officeart/2005/8/layout/vList3"/>
    <dgm:cxn modelId="{95A843D1-87C7-4134-A6A1-699A9E31ADCD}" type="presParOf" srcId="{B7A55D2A-F1C3-45C2-BBBF-07E02D903F5D}" destId="{A80D4E64-7757-426E-97AB-060703D25907}" srcOrd="1" destOrd="0" presId="urn:microsoft.com/office/officeart/2005/8/layout/vList3"/>
    <dgm:cxn modelId="{8D23EF0A-BFE2-49BA-823A-2CC564FA80BC}" type="presParOf" srcId="{923EDA8E-2BCE-4AE3-BDB1-F0F7F9BADA75}" destId="{15DBEC93-57EA-496A-9DD6-30D6235C4143}" srcOrd="3" destOrd="0" presId="urn:microsoft.com/office/officeart/2005/8/layout/vList3"/>
    <dgm:cxn modelId="{3A2BAD11-675F-4F9E-98E0-2FFCDDA24B65}" type="presParOf" srcId="{923EDA8E-2BCE-4AE3-BDB1-F0F7F9BADA75}" destId="{260E2678-C6F3-49C2-B70A-0E005A40A008}" srcOrd="4" destOrd="0" presId="urn:microsoft.com/office/officeart/2005/8/layout/vList3"/>
    <dgm:cxn modelId="{D51882D4-13A8-4976-B102-74FEFD0B9F05}" type="presParOf" srcId="{260E2678-C6F3-49C2-B70A-0E005A40A008}" destId="{6AD0F995-86E7-47D2-9751-1B313B176B07}" srcOrd="0" destOrd="0" presId="urn:microsoft.com/office/officeart/2005/8/layout/vList3"/>
    <dgm:cxn modelId="{A69DCFA9-C8D6-46D1-9124-C308276FE754}" type="presParOf" srcId="{260E2678-C6F3-49C2-B70A-0E005A40A008}" destId="{89D17E29-CB6C-4714-A96C-2BCEC72D9B3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BA6311-6B91-452D-BBFD-C676D3ED9A21}">
      <dsp:nvSpPr>
        <dsp:cNvPr id="0" name=""/>
        <dsp:cNvSpPr/>
      </dsp:nvSpPr>
      <dsp:spPr>
        <a:xfrm rot="10800000">
          <a:off x="1008103" y="0"/>
          <a:ext cx="3485449" cy="157108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1385" tIns="64770" rIns="120904" bIns="6477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en-US" sz="1700" b="1" kern="1200" noProof="0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Outgoing (Hungarian) student mobility; </a:t>
          </a:r>
          <a:r>
            <a:rPr lang="hu-HU" sz="1700" b="1" kern="1200" noProof="0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/>
          </a:r>
          <a:br>
            <a:rPr lang="hu-HU" sz="1700" b="1" kern="1200" noProof="0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</a:br>
          <a:endParaRPr lang="hu-HU" sz="1700" b="1" kern="1200" noProof="0" dirty="0" smtClean="0">
            <a:solidFill>
              <a:srgbClr val="002060"/>
            </a:solidFill>
            <a:latin typeface="+mn-lt"/>
            <a:cs typeface="Arial" panose="020B0604020202020204" pitchFamily="34" charset="0"/>
          </a:endParaRP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en-US" sz="1700" b="1" kern="1200" noProof="0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Internationalization</a:t>
          </a:r>
          <a:r>
            <a:rPr lang="hu-HU" sz="1700" b="1" kern="1200" noProof="0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 of </a:t>
          </a:r>
          <a:r>
            <a:rPr lang="en-US" sz="1700" b="1" kern="1200" noProof="0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Higher Education </a:t>
          </a:r>
          <a:endParaRPr lang="en-US" sz="1700" b="1" kern="1200" noProof="0" dirty="0">
            <a:solidFill>
              <a:srgbClr val="002060"/>
            </a:solidFill>
            <a:latin typeface="+mn-lt"/>
          </a:endParaRPr>
        </a:p>
      </dsp:txBody>
      <dsp:txXfrm rot="10800000">
        <a:off x="1400875" y="0"/>
        <a:ext cx="3092677" cy="1571089"/>
      </dsp:txXfrm>
    </dsp:sp>
    <dsp:sp modelId="{ACC7FAEB-3E12-4559-A08D-77F414BCEC78}">
      <dsp:nvSpPr>
        <dsp:cNvPr id="0" name=""/>
        <dsp:cNvSpPr/>
      </dsp:nvSpPr>
      <dsp:spPr>
        <a:xfrm>
          <a:off x="216031" y="0"/>
          <a:ext cx="1590542" cy="159054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0D4E64-7757-426E-97AB-060703D25907}">
      <dsp:nvSpPr>
        <dsp:cNvPr id="0" name=""/>
        <dsp:cNvSpPr/>
      </dsp:nvSpPr>
      <dsp:spPr>
        <a:xfrm rot="10800000">
          <a:off x="1008103" y="2088225"/>
          <a:ext cx="3513514" cy="159054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1385" tIns="64770" rIns="120904" bIns="64770" numCol="1" spcCol="1270" anchor="ctr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noProof="0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European and non European student, staff mobility and partnerships</a:t>
          </a:r>
          <a:endParaRPr lang="en-US" sz="1700" b="1" kern="1200" noProof="0" dirty="0">
            <a:solidFill>
              <a:srgbClr val="002060"/>
            </a:solidFill>
            <a:latin typeface="+mn-lt"/>
          </a:endParaRPr>
        </a:p>
      </dsp:txBody>
      <dsp:txXfrm rot="10800000">
        <a:off x="1405738" y="2088225"/>
        <a:ext cx="3115879" cy="1590542"/>
      </dsp:txXfrm>
    </dsp:sp>
    <dsp:sp modelId="{C59A7DDB-662D-4352-89D1-6028FD14DC2E}">
      <dsp:nvSpPr>
        <dsp:cNvPr id="0" name=""/>
        <dsp:cNvSpPr/>
      </dsp:nvSpPr>
      <dsp:spPr>
        <a:xfrm>
          <a:off x="144009" y="2016221"/>
          <a:ext cx="1590542" cy="159054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BA6311-6B91-452D-BBFD-C676D3ED9A21}">
      <dsp:nvSpPr>
        <dsp:cNvPr id="0" name=""/>
        <dsp:cNvSpPr/>
      </dsp:nvSpPr>
      <dsp:spPr>
        <a:xfrm rot="10800000">
          <a:off x="1309041" y="0"/>
          <a:ext cx="3495628" cy="117970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216" tIns="57150" rIns="10668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noProof="0" dirty="0" err="1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Stipen</a:t>
          </a:r>
          <a:r>
            <a:rPr lang="hu-HU" sz="1500" b="1" kern="1200" noProof="0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d</a:t>
          </a:r>
          <a:r>
            <a:rPr lang="en-US" sz="1500" b="1" kern="1200" noProof="0" dirty="0" err="1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ium</a:t>
          </a:r>
          <a:r>
            <a:rPr lang="en-US" sz="1500" b="1" kern="1200" noProof="0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 </a:t>
          </a:r>
          <a:r>
            <a:rPr lang="en-US" sz="1500" b="1" kern="1200" noProof="0" dirty="0" err="1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Hungaricum</a:t>
          </a:r>
          <a:r>
            <a:rPr lang="en-US" sz="1500" kern="1200" noProof="0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: </a:t>
          </a:r>
          <a:r>
            <a:rPr lang="hu-HU" sz="1400" kern="1200" noProof="0" dirty="0" err="1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scholarship</a:t>
          </a:r>
          <a:r>
            <a:rPr lang="hu-HU" sz="1400" kern="1200" noProof="0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 </a:t>
          </a:r>
          <a:r>
            <a:rPr lang="hu-HU" sz="1400" kern="1200" noProof="0" dirty="0" err="1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for</a:t>
          </a:r>
          <a:r>
            <a:rPr lang="hu-HU" sz="1400" kern="1200" noProof="0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 </a:t>
          </a:r>
          <a:r>
            <a:rPr lang="hu-HU" sz="1500" kern="1200" noProof="0" dirty="0" err="1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i</a:t>
          </a:r>
          <a:r>
            <a:rPr lang="hu-HU" sz="1400" kern="1200" noProof="0" dirty="0" err="1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ncoming</a:t>
          </a:r>
          <a:r>
            <a:rPr lang="hu-HU" sz="1500" kern="1200" noProof="0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 </a:t>
          </a:r>
          <a:r>
            <a:rPr lang="en-US" sz="1400" kern="1200" noProof="0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international students in full degree programs; Higher Education</a:t>
          </a:r>
          <a:r>
            <a:rPr lang="hu-HU" sz="1400" kern="1200" noProof="0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 </a:t>
          </a:r>
          <a:r>
            <a:rPr lang="en-US" sz="1400" kern="1200" noProof="0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Internationalization</a:t>
          </a:r>
          <a:endParaRPr lang="en-US" sz="1400" kern="1200" noProof="0" dirty="0">
            <a:solidFill>
              <a:srgbClr val="002060"/>
            </a:solidFill>
            <a:latin typeface="+mn-lt"/>
          </a:endParaRPr>
        </a:p>
      </dsp:txBody>
      <dsp:txXfrm rot="10800000">
        <a:off x="1603966" y="0"/>
        <a:ext cx="3200703" cy="1179702"/>
      </dsp:txXfrm>
    </dsp:sp>
    <dsp:sp modelId="{ACC7FAEB-3E12-4559-A08D-77F414BCEC78}">
      <dsp:nvSpPr>
        <dsp:cNvPr id="0" name=""/>
        <dsp:cNvSpPr/>
      </dsp:nvSpPr>
      <dsp:spPr>
        <a:xfrm>
          <a:off x="562146" y="3003"/>
          <a:ext cx="1179702" cy="117970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0D4E64-7757-426E-97AB-060703D25907}">
      <dsp:nvSpPr>
        <dsp:cNvPr id="0" name=""/>
        <dsp:cNvSpPr/>
      </dsp:nvSpPr>
      <dsp:spPr>
        <a:xfrm rot="10800000">
          <a:off x="1175403" y="1534384"/>
          <a:ext cx="3495628" cy="117970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216" tIns="57150" rIns="10668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noProof="0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Bilateral State Scholarship</a:t>
          </a:r>
          <a:r>
            <a:rPr lang="en-US" sz="1500" kern="1200" noProof="0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: </a:t>
          </a:r>
          <a:r>
            <a:rPr lang="hu-HU" sz="1500" kern="1200" noProof="0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/>
          </a:r>
          <a:br>
            <a:rPr lang="hu-HU" sz="1500" kern="1200" noProof="0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</a:br>
          <a:r>
            <a:rPr lang="en-US" sz="1400" kern="1200" noProof="0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student, staff, researcher </a:t>
          </a:r>
          <a:r>
            <a:rPr lang="hu-HU" sz="1400" kern="1200" noProof="0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/>
          </a:r>
          <a:br>
            <a:rPr lang="hu-HU" sz="1400" kern="1200" noProof="0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</a:br>
          <a:r>
            <a:rPr lang="hu-HU" sz="1400" kern="1200" noProof="0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m</a:t>
          </a:r>
          <a:r>
            <a:rPr lang="en-US" sz="1400" kern="1200" noProof="0" dirty="0" err="1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obilities</a:t>
          </a:r>
          <a:r>
            <a:rPr lang="en-US" sz="1400" kern="1200" noProof="0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 between partne</a:t>
          </a:r>
          <a:r>
            <a:rPr lang="en-US" sz="1500" kern="1200" noProof="0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r countries of Hungary</a:t>
          </a:r>
          <a:endParaRPr lang="en-US" sz="1500" kern="1200" noProof="0" dirty="0">
            <a:solidFill>
              <a:srgbClr val="002060"/>
            </a:solidFill>
            <a:latin typeface="+mn-lt"/>
          </a:endParaRPr>
        </a:p>
      </dsp:txBody>
      <dsp:txXfrm rot="10800000">
        <a:off x="1470328" y="1534384"/>
        <a:ext cx="3200703" cy="1179702"/>
      </dsp:txXfrm>
    </dsp:sp>
    <dsp:sp modelId="{C59A7DDB-662D-4352-89D1-6028FD14DC2E}">
      <dsp:nvSpPr>
        <dsp:cNvPr id="0" name=""/>
        <dsp:cNvSpPr/>
      </dsp:nvSpPr>
      <dsp:spPr>
        <a:xfrm>
          <a:off x="585552" y="1534384"/>
          <a:ext cx="1179702" cy="117970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D17E29-CB6C-4714-A96C-2BCEC72D9B30}">
      <dsp:nvSpPr>
        <dsp:cNvPr id="0" name=""/>
        <dsp:cNvSpPr/>
      </dsp:nvSpPr>
      <dsp:spPr>
        <a:xfrm rot="10800000">
          <a:off x="1175403" y="3066237"/>
          <a:ext cx="3495628" cy="117970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216" tIns="57150" rIns="10668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noProof="0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Regional</a:t>
          </a:r>
          <a:r>
            <a:rPr lang="en-US" sz="1500" kern="1200" noProof="0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 (Central-European) </a:t>
          </a:r>
          <a:r>
            <a:rPr lang="en-US" sz="1500" b="1" kern="1200" noProof="0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funds</a:t>
          </a:r>
          <a:r>
            <a:rPr lang="en-US" sz="1400" kern="1200" noProof="0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 for mobility and partnerships</a:t>
          </a:r>
          <a:endParaRPr lang="en-US" sz="1400" kern="1200" noProof="0" dirty="0">
            <a:solidFill>
              <a:srgbClr val="002060"/>
            </a:solidFill>
            <a:latin typeface="+mn-lt"/>
          </a:endParaRPr>
        </a:p>
      </dsp:txBody>
      <dsp:txXfrm rot="10800000">
        <a:off x="1470328" y="3066237"/>
        <a:ext cx="3200703" cy="1179702"/>
      </dsp:txXfrm>
    </dsp:sp>
    <dsp:sp modelId="{6AD0F995-86E7-47D2-9751-1B313B176B07}">
      <dsp:nvSpPr>
        <dsp:cNvPr id="0" name=""/>
        <dsp:cNvSpPr/>
      </dsp:nvSpPr>
      <dsp:spPr>
        <a:xfrm>
          <a:off x="585552" y="3066237"/>
          <a:ext cx="1179702" cy="117970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2018.09.24.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hu-HU" sz="1200" b="1" i="0" u="none" strike="noStrike" kern="120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Brazilian</a:t>
            </a:r>
            <a:r>
              <a:rPr lang="hu-HU" sz="1200" b="1" i="0" u="none" strike="noStrike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1200" b="1" i="0" u="none" strike="noStrike" kern="120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applicants</a:t>
            </a:r>
            <a:endParaRPr lang="hu-HU" sz="200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hu-HU" sz="1200" b="1" i="0" u="none" strike="noStrike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2017-2018</a:t>
            </a:r>
            <a:endParaRPr lang="hu-HU" sz="200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hu-HU" sz="1200" b="1" i="0" u="none" strike="noStrike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2018-2019</a:t>
            </a:r>
            <a:endParaRPr lang="hu-HU" sz="200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hu-HU" sz="1200" b="0" i="0" u="none" strike="noStrike" kern="120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Nominated</a:t>
            </a:r>
            <a:r>
              <a:rPr lang="hu-HU" sz="1200" b="0" i="0" u="none" strike="noStrike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lang="hu-HU" sz="200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hu-HU" sz="1200" b="0" i="0" u="none" strike="noStrike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327</a:t>
            </a:r>
            <a:endParaRPr lang="hu-HU" sz="200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hu-HU" sz="1200" b="0" i="0" u="none" strike="noStrike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350</a:t>
            </a:r>
            <a:endParaRPr lang="hu-HU" sz="200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hu-HU" sz="1200" b="0" i="0" u="none" strike="noStrike" kern="120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Scholarship</a:t>
            </a:r>
            <a:r>
              <a:rPr lang="hu-HU" sz="1200" b="0" i="0" u="none" strike="noStrike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1200" b="0" i="0" u="none" strike="noStrike" kern="120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holder</a:t>
            </a:r>
            <a:endParaRPr lang="hu-HU" sz="200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hu-HU" sz="1200" b="0" i="0" u="none" strike="noStrike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239</a:t>
            </a:r>
            <a:endParaRPr lang="hu-HU" sz="200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hu-HU" sz="1200" b="0" i="0" u="none" strike="noStrike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247</a:t>
            </a:r>
            <a:endParaRPr lang="hu-HU" sz="200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hu-HU" sz="1200" b="0" i="0" u="none" strike="noStrike" kern="120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Postponed</a:t>
            </a:r>
            <a:r>
              <a:rPr lang="hu-HU" sz="1200" b="0" i="0" u="none" strike="noStrike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1200" b="0" i="0" u="none" strike="noStrike" kern="120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scholarship</a:t>
            </a:r>
            <a:endParaRPr lang="hu-HU" sz="200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hu-HU" sz="1200" b="0" i="0" u="none" strike="noStrike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55</a:t>
            </a:r>
            <a:endParaRPr lang="hu-HU" sz="200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hu-HU" sz="1200" b="0" i="0" u="none" strike="noStrike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</a:t>
            </a:r>
            <a:endParaRPr lang="hu-HU" sz="200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hu-HU" sz="1200" b="0" i="0" u="none" strike="noStrike" kern="120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preparatory</a:t>
            </a:r>
            <a:r>
              <a:rPr lang="hu-HU" sz="1200" b="0" i="0" u="none" strike="noStrike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lang="hu-HU" sz="1200" b="0" i="0" u="none" strike="noStrike" kern="120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bachelor</a:t>
            </a:r>
            <a:r>
              <a:rPr lang="hu-HU" sz="1200" b="0" i="0" u="none" strike="noStrike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1200" b="0" i="0" u="none" strike="noStrike" kern="120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levels</a:t>
            </a:r>
            <a:endParaRPr lang="hu-HU" sz="200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hu-HU" sz="1200" b="0" i="0" u="none" strike="noStrike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109</a:t>
            </a:r>
            <a:endParaRPr lang="hu-HU" sz="200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hu-HU" sz="1200" b="0" i="0" u="none" strike="noStrike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43</a:t>
            </a:r>
            <a:endParaRPr lang="hu-HU" sz="200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hu-HU" sz="1200" b="0" i="0" u="none" strike="noStrike" kern="120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master</a:t>
            </a:r>
            <a:r>
              <a:rPr lang="hu-HU" sz="1200" b="0" i="0" u="none" strike="noStrike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lang="hu-HU" sz="1200" b="0" i="0" u="none" strike="noStrike" kern="120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one-tier-master</a:t>
            </a:r>
            <a:r>
              <a:rPr lang="hu-HU" sz="1200" b="0" i="0" u="none" strike="noStrike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1200" b="0" i="0" u="none" strike="noStrike" kern="120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level</a:t>
            </a:r>
            <a:endParaRPr lang="hu-HU" sz="200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hu-HU" sz="1200" b="0" i="0" u="none" strike="noStrike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117</a:t>
            </a:r>
            <a:endParaRPr lang="hu-HU" sz="200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hu-HU" sz="1200" b="0" i="0" u="none" strike="noStrike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117</a:t>
            </a:r>
            <a:endParaRPr lang="hu-HU" sz="200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hu-HU" sz="1200" b="0" i="0" u="none" strike="noStrike" kern="120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exchange</a:t>
            </a:r>
            <a:r>
              <a:rPr lang="hu-HU" sz="1200" b="0" i="0" u="none" strike="noStrike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1200" b="0" i="0" u="none" strike="noStrike" kern="120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students</a:t>
            </a:r>
            <a:endParaRPr lang="hu-HU" sz="200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hu-HU" sz="1200" b="0" i="0" u="none" strike="noStrike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65</a:t>
            </a:r>
            <a:endParaRPr lang="hu-HU" sz="200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hu-HU" sz="1200" b="0" i="0" u="none" strike="noStrike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62</a:t>
            </a:r>
            <a:endParaRPr lang="hu-HU" sz="200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hu-HU" sz="1200" b="0" i="0" u="none" strike="noStrike" kern="120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doctoral</a:t>
            </a:r>
            <a:r>
              <a:rPr lang="hu-HU" sz="1200" b="0" i="0" u="none" strike="noStrike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1200" b="0" i="0" u="none" strike="noStrike" kern="120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level</a:t>
            </a:r>
            <a:endParaRPr lang="hu-HU" sz="200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hu-HU" sz="1200" b="0" i="0" u="none" strike="noStrike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13</a:t>
            </a:r>
            <a:endParaRPr lang="hu-HU" sz="200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hu-HU" sz="1200" b="0" i="0" u="none" strike="noStrike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25</a:t>
            </a:r>
            <a:endParaRPr lang="hu-HU" sz="2000" b="0" i="0" u="none" strike="noStrike" dirty="0" smtClean="0">
              <a:effectLst/>
              <a:latin typeface="Arial" panose="020B0604020202020204" pitchFamily="34" charset="0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206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2018.09.24.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4495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57400" y="6629401"/>
            <a:ext cx="1752600" cy="2286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D079B3-2F14-0648-A484-1414D29E7A4D}" type="datetime4">
              <a:rPr lang="en-US" smtClean="0"/>
              <a:pPr/>
              <a:t>September 24, 2018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0" y="6629400"/>
            <a:ext cx="762000" cy="2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Slide </a:t>
            </a:r>
            <a:fld id="{E5A2D1E2-AADD-4352-99BC-B8B0D40E53D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>
            <a:noAutofit/>
          </a:bodyPr>
          <a:lstStyle>
            <a:lvl1pPr>
              <a:defRPr sz="4000">
                <a:solidFill>
                  <a:srgbClr val="8CB63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3130178"/>
      </p:ext>
    </p:extLst>
  </p:cSld>
  <p:clrMapOvr>
    <a:masterClrMapping/>
  </p:clrMapOvr>
  <p:transition spd="slow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8389616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92B3-3865-4910-A607-994685569175}" type="datetimeFigureOut">
              <a:rPr lang="hu-HU" smtClean="0"/>
              <a:t>2018.09.24.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4E40-EEF6-4D57-B540-BE1DEB4B98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4723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2018.09.24.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2018.09.24.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2018.09.24.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2018.09.24.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2018.09.24.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2018.09.24.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2018.09.24.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  <p:sldLayoutId id="2147483675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5FD91-3406-0C4D-98B4-4CBDA044DE2D}" type="datetimeFigureOut"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F4CFE-C80F-E342-BFD9-10B166A811F8}" type="slidenum"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049801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4" r:id="rId2"/>
  </p:sldLayoutIdLst>
  <p:timing>
    <p:tnLst>
      <p:par>
        <p:cTn id="1" dur="indefinite" restart="never" nodeType="tmRoot"/>
      </p:par>
    </p:tnLst>
  </p:timing>
  <p:txStyles>
    <p:titleStyle>
      <a:lvl1pPr algn="ctr" defTabSz="2286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2286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2286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228600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228600" rtl="0" eaLnBrk="1" latinLnBrk="0" hangingPunct="1">
        <a:spcBef>
          <a:spcPct val="20000"/>
        </a:spcBef>
        <a:buFont typeface="Arial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228600" rtl="0" eaLnBrk="1" latinLnBrk="0" hangingPunct="1">
        <a:spcBef>
          <a:spcPct val="20000"/>
        </a:spcBef>
        <a:buFont typeface="Arial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776864" cy="3168352"/>
          </a:xfrm>
        </p:spPr>
        <p:txBody>
          <a:bodyPr/>
          <a:lstStyle/>
          <a:p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2000" b="0" dirty="0" smtClean="0"/>
              <a:t>Global </a:t>
            </a:r>
            <a:r>
              <a:rPr lang="hu-HU" sz="2000" b="0" dirty="0" err="1" smtClean="0"/>
              <a:t>Universities</a:t>
            </a:r>
            <a:r>
              <a:rPr lang="hu-HU" sz="2000" b="0" dirty="0" smtClean="0"/>
              <a:t> in </a:t>
            </a:r>
            <a:r>
              <a:rPr lang="hu-HU" sz="2000" b="0" dirty="0" err="1" smtClean="0"/>
              <a:t>the</a:t>
            </a:r>
            <a:r>
              <a:rPr lang="hu-HU" sz="2000" b="0" dirty="0" smtClean="0"/>
              <a:t> XXI. </a:t>
            </a:r>
            <a:r>
              <a:rPr lang="hu-HU" sz="2000" b="0" dirty="0" err="1" smtClean="0"/>
              <a:t>Century</a:t>
            </a:r>
            <a:r>
              <a:rPr lang="hu-HU" sz="2000" b="0" dirty="0" smtClean="0"/>
              <a:t>: </a:t>
            </a:r>
            <a:r>
              <a:rPr lang="hu-HU" sz="2000" b="0" dirty="0" err="1" smtClean="0"/>
              <a:t>characteristics</a:t>
            </a:r>
            <a:r>
              <a:rPr lang="hu-HU" sz="2000" b="0" dirty="0" smtClean="0"/>
              <a:t>, </a:t>
            </a:r>
            <a:r>
              <a:rPr lang="hu-HU" sz="2000" b="0" dirty="0" err="1" smtClean="0"/>
              <a:t>trends</a:t>
            </a:r>
            <a:r>
              <a:rPr lang="hu-HU" sz="2000" b="0" dirty="0" smtClean="0"/>
              <a:t> and main </a:t>
            </a:r>
            <a:r>
              <a:rPr lang="hu-HU" sz="2000" b="0" dirty="0" err="1" smtClean="0"/>
              <a:t>challenges</a:t>
            </a:r>
            <a:r>
              <a:rPr lang="hu-HU" sz="2000" b="0" dirty="0" smtClean="0"/>
              <a:t/>
            </a:r>
            <a:br>
              <a:rPr lang="hu-HU" sz="2000" b="0" dirty="0" smtClean="0"/>
            </a:br>
            <a:r>
              <a:rPr lang="hu-HU" sz="2000" b="0" dirty="0" smtClean="0"/>
              <a:t/>
            </a:r>
            <a:br>
              <a:rPr lang="hu-HU" sz="2000" b="0" dirty="0" smtClean="0"/>
            </a:br>
            <a:r>
              <a:rPr lang="hu-HU" sz="1800" b="0" dirty="0" smtClean="0"/>
              <a:t>XI. General Assembly and x. </a:t>
            </a:r>
            <a:r>
              <a:rPr lang="hu-HU" sz="1800" b="0" dirty="0" err="1" smtClean="0"/>
              <a:t>international</a:t>
            </a:r>
            <a:r>
              <a:rPr lang="hu-HU" sz="1800" b="0" dirty="0" smtClean="0"/>
              <a:t> </a:t>
            </a:r>
            <a:r>
              <a:rPr lang="hu-HU" sz="1800" b="0" dirty="0" err="1" smtClean="0"/>
              <a:t>seminar</a:t>
            </a:r>
            <a:r>
              <a:rPr lang="hu-HU" sz="1800" b="0" dirty="0" smtClean="0"/>
              <a:t> of CGBU</a:t>
            </a:r>
            <a:r>
              <a:rPr lang="hu-HU" sz="1800" b="0" dirty="0"/>
              <a:t/>
            </a:r>
            <a:br>
              <a:rPr lang="hu-HU" sz="1800" b="0" dirty="0"/>
            </a:br>
            <a:r>
              <a:rPr lang="en-US" sz="2000" b="0" dirty="0"/>
              <a:t> </a:t>
            </a:r>
            <a:r>
              <a:rPr lang="hu-HU" sz="2000" b="0" dirty="0" smtClean="0"/>
              <a:t/>
            </a:r>
            <a:br>
              <a:rPr lang="hu-HU" sz="2000" b="0" dirty="0" smtClean="0"/>
            </a:br>
            <a:r>
              <a:rPr lang="hu-HU" sz="2000" dirty="0" smtClean="0"/>
              <a:t>Study in Hungary: </a:t>
            </a:r>
            <a:r>
              <a:rPr lang="hu-HU" sz="2000" dirty="0" err="1" smtClean="0"/>
              <a:t>the</a:t>
            </a:r>
            <a:r>
              <a:rPr lang="hu-HU" sz="2000" dirty="0" smtClean="0"/>
              <a:t> </a:t>
            </a:r>
            <a:r>
              <a:rPr lang="hu-HU" sz="2000" dirty="0" err="1" smtClean="0"/>
              <a:t>Hungarian</a:t>
            </a:r>
            <a:r>
              <a:rPr lang="hu-HU" sz="2000" dirty="0" smtClean="0"/>
              <a:t> </a:t>
            </a:r>
            <a:r>
              <a:rPr lang="hu-HU" sz="2000" dirty="0" err="1" smtClean="0"/>
              <a:t>experience</a:t>
            </a:r>
            <a:endParaRPr lang="hu-HU" sz="2000" dirty="0"/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827584" y="2204864"/>
            <a:ext cx="7776864" cy="864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hu-HU" sz="1000" cap="none" dirty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827584" y="3429000"/>
            <a:ext cx="4320480" cy="6480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hu-HU" sz="1600" b="0" cap="none" dirty="0"/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323528" y="5152108"/>
            <a:ext cx="4968552" cy="14452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hu-HU" sz="1800" b="0" cap="none" dirty="0" smtClean="0"/>
              <a:t>Péter Tordai</a:t>
            </a:r>
          </a:p>
          <a:p>
            <a:r>
              <a:rPr lang="hu-HU" sz="1800" b="0" cap="none" dirty="0" err="1" smtClean="0"/>
              <a:t>Director</a:t>
            </a:r>
            <a:endParaRPr lang="en-US" sz="1800" b="0" cap="none" dirty="0" smtClean="0"/>
          </a:p>
          <a:p>
            <a:r>
              <a:rPr lang="en-US" sz="1600" b="0" cap="none" dirty="0" smtClean="0"/>
              <a:t>Tempus </a:t>
            </a:r>
            <a:r>
              <a:rPr lang="en-US" sz="1600" b="0" cap="none" dirty="0"/>
              <a:t>Public </a:t>
            </a:r>
            <a:r>
              <a:rPr lang="en-US" sz="1600" b="0" cap="none" dirty="0" smtClean="0"/>
              <a:t>Foundation</a:t>
            </a:r>
            <a:endParaRPr lang="hu-HU" sz="1600" b="0" cap="none" dirty="0" smtClean="0"/>
          </a:p>
        </p:txBody>
      </p:sp>
      <p:cxnSp>
        <p:nvCxnSpPr>
          <p:cNvPr id="7" name="Egyenes összekötő 6"/>
          <p:cNvCxnSpPr/>
          <p:nvPr/>
        </p:nvCxnSpPr>
        <p:spPr>
          <a:xfrm>
            <a:off x="899592" y="3212976"/>
            <a:ext cx="73448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49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4929335"/>
          </a:xfrm>
        </p:spPr>
        <p:txBody>
          <a:bodyPr>
            <a:normAutofit fontScale="92500" lnSpcReduction="20000"/>
          </a:bodyPr>
          <a:lstStyle/>
          <a:p>
            <a:r>
              <a:rPr lang="cs-CZ" sz="2600" dirty="0">
                <a:solidFill>
                  <a:srgbClr val="002060"/>
                </a:solidFill>
                <a:latin typeface="+mn-lt"/>
              </a:rPr>
              <a:t>increase of outbound credit mobility (2017: 11</a:t>
            </a:r>
            <a:r>
              <a:rPr lang="cs-CZ" sz="2600" dirty="0" smtClean="0">
                <a:solidFill>
                  <a:srgbClr val="002060"/>
                </a:solidFill>
                <a:latin typeface="+mn-lt"/>
              </a:rPr>
              <a:t>%)</a:t>
            </a:r>
          </a:p>
          <a:p>
            <a:pPr marL="0" indent="0">
              <a:buNone/>
            </a:pPr>
            <a:endParaRPr lang="cs-CZ" sz="2600" dirty="0">
              <a:solidFill>
                <a:srgbClr val="002060"/>
              </a:solidFill>
              <a:latin typeface="+mn-lt"/>
            </a:endParaRPr>
          </a:p>
          <a:p>
            <a:r>
              <a:rPr lang="cs-CZ" sz="2600" dirty="0">
                <a:solidFill>
                  <a:srgbClr val="002060"/>
                </a:solidFill>
                <a:latin typeface="+mn-lt"/>
              </a:rPr>
              <a:t>remove the obstacles of mobility (recognition of credits), mobility </a:t>
            </a:r>
            <a:r>
              <a:rPr lang="cs-CZ" sz="2600" dirty="0" smtClean="0">
                <a:solidFill>
                  <a:srgbClr val="002060"/>
                </a:solidFill>
                <a:latin typeface="+mn-lt"/>
              </a:rPr>
              <a:t>window</a:t>
            </a:r>
          </a:p>
          <a:p>
            <a:pPr marL="0" indent="0">
              <a:buNone/>
            </a:pPr>
            <a:endParaRPr lang="cs-CZ" sz="2600" dirty="0">
              <a:solidFill>
                <a:srgbClr val="002060"/>
              </a:solidFill>
              <a:latin typeface="+mn-lt"/>
            </a:endParaRPr>
          </a:p>
          <a:p>
            <a:r>
              <a:rPr lang="cs-CZ" sz="2600" dirty="0">
                <a:solidFill>
                  <a:srgbClr val="002060"/>
                </a:solidFill>
                <a:latin typeface="+mn-lt"/>
              </a:rPr>
              <a:t>further quality development (teaching, student services</a:t>
            </a:r>
            <a:r>
              <a:rPr lang="cs-CZ" sz="2600" dirty="0" smtClean="0">
                <a:solidFill>
                  <a:srgbClr val="002060"/>
                </a:solidFill>
                <a:latin typeface="+mn-lt"/>
              </a:rPr>
              <a:t>)</a:t>
            </a:r>
          </a:p>
          <a:p>
            <a:pPr marL="0" indent="0">
              <a:buNone/>
            </a:pPr>
            <a:endParaRPr lang="cs-CZ" sz="2600" dirty="0">
              <a:solidFill>
                <a:srgbClr val="002060"/>
              </a:solidFill>
              <a:latin typeface="+mn-lt"/>
            </a:endParaRPr>
          </a:p>
          <a:p>
            <a:r>
              <a:rPr lang="cs-CZ" sz="2600" dirty="0">
                <a:solidFill>
                  <a:srgbClr val="002060"/>
                </a:solidFill>
                <a:latin typeface="+mn-lt"/>
              </a:rPr>
              <a:t>internationalisation at </a:t>
            </a:r>
            <a:r>
              <a:rPr lang="cs-CZ" sz="2600" dirty="0" smtClean="0">
                <a:solidFill>
                  <a:srgbClr val="002060"/>
                </a:solidFill>
                <a:latin typeface="+mn-lt"/>
              </a:rPr>
              <a:t>home</a:t>
            </a:r>
          </a:p>
          <a:p>
            <a:pPr marL="0" indent="0">
              <a:buNone/>
            </a:pPr>
            <a:endParaRPr lang="cs-CZ" sz="2600" dirty="0">
              <a:solidFill>
                <a:srgbClr val="002060"/>
              </a:solidFill>
              <a:latin typeface="+mn-lt"/>
            </a:endParaRPr>
          </a:p>
          <a:p>
            <a:r>
              <a:rPr lang="cs-CZ" sz="2600" dirty="0">
                <a:solidFill>
                  <a:srgbClr val="002060"/>
                </a:solidFill>
                <a:latin typeface="+mn-lt"/>
              </a:rPr>
              <a:t>resource management at HEI level (staff, </a:t>
            </a:r>
            <a:r>
              <a:rPr lang="cs-CZ" sz="2600" dirty="0" smtClean="0">
                <a:solidFill>
                  <a:srgbClr val="002060"/>
                </a:solidFill>
                <a:latin typeface="+mn-lt"/>
              </a:rPr>
              <a:t>academic staff, </a:t>
            </a:r>
            <a:r>
              <a:rPr lang="cs-CZ" sz="2600" dirty="0">
                <a:solidFill>
                  <a:srgbClr val="002060"/>
                </a:solidFill>
                <a:latin typeface="+mn-lt"/>
              </a:rPr>
              <a:t>financing</a:t>
            </a:r>
            <a:r>
              <a:rPr lang="cs-CZ" sz="2600" dirty="0" smtClean="0">
                <a:solidFill>
                  <a:srgbClr val="002060"/>
                </a:solidFill>
                <a:latin typeface="+mn-lt"/>
              </a:rPr>
              <a:t>)</a:t>
            </a:r>
          </a:p>
          <a:p>
            <a:pPr marL="0" indent="0">
              <a:buNone/>
            </a:pPr>
            <a:endParaRPr lang="cs-CZ" sz="2600" dirty="0">
              <a:solidFill>
                <a:srgbClr val="002060"/>
              </a:solidFill>
              <a:latin typeface="+mn-lt"/>
            </a:endParaRPr>
          </a:p>
          <a:p>
            <a:r>
              <a:rPr lang="cs-CZ" sz="2600" dirty="0">
                <a:solidFill>
                  <a:srgbClr val="002060"/>
                </a:solidFill>
                <a:latin typeface="+mn-lt"/>
              </a:rPr>
              <a:t>enhance the strategic approach at HEI level</a:t>
            </a:r>
          </a:p>
          <a:p>
            <a:pPr marL="0" indent="0">
              <a:buNone/>
            </a:pPr>
            <a:endParaRPr lang="cs-CZ" sz="17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79B3-2F14-0648-A484-1414D29E7A4D}" type="datetime4">
              <a:rPr lang="en-US" smtClean="0"/>
              <a:pPr/>
              <a:t>September 24, 2018</a:t>
            </a:fld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E5A2D1E2-AADD-4352-99BC-B8B0D40E53D2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/>
          <a:lstStyle/>
          <a:p>
            <a:r>
              <a:rPr lang="cs-CZ" sz="2800" dirty="0" err="1">
                <a:solidFill>
                  <a:schemeClr val="bg1"/>
                </a:solidFill>
              </a:rPr>
              <a:t>Key</a:t>
            </a:r>
            <a:r>
              <a:rPr lang="cs-CZ" sz="2800" dirty="0">
                <a:solidFill>
                  <a:schemeClr val="bg1"/>
                </a:solidFill>
              </a:rPr>
              <a:t> </a:t>
            </a:r>
            <a:r>
              <a:rPr lang="cs-CZ" sz="2800" dirty="0" err="1">
                <a:solidFill>
                  <a:schemeClr val="bg1"/>
                </a:solidFill>
              </a:rPr>
              <a:t>challenges</a:t>
            </a:r>
            <a:endParaRPr lang="cs-CZ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969506"/>
      </p:ext>
    </p:extLst>
  </p:cSld>
  <p:clrMapOvr>
    <a:masterClrMapping/>
  </p:clrMapOvr>
  <p:transition spd="slow" advClick="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0" y="116632"/>
            <a:ext cx="7740351" cy="864096"/>
          </a:xfrm>
        </p:spPr>
        <p:txBody>
          <a:bodyPr>
            <a:normAutofit/>
          </a:bodyPr>
          <a:lstStyle/>
          <a:p>
            <a:r>
              <a:rPr lang="hu-HU" dirty="0" err="1" smtClean="0"/>
              <a:t>Brazilian</a:t>
            </a:r>
            <a:r>
              <a:rPr lang="hu-HU" dirty="0" smtClean="0"/>
              <a:t> Stipendium hungaricum </a:t>
            </a:r>
            <a:r>
              <a:rPr lang="hu-HU" dirty="0" err="1" smtClean="0"/>
              <a:t>scholarship</a:t>
            </a:r>
            <a:r>
              <a:rPr lang="hu-HU" dirty="0" smtClean="0"/>
              <a:t> 2017-2019</a:t>
            </a:r>
            <a:endParaRPr lang="hu-HU" dirty="0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5921281"/>
              </p:ext>
            </p:extLst>
          </p:nvPr>
        </p:nvGraphicFramePr>
        <p:xfrm>
          <a:off x="251520" y="1484784"/>
          <a:ext cx="849694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79925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251520" y="1340768"/>
            <a:ext cx="8414238" cy="5112568"/>
          </a:xfrm>
        </p:spPr>
        <p:txBody>
          <a:bodyPr>
            <a:normAutofit fontScale="47500" lnSpcReduction="20000"/>
          </a:bodyPr>
          <a:lstStyle/>
          <a:p>
            <a:r>
              <a:rPr lang="hu-HU" sz="3400" b="1" dirty="0" smtClean="0">
                <a:solidFill>
                  <a:srgbClr val="002060"/>
                </a:solidFill>
              </a:rPr>
              <a:t>2014 November: </a:t>
            </a:r>
            <a:r>
              <a:rPr lang="hu-HU" sz="3400" b="1" dirty="0" err="1">
                <a:solidFill>
                  <a:srgbClr val="002060"/>
                </a:solidFill>
              </a:rPr>
              <a:t>EuroPós</a:t>
            </a:r>
            <a:r>
              <a:rPr lang="hu-HU" sz="3400" b="1" dirty="0">
                <a:solidFill>
                  <a:srgbClr val="002060"/>
                </a:solidFill>
              </a:rPr>
              <a:t>, </a:t>
            </a:r>
            <a:r>
              <a:rPr lang="hu-HU" sz="3400" b="1" dirty="0" smtClean="0">
                <a:solidFill>
                  <a:srgbClr val="002060"/>
                </a:solidFill>
              </a:rPr>
              <a:t>Sao </a:t>
            </a:r>
            <a:r>
              <a:rPr lang="hu-HU" sz="3400" b="1" dirty="0">
                <a:solidFill>
                  <a:srgbClr val="002060"/>
                </a:solidFill>
              </a:rPr>
              <a:t>Paulo </a:t>
            </a:r>
            <a:r>
              <a:rPr lang="hu-HU" sz="3400" dirty="0">
                <a:solidFill>
                  <a:srgbClr val="002060"/>
                </a:solidFill>
              </a:rPr>
              <a:t>– </a:t>
            </a:r>
            <a:r>
              <a:rPr lang="hu-HU" sz="3400" dirty="0" err="1" smtClean="0">
                <a:solidFill>
                  <a:srgbClr val="002060"/>
                </a:solidFill>
              </a:rPr>
              <a:t>student</a:t>
            </a:r>
            <a:r>
              <a:rPr lang="hu-HU" sz="3400" dirty="0" smtClean="0">
                <a:solidFill>
                  <a:srgbClr val="002060"/>
                </a:solidFill>
              </a:rPr>
              <a:t> </a:t>
            </a:r>
            <a:r>
              <a:rPr lang="hu-HU" sz="3400" dirty="0" err="1" smtClean="0">
                <a:solidFill>
                  <a:srgbClr val="002060"/>
                </a:solidFill>
              </a:rPr>
              <a:t>recuitment</a:t>
            </a:r>
            <a:endParaRPr lang="hu-HU" sz="3400" dirty="0" smtClean="0">
              <a:solidFill>
                <a:srgbClr val="002060"/>
              </a:solidFill>
            </a:endParaRPr>
          </a:p>
          <a:p>
            <a:pPr lvl="1"/>
            <a:r>
              <a:rPr lang="hu-HU" sz="3400" dirty="0" smtClean="0">
                <a:solidFill>
                  <a:srgbClr val="002060"/>
                </a:solidFill>
              </a:rPr>
              <a:t>15 HU HEI, TPF, </a:t>
            </a:r>
            <a:r>
              <a:rPr lang="hu-HU" sz="3400" dirty="0" err="1" smtClean="0">
                <a:solidFill>
                  <a:srgbClr val="002060"/>
                </a:solidFill>
              </a:rPr>
              <a:t>representatives</a:t>
            </a:r>
            <a:r>
              <a:rPr lang="hu-HU" sz="3400" dirty="0" smtClean="0">
                <a:solidFill>
                  <a:srgbClr val="002060"/>
                </a:solidFill>
              </a:rPr>
              <a:t> of </a:t>
            </a:r>
            <a:r>
              <a:rPr lang="hu-HU" sz="3400" dirty="0" err="1" smtClean="0">
                <a:solidFill>
                  <a:srgbClr val="002060"/>
                </a:solidFill>
              </a:rPr>
              <a:t>the</a:t>
            </a:r>
            <a:r>
              <a:rPr lang="hu-HU" sz="3400" dirty="0" smtClean="0">
                <a:solidFill>
                  <a:srgbClr val="002060"/>
                </a:solidFill>
              </a:rPr>
              <a:t> </a:t>
            </a:r>
            <a:r>
              <a:rPr lang="hu-HU" sz="3400" dirty="0" err="1">
                <a:solidFill>
                  <a:srgbClr val="002060"/>
                </a:solidFill>
              </a:rPr>
              <a:t>M</a:t>
            </a:r>
            <a:r>
              <a:rPr lang="hu-HU" sz="3400" dirty="0" err="1" smtClean="0">
                <a:solidFill>
                  <a:srgbClr val="002060"/>
                </a:solidFill>
              </a:rPr>
              <a:t>inisty</a:t>
            </a:r>
            <a:r>
              <a:rPr lang="hu-HU" sz="3400" dirty="0" smtClean="0">
                <a:solidFill>
                  <a:srgbClr val="002060"/>
                </a:solidFill>
              </a:rPr>
              <a:t> of Human </a:t>
            </a:r>
            <a:r>
              <a:rPr lang="hu-HU" sz="3400" dirty="0" err="1" smtClean="0">
                <a:solidFill>
                  <a:srgbClr val="002060"/>
                </a:solidFill>
              </a:rPr>
              <a:t>Capacities</a:t>
            </a:r>
            <a:r>
              <a:rPr lang="hu-HU" sz="3400" dirty="0" smtClean="0">
                <a:solidFill>
                  <a:srgbClr val="002060"/>
                </a:solidFill>
              </a:rPr>
              <a:t> and </a:t>
            </a:r>
            <a:r>
              <a:rPr lang="hu-HU" sz="3400" dirty="0" err="1" smtClean="0">
                <a:solidFill>
                  <a:srgbClr val="002060"/>
                </a:solidFill>
              </a:rPr>
              <a:t>the</a:t>
            </a:r>
            <a:r>
              <a:rPr lang="hu-HU" sz="3400" dirty="0" smtClean="0">
                <a:solidFill>
                  <a:srgbClr val="002060"/>
                </a:solidFill>
              </a:rPr>
              <a:t> </a:t>
            </a:r>
            <a:r>
              <a:rPr lang="hu-HU" sz="3400" dirty="0" err="1" smtClean="0">
                <a:solidFill>
                  <a:srgbClr val="002060"/>
                </a:solidFill>
              </a:rPr>
              <a:t>Hungarian</a:t>
            </a:r>
            <a:r>
              <a:rPr lang="hu-HU" sz="3400" dirty="0" smtClean="0">
                <a:solidFill>
                  <a:srgbClr val="002060"/>
                </a:solidFill>
              </a:rPr>
              <a:t> </a:t>
            </a:r>
            <a:r>
              <a:rPr lang="hu-HU" sz="3400" dirty="0" err="1" smtClean="0">
                <a:solidFill>
                  <a:srgbClr val="002060"/>
                </a:solidFill>
              </a:rPr>
              <a:t>Rectors</a:t>
            </a:r>
            <a:r>
              <a:rPr lang="hu-HU" sz="3400" dirty="0" smtClean="0">
                <a:solidFill>
                  <a:srgbClr val="002060"/>
                </a:solidFill>
              </a:rPr>
              <a:t>’ </a:t>
            </a:r>
            <a:r>
              <a:rPr lang="hu-HU" sz="3400" dirty="0" err="1" smtClean="0">
                <a:solidFill>
                  <a:srgbClr val="002060"/>
                </a:solidFill>
              </a:rPr>
              <a:t>Conference</a:t>
            </a:r>
            <a:endParaRPr lang="hu-HU" sz="3400" dirty="0">
              <a:solidFill>
                <a:srgbClr val="002060"/>
              </a:solidFill>
            </a:endParaRPr>
          </a:p>
          <a:p>
            <a:endParaRPr lang="hu-HU" sz="3400" dirty="0" smtClean="0">
              <a:solidFill>
                <a:srgbClr val="002060"/>
              </a:solidFill>
            </a:endParaRPr>
          </a:p>
          <a:p>
            <a:r>
              <a:rPr lang="hu-HU" sz="3400" b="1" dirty="0" smtClean="0">
                <a:solidFill>
                  <a:srgbClr val="002060"/>
                </a:solidFill>
              </a:rPr>
              <a:t>2017 </a:t>
            </a:r>
            <a:r>
              <a:rPr lang="hu-HU" sz="3400" b="1" dirty="0" err="1" smtClean="0">
                <a:solidFill>
                  <a:srgbClr val="002060"/>
                </a:solidFill>
              </a:rPr>
              <a:t>September</a:t>
            </a:r>
            <a:r>
              <a:rPr lang="hu-HU" sz="3400" b="1" dirty="0" smtClean="0">
                <a:solidFill>
                  <a:srgbClr val="002060"/>
                </a:solidFill>
              </a:rPr>
              <a:t>- </a:t>
            </a:r>
            <a:r>
              <a:rPr lang="hu-HU" sz="3400" b="1" dirty="0" err="1" smtClean="0">
                <a:solidFill>
                  <a:srgbClr val="002060"/>
                </a:solidFill>
              </a:rPr>
              <a:t>October</a:t>
            </a:r>
            <a:r>
              <a:rPr lang="hu-HU" sz="3400" b="1" dirty="0" smtClean="0">
                <a:solidFill>
                  <a:srgbClr val="002060"/>
                </a:solidFill>
              </a:rPr>
              <a:t>: </a:t>
            </a:r>
            <a:r>
              <a:rPr lang="hu-HU" sz="3400" b="1" dirty="0" err="1" smtClean="0">
                <a:solidFill>
                  <a:srgbClr val="002060"/>
                </a:solidFill>
              </a:rPr>
              <a:t>participating</a:t>
            </a:r>
            <a:r>
              <a:rPr lang="hu-HU" sz="3400" b="1" dirty="0" smtClean="0">
                <a:solidFill>
                  <a:srgbClr val="002060"/>
                </a:solidFill>
              </a:rPr>
              <a:t> in "</a:t>
            </a:r>
            <a:r>
              <a:rPr lang="hu-HU" sz="3400" b="1" dirty="0" err="1" smtClean="0">
                <a:solidFill>
                  <a:srgbClr val="002060"/>
                </a:solidFill>
              </a:rPr>
              <a:t>Salao</a:t>
            </a:r>
            <a:r>
              <a:rPr lang="hu-HU" sz="3400" b="1" dirty="0" smtClean="0">
                <a:solidFill>
                  <a:srgbClr val="002060"/>
                </a:solidFill>
              </a:rPr>
              <a:t> </a:t>
            </a:r>
            <a:r>
              <a:rPr lang="hu-HU" sz="3400" b="1" dirty="0" err="1">
                <a:solidFill>
                  <a:srgbClr val="002060"/>
                </a:solidFill>
              </a:rPr>
              <a:t>do</a:t>
            </a:r>
            <a:r>
              <a:rPr lang="hu-HU" sz="3400" b="1" dirty="0">
                <a:solidFill>
                  <a:srgbClr val="002060"/>
                </a:solidFill>
              </a:rPr>
              <a:t> </a:t>
            </a:r>
            <a:r>
              <a:rPr lang="hu-HU" sz="3400" b="1" dirty="0" err="1">
                <a:solidFill>
                  <a:srgbClr val="002060"/>
                </a:solidFill>
              </a:rPr>
              <a:t>Estudante</a:t>
            </a:r>
            <a:r>
              <a:rPr lang="hu-HU" sz="3400" b="1" dirty="0">
                <a:solidFill>
                  <a:srgbClr val="002060"/>
                </a:solidFill>
              </a:rPr>
              <a:t> </a:t>
            </a:r>
            <a:r>
              <a:rPr lang="hu-HU" sz="3400" b="1" dirty="0" smtClean="0">
                <a:solidFill>
                  <a:srgbClr val="002060"/>
                </a:solidFill>
              </a:rPr>
              <a:t>2017„</a:t>
            </a:r>
          </a:p>
          <a:p>
            <a:pPr lvl="1"/>
            <a:r>
              <a:rPr lang="hu-HU" sz="3400" dirty="0" smtClean="0">
                <a:solidFill>
                  <a:srgbClr val="002060"/>
                </a:solidFill>
              </a:rPr>
              <a:t>3 </a:t>
            </a:r>
            <a:r>
              <a:rPr lang="hu-HU" sz="3400" dirty="0" err="1" smtClean="0">
                <a:solidFill>
                  <a:srgbClr val="002060"/>
                </a:solidFill>
              </a:rPr>
              <a:t>cities</a:t>
            </a:r>
            <a:r>
              <a:rPr lang="hu-HU" sz="3400" dirty="0" smtClean="0">
                <a:solidFill>
                  <a:srgbClr val="002060"/>
                </a:solidFill>
              </a:rPr>
              <a:t>: </a:t>
            </a:r>
            <a:r>
              <a:rPr lang="hu-HU" sz="3400" dirty="0" err="1">
                <a:solidFill>
                  <a:srgbClr val="002060"/>
                </a:solidFill>
              </a:rPr>
              <a:t>São</a:t>
            </a:r>
            <a:r>
              <a:rPr lang="hu-HU" sz="3400" dirty="0">
                <a:solidFill>
                  <a:srgbClr val="002060"/>
                </a:solidFill>
              </a:rPr>
              <a:t> Paulo, Rio de </a:t>
            </a:r>
            <a:r>
              <a:rPr lang="hu-HU" sz="3400" dirty="0" smtClean="0">
                <a:solidFill>
                  <a:srgbClr val="002060"/>
                </a:solidFill>
              </a:rPr>
              <a:t>Janeiro, and </a:t>
            </a:r>
            <a:r>
              <a:rPr lang="hu-HU" sz="3400" dirty="0">
                <a:solidFill>
                  <a:srgbClr val="002060"/>
                </a:solidFill>
              </a:rPr>
              <a:t>Belo </a:t>
            </a:r>
            <a:r>
              <a:rPr lang="hu-HU" sz="3400" dirty="0" err="1">
                <a:solidFill>
                  <a:srgbClr val="002060"/>
                </a:solidFill>
              </a:rPr>
              <a:t>Horizonte</a:t>
            </a:r>
            <a:r>
              <a:rPr lang="hu-HU" sz="3400" dirty="0">
                <a:solidFill>
                  <a:srgbClr val="002060"/>
                </a:solidFill>
              </a:rPr>
              <a:t> </a:t>
            </a:r>
            <a:endParaRPr lang="hu-HU" sz="3400" dirty="0" smtClean="0">
              <a:solidFill>
                <a:srgbClr val="002060"/>
              </a:solidFill>
            </a:endParaRPr>
          </a:p>
          <a:p>
            <a:pPr lvl="1"/>
            <a:r>
              <a:rPr lang="hu-HU" sz="3400" dirty="0" err="1" smtClean="0">
                <a:solidFill>
                  <a:srgbClr val="002060"/>
                </a:solidFill>
              </a:rPr>
              <a:t>Side</a:t>
            </a:r>
            <a:r>
              <a:rPr lang="hu-HU" sz="3400" dirty="0" smtClean="0">
                <a:solidFill>
                  <a:srgbClr val="002060"/>
                </a:solidFill>
              </a:rPr>
              <a:t> </a:t>
            </a:r>
            <a:r>
              <a:rPr lang="hu-HU" sz="3400" dirty="0" err="1" smtClean="0">
                <a:solidFill>
                  <a:srgbClr val="002060"/>
                </a:solidFill>
              </a:rPr>
              <a:t>event</a:t>
            </a:r>
            <a:r>
              <a:rPr lang="hu-HU" sz="3400" dirty="0" smtClean="0">
                <a:solidFill>
                  <a:srgbClr val="002060"/>
                </a:solidFill>
              </a:rPr>
              <a:t> in </a:t>
            </a:r>
            <a:r>
              <a:rPr lang="hu-HU" sz="3400" dirty="0" err="1">
                <a:solidFill>
                  <a:srgbClr val="002060"/>
                </a:solidFill>
              </a:rPr>
              <a:t>São</a:t>
            </a:r>
            <a:r>
              <a:rPr lang="hu-HU" sz="3400" dirty="0">
                <a:solidFill>
                  <a:srgbClr val="002060"/>
                </a:solidFill>
              </a:rPr>
              <a:t> </a:t>
            </a:r>
            <a:r>
              <a:rPr lang="hu-HU" sz="3400" dirty="0" smtClean="0">
                <a:solidFill>
                  <a:srgbClr val="002060"/>
                </a:solidFill>
              </a:rPr>
              <a:t>Paulo: </a:t>
            </a:r>
            <a:r>
              <a:rPr lang="hu-HU" sz="3400" dirty="0" err="1" smtClean="0">
                <a:solidFill>
                  <a:srgbClr val="002060"/>
                </a:solidFill>
              </a:rPr>
              <a:t>Explore</a:t>
            </a:r>
            <a:r>
              <a:rPr lang="hu-HU" sz="3400" dirty="0" smtClean="0">
                <a:solidFill>
                  <a:srgbClr val="002060"/>
                </a:solidFill>
              </a:rPr>
              <a:t> Hungary </a:t>
            </a:r>
            <a:r>
              <a:rPr lang="hu-HU" sz="3400" dirty="0" err="1" smtClean="0">
                <a:solidFill>
                  <a:srgbClr val="002060"/>
                </a:solidFill>
              </a:rPr>
              <a:t>information</a:t>
            </a:r>
            <a:r>
              <a:rPr lang="hu-HU" sz="3400" dirty="0" smtClean="0">
                <a:solidFill>
                  <a:srgbClr val="002060"/>
                </a:solidFill>
              </a:rPr>
              <a:t> </a:t>
            </a:r>
            <a:r>
              <a:rPr lang="hu-HU" sz="3400" dirty="0" err="1" smtClean="0">
                <a:solidFill>
                  <a:srgbClr val="002060"/>
                </a:solidFill>
              </a:rPr>
              <a:t>day</a:t>
            </a:r>
            <a:r>
              <a:rPr lang="hu-HU" sz="3400" dirty="0" smtClean="0">
                <a:solidFill>
                  <a:srgbClr val="002060"/>
                </a:solidFill>
              </a:rPr>
              <a:t> </a:t>
            </a:r>
            <a:r>
              <a:rPr lang="hu-HU" sz="3400" dirty="0" err="1" smtClean="0">
                <a:solidFill>
                  <a:srgbClr val="002060"/>
                </a:solidFill>
              </a:rPr>
              <a:t>for</a:t>
            </a:r>
            <a:r>
              <a:rPr lang="hu-HU" sz="3400" dirty="0" smtClean="0">
                <a:solidFill>
                  <a:srgbClr val="002060"/>
                </a:solidFill>
              </a:rPr>
              <a:t> </a:t>
            </a:r>
            <a:r>
              <a:rPr lang="hu-HU" sz="3400" dirty="0" err="1" smtClean="0">
                <a:solidFill>
                  <a:srgbClr val="002060"/>
                </a:solidFill>
              </a:rPr>
              <a:t>students</a:t>
            </a:r>
            <a:r>
              <a:rPr lang="hu-HU" sz="3400" dirty="0" smtClean="0">
                <a:solidFill>
                  <a:srgbClr val="002060"/>
                </a:solidFill>
              </a:rPr>
              <a:t> and </a:t>
            </a:r>
            <a:r>
              <a:rPr lang="hu-HU" sz="3400" dirty="0" err="1" smtClean="0">
                <a:solidFill>
                  <a:srgbClr val="002060"/>
                </a:solidFill>
              </a:rPr>
              <a:t>Alumni</a:t>
            </a:r>
            <a:r>
              <a:rPr lang="hu-HU" sz="3400" dirty="0" smtClean="0">
                <a:solidFill>
                  <a:srgbClr val="002060"/>
                </a:solidFill>
              </a:rPr>
              <a:t> meeting </a:t>
            </a:r>
          </a:p>
          <a:p>
            <a:pPr lvl="1"/>
            <a:r>
              <a:rPr lang="hu-HU" sz="3400" dirty="0" err="1" smtClean="0">
                <a:solidFill>
                  <a:srgbClr val="002060"/>
                </a:solidFill>
              </a:rPr>
              <a:t>Participants</a:t>
            </a:r>
            <a:r>
              <a:rPr lang="hu-HU" sz="3400" dirty="0" smtClean="0">
                <a:solidFill>
                  <a:srgbClr val="002060"/>
                </a:solidFill>
              </a:rPr>
              <a:t>: 8 HEI, TPF and </a:t>
            </a:r>
            <a:r>
              <a:rPr lang="hu-HU" sz="3400" dirty="0" err="1" smtClean="0">
                <a:solidFill>
                  <a:srgbClr val="002060"/>
                </a:solidFill>
              </a:rPr>
              <a:t>representative</a:t>
            </a:r>
            <a:r>
              <a:rPr lang="hu-HU" sz="3400" dirty="0" smtClean="0">
                <a:solidFill>
                  <a:srgbClr val="002060"/>
                </a:solidFill>
              </a:rPr>
              <a:t> of </a:t>
            </a:r>
            <a:r>
              <a:rPr lang="hu-HU" sz="3400" dirty="0" err="1" smtClean="0">
                <a:solidFill>
                  <a:srgbClr val="002060"/>
                </a:solidFill>
              </a:rPr>
              <a:t>the</a:t>
            </a:r>
            <a:r>
              <a:rPr lang="hu-HU" sz="3400" dirty="0" smtClean="0">
                <a:solidFill>
                  <a:srgbClr val="002060"/>
                </a:solidFill>
              </a:rPr>
              <a:t> HRC</a:t>
            </a:r>
          </a:p>
          <a:p>
            <a:endParaRPr lang="hu-HU" sz="3400" dirty="0">
              <a:solidFill>
                <a:srgbClr val="002060"/>
              </a:solidFill>
            </a:endParaRPr>
          </a:p>
          <a:p>
            <a:r>
              <a:rPr lang="hu-HU" sz="3400" b="1" dirty="0" smtClean="0">
                <a:solidFill>
                  <a:srgbClr val="002060"/>
                </a:solidFill>
              </a:rPr>
              <a:t>2018 </a:t>
            </a:r>
            <a:r>
              <a:rPr lang="hu-HU" sz="3400" b="1" dirty="0" err="1" smtClean="0">
                <a:solidFill>
                  <a:srgbClr val="002060"/>
                </a:solidFill>
              </a:rPr>
              <a:t>April</a:t>
            </a:r>
            <a:r>
              <a:rPr lang="hu-HU" sz="3400" b="1" dirty="0" smtClean="0">
                <a:solidFill>
                  <a:srgbClr val="002060"/>
                </a:solidFill>
              </a:rPr>
              <a:t> – </a:t>
            </a:r>
            <a:r>
              <a:rPr lang="hu-HU" sz="3400" b="1" dirty="0" err="1" smtClean="0">
                <a:solidFill>
                  <a:srgbClr val="002060"/>
                </a:solidFill>
              </a:rPr>
              <a:t>participating</a:t>
            </a:r>
            <a:r>
              <a:rPr lang="hu-HU" sz="3400" b="1" dirty="0" smtClean="0">
                <a:solidFill>
                  <a:srgbClr val="002060"/>
                </a:solidFill>
              </a:rPr>
              <a:t> in FAUBAI (Rio de Janeiro)</a:t>
            </a:r>
          </a:p>
          <a:p>
            <a:pPr lvl="1"/>
            <a:r>
              <a:rPr lang="hu-HU" sz="3400" dirty="0" err="1" smtClean="0">
                <a:solidFill>
                  <a:srgbClr val="002060"/>
                </a:solidFill>
              </a:rPr>
              <a:t>Participating</a:t>
            </a:r>
            <a:r>
              <a:rPr lang="hu-HU" sz="3400" dirty="0" smtClean="0">
                <a:solidFill>
                  <a:srgbClr val="002060"/>
                </a:solidFill>
              </a:rPr>
              <a:t> in </a:t>
            </a:r>
            <a:r>
              <a:rPr lang="hu-HU" sz="3400" dirty="0" err="1">
                <a:solidFill>
                  <a:srgbClr val="002060"/>
                </a:solidFill>
              </a:rPr>
              <a:t>Graduate</a:t>
            </a:r>
            <a:r>
              <a:rPr lang="hu-HU" sz="3400" dirty="0">
                <a:solidFill>
                  <a:srgbClr val="002060"/>
                </a:solidFill>
              </a:rPr>
              <a:t> Education II </a:t>
            </a:r>
            <a:r>
              <a:rPr lang="hu-HU" sz="3400" dirty="0" smtClean="0">
                <a:solidFill>
                  <a:srgbClr val="002060"/>
                </a:solidFill>
              </a:rPr>
              <a:t>Session </a:t>
            </a:r>
            <a:r>
              <a:rPr lang="hu-HU" sz="3400" dirty="0" err="1" smtClean="0">
                <a:solidFill>
                  <a:srgbClr val="002060"/>
                </a:solidFill>
              </a:rPr>
              <a:t>with</a:t>
            </a:r>
            <a:r>
              <a:rPr lang="hu-HU" sz="3400" dirty="0" smtClean="0">
                <a:solidFill>
                  <a:srgbClr val="002060"/>
                </a:solidFill>
              </a:rPr>
              <a:t> a</a:t>
            </a:r>
          </a:p>
          <a:p>
            <a:pPr marL="457200" lvl="1" indent="0">
              <a:buNone/>
            </a:pPr>
            <a:r>
              <a:rPr lang="hu-HU" sz="3400" dirty="0" smtClean="0">
                <a:solidFill>
                  <a:srgbClr val="002060"/>
                </a:solidFill>
              </a:rPr>
              <a:t> </a:t>
            </a:r>
            <a:r>
              <a:rPr lang="hu-HU" sz="3400" dirty="0" err="1" smtClean="0">
                <a:solidFill>
                  <a:srgbClr val="002060"/>
                </a:solidFill>
              </a:rPr>
              <a:t>lecture</a:t>
            </a:r>
            <a:r>
              <a:rPr lang="hu-HU" sz="3400" dirty="0" smtClean="0">
                <a:solidFill>
                  <a:srgbClr val="002060"/>
                </a:solidFill>
              </a:rPr>
              <a:t> </a:t>
            </a:r>
            <a:r>
              <a:rPr lang="hu-HU" sz="3400" dirty="0" err="1" smtClean="0">
                <a:solidFill>
                  <a:srgbClr val="002060"/>
                </a:solidFill>
              </a:rPr>
              <a:t>on</a:t>
            </a:r>
            <a:r>
              <a:rPr lang="hu-HU" sz="3400" dirty="0" smtClean="0">
                <a:solidFill>
                  <a:srgbClr val="002060"/>
                </a:solidFill>
              </a:rPr>
              <a:t> </a:t>
            </a:r>
            <a:r>
              <a:rPr lang="hu-HU" sz="3400" dirty="0" err="1" smtClean="0">
                <a:solidFill>
                  <a:srgbClr val="002060"/>
                </a:solidFill>
              </a:rPr>
              <a:t>the</a:t>
            </a:r>
            <a:r>
              <a:rPr lang="hu-HU" sz="3400" dirty="0" smtClean="0">
                <a:solidFill>
                  <a:srgbClr val="002060"/>
                </a:solidFill>
              </a:rPr>
              <a:t> </a:t>
            </a:r>
            <a:r>
              <a:rPr lang="hu-HU" sz="3400" dirty="0" err="1" smtClean="0">
                <a:solidFill>
                  <a:srgbClr val="002060"/>
                </a:solidFill>
              </a:rPr>
              <a:t>internationalization</a:t>
            </a:r>
            <a:r>
              <a:rPr lang="hu-HU" sz="3400" dirty="0" smtClean="0">
                <a:solidFill>
                  <a:srgbClr val="002060"/>
                </a:solidFill>
              </a:rPr>
              <a:t> of HU </a:t>
            </a:r>
            <a:r>
              <a:rPr lang="hu-HU" sz="3400" dirty="0" err="1" smtClean="0">
                <a:solidFill>
                  <a:srgbClr val="002060"/>
                </a:solidFill>
              </a:rPr>
              <a:t>doctoral</a:t>
            </a:r>
            <a:r>
              <a:rPr lang="hu-HU" sz="3400" dirty="0" smtClean="0">
                <a:solidFill>
                  <a:srgbClr val="002060"/>
                </a:solidFill>
              </a:rPr>
              <a:t> </a:t>
            </a:r>
            <a:r>
              <a:rPr lang="hu-HU" sz="3400" dirty="0" err="1" smtClean="0">
                <a:solidFill>
                  <a:srgbClr val="002060"/>
                </a:solidFill>
              </a:rPr>
              <a:t>schools</a:t>
            </a:r>
            <a:r>
              <a:rPr lang="hu-HU" sz="3400" dirty="0" smtClean="0">
                <a:solidFill>
                  <a:srgbClr val="002060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hu-HU" sz="3400" dirty="0" smtClean="0">
                <a:solidFill>
                  <a:srgbClr val="002060"/>
                </a:solidFill>
              </a:rPr>
              <a:t>(</a:t>
            </a:r>
            <a:r>
              <a:rPr lang="hu-HU" sz="3400" dirty="0" err="1" smtClean="0">
                <a:solidFill>
                  <a:srgbClr val="002060"/>
                </a:solidFill>
              </a:rPr>
              <a:t>presenting</a:t>
            </a:r>
            <a:r>
              <a:rPr lang="hu-HU" sz="3400" dirty="0" smtClean="0">
                <a:solidFill>
                  <a:srgbClr val="002060"/>
                </a:solidFill>
              </a:rPr>
              <a:t> </a:t>
            </a:r>
            <a:r>
              <a:rPr lang="hu-HU" sz="3400" dirty="0" err="1" smtClean="0">
                <a:solidFill>
                  <a:srgbClr val="002060"/>
                </a:solidFill>
              </a:rPr>
              <a:t>the</a:t>
            </a:r>
            <a:r>
              <a:rPr lang="hu-HU" sz="3400" dirty="0" smtClean="0">
                <a:solidFill>
                  <a:srgbClr val="002060"/>
                </a:solidFill>
              </a:rPr>
              <a:t> </a:t>
            </a:r>
            <a:r>
              <a:rPr lang="hu-HU" sz="3400" dirty="0" err="1" smtClean="0">
                <a:solidFill>
                  <a:srgbClr val="002060"/>
                </a:solidFill>
              </a:rPr>
              <a:t>findings</a:t>
            </a:r>
            <a:r>
              <a:rPr lang="hu-HU" sz="3400" dirty="0" smtClean="0">
                <a:solidFill>
                  <a:srgbClr val="002060"/>
                </a:solidFill>
              </a:rPr>
              <a:t> of a </a:t>
            </a:r>
            <a:r>
              <a:rPr lang="hu-HU" sz="3400" dirty="0" err="1" smtClean="0">
                <a:solidFill>
                  <a:srgbClr val="002060"/>
                </a:solidFill>
              </a:rPr>
              <a:t>study</a:t>
            </a:r>
            <a:r>
              <a:rPr lang="hu-HU" sz="3400" dirty="0" smtClean="0">
                <a:solidFill>
                  <a:srgbClr val="002060"/>
                </a:solidFill>
              </a:rPr>
              <a:t> </a:t>
            </a:r>
            <a:r>
              <a:rPr lang="hu-HU" sz="3400" dirty="0" err="1" smtClean="0">
                <a:solidFill>
                  <a:srgbClr val="002060"/>
                </a:solidFill>
              </a:rPr>
              <a:t>on</a:t>
            </a:r>
            <a:r>
              <a:rPr lang="hu-HU" sz="3400" dirty="0" smtClean="0">
                <a:solidFill>
                  <a:srgbClr val="002060"/>
                </a:solidFill>
              </a:rPr>
              <a:t> </a:t>
            </a:r>
            <a:r>
              <a:rPr lang="hu-HU" sz="3400" dirty="0" err="1" smtClean="0">
                <a:solidFill>
                  <a:srgbClr val="002060"/>
                </a:solidFill>
              </a:rPr>
              <a:t>Hungarian</a:t>
            </a:r>
            <a:r>
              <a:rPr lang="hu-HU" sz="3400" dirty="0" smtClean="0">
                <a:solidFill>
                  <a:srgbClr val="002060"/>
                </a:solidFill>
              </a:rPr>
              <a:t> </a:t>
            </a:r>
            <a:r>
              <a:rPr lang="hu-HU" sz="3400" dirty="0" err="1" smtClean="0">
                <a:solidFill>
                  <a:srgbClr val="002060"/>
                </a:solidFill>
              </a:rPr>
              <a:t>doctoral</a:t>
            </a:r>
            <a:r>
              <a:rPr lang="hu-HU" sz="3400" dirty="0" smtClean="0">
                <a:solidFill>
                  <a:srgbClr val="002060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hu-HU" sz="3400" dirty="0" err="1" smtClean="0">
                <a:solidFill>
                  <a:srgbClr val="002060"/>
                </a:solidFill>
              </a:rPr>
              <a:t>schools</a:t>
            </a:r>
            <a:r>
              <a:rPr lang="hu-HU" sz="3400" dirty="0" smtClean="0">
                <a:solidFill>
                  <a:srgbClr val="002060"/>
                </a:solidFill>
              </a:rPr>
              <a:t>)</a:t>
            </a:r>
          </a:p>
          <a:p>
            <a:pPr marL="457200" lvl="1" indent="0">
              <a:buNone/>
            </a:pPr>
            <a:endParaRPr lang="hu-HU" sz="3400" dirty="0">
              <a:solidFill>
                <a:srgbClr val="002060"/>
              </a:solidFill>
            </a:endParaRPr>
          </a:p>
          <a:p>
            <a:r>
              <a:rPr lang="hu-HU" sz="3400" b="1" dirty="0" err="1" smtClean="0">
                <a:solidFill>
                  <a:srgbClr val="002060"/>
                </a:solidFill>
              </a:rPr>
              <a:t>Future</a:t>
            </a:r>
            <a:r>
              <a:rPr lang="hu-HU" sz="3400" b="1" dirty="0" smtClean="0">
                <a:solidFill>
                  <a:srgbClr val="002060"/>
                </a:solidFill>
              </a:rPr>
              <a:t> </a:t>
            </a:r>
            <a:r>
              <a:rPr lang="hu-HU" sz="3400" b="1" dirty="0" err="1" smtClean="0">
                <a:solidFill>
                  <a:srgbClr val="002060"/>
                </a:solidFill>
              </a:rPr>
              <a:t>plans</a:t>
            </a:r>
            <a:endParaRPr lang="hu-HU" sz="3400" b="1" dirty="0" smtClean="0">
              <a:solidFill>
                <a:srgbClr val="002060"/>
              </a:solidFill>
            </a:endParaRPr>
          </a:p>
          <a:p>
            <a:pPr lvl="1"/>
            <a:r>
              <a:rPr lang="hu-HU" sz="3400" dirty="0" err="1" smtClean="0">
                <a:solidFill>
                  <a:srgbClr val="002060"/>
                </a:solidFill>
              </a:rPr>
              <a:t>Faubai</a:t>
            </a:r>
            <a:r>
              <a:rPr lang="hu-HU" sz="3400" dirty="0" smtClean="0">
                <a:solidFill>
                  <a:srgbClr val="002060"/>
                </a:solidFill>
              </a:rPr>
              <a:t> 2019</a:t>
            </a:r>
            <a:endParaRPr lang="hu-HU" sz="3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u-HU" dirty="0"/>
              <a:t> </a:t>
            </a:r>
          </a:p>
          <a:p>
            <a:pPr marL="0" indent="0">
              <a:buNone/>
            </a:pPr>
            <a:r>
              <a:rPr lang="hu-HU" dirty="0"/>
              <a:t> </a:t>
            </a:r>
          </a:p>
          <a:p>
            <a:pPr>
              <a:lnSpc>
                <a:spcPct val="120000"/>
              </a:lnSpc>
            </a:pPr>
            <a:endParaRPr lang="en-US" sz="2300" dirty="0">
              <a:solidFill>
                <a:srgbClr val="002060"/>
              </a:solidFill>
            </a:endParaRP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116632"/>
            <a:ext cx="7508387" cy="864096"/>
          </a:xfrm>
        </p:spPr>
        <p:txBody>
          <a:bodyPr/>
          <a:lstStyle/>
          <a:p>
            <a:r>
              <a:rPr lang="hu-HU" dirty="0" smtClean="0"/>
              <a:t>Study in Hungary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smtClean="0"/>
              <a:t>Brazil</a:t>
            </a:r>
            <a:endParaRPr lang="hu-HU" dirty="0"/>
          </a:p>
        </p:txBody>
      </p:sp>
      <p:pic>
        <p:nvPicPr>
          <p:cNvPr id="6" name="Kép 5" descr="http://www.mrk.hu/wp-content/uploads/2016/04/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01008"/>
            <a:ext cx="2758033" cy="2952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2196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6932323" cy="936104"/>
          </a:xfrm>
        </p:spPr>
        <p:txBody>
          <a:bodyPr/>
          <a:lstStyle/>
          <a:p>
            <a:r>
              <a:rPr lang="hu-HU" dirty="0" smtClean="0"/>
              <a:t>Campus </a:t>
            </a:r>
            <a:r>
              <a:rPr lang="hu-HU" dirty="0" err="1" smtClean="0"/>
              <a:t>mundi</a:t>
            </a:r>
            <a:r>
              <a:rPr lang="hu-HU" dirty="0" smtClean="0"/>
              <a:t> (</a:t>
            </a:r>
            <a:r>
              <a:rPr lang="hu-HU" dirty="0" err="1" smtClean="0"/>
              <a:t>hu-Br</a:t>
            </a:r>
            <a:r>
              <a:rPr lang="hu-HU" dirty="0" smtClean="0"/>
              <a:t>)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Out-going</a:t>
            </a:r>
            <a:r>
              <a:rPr lang="hu-HU" dirty="0" smtClean="0"/>
              <a:t> credit </a:t>
            </a:r>
            <a:r>
              <a:rPr lang="hu-HU" dirty="0" err="1" smtClean="0"/>
              <a:t>mobility</a:t>
            </a:r>
            <a:endParaRPr lang="hu-HU" dirty="0" smtClean="0"/>
          </a:p>
          <a:p>
            <a:r>
              <a:rPr lang="hu-HU" dirty="0" smtClean="0"/>
              <a:t>2016-2021</a:t>
            </a:r>
          </a:p>
          <a:p>
            <a:r>
              <a:rPr lang="hu-HU" dirty="0" err="1" smtClean="0"/>
              <a:t>Study</a:t>
            </a:r>
            <a:r>
              <a:rPr lang="hu-HU" dirty="0" smtClean="0"/>
              <a:t> </a:t>
            </a:r>
            <a:r>
              <a:rPr lang="hu-HU" dirty="0" err="1" smtClean="0"/>
              <a:t>period</a:t>
            </a:r>
            <a:r>
              <a:rPr lang="hu-HU" dirty="0" smtClean="0"/>
              <a:t> / </a:t>
            </a:r>
            <a:r>
              <a:rPr lang="hu-HU" dirty="0" err="1" smtClean="0"/>
              <a:t>placement</a:t>
            </a:r>
            <a:r>
              <a:rPr lang="hu-HU" dirty="0" smtClean="0"/>
              <a:t> / </a:t>
            </a:r>
            <a:r>
              <a:rPr lang="hu-HU" dirty="0" err="1" smtClean="0"/>
              <a:t>study</a:t>
            </a:r>
            <a:r>
              <a:rPr lang="hu-HU" dirty="0" smtClean="0"/>
              <a:t> </a:t>
            </a:r>
            <a:r>
              <a:rPr lang="hu-HU" dirty="0" err="1" smtClean="0"/>
              <a:t>visit</a:t>
            </a:r>
            <a:endParaRPr lang="hu-HU" dirty="0" smtClean="0"/>
          </a:p>
          <a:p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any</a:t>
            </a:r>
            <a:r>
              <a:rPr lang="hu-HU" dirty="0" smtClean="0"/>
              <a:t> country</a:t>
            </a:r>
          </a:p>
          <a:p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Brasil</a:t>
            </a:r>
            <a:r>
              <a:rPr lang="hu-HU" dirty="0" smtClean="0"/>
              <a:t>: </a:t>
            </a:r>
            <a:r>
              <a:rPr lang="hu-HU" dirty="0" err="1" smtClean="0"/>
              <a:t>only</a:t>
            </a:r>
            <a:r>
              <a:rPr lang="hu-HU" dirty="0" smtClean="0"/>
              <a:t> 2-4 </a:t>
            </a:r>
            <a:r>
              <a:rPr lang="hu-HU" dirty="0" err="1" smtClean="0"/>
              <a:t>students</a:t>
            </a:r>
            <a:r>
              <a:rPr lang="hu-HU" dirty="0" smtClean="0"/>
              <a:t> / </a:t>
            </a:r>
            <a:r>
              <a:rPr lang="hu-HU" dirty="0" err="1" smtClean="0"/>
              <a:t>year</a:t>
            </a:r>
            <a:r>
              <a:rPr lang="hu-HU" dirty="0" smtClean="0"/>
              <a:t> – </a:t>
            </a:r>
            <a:r>
              <a:rPr lang="hu-HU" dirty="0" err="1" smtClean="0"/>
              <a:t>but</a:t>
            </a:r>
            <a:r>
              <a:rPr lang="hu-HU" dirty="0" smtClean="0"/>
              <a:t> </a:t>
            </a:r>
            <a:r>
              <a:rPr lang="hu-HU" dirty="0" err="1" smtClean="0"/>
              <a:t>increasing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992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0579980"/>
              </p:ext>
            </p:extLst>
          </p:nvPr>
        </p:nvGraphicFramePr>
        <p:xfrm>
          <a:off x="447989" y="1435100"/>
          <a:ext cx="8238811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6973">
                  <a:extLst>
                    <a:ext uri="{9D8B030D-6E8A-4147-A177-3AD203B41FA5}">
                      <a16:colId xmlns:a16="http://schemas.microsoft.com/office/drawing/2014/main" xmlns="" val="2812188328"/>
                    </a:ext>
                  </a:extLst>
                </a:gridCol>
                <a:gridCol w="1176973">
                  <a:extLst>
                    <a:ext uri="{9D8B030D-6E8A-4147-A177-3AD203B41FA5}">
                      <a16:colId xmlns:a16="http://schemas.microsoft.com/office/drawing/2014/main" xmlns="" val="172109445"/>
                    </a:ext>
                  </a:extLst>
                </a:gridCol>
                <a:gridCol w="1176973">
                  <a:extLst>
                    <a:ext uri="{9D8B030D-6E8A-4147-A177-3AD203B41FA5}">
                      <a16:colId xmlns:a16="http://schemas.microsoft.com/office/drawing/2014/main" xmlns="" val="3199565077"/>
                    </a:ext>
                  </a:extLst>
                </a:gridCol>
                <a:gridCol w="1176973">
                  <a:extLst>
                    <a:ext uri="{9D8B030D-6E8A-4147-A177-3AD203B41FA5}">
                      <a16:colId xmlns:a16="http://schemas.microsoft.com/office/drawing/2014/main" xmlns="" val="1769473736"/>
                    </a:ext>
                  </a:extLst>
                </a:gridCol>
                <a:gridCol w="1176973">
                  <a:extLst>
                    <a:ext uri="{9D8B030D-6E8A-4147-A177-3AD203B41FA5}">
                      <a16:colId xmlns:a16="http://schemas.microsoft.com/office/drawing/2014/main" xmlns="" val="3453747119"/>
                    </a:ext>
                  </a:extLst>
                </a:gridCol>
                <a:gridCol w="1176973">
                  <a:extLst>
                    <a:ext uri="{9D8B030D-6E8A-4147-A177-3AD203B41FA5}">
                      <a16:colId xmlns:a16="http://schemas.microsoft.com/office/drawing/2014/main" xmlns="" val="3558645004"/>
                    </a:ext>
                  </a:extLst>
                </a:gridCol>
                <a:gridCol w="1176973">
                  <a:extLst>
                    <a:ext uri="{9D8B030D-6E8A-4147-A177-3AD203B41FA5}">
                      <a16:colId xmlns:a16="http://schemas.microsoft.com/office/drawing/2014/main" xmlns="" val="17830625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hu-HU" dirty="0" err="1" smtClean="0"/>
                        <a:t>Student</a:t>
                      </a:r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hu-HU" dirty="0" err="1" smtClean="0"/>
                        <a:t>Staff</a:t>
                      </a:r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1830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In-</a:t>
                      </a:r>
                      <a:r>
                        <a:rPr lang="hu-HU" dirty="0" err="1" smtClean="0"/>
                        <a:t>coming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Out-</a:t>
                      </a:r>
                      <a:r>
                        <a:rPr lang="hu-HU" dirty="0" err="1" smtClean="0"/>
                        <a:t>going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Total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In-</a:t>
                      </a:r>
                      <a:r>
                        <a:rPr lang="hu-HU" dirty="0" err="1" smtClean="0"/>
                        <a:t>coming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Out-</a:t>
                      </a:r>
                      <a:r>
                        <a:rPr lang="hu-HU" dirty="0" err="1" smtClean="0"/>
                        <a:t>going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Total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14271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2016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7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7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7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14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29153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2017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6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36039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2018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8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8094691"/>
                  </a:ext>
                </a:extLst>
              </a:tr>
            </a:tbl>
          </a:graphicData>
        </a:graphic>
      </p:graphicFrame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251520" y="4221088"/>
            <a:ext cx="8784976" cy="1905075"/>
          </a:xfrm>
        </p:spPr>
        <p:txBody>
          <a:bodyPr/>
          <a:lstStyle/>
          <a:p>
            <a:r>
              <a:rPr lang="hu-HU" dirty="0" err="1" smtClean="0"/>
              <a:t>Partners</a:t>
            </a:r>
            <a:r>
              <a:rPr lang="hu-HU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Eötvös Loránd University / </a:t>
            </a:r>
            <a:r>
              <a:rPr lang="pt-BR" dirty="0"/>
              <a:t> Universidade Federal </a:t>
            </a:r>
            <a:r>
              <a:rPr lang="pt-BR" dirty="0" smtClean="0"/>
              <a:t>Fluminense</a:t>
            </a:r>
            <a:r>
              <a:rPr lang="hu-HU" dirty="0" smtClean="0"/>
              <a:t>, </a:t>
            </a:r>
            <a:r>
              <a:rPr lang="hu-HU" dirty="0" err="1"/>
              <a:t>Federal</a:t>
            </a:r>
            <a:r>
              <a:rPr lang="hu-HU" dirty="0"/>
              <a:t> University of Rio de Janeiro</a:t>
            </a:r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Budapest University of Technology and </a:t>
            </a:r>
            <a:r>
              <a:rPr lang="en-US" dirty="0" smtClean="0"/>
              <a:t>Economics</a:t>
            </a:r>
            <a:r>
              <a:rPr lang="hu-HU" dirty="0"/>
              <a:t> / </a:t>
            </a:r>
            <a:r>
              <a:rPr lang="hu-HU" dirty="0" smtClean="0"/>
              <a:t>University </a:t>
            </a:r>
            <a:r>
              <a:rPr lang="hu-HU" dirty="0"/>
              <a:t>of Sao </a:t>
            </a:r>
            <a:r>
              <a:rPr lang="hu-HU" dirty="0" smtClean="0"/>
              <a:t>Paolo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Szent István University / </a:t>
            </a:r>
            <a:r>
              <a:rPr lang="hu-HU" dirty="0" err="1"/>
              <a:t>Federal</a:t>
            </a:r>
            <a:r>
              <a:rPr lang="hu-HU" dirty="0"/>
              <a:t> University of </a:t>
            </a:r>
            <a:r>
              <a:rPr lang="hu-HU" dirty="0" err="1"/>
              <a:t>Mato</a:t>
            </a:r>
            <a:r>
              <a:rPr lang="hu-HU" dirty="0"/>
              <a:t> </a:t>
            </a:r>
            <a:r>
              <a:rPr lang="hu-HU" dirty="0" smtClean="0"/>
              <a:t>Grosso,  </a:t>
            </a:r>
            <a:r>
              <a:rPr lang="hu-HU" dirty="0" err="1"/>
              <a:t>Federal</a:t>
            </a:r>
            <a:r>
              <a:rPr lang="hu-HU" dirty="0"/>
              <a:t> University of Rio de </a:t>
            </a:r>
            <a:r>
              <a:rPr lang="hu-HU" dirty="0" smtClean="0"/>
              <a:t>Janeiro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Óbuda University / </a:t>
            </a:r>
            <a:r>
              <a:rPr lang="hu-HU" dirty="0" smtClean="0"/>
              <a:t>University </a:t>
            </a:r>
            <a:r>
              <a:rPr lang="hu-HU" dirty="0"/>
              <a:t>of Sao </a:t>
            </a:r>
            <a:r>
              <a:rPr lang="hu-HU" dirty="0" smtClean="0"/>
              <a:t>Paolo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University </a:t>
            </a:r>
            <a:r>
              <a:rPr lang="hu-HU" dirty="0"/>
              <a:t>of </a:t>
            </a:r>
            <a:r>
              <a:rPr lang="hu-HU" dirty="0" smtClean="0"/>
              <a:t>Dunaújváros</a:t>
            </a:r>
            <a:r>
              <a:rPr lang="hu-HU" dirty="0"/>
              <a:t> / </a:t>
            </a:r>
            <a:r>
              <a:rPr lang="hu-HU" dirty="0" err="1"/>
              <a:t>Grupo</a:t>
            </a:r>
            <a:r>
              <a:rPr lang="hu-HU" dirty="0"/>
              <a:t> </a:t>
            </a:r>
            <a:r>
              <a:rPr lang="hu-HU" dirty="0" err="1"/>
              <a:t>Educacional</a:t>
            </a:r>
            <a:r>
              <a:rPr lang="hu-HU" dirty="0"/>
              <a:t> UNIS</a:t>
            </a: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6644291" cy="864096"/>
          </a:xfrm>
        </p:spPr>
        <p:txBody>
          <a:bodyPr>
            <a:normAutofit/>
          </a:bodyPr>
          <a:lstStyle/>
          <a:p>
            <a:r>
              <a:rPr lang="hu-HU" dirty="0" smtClean="0"/>
              <a:t>Erasmus+ International credit </a:t>
            </a:r>
            <a:r>
              <a:rPr lang="hu-HU" dirty="0" err="1" smtClean="0"/>
              <a:t>mobility</a:t>
            </a:r>
            <a:r>
              <a:rPr lang="hu-HU" dirty="0" smtClean="0"/>
              <a:t> (HU-BR)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31138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444491" cy="936104"/>
          </a:xfrm>
        </p:spPr>
        <p:txBody>
          <a:bodyPr>
            <a:normAutofit/>
          </a:bodyPr>
          <a:lstStyle/>
          <a:p>
            <a:r>
              <a:rPr lang="hu-HU" dirty="0" err="1" smtClean="0"/>
              <a:t>Hu-BR</a:t>
            </a:r>
            <a:r>
              <a:rPr lang="hu-HU" dirty="0" smtClean="0"/>
              <a:t> </a:t>
            </a:r>
            <a:r>
              <a:rPr lang="hu-HU" dirty="0" err="1" smtClean="0"/>
              <a:t>co-operations</a:t>
            </a:r>
            <a:r>
              <a:rPr lang="hu-HU" dirty="0" smtClean="0"/>
              <a:t> -  </a:t>
            </a:r>
            <a:r>
              <a:rPr lang="hu-HU" dirty="0" err="1" smtClean="0"/>
              <a:t>Conclusins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Various</a:t>
            </a:r>
            <a:r>
              <a:rPr lang="hu-HU" dirty="0" smtClean="0"/>
              <a:t> </a:t>
            </a:r>
            <a:r>
              <a:rPr lang="hu-HU" dirty="0" err="1" smtClean="0"/>
              <a:t>programmes</a:t>
            </a:r>
            <a:r>
              <a:rPr lang="hu-HU" dirty="0" smtClean="0"/>
              <a:t> / </a:t>
            </a:r>
            <a:r>
              <a:rPr lang="hu-HU" dirty="0" err="1" smtClean="0"/>
              <a:t>initiatives</a:t>
            </a:r>
            <a:endParaRPr lang="hu-HU" dirty="0" smtClean="0"/>
          </a:p>
          <a:p>
            <a:r>
              <a:rPr lang="hu-HU" dirty="0" err="1" smtClean="0"/>
              <a:t>Increasing</a:t>
            </a:r>
            <a:r>
              <a:rPr lang="hu-HU" dirty="0" smtClean="0"/>
              <a:t> </a:t>
            </a:r>
            <a:r>
              <a:rPr lang="hu-HU" dirty="0" err="1" smtClean="0"/>
              <a:t>number</a:t>
            </a:r>
            <a:r>
              <a:rPr lang="hu-HU" dirty="0" smtClean="0"/>
              <a:t> of </a:t>
            </a:r>
            <a:r>
              <a:rPr lang="hu-HU" dirty="0" err="1" smtClean="0"/>
              <a:t>applicants</a:t>
            </a:r>
            <a:endParaRPr lang="hu-HU" dirty="0" smtClean="0"/>
          </a:p>
          <a:p>
            <a:r>
              <a:rPr lang="hu-HU" dirty="0" err="1" smtClean="0"/>
              <a:t>Still</a:t>
            </a:r>
            <a:r>
              <a:rPr lang="hu-HU" dirty="0" smtClean="0"/>
              <a:t> a </a:t>
            </a:r>
            <a:r>
              <a:rPr lang="hu-HU" dirty="0" err="1" smtClean="0"/>
              <a:t>long</a:t>
            </a:r>
            <a:r>
              <a:rPr lang="hu-HU" dirty="0" smtClean="0"/>
              <a:t> </a:t>
            </a:r>
            <a:r>
              <a:rPr lang="hu-HU" dirty="0" err="1" smtClean="0"/>
              <a:t>way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317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7584" y="1772816"/>
            <a:ext cx="6192688" cy="1656184"/>
          </a:xfrm>
        </p:spPr>
        <p:txBody>
          <a:bodyPr/>
          <a:lstStyle/>
          <a:p>
            <a:r>
              <a:rPr lang="en-US" cap="none" dirty="0" smtClean="0"/>
              <a:t>Thank you for your attention!</a:t>
            </a:r>
            <a:r>
              <a:rPr lang="hu-HU" cap="none" dirty="0" smtClean="0"/>
              <a:t/>
            </a:r>
            <a:br>
              <a:rPr lang="hu-HU" cap="none" dirty="0" smtClean="0"/>
            </a:br>
            <a:r>
              <a:rPr lang="hu-HU" cap="none" dirty="0"/>
              <a:t/>
            </a:r>
            <a:br>
              <a:rPr lang="hu-HU" cap="none" dirty="0"/>
            </a:br>
            <a:r>
              <a:rPr lang="hu-HU" sz="2800" cap="none" dirty="0" smtClean="0"/>
              <a:t>www.tka./hu/english</a:t>
            </a:r>
            <a:r>
              <a:rPr lang="hu-HU" sz="2800" cap="none" dirty="0" smtClean="0">
                <a:solidFill>
                  <a:schemeClr val="bg2"/>
                </a:solidFill>
              </a:rPr>
              <a:t/>
            </a:r>
            <a:br>
              <a:rPr lang="hu-HU" sz="2800" cap="none" dirty="0" smtClean="0">
                <a:solidFill>
                  <a:schemeClr val="bg2"/>
                </a:solidFill>
              </a:rPr>
            </a:br>
            <a:r>
              <a:rPr lang="hu-HU" sz="2800" cap="none" dirty="0" smtClean="0">
                <a:solidFill>
                  <a:schemeClr val="bg2"/>
                </a:solidFill>
              </a:rPr>
              <a:t>www.studyinhungary.hu </a:t>
            </a:r>
            <a:br>
              <a:rPr lang="hu-HU" sz="2800" cap="none" dirty="0" smtClean="0">
                <a:solidFill>
                  <a:schemeClr val="bg2"/>
                </a:solidFill>
              </a:rPr>
            </a:br>
            <a:r>
              <a:rPr lang="hu-HU" sz="2800" cap="none" dirty="0"/>
              <a:t/>
            </a:r>
            <a:br>
              <a:rPr lang="hu-HU" sz="2800" cap="none" dirty="0"/>
            </a:br>
            <a:endParaRPr lang="hu-HU" sz="2800" cap="none" dirty="0"/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827584" y="5157192"/>
            <a:ext cx="4248472" cy="12241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sz="1600" b="0" cap="none" dirty="0"/>
          </a:p>
        </p:txBody>
      </p:sp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116632"/>
            <a:ext cx="6428267" cy="864096"/>
          </a:xfrm>
        </p:spPr>
        <p:txBody>
          <a:bodyPr/>
          <a:lstStyle/>
          <a:p>
            <a:r>
              <a:rPr lang="hu-HU" b="0" dirty="0" err="1" smtClean="0"/>
              <a:t>Characteristics</a:t>
            </a:r>
            <a:r>
              <a:rPr lang="hu-HU" b="0" dirty="0" smtClean="0"/>
              <a:t>: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International context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539552" y="1487100"/>
            <a:ext cx="813690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Globalisation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hu-H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economic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hu-H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crisis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hu-H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identity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hu-H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transformation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of EU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Education </a:t>
            </a:r>
            <a:r>
              <a:rPr kumimoji="0" lang="hu-H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 European </a:t>
            </a:r>
            <a:r>
              <a:rPr kumimoji="0" lang="hu-H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priority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EHEA </a:t>
            </a:r>
            <a:r>
              <a:rPr kumimoji="0" lang="hu-H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objectives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(2025)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257300" marR="0" lvl="2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Language</a:t>
            </a: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hu-H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education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257300" marR="0" lvl="2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Strenghtened</a:t>
            </a: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Erasmus+ program </a:t>
            </a:r>
          </a:p>
          <a:p>
            <a:pPr marL="1257300" marR="0" lvl="2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European 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Student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Card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257300" marR="0" lvl="2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European </a:t>
            </a:r>
            <a:r>
              <a:rPr kumimoji="0" lang="hu-H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Universities</a:t>
            </a: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hu-H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incentive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257300" marR="0" lvl="2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Automatic</a:t>
            </a: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hu-H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transfer</a:t>
            </a: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of </a:t>
            </a:r>
            <a:r>
              <a:rPr kumimoji="0" lang="hu-H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secondary</a:t>
            </a: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and </a:t>
            </a:r>
            <a:r>
              <a:rPr kumimoji="0" lang="hu-H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higher</a:t>
            </a: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hu-H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education</a:t>
            </a: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hu-H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degrees</a:t>
            </a: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rgbClr val="002060"/>
                </a:solidFill>
              </a:rPr>
              <a:t>Paris </a:t>
            </a:r>
            <a:r>
              <a:rPr lang="hu-HU" sz="2400" dirty="0" err="1">
                <a:solidFill>
                  <a:srgbClr val="002060"/>
                </a:solidFill>
              </a:rPr>
              <a:t>Communiqué</a:t>
            </a:r>
            <a:r>
              <a:rPr lang="hu-HU" sz="2400" dirty="0">
                <a:solidFill>
                  <a:srgbClr val="002060"/>
                </a:solidFill>
              </a:rPr>
              <a:t> (EHEA – Paris 2018)</a:t>
            </a:r>
          </a:p>
          <a:p>
            <a:pPr marL="800100" lvl="2" indent="-342900">
              <a:buFont typeface="Arial" panose="020B0604020202020204" pitchFamily="34" charset="0"/>
              <a:buChar char="•"/>
              <a:defRPr/>
            </a:pPr>
            <a:r>
              <a:rPr lang="hu-HU" sz="2000" dirty="0" err="1">
                <a:solidFill>
                  <a:srgbClr val="002060"/>
                </a:solidFill>
              </a:rPr>
              <a:t>Increased</a:t>
            </a:r>
            <a:r>
              <a:rPr lang="hu-HU" sz="2000" dirty="0">
                <a:solidFill>
                  <a:srgbClr val="002060"/>
                </a:solidFill>
              </a:rPr>
              <a:t> </a:t>
            </a:r>
            <a:r>
              <a:rPr lang="hu-HU" sz="2000" dirty="0" err="1">
                <a:solidFill>
                  <a:srgbClr val="002060"/>
                </a:solidFill>
              </a:rPr>
              <a:t>co-operation</a:t>
            </a:r>
            <a:r>
              <a:rPr lang="hu-HU" sz="2000" dirty="0">
                <a:solidFill>
                  <a:srgbClr val="002060"/>
                </a:solidFill>
              </a:rPr>
              <a:t> in </a:t>
            </a:r>
            <a:r>
              <a:rPr lang="hu-HU" sz="2000" dirty="0" err="1">
                <a:solidFill>
                  <a:srgbClr val="002060"/>
                </a:solidFill>
              </a:rPr>
              <a:t>the</a:t>
            </a:r>
            <a:r>
              <a:rPr lang="hu-HU" sz="2000" dirty="0">
                <a:solidFill>
                  <a:srgbClr val="002060"/>
                </a:solidFill>
              </a:rPr>
              <a:t> </a:t>
            </a:r>
            <a:r>
              <a:rPr lang="hu-HU" sz="2000" dirty="0" err="1">
                <a:solidFill>
                  <a:srgbClr val="002060"/>
                </a:solidFill>
              </a:rPr>
              <a:t>renewal</a:t>
            </a:r>
            <a:r>
              <a:rPr lang="hu-HU" sz="2000" dirty="0">
                <a:solidFill>
                  <a:srgbClr val="002060"/>
                </a:solidFill>
              </a:rPr>
              <a:t> of </a:t>
            </a:r>
            <a:r>
              <a:rPr lang="hu-HU" sz="2000" dirty="0" err="1">
                <a:solidFill>
                  <a:srgbClr val="002060"/>
                </a:solidFill>
              </a:rPr>
              <a:t>teaching</a:t>
            </a:r>
            <a:r>
              <a:rPr lang="hu-HU" sz="2000" dirty="0">
                <a:solidFill>
                  <a:srgbClr val="002060"/>
                </a:solidFill>
              </a:rPr>
              <a:t> &amp; </a:t>
            </a:r>
            <a:r>
              <a:rPr lang="hu-HU" sz="2000" dirty="0" err="1">
                <a:solidFill>
                  <a:srgbClr val="002060"/>
                </a:solidFill>
              </a:rPr>
              <a:t>learning</a:t>
            </a:r>
            <a:endParaRPr lang="hu-HU" sz="2000" dirty="0">
              <a:solidFill>
                <a:srgbClr val="002060"/>
              </a:solidFill>
            </a:endParaRP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Increasing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regionality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</a:t>
            </a: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Nordic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Baltic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V4)</a:t>
            </a:r>
          </a:p>
        </p:txBody>
      </p:sp>
    </p:spTree>
    <p:extLst>
      <p:ext uri="{BB962C8B-B14F-4D97-AF65-F5344CB8AC3E}">
        <p14:creationId xmlns:p14="http://schemas.microsoft.com/office/powerpoint/2010/main" val="1643607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116632"/>
            <a:ext cx="7148347" cy="864096"/>
          </a:xfrm>
        </p:spPr>
        <p:txBody>
          <a:bodyPr>
            <a:normAutofit/>
          </a:bodyPr>
          <a:lstStyle/>
          <a:p>
            <a:r>
              <a:rPr lang="hu-HU" b="0" dirty="0" err="1" smtClean="0"/>
              <a:t>Characteristics</a:t>
            </a:r>
            <a:r>
              <a:rPr lang="hu-HU" b="0" dirty="0" smtClean="0"/>
              <a:t>: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en-US" dirty="0" smtClean="0"/>
              <a:t>BASIC </a:t>
            </a:r>
            <a:r>
              <a:rPr lang="en-US" dirty="0"/>
              <a:t>FACTS ABOUT </a:t>
            </a:r>
            <a:r>
              <a:rPr lang="en-US" dirty="0" smtClean="0"/>
              <a:t>HUNGARIAN H</a:t>
            </a:r>
            <a:r>
              <a:rPr lang="hu-HU" dirty="0" smtClean="0"/>
              <a:t>E</a:t>
            </a:r>
            <a:endParaRPr lang="hu-HU" dirty="0"/>
          </a:p>
        </p:txBody>
      </p:sp>
      <p:sp>
        <p:nvSpPr>
          <p:cNvPr id="5" name="Tartalom helye 4"/>
          <p:cNvSpPr txBox="1">
            <a:spLocks noGrp="1"/>
          </p:cNvSpPr>
          <p:nvPr>
            <p:ph idx="1"/>
          </p:nvPr>
        </p:nvSpPr>
        <p:spPr>
          <a:xfrm>
            <a:off x="395536" y="1268760"/>
            <a:ext cx="8568952" cy="2304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002060"/>
                </a:solidFill>
              </a:rPr>
              <a:t>65 </a:t>
            </a:r>
            <a:r>
              <a:rPr lang="en-US" sz="2000" dirty="0">
                <a:solidFill>
                  <a:srgbClr val="002060"/>
                </a:solidFill>
              </a:rPr>
              <a:t>higher education </a:t>
            </a:r>
            <a:r>
              <a:rPr lang="en-US" sz="2000" dirty="0" smtClean="0">
                <a:solidFill>
                  <a:srgbClr val="002060"/>
                </a:solidFill>
              </a:rPr>
              <a:t>institution</a:t>
            </a:r>
            <a:r>
              <a:rPr lang="hu-HU" sz="2000" dirty="0" smtClean="0">
                <a:solidFill>
                  <a:srgbClr val="002060"/>
                </a:solidFill>
              </a:rPr>
              <a:t>s</a:t>
            </a:r>
            <a:endParaRPr lang="en-US" sz="2000" dirty="0">
              <a:solidFill>
                <a:srgbClr val="002060"/>
              </a:solidFill>
            </a:endParaRPr>
          </a:p>
          <a:p>
            <a:r>
              <a:rPr lang="hu-HU" sz="2000" dirty="0" smtClean="0">
                <a:solidFill>
                  <a:srgbClr val="002060"/>
                </a:solidFill>
              </a:rPr>
              <a:t>44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internationally </a:t>
            </a:r>
            <a:r>
              <a:rPr lang="en-US" sz="2000" dirty="0" smtClean="0">
                <a:solidFill>
                  <a:srgbClr val="002060"/>
                </a:solidFill>
              </a:rPr>
              <a:t>active</a:t>
            </a:r>
            <a:endParaRPr lang="hu-HU" sz="2000" dirty="0" smtClean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c</a:t>
            </a:r>
            <a:r>
              <a:rPr lang="hu-HU" sz="2000" dirty="0" err="1">
                <a:solidFill>
                  <a:srgbClr val="002060"/>
                </a:solidFill>
              </a:rPr>
              <a:t>ca</a:t>
            </a:r>
            <a:r>
              <a:rPr lang="en-US" sz="2000" dirty="0">
                <a:solidFill>
                  <a:srgbClr val="002060"/>
                </a:solidFill>
              </a:rPr>
              <a:t>. </a:t>
            </a:r>
            <a:r>
              <a:rPr lang="hu-HU" sz="2000" dirty="0">
                <a:solidFill>
                  <a:srgbClr val="002060"/>
                </a:solidFill>
              </a:rPr>
              <a:t>280</a:t>
            </a:r>
            <a:r>
              <a:rPr lang="en-US" sz="2000" dirty="0">
                <a:solidFill>
                  <a:srgbClr val="002060"/>
                </a:solidFill>
              </a:rPr>
              <a:t> 000 student population</a:t>
            </a:r>
            <a:r>
              <a:rPr lang="hu-HU" sz="2000" dirty="0">
                <a:solidFill>
                  <a:srgbClr val="002060"/>
                </a:solidFill>
              </a:rPr>
              <a:t> (</a:t>
            </a:r>
            <a:r>
              <a:rPr lang="en-US" sz="2000" dirty="0">
                <a:solidFill>
                  <a:srgbClr val="002060"/>
                </a:solidFill>
              </a:rPr>
              <a:t>87% public, 6% church, 7% private</a:t>
            </a:r>
            <a:r>
              <a:rPr lang="hu-HU" sz="2000" dirty="0">
                <a:solidFill>
                  <a:srgbClr val="002060"/>
                </a:solidFill>
              </a:rPr>
              <a:t>)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Member </a:t>
            </a:r>
            <a:r>
              <a:rPr lang="en-US" sz="2000" dirty="0">
                <a:solidFill>
                  <a:srgbClr val="002060"/>
                </a:solidFill>
              </a:rPr>
              <a:t>of European Higher Education A</a:t>
            </a:r>
            <a:r>
              <a:rPr lang="en-US" sz="2000" dirty="0" smtClean="0">
                <a:solidFill>
                  <a:srgbClr val="002060"/>
                </a:solidFill>
              </a:rPr>
              <a:t>rea </a:t>
            </a:r>
            <a:r>
              <a:rPr lang="en-US" sz="1800" dirty="0" smtClean="0">
                <a:solidFill>
                  <a:srgbClr val="002060"/>
                </a:solidFill>
              </a:rPr>
              <a:t>(Bologna Process)</a:t>
            </a:r>
            <a:endParaRPr lang="hu-HU" sz="1800" dirty="0" smtClean="0">
              <a:solidFill>
                <a:srgbClr val="002060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11" y="3068960"/>
            <a:ext cx="8165454" cy="346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360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116632"/>
            <a:ext cx="6428267" cy="864096"/>
          </a:xfrm>
        </p:spPr>
        <p:txBody>
          <a:bodyPr/>
          <a:lstStyle/>
          <a:p>
            <a:r>
              <a:rPr lang="hu-HU" b="0" dirty="0" err="1" smtClean="0"/>
              <a:t>Characteristics</a:t>
            </a:r>
            <a:r>
              <a:rPr lang="hu-HU" b="0" dirty="0" smtClean="0"/>
              <a:t>: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National </a:t>
            </a:r>
            <a:r>
              <a:rPr lang="hu-HU" dirty="0" err="1" smtClean="0"/>
              <a:t>strategy</a:t>
            </a:r>
            <a:r>
              <a:rPr lang="hu-HU" dirty="0" smtClean="0"/>
              <a:t> and </a:t>
            </a:r>
            <a:r>
              <a:rPr lang="hu-HU" dirty="0" err="1" smtClean="0"/>
              <a:t>priorities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179512" y="1487100"/>
            <a:ext cx="89644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  <a:tabLst>
                <a:tab pos="363538" algn="l"/>
              </a:tabLst>
              <a:defRPr/>
            </a:pPr>
            <a:r>
              <a:rPr lang="hu-HU" sz="2000" b="1" dirty="0">
                <a:solidFill>
                  <a:srgbClr val="002060"/>
                </a:solidFill>
                <a:cs typeface="Arial" panose="020B0604020202020204" pitchFamily="34" charset="0"/>
              </a:rPr>
              <a:t>No </a:t>
            </a:r>
            <a:r>
              <a:rPr lang="hu-HU" sz="2000" b="1" dirty="0" err="1">
                <a:solidFill>
                  <a:srgbClr val="002060"/>
                </a:solidFill>
                <a:cs typeface="Arial" panose="020B0604020202020204" pitchFamily="34" charset="0"/>
              </a:rPr>
              <a:t>specific</a:t>
            </a:r>
            <a:r>
              <a:rPr lang="hu-HU" sz="20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hu-HU" sz="2000" b="1" dirty="0" err="1">
                <a:solidFill>
                  <a:srgbClr val="002060"/>
                </a:solidFill>
                <a:cs typeface="Arial" panose="020B0604020202020204" pitchFamily="34" charset="0"/>
              </a:rPr>
              <a:t>internationalisation</a:t>
            </a:r>
            <a:r>
              <a:rPr lang="hu-HU" sz="20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hu-HU" sz="2000" b="1" dirty="0" err="1">
                <a:solidFill>
                  <a:srgbClr val="002060"/>
                </a:solidFill>
                <a:cs typeface="Arial" panose="020B0604020202020204" pitchFamily="34" charset="0"/>
              </a:rPr>
              <a:t>strategy</a:t>
            </a:r>
            <a:r>
              <a:rPr lang="hu-HU" sz="2000" b="1" dirty="0"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  <a:r>
              <a:rPr lang="hu-HU" sz="2000" b="1" dirty="0" err="1">
                <a:solidFill>
                  <a:srgbClr val="002060"/>
                </a:solidFill>
                <a:cs typeface="Arial" panose="020B0604020202020204" pitchFamily="34" charset="0"/>
              </a:rPr>
              <a:t>but</a:t>
            </a:r>
            <a:r>
              <a:rPr lang="hu-HU" sz="2000" b="1" dirty="0">
                <a:solidFill>
                  <a:srgbClr val="002060"/>
                </a:solidFill>
                <a:cs typeface="Arial" panose="020B0604020202020204" pitchFamily="34" charset="0"/>
              </a:rPr>
              <a:t> part of </a:t>
            </a:r>
            <a:r>
              <a:rPr lang="hu-HU" sz="2000" b="1" dirty="0" err="1">
                <a:solidFill>
                  <a:srgbClr val="002060"/>
                </a:solidFill>
                <a:cs typeface="Arial" panose="020B0604020202020204" pitchFamily="34" charset="0"/>
              </a:rPr>
              <a:t>the</a:t>
            </a:r>
            <a:r>
              <a:rPr lang="hu-HU" sz="2000" b="1" dirty="0">
                <a:solidFill>
                  <a:srgbClr val="002060"/>
                </a:solidFill>
                <a:cs typeface="Arial" panose="020B0604020202020204" pitchFamily="34" charset="0"/>
              </a:rPr>
              <a:t> HE </a:t>
            </a:r>
            <a:r>
              <a:rPr lang="hu-HU" sz="2000" b="1" dirty="0" err="1">
                <a:solidFill>
                  <a:srgbClr val="002060"/>
                </a:solidFill>
                <a:cs typeface="Arial" panose="020B0604020202020204" pitchFamily="34" charset="0"/>
              </a:rPr>
              <a:t>strategy</a:t>
            </a:r>
            <a:endParaRPr lang="hu-HU" sz="20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  <a:tabLst>
                <a:tab pos="363538" algn="l"/>
              </a:tabLst>
              <a:defRPr/>
            </a:pPr>
            <a:r>
              <a:rPr lang="en-GB" sz="20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By </a:t>
            </a:r>
            <a:r>
              <a:rPr lang="en-GB" sz="2000" b="1" dirty="0">
                <a:solidFill>
                  <a:srgbClr val="002060"/>
                </a:solidFill>
                <a:cs typeface="Arial" panose="020B0604020202020204" pitchFamily="34" charset="0"/>
              </a:rPr>
              <a:t>2023 </a:t>
            </a:r>
            <a:endParaRPr lang="hu-HU" sz="2000" b="1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800100" lvl="1" indent="-342900">
              <a:buFont typeface="Arial" pitchFamily="34" charset="0"/>
              <a:buChar char="•"/>
              <a:tabLst>
                <a:tab pos="363538" algn="l"/>
              </a:tabLst>
              <a:defRPr/>
            </a:pPr>
            <a:r>
              <a:rPr lang="en-GB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20</a:t>
            </a:r>
            <a:r>
              <a:rPr lang="en-GB" sz="2000" dirty="0">
                <a:solidFill>
                  <a:srgbClr val="002060"/>
                </a:solidFill>
                <a:cs typeface="Arial" panose="020B0604020202020204" pitchFamily="34" charset="0"/>
              </a:rPr>
              <a:t>% of the graduates shall have international learning  experience </a:t>
            </a:r>
            <a:endParaRPr lang="hu-HU" sz="2000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800100" lvl="1" indent="-342900">
              <a:buFont typeface="Arial" pitchFamily="34" charset="0"/>
              <a:buChar char="•"/>
              <a:tabLst>
                <a:tab pos="363538" algn="l"/>
              </a:tabLst>
              <a:defRPr/>
            </a:pPr>
            <a:r>
              <a:rPr lang="en-GB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increasing </a:t>
            </a:r>
            <a:r>
              <a:rPr lang="en-GB" sz="2000" dirty="0">
                <a:solidFill>
                  <a:srgbClr val="002060"/>
                </a:solidFill>
                <a:cs typeface="Arial" panose="020B0604020202020204" pitchFamily="34" charset="0"/>
              </a:rPr>
              <a:t>the number of </a:t>
            </a:r>
            <a:r>
              <a:rPr lang="en-GB" sz="2000" b="1" dirty="0">
                <a:solidFill>
                  <a:srgbClr val="002060"/>
                </a:solidFill>
                <a:cs typeface="Arial" panose="020B0604020202020204" pitchFamily="34" charset="0"/>
              </a:rPr>
              <a:t>foreign students </a:t>
            </a:r>
            <a:r>
              <a:rPr lang="en-GB" sz="2000" dirty="0">
                <a:solidFill>
                  <a:srgbClr val="002060"/>
                </a:solidFill>
                <a:cs typeface="Arial" panose="020B0604020202020204" pitchFamily="34" charset="0"/>
              </a:rPr>
              <a:t>to </a:t>
            </a:r>
            <a:r>
              <a:rPr lang="en-GB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40 000</a:t>
            </a:r>
            <a:r>
              <a:rPr lang="hu-HU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hu-HU" sz="1400" dirty="0" smtClean="0">
                <a:solidFill>
                  <a:srgbClr val="002060"/>
                </a:solidFill>
                <a:cs typeface="Arial" panose="020B0604020202020204" pitchFamily="34" charset="0"/>
              </a:rPr>
              <a:t>(</a:t>
            </a:r>
            <a:r>
              <a:rPr lang="hu-HU" sz="14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at</a:t>
            </a:r>
            <a:r>
              <a:rPr lang="hu-HU" sz="14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hu-HU" sz="14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present</a:t>
            </a:r>
            <a:r>
              <a:rPr lang="hu-HU" sz="1400" dirty="0" smtClean="0">
                <a:solidFill>
                  <a:srgbClr val="002060"/>
                </a:solidFill>
                <a:cs typeface="Arial" panose="020B0604020202020204" pitchFamily="34" charset="0"/>
              </a:rPr>
              <a:t> cca. 32 000)</a:t>
            </a:r>
            <a:endParaRPr lang="en-GB" sz="14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  <a:tabLst>
                <a:tab pos="363538" algn="l"/>
              </a:tabLst>
              <a:defRPr/>
            </a:pPr>
            <a:endParaRPr lang="hu-HU" sz="2000" b="1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  <a:tabLst>
                <a:tab pos="363538" algn="l"/>
              </a:tabLst>
              <a:defRPr/>
            </a:pPr>
            <a:r>
              <a:rPr lang="hu-HU" sz="20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More</a:t>
            </a:r>
            <a:r>
              <a:rPr lang="en-GB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cs typeface="Arial" panose="020B0604020202020204" pitchFamily="34" charset="0"/>
              </a:rPr>
              <a:t>high quality higher </a:t>
            </a:r>
            <a:r>
              <a:rPr lang="en-GB" sz="2000" b="1" dirty="0">
                <a:solidFill>
                  <a:srgbClr val="002060"/>
                </a:solidFill>
                <a:cs typeface="Arial" panose="020B0604020202020204" pitchFamily="34" charset="0"/>
              </a:rPr>
              <a:t>education </a:t>
            </a:r>
            <a:r>
              <a:rPr lang="en-GB" sz="20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programs </a:t>
            </a:r>
            <a:r>
              <a:rPr lang="en-GB" sz="2000" dirty="0">
                <a:solidFill>
                  <a:srgbClr val="002060"/>
                </a:solidFill>
                <a:cs typeface="Arial" panose="020B0604020202020204" pitchFamily="34" charset="0"/>
              </a:rPr>
              <a:t>and </a:t>
            </a:r>
            <a:r>
              <a:rPr lang="hu-HU" sz="2000" b="1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better</a:t>
            </a:r>
            <a:r>
              <a:rPr lang="hu-HU" sz="20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GB" sz="20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services </a:t>
            </a:r>
            <a:r>
              <a:rPr lang="en-GB" sz="2000" dirty="0">
                <a:solidFill>
                  <a:srgbClr val="002060"/>
                </a:solidFill>
                <a:cs typeface="Arial" panose="020B0604020202020204" pitchFamily="34" charset="0"/>
              </a:rPr>
              <a:t>for international students</a:t>
            </a:r>
          </a:p>
          <a:p>
            <a:pPr>
              <a:tabLst>
                <a:tab pos="363538" algn="l"/>
              </a:tabLst>
              <a:defRPr/>
            </a:pPr>
            <a:endParaRPr lang="en-GB" sz="14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  <a:tabLst>
                <a:tab pos="363538" algn="l"/>
              </a:tabLst>
              <a:defRPr/>
            </a:pPr>
            <a:r>
              <a:rPr lang="en-GB" sz="20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H</a:t>
            </a:r>
            <a:r>
              <a:rPr lang="hu-HU" sz="20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E</a:t>
            </a:r>
            <a:r>
              <a:rPr lang="en-GB" sz="20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GB" sz="2000" b="1" dirty="0">
                <a:solidFill>
                  <a:srgbClr val="002060"/>
                </a:solidFill>
                <a:cs typeface="Arial" panose="020B0604020202020204" pitchFamily="34" charset="0"/>
              </a:rPr>
              <a:t>modernization</a:t>
            </a:r>
            <a:r>
              <a:rPr lang="en-GB" sz="2000" dirty="0">
                <a:solidFill>
                  <a:srgbClr val="002060"/>
                </a:solidFill>
                <a:cs typeface="Arial" panose="020B0604020202020204" pitchFamily="34" charset="0"/>
              </a:rPr>
              <a:t>, increasing quality of higher </a:t>
            </a:r>
            <a:r>
              <a:rPr lang="en-GB" sz="2000" dirty="0" err="1">
                <a:solidFill>
                  <a:srgbClr val="002060"/>
                </a:solidFill>
                <a:cs typeface="Arial" panose="020B0604020202020204" pitchFamily="34" charset="0"/>
              </a:rPr>
              <a:t>edu</a:t>
            </a:r>
            <a:r>
              <a:rPr lang="hu-HU" sz="2000" dirty="0">
                <a:solidFill>
                  <a:srgbClr val="002060"/>
                </a:solidFill>
                <a:cs typeface="Arial" panose="020B0604020202020204" pitchFamily="34" charset="0"/>
              </a:rPr>
              <a:t>c</a:t>
            </a:r>
            <a:r>
              <a:rPr lang="en-GB" sz="2000" dirty="0" err="1">
                <a:solidFill>
                  <a:srgbClr val="002060"/>
                </a:solidFill>
                <a:cs typeface="Arial" panose="020B0604020202020204" pitchFamily="34" charset="0"/>
              </a:rPr>
              <a:t>ation</a:t>
            </a:r>
            <a:r>
              <a:rPr lang="en-GB" sz="2000" dirty="0">
                <a:solidFill>
                  <a:srgbClr val="002060"/>
                </a:solidFill>
                <a:cs typeface="Arial" panose="020B0604020202020204" pitchFamily="34" charset="0"/>
              </a:rPr>
              <a:t> for Hungarian students as </a:t>
            </a:r>
            <a:r>
              <a:rPr lang="en-GB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well</a:t>
            </a:r>
            <a:r>
              <a:rPr lang="hu-HU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endParaRPr lang="en-GB" sz="20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>
              <a:tabLst>
                <a:tab pos="363538" algn="l"/>
              </a:tabLst>
              <a:defRPr/>
            </a:pPr>
            <a:endParaRPr lang="en-GB" sz="14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  <a:tabLst>
                <a:tab pos="363538" algn="l"/>
              </a:tabLst>
              <a:defRPr/>
            </a:pPr>
            <a:r>
              <a:rPr lang="hu-HU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I</a:t>
            </a:r>
            <a:r>
              <a:rPr lang="en-GB" sz="20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nternational</a:t>
            </a:r>
            <a:r>
              <a:rPr lang="en-GB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cs typeface="Arial" panose="020B0604020202020204" pitchFamily="34" charset="0"/>
              </a:rPr>
              <a:t>students on university campuses: enhancing values of the </a:t>
            </a:r>
            <a:r>
              <a:rPr lang="en-GB" sz="2000" b="1" dirty="0">
                <a:solidFill>
                  <a:srgbClr val="002060"/>
                </a:solidFill>
                <a:cs typeface="Arial" panose="020B0604020202020204" pitchFamily="34" charset="0"/>
              </a:rPr>
              <a:t>international classroom, internationalization at home, intercultural skills </a:t>
            </a:r>
          </a:p>
          <a:p>
            <a:pPr>
              <a:tabLst>
                <a:tab pos="363538" algn="l"/>
              </a:tabLst>
              <a:defRPr/>
            </a:pPr>
            <a:endParaRPr lang="en-GB" sz="16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  <a:tabLst>
                <a:tab pos="363538" algn="l"/>
              </a:tabLst>
              <a:defRPr/>
            </a:pPr>
            <a:r>
              <a:rPr lang="hu-HU" sz="20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Increasing</a:t>
            </a:r>
            <a:r>
              <a:rPr lang="en-GB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cs typeface="Arial" panose="020B0604020202020204" pitchFamily="34" charset="0"/>
              </a:rPr>
              <a:t>attractiveness, </a:t>
            </a:r>
            <a:r>
              <a:rPr lang="en-GB" sz="2000" b="1" dirty="0">
                <a:solidFill>
                  <a:srgbClr val="002060"/>
                </a:solidFill>
                <a:cs typeface="Arial" panose="020B0604020202020204" pitchFamily="34" charset="0"/>
              </a:rPr>
              <a:t>global visibility</a:t>
            </a:r>
            <a:r>
              <a:rPr lang="en-GB" sz="2000" dirty="0">
                <a:solidFill>
                  <a:srgbClr val="002060"/>
                </a:solidFill>
                <a:cs typeface="Arial" panose="020B0604020202020204" pitchFamily="34" charset="0"/>
              </a:rPr>
              <a:t>, attracting top talents, enlarging the Hungarian scientific global network</a:t>
            </a:r>
          </a:p>
        </p:txBody>
      </p:sp>
    </p:spTree>
    <p:extLst>
      <p:ext uri="{BB962C8B-B14F-4D97-AF65-F5344CB8AC3E}">
        <p14:creationId xmlns:p14="http://schemas.microsoft.com/office/powerpoint/2010/main" val="3018003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116632"/>
            <a:ext cx="6212243" cy="864096"/>
          </a:xfrm>
        </p:spPr>
        <p:txBody>
          <a:bodyPr>
            <a:normAutofit fontScale="90000"/>
          </a:bodyPr>
          <a:lstStyle/>
          <a:p>
            <a:r>
              <a:rPr lang="hu-HU" b="0" dirty="0" err="1" smtClean="0"/>
              <a:t>Characteristics</a:t>
            </a:r>
            <a:r>
              <a:rPr lang="hu-HU" b="0" dirty="0" smtClean="0"/>
              <a:t>: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TOOLS / </a:t>
            </a:r>
            <a:r>
              <a:rPr lang="hu-HU" dirty="0" err="1" smtClean="0"/>
              <a:t>programmes</a:t>
            </a:r>
            <a:r>
              <a:rPr lang="hu-HU" dirty="0" smtClean="0"/>
              <a:t> </a:t>
            </a:r>
            <a:r>
              <a:rPr lang="hu-HU" dirty="0" err="1" smtClean="0"/>
              <a:t>supporting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Internationalization</a:t>
            </a:r>
            <a:r>
              <a:rPr lang="hu-HU" dirty="0" smtClean="0"/>
              <a:t> of HE</a:t>
            </a:r>
            <a:endParaRPr lang="hu-HU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15742921"/>
              </p:ext>
            </p:extLst>
          </p:nvPr>
        </p:nvGraphicFramePr>
        <p:xfrm>
          <a:off x="-36766" y="1288988"/>
          <a:ext cx="475252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40947352"/>
              </p:ext>
            </p:extLst>
          </p:nvPr>
        </p:nvGraphicFramePr>
        <p:xfrm>
          <a:off x="4067944" y="1412776"/>
          <a:ext cx="525658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églalap 2"/>
          <p:cNvSpPr/>
          <p:nvPr/>
        </p:nvSpPr>
        <p:spPr>
          <a:xfrm>
            <a:off x="323528" y="5232488"/>
            <a:ext cx="712879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002060"/>
                </a:solidFill>
                <a:cs typeface="Arial" panose="020B0604020202020204" pitchFamily="34" charset="0"/>
              </a:rPr>
              <a:t>Increased funds </a:t>
            </a:r>
            <a:r>
              <a:rPr lang="en-US" sz="1700" dirty="0">
                <a:solidFill>
                  <a:srgbClr val="002060"/>
                </a:solidFill>
                <a:cs typeface="Arial" panose="020B0604020202020204" pitchFamily="34" charset="0"/>
              </a:rPr>
              <a:t>for </a:t>
            </a:r>
            <a:r>
              <a:rPr lang="en-US" sz="1700" dirty="0" err="1">
                <a:solidFill>
                  <a:srgbClr val="002060"/>
                </a:solidFill>
                <a:cs typeface="Arial" panose="020B0604020202020204" pitchFamily="34" charset="0"/>
              </a:rPr>
              <a:t>internationalisation</a:t>
            </a:r>
            <a:r>
              <a:rPr lang="en-US" sz="1700" dirty="0">
                <a:solidFill>
                  <a:srgbClr val="002060"/>
                </a:solidFill>
                <a:cs typeface="Arial" panose="020B0604020202020204" pitchFamily="34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2060"/>
                </a:solidFill>
                <a:cs typeface="Arial" panose="020B0604020202020204" pitchFamily="34" charset="0"/>
              </a:rPr>
              <a:t>Campus Mundi (ESF, 2016-2021),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2060"/>
                </a:solidFill>
                <a:cs typeface="Arial" panose="020B0604020202020204" pitchFamily="34" charset="0"/>
              </a:rPr>
              <a:t>Stipendium </a:t>
            </a:r>
            <a:r>
              <a:rPr lang="en-US" sz="1700" dirty="0" err="1">
                <a:solidFill>
                  <a:srgbClr val="002060"/>
                </a:solidFill>
                <a:cs typeface="Arial" panose="020B0604020202020204" pitchFamily="34" charset="0"/>
              </a:rPr>
              <a:t>Hungaricum</a:t>
            </a:r>
            <a:r>
              <a:rPr lang="en-US" sz="1700" dirty="0">
                <a:solidFill>
                  <a:srgbClr val="002060"/>
                </a:solidFill>
                <a:cs typeface="Arial" panose="020B0604020202020204" pitchFamily="34" charset="0"/>
              </a:rPr>
              <a:t> (national, 2013-)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002060"/>
                </a:solidFill>
                <a:cs typeface="Arial" panose="020B0604020202020204" pitchFamily="34" charset="0"/>
              </a:rPr>
              <a:t>Integrated co-ordination (since 2015</a:t>
            </a:r>
            <a:r>
              <a:rPr lang="en-US" sz="17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)</a:t>
            </a:r>
            <a:r>
              <a:rPr lang="hu-HU" sz="17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700" dirty="0" smtClean="0">
                <a:solidFill>
                  <a:srgbClr val="002060"/>
                </a:solidFill>
                <a:cs typeface="Arial" panose="020B0604020202020204" pitchFamily="34" charset="0"/>
              </a:rPr>
              <a:t>– </a:t>
            </a:r>
            <a:r>
              <a:rPr lang="en-US" sz="1700" dirty="0">
                <a:solidFill>
                  <a:srgbClr val="002060"/>
                </a:solidFill>
                <a:cs typeface="Arial" panose="020B0604020202020204" pitchFamily="34" charset="0"/>
              </a:rPr>
              <a:t>Tempus Public Foundation</a:t>
            </a:r>
          </a:p>
        </p:txBody>
      </p:sp>
    </p:spTree>
    <p:extLst>
      <p:ext uri="{BB962C8B-B14F-4D97-AF65-F5344CB8AC3E}">
        <p14:creationId xmlns:p14="http://schemas.microsoft.com/office/powerpoint/2010/main" val="26209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1661427" y="1556792"/>
            <a:ext cx="7200800" cy="504056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hu-HU" sz="2900" b="1" dirty="0" smtClean="0">
                <a:solidFill>
                  <a:srgbClr val="002060"/>
                </a:solidFill>
              </a:rPr>
              <a:t>TPF: </a:t>
            </a:r>
            <a:r>
              <a:rPr lang="en-US" sz="2900" b="1" dirty="0">
                <a:solidFill>
                  <a:srgbClr val="002060"/>
                </a:solidFill>
              </a:rPr>
              <a:t>a non-profit </a:t>
            </a:r>
            <a:r>
              <a:rPr lang="en-US" sz="2900" b="1" dirty="0" smtClean="0">
                <a:solidFill>
                  <a:srgbClr val="002060"/>
                </a:solidFill>
              </a:rPr>
              <a:t>organization</a:t>
            </a:r>
            <a:r>
              <a:rPr lang="hu-HU" sz="2900" b="1" dirty="0" smtClean="0">
                <a:solidFill>
                  <a:srgbClr val="002060"/>
                </a:solidFill>
              </a:rPr>
              <a:t>,</a:t>
            </a:r>
            <a:r>
              <a:rPr lang="en-US" sz="2900" b="1" dirty="0" smtClean="0">
                <a:solidFill>
                  <a:srgbClr val="002060"/>
                </a:solidFill>
              </a:rPr>
              <a:t> </a:t>
            </a:r>
            <a:r>
              <a:rPr lang="hu-HU" sz="2900" b="1" dirty="0" smtClean="0">
                <a:solidFill>
                  <a:srgbClr val="002060"/>
                </a:solidFill>
              </a:rPr>
              <a:t>b</a:t>
            </a:r>
            <a:r>
              <a:rPr lang="en-US" sz="2900" b="1" dirty="0" err="1" smtClean="0">
                <a:solidFill>
                  <a:srgbClr val="002060"/>
                </a:solidFill>
              </a:rPr>
              <a:t>ackground</a:t>
            </a:r>
            <a:r>
              <a:rPr lang="en-US" sz="2900" b="1" dirty="0" smtClean="0">
                <a:solidFill>
                  <a:srgbClr val="002060"/>
                </a:solidFill>
              </a:rPr>
              <a:t> </a:t>
            </a:r>
            <a:r>
              <a:rPr lang="en-US" sz="2900" b="1" dirty="0">
                <a:solidFill>
                  <a:srgbClr val="002060"/>
                </a:solidFill>
              </a:rPr>
              <a:t>institution of the Ministry of Human </a:t>
            </a:r>
            <a:r>
              <a:rPr lang="en-US" sz="2900" b="1" dirty="0" smtClean="0">
                <a:solidFill>
                  <a:srgbClr val="002060"/>
                </a:solidFill>
              </a:rPr>
              <a:t>Capacities</a:t>
            </a:r>
            <a:endParaRPr lang="hu-HU" sz="2900" b="1" dirty="0" smtClean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900" b="1" dirty="0" smtClean="0">
                <a:solidFill>
                  <a:srgbClr val="002060"/>
                </a:solidFill>
              </a:rPr>
              <a:t>Founded </a:t>
            </a:r>
            <a:r>
              <a:rPr lang="en-US" sz="2900" b="1" dirty="0">
                <a:solidFill>
                  <a:srgbClr val="002060"/>
                </a:solidFill>
              </a:rPr>
              <a:t>in </a:t>
            </a:r>
            <a:r>
              <a:rPr lang="en-US" sz="2900" b="1" dirty="0" smtClean="0">
                <a:solidFill>
                  <a:srgbClr val="002060"/>
                </a:solidFill>
              </a:rPr>
              <a:t>1996</a:t>
            </a:r>
            <a:r>
              <a:rPr lang="hu-HU" sz="2900" b="1" dirty="0" smtClean="0">
                <a:solidFill>
                  <a:srgbClr val="002060"/>
                </a:solidFill>
              </a:rPr>
              <a:t>, more </a:t>
            </a:r>
            <a:r>
              <a:rPr lang="hu-HU" sz="2900" b="1" dirty="0" err="1" smtClean="0">
                <a:solidFill>
                  <a:srgbClr val="002060"/>
                </a:solidFill>
              </a:rPr>
              <a:t>than</a:t>
            </a:r>
            <a:r>
              <a:rPr lang="hu-HU" sz="2900" b="1" dirty="0" smtClean="0">
                <a:solidFill>
                  <a:srgbClr val="002060"/>
                </a:solidFill>
              </a:rPr>
              <a:t> </a:t>
            </a:r>
            <a:r>
              <a:rPr lang="en-US" sz="2900" b="1" dirty="0" smtClean="0">
                <a:solidFill>
                  <a:srgbClr val="002060"/>
                </a:solidFill>
              </a:rPr>
              <a:t>20 </a:t>
            </a:r>
            <a:r>
              <a:rPr lang="en-US" sz="2900" b="1" dirty="0">
                <a:solidFill>
                  <a:srgbClr val="002060"/>
                </a:solidFill>
              </a:rPr>
              <a:t>years of expertise</a:t>
            </a:r>
            <a:endParaRPr lang="hu-HU" sz="2900" b="1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hu-HU" sz="2900" b="1" dirty="0" smtClean="0">
                <a:solidFill>
                  <a:srgbClr val="002060"/>
                </a:solidFill>
              </a:rPr>
              <a:t>Management/</a:t>
            </a:r>
            <a:r>
              <a:rPr lang="hu-HU" sz="2900" b="1" dirty="0" err="1" smtClean="0">
                <a:solidFill>
                  <a:srgbClr val="002060"/>
                </a:solidFill>
              </a:rPr>
              <a:t>coordination</a:t>
            </a:r>
            <a:r>
              <a:rPr lang="hu-HU" sz="2900" b="1" dirty="0" smtClean="0">
                <a:solidFill>
                  <a:srgbClr val="002060"/>
                </a:solidFill>
              </a:rPr>
              <a:t> of </a:t>
            </a:r>
            <a:r>
              <a:rPr lang="en-US" sz="2900" b="1" dirty="0" smtClean="0">
                <a:solidFill>
                  <a:srgbClr val="002060"/>
                </a:solidFill>
              </a:rPr>
              <a:t>international </a:t>
            </a:r>
            <a:r>
              <a:rPr lang="en-US" sz="2900" b="1" dirty="0">
                <a:solidFill>
                  <a:srgbClr val="002060"/>
                </a:solidFill>
              </a:rPr>
              <a:t>cooperation programmes and special projects </a:t>
            </a:r>
            <a:r>
              <a:rPr lang="hu-HU" sz="2900" b="1" dirty="0" smtClean="0">
                <a:solidFill>
                  <a:srgbClr val="002060"/>
                </a:solidFill>
              </a:rPr>
              <a:t>- </a:t>
            </a:r>
            <a:r>
              <a:rPr lang="en-US" sz="2900" b="1" dirty="0" smtClean="0">
                <a:solidFill>
                  <a:srgbClr val="002060"/>
                </a:solidFill>
              </a:rPr>
              <a:t>education</a:t>
            </a:r>
            <a:r>
              <a:rPr lang="en-US" sz="2900" b="1" dirty="0">
                <a:solidFill>
                  <a:srgbClr val="002060"/>
                </a:solidFill>
              </a:rPr>
              <a:t>, training and EU-related </a:t>
            </a:r>
            <a:r>
              <a:rPr lang="en-US" sz="2900" b="1" dirty="0" smtClean="0">
                <a:solidFill>
                  <a:srgbClr val="002060"/>
                </a:solidFill>
              </a:rPr>
              <a:t>issues</a:t>
            </a:r>
            <a:endParaRPr lang="hu-HU" sz="2900" b="1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hu-HU" sz="2900" b="1" dirty="0" err="1" smtClean="0">
                <a:solidFill>
                  <a:srgbClr val="002060"/>
                </a:solidFill>
              </a:rPr>
              <a:t>Objectives</a:t>
            </a:r>
            <a:r>
              <a:rPr lang="hu-HU" sz="2900" b="1" dirty="0" smtClean="0">
                <a:solidFill>
                  <a:srgbClr val="002060"/>
                </a:solidFill>
              </a:rPr>
              <a:t>: </a:t>
            </a:r>
            <a:r>
              <a:rPr lang="hu-HU" sz="2900" b="1" dirty="0" err="1" smtClean="0">
                <a:solidFill>
                  <a:srgbClr val="002060"/>
                </a:solidFill>
              </a:rPr>
              <a:t>supporting</a:t>
            </a:r>
            <a:r>
              <a:rPr lang="hu-HU" sz="2900" b="1" dirty="0" smtClean="0">
                <a:solidFill>
                  <a:srgbClr val="002060"/>
                </a:solidFill>
              </a:rPr>
              <a:t> </a:t>
            </a:r>
            <a:r>
              <a:rPr lang="en-US" sz="2900" b="1" dirty="0" smtClean="0">
                <a:solidFill>
                  <a:srgbClr val="002060"/>
                </a:solidFill>
              </a:rPr>
              <a:t>HU </a:t>
            </a:r>
            <a:r>
              <a:rPr lang="en-US" sz="2900" b="1" dirty="0">
                <a:solidFill>
                  <a:srgbClr val="002060"/>
                </a:solidFill>
              </a:rPr>
              <a:t>education and training institutions </a:t>
            </a:r>
            <a:r>
              <a:rPr lang="en-US" sz="2900" b="1" dirty="0" smtClean="0">
                <a:solidFill>
                  <a:srgbClr val="002060"/>
                </a:solidFill>
              </a:rPr>
              <a:t>in </a:t>
            </a:r>
            <a:r>
              <a:rPr lang="en-US" sz="2900" b="1" dirty="0">
                <a:solidFill>
                  <a:srgbClr val="002060"/>
                </a:solidFill>
              </a:rPr>
              <a:t>international cooperation</a:t>
            </a:r>
          </a:p>
          <a:p>
            <a:pPr lvl="1">
              <a:lnSpc>
                <a:spcPct val="120000"/>
              </a:lnSpc>
            </a:pPr>
            <a:r>
              <a:rPr lang="en-US" sz="2300" dirty="0">
                <a:solidFill>
                  <a:srgbClr val="002060"/>
                </a:solidFill>
              </a:rPr>
              <a:t>Implementing agency for European and national, multi-, </a:t>
            </a:r>
            <a:r>
              <a:rPr lang="en-US" sz="2300" dirty="0" smtClean="0">
                <a:solidFill>
                  <a:srgbClr val="002060"/>
                </a:solidFill>
              </a:rPr>
              <a:t>bilateral </a:t>
            </a:r>
            <a:r>
              <a:rPr lang="en-US" sz="2300" dirty="0">
                <a:solidFill>
                  <a:srgbClr val="002060"/>
                </a:solidFill>
              </a:rPr>
              <a:t>educational </a:t>
            </a:r>
            <a:r>
              <a:rPr lang="en-US" sz="2300" dirty="0" err="1">
                <a:solidFill>
                  <a:srgbClr val="002060"/>
                </a:solidFill>
              </a:rPr>
              <a:t>programmes</a:t>
            </a:r>
            <a:endParaRPr lang="en-US" sz="2300" dirty="0">
              <a:solidFill>
                <a:srgbClr val="002060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sz="2300" dirty="0">
                <a:solidFill>
                  <a:srgbClr val="002060"/>
                </a:solidFill>
              </a:rPr>
              <a:t>Mobility and knowledge management</a:t>
            </a:r>
          </a:p>
          <a:p>
            <a:pPr>
              <a:lnSpc>
                <a:spcPct val="120000"/>
              </a:lnSpc>
            </a:pPr>
            <a:r>
              <a:rPr lang="en-US" sz="2900" b="1" dirty="0">
                <a:solidFill>
                  <a:srgbClr val="002060"/>
                </a:solidFill>
              </a:rPr>
              <a:t>Stability in fundamental values</a:t>
            </a:r>
          </a:p>
          <a:p>
            <a:pPr lvl="1">
              <a:lnSpc>
                <a:spcPct val="120000"/>
              </a:lnSpc>
            </a:pPr>
            <a:r>
              <a:rPr lang="en-US" sz="2300" dirty="0">
                <a:solidFill>
                  <a:srgbClr val="002060"/>
                </a:solidFill>
              </a:rPr>
              <a:t>Transparent, standard operation (regular controls and checks </a:t>
            </a:r>
            <a:r>
              <a:rPr lang="hu-HU" sz="2300" dirty="0" smtClean="0">
                <a:solidFill>
                  <a:srgbClr val="002060"/>
                </a:solidFill>
              </a:rPr>
              <a:t/>
            </a:r>
            <a:br>
              <a:rPr lang="hu-HU" sz="2300" dirty="0" smtClean="0">
                <a:solidFill>
                  <a:srgbClr val="002060"/>
                </a:solidFill>
              </a:rPr>
            </a:br>
            <a:r>
              <a:rPr lang="en-US" sz="2300" dirty="0" smtClean="0">
                <a:solidFill>
                  <a:srgbClr val="002060"/>
                </a:solidFill>
              </a:rPr>
              <a:t>by </a:t>
            </a:r>
            <a:r>
              <a:rPr lang="en-US" sz="2300" dirty="0">
                <a:solidFill>
                  <a:srgbClr val="002060"/>
                </a:solidFill>
              </a:rPr>
              <a:t>national authorities and the EU), ISO 9001</a:t>
            </a:r>
          </a:p>
          <a:p>
            <a:pPr lvl="1">
              <a:lnSpc>
                <a:spcPct val="120000"/>
              </a:lnSpc>
            </a:pPr>
            <a:r>
              <a:rPr lang="en-US" sz="2300" dirty="0">
                <a:solidFill>
                  <a:srgbClr val="002060"/>
                </a:solidFill>
              </a:rPr>
              <a:t>High professional standards</a:t>
            </a:r>
          </a:p>
          <a:p>
            <a:pPr>
              <a:lnSpc>
                <a:spcPct val="120000"/>
              </a:lnSpc>
            </a:pPr>
            <a:r>
              <a:rPr lang="en-US" sz="2900" b="1" dirty="0">
                <a:solidFill>
                  <a:srgbClr val="002060"/>
                </a:solidFill>
              </a:rPr>
              <a:t>Engagement of the staff </a:t>
            </a:r>
          </a:p>
          <a:p>
            <a:pPr lvl="1">
              <a:lnSpc>
                <a:spcPct val="120000"/>
              </a:lnSpc>
            </a:pPr>
            <a:r>
              <a:rPr lang="en-US" sz="2300" dirty="0">
                <a:solidFill>
                  <a:srgbClr val="002060"/>
                </a:solidFill>
              </a:rPr>
              <a:t>Towards </a:t>
            </a:r>
            <a:r>
              <a:rPr lang="en-US" sz="2300" dirty="0" err="1" smtClean="0">
                <a:solidFill>
                  <a:srgbClr val="002060"/>
                </a:solidFill>
              </a:rPr>
              <a:t>internationalisation</a:t>
            </a:r>
            <a:r>
              <a:rPr lang="en-US" sz="2300" dirty="0" smtClean="0">
                <a:solidFill>
                  <a:srgbClr val="002060"/>
                </a:solidFill>
              </a:rPr>
              <a:t> </a:t>
            </a:r>
            <a:r>
              <a:rPr lang="en-US" sz="2300" dirty="0">
                <a:solidFill>
                  <a:srgbClr val="002060"/>
                </a:solidFill>
              </a:rPr>
              <a:t>and </a:t>
            </a:r>
          </a:p>
          <a:p>
            <a:pPr lvl="1">
              <a:lnSpc>
                <a:spcPct val="120000"/>
              </a:lnSpc>
            </a:pPr>
            <a:r>
              <a:rPr lang="en-US" sz="2300" dirty="0">
                <a:solidFill>
                  <a:srgbClr val="002060"/>
                </a:solidFill>
              </a:rPr>
              <a:t>Quality improvement of HU education and training </a:t>
            </a:r>
            <a:r>
              <a:rPr lang="en-US" sz="2300" dirty="0" smtClean="0">
                <a:solidFill>
                  <a:srgbClr val="002060"/>
                </a:solidFill>
              </a:rPr>
              <a:t>system</a:t>
            </a:r>
            <a:endParaRPr lang="en-US" sz="2300" dirty="0">
              <a:solidFill>
                <a:srgbClr val="002060"/>
              </a:solidFill>
            </a:endParaRP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116632"/>
            <a:ext cx="7508387" cy="864096"/>
          </a:xfrm>
        </p:spPr>
        <p:txBody>
          <a:bodyPr/>
          <a:lstStyle/>
          <a:p>
            <a:r>
              <a:rPr lang="hu-HU" dirty="0"/>
              <a:t>TEMPUS PUBLIC FOUNDATION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00" y="1700808"/>
            <a:ext cx="967256" cy="58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072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447989" y="116632"/>
            <a:ext cx="6428267" cy="864096"/>
          </a:xfrm>
        </p:spPr>
        <p:txBody>
          <a:bodyPr>
            <a:normAutofit/>
          </a:bodyPr>
          <a:lstStyle/>
          <a:p>
            <a:r>
              <a:rPr lang="hu-HU" dirty="0" smtClean="0"/>
              <a:t>Tempus </a:t>
            </a:r>
            <a:r>
              <a:rPr lang="hu-HU" dirty="0" err="1" smtClean="0"/>
              <a:t>public</a:t>
            </a:r>
            <a:r>
              <a:rPr lang="hu-HU" dirty="0" smtClean="0"/>
              <a:t> </a:t>
            </a:r>
            <a:r>
              <a:rPr lang="hu-HU" dirty="0" err="1"/>
              <a:t>foundation</a:t>
            </a:r>
            <a:r>
              <a:rPr lang="hu-HU" dirty="0"/>
              <a:t>’s </a:t>
            </a:r>
            <a:r>
              <a:rPr lang="hu-HU" dirty="0" err="1"/>
              <a:t>activities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55316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116632"/>
            <a:ext cx="6356259" cy="864096"/>
          </a:xfrm>
        </p:spPr>
        <p:txBody>
          <a:bodyPr>
            <a:normAutofit/>
          </a:bodyPr>
          <a:lstStyle/>
          <a:p>
            <a:r>
              <a:rPr lang="hu-HU" dirty="0" smtClean="0"/>
              <a:t>Latest </a:t>
            </a:r>
            <a:r>
              <a:rPr lang="hu-HU" dirty="0" err="1" smtClean="0"/>
              <a:t>trends</a:t>
            </a: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959" y="944724"/>
            <a:ext cx="5564826" cy="511256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137" y="1463428"/>
            <a:ext cx="4439048" cy="4896544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6733821" y="4437112"/>
            <a:ext cx="809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dirty="0" smtClean="0"/>
              <a:t>2012/13</a:t>
            </a:r>
            <a:endParaRPr lang="hu-HU" sz="1200" b="1" dirty="0"/>
          </a:p>
        </p:txBody>
      </p:sp>
      <p:sp>
        <p:nvSpPr>
          <p:cNvPr id="8" name="Szövegdoboz 7"/>
          <p:cNvSpPr txBox="1"/>
          <p:nvPr/>
        </p:nvSpPr>
        <p:spPr>
          <a:xfrm>
            <a:off x="6733821" y="4797152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dirty="0" smtClean="0"/>
              <a:t>2015/16</a:t>
            </a:r>
            <a:endParaRPr lang="hu-HU" sz="1200" b="1" dirty="0"/>
          </a:p>
        </p:txBody>
      </p:sp>
      <p:sp>
        <p:nvSpPr>
          <p:cNvPr id="9" name="Szövegdoboz 8"/>
          <p:cNvSpPr txBox="1"/>
          <p:nvPr/>
        </p:nvSpPr>
        <p:spPr>
          <a:xfrm>
            <a:off x="6738308" y="5118010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dirty="0" smtClean="0"/>
              <a:t>2017/18</a:t>
            </a:r>
            <a:endParaRPr lang="hu-HU" sz="1200" b="1" dirty="0"/>
          </a:p>
        </p:txBody>
      </p:sp>
    </p:spTree>
    <p:extLst>
      <p:ext uri="{BB962C8B-B14F-4D97-AF65-F5344CB8AC3E}">
        <p14:creationId xmlns:p14="http://schemas.microsoft.com/office/powerpoint/2010/main" val="102016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2326938" y="5589241"/>
            <a:ext cx="1752600" cy="171451"/>
          </a:xfrm>
        </p:spPr>
        <p:txBody>
          <a:bodyPr/>
          <a:lstStyle/>
          <a:p>
            <a:fld id="{D1D079B3-2F14-0648-A484-1414D29E7A4D}" type="datetime4">
              <a:rPr lang="en-US" smtClean="0"/>
              <a:pPr/>
              <a:t>September 24, 2018</a:t>
            </a:fld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E5A2D1E2-AADD-4352-99BC-B8B0D40E53D2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23528" y="373458"/>
            <a:ext cx="8229600" cy="593962"/>
          </a:xfrm>
        </p:spPr>
        <p:txBody>
          <a:bodyPr/>
          <a:lstStyle/>
          <a:p>
            <a:r>
              <a:rPr lang="cs-CZ" sz="2800" dirty="0">
                <a:solidFill>
                  <a:schemeClr val="bg1"/>
                </a:solidFill>
              </a:rPr>
              <a:t>Major </a:t>
            </a:r>
            <a:r>
              <a:rPr lang="cs-CZ" sz="2800" dirty="0" err="1">
                <a:solidFill>
                  <a:schemeClr val="bg1"/>
                </a:solidFill>
              </a:rPr>
              <a:t>achievements</a:t>
            </a:r>
            <a:endParaRPr lang="cs-CZ" sz="2800" dirty="0">
              <a:solidFill>
                <a:schemeClr val="bg1"/>
              </a:solidFill>
            </a:endParaRPr>
          </a:p>
        </p:txBody>
      </p:sp>
      <p:pic>
        <p:nvPicPr>
          <p:cNvPr id="8" name="Tartalom hely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5" y="1753934"/>
            <a:ext cx="5274427" cy="2634552"/>
          </a:xfrm>
          <a:prstGeom prst="rect">
            <a:avLst/>
          </a:prstGeom>
        </p:spPr>
      </p:pic>
      <p:graphicFrame>
        <p:nvGraphicFramePr>
          <p:cNvPr id="11" name="Tartalom hely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7903414"/>
              </p:ext>
            </p:extLst>
          </p:nvPr>
        </p:nvGraphicFramePr>
        <p:xfrm>
          <a:off x="3923928" y="1543508"/>
          <a:ext cx="4824536" cy="5197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artalom helye 11"/>
          <p:cNvSpPr>
            <a:spLocks noGrp="1"/>
          </p:cNvSpPr>
          <p:nvPr>
            <p:ph idx="1"/>
          </p:nvPr>
        </p:nvSpPr>
        <p:spPr>
          <a:xfrm>
            <a:off x="107504" y="1252710"/>
            <a:ext cx="4091730" cy="5488658"/>
          </a:xfrm>
        </p:spPr>
        <p:txBody>
          <a:bodyPr>
            <a:normAutofit/>
          </a:bodyPr>
          <a:lstStyle/>
          <a:p>
            <a:r>
              <a:rPr lang="hu-HU" sz="1700" b="1" dirty="0" err="1">
                <a:solidFill>
                  <a:srgbClr val="002060"/>
                </a:solidFill>
                <a:latin typeface="+mn-lt"/>
              </a:rPr>
              <a:t>Internationalisation</a:t>
            </a:r>
            <a:r>
              <a:rPr lang="hu-HU" sz="1700" dirty="0">
                <a:solidFill>
                  <a:srgbClr val="002060"/>
                </a:solidFill>
                <a:latin typeface="+mn-lt"/>
              </a:rPr>
              <a:t> has </a:t>
            </a:r>
            <a:r>
              <a:rPr lang="hu-HU" sz="1700" dirty="0" err="1">
                <a:solidFill>
                  <a:srgbClr val="002060"/>
                </a:solidFill>
                <a:latin typeface="+mn-lt"/>
              </a:rPr>
              <a:t>become</a:t>
            </a:r>
            <a:r>
              <a:rPr lang="hu-HU" sz="1700" dirty="0">
                <a:solidFill>
                  <a:srgbClr val="002060"/>
                </a:solidFill>
                <a:latin typeface="+mn-lt"/>
              </a:rPr>
              <a:t> a </a:t>
            </a:r>
            <a:r>
              <a:rPr lang="hu-HU" sz="1700" b="1" dirty="0" err="1">
                <a:solidFill>
                  <a:srgbClr val="002060"/>
                </a:solidFill>
                <a:latin typeface="+mn-lt"/>
              </a:rPr>
              <a:t>priority</a:t>
            </a:r>
            <a:r>
              <a:rPr lang="hu-HU" sz="1700" dirty="0">
                <a:solidFill>
                  <a:srgbClr val="002060"/>
                </a:solidFill>
                <a:latin typeface="+mn-lt"/>
              </a:rPr>
              <a:t> (</a:t>
            </a:r>
            <a:r>
              <a:rPr lang="hu-HU" sz="1700" dirty="0" err="1">
                <a:solidFill>
                  <a:srgbClr val="002060"/>
                </a:solidFill>
                <a:latin typeface="+mn-lt"/>
              </a:rPr>
              <a:t>both</a:t>
            </a:r>
            <a:r>
              <a:rPr lang="hu-HU" sz="1700" dirty="0">
                <a:solidFill>
                  <a:srgbClr val="002060"/>
                </a:solidFill>
                <a:latin typeface="+mn-lt"/>
              </a:rPr>
              <a:t> </a:t>
            </a:r>
            <a:r>
              <a:rPr lang="hu-HU" sz="1700" dirty="0" err="1">
                <a:solidFill>
                  <a:srgbClr val="002060"/>
                </a:solidFill>
                <a:latin typeface="+mn-lt"/>
              </a:rPr>
              <a:t>at</a:t>
            </a:r>
            <a:r>
              <a:rPr lang="hu-HU" sz="1700" dirty="0">
                <a:solidFill>
                  <a:srgbClr val="002060"/>
                </a:solidFill>
                <a:latin typeface="+mn-lt"/>
              </a:rPr>
              <a:t> </a:t>
            </a:r>
            <a:r>
              <a:rPr lang="hu-HU" sz="1700" dirty="0" err="1">
                <a:solidFill>
                  <a:srgbClr val="002060"/>
                </a:solidFill>
                <a:latin typeface="+mn-lt"/>
              </a:rPr>
              <a:t>national</a:t>
            </a:r>
            <a:r>
              <a:rPr lang="hu-HU" sz="1700" dirty="0">
                <a:solidFill>
                  <a:srgbClr val="002060"/>
                </a:solidFill>
                <a:latin typeface="+mn-lt"/>
              </a:rPr>
              <a:t> and HEI </a:t>
            </a:r>
            <a:r>
              <a:rPr lang="hu-HU" sz="1700" dirty="0" err="1">
                <a:solidFill>
                  <a:srgbClr val="002060"/>
                </a:solidFill>
                <a:latin typeface="+mn-lt"/>
              </a:rPr>
              <a:t>level</a:t>
            </a:r>
            <a:r>
              <a:rPr lang="hu-HU" sz="1700" dirty="0">
                <a:solidFill>
                  <a:srgbClr val="002060"/>
                </a:solidFill>
                <a:latin typeface="+mn-lt"/>
              </a:rPr>
              <a:t>)</a:t>
            </a:r>
          </a:p>
          <a:p>
            <a:r>
              <a:rPr lang="hu-HU" sz="1700" dirty="0">
                <a:solidFill>
                  <a:srgbClr val="002060"/>
                </a:solidFill>
                <a:latin typeface="+mn-lt"/>
              </a:rPr>
              <a:t>2017/2018: </a:t>
            </a:r>
            <a:r>
              <a:rPr lang="hu-HU" sz="1700" b="1" dirty="0">
                <a:solidFill>
                  <a:srgbClr val="002060"/>
                </a:solidFill>
                <a:latin typeface="+mn-lt"/>
              </a:rPr>
              <a:t>32 309 </a:t>
            </a:r>
            <a:r>
              <a:rPr lang="hu-HU" sz="1700" b="1" dirty="0" err="1">
                <a:solidFill>
                  <a:srgbClr val="002060"/>
                </a:solidFill>
                <a:latin typeface="+mn-lt"/>
              </a:rPr>
              <a:t>international</a:t>
            </a:r>
            <a:r>
              <a:rPr lang="hu-HU" sz="17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hu-HU" sz="1700" b="1" dirty="0" err="1">
                <a:solidFill>
                  <a:srgbClr val="002060"/>
                </a:solidFill>
                <a:latin typeface="+mn-lt"/>
              </a:rPr>
              <a:t>students</a:t>
            </a:r>
            <a:r>
              <a:rPr lang="hu-HU" sz="1700" dirty="0">
                <a:solidFill>
                  <a:srgbClr val="002060"/>
                </a:solidFill>
                <a:latin typeface="+mn-lt"/>
              </a:rPr>
              <a:t> </a:t>
            </a:r>
            <a:r>
              <a:rPr lang="hu-HU" sz="1400" dirty="0">
                <a:solidFill>
                  <a:srgbClr val="002060"/>
                </a:solidFill>
                <a:latin typeface="+mn-lt"/>
              </a:rPr>
              <a:t>(25 554 in </a:t>
            </a:r>
            <a:r>
              <a:rPr lang="hu-HU" sz="1400" dirty="0" err="1">
                <a:solidFill>
                  <a:srgbClr val="002060"/>
                </a:solidFill>
                <a:latin typeface="+mn-lt"/>
              </a:rPr>
              <a:t>study</a:t>
            </a:r>
            <a:r>
              <a:rPr lang="hu-HU" sz="1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hu-HU" sz="1400" dirty="0" err="1">
                <a:solidFill>
                  <a:srgbClr val="002060"/>
                </a:solidFill>
                <a:latin typeface="+mn-lt"/>
              </a:rPr>
              <a:t>programmes</a:t>
            </a:r>
            <a:r>
              <a:rPr lang="hu-HU" sz="1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hu-HU" sz="1400" dirty="0" err="1">
                <a:solidFill>
                  <a:srgbClr val="002060"/>
                </a:solidFill>
                <a:latin typeface="+mn-lt"/>
              </a:rPr>
              <a:t>taught</a:t>
            </a:r>
            <a:r>
              <a:rPr lang="hu-HU" sz="1400" dirty="0">
                <a:solidFill>
                  <a:srgbClr val="002060"/>
                </a:solidFill>
                <a:latin typeface="+mn-lt"/>
              </a:rPr>
              <a:t> in </a:t>
            </a:r>
            <a:r>
              <a:rPr lang="hu-HU" sz="1400" dirty="0" err="1">
                <a:solidFill>
                  <a:srgbClr val="002060"/>
                </a:solidFill>
                <a:latin typeface="+mn-lt"/>
              </a:rPr>
              <a:t>forgein</a:t>
            </a:r>
            <a:r>
              <a:rPr lang="hu-HU" sz="1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hu-HU" sz="1400" dirty="0" err="1">
                <a:solidFill>
                  <a:srgbClr val="002060"/>
                </a:solidFill>
                <a:latin typeface="+mn-lt"/>
              </a:rPr>
              <a:t>languages</a:t>
            </a:r>
            <a:r>
              <a:rPr lang="hu-HU" sz="1400" dirty="0">
                <a:solidFill>
                  <a:srgbClr val="002060"/>
                </a:solidFill>
                <a:latin typeface="+mn-lt"/>
              </a:rPr>
              <a:t>)</a:t>
            </a:r>
          </a:p>
          <a:p>
            <a:r>
              <a:rPr lang="hu-HU" sz="1700" b="1" dirty="0">
                <a:solidFill>
                  <a:srgbClr val="002060"/>
                </a:solidFill>
                <a:latin typeface="+mn-lt"/>
              </a:rPr>
              <a:t>Ratio of </a:t>
            </a:r>
            <a:r>
              <a:rPr lang="hu-HU" sz="1700" b="1" dirty="0" err="1">
                <a:solidFill>
                  <a:srgbClr val="002060"/>
                </a:solidFill>
                <a:latin typeface="+mn-lt"/>
              </a:rPr>
              <a:t>international</a:t>
            </a:r>
            <a:r>
              <a:rPr lang="hu-HU" sz="17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hu-HU" sz="1700" b="1" dirty="0" err="1">
                <a:solidFill>
                  <a:srgbClr val="002060"/>
                </a:solidFill>
                <a:latin typeface="+mn-lt"/>
              </a:rPr>
              <a:t>students</a:t>
            </a:r>
            <a:r>
              <a:rPr lang="hu-HU" sz="17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hu-HU" sz="1700" dirty="0">
                <a:solidFill>
                  <a:srgbClr val="002060"/>
                </a:solidFill>
                <a:latin typeface="+mn-lt"/>
              </a:rPr>
              <a:t>in </a:t>
            </a:r>
            <a:r>
              <a:rPr lang="hu-HU" sz="1700" dirty="0" err="1">
                <a:solidFill>
                  <a:srgbClr val="002060"/>
                </a:solidFill>
                <a:latin typeface="+mn-lt"/>
              </a:rPr>
              <a:t>full-time</a:t>
            </a:r>
            <a:r>
              <a:rPr lang="hu-HU" sz="1700" dirty="0">
                <a:solidFill>
                  <a:srgbClr val="002060"/>
                </a:solidFill>
                <a:latin typeface="+mn-lt"/>
              </a:rPr>
              <a:t> </a:t>
            </a:r>
            <a:r>
              <a:rPr lang="hu-HU" sz="1700" dirty="0" err="1">
                <a:solidFill>
                  <a:srgbClr val="002060"/>
                </a:solidFill>
                <a:latin typeface="+mn-lt"/>
              </a:rPr>
              <a:t>study</a:t>
            </a:r>
            <a:r>
              <a:rPr lang="hu-HU" sz="1700" dirty="0">
                <a:solidFill>
                  <a:srgbClr val="002060"/>
                </a:solidFill>
                <a:latin typeface="+mn-lt"/>
              </a:rPr>
              <a:t> </a:t>
            </a:r>
            <a:r>
              <a:rPr lang="hu-HU" sz="1700" dirty="0" err="1">
                <a:solidFill>
                  <a:srgbClr val="002060"/>
                </a:solidFill>
                <a:latin typeface="+mn-lt"/>
              </a:rPr>
              <a:t>programmes</a:t>
            </a:r>
            <a:r>
              <a:rPr lang="hu-HU" sz="1700" dirty="0">
                <a:solidFill>
                  <a:srgbClr val="002060"/>
                </a:solidFill>
                <a:latin typeface="+mn-lt"/>
              </a:rPr>
              <a:t>: </a:t>
            </a:r>
            <a:r>
              <a:rPr lang="hu-HU" sz="1700" b="1" dirty="0">
                <a:solidFill>
                  <a:srgbClr val="002060"/>
                </a:solidFill>
                <a:latin typeface="+mn-lt"/>
              </a:rPr>
              <a:t>15%</a:t>
            </a:r>
          </a:p>
          <a:p>
            <a:r>
              <a:rPr lang="hu-HU" sz="1700" b="1" dirty="0" err="1">
                <a:solidFill>
                  <a:srgbClr val="002060"/>
                </a:solidFill>
                <a:latin typeface="+mn-lt"/>
              </a:rPr>
              <a:t>Number</a:t>
            </a:r>
            <a:r>
              <a:rPr lang="hu-HU" sz="1700" b="1" dirty="0">
                <a:solidFill>
                  <a:srgbClr val="002060"/>
                </a:solidFill>
                <a:latin typeface="+mn-lt"/>
              </a:rPr>
              <a:t> of </a:t>
            </a:r>
            <a:r>
              <a:rPr lang="hu-HU" sz="1700" b="1" dirty="0" err="1">
                <a:solidFill>
                  <a:srgbClr val="002060"/>
                </a:solidFill>
                <a:latin typeface="+mn-lt"/>
              </a:rPr>
              <a:t>foreign</a:t>
            </a:r>
            <a:r>
              <a:rPr lang="hu-HU" sz="17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hu-HU" sz="1700" b="1" dirty="0" err="1">
                <a:solidFill>
                  <a:srgbClr val="002060"/>
                </a:solidFill>
                <a:latin typeface="+mn-lt"/>
              </a:rPr>
              <a:t>language</a:t>
            </a:r>
            <a:r>
              <a:rPr lang="hu-HU" sz="17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hu-HU" sz="1700" b="1" dirty="0" err="1">
                <a:solidFill>
                  <a:srgbClr val="002060"/>
                </a:solidFill>
                <a:latin typeface="+mn-lt"/>
              </a:rPr>
              <a:t>study</a:t>
            </a:r>
            <a:r>
              <a:rPr lang="hu-HU" sz="17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hu-HU" sz="1700" b="1" dirty="0" err="1">
                <a:solidFill>
                  <a:srgbClr val="002060"/>
                </a:solidFill>
                <a:latin typeface="+mn-lt"/>
              </a:rPr>
              <a:t>programmes</a:t>
            </a:r>
            <a:r>
              <a:rPr lang="hu-HU" sz="1700" b="1" dirty="0">
                <a:solidFill>
                  <a:srgbClr val="002060"/>
                </a:solidFill>
                <a:latin typeface="+mn-lt"/>
              </a:rPr>
              <a:t>: x3</a:t>
            </a:r>
          </a:p>
          <a:p>
            <a:r>
              <a:rPr lang="hu-HU" sz="1700" b="1" dirty="0" err="1">
                <a:solidFill>
                  <a:srgbClr val="002060"/>
                </a:solidFill>
                <a:latin typeface="+mn-lt"/>
              </a:rPr>
              <a:t>Student</a:t>
            </a:r>
            <a:r>
              <a:rPr lang="hu-HU" sz="17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hu-HU" sz="1700" b="1" dirty="0" err="1">
                <a:solidFill>
                  <a:srgbClr val="002060"/>
                </a:solidFill>
                <a:latin typeface="+mn-lt"/>
              </a:rPr>
              <a:t>satisfaction</a:t>
            </a:r>
            <a:r>
              <a:rPr lang="hu-HU" sz="17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hu-HU" sz="1700" dirty="0">
                <a:solidFill>
                  <a:srgbClr val="002060"/>
                </a:solidFill>
                <a:latin typeface="+mn-lt"/>
              </a:rPr>
              <a:t>is </a:t>
            </a:r>
            <a:r>
              <a:rPr lang="hu-HU" sz="1700" dirty="0" err="1">
                <a:solidFill>
                  <a:srgbClr val="002060"/>
                </a:solidFill>
                <a:latin typeface="+mn-lt"/>
              </a:rPr>
              <a:t>high</a:t>
            </a:r>
            <a:endParaRPr lang="hu-HU" sz="1700" dirty="0">
              <a:solidFill>
                <a:srgbClr val="002060"/>
              </a:solidFill>
              <a:latin typeface="+mn-lt"/>
            </a:endParaRPr>
          </a:p>
          <a:p>
            <a:r>
              <a:rPr lang="hu-HU" sz="1700" b="1" dirty="0" err="1">
                <a:solidFill>
                  <a:srgbClr val="002060"/>
                </a:solidFill>
                <a:latin typeface="+mn-lt"/>
              </a:rPr>
              <a:t>Drop</a:t>
            </a:r>
            <a:r>
              <a:rPr lang="hu-HU" sz="17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hu-HU" sz="1700" b="1" dirty="0" err="1">
                <a:solidFill>
                  <a:srgbClr val="002060"/>
                </a:solidFill>
                <a:latin typeface="+mn-lt"/>
              </a:rPr>
              <a:t>off</a:t>
            </a:r>
            <a:r>
              <a:rPr lang="hu-HU" sz="1700" b="1" dirty="0">
                <a:solidFill>
                  <a:srgbClr val="002060"/>
                </a:solidFill>
                <a:latin typeface="+mn-lt"/>
              </a:rPr>
              <a:t> rate:1,5% </a:t>
            </a:r>
            <a:r>
              <a:rPr lang="hu-HU" sz="1700" dirty="0">
                <a:solidFill>
                  <a:srgbClr val="002060"/>
                </a:solidFill>
                <a:latin typeface="+mn-lt"/>
              </a:rPr>
              <a:t>(</a:t>
            </a:r>
            <a:r>
              <a:rPr lang="hu-HU" sz="1700" dirty="0" err="1">
                <a:solidFill>
                  <a:srgbClr val="002060"/>
                </a:solidFill>
                <a:latin typeface="+mn-lt"/>
              </a:rPr>
              <a:t>national</a:t>
            </a:r>
            <a:r>
              <a:rPr lang="hu-HU" sz="1700" dirty="0">
                <a:solidFill>
                  <a:srgbClr val="002060"/>
                </a:solidFill>
                <a:latin typeface="+mn-lt"/>
              </a:rPr>
              <a:t> </a:t>
            </a:r>
            <a:r>
              <a:rPr lang="hu-HU" sz="1700" dirty="0" err="1">
                <a:solidFill>
                  <a:srgbClr val="002060"/>
                </a:solidFill>
                <a:latin typeface="+mn-lt"/>
              </a:rPr>
              <a:t>average</a:t>
            </a:r>
            <a:r>
              <a:rPr lang="hu-HU" sz="1700" dirty="0">
                <a:solidFill>
                  <a:srgbClr val="002060"/>
                </a:solidFill>
                <a:latin typeface="+mn-lt"/>
              </a:rPr>
              <a:t>: 37%)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hu-HU" sz="1700" b="1" dirty="0" err="1">
                <a:solidFill>
                  <a:srgbClr val="002060"/>
                </a:solidFill>
                <a:latin typeface="+mn-lt"/>
              </a:rPr>
              <a:t>Academic</a:t>
            </a:r>
            <a:r>
              <a:rPr lang="hu-HU" sz="1700" b="1" dirty="0">
                <a:solidFill>
                  <a:srgbClr val="002060"/>
                </a:solidFill>
                <a:latin typeface="+mn-lt"/>
              </a:rPr>
              <a:t> performance</a:t>
            </a:r>
            <a:r>
              <a:rPr lang="hu-HU" sz="1700" dirty="0">
                <a:solidFill>
                  <a:srgbClr val="002060"/>
                </a:solidFill>
                <a:latin typeface="+mn-lt"/>
              </a:rPr>
              <a:t>: </a:t>
            </a:r>
            <a:r>
              <a:rPr lang="hu-HU" sz="1700" dirty="0" err="1">
                <a:solidFill>
                  <a:srgbClr val="002060"/>
                </a:solidFill>
                <a:latin typeface="+mn-lt"/>
              </a:rPr>
              <a:t>steady</a:t>
            </a:r>
            <a:r>
              <a:rPr lang="hu-HU" sz="1700" dirty="0">
                <a:solidFill>
                  <a:srgbClr val="002060"/>
                </a:solidFill>
                <a:latin typeface="+mn-lt"/>
              </a:rPr>
              <a:t>, </a:t>
            </a:r>
            <a:r>
              <a:rPr lang="hu-HU" sz="1700" dirty="0" err="1">
                <a:solidFill>
                  <a:srgbClr val="002060"/>
                </a:solidFill>
                <a:latin typeface="+mn-lt"/>
              </a:rPr>
              <a:t>around</a:t>
            </a:r>
            <a:r>
              <a:rPr lang="hu-HU" sz="1700" dirty="0">
                <a:solidFill>
                  <a:srgbClr val="002060"/>
                </a:solidFill>
                <a:latin typeface="+mn-lt"/>
              </a:rPr>
              <a:t> 110% of </a:t>
            </a:r>
            <a:r>
              <a:rPr lang="hu-HU" sz="1700" dirty="0" err="1">
                <a:solidFill>
                  <a:srgbClr val="002060"/>
                </a:solidFill>
                <a:latin typeface="+mn-lt"/>
              </a:rPr>
              <a:t>the</a:t>
            </a:r>
            <a:r>
              <a:rPr lang="hu-HU" sz="1700" dirty="0">
                <a:solidFill>
                  <a:srgbClr val="002060"/>
                </a:solidFill>
                <a:latin typeface="+mn-lt"/>
              </a:rPr>
              <a:t> </a:t>
            </a:r>
            <a:r>
              <a:rPr lang="hu-HU" sz="1700" dirty="0" err="1">
                <a:solidFill>
                  <a:srgbClr val="002060"/>
                </a:solidFill>
                <a:latin typeface="+mn-lt"/>
              </a:rPr>
              <a:t>national</a:t>
            </a:r>
            <a:r>
              <a:rPr lang="hu-HU" sz="1700" dirty="0">
                <a:solidFill>
                  <a:srgbClr val="002060"/>
                </a:solidFill>
                <a:latin typeface="+mn-lt"/>
              </a:rPr>
              <a:t> </a:t>
            </a:r>
            <a:r>
              <a:rPr lang="hu-HU" sz="1700" dirty="0" err="1">
                <a:solidFill>
                  <a:srgbClr val="002060"/>
                </a:solidFill>
                <a:latin typeface="+mn-lt"/>
              </a:rPr>
              <a:t>average</a:t>
            </a:r>
            <a:endParaRPr lang="hu-HU" sz="1700" dirty="0">
              <a:solidFill>
                <a:srgbClr val="002060"/>
              </a:solidFill>
              <a:latin typeface="+mn-lt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hu-HU" sz="1700" dirty="0">
                <a:solidFill>
                  <a:srgbClr val="002060"/>
                </a:solidFill>
                <a:latin typeface="+mn-lt"/>
              </a:rPr>
              <a:t>96% of </a:t>
            </a:r>
            <a:r>
              <a:rPr lang="hu-HU" sz="1700" dirty="0" err="1">
                <a:solidFill>
                  <a:srgbClr val="002060"/>
                </a:solidFill>
                <a:latin typeface="+mn-lt"/>
              </a:rPr>
              <a:t>students</a:t>
            </a:r>
            <a:r>
              <a:rPr lang="hu-HU" sz="1700" dirty="0">
                <a:solidFill>
                  <a:srgbClr val="002060"/>
                </a:solidFill>
                <a:latin typeface="+mn-lt"/>
              </a:rPr>
              <a:t> </a:t>
            </a:r>
            <a:r>
              <a:rPr lang="hu-HU" sz="1700" dirty="0" err="1">
                <a:solidFill>
                  <a:srgbClr val="002060"/>
                </a:solidFill>
                <a:latin typeface="+mn-lt"/>
              </a:rPr>
              <a:t>would</a:t>
            </a:r>
            <a:r>
              <a:rPr lang="hu-HU" sz="1700" dirty="0">
                <a:solidFill>
                  <a:srgbClr val="002060"/>
                </a:solidFill>
                <a:latin typeface="+mn-lt"/>
              </a:rPr>
              <a:t> </a:t>
            </a:r>
            <a:r>
              <a:rPr lang="hu-HU" sz="1700" b="1" dirty="0" err="1">
                <a:solidFill>
                  <a:srgbClr val="002060"/>
                </a:solidFill>
                <a:latin typeface="+mn-lt"/>
              </a:rPr>
              <a:t>choose</a:t>
            </a:r>
            <a:r>
              <a:rPr lang="hu-HU" sz="1700" b="1" dirty="0">
                <a:solidFill>
                  <a:srgbClr val="002060"/>
                </a:solidFill>
                <a:latin typeface="+mn-lt"/>
              </a:rPr>
              <a:t> Hungary again </a:t>
            </a:r>
            <a:r>
              <a:rPr lang="hu-HU" sz="1700" dirty="0" err="1">
                <a:solidFill>
                  <a:srgbClr val="002060"/>
                </a:solidFill>
                <a:latin typeface="+mn-lt"/>
              </a:rPr>
              <a:t>as</a:t>
            </a:r>
            <a:r>
              <a:rPr lang="hu-HU" sz="1700" dirty="0">
                <a:solidFill>
                  <a:srgbClr val="002060"/>
                </a:solidFill>
                <a:latin typeface="+mn-lt"/>
              </a:rPr>
              <a:t> a </a:t>
            </a:r>
            <a:r>
              <a:rPr lang="hu-HU" sz="1700" dirty="0" err="1">
                <a:solidFill>
                  <a:srgbClr val="002060"/>
                </a:solidFill>
                <a:latin typeface="+mn-lt"/>
              </a:rPr>
              <a:t>study</a:t>
            </a:r>
            <a:r>
              <a:rPr lang="hu-HU" sz="1700" dirty="0">
                <a:solidFill>
                  <a:srgbClr val="002060"/>
                </a:solidFill>
                <a:latin typeface="+mn-lt"/>
              </a:rPr>
              <a:t> </a:t>
            </a:r>
            <a:r>
              <a:rPr lang="hu-HU" sz="1700" dirty="0" err="1">
                <a:solidFill>
                  <a:srgbClr val="002060"/>
                </a:solidFill>
                <a:latin typeface="+mn-lt"/>
              </a:rPr>
              <a:t>destination</a:t>
            </a:r>
            <a:endParaRPr lang="hu-HU" sz="1700" dirty="0">
              <a:solidFill>
                <a:srgbClr val="002060"/>
              </a:solidFill>
              <a:latin typeface="+mn-lt"/>
            </a:endParaRPr>
          </a:p>
          <a:p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6994" y="1252710"/>
            <a:ext cx="3527618" cy="58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791258"/>
      </p:ext>
    </p:extLst>
  </p:cSld>
  <p:clrMapOvr>
    <a:masterClrMapping/>
  </p:clrMapOvr>
  <p:transition spd="slow" advClick="0">
    <p:fade/>
  </p:transition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1673</TotalTime>
  <Words>870</Words>
  <Application>Microsoft Office PowerPoint</Application>
  <PresentationFormat>Diavetítés a képernyőre (4:3 oldalarány)</PresentationFormat>
  <Paragraphs>191</Paragraphs>
  <Slides>16</Slides>
  <Notes>3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16</vt:i4>
      </vt:variant>
    </vt:vector>
  </HeadingPairs>
  <TitlesOfParts>
    <vt:vector size="18" baseType="lpstr">
      <vt:lpstr>Office-téma</vt:lpstr>
      <vt:lpstr>1_Office Theme</vt:lpstr>
      <vt:lpstr> Global Universities in the XXI. Century: characteristics, trends and main challenges  XI. General Assembly and x. international seminar of CGBU   Study in Hungary: the Hungarian experience</vt:lpstr>
      <vt:lpstr>Characteristics:  International context</vt:lpstr>
      <vt:lpstr>Characteristics: BASIC FACTS ABOUT HUNGARIAN HE</vt:lpstr>
      <vt:lpstr>Characteristics: National strategy and priorities</vt:lpstr>
      <vt:lpstr>Characteristics: TOOLS / programmes supporting the Internationalization of HE</vt:lpstr>
      <vt:lpstr>TEMPUS PUBLIC FOUNDATION</vt:lpstr>
      <vt:lpstr>Tempus public foundation’s activities</vt:lpstr>
      <vt:lpstr>Latest trends </vt:lpstr>
      <vt:lpstr>Major achievements</vt:lpstr>
      <vt:lpstr>Key challenges</vt:lpstr>
      <vt:lpstr>Brazilian Stipendium hungaricum scholarship 2017-2019</vt:lpstr>
      <vt:lpstr>Study in Hungary in Brazil</vt:lpstr>
      <vt:lpstr>Campus mundi (hu-Br)</vt:lpstr>
      <vt:lpstr>Erasmus+ International credit mobility (HU-BR)</vt:lpstr>
      <vt:lpstr>Hu-BR co-operations -  Conclusins</vt:lpstr>
      <vt:lpstr>Thank you for your attention!  www.tka./hu/english www.studyinhungary.hu   </vt:lpstr>
    </vt:vector>
  </TitlesOfParts>
  <Company>novak.adam@gmail.com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Peter</cp:lastModifiedBy>
  <cp:revision>146</cp:revision>
  <dcterms:created xsi:type="dcterms:W3CDTF">2014-03-03T11:13:53Z</dcterms:created>
  <dcterms:modified xsi:type="dcterms:W3CDTF">2018-09-24T21:38:00Z</dcterms:modified>
</cp:coreProperties>
</file>