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92" r:id="rId3"/>
    <p:sldId id="293" r:id="rId4"/>
    <p:sldId id="295" r:id="rId5"/>
    <p:sldId id="299" r:id="rId6"/>
    <p:sldId id="30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61\KOZOS\Rektor\RH\Megosztott\Piroska\Kari_statisztik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noProof="0" dirty="0" smtClean="0"/>
              <a:t>Dual industrial partners and students in numbers</a:t>
            </a:r>
            <a:endParaRPr lang="en-US" noProof="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Duális!$B$3</c:f>
              <c:strCache>
                <c:ptCount val="1"/>
                <c:pt idx="0">
                  <c:v>Duális partnerek száma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Duális!$A$4:$A$9</c:f>
              <c:strCache>
                <c:ptCount val="6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</c:strCache>
            </c:strRef>
          </c:cat>
          <c:val>
            <c:numRef>
              <c:f>Duális!$B$4:$B$9</c:f>
              <c:numCache>
                <c:formatCode>General</c:formatCode>
                <c:ptCount val="6"/>
                <c:pt idx="0">
                  <c:v>2</c:v>
                </c:pt>
                <c:pt idx="1">
                  <c:v>13</c:v>
                </c:pt>
                <c:pt idx="2">
                  <c:v>21</c:v>
                </c:pt>
                <c:pt idx="3">
                  <c:v>27</c:v>
                </c:pt>
                <c:pt idx="4">
                  <c:v>36</c:v>
                </c:pt>
                <c:pt idx="5">
                  <c:v>51</c:v>
                </c:pt>
              </c:numCache>
            </c:numRef>
          </c:val>
        </c:ser>
        <c:ser>
          <c:idx val="1"/>
          <c:order val="1"/>
          <c:tx>
            <c:strRef>
              <c:f>Duális!$C$3</c:f>
              <c:strCache>
                <c:ptCount val="1"/>
                <c:pt idx="0">
                  <c:v>Duális hallgatók száma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Duális!$A$4:$A$9</c:f>
              <c:strCache>
                <c:ptCount val="6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</c:strCache>
            </c:strRef>
          </c:cat>
          <c:val>
            <c:numRef>
              <c:f>Duális!$C$4:$C$9</c:f>
              <c:numCache>
                <c:formatCode>General</c:formatCode>
                <c:ptCount val="6"/>
                <c:pt idx="0">
                  <c:v>26</c:v>
                </c:pt>
                <c:pt idx="1">
                  <c:v>71</c:v>
                </c:pt>
                <c:pt idx="2">
                  <c:v>120</c:v>
                </c:pt>
                <c:pt idx="3">
                  <c:v>169</c:v>
                </c:pt>
                <c:pt idx="4">
                  <c:v>215</c:v>
                </c:pt>
                <c:pt idx="5">
                  <c:v>280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1503744"/>
        <c:axId val="81505280"/>
        <c:axId val="0"/>
      </c:bar3DChart>
      <c:catAx>
        <c:axId val="815037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81505280"/>
        <c:crosses val="autoZero"/>
        <c:auto val="1"/>
        <c:lblAlgn val="ctr"/>
        <c:lblOffset val="100"/>
        <c:tickLblSkip val="1"/>
        <c:noMultiLvlLbl val="0"/>
      </c:catAx>
      <c:valAx>
        <c:axId val="81505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1503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ED975-F988-684B-879C-AFB34A7B212B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CEA5C-7B4E-B54B-93AB-95462195D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33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CF1BD-CECE-C74E-A578-A52A54EFBD31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54DBC-B5B3-3F48-BDE5-55503ED53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52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3110-D054-4249-AA82-0C775EDC16FC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4BC0-51BB-5943-A31A-A1828EBD7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6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5658-5EDD-624D-8BF3-DD07A690DB69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4BC0-51BB-5943-A31A-A1828EBD7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7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0FA8-DA45-7D4D-BC8A-6EDB75B70CDC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4BC0-51BB-5943-A31A-A1828EBD7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961"/>
            <a:ext cx="6904338" cy="87682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92101E"/>
                </a:solidFill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 b="1"/>
            </a:lvl3pPr>
            <a:lvl4pPr>
              <a:defRPr sz="1200" i="1"/>
            </a:lvl4pPr>
            <a:lvl5pPr>
              <a:defRPr sz="1000" baseline="0"/>
            </a:lvl5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BD6E-BFDA-0140-853B-68C7B00D2CB8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4BC0-51BB-5943-A31A-A1828EBD7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8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4A78-E8B6-5E45-892A-3A3A3D24A17B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4BC0-51BB-5943-A31A-A1828EBD7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39AD-AF86-4043-8914-BC1DC75D3C5E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4BC0-51BB-5943-A31A-A1828EBD7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0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16E4-6C1E-814A-9C17-DC5C433C3844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4BC0-51BB-5943-A31A-A1828EBD7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1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C123-E739-2B46-B590-BE0446A80FF1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4BC0-51BB-5943-A31A-A1828EBD7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8C43-BB44-F44D-A85C-E0D81FBC4D0C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4BC0-51BB-5943-A31A-A1828EBD7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7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5D86-59C1-EB48-B141-534101F3F795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4BC0-51BB-5943-A31A-A1828EBD7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5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B8B8-CCAB-654E-B933-AB3E4D100343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4BC0-51BB-5943-A31A-A1828EBD7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6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1" y="184017"/>
            <a:ext cx="9152542" cy="66711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-13227"/>
            <a:ext cx="7416800" cy="876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1380068"/>
            <a:ext cx="8445500" cy="4746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sz="1200" dirty="0">
              <a:latin typeface="Georgia"/>
              <a:cs typeface="Georgi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56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F8796-0163-ED4E-A23F-280CC9C10D47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7500" y="62970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>
                    <a:lumMod val="75000"/>
                  </a:schemeClr>
                </a:solidFill>
                <a:latin typeface="Bebas Neue"/>
                <a:cs typeface="Bebas Neue"/>
              </a:defRPr>
            </a:lvl1pPr>
          </a:lstStyle>
          <a:p>
            <a:fld id="{54284BC0-51BB-5943-A31A-A1828EBD72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églalap 11"/>
          <p:cNvSpPr/>
          <p:nvPr userDrawn="1"/>
        </p:nvSpPr>
        <p:spPr>
          <a:xfrm>
            <a:off x="7259595" y="90617"/>
            <a:ext cx="1797908" cy="6260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596" y="165117"/>
            <a:ext cx="2139981" cy="48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2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2101E"/>
          </a:solidFill>
          <a:latin typeface="Bebas Neue"/>
          <a:ea typeface="+mj-ea"/>
          <a:cs typeface="Bebas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0"/>
            <a:ext cx="4419600" cy="5892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0580" y="3597183"/>
            <a:ext cx="5073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 smtClean="0">
                <a:solidFill>
                  <a:schemeClr val="bg1"/>
                </a:solidFill>
                <a:latin typeface="Georgia"/>
                <a:cs typeface="Georgia"/>
              </a:rPr>
              <a:t>Lorem ipsum dolor sit </a:t>
            </a:r>
            <a:r>
              <a:rPr lang="en-US" sz="2800" baseline="30000" dirty="0" err="1" smtClean="0">
                <a:solidFill>
                  <a:schemeClr val="bg1"/>
                </a:solidFill>
                <a:latin typeface="Georgia"/>
                <a:cs typeface="Georgia"/>
              </a:rPr>
              <a:t>amet</a:t>
            </a:r>
            <a:r>
              <a:rPr lang="en-US" sz="2800" baseline="30000" dirty="0" smtClean="0">
                <a:solidFill>
                  <a:schemeClr val="bg1"/>
                </a:solidFill>
                <a:latin typeface="Georgia"/>
                <a:cs typeface="Georgia"/>
              </a:rPr>
              <a:t>, </a:t>
            </a:r>
            <a:br>
              <a:rPr lang="en-US" sz="2800" baseline="30000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sz="2800" baseline="30000" dirty="0" err="1" smtClean="0">
                <a:solidFill>
                  <a:schemeClr val="bg1"/>
                </a:solidFill>
                <a:latin typeface="Georgia"/>
                <a:cs typeface="Georgia"/>
              </a:rPr>
              <a:t>consectetur</a:t>
            </a:r>
            <a:r>
              <a:rPr lang="en-US" sz="2800" baseline="30000" dirty="0" smtClean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2800" baseline="30000" dirty="0" err="1" smtClean="0">
                <a:solidFill>
                  <a:schemeClr val="bg1"/>
                </a:solidFill>
                <a:latin typeface="Georgia"/>
                <a:cs typeface="Georgia"/>
              </a:rPr>
              <a:t>adipiscing</a:t>
            </a:r>
            <a:r>
              <a:rPr lang="en-US" sz="2800" baseline="30000" dirty="0" smtClean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2800" baseline="30000" dirty="0" err="1" smtClean="0">
                <a:solidFill>
                  <a:schemeClr val="bg1"/>
                </a:solidFill>
                <a:latin typeface="Georgia"/>
                <a:cs typeface="Georgia"/>
              </a:rPr>
              <a:t>elit</a:t>
            </a:r>
            <a:r>
              <a:rPr lang="en-US" sz="2800" baseline="30000" dirty="0" smtClean="0">
                <a:solidFill>
                  <a:schemeClr val="bg1"/>
                </a:solidFill>
                <a:latin typeface="Georgia"/>
                <a:cs typeface="Georgia"/>
              </a:rPr>
              <a:t>, </a:t>
            </a:r>
            <a:r>
              <a:rPr lang="en-US" sz="2800" baseline="30000" dirty="0" err="1" smtClean="0">
                <a:solidFill>
                  <a:schemeClr val="bg1"/>
                </a:solidFill>
                <a:latin typeface="Georgia"/>
                <a:cs typeface="Georgia"/>
              </a:rPr>
              <a:t>sed</a:t>
            </a:r>
            <a:r>
              <a:rPr lang="en-US" sz="2800" baseline="30000" dirty="0" smtClean="0">
                <a:solidFill>
                  <a:schemeClr val="bg1"/>
                </a:solidFill>
                <a:latin typeface="Georgia"/>
                <a:cs typeface="Georgia"/>
              </a:rPr>
              <a:t> do </a:t>
            </a:r>
            <a:r>
              <a:rPr lang="en-US" sz="2800" baseline="30000" dirty="0" err="1" smtClean="0">
                <a:solidFill>
                  <a:schemeClr val="bg1"/>
                </a:solidFill>
                <a:latin typeface="Georgia"/>
                <a:cs typeface="Georgia"/>
              </a:rPr>
              <a:t>eiusmod</a:t>
            </a:r>
            <a:r>
              <a:rPr lang="en-US" sz="2800" baseline="30000" dirty="0" smtClean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2800" baseline="30000" dirty="0" err="1" smtClean="0">
                <a:solidFill>
                  <a:schemeClr val="bg1"/>
                </a:solidFill>
                <a:latin typeface="Georgia"/>
                <a:cs typeface="Georgia"/>
              </a:rPr>
              <a:t>tempor</a:t>
            </a:r>
            <a:r>
              <a:rPr lang="en-US" sz="2800" baseline="30000" dirty="0" smtClean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2800" baseline="30000" dirty="0" err="1" smtClean="0">
                <a:solidFill>
                  <a:schemeClr val="bg1"/>
                </a:solidFill>
                <a:latin typeface="Georgia"/>
                <a:cs typeface="Georgia"/>
              </a:rPr>
              <a:t>incididunt</a:t>
            </a:r>
            <a:r>
              <a:rPr lang="en-US" sz="2800" baseline="30000" dirty="0" smtClean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2800" baseline="30000" dirty="0" err="1" smtClean="0">
                <a:solidFill>
                  <a:schemeClr val="bg1"/>
                </a:solidFill>
                <a:latin typeface="Georgia"/>
                <a:cs typeface="Georgia"/>
              </a:rPr>
              <a:t>ut</a:t>
            </a:r>
            <a:r>
              <a:rPr lang="en-US" sz="2800" baseline="30000" dirty="0" smtClean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2800" baseline="30000" dirty="0" err="1" smtClean="0">
                <a:solidFill>
                  <a:schemeClr val="bg1"/>
                </a:solidFill>
                <a:latin typeface="Georgia"/>
                <a:cs typeface="Georgia"/>
              </a:rPr>
              <a:t>labore</a:t>
            </a:r>
            <a:endParaRPr lang="en-US" sz="2800" baseline="30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2" cy="685800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4267201" y="2218735"/>
            <a:ext cx="45053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ebas Neue" panose="020B0606020202050201" pitchFamily="34" charset="-18"/>
              </a:rPr>
              <a:t>Collaboration between universities and companies in different </a:t>
            </a:r>
            <a:r>
              <a:rPr lang="en-US" sz="2800" b="1" dirty="0" smtClean="0">
                <a:solidFill>
                  <a:schemeClr val="bg1"/>
                </a:solidFill>
                <a:latin typeface="Bebas Neue" panose="020B0606020202050201" pitchFamily="34" charset="-18"/>
              </a:rPr>
              <a:t>regions</a:t>
            </a:r>
            <a:endParaRPr lang="hu-HU" sz="2800" b="1" dirty="0" smtClean="0">
              <a:solidFill>
                <a:schemeClr val="bg1"/>
              </a:solidFill>
              <a:latin typeface="Bebas Neue" panose="020B0606020202050201" pitchFamily="34" charset="-18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Bebas Neue" panose="020B0606020202050201" pitchFamily="34" charset="-18"/>
            </a:endParaRPr>
          </a:p>
          <a:p>
            <a:pPr algn="ctr"/>
            <a:endParaRPr lang="hu-HU" dirty="0" smtClean="0">
              <a:solidFill>
                <a:schemeClr val="bg1"/>
              </a:solidFill>
              <a:latin typeface="Bebas Neue" panose="020B0606020202050201" pitchFamily="34" charset="-18"/>
            </a:endParaRPr>
          </a:p>
          <a:p>
            <a:pPr algn="ctr"/>
            <a:endParaRPr lang="hu-HU" dirty="0">
              <a:solidFill>
                <a:schemeClr val="bg1"/>
              </a:solidFill>
              <a:latin typeface="Bebas Neue" panose="020B0606020202050201" pitchFamily="34" charset="-18"/>
            </a:endParaRPr>
          </a:p>
          <a:p>
            <a:pPr algn="ctr"/>
            <a:endParaRPr lang="hu-HU" dirty="0" smtClean="0">
              <a:solidFill>
                <a:schemeClr val="bg1"/>
              </a:solidFill>
              <a:latin typeface="Bebas Neue" panose="020B0606020202050201" pitchFamily="34" charset="-18"/>
            </a:endParaRPr>
          </a:p>
          <a:p>
            <a:pPr algn="ctr"/>
            <a:r>
              <a:rPr lang="hu-HU" dirty="0" smtClean="0">
                <a:solidFill>
                  <a:schemeClr val="bg1"/>
                </a:solidFill>
                <a:latin typeface="Bebas Neue" panose="020B0606020202050201" pitchFamily="34" charset="-18"/>
              </a:rPr>
              <a:t>Dr. Piroska Ailer</a:t>
            </a:r>
          </a:p>
          <a:p>
            <a:pPr algn="ctr"/>
            <a:r>
              <a:rPr lang="hu-HU" dirty="0" smtClean="0">
                <a:solidFill>
                  <a:schemeClr val="bg1"/>
                </a:solidFill>
                <a:latin typeface="Bebas Neue" panose="020B0606020202050201" pitchFamily="34" charset="-18"/>
              </a:rPr>
              <a:t>25th of </a:t>
            </a:r>
            <a:r>
              <a:rPr lang="en-US" dirty="0" smtClean="0">
                <a:solidFill>
                  <a:schemeClr val="bg1"/>
                </a:solidFill>
                <a:latin typeface="Bebas Neue" panose="020B0606020202050201" pitchFamily="34" charset="-18"/>
              </a:rPr>
              <a:t>September 2018</a:t>
            </a:r>
            <a:endParaRPr lang="en-US" dirty="0">
              <a:solidFill>
                <a:schemeClr val="bg1"/>
              </a:solidFill>
              <a:latin typeface="Bebas Neue" panose="020B0606020202050201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130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One of the youngest universities of Hungary – established on 1st July 2016 – from the integration of Kecskemét College and the College of Szolnok. 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Significant center of higher education</a:t>
            </a:r>
            <a:r>
              <a:rPr lang="en-US" sz="1800" dirty="0" smtClean="0"/>
              <a:t> and research in the middle of Hungary</a:t>
            </a:r>
            <a:endParaRPr lang="en-US" sz="1800" dirty="0" smtClean="0">
              <a:solidFill>
                <a:srgbClr val="422100"/>
              </a:solidFill>
              <a:latin typeface="Constantia" pitchFamily="18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Diplomas in Engineering, Information Technology, Economy and Business Administration, Agricultural and Teacher Training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In cooperation with the industrial partners – the creator of the dual training model in Hungary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Five faculties: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6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GAMF Faculty of Engineering and Computer Science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6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Faculty of Economy (Szolnok)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6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Faculty of Economics and Business (Kecskemét)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6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Faculty of Horticulture and Rural Development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6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Teacher Training Faculty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Number of students: </a:t>
            </a:r>
            <a:r>
              <a:rPr lang="hu-HU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4</a:t>
            </a: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.</a:t>
            </a:r>
            <a:r>
              <a:rPr lang="hu-HU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5</a:t>
            </a: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00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Academic staff: 2</a:t>
            </a:r>
            <a:r>
              <a:rPr lang="hu-HU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50</a:t>
            </a:r>
            <a:endParaRPr lang="en-US" dirty="0" smtClean="0">
              <a:latin typeface="Bebas Neue" panose="020B0606020202050201" pitchFamily="34" charset="-1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900" y="27961"/>
            <a:ext cx="7081482" cy="876828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92101E"/>
                </a:solidFill>
                <a:latin typeface="Bebas Neue"/>
                <a:ea typeface="+mj-ea"/>
                <a:cs typeface="Bebas Neue"/>
              </a:defRPr>
            </a:lvl1pPr>
          </a:lstStyle>
          <a:p>
            <a:r>
              <a:rPr lang="en-US" b="1" dirty="0" smtClean="0"/>
              <a:t>John von Neumann University</a:t>
            </a:r>
            <a:endParaRPr lang="en-US" dirty="0"/>
          </a:p>
        </p:txBody>
      </p:sp>
      <p:pic>
        <p:nvPicPr>
          <p:cNvPr id="9" name="Picture 2" descr="Képtalálat a következőre: „gamf”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445" y="4080681"/>
            <a:ext cx="2927555" cy="259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2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Increasing need for practice-oriented professionals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Reference: dual education model of Duale Hochschule Baden-Württemberg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Students are half time at the university and half time at the company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From September 2012 the dual education has been launched first in the country at Kecskemét College; in February 2016 first dual students have been graduated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Cooperation with companies in the area more closely than ever before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Dual education can be reached in all possible education areas of John von Neumann University</a:t>
            </a:r>
            <a:endParaRPr lang="en-US" sz="1800" dirty="0">
              <a:solidFill>
                <a:srgbClr val="422100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900" y="27961"/>
            <a:ext cx="7081482" cy="876828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92101E"/>
                </a:solidFill>
                <a:latin typeface="Bebas Neue"/>
                <a:ea typeface="+mj-ea"/>
                <a:cs typeface="Bebas Neue"/>
              </a:defRPr>
            </a:lvl1pPr>
          </a:lstStyle>
          <a:p>
            <a:r>
              <a:rPr lang="en-US" b="1" dirty="0" smtClean="0"/>
              <a:t>Dual Education</a:t>
            </a:r>
            <a:endParaRPr lang="en-US" dirty="0"/>
          </a:p>
        </p:txBody>
      </p:sp>
      <p:graphicFrame>
        <p:nvGraphicFramePr>
          <p:cNvPr id="5" name="Diagram 4" title="Duális partnerek és halggató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043238"/>
              </p:ext>
            </p:extLst>
          </p:nvPr>
        </p:nvGraphicFramePr>
        <p:xfrm>
          <a:off x="491318" y="3944203"/>
          <a:ext cx="5199797" cy="2657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6127845" y="4612952"/>
            <a:ext cx="2714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dual industrial partners</a:t>
            </a:r>
          </a:p>
          <a:p>
            <a:r>
              <a:rPr lang="en-US" sz="1600" dirty="0" smtClean="0"/>
              <a:t>dual students</a:t>
            </a:r>
            <a:endParaRPr lang="en-US" sz="1600" dirty="0"/>
          </a:p>
        </p:txBody>
      </p:sp>
      <p:sp>
        <p:nvSpPr>
          <p:cNvPr id="4" name="Téglalap 3"/>
          <p:cNvSpPr/>
          <p:nvPr/>
        </p:nvSpPr>
        <p:spPr>
          <a:xfrm>
            <a:off x="5834421" y="4667540"/>
            <a:ext cx="249393" cy="1705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églalap 7"/>
          <p:cNvSpPr/>
          <p:nvPr/>
        </p:nvSpPr>
        <p:spPr>
          <a:xfrm>
            <a:off x="5850341" y="4929124"/>
            <a:ext cx="249393" cy="1705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700"/>
              </a:spcBef>
              <a:buNone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Beside the dual education several other possibilities are existing for cooperation with companies in the field of education: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Adult education in all educational fields of the university (different levels and certificates)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Trainee programs for students, possibilities of professional practices, industrial real topics for diploma thesis – required by the university for almost all students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Guest lecturers from industrial partners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Industrial laboratories, tools and instruments are available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Students vehicle-buildings teams are supported and sponsored by industrial partners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900" y="27961"/>
            <a:ext cx="7081482" cy="876828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92101E"/>
                </a:solidFill>
                <a:latin typeface="Bebas Neue"/>
                <a:ea typeface="+mj-ea"/>
                <a:cs typeface="Bebas Neue"/>
              </a:defRPr>
            </a:lvl1pPr>
          </a:lstStyle>
          <a:p>
            <a:r>
              <a:rPr lang="en-US" b="1" dirty="0" smtClean="0"/>
              <a:t>Cooperation – Education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867" y="4397354"/>
            <a:ext cx="2259894" cy="208954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68" y="4406585"/>
            <a:ext cx="3002522" cy="208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249" y="4406584"/>
            <a:ext cx="3508972" cy="20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6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700"/>
              </a:spcBef>
              <a:buNone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For the support of R&amp;D activities of companies the John von Neumann University can offer the following services: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common research and development projects with industrial partners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accredited laboratories and measurements</a:t>
            </a:r>
            <a:endParaRPr lang="en-US" sz="1800" b="0" dirty="0" smtClean="0">
              <a:solidFill>
                <a:srgbClr val="422100"/>
              </a:solidFill>
              <a:latin typeface="Constantia" pitchFamily="18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other laboratory measurements and investigations (environmental testing, surface treatments and paintings, 3D scanner and printer, material testing, image processing, robot technics)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engineering calculations and simulations on various fields of engineering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experiments of plants on educational farm of university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R&amp;D expertise and consultancy of research teams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900" y="27961"/>
            <a:ext cx="7081482" cy="876828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92101E"/>
                </a:solidFill>
                <a:latin typeface="Bebas Neue"/>
                <a:ea typeface="+mj-ea"/>
                <a:cs typeface="Bebas Neue"/>
              </a:defRPr>
            </a:lvl1pPr>
          </a:lstStyle>
          <a:p>
            <a:r>
              <a:rPr lang="en-US" b="1" dirty="0" smtClean="0"/>
              <a:t>Cooperation – R&amp;D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367" y="4558709"/>
            <a:ext cx="1563948" cy="208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2031" y="4558352"/>
            <a:ext cx="2458018" cy="208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4156" y="4556299"/>
            <a:ext cx="1962365" cy="204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7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20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Examples, best practices</a:t>
            </a:r>
            <a:r>
              <a:rPr lang="hu-HU" sz="20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 and</a:t>
            </a:r>
            <a:r>
              <a:rPr lang="en-US" sz="20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 other ways of cooperation between universities and companies</a:t>
            </a:r>
          </a:p>
          <a:p>
            <a:pPr lvl="1">
              <a:lnSpc>
                <a:spcPct val="15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on the field of higher education and / or</a:t>
            </a:r>
          </a:p>
          <a:p>
            <a:pPr lvl="1">
              <a:lnSpc>
                <a:spcPct val="15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18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on the field of research and development</a:t>
            </a:r>
          </a:p>
          <a:p>
            <a:pPr>
              <a:lnSpc>
                <a:spcPct val="15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20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Advantages, benefits of cooperation for both parties</a:t>
            </a:r>
            <a:endParaRPr lang="hu-HU" sz="2000" dirty="0" smtClean="0">
              <a:solidFill>
                <a:srgbClr val="422100"/>
              </a:solidFill>
              <a:latin typeface="Constantia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2000" dirty="0" smtClean="0">
                <a:solidFill>
                  <a:srgbClr val="422100"/>
                </a:solidFill>
                <a:latin typeface="Constantia" pitchFamily="18" charset="0"/>
                <a:cs typeface="Arial" pitchFamily="34" charset="0"/>
              </a:rPr>
              <a:t>Difficulties of cooperation and possible solutions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endParaRPr lang="en-US" sz="1800" dirty="0" smtClean="0">
              <a:solidFill>
                <a:srgbClr val="422100"/>
              </a:solidFill>
              <a:latin typeface="Constantia" pitchFamily="18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None/>
            </a:pPr>
            <a:endParaRPr lang="en-US" sz="1800" dirty="0" smtClean="0">
              <a:solidFill>
                <a:srgbClr val="422100"/>
              </a:solidFill>
              <a:latin typeface="Constantia" pitchFamily="18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None/>
            </a:pPr>
            <a:endParaRPr lang="en-US" sz="1800" dirty="0" smtClean="0">
              <a:solidFill>
                <a:srgbClr val="422100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900" y="27961"/>
            <a:ext cx="7081482" cy="876828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92101E"/>
                </a:solidFill>
                <a:latin typeface="Bebas Neue"/>
                <a:ea typeface="+mj-ea"/>
                <a:cs typeface="Bebas Neue"/>
              </a:defRPr>
            </a:lvl1pPr>
          </a:lstStyle>
          <a:p>
            <a:r>
              <a:rPr lang="en-US" b="1" dirty="0" smtClean="0"/>
              <a:t>Questions and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452</Words>
  <Application>Microsoft Office PowerPoint</Application>
  <PresentationFormat>Diavetítés a képernyőre (4:3 oldalarány)</PresentationFormat>
  <Paragraphs>53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 A</dc:creator>
  <cp:lastModifiedBy>ailer.piroska</cp:lastModifiedBy>
  <cp:revision>105</cp:revision>
  <dcterms:created xsi:type="dcterms:W3CDTF">2016-08-17T13:40:06Z</dcterms:created>
  <dcterms:modified xsi:type="dcterms:W3CDTF">2018-09-24T11:15:50Z</dcterms:modified>
</cp:coreProperties>
</file>