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77" r:id="rId3"/>
    <p:sldId id="448" r:id="rId4"/>
    <p:sldId id="421" r:id="rId5"/>
    <p:sldId id="422" r:id="rId6"/>
    <p:sldId id="378" r:id="rId7"/>
    <p:sldId id="380" r:id="rId8"/>
    <p:sldId id="423" r:id="rId9"/>
    <p:sldId id="424" r:id="rId10"/>
    <p:sldId id="449" r:id="rId11"/>
    <p:sldId id="450" r:id="rId12"/>
    <p:sldId id="451" r:id="rId13"/>
    <p:sldId id="455" r:id="rId14"/>
    <p:sldId id="452" r:id="rId15"/>
    <p:sldId id="453" r:id="rId16"/>
    <p:sldId id="454" r:id="rId17"/>
    <p:sldId id="430" r:id="rId18"/>
    <p:sldId id="441" r:id="rId19"/>
    <p:sldId id="431" r:id="rId20"/>
    <p:sldId id="432" r:id="rId21"/>
    <p:sldId id="433" r:id="rId22"/>
    <p:sldId id="436" r:id="rId23"/>
    <p:sldId id="435" r:id="rId24"/>
    <p:sldId id="434" r:id="rId25"/>
    <p:sldId id="437" r:id="rId26"/>
    <p:sldId id="438" r:id="rId27"/>
    <p:sldId id="439" r:id="rId28"/>
    <p:sldId id="440" r:id="rId29"/>
    <p:sldId id="442" r:id="rId30"/>
    <p:sldId id="443" r:id="rId31"/>
    <p:sldId id="444" r:id="rId32"/>
    <p:sldId id="445" r:id="rId33"/>
    <p:sldId id="446" r:id="rId34"/>
    <p:sldId id="447" r:id="rId35"/>
    <p:sldId id="346" r:id="rId36"/>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7BA"/>
    <a:srgbClr val="000099"/>
    <a:srgbClr val="FFFFFF"/>
    <a:srgbClr val="922A79"/>
    <a:srgbClr val="7CBEAA"/>
    <a:srgbClr val="984807"/>
    <a:srgbClr val="FFC91D"/>
    <a:srgbClr val="FFDB69"/>
    <a:srgbClr val="B9851D"/>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24" autoAdjust="0"/>
  </p:normalViewPr>
  <p:slideViewPr>
    <p:cSldViewPr>
      <p:cViewPr>
        <p:scale>
          <a:sx n="75" d="100"/>
          <a:sy n="75" d="100"/>
        </p:scale>
        <p:origin x="-2664" y="-8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1B9B2-4EE7-4E03-920C-838635A882B2}" type="doc">
      <dgm:prSet loTypeId="urn:microsoft.com/office/officeart/2005/8/layout/arrow3" loCatId="relationship" qsTypeId="urn:microsoft.com/office/officeart/2005/8/quickstyle/simple3" qsCatId="simple" csTypeId="urn:microsoft.com/office/officeart/2005/8/colors/colorful1#1" csCatId="colorful" phldr="1"/>
      <dgm:spPr/>
      <dgm:t>
        <a:bodyPr/>
        <a:lstStyle/>
        <a:p>
          <a:endParaRPr lang="zh-TW" altLang="en-US"/>
        </a:p>
      </dgm:t>
    </dgm:pt>
    <dgm:pt modelId="{741B2EC6-12B2-44B5-B985-5110959D08CA}">
      <dgm:prSet phldrT="[文字]"/>
      <dgm:spPr/>
      <dgm:t>
        <a:bodyPr/>
        <a:lstStyle/>
        <a:p>
          <a:r>
            <a:rPr lang="en-US" altLang="zh-TW" b="1" dirty="0" smtClean="0">
              <a:solidFill>
                <a:schemeClr val="tx2">
                  <a:lumMod val="60000"/>
                  <a:lumOff val="40000"/>
                </a:schemeClr>
              </a:solidFill>
              <a:latin typeface="Times New Roman" pitchFamily="18" charset="0"/>
              <a:cs typeface="Times New Roman" pitchFamily="18" charset="0"/>
            </a:rPr>
            <a:t>Recently we have seen the ever-increasing number of mobile students, currently reaching over four million a year. </a:t>
          </a:r>
          <a:endParaRPr lang="zh-TW" altLang="en-US" dirty="0">
            <a:solidFill>
              <a:schemeClr val="tx2">
                <a:lumMod val="60000"/>
                <a:lumOff val="40000"/>
              </a:schemeClr>
            </a:solidFill>
          </a:endParaRPr>
        </a:p>
      </dgm:t>
    </dgm:pt>
    <dgm:pt modelId="{0D695EBF-C2BE-42D7-9E7A-9BDE6B50F0A5}" type="parTrans" cxnId="{BF15ABAE-0CBE-4966-A75B-7A3467B4472F}">
      <dgm:prSet/>
      <dgm:spPr/>
      <dgm:t>
        <a:bodyPr/>
        <a:lstStyle/>
        <a:p>
          <a:endParaRPr lang="zh-TW" altLang="en-US"/>
        </a:p>
      </dgm:t>
    </dgm:pt>
    <dgm:pt modelId="{4C082EA3-821B-4F98-B5BA-5AE895D8CF5E}" type="sibTrans" cxnId="{BF15ABAE-0CBE-4966-A75B-7A3467B4472F}">
      <dgm:prSet/>
      <dgm:spPr/>
      <dgm:t>
        <a:bodyPr/>
        <a:lstStyle/>
        <a:p>
          <a:endParaRPr lang="zh-TW" altLang="en-US"/>
        </a:p>
      </dgm:t>
    </dgm:pt>
    <dgm:pt modelId="{76012A21-5F73-4CFE-B2AE-EAE836446A14}">
      <dgm:prSet phldrT="[文字]"/>
      <dgm:spPr/>
      <dgm:t>
        <a:bodyPr/>
        <a:lstStyle/>
        <a:p>
          <a:r>
            <a:rPr lang="en-US" altLang="zh-TW" b="1" dirty="0" smtClean="0">
              <a:solidFill>
                <a:schemeClr val="accent2">
                  <a:lumMod val="75000"/>
                </a:schemeClr>
              </a:solidFill>
              <a:latin typeface="Times New Roman" pitchFamily="18" charset="0"/>
              <a:cs typeface="Times New Roman" pitchFamily="18" charset="0"/>
            </a:rPr>
            <a:t>vast number represents less than 2% of enrolment worldwide.</a:t>
          </a:r>
          <a:endParaRPr lang="zh-TW" altLang="en-US" dirty="0">
            <a:solidFill>
              <a:schemeClr val="accent2">
                <a:lumMod val="75000"/>
              </a:schemeClr>
            </a:solidFill>
          </a:endParaRPr>
        </a:p>
      </dgm:t>
    </dgm:pt>
    <dgm:pt modelId="{23DEF29B-B5C6-43B9-9C82-115789334656}" type="sibTrans" cxnId="{84EF682E-3B53-446C-B093-1194E817ADA8}">
      <dgm:prSet/>
      <dgm:spPr/>
      <dgm:t>
        <a:bodyPr/>
        <a:lstStyle/>
        <a:p>
          <a:endParaRPr lang="zh-TW" altLang="en-US"/>
        </a:p>
      </dgm:t>
    </dgm:pt>
    <dgm:pt modelId="{91753E64-5ADE-4B93-8735-6C0F961C1766}" type="parTrans" cxnId="{84EF682E-3B53-446C-B093-1194E817ADA8}">
      <dgm:prSet/>
      <dgm:spPr/>
      <dgm:t>
        <a:bodyPr/>
        <a:lstStyle/>
        <a:p>
          <a:endParaRPr lang="zh-TW" altLang="en-US"/>
        </a:p>
      </dgm:t>
    </dgm:pt>
    <dgm:pt modelId="{0CAA7A03-0E43-4CB9-940F-87A5D9E61388}" type="pres">
      <dgm:prSet presAssocID="{BB81B9B2-4EE7-4E03-920C-838635A882B2}" presName="compositeShape" presStyleCnt="0">
        <dgm:presLayoutVars>
          <dgm:chMax val="2"/>
          <dgm:dir/>
          <dgm:resizeHandles val="exact"/>
        </dgm:presLayoutVars>
      </dgm:prSet>
      <dgm:spPr/>
      <dgm:t>
        <a:bodyPr/>
        <a:lstStyle/>
        <a:p>
          <a:endParaRPr lang="zh-TW" altLang="en-US"/>
        </a:p>
      </dgm:t>
    </dgm:pt>
    <dgm:pt modelId="{9133CD1B-BA63-4E65-B2E8-147ABB9CCA90}" type="pres">
      <dgm:prSet presAssocID="{BB81B9B2-4EE7-4E03-920C-838635A882B2}" presName="divider" presStyleLbl="fgShp" presStyleIdx="0" presStyleCnt="1"/>
      <dgm:spPr/>
    </dgm:pt>
    <dgm:pt modelId="{D3D55DD1-3A3D-4927-AAAA-B735A1FD74E0}" type="pres">
      <dgm:prSet presAssocID="{76012A21-5F73-4CFE-B2AE-EAE836446A14}" presName="downArrow" presStyleLbl="node1" presStyleIdx="0" presStyleCnt="2"/>
      <dgm:spPr/>
    </dgm:pt>
    <dgm:pt modelId="{A5A9BDAB-CA26-4B76-87C1-89A1A7D37E52}" type="pres">
      <dgm:prSet presAssocID="{76012A21-5F73-4CFE-B2AE-EAE836446A14}" presName="downArrowText" presStyleLbl="revTx" presStyleIdx="0" presStyleCnt="2" custScaleX="193750">
        <dgm:presLayoutVars>
          <dgm:bulletEnabled val="1"/>
        </dgm:presLayoutVars>
      </dgm:prSet>
      <dgm:spPr/>
      <dgm:t>
        <a:bodyPr/>
        <a:lstStyle/>
        <a:p>
          <a:endParaRPr lang="zh-TW" altLang="en-US"/>
        </a:p>
      </dgm:t>
    </dgm:pt>
    <dgm:pt modelId="{8E145442-CD17-4304-948B-F3CA51BE80B3}" type="pres">
      <dgm:prSet presAssocID="{741B2EC6-12B2-44B5-B985-5110959D08CA}" presName="upArrow" presStyleLbl="node1" presStyleIdx="1" presStyleCnt="2"/>
      <dgm:spPr/>
    </dgm:pt>
    <dgm:pt modelId="{DBC44BCD-F347-42CA-B8FA-E17D358774AB}" type="pres">
      <dgm:prSet presAssocID="{741B2EC6-12B2-44B5-B985-5110959D08CA}" presName="upArrowText" presStyleLbl="revTx" presStyleIdx="1" presStyleCnt="2" custScaleX="193750">
        <dgm:presLayoutVars>
          <dgm:bulletEnabled val="1"/>
        </dgm:presLayoutVars>
      </dgm:prSet>
      <dgm:spPr/>
      <dgm:t>
        <a:bodyPr/>
        <a:lstStyle/>
        <a:p>
          <a:endParaRPr lang="zh-TW" altLang="en-US"/>
        </a:p>
      </dgm:t>
    </dgm:pt>
  </dgm:ptLst>
  <dgm:cxnLst>
    <dgm:cxn modelId="{359A26F4-36C0-4220-8C0A-75A9EE2643ED}" type="presOf" srcId="{76012A21-5F73-4CFE-B2AE-EAE836446A14}" destId="{A5A9BDAB-CA26-4B76-87C1-89A1A7D37E52}" srcOrd="0" destOrd="0" presId="urn:microsoft.com/office/officeart/2005/8/layout/arrow3"/>
    <dgm:cxn modelId="{84EF682E-3B53-446C-B093-1194E817ADA8}" srcId="{BB81B9B2-4EE7-4E03-920C-838635A882B2}" destId="{76012A21-5F73-4CFE-B2AE-EAE836446A14}" srcOrd="0" destOrd="0" parTransId="{91753E64-5ADE-4B93-8735-6C0F961C1766}" sibTransId="{23DEF29B-B5C6-43B9-9C82-115789334656}"/>
    <dgm:cxn modelId="{AAD1ADF1-F2CA-4C52-99DB-F09F6B3466BF}" type="presOf" srcId="{BB81B9B2-4EE7-4E03-920C-838635A882B2}" destId="{0CAA7A03-0E43-4CB9-940F-87A5D9E61388}" srcOrd="0" destOrd="0" presId="urn:microsoft.com/office/officeart/2005/8/layout/arrow3"/>
    <dgm:cxn modelId="{AC17116E-00F4-44A4-B9C9-D3A6A01F7D89}" type="presOf" srcId="{741B2EC6-12B2-44B5-B985-5110959D08CA}" destId="{DBC44BCD-F347-42CA-B8FA-E17D358774AB}" srcOrd="0" destOrd="0" presId="urn:microsoft.com/office/officeart/2005/8/layout/arrow3"/>
    <dgm:cxn modelId="{BF15ABAE-0CBE-4966-A75B-7A3467B4472F}" srcId="{BB81B9B2-4EE7-4E03-920C-838635A882B2}" destId="{741B2EC6-12B2-44B5-B985-5110959D08CA}" srcOrd="1" destOrd="0" parTransId="{0D695EBF-C2BE-42D7-9E7A-9BDE6B50F0A5}" sibTransId="{4C082EA3-821B-4F98-B5BA-5AE895D8CF5E}"/>
    <dgm:cxn modelId="{093073C9-81C3-4190-AE8E-D5CFEE6ADFB5}" type="presParOf" srcId="{0CAA7A03-0E43-4CB9-940F-87A5D9E61388}" destId="{9133CD1B-BA63-4E65-B2E8-147ABB9CCA90}" srcOrd="0" destOrd="0" presId="urn:microsoft.com/office/officeart/2005/8/layout/arrow3"/>
    <dgm:cxn modelId="{A6E4F629-920B-4FD5-A383-F80898B6CA65}" type="presParOf" srcId="{0CAA7A03-0E43-4CB9-940F-87A5D9E61388}" destId="{D3D55DD1-3A3D-4927-AAAA-B735A1FD74E0}" srcOrd="1" destOrd="0" presId="urn:microsoft.com/office/officeart/2005/8/layout/arrow3"/>
    <dgm:cxn modelId="{0666313E-8859-47D7-BD89-3992A887CC9A}" type="presParOf" srcId="{0CAA7A03-0E43-4CB9-940F-87A5D9E61388}" destId="{A5A9BDAB-CA26-4B76-87C1-89A1A7D37E52}" srcOrd="2" destOrd="0" presId="urn:microsoft.com/office/officeart/2005/8/layout/arrow3"/>
    <dgm:cxn modelId="{0BA00D09-253D-4D41-96E1-9889CBC8AE0B}" type="presParOf" srcId="{0CAA7A03-0E43-4CB9-940F-87A5D9E61388}" destId="{8E145442-CD17-4304-948B-F3CA51BE80B3}" srcOrd="3" destOrd="0" presId="urn:microsoft.com/office/officeart/2005/8/layout/arrow3"/>
    <dgm:cxn modelId="{85867DCC-3B3E-45EA-92C2-2EF7005BDA2E}" type="presParOf" srcId="{0CAA7A03-0E43-4CB9-940F-87A5D9E61388}" destId="{DBC44BCD-F347-42CA-B8FA-E17D358774A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E20F8-897B-4855-B247-1318D0775AB3}"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zh-TW" altLang="en-US"/>
        </a:p>
      </dgm:t>
    </dgm:pt>
    <dgm:pt modelId="{7C90CCE8-E6AD-42FE-8505-72174A9753AB}">
      <dgm:prSet custT="1"/>
      <dgm:spPr/>
      <dgm:t>
        <a:bodyPr/>
        <a:lstStyle/>
        <a:p>
          <a:r>
            <a:rPr lang="en-US" altLang="en-US" sz="1400" b="1" dirty="0" smtClean="0">
              <a:solidFill>
                <a:schemeClr val="accent6">
                  <a:lumMod val="50000"/>
                </a:schemeClr>
              </a:solidFill>
              <a:latin typeface="Times New Roman" pitchFamily="18" charset="0"/>
              <a:cs typeface="Times New Roman" pitchFamily="18" charset="0"/>
            </a:rPr>
            <a:t>higher education internationalization at home </a:t>
          </a:r>
          <a:endParaRPr lang="zh-TW" altLang="en-US" sz="1400" b="1" dirty="0">
            <a:solidFill>
              <a:schemeClr val="accent6">
                <a:lumMod val="50000"/>
              </a:schemeClr>
            </a:solidFill>
            <a:latin typeface="Times New Roman" pitchFamily="18" charset="0"/>
            <a:cs typeface="Times New Roman" pitchFamily="18" charset="0"/>
          </a:endParaRPr>
        </a:p>
      </dgm:t>
    </dgm:pt>
    <dgm:pt modelId="{4968EADC-7868-41A5-A867-568C9A87DE2E}" type="parTrans" cxnId="{F8E7696D-1EC8-494F-81B0-70BD9AF58660}">
      <dgm:prSet/>
      <dgm:spPr/>
      <dgm:t>
        <a:bodyPr/>
        <a:lstStyle/>
        <a:p>
          <a:endParaRPr lang="zh-TW" altLang="en-US"/>
        </a:p>
      </dgm:t>
    </dgm:pt>
    <dgm:pt modelId="{AFA6CACA-3306-4DDB-89D2-E530DF799EB0}" type="sibTrans" cxnId="{F8E7696D-1EC8-494F-81B0-70BD9AF58660}">
      <dgm:prSet/>
      <dgm:spPr/>
      <dgm:t>
        <a:bodyPr/>
        <a:lstStyle/>
        <a:p>
          <a:endParaRPr lang="zh-TW" altLang="en-US"/>
        </a:p>
      </dgm:t>
    </dgm:pt>
    <dgm:pt modelId="{78DF42C4-A1D9-4A40-9612-C19D8D834FB7}" type="pres">
      <dgm:prSet presAssocID="{FEFE20F8-897B-4855-B247-1318D0775AB3}" presName="arrowDiagram" presStyleCnt="0">
        <dgm:presLayoutVars>
          <dgm:chMax val="5"/>
          <dgm:dir/>
          <dgm:resizeHandles val="exact"/>
        </dgm:presLayoutVars>
      </dgm:prSet>
      <dgm:spPr/>
      <dgm:t>
        <a:bodyPr/>
        <a:lstStyle/>
        <a:p>
          <a:endParaRPr lang="zh-TW" altLang="en-US"/>
        </a:p>
      </dgm:t>
    </dgm:pt>
    <dgm:pt modelId="{3BAD633E-FEE6-43A9-80B5-F65D102B5BC0}" type="pres">
      <dgm:prSet presAssocID="{FEFE20F8-897B-4855-B247-1318D0775AB3}" presName="arrow" presStyleLbl="bgShp" presStyleIdx="0" presStyleCnt="1" custLinFactNeighborX="1964"/>
      <dgm:spPr/>
    </dgm:pt>
    <dgm:pt modelId="{9FD74330-46D2-42AE-8DCC-2E6BA5550A5B}" type="pres">
      <dgm:prSet presAssocID="{FEFE20F8-897B-4855-B247-1318D0775AB3}" presName="arrowDiagram1" presStyleCnt="0">
        <dgm:presLayoutVars>
          <dgm:bulletEnabled val="1"/>
        </dgm:presLayoutVars>
      </dgm:prSet>
      <dgm:spPr/>
    </dgm:pt>
    <dgm:pt modelId="{32925147-6697-491E-9E88-CCC5B9F39113}" type="pres">
      <dgm:prSet presAssocID="{7C90CCE8-E6AD-42FE-8505-72174A9753AB}" presName="bullet1" presStyleLbl="node1" presStyleIdx="0" presStyleCnt="1"/>
      <dgm:spPr/>
    </dgm:pt>
    <dgm:pt modelId="{A61BAF01-8CE0-4463-A510-A5C576357936}" type="pres">
      <dgm:prSet presAssocID="{7C90CCE8-E6AD-42FE-8505-72174A9753AB}" presName="textBox1" presStyleLbl="revTx" presStyleIdx="0" presStyleCnt="1" custAng="9670196" custFlipVert="1" custScaleX="185313" custScaleY="32915" custLinFactNeighborX="43185" custLinFactNeighborY="-21173">
        <dgm:presLayoutVars>
          <dgm:bulletEnabled val="1"/>
        </dgm:presLayoutVars>
      </dgm:prSet>
      <dgm:spPr/>
      <dgm:t>
        <a:bodyPr/>
        <a:lstStyle/>
        <a:p>
          <a:endParaRPr lang="zh-TW" altLang="en-US"/>
        </a:p>
      </dgm:t>
    </dgm:pt>
  </dgm:ptLst>
  <dgm:cxnLst>
    <dgm:cxn modelId="{F8E7696D-1EC8-494F-81B0-70BD9AF58660}" srcId="{FEFE20F8-897B-4855-B247-1318D0775AB3}" destId="{7C90CCE8-E6AD-42FE-8505-72174A9753AB}" srcOrd="0" destOrd="0" parTransId="{4968EADC-7868-41A5-A867-568C9A87DE2E}" sibTransId="{AFA6CACA-3306-4DDB-89D2-E530DF799EB0}"/>
    <dgm:cxn modelId="{8CE21296-BDD7-4BF4-A7A5-F019152CB45D}" type="presOf" srcId="{7C90CCE8-E6AD-42FE-8505-72174A9753AB}" destId="{A61BAF01-8CE0-4463-A510-A5C576357936}" srcOrd="0" destOrd="0" presId="urn:microsoft.com/office/officeart/2005/8/layout/arrow2"/>
    <dgm:cxn modelId="{929A58F3-A21C-40F2-9DAF-1BAE9E67964F}" type="presOf" srcId="{FEFE20F8-897B-4855-B247-1318D0775AB3}" destId="{78DF42C4-A1D9-4A40-9612-C19D8D834FB7}" srcOrd="0" destOrd="0" presId="urn:microsoft.com/office/officeart/2005/8/layout/arrow2"/>
    <dgm:cxn modelId="{880E2409-5810-4314-A984-B48BEE2FF108}" type="presParOf" srcId="{78DF42C4-A1D9-4A40-9612-C19D8D834FB7}" destId="{3BAD633E-FEE6-43A9-80B5-F65D102B5BC0}" srcOrd="0" destOrd="0" presId="urn:microsoft.com/office/officeart/2005/8/layout/arrow2"/>
    <dgm:cxn modelId="{200080D3-036A-48C5-82AA-826500DA8E54}" type="presParOf" srcId="{78DF42C4-A1D9-4A40-9612-C19D8D834FB7}" destId="{9FD74330-46D2-42AE-8DCC-2E6BA5550A5B}" srcOrd="1" destOrd="0" presId="urn:microsoft.com/office/officeart/2005/8/layout/arrow2"/>
    <dgm:cxn modelId="{C92B5105-F920-4992-A295-5AB2CACBFC0E}" type="presParOf" srcId="{9FD74330-46D2-42AE-8DCC-2E6BA5550A5B}" destId="{32925147-6697-491E-9E88-CCC5B9F39113}" srcOrd="0" destOrd="0" presId="urn:microsoft.com/office/officeart/2005/8/layout/arrow2"/>
    <dgm:cxn modelId="{1F134DE3-0BDE-4933-AE98-73F6921DDEA3}" type="presParOf" srcId="{9FD74330-46D2-42AE-8DCC-2E6BA5550A5B}" destId="{A61BAF01-8CE0-4463-A510-A5C576357936}"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66938-F3B8-419C-8C95-7DC007B44292}" type="doc">
      <dgm:prSet loTypeId="urn:microsoft.com/office/officeart/2005/8/layout/arrow2" loCatId="process" qsTypeId="urn:microsoft.com/office/officeart/2005/8/quickstyle/3d2" qsCatId="3D" csTypeId="urn:microsoft.com/office/officeart/2005/8/colors/accent2_2" csCatId="accent2" phldr="1"/>
      <dgm:spPr/>
      <dgm:t>
        <a:bodyPr/>
        <a:lstStyle/>
        <a:p>
          <a:endParaRPr lang="zh-TW" altLang="en-US"/>
        </a:p>
      </dgm:t>
    </dgm:pt>
    <dgm:pt modelId="{72DC7F79-176A-45F3-BBC9-7F990D97365C}">
      <dgm:prSet custT="1"/>
      <dgm:spPr/>
      <dgm:t>
        <a:bodyPr/>
        <a:lstStyle/>
        <a:p>
          <a:r>
            <a:rPr lang="en-US" altLang="en-US" sz="1400" b="1" dirty="0" smtClean="0">
              <a:solidFill>
                <a:schemeClr val="accent5">
                  <a:lumMod val="75000"/>
                </a:schemeClr>
              </a:solidFill>
              <a:latin typeface="Times New Roman" pitchFamily="18" charset="0"/>
              <a:cs typeface="Times New Roman" pitchFamily="18" charset="0"/>
            </a:rPr>
            <a:t>higher education internationalization across borders</a:t>
          </a:r>
          <a:endParaRPr lang="zh-TW" altLang="en-US" sz="1400" b="1" dirty="0">
            <a:solidFill>
              <a:schemeClr val="accent5">
                <a:lumMod val="75000"/>
              </a:schemeClr>
            </a:solidFill>
            <a:latin typeface="Times New Roman" pitchFamily="18" charset="0"/>
            <a:cs typeface="Times New Roman" pitchFamily="18" charset="0"/>
          </a:endParaRPr>
        </a:p>
      </dgm:t>
    </dgm:pt>
    <dgm:pt modelId="{37C40189-3E77-49D6-8239-6E68378C6EC1}" type="parTrans" cxnId="{47D8B2E4-CB6D-4E2A-951C-53DE96C2224C}">
      <dgm:prSet/>
      <dgm:spPr/>
      <dgm:t>
        <a:bodyPr/>
        <a:lstStyle/>
        <a:p>
          <a:endParaRPr lang="zh-TW" altLang="en-US"/>
        </a:p>
      </dgm:t>
    </dgm:pt>
    <dgm:pt modelId="{8D5AD5E1-AD84-434B-809B-4FB9F680DD84}" type="sibTrans" cxnId="{47D8B2E4-CB6D-4E2A-951C-53DE96C2224C}">
      <dgm:prSet/>
      <dgm:spPr/>
      <dgm:t>
        <a:bodyPr/>
        <a:lstStyle/>
        <a:p>
          <a:endParaRPr lang="zh-TW" altLang="en-US"/>
        </a:p>
      </dgm:t>
    </dgm:pt>
    <dgm:pt modelId="{2D1C4EA6-6C39-46B8-A65F-805C73F0716D}" type="pres">
      <dgm:prSet presAssocID="{33166938-F3B8-419C-8C95-7DC007B44292}" presName="arrowDiagram" presStyleCnt="0">
        <dgm:presLayoutVars>
          <dgm:chMax val="5"/>
          <dgm:dir/>
          <dgm:resizeHandles val="exact"/>
        </dgm:presLayoutVars>
      </dgm:prSet>
      <dgm:spPr/>
      <dgm:t>
        <a:bodyPr/>
        <a:lstStyle/>
        <a:p>
          <a:endParaRPr lang="zh-TW" altLang="en-US"/>
        </a:p>
      </dgm:t>
    </dgm:pt>
    <dgm:pt modelId="{675264AD-D0F9-43EE-B0A4-01DA06231272}" type="pres">
      <dgm:prSet presAssocID="{33166938-F3B8-419C-8C95-7DC007B44292}" presName="arrow" presStyleLbl="bgShp" presStyleIdx="0" presStyleCnt="1"/>
      <dgm:spPr/>
    </dgm:pt>
    <dgm:pt modelId="{F3891C74-FBE3-41D8-B894-A20908A2B1D3}" type="pres">
      <dgm:prSet presAssocID="{33166938-F3B8-419C-8C95-7DC007B44292}" presName="arrowDiagram1" presStyleCnt="0">
        <dgm:presLayoutVars>
          <dgm:bulletEnabled val="1"/>
        </dgm:presLayoutVars>
      </dgm:prSet>
      <dgm:spPr/>
    </dgm:pt>
    <dgm:pt modelId="{59EA3BA0-44FB-42AD-97DE-2626D96B6FC5}" type="pres">
      <dgm:prSet presAssocID="{72DC7F79-176A-45F3-BBC9-7F990D97365C}" presName="bullet1" presStyleLbl="node1" presStyleIdx="0" presStyleCnt="1"/>
      <dgm:spPr/>
    </dgm:pt>
    <dgm:pt modelId="{9F5A1A10-654D-4C16-913A-723995084416}" type="pres">
      <dgm:prSet presAssocID="{72DC7F79-176A-45F3-BBC9-7F990D97365C}" presName="textBox1" presStyleLbl="revTx" presStyleIdx="0" presStyleCnt="1" custAng="9035052" custFlipVert="1" custScaleX="174434" custScaleY="50318">
        <dgm:presLayoutVars>
          <dgm:bulletEnabled val="1"/>
        </dgm:presLayoutVars>
      </dgm:prSet>
      <dgm:spPr/>
      <dgm:t>
        <a:bodyPr/>
        <a:lstStyle/>
        <a:p>
          <a:endParaRPr lang="zh-TW" altLang="en-US"/>
        </a:p>
      </dgm:t>
    </dgm:pt>
  </dgm:ptLst>
  <dgm:cxnLst>
    <dgm:cxn modelId="{47D8B2E4-CB6D-4E2A-951C-53DE96C2224C}" srcId="{33166938-F3B8-419C-8C95-7DC007B44292}" destId="{72DC7F79-176A-45F3-BBC9-7F990D97365C}" srcOrd="0" destOrd="0" parTransId="{37C40189-3E77-49D6-8239-6E68378C6EC1}" sibTransId="{8D5AD5E1-AD84-434B-809B-4FB9F680DD84}"/>
    <dgm:cxn modelId="{E7642D1E-FD6A-4100-8E7C-6B46F2209F17}" type="presOf" srcId="{33166938-F3B8-419C-8C95-7DC007B44292}" destId="{2D1C4EA6-6C39-46B8-A65F-805C73F0716D}" srcOrd="0" destOrd="0" presId="urn:microsoft.com/office/officeart/2005/8/layout/arrow2"/>
    <dgm:cxn modelId="{48D44B01-CE98-4C56-8317-862C5A004AF9}" type="presOf" srcId="{72DC7F79-176A-45F3-BBC9-7F990D97365C}" destId="{9F5A1A10-654D-4C16-913A-723995084416}" srcOrd="0" destOrd="0" presId="urn:microsoft.com/office/officeart/2005/8/layout/arrow2"/>
    <dgm:cxn modelId="{A2E67F35-42CE-4773-8D6D-0EBBF6508BE2}" type="presParOf" srcId="{2D1C4EA6-6C39-46B8-A65F-805C73F0716D}" destId="{675264AD-D0F9-43EE-B0A4-01DA06231272}" srcOrd="0" destOrd="0" presId="urn:microsoft.com/office/officeart/2005/8/layout/arrow2"/>
    <dgm:cxn modelId="{C16D56A5-B293-4A10-BB0C-EF6263AF95C3}" type="presParOf" srcId="{2D1C4EA6-6C39-46B8-A65F-805C73F0716D}" destId="{F3891C74-FBE3-41D8-B894-A20908A2B1D3}" srcOrd="1" destOrd="0" presId="urn:microsoft.com/office/officeart/2005/8/layout/arrow2"/>
    <dgm:cxn modelId="{15732FBA-2817-446B-8493-73F9C68D0565}" type="presParOf" srcId="{F3891C74-FBE3-41D8-B894-A20908A2B1D3}" destId="{59EA3BA0-44FB-42AD-97DE-2626D96B6FC5}" srcOrd="0" destOrd="0" presId="urn:microsoft.com/office/officeart/2005/8/layout/arrow2"/>
    <dgm:cxn modelId="{B1D51BDB-D9B2-4ABF-8DCF-4833A5746744}" type="presParOf" srcId="{F3891C74-FBE3-41D8-B894-A20908A2B1D3}" destId="{9F5A1A10-654D-4C16-913A-723995084416}"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32EC98-85CE-4FF6-BBCE-DBC42B8BF8AF}" type="doc">
      <dgm:prSet loTypeId="urn:microsoft.com/office/officeart/2005/8/layout/vList6" loCatId="list" qsTypeId="urn:microsoft.com/office/officeart/2005/8/quickstyle/3d7" qsCatId="3D" csTypeId="urn:microsoft.com/office/officeart/2005/8/colors/accent5_3" csCatId="accent5" phldr="1"/>
      <dgm:spPr/>
      <dgm:t>
        <a:bodyPr/>
        <a:lstStyle/>
        <a:p>
          <a:endParaRPr lang="zh-TW" altLang="en-US"/>
        </a:p>
      </dgm:t>
    </dgm:pt>
    <dgm:pt modelId="{A0E0B62D-4A24-4E66-BDB0-CA3DAB3FF12D}">
      <dgm:prSet phldrT="[文字]"/>
      <dgm:spPr/>
      <dgm:t>
        <a:bodyPr/>
        <a:lstStyle/>
        <a:p>
          <a:r>
            <a:rPr lang="en-US" altLang="zh-TW" b="1" dirty="0" smtClean="0">
              <a:latin typeface="Times New Roman" pitchFamily="18" charset="0"/>
              <a:cs typeface="Times New Roman" pitchFamily="18" charset="0"/>
            </a:rPr>
            <a:t>BACKGROUND</a:t>
          </a:r>
          <a:endParaRPr lang="zh-TW" altLang="en-US" b="1" dirty="0">
            <a:latin typeface="Times New Roman" pitchFamily="18" charset="0"/>
            <a:cs typeface="Times New Roman" pitchFamily="18" charset="0"/>
          </a:endParaRPr>
        </a:p>
      </dgm:t>
    </dgm:pt>
    <dgm:pt modelId="{0D60156E-36BC-4AA8-9386-E0E3A23E0009}" type="parTrans" cxnId="{E0159223-A9D4-47B2-B6B7-BDC45C34004A}">
      <dgm:prSet/>
      <dgm:spPr/>
      <dgm:t>
        <a:bodyPr/>
        <a:lstStyle/>
        <a:p>
          <a:endParaRPr lang="zh-TW" altLang="en-US"/>
        </a:p>
      </dgm:t>
    </dgm:pt>
    <dgm:pt modelId="{B1005209-72DD-4476-B254-81099AE2A902}" type="sibTrans" cxnId="{E0159223-A9D4-47B2-B6B7-BDC45C34004A}">
      <dgm:prSet/>
      <dgm:spPr/>
      <dgm:t>
        <a:bodyPr/>
        <a:lstStyle/>
        <a:p>
          <a:endParaRPr lang="zh-TW" altLang="en-US"/>
        </a:p>
      </dgm:t>
    </dgm:pt>
    <dgm:pt modelId="{07D432A2-D534-4428-B96E-30CA14317B64}">
      <dgm:prSet phldrT="[文字]" custT="1"/>
      <dgm:spPr/>
      <dgm:t>
        <a:bodyPr/>
        <a:lstStyle/>
        <a:p>
          <a:r>
            <a:rPr lang="en-US" sz="1600" b="1" dirty="0" smtClean="0">
              <a:solidFill>
                <a:schemeClr val="accent5">
                  <a:lumMod val="50000"/>
                </a:schemeClr>
              </a:solidFill>
              <a:latin typeface="Times New Roman" pitchFamily="18" charset="0"/>
              <a:cs typeface="Times New Roman" pitchFamily="18" charset="0"/>
            </a:rPr>
            <a:t>Globalization: </a:t>
          </a:r>
          <a:r>
            <a:rPr lang="en-US" sz="1600" b="1" dirty="0" smtClean="0">
              <a:latin typeface="Times New Roman" pitchFamily="18" charset="0"/>
              <a:cs typeface="Times New Roman" pitchFamily="18" charset="0"/>
            </a:rPr>
            <a:t>English as an international language in multicultural contexts</a:t>
          </a:r>
          <a:endParaRPr lang="zh-TW" altLang="en-US" sz="1600" b="1" dirty="0">
            <a:latin typeface="Times New Roman" pitchFamily="18" charset="0"/>
            <a:cs typeface="Times New Roman" pitchFamily="18" charset="0"/>
          </a:endParaRPr>
        </a:p>
      </dgm:t>
    </dgm:pt>
    <dgm:pt modelId="{CBB4ABD1-556E-4CA4-94A2-91A7B82DB65C}" type="parTrans" cxnId="{F0EEC9B0-6931-43F0-9281-0AC18B46B0EF}">
      <dgm:prSet/>
      <dgm:spPr/>
      <dgm:t>
        <a:bodyPr/>
        <a:lstStyle/>
        <a:p>
          <a:endParaRPr lang="zh-TW" altLang="en-US"/>
        </a:p>
      </dgm:t>
    </dgm:pt>
    <dgm:pt modelId="{365BDF94-ABEF-4CE1-91A4-5CBB309C9FFA}" type="sibTrans" cxnId="{F0EEC9B0-6931-43F0-9281-0AC18B46B0EF}">
      <dgm:prSet/>
      <dgm:spPr/>
      <dgm:t>
        <a:bodyPr/>
        <a:lstStyle/>
        <a:p>
          <a:endParaRPr lang="zh-TW" altLang="en-US"/>
        </a:p>
      </dgm:t>
    </dgm:pt>
    <dgm:pt modelId="{8A54A9F3-2D99-4007-8514-3C7CE7C7F668}">
      <dgm:prSet phldrT="[文字]" custT="1"/>
      <dgm:spPr/>
      <dgm:t>
        <a:bodyPr/>
        <a:lstStyle/>
        <a:p>
          <a:r>
            <a:rPr lang="en-US" sz="1600" b="1" dirty="0" smtClean="0">
              <a:solidFill>
                <a:schemeClr val="accent5">
                  <a:lumMod val="50000"/>
                </a:schemeClr>
              </a:solidFill>
              <a:latin typeface="Times New Roman" pitchFamily="18" charset="0"/>
              <a:cs typeface="Times New Roman" pitchFamily="18" charset="0"/>
            </a:rPr>
            <a:t>Global competence: </a:t>
          </a:r>
          <a:r>
            <a:rPr lang="en-US" sz="1600" b="1" dirty="0" smtClean="0">
              <a:latin typeface="Times New Roman" pitchFamily="18" charset="0"/>
              <a:cs typeface="Times New Roman" pitchFamily="18" charset="0"/>
            </a:rPr>
            <a:t>English ability and multicultural competence</a:t>
          </a:r>
          <a:endParaRPr lang="zh-TW" altLang="en-US" sz="1600" b="1" dirty="0">
            <a:latin typeface="Times New Roman" pitchFamily="18" charset="0"/>
            <a:cs typeface="Times New Roman" pitchFamily="18" charset="0"/>
          </a:endParaRPr>
        </a:p>
      </dgm:t>
    </dgm:pt>
    <dgm:pt modelId="{7EFBAC37-051C-4910-BFAE-B4E3CFF6D895}" type="parTrans" cxnId="{F3C0D165-5185-4F2C-8F17-8D73EA7CDCBA}">
      <dgm:prSet/>
      <dgm:spPr/>
      <dgm:t>
        <a:bodyPr/>
        <a:lstStyle/>
        <a:p>
          <a:endParaRPr lang="zh-TW" altLang="en-US"/>
        </a:p>
      </dgm:t>
    </dgm:pt>
    <dgm:pt modelId="{3E59FDD1-DDEB-47EA-A1C9-B93E621F68ED}" type="sibTrans" cxnId="{F3C0D165-5185-4F2C-8F17-8D73EA7CDCBA}">
      <dgm:prSet/>
      <dgm:spPr/>
      <dgm:t>
        <a:bodyPr/>
        <a:lstStyle/>
        <a:p>
          <a:endParaRPr lang="zh-TW" altLang="en-US"/>
        </a:p>
      </dgm:t>
    </dgm:pt>
    <dgm:pt modelId="{9C0C4069-BCF8-431B-9C58-82423C286201}">
      <dgm:prSet phldrT="[文字]"/>
      <dgm:spPr/>
      <dgm:t>
        <a:bodyPr/>
        <a:lstStyle/>
        <a:p>
          <a:r>
            <a:rPr lang="en-US" altLang="zh-TW" b="1" dirty="0" smtClean="0">
              <a:latin typeface="Times New Roman" pitchFamily="18" charset="0"/>
              <a:cs typeface="Times New Roman" pitchFamily="18" charset="0"/>
            </a:rPr>
            <a:t>GOAL</a:t>
          </a:r>
          <a:endParaRPr lang="zh-TW" altLang="en-US" b="1" dirty="0">
            <a:latin typeface="Times New Roman" pitchFamily="18" charset="0"/>
            <a:cs typeface="Times New Roman" pitchFamily="18" charset="0"/>
          </a:endParaRPr>
        </a:p>
      </dgm:t>
    </dgm:pt>
    <dgm:pt modelId="{C34AF447-C9D7-4B12-BEC7-26022A9E6138}" type="parTrans" cxnId="{ACA4B668-D744-4913-ABC0-6E55B44C530B}">
      <dgm:prSet/>
      <dgm:spPr/>
      <dgm:t>
        <a:bodyPr/>
        <a:lstStyle/>
        <a:p>
          <a:endParaRPr lang="zh-TW" altLang="en-US"/>
        </a:p>
      </dgm:t>
    </dgm:pt>
    <dgm:pt modelId="{B84408EE-3CE1-4871-A796-6CCBD3A2291C}" type="sibTrans" cxnId="{ACA4B668-D744-4913-ABC0-6E55B44C530B}">
      <dgm:prSet/>
      <dgm:spPr/>
      <dgm:t>
        <a:bodyPr/>
        <a:lstStyle/>
        <a:p>
          <a:endParaRPr lang="zh-TW" altLang="en-US"/>
        </a:p>
      </dgm:t>
    </dgm:pt>
    <dgm:pt modelId="{97584361-0F34-46B2-840C-1A3516AA470B}">
      <dgm:prSet phldrT="[文字]" custT="1"/>
      <dgm:spPr/>
      <dgm:t>
        <a:bodyPr/>
        <a:lstStyle/>
        <a:p>
          <a:r>
            <a:rPr lang="en-US" sz="1600" b="1" dirty="0" smtClean="0">
              <a:solidFill>
                <a:schemeClr val="tx1">
                  <a:lumMod val="85000"/>
                  <a:lumOff val="15000"/>
                </a:schemeClr>
              </a:solidFill>
              <a:latin typeface="Times New Roman" pitchFamily="18" charset="0"/>
              <a:cs typeface="Times New Roman" pitchFamily="18" charset="0"/>
            </a:rPr>
            <a:t>Foster multicultural competency among students</a:t>
          </a:r>
          <a:endParaRPr lang="zh-TW" altLang="en-US" sz="1600" b="1" dirty="0">
            <a:solidFill>
              <a:schemeClr val="tx1">
                <a:lumMod val="85000"/>
                <a:lumOff val="15000"/>
              </a:schemeClr>
            </a:solidFill>
            <a:latin typeface="Times New Roman" pitchFamily="18" charset="0"/>
            <a:cs typeface="Times New Roman" pitchFamily="18" charset="0"/>
          </a:endParaRPr>
        </a:p>
      </dgm:t>
    </dgm:pt>
    <dgm:pt modelId="{3E4FB516-6618-4653-BC2B-32FE159F823E}" type="parTrans" cxnId="{153E92C1-A415-4858-B571-9F7E098FEA59}">
      <dgm:prSet/>
      <dgm:spPr/>
      <dgm:t>
        <a:bodyPr/>
        <a:lstStyle/>
        <a:p>
          <a:endParaRPr lang="zh-TW" altLang="en-US"/>
        </a:p>
      </dgm:t>
    </dgm:pt>
    <dgm:pt modelId="{318709FF-82C4-48B3-9CB6-59713B7876B6}" type="sibTrans" cxnId="{153E92C1-A415-4858-B571-9F7E098FEA59}">
      <dgm:prSet/>
      <dgm:spPr/>
      <dgm:t>
        <a:bodyPr/>
        <a:lstStyle/>
        <a:p>
          <a:endParaRPr lang="zh-TW" altLang="en-US"/>
        </a:p>
      </dgm:t>
    </dgm:pt>
    <dgm:pt modelId="{1E77A71D-30AC-4CE7-9124-FD1742264BF3}">
      <dgm:prSet phldrT="[文字]" custT="1"/>
      <dgm:spPr/>
      <dgm:t>
        <a:bodyPr/>
        <a:lstStyle/>
        <a:p>
          <a:r>
            <a:rPr lang="en-US" sz="1600" b="1" dirty="0" smtClean="0">
              <a:solidFill>
                <a:schemeClr val="accent5">
                  <a:lumMod val="50000"/>
                </a:schemeClr>
              </a:solidFill>
              <a:latin typeface="Times New Roman" pitchFamily="18" charset="0"/>
              <a:cs typeface="Times New Roman" pitchFamily="18" charset="0"/>
            </a:rPr>
            <a:t>English Education Trend: </a:t>
          </a:r>
          <a:r>
            <a:rPr lang="en-US" sz="1600" b="1" dirty="0" smtClean="0">
              <a:latin typeface="Times New Roman" pitchFamily="18" charset="0"/>
              <a:cs typeface="Times New Roman" pitchFamily="18" charset="0"/>
            </a:rPr>
            <a:t>Content and Language Integrated Learning (CLIL)</a:t>
          </a:r>
          <a:endParaRPr lang="zh-TW" altLang="en-US" sz="1600" b="1" dirty="0">
            <a:latin typeface="Times New Roman" pitchFamily="18" charset="0"/>
            <a:cs typeface="Times New Roman" pitchFamily="18" charset="0"/>
          </a:endParaRPr>
        </a:p>
      </dgm:t>
    </dgm:pt>
    <dgm:pt modelId="{9E1DFD5D-6911-4AE8-9233-B42F45402884}" type="parTrans" cxnId="{D6788C0B-356C-4D4F-92E8-07B96210040E}">
      <dgm:prSet/>
      <dgm:spPr/>
      <dgm:t>
        <a:bodyPr/>
        <a:lstStyle/>
        <a:p>
          <a:endParaRPr lang="zh-TW" altLang="en-US"/>
        </a:p>
      </dgm:t>
    </dgm:pt>
    <dgm:pt modelId="{C17DB356-C878-4E8E-A290-09EF455DADAE}" type="sibTrans" cxnId="{D6788C0B-356C-4D4F-92E8-07B96210040E}">
      <dgm:prSet/>
      <dgm:spPr/>
      <dgm:t>
        <a:bodyPr/>
        <a:lstStyle/>
        <a:p>
          <a:endParaRPr lang="zh-TW" altLang="en-US"/>
        </a:p>
      </dgm:t>
    </dgm:pt>
    <dgm:pt modelId="{03494DB2-6B2C-483E-B1B4-5E0F8F31E6E7}">
      <dgm:prSet custT="1"/>
      <dgm:spPr/>
      <dgm:t>
        <a:bodyPr/>
        <a:lstStyle/>
        <a:p>
          <a:r>
            <a:rPr lang="en-US" sz="1600" b="1" dirty="0" smtClean="0">
              <a:solidFill>
                <a:schemeClr val="tx1">
                  <a:lumMod val="85000"/>
                  <a:lumOff val="15000"/>
                </a:schemeClr>
              </a:solidFill>
              <a:latin typeface="Times New Roman" pitchFamily="18" charset="0"/>
              <a:cs typeface="Times New Roman" pitchFamily="18" charset="0"/>
            </a:rPr>
            <a:t>Prepare students as English users with communicative ability</a:t>
          </a:r>
          <a:endParaRPr lang="zh-TW" altLang="en-US" sz="1600" b="1" dirty="0">
            <a:solidFill>
              <a:schemeClr val="tx1">
                <a:lumMod val="85000"/>
                <a:lumOff val="15000"/>
              </a:schemeClr>
            </a:solidFill>
            <a:latin typeface="Times New Roman" pitchFamily="18" charset="0"/>
            <a:cs typeface="Times New Roman" pitchFamily="18" charset="0"/>
          </a:endParaRPr>
        </a:p>
      </dgm:t>
    </dgm:pt>
    <dgm:pt modelId="{1D9CC404-B6B5-4BCE-915C-AE547B74EC54}" type="parTrans" cxnId="{176E9E58-2271-4E49-A668-4110AF8536F7}">
      <dgm:prSet/>
      <dgm:spPr/>
      <dgm:t>
        <a:bodyPr/>
        <a:lstStyle/>
        <a:p>
          <a:endParaRPr lang="zh-TW" altLang="en-US"/>
        </a:p>
      </dgm:t>
    </dgm:pt>
    <dgm:pt modelId="{768ACC08-7764-41CE-AC8E-0C085233F6AB}" type="sibTrans" cxnId="{176E9E58-2271-4E49-A668-4110AF8536F7}">
      <dgm:prSet/>
      <dgm:spPr/>
      <dgm:t>
        <a:bodyPr/>
        <a:lstStyle/>
        <a:p>
          <a:endParaRPr lang="zh-TW" altLang="en-US"/>
        </a:p>
      </dgm:t>
    </dgm:pt>
    <dgm:pt modelId="{3AC144A7-F823-49DE-B09B-522D679D03B6}" type="pres">
      <dgm:prSet presAssocID="{2332EC98-85CE-4FF6-BBCE-DBC42B8BF8AF}" presName="Name0" presStyleCnt="0">
        <dgm:presLayoutVars>
          <dgm:dir/>
          <dgm:animLvl val="lvl"/>
          <dgm:resizeHandles/>
        </dgm:presLayoutVars>
      </dgm:prSet>
      <dgm:spPr/>
      <dgm:t>
        <a:bodyPr/>
        <a:lstStyle/>
        <a:p>
          <a:endParaRPr lang="zh-TW" altLang="en-US"/>
        </a:p>
      </dgm:t>
    </dgm:pt>
    <dgm:pt modelId="{369EFC96-6F93-473F-A470-F1CB4229D92A}" type="pres">
      <dgm:prSet presAssocID="{A0E0B62D-4A24-4E66-BDB0-CA3DAB3FF12D}" presName="linNode" presStyleCnt="0"/>
      <dgm:spPr/>
    </dgm:pt>
    <dgm:pt modelId="{EC5B5D51-EF59-4A53-9679-3111AC0D443A}" type="pres">
      <dgm:prSet presAssocID="{A0E0B62D-4A24-4E66-BDB0-CA3DAB3FF12D}" presName="parentShp" presStyleLbl="node1" presStyleIdx="0" presStyleCnt="2" custScaleY="139774">
        <dgm:presLayoutVars>
          <dgm:bulletEnabled val="1"/>
        </dgm:presLayoutVars>
      </dgm:prSet>
      <dgm:spPr/>
      <dgm:t>
        <a:bodyPr/>
        <a:lstStyle/>
        <a:p>
          <a:endParaRPr lang="zh-TW" altLang="en-US"/>
        </a:p>
      </dgm:t>
    </dgm:pt>
    <dgm:pt modelId="{F42009CF-4F42-4444-95BE-39D3813079DE}" type="pres">
      <dgm:prSet presAssocID="{A0E0B62D-4A24-4E66-BDB0-CA3DAB3FF12D}" presName="childShp" presStyleLbl="bgAccFollowNode1" presStyleIdx="0" presStyleCnt="2" custScaleY="145446" custLinFactNeighborX="7721" custLinFactNeighborY="6832">
        <dgm:presLayoutVars>
          <dgm:bulletEnabled val="1"/>
        </dgm:presLayoutVars>
      </dgm:prSet>
      <dgm:spPr/>
      <dgm:t>
        <a:bodyPr/>
        <a:lstStyle/>
        <a:p>
          <a:endParaRPr lang="zh-TW" altLang="en-US"/>
        </a:p>
      </dgm:t>
    </dgm:pt>
    <dgm:pt modelId="{DBE751B1-21B5-4AE6-AF7D-25BE36E21DFE}" type="pres">
      <dgm:prSet presAssocID="{B1005209-72DD-4476-B254-81099AE2A902}" presName="spacing" presStyleCnt="0"/>
      <dgm:spPr/>
    </dgm:pt>
    <dgm:pt modelId="{A40CFAEE-DA7E-4E43-98BF-419C0EE5FBAF}" type="pres">
      <dgm:prSet presAssocID="{9C0C4069-BCF8-431B-9C58-82423C286201}" presName="linNode" presStyleCnt="0"/>
      <dgm:spPr/>
    </dgm:pt>
    <dgm:pt modelId="{CDAE4D53-227C-4A5B-8740-376AEFFA06DF}" type="pres">
      <dgm:prSet presAssocID="{9C0C4069-BCF8-431B-9C58-82423C286201}" presName="parentShp" presStyleLbl="node1" presStyleIdx="1" presStyleCnt="2" custScaleY="96837">
        <dgm:presLayoutVars>
          <dgm:bulletEnabled val="1"/>
        </dgm:presLayoutVars>
      </dgm:prSet>
      <dgm:spPr/>
      <dgm:t>
        <a:bodyPr/>
        <a:lstStyle/>
        <a:p>
          <a:endParaRPr lang="zh-TW" altLang="en-US"/>
        </a:p>
      </dgm:t>
    </dgm:pt>
    <dgm:pt modelId="{8B760CB8-654F-467E-A62C-3F0AA9FC6B20}" type="pres">
      <dgm:prSet presAssocID="{9C0C4069-BCF8-431B-9C58-82423C286201}" presName="childShp" presStyleLbl="bgAccFollowNode1" presStyleIdx="1" presStyleCnt="2" custScaleY="72668" custLinFactNeighborX="7738" custLinFactNeighborY="-738">
        <dgm:presLayoutVars>
          <dgm:bulletEnabled val="1"/>
        </dgm:presLayoutVars>
      </dgm:prSet>
      <dgm:spPr/>
      <dgm:t>
        <a:bodyPr/>
        <a:lstStyle/>
        <a:p>
          <a:endParaRPr lang="zh-TW" altLang="en-US"/>
        </a:p>
      </dgm:t>
    </dgm:pt>
  </dgm:ptLst>
  <dgm:cxnLst>
    <dgm:cxn modelId="{DBA5E939-1513-4ADC-9F83-4B7D105B6727}" type="presOf" srcId="{8A54A9F3-2D99-4007-8514-3C7CE7C7F668}" destId="{F42009CF-4F42-4444-95BE-39D3813079DE}" srcOrd="0" destOrd="1" presId="urn:microsoft.com/office/officeart/2005/8/layout/vList6"/>
    <dgm:cxn modelId="{D6788C0B-356C-4D4F-92E8-07B96210040E}" srcId="{A0E0B62D-4A24-4E66-BDB0-CA3DAB3FF12D}" destId="{1E77A71D-30AC-4CE7-9124-FD1742264BF3}" srcOrd="2" destOrd="0" parTransId="{9E1DFD5D-6911-4AE8-9233-B42F45402884}" sibTransId="{C17DB356-C878-4E8E-A290-09EF455DADAE}"/>
    <dgm:cxn modelId="{E0896CB0-9133-4269-B63D-6B2CE709750A}" type="presOf" srcId="{97584361-0F34-46B2-840C-1A3516AA470B}" destId="{8B760CB8-654F-467E-A62C-3F0AA9FC6B20}" srcOrd="0" destOrd="0" presId="urn:microsoft.com/office/officeart/2005/8/layout/vList6"/>
    <dgm:cxn modelId="{4B89EB0E-2386-4FF0-AA1D-C101E018EC96}" type="presOf" srcId="{1E77A71D-30AC-4CE7-9124-FD1742264BF3}" destId="{F42009CF-4F42-4444-95BE-39D3813079DE}" srcOrd="0" destOrd="2" presId="urn:microsoft.com/office/officeart/2005/8/layout/vList6"/>
    <dgm:cxn modelId="{ACA4B668-D744-4913-ABC0-6E55B44C530B}" srcId="{2332EC98-85CE-4FF6-BBCE-DBC42B8BF8AF}" destId="{9C0C4069-BCF8-431B-9C58-82423C286201}" srcOrd="1" destOrd="0" parTransId="{C34AF447-C9D7-4B12-BEC7-26022A9E6138}" sibTransId="{B84408EE-3CE1-4871-A796-6CCBD3A2291C}"/>
    <dgm:cxn modelId="{3F562FDD-73D7-488B-A2C6-9EF565435162}" type="presOf" srcId="{2332EC98-85CE-4FF6-BBCE-DBC42B8BF8AF}" destId="{3AC144A7-F823-49DE-B09B-522D679D03B6}" srcOrd="0" destOrd="0" presId="urn:microsoft.com/office/officeart/2005/8/layout/vList6"/>
    <dgm:cxn modelId="{F0EEC9B0-6931-43F0-9281-0AC18B46B0EF}" srcId="{A0E0B62D-4A24-4E66-BDB0-CA3DAB3FF12D}" destId="{07D432A2-D534-4428-B96E-30CA14317B64}" srcOrd="0" destOrd="0" parTransId="{CBB4ABD1-556E-4CA4-94A2-91A7B82DB65C}" sibTransId="{365BDF94-ABEF-4CE1-91A4-5CBB309C9FFA}"/>
    <dgm:cxn modelId="{F3C0D165-5185-4F2C-8F17-8D73EA7CDCBA}" srcId="{A0E0B62D-4A24-4E66-BDB0-CA3DAB3FF12D}" destId="{8A54A9F3-2D99-4007-8514-3C7CE7C7F668}" srcOrd="1" destOrd="0" parTransId="{7EFBAC37-051C-4910-BFAE-B4E3CFF6D895}" sibTransId="{3E59FDD1-DDEB-47EA-A1C9-B93E621F68ED}"/>
    <dgm:cxn modelId="{E0159223-A9D4-47B2-B6B7-BDC45C34004A}" srcId="{2332EC98-85CE-4FF6-BBCE-DBC42B8BF8AF}" destId="{A0E0B62D-4A24-4E66-BDB0-CA3DAB3FF12D}" srcOrd="0" destOrd="0" parTransId="{0D60156E-36BC-4AA8-9386-E0E3A23E0009}" sibTransId="{B1005209-72DD-4476-B254-81099AE2A902}"/>
    <dgm:cxn modelId="{4593B051-C54F-4FF6-B41A-99B7BBA601A6}" type="presOf" srcId="{9C0C4069-BCF8-431B-9C58-82423C286201}" destId="{CDAE4D53-227C-4A5B-8740-376AEFFA06DF}" srcOrd="0" destOrd="0" presId="urn:microsoft.com/office/officeart/2005/8/layout/vList6"/>
    <dgm:cxn modelId="{153E92C1-A415-4858-B571-9F7E098FEA59}" srcId="{9C0C4069-BCF8-431B-9C58-82423C286201}" destId="{97584361-0F34-46B2-840C-1A3516AA470B}" srcOrd="0" destOrd="0" parTransId="{3E4FB516-6618-4653-BC2B-32FE159F823E}" sibTransId="{318709FF-82C4-48B3-9CB6-59713B7876B6}"/>
    <dgm:cxn modelId="{176E9E58-2271-4E49-A668-4110AF8536F7}" srcId="{9C0C4069-BCF8-431B-9C58-82423C286201}" destId="{03494DB2-6B2C-483E-B1B4-5E0F8F31E6E7}" srcOrd="1" destOrd="0" parTransId="{1D9CC404-B6B5-4BCE-915C-AE547B74EC54}" sibTransId="{768ACC08-7764-41CE-AC8E-0C085233F6AB}"/>
    <dgm:cxn modelId="{927D9531-EB44-4C0B-90F1-192F81E52CDC}" type="presOf" srcId="{07D432A2-D534-4428-B96E-30CA14317B64}" destId="{F42009CF-4F42-4444-95BE-39D3813079DE}" srcOrd="0" destOrd="0" presId="urn:microsoft.com/office/officeart/2005/8/layout/vList6"/>
    <dgm:cxn modelId="{8601AA40-E8C5-4660-AB2B-589788F0E310}" type="presOf" srcId="{A0E0B62D-4A24-4E66-BDB0-CA3DAB3FF12D}" destId="{EC5B5D51-EF59-4A53-9679-3111AC0D443A}" srcOrd="0" destOrd="0" presId="urn:microsoft.com/office/officeart/2005/8/layout/vList6"/>
    <dgm:cxn modelId="{35719561-048D-4414-8BD8-84A4B18B4E8D}" type="presOf" srcId="{03494DB2-6B2C-483E-B1B4-5E0F8F31E6E7}" destId="{8B760CB8-654F-467E-A62C-3F0AA9FC6B20}" srcOrd="0" destOrd="1" presId="urn:microsoft.com/office/officeart/2005/8/layout/vList6"/>
    <dgm:cxn modelId="{4B81809B-C8FB-4631-83A3-752EF3F2FA6F}" type="presParOf" srcId="{3AC144A7-F823-49DE-B09B-522D679D03B6}" destId="{369EFC96-6F93-473F-A470-F1CB4229D92A}" srcOrd="0" destOrd="0" presId="urn:microsoft.com/office/officeart/2005/8/layout/vList6"/>
    <dgm:cxn modelId="{A5819908-9030-4E05-A2E4-9A44FE3AA247}" type="presParOf" srcId="{369EFC96-6F93-473F-A470-F1CB4229D92A}" destId="{EC5B5D51-EF59-4A53-9679-3111AC0D443A}" srcOrd="0" destOrd="0" presId="urn:microsoft.com/office/officeart/2005/8/layout/vList6"/>
    <dgm:cxn modelId="{39DC0052-399D-4B6A-86FF-56C69328E820}" type="presParOf" srcId="{369EFC96-6F93-473F-A470-F1CB4229D92A}" destId="{F42009CF-4F42-4444-95BE-39D3813079DE}" srcOrd="1" destOrd="0" presId="urn:microsoft.com/office/officeart/2005/8/layout/vList6"/>
    <dgm:cxn modelId="{7D6F0B9E-50C1-4F14-B640-4A5DCE6E93AE}" type="presParOf" srcId="{3AC144A7-F823-49DE-B09B-522D679D03B6}" destId="{DBE751B1-21B5-4AE6-AF7D-25BE36E21DFE}" srcOrd="1" destOrd="0" presId="urn:microsoft.com/office/officeart/2005/8/layout/vList6"/>
    <dgm:cxn modelId="{DF9659F3-1A26-406C-9232-DF70A327A34E}" type="presParOf" srcId="{3AC144A7-F823-49DE-B09B-522D679D03B6}" destId="{A40CFAEE-DA7E-4E43-98BF-419C0EE5FBAF}" srcOrd="2" destOrd="0" presId="urn:microsoft.com/office/officeart/2005/8/layout/vList6"/>
    <dgm:cxn modelId="{D669FC45-DB17-4345-B6E0-7BB67F058B09}" type="presParOf" srcId="{A40CFAEE-DA7E-4E43-98BF-419C0EE5FBAF}" destId="{CDAE4D53-227C-4A5B-8740-376AEFFA06DF}" srcOrd="0" destOrd="0" presId="urn:microsoft.com/office/officeart/2005/8/layout/vList6"/>
    <dgm:cxn modelId="{51BDCE57-6453-466D-B935-BA26D5431E70}" type="presParOf" srcId="{A40CFAEE-DA7E-4E43-98BF-419C0EE5FBAF}" destId="{8B760CB8-654F-467E-A62C-3F0AA9FC6B2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3CD1B-BA63-4E65-B2E8-147ABB9CCA90}">
      <dsp:nvSpPr>
        <dsp:cNvPr id="0" name=""/>
        <dsp:cNvSpPr/>
      </dsp:nvSpPr>
      <dsp:spPr>
        <a:xfrm rot="21300000">
          <a:off x="291435" y="1064700"/>
          <a:ext cx="6113873" cy="534894"/>
        </a:xfrm>
        <a:prstGeom prst="mathMinus">
          <a:avLst/>
        </a:prstGeom>
        <a:gradFill rotWithShape="0">
          <a:gsLst>
            <a:gs pos="0">
              <a:schemeClr val="accent2">
                <a:tint val="40000"/>
                <a:hueOff val="0"/>
                <a:satOff val="0"/>
                <a:lumOff val="0"/>
                <a:alphaOff val="0"/>
                <a:tint val="98000"/>
                <a:satMod val="220000"/>
              </a:schemeClr>
            </a:gs>
            <a:gs pos="31000">
              <a:schemeClr val="accent2">
                <a:tint val="40000"/>
                <a:hueOff val="0"/>
                <a:satOff val="0"/>
                <a:lumOff val="0"/>
                <a:alphaOff val="0"/>
                <a:tint val="30000"/>
                <a:satMod val="150000"/>
              </a:schemeClr>
            </a:gs>
            <a:gs pos="91000">
              <a:schemeClr val="accent2">
                <a:tint val="40000"/>
                <a:hueOff val="0"/>
                <a:satOff val="0"/>
                <a:lumOff val="0"/>
                <a:alphaOff val="0"/>
                <a:tint val="96000"/>
              </a:schemeClr>
            </a:gs>
          </a:gsLst>
          <a:path path="circle">
            <a:fillToRect l="50000" t="150000" r="50000"/>
          </a:path>
        </a:gradFill>
        <a:ln w="12700" cap="flat" cmpd="sng" algn="ctr">
          <a:solidFill>
            <a:schemeClr val="lt1">
              <a:hueOff val="0"/>
              <a:satOff val="0"/>
              <a:lumOff val="0"/>
              <a:alphaOff val="0"/>
            </a:schemeClr>
          </a:solidFill>
          <a:prstDash val="solid"/>
        </a:ln>
        <a:effectLst>
          <a:glow rad="63500">
            <a:schemeClr val="accent2">
              <a:tint val="40000"/>
              <a:hueOff val="0"/>
              <a:satOff val="0"/>
              <a:lumOff val="0"/>
              <a:alphaOff val="0"/>
              <a:alpha val="45000"/>
              <a:satMod val="110000"/>
            </a:schemeClr>
          </a:glo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3D55DD1-3A3D-4927-AAAA-B735A1FD74E0}">
      <dsp:nvSpPr>
        <dsp:cNvPr id="0" name=""/>
        <dsp:cNvSpPr/>
      </dsp:nvSpPr>
      <dsp:spPr>
        <a:xfrm>
          <a:off x="803609" y="133214"/>
          <a:ext cx="2009023" cy="1065718"/>
        </a:xfrm>
        <a:prstGeom prst="downArrow">
          <a:avLst/>
        </a:prstGeom>
        <a:gradFill rotWithShape="0">
          <a:gsLst>
            <a:gs pos="0">
              <a:schemeClr val="accent2">
                <a:hueOff val="0"/>
                <a:satOff val="0"/>
                <a:lumOff val="0"/>
                <a:alphaOff val="0"/>
                <a:tint val="98000"/>
                <a:satMod val="220000"/>
              </a:schemeClr>
            </a:gs>
            <a:gs pos="31000">
              <a:schemeClr val="accent2">
                <a:hueOff val="0"/>
                <a:satOff val="0"/>
                <a:lumOff val="0"/>
                <a:alphaOff val="0"/>
                <a:tint val="30000"/>
                <a:satMod val="150000"/>
              </a:schemeClr>
            </a:gs>
            <a:gs pos="91000">
              <a:schemeClr val="accent2">
                <a:hueOff val="0"/>
                <a:satOff val="0"/>
                <a:lumOff val="0"/>
                <a:alphaOff val="0"/>
                <a:tint val="96000"/>
              </a:schemeClr>
            </a:gs>
          </a:gsLst>
          <a:path path="circle">
            <a:fillToRect l="50000" t="150000" r="50000"/>
          </a:path>
        </a:gradFill>
        <a:ln>
          <a:noFill/>
        </a:ln>
        <a:effectLst>
          <a:glow rad="63500">
            <a:schemeClr val="accent2">
              <a:hueOff val="0"/>
              <a:satOff val="0"/>
              <a:lumOff val="0"/>
              <a:alphaOff val="0"/>
              <a:alpha val="45000"/>
              <a:satMod val="11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A9BDAB-CA26-4B76-87C1-89A1A7D37E52}">
      <dsp:nvSpPr>
        <dsp:cNvPr id="0" name=""/>
        <dsp:cNvSpPr/>
      </dsp:nvSpPr>
      <dsp:spPr>
        <a:xfrm>
          <a:off x="2544762" y="0"/>
          <a:ext cx="4151981" cy="111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TW" sz="1600" b="1" kern="1200" dirty="0" smtClean="0">
              <a:solidFill>
                <a:schemeClr val="accent2">
                  <a:lumMod val="75000"/>
                </a:schemeClr>
              </a:solidFill>
              <a:latin typeface="Times New Roman" pitchFamily="18" charset="0"/>
              <a:cs typeface="Times New Roman" pitchFamily="18" charset="0"/>
            </a:rPr>
            <a:t>vast number represents less than 2% of enrolment worldwide.</a:t>
          </a:r>
          <a:endParaRPr lang="zh-TW" altLang="en-US" sz="1600" kern="1200" dirty="0">
            <a:solidFill>
              <a:schemeClr val="accent2">
                <a:lumMod val="75000"/>
              </a:schemeClr>
            </a:solidFill>
          </a:endParaRPr>
        </a:p>
      </dsp:txBody>
      <dsp:txXfrm>
        <a:off x="2544762" y="0"/>
        <a:ext cx="4151981" cy="1119004"/>
      </dsp:txXfrm>
    </dsp:sp>
    <dsp:sp modelId="{8E145442-CD17-4304-948B-F3CA51BE80B3}">
      <dsp:nvSpPr>
        <dsp:cNvPr id="0" name=""/>
        <dsp:cNvSpPr/>
      </dsp:nvSpPr>
      <dsp:spPr>
        <a:xfrm>
          <a:off x="3884111" y="1465362"/>
          <a:ext cx="2009023" cy="1065718"/>
        </a:xfrm>
        <a:prstGeom prst="upArrow">
          <a:avLst/>
        </a:prstGeom>
        <a:gradFill rotWithShape="0">
          <a:gsLst>
            <a:gs pos="0">
              <a:schemeClr val="accent3">
                <a:hueOff val="0"/>
                <a:satOff val="0"/>
                <a:lumOff val="0"/>
                <a:alphaOff val="0"/>
                <a:tint val="98000"/>
                <a:satMod val="220000"/>
              </a:schemeClr>
            </a:gs>
            <a:gs pos="31000">
              <a:schemeClr val="accent3">
                <a:hueOff val="0"/>
                <a:satOff val="0"/>
                <a:lumOff val="0"/>
                <a:alphaOff val="0"/>
                <a:tint val="30000"/>
                <a:satMod val="150000"/>
              </a:schemeClr>
            </a:gs>
            <a:gs pos="91000">
              <a:schemeClr val="accent3">
                <a:hueOff val="0"/>
                <a:satOff val="0"/>
                <a:lumOff val="0"/>
                <a:alphaOff val="0"/>
                <a:tint val="96000"/>
              </a:schemeClr>
            </a:gs>
          </a:gsLst>
          <a:path path="circle">
            <a:fillToRect l="50000" t="150000" r="50000"/>
          </a:path>
        </a:gradFill>
        <a:ln>
          <a:noFill/>
        </a:ln>
        <a:effectLst>
          <a:glow rad="63500">
            <a:schemeClr val="accent3">
              <a:hueOff val="0"/>
              <a:satOff val="0"/>
              <a:lumOff val="0"/>
              <a:alphaOff val="0"/>
              <a:alpha val="45000"/>
              <a:satMod val="11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C44BCD-F347-42CA-B8FA-E17D358774AB}">
      <dsp:nvSpPr>
        <dsp:cNvPr id="0" name=""/>
        <dsp:cNvSpPr/>
      </dsp:nvSpPr>
      <dsp:spPr>
        <a:xfrm>
          <a:off x="0" y="1545291"/>
          <a:ext cx="4151981" cy="111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TW" sz="1600" b="1" kern="1200" dirty="0" smtClean="0">
              <a:solidFill>
                <a:schemeClr val="tx2">
                  <a:lumMod val="60000"/>
                  <a:lumOff val="40000"/>
                </a:schemeClr>
              </a:solidFill>
              <a:latin typeface="Times New Roman" pitchFamily="18" charset="0"/>
              <a:cs typeface="Times New Roman" pitchFamily="18" charset="0"/>
            </a:rPr>
            <a:t>Recently we have seen the ever-increasing number of mobile students, currently reaching over four million a year. </a:t>
          </a:r>
          <a:endParaRPr lang="zh-TW" altLang="en-US" sz="1600" kern="1200" dirty="0">
            <a:solidFill>
              <a:schemeClr val="tx2">
                <a:lumMod val="60000"/>
                <a:lumOff val="40000"/>
              </a:schemeClr>
            </a:solidFill>
          </a:endParaRPr>
        </a:p>
      </dsp:txBody>
      <dsp:txXfrm>
        <a:off x="0" y="1545291"/>
        <a:ext cx="4151981" cy="1119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D633E-FEE6-43A9-80B5-F65D102B5BC0}">
      <dsp:nvSpPr>
        <dsp:cNvPr id="0" name=""/>
        <dsp:cNvSpPr/>
      </dsp:nvSpPr>
      <dsp:spPr>
        <a:xfrm>
          <a:off x="818003" y="0"/>
          <a:ext cx="2419468" cy="1512168"/>
        </a:xfrm>
        <a:prstGeom prst="swooshArrow">
          <a:avLst>
            <a:gd name="adj1" fmla="val 25000"/>
            <a:gd name="adj2" fmla="val 25000"/>
          </a:avLst>
        </a:prstGeom>
        <a:blipFill rotWithShape="0">
          <a:blip xmlns:r="http://schemas.openxmlformats.org/officeDocument/2006/relationships" r:embed="rId1">
            <a:duotone>
              <a:schemeClr val="accent1">
                <a:tint val="40000"/>
                <a:hueOff val="0"/>
                <a:satOff val="0"/>
                <a:lumOff val="0"/>
                <a:alphaOff val="0"/>
                <a:shade val="28000"/>
                <a:satMod val="100000"/>
              </a:schemeClr>
              <a:schemeClr val="accent1">
                <a:tint val="40000"/>
                <a:hueOff val="0"/>
                <a:satOff val="0"/>
                <a:lumOff val="0"/>
                <a:alphaOff val="0"/>
                <a:tint val="100000"/>
                <a:satMod val="200000"/>
              </a:schemeClr>
            </a:duotone>
          </a:blip>
          <a:tile tx="0" ty="0" sx="80000" sy="8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2925147-6697-491E-9E88-CCC5B9F39113}">
      <dsp:nvSpPr>
        <dsp:cNvPr id="0" name=""/>
        <dsp:cNvSpPr/>
      </dsp:nvSpPr>
      <dsp:spPr>
        <a:xfrm>
          <a:off x="2616540" y="306667"/>
          <a:ext cx="179040" cy="179040"/>
        </a:xfrm>
        <a:prstGeom prst="ellipse">
          <a:avLst/>
        </a:prstGeom>
        <a:blipFill rotWithShape="0">
          <a:blip xmlns:r="http://schemas.openxmlformats.org/officeDocument/2006/relationships" r:embed="rId1">
            <a:duotone>
              <a:schemeClr val="accent1">
                <a:hueOff val="0"/>
                <a:satOff val="0"/>
                <a:lumOff val="0"/>
                <a:alphaOff val="0"/>
                <a:shade val="28000"/>
                <a:satMod val="100000"/>
              </a:schemeClr>
              <a:schemeClr val="accent1">
                <a:hueOff val="0"/>
                <a:satOff val="0"/>
                <a:lumOff val="0"/>
                <a:alphaOff val="0"/>
                <a:tint val="100000"/>
                <a:satMod val="200000"/>
              </a:schemeClr>
            </a:duotone>
          </a:blip>
          <a:tile tx="0" ty="0" sx="80000" sy="80000" flip="none" algn="tl"/>
        </a:blipFill>
        <a:ln>
          <a:noFill/>
        </a:ln>
        <a:effectLst>
          <a:outerShdw blurRad="34925" dist="31750" dir="5400000" algn="tl"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1BAF01-8CE0-4463-A510-A5C576357936}">
      <dsp:nvSpPr>
        <dsp:cNvPr id="0" name=""/>
        <dsp:cNvSpPr/>
      </dsp:nvSpPr>
      <dsp:spPr>
        <a:xfrm rot="11929804" flipV="1">
          <a:off x="1743387" y="534229"/>
          <a:ext cx="1793436" cy="36732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870" bIns="0" numCol="1" spcCol="1270" anchor="t" anchorCtr="0">
          <a:noAutofit/>
        </a:bodyPr>
        <a:lstStyle/>
        <a:p>
          <a:pPr lvl="0" algn="r" defTabSz="622300">
            <a:lnSpc>
              <a:spcPct val="90000"/>
            </a:lnSpc>
            <a:spcBef>
              <a:spcPct val="0"/>
            </a:spcBef>
            <a:spcAft>
              <a:spcPct val="35000"/>
            </a:spcAft>
          </a:pPr>
          <a:r>
            <a:rPr lang="en-US" altLang="en-US" sz="1400" b="1" kern="1200" dirty="0" smtClean="0">
              <a:solidFill>
                <a:schemeClr val="accent6">
                  <a:lumMod val="50000"/>
                </a:schemeClr>
              </a:solidFill>
              <a:latin typeface="Times New Roman" pitchFamily="18" charset="0"/>
              <a:cs typeface="Times New Roman" pitchFamily="18" charset="0"/>
            </a:rPr>
            <a:t>higher education internationalization at home </a:t>
          </a:r>
          <a:endParaRPr lang="zh-TW" altLang="en-US" sz="1400" b="1" kern="1200" dirty="0">
            <a:solidFill>
              <a:schemeClr val="accent6">
                <a:lumMod val="50000"/>
              </a:schemeClr>
            </a:solidFill>
            <a:latin typeface="Times New Roman" pitchFamily="18" charset="0"/>
            <a:cs typeface="Times New Roman" pitchFamily="18" charset="0"/>
          </a:endParaRPr>
        </a:p>
      </dsp:txBody>
      <dsp:txXfrm rot="-10800000">
        <a:off x="1761318" y="552160"/>
        <a:ext cx="1757574" cy="331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264AD-D0F9-43EE-B0A4-01DA06231272}">
      <dsp:nvSpPr>
        <dsp:cNvPr id="0" name=""/>
        <dsp:cNvSpPr/>
      </dsp:nvSpPr>
      <dsp:spPr>
        <a:xfrm>
          <a:off x="0" y="365033"/>
          <a:ext cx="2543944" cy="1589965"/>
        </a:xfrm>
        <a:prstGeom prst="swooshArrow">
          <a:avLst>
            <a:gd name="adj1" fmla="val 25000"/>
            <a:gd name="adj2" fmla="val 25000"/>
          </a:avLst>
        </a:prstGeom>
        <a:blipFill rotWithShape="0">
          <a:blip xmlns:r="http://schemas.openxmlformats.org/officeDocument/2006/relationships" r:embed="rId1">
            <a:duotone>
              <a:schemeClr val="accent2">
                <a:tint val="40000"/>
                <a:hueOff val="0"/>
                <a:satOff val="0"/>
                <a:lumOff val="0"/>
                <a:alphaOff val="0"/>
                <a:shade val="28000"/>
                <a:satMod val="100000"/>
              </a:schemeClr>
              <a:schemeClr val="accent2">
                <a:tint val="40000"/>
                <a:hueOff val="0"/>
                <a:satOff val="0"/>
                <a:lumOff val="0"/>
                <a:alphaOff val="0"/>
                <a:tint val="100000"/>
                <a:satMod val="200000"/>
              </a:schemeClr>
            </a:duotone>
          </a:blip>
          <a:tile tx="0" ty="0" sx="80000" sy="8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9EA3BA0-44FB-42AD-97DE-2626D96B6FC5}">
      <dsp:nvSpPr>
        <dsp:cNvPr id="0" name=""/>
        <dsp:cNvSpPr/>
      </dsp:nvSpPr>
      <dsp:spPr>
        <a:xfrm>
          <a:off x="1941029" y="687478"/>
          <a:ext cx="188251" cy="188251"/>
        </a:xfrm>
        <a:prstGeom prst="ellipse">
          <a:avLst/>
        </a:prstGeom>
        <a:blipFill rotWithShape="0">
          <a:blip xmlns:r="http://schemas.openxmlformats.org/officeDocument/2006/relationships" r:embed="rId1">
            <a:duotone>
              <a:schemeClr val="accent2">
                <a:hueOff val="0"/>
                <a:satOff val="0"/>
                <a:lumOff val="0"/>
                <a:alphaOff val="0"/>
                <a:shade val="28000"/>
                <a:satMod val="100000"/>
              </a:schemeClr>
              <a:schemeClr val="accent2">
                <a:hueOff val="0"/>
                <a:satOff val="0"/>
                <a:lumOff val="0"/>
                <a:alphaOff val="0"/>
                <a:tint val="100000"/>
                <a:satMod val="200000"/>
              </a:schemeClr>
            </a:duotone>
          </a:blip>
          <a:tile tx="0" ty="0" sx="80000" sy="80000" flip="none" algn="tl"/>
        </a:blipFill>
        <a:ln>
          <a:noFill/>
        </a:ln>
        <a:effectLst>
          <a:outerShdw blurRad="34925" dist="31750" dir="5400000" algn="tl"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5A1A10-654D-4C16-913A-723995084416}">
      <dsp:nvSpPr>
        <dsp:cNvPr id="0" name=""/>
        <dsp:cNvSpPr/>
      </dsp:nvSpPr>
      <dsp:spPr>
        <a:xfrm rot="12564948" flipV="1">
          <a:off x="638865" y="1073087"/>
          <a:ext cx="1775001" cy="590428"/>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9751" bIns="0" numCol="1" spcCol="1270" anchor="t" anchorCtr="0">
          <a:noAutofit/>
        </a:bodyPr>
        <a:lstStyle/>
        <a:p>
          <a:pPr lvl="0" algn="r" defTabSz="622300">
            <a:lnSpc>
              <a:spcPct val="90000"/>
            </a:lnSpc>
            <a:spcBef>
              <a:spcPct val="0"/>
            </a:spcBef>
            <a:spcAft>
              <a:spcPct val="35000"/>
            </a:spcAft>
          </a:pPr>
          <a:r>
            <a:rPr lang="en-US" altLang="en-US" sz="1400" b="1" kern="1200" dirty="0" smtClean="0">
              <a:solidFill>
                <a:schemeClr val="accent5">
                  <a:lumMod val="75000"/>
                </a:schemeClr>
              </a:solidFill>
              <a:latin typeface="Times New Roman" pitchFamily="18" charset="0"/>
              <a:cs typeface="Times New Roman" pitchFamily="18" charset="0"/>
            </a:rPr>
            <a:t>higher education internationalization across borders</a:t>
          </a:r>
          <a:endParaRPr lang="zh-TW" altLang="en-US" sz="1400" b="1" kern="1200" dirty="0">
            <a:solidFill>
              <a:schemeClr val="accent5">
                <a:lumMod val="75000"/>
              </a:schemeClr>
            </a:solidFill>
            <a:latin typeface="Times New Roman" pitchFamily="18" charset="0"/>
            <a:cs typeface="Times New Roman" pitchFamily="18" charset="0"/>
          </a:endParaRPr>
        </a:p>
      </dsp:txBody>
      <dsp:txXfrm rot="-10800000">
        <a:off x="667687" y="1101909"/>
        <a:ext cx="1717357" cy="532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009CF-4F42-4444-95BE-39D3813079DE}">
      <dsp:nvSpPr>
        <dsp:cNvPr id="0" name=""/>
        <dsp:cNvSpPr/>
      </dsp:nvSpPr>
      <dsp:spPr>
        <a:xfrm>
          <a:off x="2509549" y="144007"/>
          <a:ext cx="3755146" cy="301181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accent5">
                  <a:lumMod val="50000"/>
                </a:schemeClr>
              </a:solidFill>
              <a:latin typeface="Times New Roman" pitchFamily="18" charset="0"/>
              <a:cs typeface="Times New Roman" pitchFamily="18" charset="0"/>
            </a:rPr>
            <a:t>Globalization: </a:t>
          </a:r>
          <a:r>
            <a:rPr lang="en-US" sz="1600" b="1" kern="1200" dirty="0" smtClean="0">
              <a:latin typeface="Times New Roman" pitchFamily="18" charset="0"/>
              <a:cs typeface="Times New Roman" pitchFamily="18" charset="0"/>
            </a:rPr>
            <a:t>English as an international language in multicultural contexts</a:t>
          </a:r>
          <a:endParaRPr lang="zh-TW" altLang="en-US" sz="1600" b="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1" kern="1200" dirty="0" smtClean="0">
              <a:solidFill>
                <a:schemeClr val="accent5">
                  <a:lumMod val="50000"/>
                </a:schemeClr>
              </a:solidFill>
              <a:latin typeface="Times New Roman" pitchFamily="18" charset="0"/>
              <a:cs typeface="Times New Roman" pitchFamily="18" charset="0"/>
            </a:rPr>
            <a:t>Global competence: </a:t>
          </a:r>
          <a:r>
            <a:rPr lang="en-US" sz="1600" b="1" kern="1200" dirty="0" smtClean="0">
              <a:latin typeface="Times New Roman" pitchFamily="18" charset="0"/>
              <a:cs typeface="Times New Roman" pitchFamily="18" charset="0"/>
            </a:rPr>
            <a:t>English ability and multicultural competence</a:t>
          </a:r>
          <a:endParaRPr lang="zh-TW" altLang="en-US" sz="1600" b="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1" kern="1200" dirty="0" smtClean="0">
              <a:solidFill>
                <a:schemeClr val="accent5">
                  <a:lumMod val="50000"/>
                </a:schemeClr>
              </a:solidFill>
              <a:latin typeface="Times New Roman" pitchFamily="18" charset="0"/>
              <a:cs typeface="Times New Roman" pitchFamily="18" charset="0"/>
            </a:rPr>
            <a:t>English Education Trend: </a:t>
          </a:r>
          <a:r>
            <a:rPr lang="en-US" sz="1600" b="1" kern="1200" dirty="0" smtClean="0">
              <a:latin typeface="Times New Roman" pitchFamily="18" charset="0"/>
              <a:cs typeface="Times New Roman" pitchFamily="18" charset="0"/>
            </a:rPr>
            <a:t>Content and Language Integrated Learning (CLIL)</a:t>
          </a:r>
          <a:endParaRPr lang="zh-TW" altLang="en-US" sz="1600" b="1" kern="1200" dirty="0">
            <a:latin typeface="Times New Roman" pitchFamily="18" charset="0"/>
            <a:cs typeface="Times New Roman" pitchFamily="18" charset="0"/>
          </a:endParaRPr>
        </a:p>
      </dsp:txBody>
      <dsp:txXfrm>
        <a:off x="2509549" y="520484"/>
        <a:ext cx="2625717" cy="2258859"/>
      </dsp:txXfrm>
    </dsp:sp>
    <dsp:sp modelId="{EC5B5D51-EF59-4A53-9679-3111AC0D443A}">
      <dsp:nvSpPr>
        <dsp:cNvPr id="0" name=""/>
        <dsp:cNvSpPr/>
      </dsp:nvSpPr>
      <dsp:spPr>
        <a:xfrm>
          <a:off x="3058" y="61260"/>
          <a:ext cx="2503431" cy="2894360"/>
        </a:xfrm>
        <a:prstGeom prst="roundRect">
          <a:avLst/>
        </a:prstGeom>
        <a:solidFill>
          <a:schemeClr val="accent5">
            <a:shade val="80000"/>
            <a:hueOff val="0"/>
            <a:satOff val="0"/>
            <a:lumOff val="0"/>
            <a:alphaOff val="0"/>
          </a:schemeClr>
        </a:solidFill>
        <a:ln>
          <a:noFill/>
        </a:ln>
        <a:effectLst>
          <a:glow rad="63500">
            <a:schemeClr val="accent5">
              <a:shade val="80000"/>
              <a:hueOff val="0"/>
              <a:satOff val="0"/>
              <a:lumOff val="0"/>
              <a:alphaOff val="0"/>
              <a:alpha val="45000"/>
              <a:satMod val="11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TW" sz="2200" b="1" kern="1200" dirty="0" smtClean="0">
              <a:latin typeface="Times New Roman" pitchFamily="18" charset="0"/>
              <a:cs typeface="Times New Roman" pitchFamily="18" charset="0"/>
            </a:rPr>
            <a:t>BACKGROUND</a:t>
          </a:r>
          <a:endParaRPr lang="zh-TW" altLang="en-US" sz="2200" b="1" kern="1200" dirty="0">
            <a:latin typeface="Times New Roman" pitchFamily="18" charset="0"/>
            <a:cs typeface="Times New Roman" pitchFamily="18" charset="0"/>
          </a:endParaRPr>
        </a:p>
      </dsp:txBody>
      <dsp:txXfrm>
        <a:off x="125265" y="183467"/>
        <a:ext cx="2259017" cy="2649946"/>
      </dsp:txXfrm>
    </dsp:sp>
    <dsp:sp modelId="{8B760CB8-654F-467E-A62C-3F0AA9FC6B20}">
      <dsp:nvSpPr>
        <dsp:cNvPr id="0" name=""/>
        <dsp:cNvSpPr/>
      </dsp:nvSpPr>
      <dsp:spPr>
        <a:xfrm>
          <a:off x="2505878" y="3456377"/>
          <a:ext cx="3758817" cy="1504767"/>
        </a:xfrm>
        <a:prstGeom prst="rightArrow">
          <a:avLst>
            <a:gd name="adj1" fmla="val 75000"/>
            <a:gd name="adj2" fmla="val 50000"/>
          </a:avLst>
        </a:prstGeom>
        <a:solidFill>
          <a:schemeClr val="accent5">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lumMod val="85000"/>
                  <a:lumOff val="15000"/>
                </a:schemeClr>
              </a:solidFill>
              <a:latin typeface="Times New Roman" pitchFamily="18" charset="0"/>
              <a:cs typeface="Times New Roman" pitchFamily="18" charset="0"/>
            </a:rPr>
            <a:t>Foster multicultural competency among students</a:t>
          </a:r>
          <a:endParaRPr lang="zh-TW" altLang="en-US" sz="1600" b="1" kern="1200" dirty="0">
            <a:solidFill>
              <a:schemeClr val="tx1">
                <a:lumMod val="85000"/>
                <a:lumOff val="15000"/>
              </a:schemeClr>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1" kern="1200" dirty="0" smtClean="0">
              <a:solidFill>
                <a:schemeClr val="tx1">
                  <a:lumMod val="85000"/>
                  <a:lumOff val="15000"/>
                </a:schemeClr>
              </a:solidFill>
              <a:latin typeface="Times New Roman" pitchFamily="18" charset="0"/>
              <a:cs typeface="Times New Roman" pitchFamily="18" charset="0"/>
            </a:rPr>
            <a:t>Prepare students as English users with communicative ability</a:t>
          </a:r>
          <a:endParaRPr lang="zh-TW" altLang="en-US" sz="1600" b="1" kern="1200" dirty="0">
            <a:solidFill>
              <a:schemeClr val="tx1">
                <a:lumMod val="85000"/>
                <a:lumOff val="15000"/>
              </a:schemeClr>
            </a:solidFill>
            <a:latin typeface="Times New Roman" pitchFamily="18" charset="0"/>
            <a:cs typeface="Times New Roman" pitchFamily="18" charset="0"/>
          </a:endParaRPr>
        </a:p>
      </dsp:txBody>
      <dsp:txXfrm>
        <a:off x="2505878" y="3644473"/>
        <a:ext cx="3194529" cy="1128575"/>
      </dsp:txXfrm>
    </dsp:sp>
    <dsp:sp modelId="{CDAE4D53-227C-4A5B-8740-376AEFFA06DF}">
      <dsp:nvSpPr>
        <dsp:cNvPr id="0" name=""/>
        <dsp:cNvSpPr/>
      </dsp:nvSpPr>
      <dsp:spPr>
        <a:xfrm>
          <a:off x="0" y="3221420"/>
          <a:ext cx="2505878" cy="2005245"/>
        </a:xfrm>
        <a:prstGeom prst="roundRect">
          <a:avLst/>
        </a:prstGeom>
        <a:solidFill>
          <a:schemeClr val="accent5">
            <a:shade val="80000"/>
            <a:hueOff val="-790214"/>
            <a:satOff val="-70482"/>
            <a:lumOff val="39103"/>
            <a:alphaOff val="0"/>
          </a:schemeClr>
        </a:solidFill>
        <a:ln>
          <a:noFill/>
        </a:ln>
        <a:effectLst>
          <a:glow rad="63500">
            <a:schemeClr val="accent5">
              <a:shade val="80000"/>
              <a:hueOff val="-790214"/>
              <a:satOff val="-70482"/>
              <a:lumOff val="39103"/>
              <a:alphaOff val="0"/>
              <a:alpha val="45000"/>
              <a:satMod val="11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TW" sz="2200" b="1" kern="1200" dirty="0" smtClean="0">
              <a:latin typeface="Times New Roman" pitchFamily="18" charset="0"/>
              <a:cs typeface="Times New Roman" pitchFamily="18" charset="0"/>
            </a:rPr>
            <a:t>GOAL</a:t>
          </a:r>
          <a:endParaRPr lang="zh-TW" altLang="en-US" sz="2200" b="1" kern="1200" dirty="0">
            <a:latin typeface="Times New Roman" pitchFamily="18" charset="0"/>
            <a:cs typeface="Times New Roman" pitchFamily="18" charset="0"/>
          </a:endParaRPr>
        </a:p>
      </dsp:txBody>
      <dsp:txXfrm>
        <a:off x="97888" y="3319308"/>
        <a:ext cx="2310102" cy="180946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0263"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55349" y="0"/>
            <a:ext cx="2950263" cy="496888"/>
          </a:xfrm>
          <a:prstGeom prst="rect">
            <a:avLst/>
          </a:prstGeom>
        </p:spPr>
        <p:txBody>
          <a:bodyPr vert="horz" lIns="91440" tIns="45720" rIns="91440" bIns="45720" rtlCol="0"/>
          <a:lstStyle>
            <a:lvl1pPr algn="r">
              <a:defRPr sz="1200"/>
            </a:lvl1pPr>
          </a:lstStyle>
          <a:p>
            <a:pPr>
              <a:defRPr/>
            </a:pPr>
            <a:fld id="{3FDAFD73-9902-4808-97F1-65FEC5F75B57}" type="datetimeFigureOut">
              <a:rPr lang="zh-TW" altLang="en-US"/>
              <a:pPr>
                <a:defRPr/>
              </a:pPr>
              <a:t>2018/9/19</a:t>
            </a:fld>
            <a:endParaRPr lang="zh-TW" altLang="en-US"/>
          </a:p>
        </p:txBody>
      </p:sp>
      <p:sp>
        <p:nvSpPr>
          <p:cNvPr id="4" name="投影片圖像版面配置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1198" y="4721225"/>
            <a:ext cx="5444806" cy="4471988"/>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40864"/>
            <a:ext cx="2950263" cy="49688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5349" y="9440864"/>
            <a:ext cx="2950263" cy="496887"/>
          </a:xfrm>
          <a:prstGeom prst="rect">
            <a:avLst/>
          </a:prstGeom>
        </p:spPr>
        <p:txBody>
          <a:bodyPr vert="horz" lIns="91440" tIns="45720" rIns="91440" bIns="45720" rtlCol="0" anchor="b"/>
          <a:lstStyle>
            <a:lvl1pPr algn="r">
              <a:defRPr sz="1200"/>
            </a:lvl1pPr>
          </a:lstStyle>
          <a:p>
            <a:pPr>
              <a:defRPr/>
            </a:pPr>
            <a:fld id="{4B7F314E-4F4A-4159-9F80-5F0FE3A069AD}" type="slidenum">
              <a:rPr lang="zh-TW" altLang="en-US"/>
              <a:pPr>
                <a:defRPr/>
              </a:pPr>
              <a:t>‹#›</a:t>
            </a:fld>
            <a:endParaRPr lang="zh-TW" altLang="en-US"/>
          </a:p>
        </p:txBody>
      </p:sp>
    </p:spTree>
    <p:extLst>
      <p:ext uri="{BB962C8B-B14F-4D97-AF65-F5344CB8AC3E}">
        <p14:creationId xmlns:p14="http://schemas.microsoft.com/office/powerpoint/2010/main" val="1734642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BD11166-C65C-4127-8011-074745BF0D77}" type="datetimeFigureOut">
              <a:rPr lang="zh-TW" altLang="en-US"/>
              <a:pPr>
                <a:defRPr/>
              </a:pPr>
              <a:t>2018/9/19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D5A49D3-1DE9-47AC-A459-A8933BDFEE63}"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EA40521-D260-436A-AA3C-20510F406581}" type="datetimeFigureOut">
              <a:rPr lang="zh-TW" altLang="en-US"/>
              <a:pPr>
                <a:defRPr/>
              </a:pPr>
              <a:t>2018/9/19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2DF4AD0-F535-498F-8425-8E5A741A9D5F}"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A51C2B6-B5FD-4640-ADEF-FD36279E5CFF}" type="datetimeFigureOut">
              <a:rPr lang="zh-TW" altLang="en-US"/>
              <a:pPr>
                <a:defRPr/>
              </a:pPr>
              <a:t>2018/9/19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641BC10-AEF4-4BE8-8E05-10EC36901F23}"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965CE03-EA1E-4738-B714-BADDE16C4F5F}" type="datetimeFigureOut">
              <a:rPr lang="zh-TW" altLang="en-US"/>
              <a:pPr>
                <a:defRPr/>
              </a:pPr>
              <a:t>2018/9/19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0331F51-C21E-4394-99BF-18A6CB63D806}"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FBC2961-8DD9-4680-B8EB-B2DC971608C7}" type="datetimeFigureOut">
              <a:rPr lang="zh-TW" altLang="en-US"/>
              <a:pPr>
                <a:defRPr/>
              </a:pPr>
              <a:t>2018/9/19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F0F7498-0553-41A9-AE64-1B323909365B}"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72C0A940-5B1E-4886-8C8B-4F85B11F6619}" type="datetimeFigureOut">
              <a:rPr lang="zh-TW" altLang="en-US"/>
              <a:pPr>
                <a:defRPr/>
              </a:pPr>
              <a:t>2018/9/19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6099FEB-1D45-4038-9491-9B9AC2FDB57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B61D102A-4187-48C8-8524-74903AD7ADD7}" type="datetimeFigureOut">
              <a:rPr lang="zh-TW" altLang="en-US"/>
              <a:pPr>
                <a:defRPr/>
              </a:pPr>
              <a:t>2018/9/19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242F3DA-6AF4-4337-A1BA-43B1FEF11A51}"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A48CD62-9610-4F38-B8E5-BCC1C52B09F1}" type="datetimeFigureOut">
              <a:rPr lang="zh-TW" altLang="en-US"/>
              <a:pPr>
                <a:defRPr/>
              </a:pPr>
              <a:t>2018/9/19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763EEB8-29C5-48CF-BC05-DEAC3A963792}"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D9601CF-3A50-419C-8847-469490B4F969}" type="datetimeFigureOut">
              <a:rPr lang="zh-TW" altLang="en-US"/>
              <a:pPr>
                <a:defRPr/>
              </a:pPr>
              <a:t>2018/9/19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1C2873D-F875-4E4E-BB99-4E5C83462781}"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7DFDD16-09ED-4C13-B78E-4D7885CAC389}" type="datetimeFigureOut">
              <a:rPr lang="zh-TW" altLang="en-US"/>
              <a:pPr>
                <a:defRPr/>
              </a:pPr>
              <a:t>2018/9/19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633119A-6C59-40A4-B22D-172173A972A2}"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A838E30-BA6E-4AFD-BB8D-10006FDEB0D3}" type="datetimeFigureOut">
              <a:rPr lang="zh-TW" altLang="en-US"/>
              <a:pPr>
                <a:defRPr/>
              </a:pPr>
              <a:t>2018/9/19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49013EC-44E2-460B-AFB2-2912DD9F1F76}"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976D3E79-9D37-4EE6-91C0-1E1B4804A8AF}" type="datetimeFigureOut">
              <a:rPr lang="zh-TW" altLang="en-US"/>
              <a:pPr>
                <a:defRPr/>
              </a:pPr>
              <a:t>2018/9/19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C778659-0379-4757-B6DA-477418BB47E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ie.org/opendoo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tatista.com/statistics/788155/international-student-share-of-higher-education-worldwi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tatista.com/statistics/297132/top-host-destination-of-international-students-worldwi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ie.org/Research-and-Insights/Open-Doors/Data/International-Students/Places-of-Origin"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Picture 3" descr="「臺灣 」的圖片搜尋結果"/>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971600" y="3573016"/>
            <a:ext cx="1440160" cy="2707501"/>
          </a:xfrm>
          <a:prstGeom prst="rect">
            <a:avLst/>
          </a:prstGeom>
          <a:noFill/>
          <a:ln>
            <a:noFill/>
          </a:ln>
        </p:spPr>
      </p:pic>
      <p:sp>
        <p:nvSpPr>
          <p:cNvPr id="12" name="Rectangle 1"/>
          <p:cNvSpPr>
            <a:spLocks noChangeArrowheads="1"/>
          </p:cNvSpPr>
          <p:nvPr/>
        </p:nvSpPr>
        <p:spPr bwMode="auto">
          <a:xfrm>
            <a:off x="3203848" y="3933056"/>
            <a:ext cx="547260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pitchFamily="18" charset="-120"/>
                <a:cs typeface="Times New Roman" pitchFamily="18" charset="0"/>
              </a:rPr>
              <a:t>Ru-Jer</a:t>
            </a:r>
            <a:r>
              <a:rPr kumimoji="1" lang="en-US" altLang="zh-TW"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pitchFamily="18" charset="-120"/>
                <a:cs typeface="Times New Roman" pitchFamily="18" charset="0"/>
              </a:rPr>
              <a:t> Wang</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pitchFamily="18" charset="-120"/>
                <a:cs typeface="Times New Roman" pitchFamily="18" charset="0"/>
              </a:rPr>
              <a:t>Professor and President,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pitchFamily="18" charset="-120"/>
                <a:cs typeface="Times New Roman" pitchFamily="18" charset="0"/>
              </a:rPr>
              <a:t>National Taichung University of Education</a:t>
            </a:r>
            <a:r>
              <a:rPr kumimoji="1" lang="en-US" altLang="zh-TW"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新細明體" pitchFamily="18" charset="-120"/>
                <a:cs typeface="新細明體" pitchFamily="18" charset="-120"/>
              </a:rPr>
              <a:t> </a:t>
            </a:r>
          </a:p>
        </p:txBody>
      </p:sp>
      <p:sp>
        <p:nvSpPr>
          <p:cNvPr id="13" name="矩形 12"/>
          <p:cNvSpPr/>
          <p:nvPr/>
        </p:nvSpPr>
        <p:spPr>
          <a:xfrm>
            <a:off x="1331641" y="4581128"/>
            <a:ext cx="1800199" cy="461665"/>
          </a:xfrm>
          <a:prstGeom prst="rect">
            <a:avLst/>
          </a:prstGeom>
        </p:spPr>
        <p:txBody>
          <a:bodyPr wrap="square">
            <a:spAutoFit/>
          </a:bodyPr>
          <a:lstStyle/>
          <a:p>
            <a:pPr lvl="0" algn="ctr" eaLnBrk="0" hangingPunct="0"/>
            <a:r>
              <a:rPr lang="en-US" altLang="zh-TW" sz="1200" b="1" dirty="0" smtClean="0">
                <a:ln w="10541" cmpd="sng">
                  <a:solidFill>
                    <a:srgbClr val="7D7D7D">
                      <a:tint val="100000"/>
                      <a:shade val="100000"/>
                      <a:satMod val="110000"/>
                    </a:srgbClr>
                  </a:solidFill>
                  <a:prstDash val="solid"/>
                </a:ln>
                <a:latin typeface="Times New Roman" pitchFamily="18" charset="0"/>
                <a:cs typeface="Times New Roman" pitchFamily="18" charset="0"/>
              </a:rPr>
              <a:t>National Taichung </a:t>
            </a:r>
          </a:p>
          <a:p>
            <a:pPr lvl="0" algn="ctr" eaLnBrk="0" hangingPunct="0"/>
            <a:r>
              <a:rPr lang="en-US" altLang="zh-TW" sz="1200" b="1" dirty="0" smtClean="0">
                <a:ln w="10541" cmpd="sng">
                  <a:solidFill>
                    <a:srgbClr val="7D7D7D">
                      <a:tint val="100000"/>
                      <a:shade val="100000"/>
                      <a:satMod val="110000"/>
                    </a:srgbClr>
                  </a:solidFill>
                  <a:prstDash val="solid"/>
                </a:ln>
                <a:latin typeface="Times New Roman" pitchFamily="18" charset="0"/>
                <a:cs typeface="Times New Roman" pitchFamily="18" charset="0"/>
              </a:rPr>
              <a:t>University of Education</a:t>
            </a:r>
            <a:r>
              <a:rPr lang="en-US" altLang="zh-TW" sz="1200" b="1" dirty="0" smtClean="0">
                <a:ln w="10541" cmpd="sng">
                  <a:solidFill>
                    <a:srgbClr val="7D7D7D">
                      <a:tint val="100000"/>
                      <a:shade val="100000"/>
                      <a:satMod val="110000"/>
                    </a:srgbClr>
                  </a:solidFill>
                  <a:prstDash val="solid"/>
                </a:ln>
                <a:latin typeface="Arial" pitchFamily="34" charset="0"/>
                <a:cs typeface="新細明體" pitchFamily="18" charset="-120"/>
              </a:rPr>
              <a:t> </a:t>
            </a:r>
          </a:p>
        </p:txBody>
      </p:sp>
      <p:sp>
        <p:nvSpPr>
          <p:cNvPr id="28674" name="AutoShape 2" descr="「國立臺中教育大學」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8676" name="AutoShape 4" descr="「國立臺中教育大學」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28677" name="Picture 5" descr="C:\Users\user\Desktop\NTCU_New_Logo.png"/>
          <p:cNvPicPr>
            <a:picLocks noChangeAspect="1" noChangeArrowheads="1"/>
          </p:cNvPicPr>
          <p:nvPr/>
        </p:nvPicPr>
        <p:blipFill>
          <a:blip r:embed="rId4" cstate="print"/>
          <a:srcRect/>
          <a:stretch>
            <a:fillRect/>
          </a:stretch>
        </p:blipFill>
        <p:spPr bwMode="auto">
          <a:xfrm>
            <a:off x="1115616" y="4365104"/>
            <a:ext cx="504056" cy="504056"/>
          </a:xfrm>
          <a:prstGeom prst="rect">
            <a:avLst/>
          </a:prstGeom>
          <a:noFill/>
        </p:spPr>
      </p:pic>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矩形 14"/>
          <p:cNvSpPr/>
          <p:nvPr/>
        </p:nvSpPr>
        <p:spPr>
          <a:xfrm>
            <a:off x="827584" y="1837273"/>
            <a:ext cx="7344816" cy="1015663"/>
          </a:xfrm>
          <a:prstGeom prst="rect">
            <a:avLst/>
          </a:prstGeom>
        </p:spPr>
        <p:txBody>
          <a:bodyPr wrap="squar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algn="just"/>
            <a:r>
              <a:rPr lang="en-US" altLang="zh-TW"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Presentation of internationalization of universities in </a:t>
            </a:r>
            <a:r>
              <a:rPr lang="en-US" altLang="zh-TW"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asia</a:t>
            </a:r>
            <a:endParaRPr lang="en-US" altLang="zh-TW"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83568" y="1484784"/>
            <a:ext cx="374441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3.2 </a:t>
            </a:r>
            <a:r>
              <a:rPr lang="zh-TW" altLang="en-US"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Faculty Exchange</a:t>
            </a:r>
            <a:endParaRPr lang="en-US" altLang="zh-TW"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1"/>
          <p:cNvSpPr>
            <a:spLocks noChangeArrowheads="1"/>
          </p:cNvSpPr>
          <p:nvPr/>
        </p:nvSpPr>
        <p:spPr bwMode="auto">
          <a:xfrm>
            <a:off x="1115616" y="1953414"/>
            <a:ext cx="712879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220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According to Institute of International Education, the top 25 places of origin of international scholars in the USA in 2014/15 &amp; 2015/16 are shown in Table 4. Taiwan is listed in the 13rd</a:t>
            </a:r>
            <a:r>
              <a:rPr kumimoji="1" lang="en-US" altLang="zh-TW" sz="2200" i="0" u="none" strike="noStrike" cap="none" normalizeH="0" baseline="0" dirty="0" smtClean="0">
                <a:ln>
                  <a:noFill/>
                </a:ln>
                <a:solidFill>
                  <a:schemeClr val="tx1"/>
                </a:solidFill>
                <a:effectLst/>
                <a:latin typeface="Times New Roman" pitchFamily="18" charset="0"/>
                <a:cs typeface="Times New Roman" pitchFamily="18" charset="0"/>
              </a:rPr>
              <a:t> </a:t>
            </a:r>
            <a:r>
              <a:rPr kumimoji="1" lang="en-US" altLang="zh-TW" sz="220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from Table </a:t>
            </a:r>
            <a:r>
              <a:rPr lang="en-US" altLang="zh-TW" sz="2200" dirty="0">
                <a:latin typeface="Times New Roman" pitchFamily="18" charset="0"/>
                <a:ea typeface="標楷體" pitchFamily="65" charset="-120"/>
                <a:cs typeface="Times New Roman" pitchFamily="18" charset="0"/>
              </a:rPr>
              <a:t>4</a:t>
            </a:r>
            <a:r>
              <a:rPr kumimoji="1" lang="en-US" altLang="zh-TW" sz="220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The number of international scholars in the USA increased from 1,871 in 2014/15 to 2,024 in 2015/16, about 8.2 % of change of increase.</a:t>
            </a:r>
          </a:p>
        </p:txBody>
      </p:sp>
      <p:pic>
        <p:nvPicPr>
          <p:cNvPr id="6" name="Picture 3" descr="C:\Users\user\Desktop\PPT工具箱\台灣-台北-國際\全球化007.jpg"/>
          <p:cNvPicPr>
            <a:picLocks noChangeAspect="1" noChangeArrowheads="1"/>
          </p:cNvPicPr>
          <p:nvPr/>
        </p:nvPicPr>
        <p:blipFill>
          <a:blip r:embed="rId2" cstate="print"/>
          <a:srcRect/>
          <a:stretch>
            <a:fillRect/>
          </a:stretch>
        </p:blipFill>
        <p:spPr bwMode="auto">
          <a:xfrm>
            <a:off x="4593072" y="4239824"/>
            <a:ext cx="3658048" cy="1997488"/>
          </a:xfrm>
          <a:prstGeom prst="rect">
            <a:avLst/>
          </a:prstGeom>
          <a:noFill/>
        </p:spPr>
      </p:pic>
    </p:spTree>
    <p:extLst>
      <p:ext uri="{BB962C8B-B14F-4D97-AF65-F5344CB8AC3E}">
        <p14:creationId xmlns:p14="http://schemas.microsoft.com/office/powerpoint/2010/main" val="1324100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6093296"/>
            <a:ext cx="8496944" cy="461665"/>
          </a:xfrm>
          <a:prstGeom prst="rect">
            <a:avLst/>
          </a:prstGeom>
        </p:spPr>
        <p:txBody>
          <a:bodyPr wrap="square">
            <a:spAutoFit/>
          </a:bodyPr>
          <a:lstStyle/>
          <a:p>
            <a:r>
              <a:rPr lang="en-US" altLang="zh-TW" sz="1200" b="1" dirty="0" smtClean="0">
                <a:latin typeface="Times New Roman" pitchFamily="18" charset="0"/>
                <a:cs typeface="Times New Roman" pitchFamily="18" charset="0"/>
              </a:rPr>
              <a:t>Sources: Institute of International Education (2016). "Top 25 Places of Origin of International Scholars, 2014/15 - 2015/16." Open Doors Report on International Educational Exchange. Retrieved from </a:t>
            </a:r>
            <a:r>
              <a:rPr lang="en-US" altLang="zh-TW" sz="1200" b="1" u="sng" dirty="0" smtClean="0">
                <a:latin typeface="Times New Roman" pitchFamily="18" charset="0"/>
                <a:cs typeface="Times New Roman" pitchFamily="18" charset="0"/>
                <a:hlinkClick r:id="rId2"/>
              </a:rPr>
              <a:t>http://www.iie.org/opendoors</a:t>
            </a:r>
            <a:endParaRPr lang="zh-TW" altLang="en-US" sz="1200" b="1" dirty="0">
              <a:latin typeface="Times New Roman" pitchFamily="18" charset="0"/>
              <a:cs typeface="Times New Roman" pitchFamily="18" charset="0"/>
            </a:endParaRPr>
          </a:p>
        </p:txBody>
      </p:sp>
      <p:graphicFrame>
        <p:nvGraphicFramePr>
          <p:cNvPr id="5" name="表格 4"/>
          <p:cNvGraphicFramePr>
            <a:graphicFrameLocks noGrp="1"/>
          </p:cNvGraphicFramePr>
          <p:nvPr/>
        </p:nvGraphicFramePr>
        <p:xfrm>
          <a:off x="1331640" y="1556792"/>
          <a:ext cx="5760639" cy="4562095"/>
        </p:xfrm>
        <a:graphic>
          <a:graphicData uri="http://schemas.openxmlformats.org/drawingml/2006/table">
            <a:tbl>
              <a:tblPr/>
              <a:tblGrid>
                <a:gridCol w="527072"/>
                <a:gridCol w="1332131"/>
                <a:gridCol w="1072723"/>
                <a:gridCol w="877995"/>
                <a:gridCol w="877995"/>
                <a:gridCol w="1072723"/>
              </a:tblGrid>
              <a:tr h="185177">
                <a:tc>
                  <a:txBody>
                    <a:bodyPr/>
                    <a:lstStyle/>
                    <a:p>
                      <a:pPr>
                        <a:spcAft>
                          <a:spcPts val="0"/>
                        </a:spcAft>
                      </a:pPr>
                      <a:r>
                        <a:rPr lang="en-US" sz="1100" b="1" kern="100" dirty="0">
                          <a:solidFill>
                            <a:srgbClr val="FFFFFF"/>
                          </a:solidFill>
                          <a:latin typeface="Times New Roman"/>
                          <a:ea typeface="標楷體"/>
                        </a:rPr>
                        <a:t>Rank</a:t>
                      </a:r>
                      <a:endParaRPr lang="zh-TW" sz="1100" kern="100" dirty="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spcAft>
                          <a:spcPts val="0"/>
                        </a:spcAft>
                      </a:pPr>
                      <a:r>
                        <a:rPr lang="en-US" sz="1100" b="1" kern="100" dirty="0">
                          <a:solidFill>
                            <a:srgbClr val="FFFFFF"/>
                          </a:solidFill>
                          <a:latin typeface="Times New Roman"/>
                          <a:ea typeface="標楷體"/>
                        </a:rPr>
                        <a:t>Place of Origin</a:t>
                      </a:r>
                      <a:endParaRPr lang="zh-TW" sz="11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spcAft>
                          <a:spcPts val="0"/>
                        </a:spcAft>
                      </a:pPr>
                      <a:r>
                        <a:rPr lang="en-US" sz="1100" b="1" kern="100" dirty="0">
                          <a:solidFill>
                            <a:srgbClr val="FFFFFF"/>
                          </a:solidFill>
                          <a:latin typeface="Times New Roman"/>
                          <a:ea typeface="標楷體"/>
                        </a:rPr>
                        <a:t>2014/15</a:t>
                      </a:r>
                      <a:endParaRPr lang="zh-TW" sz="11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spcAft>
                          <a:spcPts val="0"/>
                        </a:spcAft>
                      </a:pPr>
                      <a:r>
                        <a:rPr lang="en-US" sz="1100" b="1" kern="100" dirty="0">
                          <a:solidFill>
                            <a:srgbClr val="FFFFFF"/>
                          </a:solidFill>
                          <a:latin typeface="Times New Roman"/>
                          <a:ea typeface="標楷體"/>
                        </a:rPr>
                        <a:t>2015/16</a:t>
                      </a:r>
                      <a:endParaRPr lang="zh-TW" sz="11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spcAft>
                          <a:spcPts val="0"/>
                        </a:spcAft>
                      </a:pPr>
                      <a:r>
                        <a:rPr lang="en-US" sz="1100" b="1" kern="100" dirty="0">
                          <a:solidFill>
                            <a:srgbClr val="FFFFFF"/>
                          </a:solidFill>
                          <a:latin typeface="Times New Roman"/>
                          <a:ea typeface="標楷體"/>
                        </a:rPr>
                        <a:t>% of Total</a:t>
                      </a:r>
                      <a:endParaRPr lang="zh-TW" sz="11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spcAft>
                          <a:spcPts val="0"/>
                        </a:spcAft>
                      </a:pPr>
                      <a:r>
                        <a:rPr lang="en-US" sz="1100" b="1" kern="100" dirty="0">
                          <a:solidFill>
                            <a:srgbClr val="FFFFFF"/>
                          </a:solidFill>
                          <a:latin typeface="Times New Roman"/>
                          <a:ea typeface="標楷體"/>
                        </a:rPr>
                        <a:t>% Change</a:t>
                      </a:r>
                      <a:endParaRPr lang="zh-TW" sz="1100" kern="100" dirty="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r>
              <a:tr h="168343">
                <a:tc>
                  <a:txBody>
                    <a:bodyPr/>
                    <a:lstStyle/>
                    <a:p>
                      <a:endParaRPr lang="zh-TW" sz="1000" dirty="0">
                        <a:latin typeface="Times New Roman"/>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WORLD TOTAL</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124,861</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134,014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100.0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7.3</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China</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40,193</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44,490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33.2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10.7</a:t>
                      </a:r>
                      <a:endParaRPr lang="zh-TW" sz="1200" kern="100" dirty="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India</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10,937</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12,379</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9.2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13.2</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3</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South Korea</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7,415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7,395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5.5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-0.3</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4</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Germany</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5,318</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5,345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0.5</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5</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Canada</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4,611</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4,976</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3.7</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7.9</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6</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France</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4,511</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4,545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7.0</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7</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Japan</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4,394</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4,478</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3.3</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-0.7</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8</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Brazil</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4,249</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4,345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-1.1</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9</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Italy</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3,866</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4,036</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4.4</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10</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Spain</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2,886</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3,112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2.3</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7.8</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11</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United Kingdom</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2,635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2,687</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2.0</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12</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Turkey</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2,218</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2,303</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1.7</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3.8</a:t>
                      </a:r>
                      <a:endParaRPr lang="zh-TW" sz="1200" kern="100" dirty="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13</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Taiwan</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1,871</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2,024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8.2</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14</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Mexico</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1,646</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1,914</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16.3</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15</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Iran</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1,522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1,891</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28.2</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16</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Israel</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1,475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1,633</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7.3</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17</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Netherlands</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1,162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1,188</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0.9</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2.2</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18</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Australia</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1,019</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1,156</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0.9</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13.4</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19</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Russia</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1,010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1,004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0.7</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-0.6</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20</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Pakistan</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862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989</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0.7</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14.7</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21</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Greece</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920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961</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0.7</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4.5</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22</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Colombia</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826</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930</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0.7</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12.6</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23</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Egypt</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784</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872</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0.7</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11.2</a:t>
                      </a:r>
                      <a:endParaRPr lang="zh-TW" sz="1200" kern="10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24</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Poland</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757</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863</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0.6</a:t>
                      </a:r>
                      <a:endParaRPr lang="zh-TW" sz="1200" kern="100" dirty="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14.0</a:t>
                      </a:r>
                      <a:endParaRPr lang="zh-TW" sz="1200" kern="100" dirty="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68343">
                <a:tc>
                  <a:txBody>
                    <a:bodyPr/>
                    <a:lstStyle/>
                    <a:p>
                      <a:pPr algn="ctr">
                        <a:spcAft>
                          <a:spcPts val="0"/>
                        </a:spcAft>
                      </a:pPr>
                      <a:r>
                        <a:rPr lang="en-US" sz="1000" b="1" kern="100">
                          <a:latin typeface="Times New Roman"/>
                          <a:ea typeface="標楷體"/>
                        </a:rPr>
                        <a:t>25</a:t>
                      </a:r>
                      <a:endParaRPr lang="zh-TW" sz="1200" kern="100">
                        <a:latin typeface="Times New Roman"/>
                        <a:ea typeface="新細明體"/>
                      </a:endParaRPr>
                    </a:p>
                  </a:txBody>
                  <a:tcPr marL="67733" marR="67733"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Switzerland</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715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725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a:latin typeface="Times New Roman"/>
                          <a:ea typeface="標楷體"/>
                        </a:rPr>
                        <a:t>0.5</a:t>
                      </a:r>
                      <a:endParaRPr lang="zh-TW" sz="1200" kern="100">
                        <a:latin typeface="Times New Roman"/>
                        <a:ea typeface="新細明體"/>
                      </a:endParaRPr>
                    </a:p>
                  </a:txBody>
                  <a:tcPr marL="67733" marR="67733"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000" kern="100" dirty="0">
                          <a:latin typeface="Times New Roman"/>
                          <a:ea typeface="標楷體"/>
                        </a:rPr>
                        <a:t>1.4</a:t>
                      </a:r>
                      <a:endParaRPr lang="zh-TW" sz="1200" kern="100" dirty="0">
                        <a:latin typeface="Times New Roman"/>
                        <a:ea typeface="新細明體"/>
                      </a:endParaRPr>
                    </a:p>
                  </a:txBody>
                  <a:tcPr marL="67733" marR="67733"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
        <p:nvSpPr>
          <p:cNvPr id="6" name="矩形 5"/>
          <p:cNvSpPr/>
          <p:nvPr/>
        </p:nvSpPr>
        <p:spPr>
          <a:xfrm>
            <a:off x="1043608" y="908720"/>
            <a:ext cx="7200800" cy="646331"/>
          </a:xfrm>
          <a:prstGeom prst="rect">
            <a:avLst/>
          </a:prstGeom>
        </p:spPr>
        <p:txBody>
          <a:bodyPr wrap="square">
            <a:spAutoFit/>
          </a:bodyPr>
          <a:lstStyle/>
          <a:p>
            <a:r>
              <a:rPr lang="en-US" altLang="zh-TW"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Table 4   Top 25 Places of Origin of International Scholars in the USA,    </a:t>
            </a:r>
          </a:p>
          <a:p>
            <a:r>
              <a:rPr lang="en-US" altLang="zh-TW"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2014/15 &amp; 2015/16</a:t>
            </a:r>
            <a:endParaRPr lang="zh-TW"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7" name="矩形 6"/>
          <p:cNvSpPr/>
          <p:nvPr/>
        </p:nvSpPr>
        <p:spPr>
          <a:xfrm>
            <a:off x="1043608" y="3753072"/>
            <a:ext cx="6336704" cy="3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43608" y="1916832"/>
            <a:ext cx="6336704"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43608" y="2924944"/>
            <a:ext cx="6336704"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043608" y="2258888"/>
            <a:ext cx="6336704" cy="1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043608" y="4257112"/>
            <a:ext cx="6336704" cy="36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43608" y="5085184"/>
            <a:ext cx="6336704" cy="18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156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054477"/>
            <a:ext cx="7992888" cy="646331"/>
          </a:xfrm>
          <a:prstGeom prst="rect">
            <a:avLst/>
          </a:prstGeom>
        </p:spPr>
        <p:txBody>
          <a:bodyPr wrap="square">
            <a:spAutoFit/>
          </a:bodyPr>
          <a:lstStyle/>
          <a:p>
            <a:r>
              <a:rPr lang="en-US" altLang="zh-TW"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Table 5  Major Field of Specialization of International Scholars, Selected Years, </a:t>
            </a:r>
          </a:p>
          <a:p>
            <a:r>
              <a:rPr lang="en-US" altLang="zh-TW"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1999/00 - 2016/17</a:t>
            </a:r>
            <a:endParaRPr lang="zh-TW"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aphicFrame>
        <p:nvGraphicFramePr>
          <p:cNvPr id="5" name="表格 4"/>
          <p:cNvGraphicFramePr>
            <a:graphicFrameLocks noGrp="1"/>
          </p:cNvGraphicFramePr>
          <p:nvPr/>
        </p:nvGraphicFramePr>
        <p:xfrm>
          <a:off x="611560" y="1628800"/>
          <a:ext cx="7920879" cy="4572000"/>
        </p:xfrm>
        <a:graphic>
          <a:graphicData uri="http://schemas.openxmlformats.org/drawingml/2006/table">
            <a:tbl>
              <a:tblPr/>
              <a:tblGrid>
                <a:gridCol w="3696410"/>
                <a:gridCol w="749109"/>
                <a:gridCol w="845358"/>
                <a:gridCol w="845358"/>
                <a:gridCol w="939287"/>
                <a:gridCol w="845357"/>
              </a:tblGrid>
              <a:tr h="183089">
                <a:tc>
                  <a:txBody>
                    <a:bodyPr/>
                    <a:lstStyle/>
                    <a:p>
                      <a:pPr algn="l"/>
                      <a:endParaRPr lang="zh-TW" sz="900" dirty="0">
                        <a:latin typeface="Times New Roman"/>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5">
                  <a:txBody>
                    <a:bodyPr/>
                    <a:lstStyle/>
                    <a:p>
                      <a:pPr algn="ctr">
                        <a:lnSpc>
                          <a:spcPts val="2000"/>
                        </a:lnSpc>
                        <a:spcAft>
                          <a:spcPts val="0"/>
                        </a:spcAft>
                      </a:pPr>
                      <a:r>
                        <a:rPr lang="en-US" sz="1400" b="1" kern="0" dirty="0">
                          <a:solidFill>
                            <a:srgbClr val="FFFFFF"/>
                          </a:solidFill>
                          <a:latin typeface="Times New Roman" pitchFamily="18" charset="0"/>
                          <a:ea typeface="新細明體"/>
                          <a:cs typeface="Times New Roman" pitchFamily="18" charset="0"/>
                        </a:rPr>
                        <a:t>PERCENT OF TOTAL</a:t>
                      </a:r>
                      <a:endParaRPr lang="zh-TW" sz="1400" kern="100" dirty="0">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3089">
                <a:tc>
                  <a:txBody>
                    <a:bodyPr/>
                    <a:lstStyle/>
                    <a:p>
                      <a:pPr algn="l">
                        <a:lnSpc>
                          <a:spcPts val="2000"/>
                        </a:lnSpc>
                        <a:spcAft>
                          <a:spcPts val="0"/>
                        </a:spcAft>
                      </a:pPr>
                      <a:r>
                        <a:rPr lang="en-US" sz="1400" b="1" u="sng"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Major Field of Specialization</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u="sng"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1999/00</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u="sng"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2004/05</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u="sng"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2009/10</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u="sng"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2014/15</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u="sng"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2016/17</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dirty="0">
                          <a:solidFill>
                            <a:schemeClr val="accent5">
                              <a:lumMod val="50000"/>
                            </a:schemeClr>
                          </a:solidFill>
                          <a:latin typeface="Times New Roman" pitchFamily="18" charset="0"/>
                          <a:ea typeface="新細明體"/>
                          <a:cs typeface="Times New Roman" pitchFamily="18" charset="0"/>
                        </a:rPr>
                        <a:t>Science, Technology, Engineering, &amp; Math</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76.4</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77.5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75.7</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74.2</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76.0</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i="1" kern="0" dirty="0">
                          <a:solidFill>
                            <a:schemeClr val="accent5">
                              <a:lumMod val="50000"/>
                            </a:schemeClr>
                          </a:solidFill>
                          <a:latin typeface="Times New Roman" pitchFamily="18" charset="0"/>
                          <a:ea typeface="新細明體"/>
                          <a:cs typeface="Times New Roman" pitchFamily="18" charset="0"/>
                        </a:rPr>
                        <a:t>     Agriculture</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3.6</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3.7</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4.0</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4.5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4.6</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i="1" kern="0" dirty="0">
                          <a:solidFill>
                            <a:schemeClr val="accent5">
                              <a:lumMod val="50000"/>
                            </a:schemeClr>
                          </a:solidFill>
                          <a:latin typeface="Times New Roman" pitchFamily="18" charset="0"/>
                          <a:ea typeface="新細明體"/>
                          <a:cs typeface="Times New Roman" pitchFamily="18" charset="0"/>
                        </a:rPr>
                        <a:t>     Engineering</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11.9</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11.6</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13.1</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16.2</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17.1</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i="1" kern="0">
                          <a:solidFill>
                            <a:schemeClr val="accent5">
                              <a:lumMod val="50000"/>
                            </a:schemeClr>
                          </a:solidFill>
                          <a:latin typeface="Times New Roman" pitchFamily="18" charset="0"/>
                          <a:ea typeface="新細明體"/>
                          <a:cs typeface="Times New Roman" pitchFamily="18" charset="0"/>
                        </a:rPr>
                        <a:t>     Health Professions</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23.8</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21.9</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18.1</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13.1</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14.6</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i="1" kern="0">
                          <a:solidFill>
                            <a:schemeClr val="accent5">
                              <a:lumMod val="50000"/>
                            </a:schemeClr>
                          </a:solidFill>
                          <a:latin typeface="Times New Roman" pitchFamily="18" charset="0"/>
                          <a:ea typeface="新細明體"/>
                          <a:cs typeface="Times New Roman" pitchFamily="18" charset="0"/>
                        </a:rPr>
                        <a:t>     Math and Computer Science</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5.5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5.5</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5.6</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5.7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6.0</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i="1" kern="0">
                          <a:solidFill>
                            <a:schemeClr val="accent5">
                              <a:lumMod val="50000"/>
                            </a:schemeClr>
                          </a:solidFill>
                          <a:latin typeface="Times New Roman" pitchFamily="18" charset="0"/>
                          <a:ea typeface="新細明體"/>
                          <a:cs typeface="Times New Roman" pitchFamily="18" charset="0"/>
                        </a:rPr>
                        <a:t>     Physical and Life Sciences</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a:solidFill>
                            <a:schemeClr val="accent5">
                              <a:lumMod val="50000"/>
                            </a:schemeClr>
                          </a:solidFill>
                          <a:latin typeface="Times New Roman" pitchFamily="18" charset="0"/>
                          <a:ea typeface="新細明體"/>
                          <a:cs typeface="Times New Roman" pitchFamily="18" charset="0"/>
                        </a:rPr>
                        <a:t>31.6</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34.7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34.9</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34.7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i="1" kern="0" dirty="0">
                          <a:solidFill>
                            <a:schemeClr val="accent5">
                              <a:lumMod val="50000"/>
                            </a:schemeClr>
                          </a:solidFill>
                          <a:latin typeface="Times New Roman" pitchFamily="18" charset="0"/>
                          <a:ea typeface="新細明體"/>
                          <a:cs typeface="Times New Roman" pitchFamily="18" charset="0"/>
                        </a:rPr>
                        <a:t>33.7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Social Sciences</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7.3</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7.4</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7.7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8.0</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7.1</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Humanities</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4.9</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3.5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3.7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3.8</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3.5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Business and Management</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2.5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2.8</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3.8</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3.3</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3.2</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Education</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1.4</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1.6</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1.7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1.9</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1.8</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Fine and Applied Arts</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2.1</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1.7</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1.7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1.7</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1.8</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Legal Studies and Law Enforcement*</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1.6</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1.5</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Communications and Journalism*</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0.9</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0.8</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a:solidFill>
                            <a:schemeClr val="accent5">
                              <a:lumMod val="50000"/>
                            </a:schemeClr>
                          </a:solidFill>
                          <a:latin typeface="Times New Roman" pitchFamily="18" charset="0"/>
                          <a:ea typeface="新細明體"/>
                          <a:cs typeface="Times New Roman" pitchFamily="18" charset="0"/>
                        </a:rPr>
                        <a:t>Other Fields of Study</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5.3</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a:solidFill>
                            <a:schemeClr val="accent5">
                              <a:lumMod val="50000"/>
                            </a:schemeClr>
                          </a:solidFill>
                          <a:latin typeface="Times New Roman" pitchFamily="18" charset="0"/>
                          <a:ea typeface="新細明體"/>
                          <a:cs typeface="Times New Roman" pitchFamily="18" charset="0"/>
                        </a:rPr>
                        <a:t>5.4</a:t>
                      </a:r>
                      <a:endParaRPr lang="zh-TW" sz="1400" kern="10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5.2</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4.3</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kern="0" dirty="0">
                          <a:solidFill>
                            <a:schemeClr val="accent5">
                              <a:lumMod val="50000"/>
                            </a:schemeClr>
                          </a:solidFill>
                          <a:latin typeface="Times New Roman" pitchFamily="18" charset="0"/>
                          <a:ea typeface="新細明體"/>
                          <a:cs typeface="Times New Roman" pitchFamily="18" charset="0"/>
                        </a:rPr>
                        <a:t>4.3</a:t>
                      </a:r>
                      <a:endParaRPr lang="zh-TW" sz="1400" kern="100" dirty="0">
                        <a:solidFill>
                          <a:schemeClr val="accent5">
                            <a:lumMod val="50000"/>
                          </a:schemeClr>
                        </a:solidFill>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3089">
                <a:tc>
                  <a:txBody>
                    <a:bodyPr/>
                    <a:lstStyle/>
                    <a:p>
                      <a:pPr algn="l">
                        <a:lnSpc>
                          <a:spcPts val="2000"/>
                        </a:lnSpc>
                        <a:spcAft>
                          <a:spcPts val="0"/>
                        </a:spcAft>
                      </a:pPr>
                      <a:r>
                        <a:rPr lang="en-US" sz="1400" b="1"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TOTAL </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74,571</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89,634</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115,098</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124,861</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ts val="2000"/>
                        </a:lnSpc>
                        <a:spcAft>
                          <a:spcPts val="0"/>
                        </a:spcAft>
                      </a:pPr>
                      <a:r>
                        <a:rPr lang="en-US" sz="1400" b="1" kern="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rPr>
                        <a:t>134,379</a:t>
                      </a:r>
                      <a:endParaRPr lang="zh-TW" sz="1400" b="1" kern="1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a:cs typeface="Times New Roman" pitchFamily="18" charset="0"/>
                      </a:endParaRPr>
                    </a:p>
                  </a:txBody>
                  <a:tcPr marL="62773" marR="62773"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032">
                <a:tc gridSpan="6">
                  <a:txBody>
                    <a:bodyPr/>
                    <a:lstStyle/>
                    <a:p>
                      <a:pPr algn="just">
                        <a:lnSpc>
                          <a:spcPts val="2000"/>
                        </a:lnSpc>
                        <a:spcAft>
                          <a:spcPts val="0"/>
                        </a:spcAft>
                      </a:pPr>
                      <a:r>
                        <a:rPr lang="en-US" sz="1100" b="1" kern="0" dirty="0">
                          <a:solidFill>
                            <a:srgbClr val="C00000"/>
                          </a:solidFill>
                          <a:latin typeface="Times New Roman" pitchFamily="18" charset="0"/>
                          <a:ea typeface="新細明體"/>
                          <a:cs typeface="Times New Roman" pitchFamily="18" charset="0"/>
                        </a:rPr>
                        <a:t>*Beginning in 2014/15, Communications and Journalism and Legal Studies and Law Enforcement were reported separately.</a:t>
                      </a:r>
                      <a:endParaRPr lang="zh-TW" sz="1100" b="1" kern="100" dirty="0">
                        <a:solidFill>
                          <a:srgbClr val="C00000"/>
                        </a:solidFill>
                        <a:latin typeface="Times New Roman" pitchFamily="18" charset="0"/>
                        <a:ea typeface="新細明體"/>
                        <a:cs typeface="Times New Roman" pitchFamily="18" charset="0"/>
                      </a:endParaRPr>
                    </a:p>
                  </a:txBody>
                  <a:tcPr marL="62773" marR="6277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6" name="矩形 5"/>
          <p:cNvSpPr/>
          <p:nvPr/>
        </p:nvSpPr>
        <p:spPr>
          <a:xfrm>
            <a:off x="611560" y="6165304"/>
            <a:ext cx="7920880" cy="461665"/>
          </a:xfrm>
          <a:prstGeom prst="rect">
            <a:avLst/>
          </a:prstGeom>
        </p:spPr>
        <p:txBody>
          <a:bodyPr wrap="square">
            <a:spAutoFit/>
          </a:bodyPr>
          <a:lstStyle/>
          <a:p>
            <a:r>
              <a:rPr lang="en-US" altLang="zh-TW" sz="1200" b="1" dirty="0" smtClean="0">
                <a:latin typeface="Times New Roman" pitchFamily="18" charset="0"/>
                <a:cs typeface="Times New Roman" pitchFamily="18" charset="0"/>
              </a:rPr>
              <a:t>Sources: Institute of International Education (2016). "Top 25 Places of Origin of International Scholars, 2014/15 - 2015/16." Open Doors Report on International Educational Exchange. Retrieved from http://www.iie.org/opendoors</a:t>
            </a:r>
            <a:endParaRPr lang="zh-TW" altLang="en-US" sz="1200" b="1" dirty="0">
              <a:latin typeface="Times New Roman" pitchFamily="18" charset="0"/>
              <a:cs typeface="Times New Roman" pitchFamily="18" charset="0"/>
            </a:endParaRPr>
          </a:p>
        </p:txBody>
      </p:sp>
      <p:sp>
        <p:nvSpPr>
          <p:cNvPr id="7" name="矩形 6"/>
          <p:cNvSpPr/>
          <p:nvPr/>
        </p:nvSpPr>
        <p:spPr>
          <a:xfrm>
            <a:off x="395536" y="2132856"/>
            <a:ext cx="8280920" cy="2520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67544" y="3429000"/>
            <a:ext cx="8136904" cy="252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0641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27584" y="1240284"/>
            <a:ext cx="583264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3.3 </a:t>
            </a:r>
            <a:r>
              <a:rPr lang="zh-TW" altLang="en-US"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Internationalization ranking</a:t>
            </a:r>
            <a:endParaRPr lang="en-US" altLang="zh-TW"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矩形 4"/>
          <p:cNvSpPr/>
          <p:nvPr/>
        </p:nvSpPr>
        <p:spPr>
          <a:xfrm>
            <a:off x="971600" y="1844824"/>
            <a:ext cx="7200800" cy="2031325"/>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These outward-looking characteristics are a core attribute of the institutions that feature in a new </a:t>
            </a:r>
            <a:r>
              <a:rPr lang="en-US" altLang="zh-TW" i="1" dirty="0">
                <a:latin typeface="Times New Roman" panose="02020603050405020304" pitchFamily="18" charset="0"/>
                <a:cs typeface="Times New Roman" panose="02020603050405020304" pitchFamily="18" charset="0"/>
              </a:rPr>
              <a:t>Times Higher Education</a:t>
            </a:r>
            <a:r>
              <a:rPr lang="en-US" altLang="zh-TW" dirty="0">
                <a:latin typeface="Times New Roman" panose="02020603050405020304" pitchFamily="18" charset="0"/>
                <a:cs typeface="Times New Roman" panose="02020603050405020304" pitchFamily="18" charset="0"/>
              </a:rPr>
              <a:t> ranking of the world’s most international universities. The ranking is drawn largely from the “international outlook” pillar of the </a:t>
            </a:r>
            <a:r>
              <a:rPr lang="en-US" altLang="zh-TW" i="1" dirty="0" err="1">
                <a:latin typeface="Times New Roman" panose="02020603050405020304" pitchFamily="18" charset="0"/>
                <a:cs typeface="Times New Roman" panose="02020603050405020304" pitchFamily="18" charset="0"/>
              </a:rPr>
              <a:t>THE</a:t>
            </a:r>
            <a:r>
              <a:rPr lang="en-US" altLang="zh-TW" dirty="0">
                <a:latin typeface="Times New Roman" panose="02020603050405020304" pitchFamily="18" charset="0"/>
                <a:cs typeface="Times New Roman" panose="02020603050405020304" pitchFamily="18" charset="0"/>
              </a:rPr>
              <a:t> World University Rankings 2016-17, which covers international staff, students and co-authors. However, it also includes a measure of universities’ international reputations, taken from </a:t>
            </a:r>
            <a:r>
              <a:rPr lang="en-US" altLang="zh-TW" i="1" dirty="0">
                <a:latin typeface="Times New Roman" panose="02020603050405020304" pitchFamily="18" charset="0"/>
                <a:cs typeface="Times New Roman" panose="02020603050405020304" pitchFamily="18" charset="0"/>
              </a:rPr>
              <a:t>THE</a:t>
            </a:r>
            <a:r>
              <a:rPr lang="en-US" altLang="zh-TW" dirty="0">
                <a:latin typeface="Times New Roman" panose="02020603050405020304" pitchFamily="18" charset="0"/>
                <a:cs typeface="Times New Roman" panose="02020603050405020304" pitchFamily="18" charset="0"/>
              </a:rPr>
              <a:t>’s annual Academic Reputation </a:t>
            </a:r>
            <a:r>
              <a:rPr lang="en-US" altLang="zh-TW" dirty="0" smtClean="0">
                <a:latin typeface="Times New Roman" panose="02020603050405020304" pitchFamily="18" charset="0"/>
                <a:cs typeface="Times New Roman" panose="02020603050405020304" pitchFamily="18" charset="0"/>
              </a:rPr>
              <a:t>Survey.</a:t>
            </a:r>
            <a:r>
              <a:rPr lang="en-US" altLang="zh-TW" dirty="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971600" y="3856980"/>
            <a:ext cx="7200800" cy="2308324"/>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 striking feature of the upper reaches of the 150-institution table is the prominence of universities from relatively small, export-reliant countries, where English is an official language or is widely spoken. The ranking is led by two Swiss universities: ETH Zurich – Swiss Federal Institute of Technology Zurich; and the </a:t>
            </a:r>
            <a:r>
              <a:rPr lang="en-US" altLang="zh-TW" dirty="0" err="1">
                <a:latin typeface="Times New Roman" panose="02020603050405020304" pitchFamily="18" charset="0"/>
                <a:cs typeface="Times New Roman" panose="02020603050405020304" pitchFamily="18" charset="0"/>
              </a:rPr>
              <a:t>École</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Polytechnique</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Fédérale</a:t>
            </a:r>
            <a:r>
              <a:rPr lang="en-US" altLang="zh-TW" dirty="0">
                <a:latin typeface="Times New Roman" panose="02020603050405020304" pitchFamily="18" charset="0"/>
                <a:cs typeface="Times New Roman" panose="02020603050405020304" pitchFamily="18" charset="0"/>
              </a:rPr>
              <a:t> de Lausanne. Of all the countries in the ranking, the Swiss representatives also have the greatest average proportion of international staff and internationally co-authored publications: both 62 per cent.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07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80359601"/>
              </p:ext>
            </p:extLst>
          </p:nvPr>
        </p:nvGraphicFramePr>
        <p:xfrm>
          <a:off x="251520" y="1772816"/>
          <a:ext cx="8568952" cy="4536504"/>
        </p:xfrm>
        <a:graphic>
          <a:graphicData uri="http://schemas.openxmlformats.org/drawingml/2006/table">
            <a:tbl>
              <a:tblPr firstRow="1" firstCol="1" bandRow="1">
                <a:tableStyleId>{5C22544A-7EE6-4342-B048-85BDC9FD1C3A}</a:tableStyleId>
              </a:tblPr>
              <a:tblGrid>
                <a:gridCol w="863794"/>
                <a:gridCol w="1080422"/>
                <a:gridCol w="6624736"/>
              </a:tblGrid>
              <a:tr h="360040">
                <a:tc>
                  <a:txBody>
                    <a:bodyPr/>
                    <a:lstStyle/>
                    <a:p>
                      <a:pPr algn="ctr">
                        <a:spcAft>
                          <a:spcPts val="0"/>
                        </a:spcAft>
                      </a:pPr>
                      <a:r>
                        <a:rPr lang="en-US" sz="1300" kern="0" dirty="0">
                          <a:effectLst/>
                        </a:rPr>
                        <a:t>Number</a:t>
                      </a:r>
                      <a:endParaRPr lang="zh-TW" sz="1300" kern="100" dirty="0">
                        <a:effectLst/>
                        <a:latin typeface="Calibri"/>
                        <a:ea typeface="新細明體"/>
                        <a:cs typeface="Times New Roman"/>
                      </a:endParaRPr>
                    </a:p>
                  </a:txBody>
                  <a:tcPr marL="23724" marR="23724" marT="0" marB="0" anchor="ctr"/>
                </a:tc>
                <a:tc>
                  <a:txBody>
                    <a:bodyPr/>
                    <a:lstStyle/>
                    <a:p>
                      <a:pPr algn="ctr">
                        <a:spcAft>
                          <a:spcPts val="0"/>
                        </a:spcAft>
                      </a:pPr>
                      <a:r>
                        <a:rPr lang="en-US" sz="1300" kern="0" dirty="0">
                          <a:effectLst/>
                        </a:rPr>
                        <a:t>Country</a:t>
                      </a:r>
                      <a:endParaRPr lang="zh-TW" sz="1300" kern="100" dirty="0">
                        <a:effectLst/>
                        <a:latin typeface="Calibri"/>
                        <a:ea typeface="新細明體"/>
                        <a:cs typeface="Times New Roman"/>
                      </a:endParaRPr>
                    </a:p>
                  </a:txBody>
                  <a:tcPr marL="23724" marR="23724" marT="0" marB="0" anchor="ctr"/>
                </a:tc>
                <a:tc>
                  <a:txBody>
                    <a:bodyPr/>
                    <a:lstStyle/>
                    <a:p>
                      <a:pPr algn="ctr">
                        <a:spcAft>
                          <a:spcPts val="0"/>
                        </a:spcAft>
                      </a:pPr>
                      <a:r>
                        <a:rPr lang="en-US" sz="1300" kern="0" dirty="0">
                          <a:effectLst/>
                        </a:rPr>
                        <a:t>Institution (ranking)</a:t>
                      </a:r>
                      <a:endParaRPr lang="zh-TW" sz="1300" kern="100" dirty="0">
                        <a:effectLst/>
                        <a:latin typeface="Calibri"/>
                        <a:ea typeface="新細明體"/>
                        <a:cs typeface="Times New Roman"/>
                      </a:endParaRPr>
                    </a:p>
                  </a:txBody>
                  <a:tcPr marL="23724" marR="23724" marT="0" marB="0" anchor="ctr"/>
                </a:tc>
              </a:tr>
              <a:tr h="2880320">
                <a:tc>
                  <a:txBody>
                    <a:bodyPr/>
                    <a:lstStyle/>
                    <a:p>
                      <a:pPr algn="ctr">
                        <a:spcAft>
                          <a:spcPts val="0"/>
                        </a:spcAft>
                      </a:pPr>
                      <a:r>
                        <a:rPr lang="en-US" sz="1600" kern="0" dirty="0">
                          <a:effectLst/>
                        </a:rPr>
                        <a:t>64</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00" kern="0" dirty="0">
                          <a:effectLst/>
                        </a:rPr>
                        <a:t>United States</a:t>
                      </a:r>
                      <a:endParaRPr lang="zh-TW" sz="130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00" kern="0" dirty="0" smtClean="0">
                          <a:effectLst/>
                        </a:rPr>
                        <a:t>University of Bristol (22), Harvard University (33), Stanford University (36), Princeton University (37), Columbia University (39), Georgia Institute of Technology (41), Johns Hopkins University (45), Purdue University (46), University of Chicago (50), California Institute of Technology (52), Rice University (53), Yale University (54), University of California, Santa Barbara (60), Cornell University (60), University of California, Davis (62), University of California, Berkeley (65), University of California, Irvine (66),  Carnegie Mellon University (68), University of Southern California (71), University of California, Los Angeles (73), Boston University (76), Michigan State University (77), Stony Brook University (78), University of Rochester (79), Duke University (80), Brown University (82), New York University (83), University of Illinois at Chicago (85), Northwestern University (86), University of Massachusetts (88), University of Washington (90), Texas  A&amp;M University (92), University of Michigan (94), Ohio State University (94), North Carolina State University (97), University of Illinois at Urbana-Champaign (97), University of Pennsylvania (100), etc.</a:t>
                      </a:r>
                      <a:endParaRPr lang="zh-TW" sz="1300" kern="100" dirty="0">
                        <a:effectLst/>
                        <a:latin typeface="Calibri"/>
                        <a:ea typeface="新細明體"/>
                        <a:cs typeface="Times New Roman"/>
                      </a:endParaRPr>
                    </a:p>
                  </a:txBody>
                  <a:tcPr marL="23724" marR="23724" marT="0" marB="0" anchor="ctr"/>
                </a:tc>
              </a:tr>
              <a:tr h="1296144">
                <a:tc>
                  <a:txBody>
                    <a:bodyPr/>
                    <a:lstStyle/>
                    <a:p>
                      <a:pPr algn="ctr">
                        <a:spcAft>
                          <a:spcPts val="0"/>
                        </a:spcAft>
                      </a:pPr>
                      <a:r>
                        <a:rPr lang="en-US" sz="1600" kern="0" dirty="0">
                          <a:effectLst/>
                        </a:rPr>
                        <a:t>15</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00" kern="0" dirty="0">
                          <a:effectLst/>
                        </a:rPr>
                        <a:t>Germany</a:t>
                      </a:r>
                      <a:endParaRPr lang="zh-TW" sz="130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00" kern="0" dirty="0" smtClean="0">
                          <a:effectLst/>
                        </a:rPr>
                        <a:t>Free University of Berlin (44), University of Bonn (48), Humboldt University of Berlin (49), Technical University of Munich (50), Heidelberg University (56), Technical University of Berlin (57), LMU Munich (64), Karlsruhe Institute of Technology (67), University of Freiburg (69), Goethe University Frankfurt (72), University of </a:t>
                      </a:r>
                      <a:r>
                        <a:rPr lang="en-US" sz="1300" kern="0" dirty="0" err="1" smtClean="0">
                          <a:effectLst/>
                        </a:rPr>
                        <a:t>Tübingen</a:t>
                      </a:r>
                      <a:r>
                        <a:rPr lang="en-US" sz="1300" kern="0" dirty="0" smtClean="0">
                          <a:effectLst/>
                        </a:rPr>
                        <a:t> (74), University of </a:t>
                      </a:r>
                      <a:r>
                        <a:rPr lang="en-US" sz="1300" kern="0" dirty="0" err="1" smtClean="0">
                          <a:effectLst/>
                        </a:rPr>
                        <a:t>Göttingen</a:t>
                      </a:r>
                      <a:r>
                        <a:rPr lang="en-US" sz="1300" kern="0" dirty="0" smtClean="0">
                          <a:effectLst/>
                        </a:rPr>
                        <a:t> (81), RWTH Aachen University (84), University of Mannheim (92), University of </a:t>
                      </a:r>
                      <a:r>
                        <a:rPr lang="en-US" sz="1300" kern="0" dirty="0" err="1" smtClean="0">
                          <a:effectLst/>
                        </a:rPr>
                        <a:t>Münster</a:t>
                      </a:r>
                      <a:r>
                        <a:rPr lang="en-US" sz="1300" kern="0" dirty="0" smtClean="0">
                          <a:effectLst/>
                        </a:rPr>
                        <a:t> (111)</a:t>
                      </a:r>
                      <a:endParaRPr lang="zh-TW" sz="1300" kern="100" dirty="0">
                        <a:effectLst/>
                        <a:latin typeface="Calibri"/>
                        <a:ea typeface="新細明體"/>
                        <a:cs typeface="Times New Roman"/>
                      </a:endParaRPr>
                    </a:p>
                  </a:txBody>
                  <a:tcPr marL="23724" marR="23724" marT="0" marB="0" anchor="ctr"/>
                </a:tc>
              </a:tr>
            </a:tbl>
          </a:graphicData>
        </a:graphic>
      </p:graphicFrame>
      <p:sp>
        <p:nvSpPr>
          <p:cNvPr id="3" name="矩形 2"/>
          <p:cNvSpPr/>
          <p:nvPr/>
        </p:nvSpPr>
        <p:spPr>
          <a:xfrm>
            <a:off x="251520" y="1403484"/>
            <a:ext cx="6048672"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World's Most International Universities 2017</a:t>
            </a:r>
          </a:p>
        </p:txBody>
      </p:sp>
    </p:spTree>
    <p:extLst>
      <p:ext uri="{BB962C8B-B14F-4D97-AF65-F5344CB8AC3E}">
        <p14:creationId xmlns:p14="http://schemas.microsoft.com/office/powerpoint/2010/main" val="72533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904373347"/>
              </p:ext>
            </p:extLst>
          </p:nvPr>
        </p:nvGraphicFramePr>
        <p:xfrm>
          <a:off x="323528" y="1052736"/>
          <a:ext cx="8280920" cy="5472608"/>
        </p:xfrm>
        <a:graphic>
          <a:graphicData uri="http://schemas.openxmlformats.org/drawingml/2006/table">
            <a:tbl>
              <a:tblPr firstRow="1" firstCol="1" bandRow="1">
                <a:tableStyleId>{5C22544A-7EE6-4342-B048-85BDC9FD1C3A}</a:tableStyleId>
              </a:tblPr>
              <a:tblGrid>
                <a:gridCol w="863794"/>
                <a:gridCol w="1019854"/>
                <a:gridCol w="6397272"/>
              </a:tblGrid>
              <a:tr h="288032">
                <a:tc>
                  <a:txBody>
                    <a:bodyPr/>
                    <a:lstStyle/>
                    <a:p>
                      <a:pPr algn="ctr">
                        <a:spcAft>
                          <a:spcPts val="0"/>
                        </a:spcAft>
                      </a:pPr>
                      <a:r>
                        <a:rPr lang="en-US" sz="1350" kern="0" dirty="0">
                          <a:effectLst/>
                        </a:rPr>
                        <a:t>Number</a:t>
                      </a:r>
                      <a:endParaRPr lang="zh-TW" sz="1350" kern="100" dirty="0">
                        <a:effectLst/>
                        <a:latin typeface="Calibri"/>
                        <a:ea typeface="新細明體"/>
                        <a:cs typeface="Times New Roman"/>
                      </a:endParaRPr>
                    </a:p>
                  </a:txBody>
                  <a:tcPr marL="23724" marR="23724" marT="0" marB="0" anchor="ctr"/>
                </a:tc>
                <a:tc>
                  <a:txBody>
                    <a:bodyPr/>
                    <a:lstStyle/>
                    <a:p>
                      <a:pPr algn="ctr">
                        <a:spcAft>
                          <a:spcPts val="0"/>
                        </a:spcAft>
                      </a:pPr>
                      <a:r>
                        <a:rPr lang="en-US" sz="1350" kern="0" dirty="0">
                          <a:effectLst/>
                        </a:rPr>
                        <a:t>Country</a:t>
                      </a:r>
                      <a:endParaRPr lang="zh-TW" sz="1350" kern="100" dirty="0">
                        <a:effectLst/>
                        <a:latin typeface="Calibri"/>
                        <a:ea typeface="新細明體"/>
                        <a:cs typeface="Times New Roman"/>
                      </a:endParaRPr>
                    </a:p>
                  </a:txBody>
                  <a:tcPr marL="23724" marR="23724" marT="0" marB="0" anchor="ctr"/>
                </a:tc>
                <a:tc>
                  <a:txBody>
                    <a:bodyPr/>
                    <a:lstStyle/>
                    <a:p>
                      <a:pPr algn="ctr">
                        <a:spcAft>
                          <a:spcPts val="0"/>
                        </a:spcAft>
                      </a:pPr>
                      <a:r>
                        <a:rPr lang="en-US" sz="1350" kern="0" dirty="0">
                          <a:effectLst/>
                        </a:rPr>
                        <a:t>Institution (ranking)</a:t>
                      </a:r>
                      <a:endParaRPr lang="zh-TW" sz="1350" kern="100" dirty="0">
                        <a:effectLst/>
                        <a:latin typeface="Calibri"/>
                        <a:ea typeface="新細明體"/>
                        <a:cs typeface="Times New Roman"/>
                      </a:endParaRPr>
                    </a:p>
                  </a:txBody>
                  <a:tcPr marL="23724" marR="23724" marT="0" marB="0" anchor="ctr"/>
                </a:tc>
              </a:tr>
              <a:tr h="1224136">
                <a:tc>
                  <a:txBody>
                    <a:bodyPr/>
                    <a:lstStyle/>
                    <a:p>
                      <a:pPr algn="ctr">
                        <a:spcAft>
                          <a:spcPts val="0"/>
                        </a:spcAft>
                      </a:pPr>
                      <a:r>
                        <a:rPr lang="en-US" sz="1600" kern="0" dirty="0">
                          <a:effectLst/>
                        </a:rPr>
                        <a:t>13</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United Kingdom</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Imperial College London (5), University of Oxford (6), University of Cambridge (8), University College London (9), London School of Economics and Political Science (10), King’s College London (11), University of Edinburgh (13), University of Warwick (17), University of Glasgow (19), University of Manchester (20), Durham University (26), University of York (28), University of Bristol (29)</a:t>
                      </a:r>
                      <a:endParaRPr lang="zh-TW" sz="1350" kern="100" dirty="0">
                        <a:effectLst/>
                        <a:latin typeface="Calibri"/>
                        <a:ea typeface="新細明體"/>
                        <a:cs typeface="Times New Roman"/>
                      </a:endParaRPr>
                    </a:p>
                  </a:txBody>
                  <a:tcPr marL="23724" marR="23724" marT="0" marB="0" anchor="ctr"/>
                </a:tc>
              </a:tr>
              <a:tr h="1224136">
                <a:tc>
                  <a:txBody>
                    <a:bodyPr/>
                    <a:lstStyle/>
                    <a:p>
                      <a:pPr algn="ctr">
                        <a:spcAft>
                          <a:spcPts val="0"/>
                        </a:spcAft>
                      </a:pPr>
                      <a:r>
                        <a:rPr lang="en-US" sz="1600" kern="0" dirty="0">
                          <a:effectLst/>
                        </a:rPr>
                        <a:t>11</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France</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err="1" smtClean="0">
                          <a:effectLst/>
                        </a:rPr>
                        <a:t>École</a:t>
                      </a:r>
                      <a:r>
                        <a:rPr lang="en-US" sz="1350" kern="0" dirty="0" smtClean="0">
                          <a:effectLst/>
                        </a:rPr>
                        <a:t> </a:t>
                      </a:r>
                      <a:r>
                        <a:rPr lang="en-US" sz="1350" kern="0" dirty="0" err="1" smtClean="0">
                          <a:effectLst/>
                        </a:rPr>
                        <a:t>Polytechnique</a:t>
                      </a:r>
                      <a:r>
                        <a:rPr lang="en-US" sz="1350" kern="0" dirty="0" smtClean="0">
                          <a:effectLst/>
                        </a:rPr>
                        <a:t> (16), </a:t>
                      </a:r>
                      <a:r>
                        <a:rPr lang="en-US" sz="1350" kern="0" dirty="0" err="1" smtClean="0">
                          <a:effectLst/>
                        </a:rPr>
                        <a:t>École</a:t>
                      </a:r>
                      <a:r>
                        <a:rPr lang="en-US" sz="1350" kern="0" dirty="0" smtClean="0">
                          <a:effectLst/>
                        </a:rPr>
                        <a:t> </a:t>
                      </a:r>
                      <a:r>
                        <a:rPr lang="en-US" sz="1350" kern="0" dirty="0" err="1" smtClean="0">
                          <a:effectLst/>
                        </a:rPr>
                        <a:t>Normale</a:t>
                      </a:r>
                      <a:r>
                        <a:rPr lang="en-US" sz="1350" kern="0" dirty="0" smtClean="0">
                          <a:effectLst/>
                        </a:rPr>
                        <a:t> </a:t>
                      </a:r>
                      <a:r>
                        <a:rPr lang="en-US" sz="1350" kern="0" dirty="0" err="1" smtClean="0">
                          <a:effectLst/>
                        </a:rPr>
                        <a:t>Supérieure</a:t>
                      </a:r>
                      <a:r>
                        <a:rPr lang="en-US" sz="1350" kern="0" dirty="0" smtClean="0">
                          <a:effectLst/>
                        </a:rPr>
                        <a:t> (42), Pierre and Marie Curie University (43), University of Strasbourg (47), Paris Diderot University – Paris 7 (54), Paris-</a:t>
                      </a:r>
                      <a:r>
                        <a:rPr lang="en-US" sz="1350" kern="0" dirty="0" err="1" smtClean="0">
                          <a:effectLst/>
                        </a:rPr>
                        <a:t>Sud</a:t>
                      </a:r>
                      <a:r>
                        <a:rPr lang="en-US" sz="1350" kern="0" dirty="0" smtClean="0">
                          <a:effectLst/>
                        </a:rPr>
                        <a:t> University (58), </a:t>
                      </a:r>
                      <a:r>
                        <a:rPr lang="en-US" sz="1350" kern="0" dirty="0" err="1" smtClean="0">
                          <a:effectLst/>
                        </a:rPr>
                        <a:t>École</a:t>
                      </a:r>
                      <a:r>
                        <a:rPr lang="en-US" sz="1350" kern="0" dirty="0" smtClean="0">
                          <a:effectLst/>
                        </a:rPr>
                        <a:t> </a:t>
                      </a:r>
                      <a:r>
                        <a:rPr lang="en-US" sz="1350" kern="0" dirty="0" err="1" smtClean="0">
                          <a:effectLst/>
                        </a:rPr>
                        <a:t>Normale</a:t>
                      </a:r>
                      <a:r>
                        <a:rPr lang="en-US" sz="1350" kern="0" dirty="0" smtClean="0">
                          <a:effectLst/>
                        </a:rPr>
                        <a:t> </a:t>
                      </a:r>
                      <a:r>
                        <a:rPr lang="en-US" sz="1350" kern="0" dirty="0" err="1" smtClean="0">
                          <a:effectLst/>
                        </a:rPr>
                        <a:t>Supérieure</a:t>
                      </a:r>
                      <a:r>
                        <a:rPr lang="en-US" sz="1350" kern="0" dirty="0" smtClean="0">
                          <a:effectLst/>
                        </a:rPr>
                        <a:t> de Lyon (63), Paris-Sorbonne University – Paris 4 (70), </a:t>
                      </a:r>
                      <a:r>
                        <a:rPr lang="en-US" sz="1350" kern="0" dirty="0" err="1" smtClean="0">
                          <a:effectLst/>
                        </a:rPr>
                        <a:t>Panthéon</a:t>
                      </a:r>
                      <a:r>
                        <a:rPr lang="en-US" sz="1350" kern="0" dirty="0" smtClean="0">
                          <a:effectLst/>
                        </a:rPr>
                        <a:t>-Sorbonne University – Paris 1  (89), Aix-Marseille University (96), Paris Descartes University (99)</a:t>
                      </a:r>
                      <a:endParaRPr lang="zh-TW" sz="1350" kern="100" dirty="0">
                        <a:effectLst/>
                        <a:latin typeface="Calibri"/>
                        <a:ea typeface="新細明體"/>
                        <a:cs typeface="Times New Roman"/>
                      </a:endParaRPr>
                    </a:p>
                  </a:txBody>
                  <a:tcPr marL="23724" marR="23724" marT="0" marB="0" anchor="ctr"/>
                </a:tc>
              </a:tr>
              <a:tr h="720080">
                <a:tc>
                  <a:txBody>
                    <a:bodyPr/>
                    <a:lstStyle/>
                    <a:p>
                      <a:pPr algn="ctr">
                        <a:spcAft>
                          <a:spcPts val="0"/>
                        </a:spcAft>
                      </a:pPr>
                      <a:r>
                        <a:rPr lang="en-US" sz="1600" kern="0" dirty="0">
                          <a:effectLst/>
                        </a:rPr>
                        <a:t>6</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South Korea</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err="1" smtClean="0">
                          <a:effectLst/>
                        </a:rPr>
                        <a:t>Yonsei</a:t>
                      </a:r>
                      <a:r>
                        <a:rPr lang="en-US" sz="1350" kern="0" dirty="0" smtClean="0">
                          <a:effectLst/>
                        </a:rPr>
                        <a:t> University (127), Korea University (135), </a:t>
                      </a:r>
                      <a:r>
                        <a:rPr lang="en-US" sz="1350" kern="0" dirty="0" err="1" smtClean="0">
                          <a:effectLst/>
                        </a:rPr>
                        <a:t>Sungkyunkwan</a:t>
                      </a:r>
                      <a:r>
                        <a:rPr lang="en-US" sz="1350" kern="0" dirty="0" smtClean="0">
                          <a:effectLst/>
                        </a:rPr>
                        <a:t> University (SKKU) (138), Korea Advanced Institute of Science and Technology (KAIST) (140), Seoul National University (145), Pohang University of Science and Technology (150)</a:t>
                      </a:r>
                      <a:endParaRPr lang="zh-TW" sz="1350" kern="100" dirty="0">
                        <a:effectLst/>
                        <a:latin typeface="Calibri"/>
                        <a:ea typeface="新細明體"/>
                        <a:cs typeface="Times New Roman"/>
                      </a:endParaRPr>
                    </a:p>
                  </a:txBody>
                  <a:tcPr marL="23724" marR="23724" marT="0" marB="0" anchor="ctr"/>
                </a:tc>
              </a:tr>
              <a:tr h="504056">
                <a:tc>
                  <a:txBody>
                    <a:bodyPr/>
                    <a:lstStyle/>
                    <a:p>
                      <a:pPr algn="ctr">
                        <a:spcAft>
                          <a:spcPts val="0"/>
                        </a:spcAft>
                      </a:pPr>
                      <a:r>
                        <a:rPr lang="en-US" sz="1600" kern="0" dirty="0">
                          <a:effectLst/>
                        </a:rPr>
                        <a:t>5</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Australia</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Australian National University (7), University of New South Wales (14), University of Melbourne (18), </a:t>
                      </a:r>
                      <a:r>
                        <a:rPr lang="en-US" sz="1350" kern="0" dirty="0" err="1" smtClean="0">
                          <a:effectLst/>
                        </a:rPr>
                        <a:t>Monash</a:t>
                      </a:r>
                      <a:r>
                        <a:rPr lang="en-US" sz="1350" kern="0" dirty="0" smtClean="0">
                          <a:effectLst/>
                        </a:rPr>
                        <a:t> University (21), University of Sydney (23)</a:t>
                      </a:r>
                      <a:endParaRPr lang="zh-TW" sz="1350" kern="100" dirty="0">
                        <a:effectLst/>
                        <a:latin typeface="Calibri"/>
                        <a:ea typeface="新細明體"/>
                        <a:cs typeface="Times New Roman"/>
                      </a:endParaRPr>
                    </a:p>
                  </a:txBody>
                  <a:tcPr marL="23724" marR="23724" marT="0" marB="0" anchor="ctr"/>
                </a:tc>
              </a:tr>
              <a:tr h="504056">
                <a:tc>
                  <a:txBody>
                    <a:bodyPr/>
                    <a:lstStyle/>
                    <a:p>
                      <a:pPr algn="ctr">
                        <a:spcAft>
                          <a:spcPts val="0"/>
                        </a:spcAft>
                      </a:pPr>
                      <a:r>
                        <a:rPr lang="en-US" sz="1600" kern="0" dirty="0">
                          <a:effectLst/>
                        </a:rPr>
                        <a:t>5</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Canada</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University of British Columbia (12), McGill University (23), University of Alberta(31), University of Toronto (32), University of Waterloo (34)</a:t>
                      </a:r>
                      <a:endParaRPr lang="zh-TW" sz="1350" kern="100" dirty="0">
                        <a:effectLst/>
                        <a:latin typeface="Calibri"/>
                        <a:ea typeface="新細明體"/>
                        <a:cs typeface="Times New Roman"/>
                      </a:endParaRPr>
                    </a:p>
                  </a:txBody>
                  <a:tcPr marL="23724" marR="23724" marT="0" marB="0" anchor="ctr"/>
                </a:tc>
              </a:tr>
              <a:tr h="504056">
                <a:tc>
                  <a:txBody>
                    <a:bodyPr/>
                    <a:lstStyle/>
                    <a:p>
                      <a:pPr algn="ctr">
                        <a:spcAft>
                          <a:spcPts val="0"/>
                        </a:spcAft>
                      </a:pPr>
                      <a:r>
                        <a:rPr lang="en-US" sz="1600" kern="0" dirty="0">
                          <a:effectLst/>
                        </a:rPr>
                        <a:t>5</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China</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Peking University (120), Nanjing University (128), </a:t>
                      </a:r>
                      <a:r>
                        <a:rPr lang="en-US" sz="1350" kern="0" dirty="0" err="1" smtClean="0">
                          <a:effectLst/>
                        </a:rPr>
                        <a:t>Renmin</a:t>
                      </a:r>
                      <a:r>
                        <a:rPr lang="en-US" sz="1350" kern="0" dirty="0" smtClean="0">
                          <a:effectLst/>
                        </a:rPr>
                        <a:t> University of China (136), Tsinghua University (142), </a:t>
                      </a:r>
                      <a:r>
                        <a:rPr lang="en-US" sz="1350" kern="0" dirty="0" err="1" smtClean="0">
                          <a:effectLst/>
                        </a:rPr>
                        <a:t>Fudan</a:t>
                      </a:r>
                      <a:r>
                        <a:rPr lang="en-US" sz="1350" kern="0" dirty="0" smtClean="0">
                          <a:effectLst/>
                        </a:rPr>
                        <a:t> University (145)</a:t>
                      </a:r>
                      <a:endParaRPr lang="zh-TW" sz="1350" kern="100" dirty="0">
                        <a:effectLst/>
                        <a:latin typeface="Calibri"/>
                        <a:ea typeface="新細明體"/>
                        <a:cs typeface="Times New Roman"/>
                      </a:endParaRPr>
                    </a:p>
                  </a:txBody>
                  <a:tcPr marL="23724" marR="23724" marT="0" marB="0" anchor="ctr"/>
                </a:tc>
              </a:tr>
              <a:tr h="504056">
                <a:tc>
                  <a:txBody>
                    <a:bodyPr/>
                    <a:lstStyle/>
                    <a:p>
                      <a:pPr algn="ctr">
                        <a:spcAft>
                          <a:spcPts val="0"/>
                        </a:spcAft>
                      </a:pPr>
                      <a:r>
                        <a:rPr lang="en-US" sz="1600" kern="0" dirty="0">
                          <a:effectLst/>
                        </a:rPr>
                        <a:t>4</a:t>
                      </a:r>
                      <a:endParaRPr lang="zh-TW" sz="1600" kern="100" dirty="0">
                        <a:effectLst/>
                        <a:latin typeface="Calibri"/>
                        <a:ea typeface="新細明體"/>
                        <a:cs typeface="Times New Roman"/>
                      </a:endParaRPr>
                    </a:p>
                  </a:txBody>
                  <a:tcPr marL="23724" marR="23724" marT="0" marB="0" anchor="ctr"/>
                </a:tc>
                <a:tc>
                  <a:txBody>
                    <a:bodyPr/>
                    <a:lstStyle/>
                    <a:p>
                      <a:pPr>
                        <a:spcAft>
                          <a:spcPts val="0"/>
                        </a:spcAft>
                      </a:pPr>
                      <a:r>
                        <a:rPr lang="en-US" sz="1350" kern="0" dirty="0">
                          <a:effectLst/>
                        </a:rPr>
                        <a:t>Japan</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University of Tokyo (136), University of Tsukuba (141), Tokyo Institute of Technology (143), Tohoku University (149)</a:t>
                      </a:r>
                      <a:endParaRPr lang="zh-TW" sz="1350" kern="100" dirty="0">
                        <a:effectLst/>
                        <a:latin typeface="Calibri"/>
                        <a:ea typeface="新細明體"/>
                        <a:cs typeface="Times New Roman"/>
                      </a:endParaRPr>
                    </a:p>
                  </a:txBody>
                  <a:tcPr marL="23724" marR="23724" marT="0" marB="0" anchor="ctr"/>
                </a:tc>
              </a:tr>
            </a:tbl>
          </a:graphicData>
        </a:graphic>
      </p:graphicFrame>
      <p:sp>
        <p:nvSpPr>
          <p:cNvPr id="5" name="矩形 4"/>
          <p:cNvSpPr/>
          <p:nvPr/>
        </p:nvSpPr>
        <p:spPr>
          <a:xfrm>
            <a:off x="179512" y="3789040"/>
            <a:ext cx="8568952" cy="72008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79512" y="5517232"/>
            <a:ext cx="8568952" cy="100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16751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40319072"/>
              </p:ext>
            </p:extLst>
          </p:nvPr>
        </p:nvGraphicFramePr>
        <p:xfrm>
          <a:off x="467544" y="980728"/>
          <a:ext cx="8280920" cy="5482892"/>
        </p:xfrm>
        <a:graphic>
          <a:graphicData uri="http://schemas.openxmlformats.org/drawingml/2006/table">
            <a:tbl>
              <a:tblPr firstRow="1" firstCol="1" bandRow="1">
                <a:tableStyleId>{5C22544A-7EE6-4342-B048-85BDC9FD1C3A}</a:tableStyleId>
              </a:tblPr>
              <a:tblGrid>
                <a:gridCol w="863794"/>
                <a:gridCol w="1368454"/>
                <a:gridCol w="6048672"/>
              </a:tblGrid>
              <a:tr h="288032">
                <a:tc>
                  <a:txBody>
                    <a:bodyPr/>
                    <a:lstStyle/>
                    <a:p>
                      <a:pPr algn="ctr">
                        <a:spcAft>
                          <a:spcPts val="0"/>
                        </a:spcAft>
                      </a:pPr>
                      <a:r>
                        <a:rPr lang="en-US" sz="1300" kern="0" dirty="0">
                          <a:effectLst/>
                        </a:rPr>
                        <a:t>Number</a:t>
                      </a:r>
                      <a:endParaRPr lang="zh-TW" sz="1300" kern="100" dirty="0">
                        <a:effectLst/>
                        <a:latin typeface="Calibri"/>
                        <a:ea typeface="新細明體"/>
                        <a:cs typeface="Times New Roman"/>
                      </a:endParaRPr>
                    </a:p>
                  </a:txBody>
                  <a:tcPr marL="23724" marR="23724" marT="0" marB="0" anchor="ctr"/>
                </a:tc>
                <a:tc>
                  <a:txBody>
                    <a:bodyPr/>
                    <a:lstStyle/>
                    <a:p>
                      <a:pPr algn="ctr">
                        <a:spcAft>
                          <a:spcPts val="0"/>
                        </a:spcAft>
                      </a:pPr>
                      <a:r>
                        <a:rPr lang="en-US" sz="1300" kern="0" dirty="0">
                          <a:effectLst/>
                        </a:rPr>
                        <a:t>Country</a:t>
                      </a:r>
                      <a:endParaRPr lang="zh-TW" sz="1300" kern="100" dirty="0">
                        <a:effectLst/>
                        <a:latin typeface="Calibri"/>
                        <a:ea typeface="新細明體"/>
                        <a:cs typeface="Times New Roman"/>
                      </a:endParaRPr>
                    </a:p>
                  </a:txBody>
                  <a:tcPr marL="23724" marR="23724" marT="0" marB="0" anchor="ctr"/>
                </a:tc>
                <a:tc>
                  <a:txBody>
                    <a:bodyPr/>
                    <a:lstStyle/>
                    <a:p>
                      <a:pPr algn="ctr">
                        <a:spcAft>
                          <a:spcPts val="0"/>
                        </a:spcAft>
                      </a:pPr>
                      <a:r>
                        <a:rPr lang="en-US" sz="1300" kern="0" dirty="0">
                          <a:effectLst/>
                        </a:rPr>
                        <a:t>Institution (ranking)</a:t>
                      </a:r>
                      <a:endParaRPr lang="zh-TW" sz="1300" kern="100" dirty="0">
                        <a:effectLst/>
                        <a:latin typeface="Calibri"/>
                        <a:ea typeface="新細明體"/>
                        <a:cs typeface="Times New Roman"/>
                      </a:endParaRPr>
                    </a:p>
                  </a:txBody>
                  <a:tcPr marL="23724" marR="23724" marT="0" marB="0" anchor="ctr"/>
                </a:tc>
              </a:tr>
              <a:tr h="504056">
                <a:tc>
                  <a:txBody>
                    <a:bodyPr/>
                    <a:lstStyle/>
                    <a:p>
                      <a:pPr algn="ctr">
                        <a:spcAft>
                          <a:spcPts val="0"/>
                        </a:spcAft>
                      </a:pPr>
                      <a:r>
                        <a:rPr lang="en-US" sz="1600" kern="0" dirty="0">
                          <a:effectLst/>
                        </a:rPr>
                        <a:t>3</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Italy</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Polytechnic University of Milan (87), Polytechnic University of Turin (106), </a:t>
                      </a:r>
                      <a:r>
                        <a:rPr lang="en-US" sz="1350" kern="0" dirty="0" err="1" smtClean="0">
                          <a:effectLst/>
                        </a:rPr>
                        <a:t>Sapienza</a:t>
                      </a:r>
                      <a:r>
                        <a:rPr lang="en-US" sz="1350" kern="0" dirty="0" smtClean="0">
                          <a:effectLst/>
                        </a:rPr>
                        <a:t> University of Rome (112)</a:t>
                      </a:r>
                      <a:endParaRPr lang="zh-TW" sz="1350" kern="100" dirty="0">
                        <a:effectLst/>
                        <a:latin typeface="Calibri"/>
                        <a:ea typeface="新細明體"/>
                        <a:cs typeface="Times New Roman"/>
                      </a:endParaRPr>
                    </a:p>
                  </a:txBody>
                  <a:tcPr marL="23724" marR="23724" marT="0" marB="0" anchor="ctr"/>
                </a:tc>
              </a:tr>
              <a:tr h="36000">
                <a:tc>
                  <a:txBody>
                    <a:bodyPr/>
                    <a:lstStyle/>
                    <a:p>
                      <a:pPr algn="ctr">
                        <a:spcAft>
                          <a:spcPts val="0"/>
                        </a:spcAft>
                      </a:pPr>
                      <a:r>
                        <a:rPr lang="en-US" sz="1600" kern="0" dirty="0">
                          <a:effectLst/>
                        </a:rPr>
                        <a:t>3</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Switzerland</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ETH Zurich – Swiss Federal Institute of Technology Zurich (1), </a:t>
                      </a:r>
                      <a:r>
                        <a:rPr lang="en-US" sz="1350" kern="0" dirty="0" err="1" smtClean="0">
                          <a:effectLst/>
                        </a:rPr>
                        <a:t>École</a:t>
                      </a:r>
                      <a:r>
                        <a:rPr lang="en-US" sz="1350" kern="0" dirty="0" smtClean="0">
                          <a:effectLst/>
                        </a:rPr>
                        <a:t>  </a:t>
                      </a:r>
                      <a:r>
                        <a:rPr lang="en-US" sz="1350" kern="0" dirty="0" err="1" smtClean="0">
                          <a:effectLst/>
                        </a:rPr>
                        <a:t>Polytechnique</a:t>
                      </a:r>
                      <a:r>
                        <a:rPr lang="en-US" sz="1350" kern="0" dirty="0" smtClean="0">
                          <a:effectLst/>
                        </a:rPr>
                        <a:t>  </a:t>
                      </a:r>
                      <a:r>
                        <a:rPr lang="en-US" sz="1350" kern="0" dirty="0" err="1" smtClean="0">
                          <a:effectLst/>
                        </a:rPr>
                        <a:t>Fédérale</a:t>
                      </a:r>
                      <a:r>
                        <a:rPr lang="en-US" sz="1350" kern="0" dirty="0" smtClean="0">
                          <a:effectLst/>
                        </a:rPr>
                        <a:t>  de Lausanne (2), University of Zurich (15)</a:t>
                      </a:r>
                      <a:endParaRPr lang="zh-TW" sz="1350" kern="100" dirty="0">
                        <a:effectLst/>
                        <a:latin typeface="Calibri"/>
                        <a:ea typeface="新細明體"/>
                        <a:cs typeface="Times New Roman"/>
                      </a:endParaRPr>
                    </a:p>
                  </a:txBody>
                  <a:tcPr marL="23724" marR="23724" marT="0" marB="0" anchor="ctr"/>
                </a:tc>
              </a:tr>
              <a:tr h="380608">
                <a:tc>
                  <a:txBody>
                    <a:bodyPr/>
                    <a:lstStyle/>
                    <a:p>
                      <a:pPr algn="ctr">
                        <a:spcAft>
                          <a:spcPts val="0"/>
                        </a:spcAft>
                      </a:pPr>
                      <a:r>
                        <a:rPr lang="en-US" sz="1600" kern="0" dirty="0">
                          <a:effectLst/>
                        </a:rPr>
                        <a:t>2</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Demark</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University of Copenhagen (29), Aarhus University (35)</a:t>
                      </a:r>
                      <a:endParaRPr lang="zh-TW" sz="1350" kern="100" dirty="0">
                        <a:effectLst/>
                        <a:latin typeface="Calibri"/>
                        <a:ea typeface="新細明體"/>
                        <a:cs typeface="Times New Roman"/>
                      </a:endParaRPr>
                    </a:p>
                  </a:txBody>
                  <a:tcPr marL="23724" marR="23724" marT="0" marB="0" anchor="ctr"/>
                </a:tc>
              </a:tr>
              <a:tr h="360040">
                <a:tc>
                  <a:txBody>
                    <a:bodyPr/>
                    <a:lstStyle/>
                    <a:p>
                      <a:pPr algn="ctr">
                        <a:spcAft>
                          <a:spcPts val="0"/>
                        </a:spcAft>
                      </a:pPr>
                      <a:r>
                        <a:rPr lang="en-US" sz="1600" kern="0" dirty="0">
                          <a:effectLst/>
                        </a:rPr>
                        <a:t>2</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Hong Kong</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University of Hong Kong (3), Chinese University of Hong Kong (27)</a:t>
                      </a:r>
                      <a:endParaRPr lang="zh-TW" sz="1350" kern="100" dirty="0">
                        <a:effectLst/>
                        <a:latin typeface="Calibri"/>
                        <a:ea typeface="新細明體"/>
                        <a:cs typeface="Times New Roman"/>
                      </a:endParaRPr>
                    </a:p>
                  </a:txBody>
                  <a:tcPr marL="23724" marR="23724" marT="0" marB="0" anchor="ctr"/>
                </a:tc>
              </a:tr>
              <a:tr h="360040">
                <a:tc>
                  <a:txBody>
                    <a:bodyPr/>
                    <a:lstStyle/>
                    <a:p>
                      <a:pPr algn="ctr">
                        <a:spcAft>
                          <a:spcPts val="0"/>
                        </a:spcAft>
                      </a:pPr>
                      <a:r>
                        <a:rPr lang="en-US" sz="1600" kern="0" dirty="0">
                          <a:effectLst/>
                        </a:rPr>
                        <a:t>2</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Netherlands</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nl-NL" altLang="zh-TW" sz="1350" kern="100" dirty="0" smtClean="0">
                          <a:effectLst/>
                          <a:latin typeface="Calibri"/>
                          <a:ea typeface="新細明體"/>
                          <a:cs typeface="Times New Roman"/>
                        </a:rPr>
                        <a:t>University of Amsterdam (38), Utrecht University (59)</a:t>
                      </a:r>
                      <a:endParaRPr lang="zh-TW" sz="1350" kern="100" dirty="0">
                        <a:effectLst/>
                        <a:latin typeface="Calibri"/>
                        <a:ea typeface="新細明體"/>
                        <a:cs typeface="Times New Roman"/>
                      </a:endParaRPr>
                    </a:p>
                  </a:txBody>
                  <a:tcPr marL="23724" marR="23724" marT="0" marB="0" anchor="ctr"/>
                </a:tc>
              </a:tr>
              <a:tr h="36000">
                <a:tc>
                  <a:txBody>
                    <a:bodyPr/>
                    <a:lstStyle/>
                    <a:p>
                      <a:pPr algn="ctr">
                        <a:spcAft>
                          <a:spcPts val="0"/>
                        </a:spcAft>
                      </a:pPr>
                      <a:r>
                        <a:rPr lang="en-US" sz="1600" kern="0" dirty="0">
                          <a:effectLst/>
                        </a:rPr>
                        <a:t>2</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Russian Federation</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err="1" smtClean="0">
                          <a:effectLst/>
                        </a:rPr>
                        <a:t>Lomonosov</a:t>
                      </a:r>
                      <a:r>
                        <a:rPr lang="en-US" sz="1350" kern="0" dirty="0" smtClean="0">
                          <a:effectLst/>
                        </a:rPr>
                        <a:t> Moscow State University (104), Moscow Institute of Physics and Technology (126)</a:t>
                      </a:r>
                      <a:endParaRPr lang="zh-TW" sz="1350" kern="100" dirty="0">
                        <a:effectLst/>
                        <a:latin typeface="Calibri"/>
                        <a:ea typeface="新細明體"/>
                        <a:cs typeface="Times New Roman"/>
                      </a:endParaRPr>
                    </a:p>
                  </a:txBody>
                  <a:tcPr marL="23724" marR="23724" marT="0" marB="0" anchor="ctr"/>
                </a:tc>
              </a:tr>
              <a:tr h="380608">
                <a:tc>
                  <a:txBody>
                    <a:bodyPr/>
                    <a:lstStyle/>
                    <a:p>
                      <a:pPr algn="ctr">
                        <a:spcAft>
                          <a:spcPts val="0"/>
                        </a:spcAft>
                      </a:pPr>
                      <a:r>
                        <a:rPr lang="en-US" sz="1600" kern="0" dirty="0">
                          <a:effectLst/>
                        </a:rPr>
                        <a:t>2</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Taiwan</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smtClean="0">
                          <a:effectLst/>
                        </a:rPr>
                        <a:t>National Tsing Hua University (144), National Taiwan University (148)</a:t>
                      </a:r>
                      <a:endParaRPr lang="zh-TW" sz="1350" kern="100" dirty="0">
                        <a:effectLst/>
                        <a:latin typeface="Calibri"/>
                        <a:ea typeface="新細明體"/>
                        <a:cs typeface="Times New Roman"/>
                      </a:endParaRPr>
                    </a:p>
                  </a:txBody>
                  <a:tcPr marL="23724" marR="23724" marT="0" marB="0" anchor="ctr"/>
                </a:tc>
              </a:tr>
              <a:tr h="360040">
                <a:tc>
                  <a:txBody>
                    <a:bodyPr/>
                    <a:lstStyle/>
                    <a:p>
                      <a:pPr algn="ctr">
                        <a:spcAft>
                          <a:spcPts val="0"/>
                        </a:spcAft>
                      </a:pPr>
                      <a:r>
                        <a:rPr lang="en-US" sz="1600" kern="0" dirty="0">
                          <a:effectLst/>
                        </a:rPr>
                        <a:t>1</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Belgium</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KU Leuven (40)</a:t>
                      </a:r>
                      <a:endParaRPr lang="zh-TW" sz="1350" kern="100" dirty="0">
                        <a:effectLst/>
                        <a:latin typeface="Calibri"/>
                        <a:ea typeface="新細明體"/>
                        <a:cs typeface="Times New Roman"/>
                      </a:endParaRPr>
                    </a:p>
                  </a:txBody>
                  <a:tcPr marL="23724" marR="23724" marT="0" marB="0" anchor="ctr"/>
                </a:tc>
              </a:tr>
              <a:tr h="360040">
                <a:tc>
                  <a:txBody>
                    <a:bodyPr/>
                    <a:lstStyle/>
                    <a:p>
                      <a:pPr algn="ctr">
                        <a:spcAft>
                          <a:spcPts val="0"/>
                        </a:spcAft>
                      </a:pPr>
                      <a:r>
                        <a:rPr lang="en-US" sz="1600" kern="0" dirty="0">
                          <a:effectLst/>
                        </a:rPr>
                        <a:t>1</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Brazil</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University of São Paulo (147)</a:t>
                      </a:r>
                      <a:endParaRPr lang="zh-TW" sz="1350" kern="100" dirty="0">
                        <a:effectLst/>
                        <a:latin typeface="Calibri"/>
                        <a:ea typeface="新細明體"/>
                        <a:cs typeface="Times New Roman"/>
                      </a:endParaRPr>
                    </a:p>
                  </a:txBody>
                  <a:tcPr marL="23724" marR="23724" marT="0" marB="0" anchor="ctr"/>
                </a:tc>
              </a:tr>
              <a:tr h="288032">
                <a:tc>
                  <a:txBody>
                    <a:bodyPr/>
                    <a:lstStyle/>
                    <a:p>
                      <a:pPr algn="ctr">
                        <a:spcAft>
                          <a:spcPts val="0"/>
                        </a:spcAft>
                      </a:pPr>
                      <a:r>
                        <a:rPr lang="en-US" sz="1600" kern="0" dirty="0">
                          <a:effectLst/>
                        </a:rPr>
                        <a:t>1</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Israel</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Hebrew University of Jerusalem (75)</a:t>
                      </a:r>
                      <a:endParaRPr lang="zh-TW" sz="1350" kern="100" dirty="0">
                        <a:effectLst/>
                        <a:latin typeface="Calibri"/>
                        <a:ea typeface="新細明體"/>
                        <a:cs typeface="Times New Roman"/>
                      </a:endParaRPr>
                    </a:p>
                  </a:txBody>
                  <a:tcPr marL="23724" marR="23724" marT="0" marB="0" anchor="ctr"/>
                </a:tc>
              </a:tr>
              <a:tr h="360040">
                <a:tc>
                  <a:txBody>
                    <a:bodyPr/>
                    <a:lstStyle/>
                    <a:p>
                      <a:pPr algn="ctr">
                        <a:spcAft>
                          <a:spcPts val="0"/>
                        </a:spcAft>
                      </a:pPr>
                      <a:r>
                        <a:rPr lang="en-US" sz="1600" kern="0" dirty="0">
                          <a:effectLst/>
                        </a:rPr>
                        <a:t>1</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New Zealand</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smtClean="0">
                          <a:effectLst/>
                        </a:rPr>
                        <a:t>University of Auckland (25)</a:t>
                      </a:r>
                      <a:endParaRPr lang="zh-TW" sz="1350" kern="100" dirty="0">
                        <a:effectLst/>
                        <a:latin typeface="Calibri"/>
                        <a:ea typeface="新細明體"/>
                        <a:cs typeface="Times New Roman"/>
                      </a:endParaRPr>
                    </a:p>
                  </a:txBody>
                  <a:tcPr marL="23724" marR="23724" marT="0" marB="0" anchor="ctr"/>
                </a:tc>
              </a:tr>
              <a:tr h="288032">
                <a:tc>
                  <a:txBody>
                    <a:bodyPr/>
                    <a:lstStyle/>
                    <a:p>
                      <a:pPr algn="ctr">
                        <a:spcAft>
                          <a:spcPts val="0"/>
                        </a:spcAft>
                      </a:pPr>
                      <a:r>
                        <a:rPr lang="en-US" sz="1600" kern="0" dirty="0">
                          <a:effectLst/>
                        </a:rPr>
                        <a:t>1</a:t>
                      </a:r>
                      <a:endParaRPr lang="zh-TW" sz="1600" kern="100" dirty="0">
                        <a:effectLst/>
                        <a:latin typeface="Calibri"/>
                        <a:ea typeface="新細明體"/>
                        <a:cs typeface="Times New Roman"/>
                      </a:endParaRPr>
                    </a:p>
                  </a:txBody>
                  <a:tcPr marL="23724" marR="23724" marT="0" marB="0" anchor="ctr"/>
                </a:tc>
                <a:tc>
                  <a:txBody>
                    <a:bodyPr/>
                    <a:lstStyle/>
                    <a:p>
                      <a:pPr algn="l">
                        <a:spcAft>
                          <a:spcPts val="0"/>
                        </a:spcAft>
                      </a:pPr>
                      <a:r>
                        <a:rPr lang="en-US" sz="1350" kern="0" dirty="0">
                          <a:effectLst/>
                        </a:rPr>
                        <a:t>Singapore</a:t>
                      </a:r>
                      <a:endParaRPr lang="zh-TW" sz="1350" kern="100" dirty="0">
                        <a:effectLst/>
                        <a:latin typeface="Calibri"/>
                        <a:ea typeface="新細明體"/>
                        <a:cs typeface="Times New Roman"/>
                      </a:endParaRPr>
                    </a:p>
                  </a:txBody>
                  <a:tcPr marL="23724" marR="23724" marT="0" marB="0" anchor="ctr"/>
                </a:tc>
                <a:tc>
                  <a:txBody>
                    <a:bodyPr/>
                    <a:lstStyle/>
                    <a:p>
                      <a:pPr algn="just">
                        <a:spcAft>
                          <a:spcPts val="0"/>
                        </a:spcAft>
                      </a:pPr>
                      <a:r>
                        <a:rPr lang="en-US" sz="1350" kern="0" dirty="0">
                          <a:effectLst/>
                        </a:rPr>
                        <a:t>National University of Singapore </a:t>
                      </a:r>
                      <a:r>
                        <a:rPr lang="en-US" sz="1350" kern="0" dirty="0" smtClean="0">
                          <a:effectLst/>
                        </a:rPr>
                        <a:t>(4</a:t>
                      </a:r>
                      <a:r>
                        <a:rPr lang="en-US" sz="1350" kern="0" dirty="0">
                          <a:effectLst/>
                        </a:rPr>
                        <a:t>)</a:t>
                      </a:r>
                      <a:endParaRPr lang="zh-TW" sz="1350" kern="100" dirty="0">
                        <a:effectLst/>
                        <a:latin typeface="Calibri"/>
                        <a:ea typeface="新細明體"/>
                        <a:cs typeface="Times New Roman"/>
                      </a:endParaRPr>
                    </a:p>
                  </a:txBody>
                  <a:tcPr marL="23724" marR="23724" marT="0" marB="0" anchor="ctr"/>
                </a:tc>
              </a:tr>
              <a:tr h="370324">
                <a:tc>
                  <a:txBody>
                    <a:bodyPr/>
                    <a:lstStyle/>
                    <a:p>
                      <a:pPr algn="ctr">
                        <a:spcAft>
                          <a:spcPts val="0"/>
                        </a:spcAft>
                      </a:pPr>
                      <a:r>
                        <a:rPr lang="en-US" sz="1600" kern="0" dirty="0">
                          <a:effectLst/>
                        </a:rPr>
                        <a:t>1</a:t>
                      </a:r>
                      <a:endParaRPr lang="zh-TW" sz="1600" kern="100" dirty="0">
                        <a:effectLst/>
                        <a:latin typeface="Calibri"/>
                        <a:ea typeface="新細明體"/>
                        <a:cs typeface="Times New Roman"/>
                      </a:endParaRPr>
                    </a:p>
                  </a:txBody>
                  <a:tcPr marL="23724" marR="23724" marT="0" marB="0" anchor="ctr">
                    <a:lnB w="12700" cap="flat" cmpd="sng" algn="ctr">
                      <a:solidFill>
                        <a:schemeClr val="accent1">
                          <a:lumMod val="20000"/>
                          <a:lumOff val="80000"/>
                        </a:schemeClr>
                      </a:solidFill>
                      <a:prstDash val="solid"/>
                      <a:round/>
                      <a:headEnd type="none" w="med" len="med"/>
                      <a:tailEnd type="none" w="med" len="med"/>
                    </a:lnB>
                  </a:tcPr>
                </a:tc>
                <a:tc>
                  <a:txBody>
                    <a:bodyPr/>
                    <a:lstStyle/>
                    <a:p>
                      <a:pPr algn="l">
                        <a:spcAft>
                          <a:spcPts val="0"/>
                        </a:spcAft>
                      </a:pPr>
                      <a:r>
                        <a:rPr lang="en-US" sz="1350" kern="0" dirty="0">
                          <a:effectLst/>
                        </a:rPr>
                        <a:t>Spain</a:t>
                      </a:r>
                      <a:endParaRPr lang="zh-TW" sz="1350" kern="100" dirty="0">
                        <a:effectLst/>
                        <a:latin typeface="Calibri"/>
                        <a:ea typeface="新細明體"/>
                        <a:cs typeface="Times New Roman"/>
                      </a:endParaRPr>
                    </a:p>
                  </a:txBody>
                  <a:tcPr marL="23724" marR="23724" marT="0" marB="0" anchor="ctr">
                    <a:lnB w="12700" cap="flat" cmpd="sng" algn="ctr">
                      <a:solidFill>
                        <a:schemeClr val="accent1">
                          <a:lumMod val="20000"/>
                          <a:lumOff val="80000"/>
                        </a:schemeClr>
                      </a:solidFill>
                      <a:prstDash val="solid"/>
                      <a:round/>
                      <a:headEnd type="none" w="med" len="med"/>
                      <a:tailEnd type="none" w="med" len="med"/>
                    </a:lnB>
                  </a:tcPr>
                </a:tc>
                <a:tc>
                  <a:txBody>
                    <a:bodyPr/>
                    <a:lstStyle/>
                    <a:p>
                      <a:pPr algn="just">
                        <a:spcAft>
                          <a:spcPts val="0"/>
                        </a:spcAft>
                      </a:pPr>
                      <a:r>
                        <a:rPr lang="en-US" sz="1350" kern="0" dirty="0" smtClean="0">
                          <a:effectLst/>
                        </a:rPr>
                        <a:t>Autonomous University of Madrid (90)</a:t>
                      </a:r>
                      <a:endParaRPr lang="zh-TW" sz="1350" kern="100" dirty="0">
                        <a:effectLst/>
                        <a:latin typeface="Calibri"/>
                        <a:ea typeface="新細明體"/>
                        <a:cs typeface="Times New Roman"/>
                      </a:endParaRPr>
                    </a:p>
                  </a:txBody>
                  <a:tcPr marL="23724" marR="23724" marT="0" marB="0" anchor="ctr">
                    <a:lnB w="12700" cap="flat" cmpd="sng" algn="ctr">
                      <a:solidFill>
                        <a:schemeClr val="accent1">
                          <a:lumMod val="20000"/>
                          <a:lumOff val="80000"/>
                        </a:schemeClr>
                      </a:solidFill>
                      <a:prstDash val="solid"/>
                      <a:round/>
                      <a:headEnd type="none" w="med" len="med"/>
                      <a:tailEnd type="none" w="med" len="med"/>
                    </a:lnB>
                  </a:tcPr>
                </a:tc>
              </a:tr>
              <a:tr h="360040">
                <a:tc gridSpan="2">
                  <a:txBody>
                    <a:bodyPr/>
                    <a:lstStyle/>
                    <a:p>
                      <a:pPr algn="ctr">
                        <a:spcAft>
                          <a:spcPts val="0"/>
                        </a:spcAft>
                      </a:pPr>
                      <a:r>
                        <a:rPr lang="en-US" altLang="zh-TW" sz="1600" kern="100" dirty="0" smtClean="0">
                          <a:effectLst/>
                          <a:latin typeface="Calibri"/>
                          <a:ea typeface="新細明體"/>
                          <a:cs typeface="Times New Roman"/>
                        </a:rPr>
                        <a:t>Total </a:t>
                      </a:r>
                      <a:endParaRPr lang="zh-TW" sz="1600" kern="100" dirty="0">
                        <a:effectLst/>
                        <a:latin typeface="Calibri"/>
                        <a:ea typeface="新細明體"/>
                        <a:cs typeface="Times New Roman"/>
                      </a:endParaRPr>
                    </a:p>
                  </a:txBody>
                  <a:tcPr marL="23724" marR="23724" marT="0" marB="0" anchor="ctr">
                    <a:lnT w="12700" cap="flat" cmpd="sng" algn="ctr">
                      <a:solidFill>
                        <a:schemeClr val="accent1">
                          <a:lumMod val="20000"/>
                          <a:lumOff val="80000"/>
                        </a:schemeClr>
                      </a:solidFill>
                      <a:prstDash val="solid"/>
                      <a:round/>
                      <a:headEnd type="none" w="med" len="med"/>
                      <a:tailEnd type="none" w="med" len="med"/>
                    </a:lnT>
                    <a:solidFill>
                      <a:schemeClr val="accent1">
                        <a:lumMod val="50000"/>
                      </a:schemeClr>
                    </a:solidFill>
                  </a:tcPr>
                </a:tc>
                <a:tc hMerge="1">
                  <a:txBody>
                    <a:bodyPr/>
                    <a:lstStyle/>
                    <a:p>
                      <a:pPr>
                        <a:spcAft>
                          <a:spcPts val="0"/>
                        </a:spcAft>
                      </a:pPr>
                      <a:endParaRPr lang="zh-TW" sz="1300" kern="100" dirty="0">
                        <a:effectLst/>
                        <a:latin typeface="Calibri"/>
                        <a:ea typeface="新細明體"/>
                        <a:cs typeface="Times New Roman"/>
                      </a:endParaRPr>
                    </a:p>
                  </a:txBody>
                  <a:tcPr marL="23724" marR="23724" marT="0" marB="0">
                    <a:lnT w="12700" cap="flat" cmpd="sng" algn="ctr">
                      <a:solidFill>
                        <a:schemeClr val="accent1">
                          <a:lumMod val="20000"/>
                          <a:lumOff val="80000"/>
                        </a:schemeClr>
                      </a:solidFill>
                      <a:prstDash val="solid"/>
                      <a:round/>
                      <a:headEnd type="none" w="med" len="med"/>
                      <a:tailEnd type="none" w="med" len="med"/>
                    </a:lnT>
                  </a:tcPr>
                </a:tc>
                <a:tc>
                  <a:txBody>
                    <a:bodyPr/>
                    <a:lstStyle/>
                    <a:p>
                      <a:pPr>
                        <a:spcAft>
                          <a:spcPts val="0"/>
                        </a:spcAft>
                      </a:pPr>
                      <a:r>
                        <a:rPr lang="en-US" altLang="zh-TW" sz="1600" b="1" kern="100" dirty="0" smtClean="0">
                          <a:effectLst/>
                          <a:latin typeface="Calibri"/>
                          <a:ea typeface="新細明體"/>
                          <a:cs typeface="Times New Roman"/>
                        </a:rPr>
                        <a:t>150</a:t>
                      </a:r>
                      <a:endParaRPr lang="zh-TW" sz="1600" b="1" kern="100" dirty="0">
                        <a:effectLst/>
                        <a:latin typeface="Calibri"/>
                        <a:ea typeface="新細明體"/>
                        <a:cs typeface="Times New Roman"/>
                      </a:endParaRPr>
                    </a:p>
                  </a:txBody>
                  <a:tcPr marL="23724" marR="23724" marT="0" marB="0" anchor="ctr">
                    <a:lnT w="12700" cap="flat" cmpd="sng" algn="ctr">
                      <a:solidFill>
                        <a:schemeClr val="accent1">
                          <a:lumMod val="20000"/>
                          <a:lumOff val="80000"/>
                        </a:schemeClr>
                      </a:solidFill>
                      <a:prstDash val="solid"/>
                      <a:round/>
                      <a:headEnd type="none" w="med" len="med"/>
                      <a:tailEnd type="none" w="med" len="med"/>
                    </a:lnT>
                  </a:tcPr>
                </a:tc>
              </a:tr>
            </a:tbl>
          </a:graphicData>
        </a:graphic>
      </p:graphicFrame>
      <p:sp>
        <p:nvSpPr>
          <p:cNvPr id="5" name="矩形 4"/>
          <p:cNvSpPr/>
          <p:nvPr/>
        </p:nvSpPr>
        <p:spPr>
          <a:xfrm>
            <a:off x="323528" y="2564904"/>
            <a:ext cx="8568952" cy="36004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23528" y="3717032"/>
            <a:ext cx="8568952" cy="36004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23528" y="4797152"/>
            <a:ext cx="8568952" cy="324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3528" y="5445224"/>
            <a:ext cx="8568952" cy="2880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3563888" y="6239053"/>
            <a:ext cx="5184576" cy="646331"/>
          </a:xfrm>
          <a:prstGeom prst="rect">
            <a:avLst/>
          </a:prstGeom>
          <a:noFill/>
        </p:spPr>
        <p:txBody>
          <a:bodyPr wrap="square" rtlCol="0">
            <a:spAutoFit/>
          </a:bodyPr>
          <a:lstStyle/>
          <a:p>
            <a:pPr algn="just"/>
            <a:r>
              <a:rPr lang="en-US" altLang="zh-TW" sz="1200" dirty="0" smtClean="0">
                <a:latin typeface="Times New Roman" panose="02020603050405020304" pitchFamily="18" charset="0"/>
                <a:cs typeface="Times New Roman" panose="02020603050405020304" pitchFamily="18" charset="0"/>
              </a:rPr>
              <a:t>Source: </a:t>
            </a:r>
            <a:r>
              <a:rPr lang="en-US" altLang="zh-TW" sz="1200" b="1" dirty="0">
                <a:latin typeface="Times New Roman" panose="02020603050405020304" pitchFamily="18" charset="0"/>
                <a:cs typeface="Times New Roman" panose="02020603050405020304" pitchFamily="18" charset="0"/>
              </a:rPr>
              <a:t>The World's Most International Universities 2017 </a:t>
            </a:r>
            <a:r>
              <a:rPr lang="en-US" altLang="zh-TW" sz="1200" b="1" dirty="0" smtClean="0">
                <a:latin typeface="Times New Roman" panose="02020603050405020304" pitchFamily="18" charset="0"/>
                <a:cs typeface="Times New Roman" panose="02020603050405020304" pitchFamily="18" charset="0"/>
              </a:rPr>
              <a:t>. https</a:t>
            </a:r>
            <a:r>
              <a:rPr lang="en-US" altLang="zh-TW" sz="1200" b="1" dirty="0">
                <a:latin typeface="Times New Roman" panose="02020603050405020304" pitchFamily="18" charset="0"/>
                <a:cs typeface="Times New Roman" panose="02020603050405020304" pitchFamily="18" charset="0"/>
              </a:rPr>
              <a:t>://</a:t>
            </a:r>
            <a:r>
              <a:rPr lang="en-US" altLang="zh-TW" sz="1200" b="1" dirty="0" smtClean="0">
                <a:latin typeface="Times New Roman" panose="02020603050405020304" pitchFamily="18" charset="0"/>
                <a:cs typeface="Times New Roman" panose="02020603050405020304" pitchFamily="18" charset="0"/>
              </a:rPr>
              <a:t>www.timeshighereducation.com/features/worlds-most-international-universities-2017</a:t>
            </a:r>
            <a:endParaRPr lang="zh-TW"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8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124744"/>
            <a:ext cx="8748464" cy="830997"/>
          </a:xfrm>
          <a:prstGeom prst="rect">
            <a:avLst/>
          </a:prstGeom>
        </p:spPr>
        <p:txBody>
          <a:bodyPr wrap="square">
            <a:spAutoFit/>
          </a:bodyPr>
          <a:lstStyle/>
          <a:p>
            <a:pPr algn="ctr"/>
            <a:r>
              <a:rPr lang="en-US" altLang="zh-TW"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矩形 9"/>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Picture 1" descr="C:\Users\user\Desktop\中教大照片\中教大照片17.jpg"/>
          <p:cNvPicPr>
            <a:picLocks noChangeAspect="1" noChangeArrowheads="1"/>
          </p:cNvPicPr>
          <p:nvPr/>
        </p:nvPicPr>
        <p:blipFill>
          <a:blip r:embed="rId2" cstate="print"/>
          <a:srcRect/>
          <a:stretch>
            <a:fillRect/>
          </a:stretch>
        </p:blipFill>
        <p:spPr bwMode="auto">
          <a:xfrm>
            <a:off x="1331640" y="1988840"/>
            <a:ext cx="6383761" cy="42983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554577">
            <a:off x="6387970" y="2393053"/>
            <a:ext cx="2520280"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2000" b="1" dirty="0" smtClean="0">
                <a:latin typeface="Times New Roman" pitchFamily="18" charset="0"/>
                <a:cs typeface="Times New Roman" pitchFamily="18" charset="0"/>
              </a:rPr>
              <a:t>(1)The Winter Camp</a:t>
            </a:r>
            <a:endParaRPr lang="zh-TW" altLang="en-US" sz="2000" dirty="0">
              <a:latin typeface="Times New Roman" pitchFamily="18" charset="0"/>
              <a:cs typeface="Times New Roman" pitchFamily="18" charset="0"/>
            </a:endParaRPr>
          </a:p>
        </p:txBody>
      </p:sp>
      <p:sp>
        <p:nvSpPr>
          <p:cNvPr id="6" name="矩形 5"/>
          <p:cNvSpPr/>
          <p:nvPr/>
        </p:nvSpPr>
        <p:spPr>
          <a:xfrm>
            <a:off x="1259632" y="1772816"/>
            <a:ext cx="5400600" cy="369332"/>
          </a:xfrm>
          <a:prstGeom prst="rect">
            <a:avLst/>
          </a:prstGeom>
        </p:spPr>
        <p:txBody>
          <a:bodyPr wrap="square">
            <a:spAutoFit/>
          </a:bodyPr>
          <a:lstStyle/>
          <a:p>
            <a:r>
              <a:rPr lang="en-US" altLang="zh-TW" b="1" dirty="0" smtClean="0">
                <a:latin typeface="Times New Roman" pitchFamily="18" charset="0"/>
                <a:cs typeface="Times New Roman" pitchFamily="18" charset="0"/>
              </a:rPr>
              <a:t>Table 5 The Winter Camp in NTCU from 2013-2017</a:t>
            </a:r>
            <a:endParaRPr lang="zh-TW" altLang="en-US" b="1" dirty="0">
              <a:latin typeface="Times New Roman" pitchFamily="18" charset="0"/>
              <a:cs typeface="Times New Roman" pitchFamily="18" charset="0"/>
            </a:endParaRPr>
          </a:p>
        </p:txBody>
      </p:sp>
      <p:graphicFrame>
        <p:nvGraphicFramePr>
          <p:cNvPr id="8" name="表格 7"/>
          <p:cNvGraphicFramePr>
            <a:graphicFrameLocks noGrp="1"/>
          </p:cNvGraphicFramePr>
          <p:nvPr/>
        </p:nvGraphicFramePr>
        <p:xfrm>
          <a:off x="1331640" y="2132856"/>
          <a:ext cx="5050241" cy="4280024"/>
        </p:xfrm>
        <a:graphic>
          <a:graphicData uri="http://schemas.openxmlformats.org/drawingml/2006/table">
            <a:tbl>
              <a:tblPr/>
              <a:tblGrid>
                <a:gridCol w="614421"/>
                <a:gridCol w="723207"/>
                <a:gridCol w="723207"/>
                <a:gridCol w="2989406"/>
              </a:tblGrid>
              <a:tr h="355691">
                <a:tc rowSpan="2">
                  <a:txBody>
                    <a:bodyPr/>
                    <a:lstStyle/>
                    <a:p>
                      <a:pPr algn="ctr">
                        <a:spcAft>
                          <a:spcPts val="0"/>
                        </a:spcAft>
                      </a:pPr>
                      <a:endParaRPr lang="zh-TW" sz="1100" kern="100" dirty="0">
                        <a:solidFill>
                          <a:srgbClr val="000000"/>
                        </a:solidFill>
                        <a:latin typeface="Times New Roman"/>
                        <a:ea typeface="新細明體"/>
                      </a:endParaRPr>
                    </a:p>
                  </a:txBody>
                  <a:tcPr marL="63326" marR="63326"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c gridSpan="2">
                  <a:txBody>
                    <a:bodyPr/>
                    <a:lstStyle/>
                    <a:p>
                      <a:pPr algn="ctr">
                        <a:spcAft>
                          <a:spcPts val="0"/>
                        </a:spcAft>
                      </a:pPr>
                      <a:r>
                        <a:rPr lang="en-US" sz="1100" b="1" kern="0">
                          <a:solidFill>
                            <a:srgbClr val="222222"/>
                          </a:solidFill>
                          <a:latin typeface="Times New Roman"/>
                          <a:ea typeface="標楷體"/>
                        </a:rPr>
                        <a:t>Number of participant</a:t>
                      </a:r>
                      <a:endParaRPr lang="zh-TW" sz="1100" kern="100">
                        <a:solidFill>
                          <a:srgbClr val="000000"/>
                        </a:solidFill>
                        <a:latin typeface="Times New Roman"/>
                        <a:ea typeface="新細明體"/>
                      </a:endParaRPr>
                    </a:p>
                  </a:txBody>
                  <a:tcPr marL="63326" marR="63326"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zh-TW" altLang="en-US"/>
                    </a:p>
                  </a:txBody>
                  <a:tcPr/>
                </a:tc>
                <a:tc rowSpan="2">
                  <a:txBody>
                    <a:bodyPr/>
                    <a:lstStyle/>
                    <a:p>
                      <a:pPr algn="ctr">
                        <a:spcAft>
                          <a:spcPts val="0"/>
                        </a:spcAft>
                      </a:pPr>
                      <a:r>
                        <a:rPr lang="en-US" sz="1100" b="1" kern="0" dirty="0">
                          <a:solidFill>
                            <a:srgbClr val="222222"/>
                          </a:solidFill>
                          <a:latin typeface="Times New Roman"/>
                          <a:ea typeface="標楷體"/>
                        </a:rPr>
                        <a:t>Included Sister University</a:t>
                      </a:r>
                      <a:endParaRPr lang="zh-TW" sz="1100" kern="100" dirty="0">
                        <a:solidFill>
                          <a:srgbClr val="000000"/>
                        </a:solidFill>
                        <a:latin typeface="Times New Roman"/>
                        <a:ea typeface="新細明體"/>
                      </a:endParaRPr>
                    </a:p>
                  </a:txBody>
                  <a:tcPr marL="63326" marR="63326"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r>
              <a:tr h="189579">
                <a:tc vMerge="1">
                  <a:txBody>
                    <a:bodyPr/>
                    <a:lstStyle/>
                    <a:p>
                      <a:endParaRPr lang="zh-TW" altLang="en-US"/>
                    </a:p>
                  </a:txBody>
                  <a:tcPr/>
                </a:tc>
                <a:tc>
                  <a:txBody>
                    <a:bodyPr/>
                    <a:lstStyle/>
                    <a:p>
                      <a:pPr algn="ctr">
                        <a:spcAft>
                          <a:spcPts val="0"/>
                        </a:spcAft>
                      </a:pPr>
                      <a:r>
                        <a:rPr lang="en-US" sz="1100" b="1" kern="0">
                          <a:solidFill>
                            <a:srgbClr val="984806"/>
                          </a:solidFill>
                          <a:latin typeface="Times New Roman"/>
                          <a:ea typeface="標楷體"/>
                        </a:rPr>
                        <a:t>teacher</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spcAft>
                          <a:spcPts val="0"/>
                        </a:spcAft>
                      </a:pPr>
                      <a:r>
                        <a:rPr lang="en-US" sz="1100" kern="0">
                          <a:solidFill>
                            <a:srgbClr val="76923C"/>
                          </a:solidFill>
                          <a:latin typeface="Times New Roman"/>
                          <a:ea typeface="標楷體"/>
                        </a:rPr>
                        <a:t>student</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vMerge="1">
                  <a:txBody>
                    <a:bodyPr/>
                    <a:lstStyle/>
                    <a:p>
                      <a:endParaRPr lang="zh-TW" altLang="en-US"/>
                    </a:p>
                  </a:txBody>
                  <a:tcPr/>
                </a:tc>
              </a:tr>
              <a:tr h="355691">
                <a:tc>
                  <a:txBody>
                    <a:bodyPr/>
                    <a:lstStyle/>
                    <a:p>
                      <a:pPr algn="ctr">
                        <a:spcAft>
                          <a:spcPts val="0"/>
                        </a:spcAft>
                      </a:pPr>
                      <a:r>
                        <a:rPr lang="en-US" sz="1100" b="1" kern="0">
                          <a:solidFill>
                            <a:srgbClr val="222222"/>
                          </a:solidFill>
                          <a:latin typeface="Times New Roman"/>
                          <a:ea typeface="標楷體"/>
                        </a:rPr>
                        <a:t>2013</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spcAft>
                          <a:spcPts val="0"/>
                        </a:spcAft>
                      </a:pPr>
                      <a:r>
                        <a:rPr lang="en-US" sz="1300" b="1" kern="0">
                          <a:solidFill>
                            <a:srgbClr val="984806"/>
                          </a:solidFill>
                          <a:latin typeface="Times New Roman"/>
                          <a:ea typeface="標楷體"/>
                        </a:rPr>
                        <a:t>1</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spcAft>
                          <a:spcPts val="0"/>
                        </a:spcAft>
                      </a:pPr>
                      <a:r>
                        <a:rPr lang="en-US" sz="1300" kern="0">
                          <a:solidFill>
                            <a:srgbClr val="76923C"/>
                          </a:solidFill>
                          <a:latin typeface="Times New Roman"/>
                          <a:ea typeface="標楷體"/>
                        </a:rPr>
                        <a:t>22</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r>
                        <a:rPr lang="en-US" sz="1100" b="1" kern="0" dirty="0">
                          <a:solidFill>
                            <a:srgbClr val="222222"/>
                          </a:solidFill>
                          <a:latin typeface="Times New Roman"/>
                          <a:ea typeface="標楷體"/>
                        </a:rPr>
                        <a:t>Seoul National University of Education, South Korea</a:t>
                      </a:r>
                      <a:endParaRPr lang="zh-TW" sz="1100" b="1" kern="100" dirty="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55691">
                <a:tc>
                  <a:txBody>
                    <a:bodyPr/>
                    <a:lstStyle/>
                    <a:p>
                      <a:pPr algn="ctr">
                        <a:spcAft>
                          <a:spcPts val="0"/>
                        </a:spcAft>
                      </a:pPr>
                      <a:r>
                        <a:rPr lang="en-US" sz="1100" b="1" kern="0">
                          <a:solidFill>
                            <a:srgbClr val="222222"/>
                          </a:solidFill>
                          <a:latin typeface="Times New Roman"/>
                          <a:ea typeface="標楷體"/>
                        </a:rPr>
                        <a:t>2014</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spcAft>
                          <a:spcPts val="0"/>
                        </a:spcAft>
                      </a:pPr>
                      <a:r>
                        <a:rPr lang="en-US" sz="1300" b="1" kern="0">
                          <a:solidFill>
                            <a:srgbClr val="984806"/>
                          </a:solidFill>
                          <a:latin typeface="Times New Roman"/>
                          <a:ea typeface="標楷體"/>
                        </a:rPr>
                        <a:t>2</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spcAft>
                          <a:spcPts val="0"/>
                        </a:spcAft>
                      </a:pPr>
                      <a:r>
                        <a:rPr lang="en-US" sz="1300" kern="0">
                          <a:solidFill>
                            <a:srgbClr val="76923C"/>
                          </a:solidFill>
                          <a:latin typeface="Times New Roman"/>
                          <a:ea typeface="標楷體"/>
                        </a:rPr>
                        <a:t>22</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spcAft>
                          <a:spcPts val="0"/>
                        </a:spcAft>
                      </a:pPr>
                      <a:r>
                        <a:rPr lang="en-US" sz="1100" b="1" kern="0" dirty="0">
                          <a:solidFill>
                            <a:srgbClr val="222222"/>
                          </a:solidFill>
                          <a:latin typeface="Times New Roman"/>
                          <a:ea typeface="標楷體"/>
                        </a:rPr>
                        <a:t>Seoul National University of Education, South Korea</a:t>
                      </a:r>
                      <a:endParaRPr lang="zh-TW" sz="1100" b="1" kern="100" dirty="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711381">
                <a:tc>
                  <a:txBody>
                    <a:bodyPr/>
                    <a:lstStyle/>
                    <a:p>
                      <a:pPr algn="ctr">
                        <a:spcAft>
                          <a:spcPts val="0"/>
                        </a:spcAft>
                      </a:pPr>
                      <a:r>
                        <a:rPr lang="en-US" sz="1100" b="1" kern="0">
                          <a:solidFill>
                            <a:srgbClr val="222222"/>
                          </a:solidFill>
                          <a:latin typeface="Times New Roman"/>
                          <a:ea typeface="標楷體"/>
                        </a:rPr>
                        <a:t>2015</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spcAft>
                          <a:spcPts val="0"/>
                        </a:spcAft>
                      </a:pPr>
                      <a:r>
                        <a:rPr lang="en-US" sz="1300" b="1" kern="0">
                          <a:solidFill>
                            <a:srgbClr val="984806"/>
                          </a:solidFill>
                          <a:latin typeface="Times New Roman"/>
                          <a:ea typeface="標楷體"/>
                        </a:rPr>
                        <a:t>3</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spcAft>
                          <a:spcPts val="0"/>
                        </a:spcAft>
                      </a:pPr>
                      <a:r>
                        <a:rPr lang="en-US" sz="1300" kern="0">
                          <a:solidFill>
                            <a:srgbClr val="76923C"/>
                          </a:solidFill>
                          <a:latin typeface="Times New Roman"/>
                          <a:ea typeface="標楷體"/>
                        </a:rPr>
                        <a:t>39</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r>
                        <a:rPr lang="en-US" sz="1100" b="1" kern="0" dirty="0">
                          <a:solidFill>
                            <a:srgbClr val="222222"/>
                          </a:solidFill>
                          <a:latin typeface="Times New Roman"/>
                          <a:ea typeface="標楷體"/>
                        </a:rPr>
                        <a:t>Seoul National University of Education, South Korea</a:t>
                      </a:r>
                      <a:endParaRPr lang="zh-TW" sz="1100" b="1" kern="100" dirty="0">
                        <a:solidFill>
                          <a:srgbClr val="000000"/>
                        </a:solidFill>
                        <a:latin typeface="Times New Roman"/>
                        <a:ea typeface="新細明體"/>
                      </a:endParaRPr>
                    </a:p>
                    <a:p>
                      <a:pPr>
                        <a:spcAft>
                          <a:spcPts val="0"/>
                        </a:spcAft>
                      </a:pPr>
                      <a:r>
                        <a:rPr lang="en-US" sz="1100" b="1" kern="0" dirty="0">
                          <a:solidFill>
                            <a:srgbClr val="222222"/>
                          </a:solidFill>
                          <a:latin typeface="Times New Roman"/>
                          <a:ea typeface="標楷體"/>
                        </a:rPr>
                        <a:t>Newton College, Czech Republic</a:t>
                      </a:r>
                      <a:endParaRPr lang="zh-TW" sz="1100" b="1" kern="100" dirty="0">
                        <a:solidFill>
                          <a:srgbClr val="000000"/>
                        </a:solidFill>
                        <a:latin typeface="Times New Roman"/>
                        <a:ea typeface="新細明體"/>
                      </a:endParaRPr>
                    </a:p>
                    <a:p>
                      <a:pPr>
                        <a:spcAft>
                          <a:spcPts val="0"/>
                        </a:spcAft>
                      </a:pPr>
                      <a:r>
                        <a:rPr lang="en-US" sz="1100" b="1" kern="0" dirty="0">
                          <a:solidFill>
                            <a:srgbClr val="222222"/>
                          </a:solidFill>
                          <a:latin typeface="Times New Roman"/>
                          <a:ea typeface="標楷體"/>
                        </a:rPr>
                        <a:t>Leeds Trinity University, England</a:t>
                      </a:r>
                      <a:endParaRPr lang="zh-TW" sz="1100" b="1" kern="100" dirty="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067073">
                <a:tc>
                  <a:txBody>
                    <a:bodyPr/>
                    <a:lstStyle/>
                    <a:p>
                      <a:pPr algn="ctr">
                        <a:spcAft>
                          <a:spcPts val="0"/>
                        </a:spcAft>
                      </a:pPr>
                      <a:r>
                        <a:rPr lang="en-US" sz="1100" b="1" kern="0">
                          <a:solidFill>
                            <a:srgbClr val="222222"/>
                          </a:solidFill>
                          <a:latin typeface="Times New Roman"/>
                          <a:ea typeface="標楷體"/>
                        </a:rPr>
                        <a:t>2016</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spcAft>
                          <a:spcPts val="0"/>
                        </a:spcAft>
                      </a:pPr>
                      <a:r>
                        <a:rPr lang="en-US" sz="1300" b="1" kern="0">
                          <a:solidFill>
                            <a:srgbClr val="984806"/>
                          </a:solidFill>
                          <a:latin typeface="Times New Roman"/>
                          <a:ea typeface="標楷體"/>
                        </a:rPr>
                        <a:t>2</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spcAft>
                          <a:spcPts val="0"/>
                        </a:spcAft>
                      </a:pPr>
                      <a:r>
                        <a:rPr lang="en-US" sz="1300" kern="0">
                          <a:solidFill>
                            <a:srgbClr val="76923C"/>
                          </a:solidFill>
                          <a:latin typeface="Times New Roman"/>
                          <a:ea typeface="標楷體"/>
                        </a:rPr>
                        <a:t>43</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spcAft>
                          <a:spcPts val="0"/>
                        </a:spcAft>
                      </a:pPr>
                      <a:r>
                        <a:rPr lang="en-US" sz="1100" b="1" kern="0" dirty="0">
                          <a:solidFill>
                            <a:srgbClr val="222222"/>
                          </a:solidFill>
                          <a:latin typeface="Times New Roman"/>
                          <a:ea typeface="標楷體"/>
                        </a:rPr>
                        <a:t>Seoul National University of Education, South Korea</a:t>
                      </a:r>
                      <a:endParaRPr lang="zh-TW" sz="1100" b="1" kern="100" dirty="0">
                        <a:solidFill>
                          <a:srgbClr val="000000"/>
                        </a:solidFill>
                        <a:latin typeface="Times New Roman"/>
                        <a:ea typeface="新細明體"/>
                      </a:endParaRPr>
                    </a:p>
                    <a:p>
                      <a:pPr>
                        <a:spcAft>
                          <a:spcPts val="0"/>
                        </a:spcAft>
                      </a:pPr>
                      <a:r>
                        <a:rPr lang="en-US" sz="1100" b="1" kern="0" dirty="0">
                          <a:solidFill>
                            <a:srgbClr val="222222"/>
                          </a:solidFill>
                          <a:latin typeface="Times New Roman"/>
                          <a:ea typeface="標楷體"/>
                        </a:rPr>
                        <a:t>Kyoto Sangyo University, Japan</a:t>
                      </a:r>
                      <a:endParaRPr lang="zh-TW" sz="1100" b="1" kern="100" dirty="0">
                        <a:solidFill>
                          <a:srgbClr val="000000"/>
                        </a:solidFill>
                        <a:latin typeface="Times New Roman"/>
                        <a:ea typeface="新細明體"/>
                      </a:endParaRPr>
                    </a:p>
                    <a:p>
                      <a:pPr>
                        <a:spcAft>
                          <a:spcPts val="0"/>
                        </a:spcAft>
                      </a:pPr>
                      <a:r>
                        <a:rPr lang="en-US" sz="1100" b="1" kern="0" dirty="0">
                          <a:solidFill>
                            <a:srgbClr val="222222"/>
                          </a:solidFill>
                          <a:latin typeface="Times New Roman"/>
                          <a:ea typeface="標楷體"/>
                        </a:rPr>
                        <a:t>Newton College, Czech Republic</a:t>
                      </a:r>
                      <a:endParaRPr lang="zh-TW" sz="1100" b="1" kern="100" dirty="0">
                        <a:solidFill>
                          <a:srgbClr val="000000"/>
                        </a:solidFill>
                        <a:latin typeface="Times New Roman"/>
                        <a:ea typeface="新細明體"/>
                      </a:endParaRPr>
                    </a:p>
                    <a:p>
                      <a:pPr>
                        <a:spcAft>
                          <a:spcPts val="0"/>
                        </a:spcAft>
                      </a:pPr>
                      <a:r>
                        <a:rPr lang="en-US" sz="1100" b="1" kern="0" dirty="0">
                          <a:solidFill>
                            <a:srgbClr val="222222"/>
                          </a:solidFill>
                          <a:latin typeface="Times New Roman"/>
                          <a:ea typeface="標楷體"/>
                        </a:rPr>
                        <a:t>VIA University, Denmark</a:t>
                      </a:r>
                      <a:endParaRPr lang="zh-TW" sz="1100" b="1" kern="100" dirty="0">
                        <a:solidFill>
                          <a:srgbClr val="000000"/>
                        </a:solidFill>
                        <a:latin typeface="Times New Roman"/>
                        <a:ea typeface="新細明體"/>
                      </a:endParaRPr>
                    </a:p>
                    <a:p>
                      <a:pPr>
                        <a:spcAft>
                          <a:spcPts val="0"/>
                        </a:spcAft>
                      </a:pPr>
                      <a:r>
                        <a:rPr lang="en-US" sz="1100" b="1" kern="0" dirty="0">
                          <a:solidFill>
                            <a:srgbClr val="222222"/>
                          </a:solidFill>
                          <a:latin typeface="Times New Roman"/>
                          <a:ea typeface="標楷體"/>
                        </a:rPr>
                        <a:t>Leeds Trinity University, England</a:t>
                      </a:r>
                      <a:endParaRPr lang="zh-TW" sz="1100" b="1" kern="100" dirty="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244918">
                <a:tc>
                  <a:txBody>
                    <a:bodyPr/>
                    <a:lstStyle/>
                    <a:p>
                      <a:pPr algn="ctr">
                        <a:spcAft>
                          <a:spcPts val="0"/>
                        </a:spcAft>
                      </a:pPr>
                      <a:r>
                        <a:rPr lang="en-US" sz="1100" b="1" kern="0">
                          <a:solidFill>
                            <a:srgbClr val="222222"/>
                          </a:solidFill>
                          <a:latin typeface="Times New Roman"/>
                          <a:ea typeface="標楷體"/>
                        </a:rPr>
                        <a:t>2017</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a:noFill/>
                    </a:lnB>
                    <a:solidFill>
                      <a:srgbClr val="365F91"/>
                    </a:solidFill>
                  </a:tcPr>
                </a:tc>
                <a:tc>
                  <a:txBody>
                    <a:bodyPr/>
                    <a:lstStyle/>
                    <a:p>
                      <a:pPr algn="ctr">
                        <a:spcAft>
                          <a:spcPts val="0"/>
                        </a:spcAft>
                      </a:pPr>
                      <a:r>
                        <a:rPr lang="en-US" sz="1300" b="1" kern="0">
                          <a:solidFill>
                            <a:srgbClr val="984806"/>
                          </a:solidFill>
                          <a:latin typeface="Times New Roman"/>
                          <a:ea typeface="標楷體"/>
                        </a:rPr>
                        <a:t>2</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a:noFill/>
                    </a:lnB>
                    <a:solidFill>
                      <a:srgbClr val="DBE5F1"/>
                    </a:solidFill>
                  </a:tcPr>
                </a:tc>
                <a:tc>
                  <a:txBody>
                    <a:bodyPr/>
                    <a:lstStyle/>
                    <a:p>
                      <a:pPr algn="ctr">
                        <a:spcAft>
                          <a:spcPts val="0"/>
                        </a:spcAft>
                      </a:pPr>
                      <a:r>
                        <a:rPr lang="en-US" sz="1300" kern="0">
                          <a:solidFill>
                            <a:srgbClr val="76923C"/>
                          </a:solidFill>
                          <a:latin typeface="Times New Roman"/>
                          <a:ea typeface="標楷體"/>
                        </a:rPr>
                        <a:t>32</a:t>
                      </a:r>
                      <a:endParaRPr lang="zh-TW" sz="1100" kern="100">
                        <a:solidFill>
                          <a:srgbClr val="000000"/>
                        </a:solidFill>
                        <a:latin typeface="Times New Roman"/>
                        <a:ea typeface="新細明體"/>
                      </a:endParaRPr>
                    </a:p>
                  </a:txBody>
                  <a:tcPr marL="63326" marR="63326" marT="0" marB="0">
                    <a:lnL>
                      <a:noFill/>
                    </a:lnL>
                    <a:lnR>
                      <a:noFill/>
                    </a:lnR>
                    <a:lnT w="12700" cap="flat" cmpd="sng" algn="ctr">
                      <a:solidFill>
                        <a:srgbClr val="FFFFFF"/>
                      </a:solidFill>
                      <a:prstDash val="solid"/>
                      <a:round/>
                      <a:headEnd type="none" w="med" len="med"/>
                      <a:tailEnd type="none" w="med" len="med"/>
                    </a:lnT>
                    <a:lnB>
                      <a:noFill/>
                    </a:lnB>
                    <a:solidFill>
                      <a:srgbClr val="DBE5F1"/>
                    </a:solidFill>
                  </a:tcPr>
                </a:tc>
                <a:tc>
                  <a:txBody>
                    <a:bodyPr/>
                    <a:lstStyle/>
                    <a:p>
                      <a:pPr>
                        <a:spcAft>
                          <a:spcPts val="0"/>
                        </a:spcAft>
                      </a:pPr>
                      <a:r>
                        <a:rPr lang="en-US" sz="1100" b="1" kern="0" dirty="0">
                          <a:solidFill>
                            <a:srgbClr val="222222"/>
                          </a:solidFill>
                          <a:latin typeface="Times New Roman" pitchFamily="18" charset="0"/>
                          <a:ea typeface="新細明體"/>
                          <a:cs typeface="Times New Roman" pitchFamily="18" charset="0"/>
                        </a:rPr>
                        <a:t>Seoul National University of Education in South Korea</a:t>
                      </a:r>
                      <a:endParaRPr lang="zh-TW" sz="1100" b="1" kern="100" dirty="0">
                        <a:solidFill>
                          <a:srgbClr val="000000"/>
                        </a:solidFill>
                        <a:latin typeface="Times New Roman" pitchFamily="18" charset="0"/>
                        <a:ea typeface="新細明體"/>
                        <a:cs typeface="Times New Roman" pitchFamily="18" charset="0"/>
                      </a:endParaRPr>
                    </a:p>
                    <a:p>
                      <a:pPr>
                        <a:spcAft>
                          <a:spcPts val="0"/>
                        </a:spcAft>
                      </a:pPr>
                      <a:r>
                        <a:rPr lang="en-US" sz="1100" b="1" kern="0" dirty="0">
                          <a:solidFill>
                            <a:srgbClr val="222222"/>
                          </a:solidFill>
                          <a:latin typeface="Times New Roman" pitchFamily="18" charset="0"/>
                          <a:ea typeface="新細明體"/>
                          <a:cs typeface="Times New Roman" pitchFamily="18" charset="0"/>
                        </a:rPr>
                        <a:t>Private University of Education, Diocese Linz in Austria</a:t>
                      </a:r>
                      <a:endParaRPr lang="zh-TW" sz="1100" b="1" kern="100" dirty="0">
                        <a:solidFill>
                          <a:srgbClr val="000000"/>
                        </a:solidFill>
                        <a:latin typeface="Times New Roman" pitchFamily="18" charset="0"/>
                        <a:ea typeface="新細明體"/>
                        <a:cs typeface="Times New Roman" pitchFamily="18" charset="0"/>
                      </a:endParaRPr>
                    </a:p>
                    <a:p>
                      <a:pPr>
                        <a:spcAft>
                          <a:spcPts val="0"/>
                        </a:spcAft>
                      </a:pPr>
                      <a:r>
                        <a:rPr lang="en-US" sz="1100" b="1" kern="0" dirty="0">
                          <a:solidFill>
                            <a:srgbClr val="222222"/>
                          </a:solidFill>
                          <a:latin typeface="Times New Roman" pitchFamily="18" charset="0"/>
                          <a:ea typeface="新細明體"/>
                          <a:cs typeface="Times New Roman" pitchFamily="18" charset="0"/>
                        </a:rPr>
                        <a:t>Newton College in Czech Republic</a:t>
                      </a:r>
                      <a:endParaRPr lang="zh-TW" sz="1100" b="1" kern="100" dirty="0">
                        <a:solidFill>
                          <a:srgbClr val="000000"/>
                        </a:solidFill>
                        <a:latin typeface="Times New Roman" pitchFamily="18" charset="0"/>
                        <a:ea typeface="新細明體"/>
                        <a:cs typeface="Times New Roman" pitchFamily="18" charset="0"/>
                      </a:endParaRPr>
                    </a:p>
                    <a:p>
                      <a:pPr>
                        <a:spcAft>
                          <a:spcPts val="0"/>
                        </a:spcAft>
                      </a:pPr>
                      <a:r>
                        <a:rPr lang="en-US" sz="1100" b="1" kern="0" dirty="0">
                          <a:solidFill>
                            <a:srgbClr val="222222"/>
                          </a:solidFill>
                          <a:latin typeface="Times New Roman" pitchFamily="18" charset="0"/>
                          <a:ea typeface="新細明體"/>
                          <a:cs typeface="Times New Roman" pitchFamily="18" charset="0"/>
                        </a:rPr>
                        <a:t>University of Burgundy in France</a:t>
                      </a:r>
                      <a:endParaRPr lang="zh-TW" sz="1100" b="1" kern="100" dirty="0">
                        <a:solidFill>
                          <a:srgbClr val="000000"/>
                        </a:solidFill>
                        <a:latin typeface="Times New Roman" pitchFamily="18" charset="0"/>
                        <a:ea typeface="新細明體"/>
                        <a:cs typeface="Times New Roman" pitchFamily="18" charset="0"/>
                      </a:endParaRPr>
                    </a:p>
                    <a:p>
                      <a:pPr>
                        <a:spcAft>
                          <a:spcPts val="0"/>
                        </a:spcAft>
                      </a:pPr>
                      <a:r>
                        <a:rPr lang="en-US" sz="1100" b="1" kern="0" dirty="0">
                          <a:solidFill>
                            <a:srgbClr val="222222"/>
                          </a:solidFill>
                          <a:latin typeface="Times New Roman" pitchFamily="18" charset="0"/>
                          <a:ea typeface="新細明體"/>
                          <a:cs typeface="Times New Roman" pitchFamily="18" charset="0"/>
                        </a:rPr>
                        <a:t>Leeds Trinity University in England</a:t>
                      </a:r>
                      <a:endParaRPr lang="zh-TW" sz="1100" b="1" kern="100" dirty="0">
                        <a:solidFill>
                          <a:srgbClr val="000000"/>
                        </a:solidFill>
                        <a:latin typeface="Times New Roman" pitchFamily="18" charset="0"/>
                        <a:ea typeface="新細明體"/>
                        <a:cs typeface="Times New Roman" pitchFamily="18" charset="0"/>
                      </a:endParaRPr>
                    </a:p>
                  </a:txBody>
                  <a:tcPr marL="63326" marR="63326" marT="0" marB="0">
                    <a:lnL>
                      <a:noFill/>
                    </a:lnL>
                    <a:lnR>
                      <a:noFill/>
                    </a:lnR>
                    <a:lnT w="12700" cap="flat" cmpd="sng" algn="ctr">
                      <a:solidFill>
                        <a:srgbClr val="FFFFFF"/>
                      </a:solidFill>
                      <a:prstDash val="solid"/>
                      <a:round/>
                      <a:headEnd type="none" w="med" len="med"/>
                      <a:tailEnd type="none" w="med" len="med"/>
                    </a:lnT>
                    <a:lnB>
                      <a:noFill/>
                    </a:lnB>
                    <a:solidFill>
                      <a:srgbClr val="DBE5F1"/>
                    </a:solidFill>
                  </a:tcPr>
                </a:tc>
              </a:tr>
            </a:tbl>
          </a:graphicData>
        </a:graphic>
      </p:graphicFrame>
      <p:sp>
        <p:nvSpPr>
          <p:cNvPr id="9" name="矩形 8"/>
          <p:cNvSpPr/>
          <p:nvPr/>
        </p:nvSpPr>
        <p:spPr>
          <a:xfrm>
            <a:off x="6588224" y="3057341"/>
            <a:ext cx="2232248" cy="3323987"/>
          </a:xfrm>
          <a:prstGeom prst="rect">
            <a:avLst/>
          </a:prstGeom>
        </p:spPr>
        <p:txBody>
          <a:bodyPr wrap="square">
            <a:spAutoFit/>
          </a:bodyPr>
          <a:lstStyle/>
          <a:p>
            <a:r>
              <a:rPr lang="en-US" altLang="zh-TW" sz="1400" b="1" dirty="0" smtClean="0">
                <a:solidFill>
                  <a:schemeClr val="accent3">
                    <a:lumMod val="50000"/>
                  </a:schemeClr>
                </a:solidFill>
                <a:latin typeface="Times New Roman" pitchFamily="18" charset="0"/>
                <a:cs typeface="Times New Roman" pitchFamily="18" charset="0"/>
              </a:rPr>
              <a:t>In 2018, NTCU invited 1 teachers and 20 students from Seoul National University of Education in South Korea, 6 students from Private University of Education, Diocese Linz in Austria, 5 students from Newton College in Czech Republic, 3 student from University of Burgundy in France and 5 students from Leeds Trinity University in England to join our winter camp.</a:t>
            </a:r>
            <a:endParaRPr lang="zh-TW" altLang="en-US" sz="1400" b="1" dirty="0">
              <a:solidFill>
                <a:schemeClr val="accent3">
                  <a:lumMod val="50000"/>
                </a:schemeClr>
              </a:solidFill>
              <a:latin typeface="Times New Roman" pitchFamily="18" charset="0"/>
              <a:cs typeface="Times New Roman" pitchFamily="18" charset="0"/>
            </a:endParaRPr>
          </a:p>
        </p:txBody>
      </p:sp>
      <p:sp>
        <p:nvSpPr>
          <p:cNvPr id="10" name="矩形 9"/>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矩形 10"/>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554577">
            <a:off x="6387970" y="2036994"/>
            <a:ext cx="2520280"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2000" b="1" dirty="0" smtClean="0">
                <a:latin typeface="Times New Roman" pitchFamily="18" charset="0"/>
                <a:cs typeface="Times New Roman" pitchFamily="18" charset="0"/>
              </a:rPr>
              <a:t>(1)The Winter Camp</a:t>
            </a:r>
            <a:endParaRPr lang="zh-TW" altLang="en-US" sz="2000" dirty="0">
              <a:latin typeface="Times New Roman" pitchFamily="18" charset="0"/>
              <a:cs typeface="Times New Roman" pitchFamily="18" charset="0"/>
            </a:endParaRPr>
          </a:p>
        </p:txBody>
      </p:sp>
      <p:pic>
        <p:nvPicPr>
          <p:cNvPr id="7" name="圖片 6"/>
          <p:cNvPicPr/>
          <p:nvPr/>
        </p:nvPicPr>
        <p:blipFill rotWithShape="1">
          <a:blip r:embed="rId2" cstate="print">
            <a:extLst>
              <a:ext uri="{28A0092B-C50C-407E-A947-70E740481C1C}">
                <a14:useLocalDpi xmlns:a14="http://schemas.microsoft.com/office/drawing/2010/main" val="0"/>
              </a:ext>
            </a:extLst>
          </a:blip>
          <a:srcRect b="20559"/>
          <a:stretch/>
        </p:blipFill>
        <p:spPr bwMode="auto">
          <a:xfrm>
            <a:off x="467544" y="2492896"/>
            <a:ext cx="2664296" cy="1584176"/>
          </a:xfrm>
          <a:prstGeom prst="rect">
            <a:avLst/>
          </a:prstGeom>
          <a:ln>
            <a:noFill/>
          </a:ln>
          <a:extLst>
            <a:ext uri="{53640926-AAD7-44D8-BBD7-CCE9431645EC}">
              <a14:shadowObscured xmlns:a14="http://schemas.microsoft.com/office/drawing/2010/main"/>
            </a:ext>
          </a:extLst>
        </p:spPr>
      </p:pic>
      <p:pic>
        <p:nvPicPr>
          <p:cNvPr id="10" name="圖片 9"/>
          <p:cNvPicPr/>
          <p:nvPr/>
        </p:nvPicPr>
        <p:blipFill rotWithShape="1">
          <a:blip r:embed="rId3" cstate="print">
            <a:extLst>
              <a:ext uri="{28A0092B-C50C-407E-A947-70E740481C1C}">
                <a14:useLocalDpi xmlns:a14="http://schemas.microsoft.com/office/drawing/2010/main" val="0"/>
              </a:ext>
            </a:extLst>
          </a:blip>
          <a:srcRect l="1" r="53" b="19433"/>
          <a:stretch/>
        </p:blipFill>
        <p:spPr bwMode="auto">
          <a:xfrm>
            <a:off x="467544" y="4221088"/>
            <a:ext cx="2664296" cy="1584176"/>
          </a:xfrm>
          <a:prstGeom prst="rect">
            <a:avLst/>
          </a:prstGeom>
          <a:ln>
            <a:noFill/>
          </a:ln>
          <a:extLst>
            <a:ext uri="{53640926-AAD7-44D8-BBD7-CCE9431645EC}">
              <a14:shadowObscured xmlns:a14="http://schemas.microsoft.com/office/drawing/2010/main"/>
            </a:ext>
          </a:extLst>
        </p:spPr>
      </p:pic>
      <p:pic>
        <p:nvPicPr>
          <p:cNvPr id="11" name="圖片 10" descr="_DSC65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2708920"/>
            <a:ext cx="2613660" cy="1584175"/>
          </a:xfrm>
          <a:prstGeom prst="rect">
            <a:avLst/>
          </a:prstGeom>
          <a:noFill/>
          <a:ln>
            <a:noFill/>
          </a:ln>
        </p:spPr>
      </p:pic>
      <p:pic>
        <p:nvPicPr>
          <p:cNvPr id="12" name="圖片 11" descr="_DSC71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437112"/>
            <a:ext cx="2592288" cy="1584176"/>
          </a:xfrm>
          <a:prstGeom prst="rect">
            <a:avLst/>
          </a:prstGeom>
          <a:noFill/>
          <a:ln>
            <a:noFill/>
          </a:ln>
        </p:spPr>
      </p:pic>
      <p:pic>
        <p:nvPicPr>
          <p:cNvPr id="13" name="圖片 12" descr="IMG_4319"/>
          <p:cNvPicPr/>
          <p:nvPr/>
        </p:nvPicPr>
        <p:blipFill>
          <a:blip r:embed="rId6" cstate="print">
            <a:extLst>
              <a:ext uri="{28A0092B-C50C-407E-A947-70E740481C1C}">
                <a14:useLocalDpi xmlns:a14="http://schemas.microsoft.com/office/drawing/2010/main" val="0"/>
              </a:ext>
            </a:extLst>
          </a:blip>
          <a:srcRect b="7189"/>
          <a:stretch>
            <a:fillRect/>
          </a:stretch>
        </p:blipFill>
        <p:spPr bwMode="auto">
          <a:xfrm>
            <a:off x="6012160" y="2924944"/>
            <a:ext cx="2564281" cy="1584176"/>
          </a:xfrm>
          <a:prstGeom prst="rect">
            <a:avLst/>
          </a:prstGeom>
          <a:noFill/>
          <a:ln>
            <a:noFill/>
          </a:ln>
        </p:spPr>
      </p:pic>
      <p:pic>
        <p:nvPicPr>
          <p:cNvPr id="14" name="圖片 13" descr="IMG_4850"/>
          <p:cNvPicPr/>
          <p:nvPr/>
        </p:nvPicPr>
        <p:blipFill>
          <a:blip r:embed="rId7" cstate="print">
            <a:extLst>
              <a:ext uri="{28A0092B-C50C-407E-A947-70E740481C1C}">
                <a14:useLocalDpi xmlns:a14="http://schemas.microsoft.com/office/drawing/2010/main" val="0"/>
              </a:ext>
            </a:extLst>
          </a:blip>
          <a:srcRect t="8630"/>
          <a:stretch>
            <a:fillRect/>
          </a:stretch>
        </p:blipFill>
        <p:spPr bwMode="auto">
          <a:xfrm>
            <a:off x="6012160" y="4653136"/>
            <a:ext cx="2501099" cy="1596772"/>
          </a:xfrm>
          <a:prstGeom prst="rect">
            <a:avLst/>
          </a:prstGeom>
          <a:noFill/>
          <a:ln>
            <a:noFill/>
          </a:ln>
        </p:spPr>
      </p:pic>
      <p:sp>
        <p:nvSpPr>
          <p:cNvPr id="15" name="文字方塊 14"/>
          <p:cNvSpPr txBox="1"/>
          <p:nvPr/>
        </p:nvSpPr>
        <p:spPr>
          <a:xfrm>
            <a:off x="1259632" y="1988840"/>
            <a:ext cx="86409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2013</a:t>
            </a:r>
            <a:endParaRPr lang="zh-TW"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6" name="文字方塊 15"/>
          <p:cNvSpPr txBox="1"/>
          <p:nvPr/>
        </p:nvSpPr>
        <p:spPr>
          <a:xfrm>
            <a:off x="4067944" y="2204864"/>
            <a:ext cx="86409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2014</a:t>
            </a:r>
            <a:endParaRPr lang="zh-TW"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7" name="文字方塊 16"/>
          <p:cNvSpPr txBox="1"/>
          <p:nvPr/>
        </p:nvSpPr>
        <p:spPr>
          <a:xfrm>
            <a:off x="6876256" y="2348880"/>
            <a:ext cx="86409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2015</a:t>
            </a:r>
            <a:endParaRPr lang="zh-TW"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8" name="矩形 17"/>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矩形 18"/>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491880" y="1052736"/>
            <a:ext cx="525658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2400" b="1" i="1" u="none" strike="noStrike" normalizeH="0" baseline="0" dirty="0" smtClean="0">
                <a:ln/>
                <a:solidFill>
                  <a:schemeClr val="accent3"/>
                </a:solidFill>
                <a:latin typeface="Times New Roman" pitchFamily="18" charset="0"/>
                <a:cs typeface="Times New Roman" pitchFamily="18" charset="0"/>
              </a:rPr>
              <a:t>Education</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en-US" altLang="zh-TW" sz="1700" i="0" u="none" strike="noStrike" normalizeH="0" baseline="0" dirty="0" smtClean="0">
                <a:ln/>
                <a:solidFill>
                  <a:schemeClr val="accent3"/>
                </a:solidFill>
                <a:latin typeface="Times New Roman" pitchFamily="18" charset="0"/>
                <a:ea typeface="新細明體" pitchFamily="18" charset="-120"/>
                <a:cs typeface="Times New Roman" pitchFamily="18" charset="0"/>
              </a:rPr>
              <a:t>Doctor of Philosophy of Manchester University, UK</a:t>
            </a:r>
            <a:endParaRPr kumimoji="1" lang="en-US" altLang="zh-TW" sz="1700" i="0" u="none" strike="noStrike" normalizeH="0" baseline="0" dirty="0" smtClean="0">
              <a:ln/>
              <a:solidFill>
                <a:schemeClr val="accent3"/>
              </a:solidFill>
              <a:latin typeface="Arial" pitchFamily="34" charset="0"/>
              <a:ea typeface="新細明體" pitchFamily="18" charset="-120"/>
              <a:cs typeface="新細明體" pitchFamily="18" charset="-120"/>
            </a:endParaRPr>
          </a:p>
        </p:txBody>
      </p:sp>
      <p:sp>
        <p:nvSpPr>
          <p:cNvPr id="28" name="文字方塊 27"/>
          <p:cNvSpPr txBox="1"/>
          <p:nvPr/>
        </p:nvSpPr>
        <p:spPr>
          <a:xfrm>
            <a:off x="3491880" y="5085184"/>
            <a:ext cx="5328592" cy="1246495"/>
          </a:xfrm>
          <a:prstGeom prst="rect">
            <a:avLst/>
          </a:prstGeom>
          <a:noFill/>
        </p:spPr>
        <p:txBody>
          <a:bodyPr wrap="square" rtlCol="0">
            <a:spAutoFit/>
          </a:bodyPr>
          <a:lstStyle/>
          <a:p>
            <a:r>
              <a:rPr lang="en-US" altLang="zh-TW"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Field of study</a:t>
            </a:r>
            <a:endParaRPr lang="zh-TW" altLang="en-US" sz="2400" dirty="0" smtClean="0"/>
          </a:p>
          <a:p>
            <a:pPr marL="285750" indent="-285750" algn="just">
              <a:buFont typeface="Arial" panose="020B0604020202020204" pitchFamily="34" charset="0"/>
              <a:buChar char="•"/>
            </a:pPr>
            <a:r>
              <a:rPr lang="en-US" altLang="zh-TW" sz="1700" dirty="0">
                <a:solidFill>
                  <a:schemeClr val="accent1">
                    <a:lumMod val="75000"/>
                  </a:schemeClr>
                </a:solidFill>
                <a:latin typeface="Times New Roman" panose="02020603050405020304" pitchFamily="18" charset="0"/>
                <a:cs typeface="Times New Roman" panose="02020603050405020304" pitchFamily="18" charset="0"/>
              </a:rPr>
              <a:t>comparative education, educational administration, higher education, knowledge based economy and the management of educational knowledge</a:t>
            </a:r>
            <a:endParaRPr lang="zh-TW" altLang="en-US" sz="1700" i="1" dirty="0" smtClean="0">
              <a:ln w="10541" cmpd="sng">
                <a:solidFill>
                  <a:schemeClr val="accent1">
                    <a:shade val="88000"/>
                    <a:satMod val="110000"/>
                  </a:schemeClr>
                </a:solidFill>
                <a:prstDash val="solid"/>
              </a:ln>
              <a:solidFill>
                <a:schemeClr val="accent1">
                  <a:lumMod val="75000"/>
                </a:schemeClr>
              </a:solidFill>
              <a:latin typeface="Times New Roman" pitchFamily="18" charset="0"/>
              <a:cs typeface="Times New Roman" pitchFamily="18" charset="0"/>
            </a:endParaRPr>
          </a:p>
        </p:txBody>
      </p:sp>
      <p:sp>
        <p:nvSpPr>
          <p:cNvPr id="2" name="圓角矩形 1"/>
          <p:cNvSpPr/>
          <p:nvPr/>
        </p:nvSpPr>
        <p:spPr>
          <a:xfrm>
            <a:off x="755576" y="4402415"/>
            <a:ext cx="2502024" cy="1906905"/>
          </a:xfrm>
          <a:prstGeom prst="roundRect">
            <a:avLst/>
          </a:prstGeom>
          <a:solidFill>
            <a:srgbClr val="FDD7BA">
              <a:alpha val="60000"/>
            </a:srgbClr>
          </a:solidFill>
        </p:spPr>
        <p:txBody>
          <a:bodyPr wrap="square">
            <a:spAutoFit/>
          </a:bodyPr>
          <a:lstStyle/>
          <a:p>
            <a:pPr algn="just"/>
            <a:r>
              <a:rPr lang="en-US" altLang="zh-TW"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President of National Taichung University of Education, Taiwan (R.O.C</a:t>
            </a:r>
            <a:r>
              <a:rPr lang="en-US" altLang="zh-TW"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spcBef>
                <a:spcPts val="1200"/>
              </a:spcBef>
            </a:pPr>
            <a:r>
              <a:rPr lang="en-US" altLang="zh-TW"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President of Taiwan Higher Education </a:t>
            </a:r>
            <a:r>
              <a:rPr lang="en-US" altLang="zh-TW"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Society</a:t>
            </a:r>
            <a:endParaRPr lang="zh-TW" alt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文字方塊 29"/>
          <p:cNvSpPr txBox="1"/>
          <p:nvPr/>
        </p:nvSpPr>
        <p:spPr>
          <a:xfrm>
            <a:off x="3419872" y="1916832"/>
            <a:ext cx="5328592" cy="31316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ts val="1500"/>
              </a:lnSpc>
              <a:spcBef>
                <a:spcPts val="600"/>
              </a:spcBef>
              <a:spcAft>
                <a:spcPts val="600"/>
              </a:spcAft>
            </a:pPr>
            <a:r>
              <a:rPr lang="en-US" altLang="zh-TW" sz="2400" b="1" i="1" dirty="0" smtClean="0">
                <a:ln w="11430"/>
                <a:solidFill>
                  <a:schemeClr val="accent5">
                    <a:lumMod val="60000"/>
                    <a:lumOff val="40000"/>
                  </a:schemeClr>
                </a:solidFill>
                <a:effectLst>
                  <a:outerShdw blurRad="50800" dist="39000" dir="5460000" algn="tl">
                    <a:srgbClr val="000000">
                      <a:alpha val="38000"/>
                    </a:srgbClr>
                  </a:outerShdw>
                </a:effectLst>
                <a:latin typeface="Times New Roman" pitchFamily="18" charset="0"/>
                <a:cs typeface="Times New Roman" pitchFamily="18" charset="0"/>
              </a:rPr>
              <a:t>Administration and academic servic</a:t>
            </a:r>
            <a:r>
              <a:rPr lang="en-US" altLang="zh-TW" sz="2400" b="1" dirty="0" smtClean="0">
                <a:ln w="11430"/>
                <a:solidFill>
                  <a:schemeClr val="accent5">
                    <a:lumMod val="60000"/>
                    <a:lumOff val="40000"/>
                  </a:schemeClr>
                </a:solidFill>
                <a:effectLst>
                  <a:outerShdw blurRad="50800" dist="39000" dir="5460000" algn="tl">
                    <a:srgbClr val="000000">
                      <a:alpha val="38000"/>
                    </a:srgbClr>
                  </a:outerShdw>
                </a:effectLst>
                <a:latin typeface="Times New Roman" pitchFamily="18" charset="0"/>
                <a:cs typeface="Times New Roman" pitchFamily="18" charset="0"/>
              </a:rPr>
              <a:t>e</a:t>
            </a:r>
          </a:p>
          <a:p>
            <a:pPr marL="285750" indent="-285750" algn="just">
              <a:lnSpc>
                <a:spcPts val="1500"/>
              </a:lnSpc>
              <a:spcBef>
                <a:spcPts val="0"/>
              </a:spcBef>
              <a:buFont typeface="Arial" panose="020B0604020202020204" pitchFamily="34" charset="0"/>
              <a:buChar char="•"/>
            </a:pPr>
            <a:r>
              <a:rPr lang="en-US" altLang="zh-TW" sz="1600" dirty="0">
                <a:latin typeface="Times New Roman" panose="02020603050405020304" pitchFamily="18" charset="0"/>
                <a:cs typeface="Times New Roman" panose="02020603050405020304" pitchFamily="18" charset="0"/>
              </a:rPr>
              <a:t>P</a:t>
            </a:r>
            <a:r>
              <a:rPr lang="en-US" altLang="zh-TW" sz="1600" dirty="0" smtClean="0">
                <a:latin typeface="Times New Roman" panose="02020603050405020304" pitchFamily="18" charset="0"/>
                <a:cs typeface="Times New Roman" panose="02020603050405020304" pitchFamily="18" charset="0"/>
              </a:rPr>
              <a:t>resident </a:t>
            </a:r>
            <a:r>
              <a:rPr lang="en-US" altLang="zh-TW" sz="1600" dirty="0">
                <a:latin typeface="Times New Roman" panose="02020603050405020304" pitchFamily="18" charset="0"/>
                <a:cs typeface="Times New Roman" panose="02020603050405020304" pitchFamily="18" charset="0"/>
              </a:rPr>
              <a:t>of Foundation for International Exchange and Culture </a:t>
            </a:r>
            <a:r>
              <a:rPr lang="en-US" altLang="zh-TW" sz="1600" dirty="0" smtClean="0">
                <a:latin typeface="Times New Roman" panose="02020603050405020304" pitchFamily="18" charset="0"/>
                <a:cs typeface="Times New Roman" panose="02020603050405020304" pitchFamily="18" charset="0"/>
              </a:rPr>
              <a:t>Development (2014-2017)</a:t>
            </a:r>
          </a:p>
          <a:p>
            <a:pPr marL="285750" indent="-285750" algn="just">
              <a:lnSpc>
                <a:spcPts val="1500"/>
              </a:lnSpc>
              <a:spcBef>
                <a:spcPts val="600"/>
              </a:spcBef>
              <a:buFont typeface="Arial" panose="020B0604020202020204" pitchFamily="34" charset="0"/>
              <a:buChar char="•"/>
            </a:pPr>
            <a:r>
              <a:rPr lang="en-US" altLang="zh-TW" sz="1600" dirty="0">
                <a:latin typeface="Times New Roman" panose="02020603050405020304" pitchFamily="18" charset="0"/>
                <a:cs typeface="Times New Roman" panose="02020603050405020304" pitchFamily="18" charset="0"/>
              </a:rPr>
              <a:t>Executive Director, Higher Education Evaluation and Accreditation Council of Taiwan (HEEACT</a:t>
            </a:r>
            <a:r>
              <a:rPr lang="en-US" altLang="zh-TW" sz="1600" dirty="0" smtClean="0">
                <a:latin typeface="Times New Roman" panose="02020603050405020304" pitchFamily="18" charset="0"/>
                <a:cs typeface="Times New Roman" panose="02020603050405020304" pitchFamily="18" charset="0"/>
              </a:rPr>
              <a:t>) (2013-2014)</a:t>
            </a:r>
          </a:p>
          <a:p>
            <a:pPr marL="285750" indent="-285750" algn="just">
              <a:lnSpc>
                <a:spcPts val="1500"/>
              </a:lnSpc>
              <a:spcBef>
                <a:spcPts val="600"/>
              </a:spcBef>
              <a:buFont typeface="Arial" panose="020B0604020202020204" pitchFamily="34" charset="0"/>
              <a:buChar char="•"/>
            </a:pPr>
            <a:r>
              <a:rPr lang="en-US" altLang="zh-TW" sz="1600" dirty="0" smtClean="0">
                <a:latin typeface="Times New Roman" panose="02020603050405020304" pitchFamily="18" charset="0"/>
                <a:cs typeface="Times New Roman" panose="02020603050405020304" pitchFamily="18" charset="0"/>
              </a:rPr>
              <a:t>President of Chinese Taipei Comparative Education Society (2011-2014)</a:t>
            </a:r>
          </a:p>
          <a:p>
            <a:pPr marL="285750" indent="-285750" algn="just">
              <a:lnSpc>
                <a:spcPts val="1500"/>
              </a:lnSpc>
              <a:spcBef>
                <a:spcPts val="600"/>
              </a:spcBef>
              <a:buFont typeface="Arial" panose="020B0604020202020204" pitchFamily="34" charset="0"/>
              <a:buChar char="•"/>
            </a:pPr>
            <a:r>
              <a:rPr lang="en-US" altLang="zh-TW" sz="1600" dirty="0">
                <a:latin typeface="Times New Roman" panose="02020603050405020304" pitchFamily="18" charset="0"/>
                <a:cs typeface="Times New Roman" panose="02020603050405020304" pitchFamily="18" charset="0"/>
              </a:rPr>
              <a:t>Vice-President/Acting President, National Academy for Educational </a:t>
            </a:r>
            <a:r>
              <a:rPr lang="en-US" altLang="zh-TW" sz="1600" dirty="0" smtClean="0">
                <a:latin typeface="Times New Roman" panose="02020603050405020304" pitchFamily="18" charset="0"/>
                <a:cs typeface="Times New Roman" panose="02020603050405020304" pitchFamily="18" charset="0"/>
              </a:rPr>
              <a:t>Research (2011-2013)</a:t>
            </a:r>
          </a:p>
          <a:p>
            <a:pPr marL="285750" indent="-285750" algn="just">
              <a:lnSpc>
                <a:spcPts val="1500"/>
              </a:lnSpc>
              <a:spcBef>
                <a:spcPts val="600"/>
              </a:spcBef>
              <a:buFont typeface="Arial" panose="020B0604020202020204" pitchFamily="34" charset="0"/>
              <a:buChar char="•"/>
            </a:pPr>
            <a:r>
              <a:rPr lang="en-US" altLang="zh-TW" sz="1600" dirty="0" smtClean="0">
                <a:latin typeface="Times New Roman" panose="02020603050405020304" pitchFamily="18" charset="0"/>
                <a:cs typeface="Times New Roman" panose="02020603050405020304" pitchFamily="18" charset="0"/>
              </a:rPr>
              <a:t>Professor, National Taiwan Normal University (2003-2014)</a:t>
            </a:r>
          </a:p>
          <a:p>
            <a:pPr marL="285750" indent="-285750" algn="just">
              <a:lnSpc>
                <a:spcPts val="1500"/>
              </a:lnSpc>
              <a:spcBef>
                <a:spcPts val="600"/>
              </a:spcBef>
              <a:buFont typeface="Arial" panose="020B0604020202020204" pitchFamily="34" charset="0"/>
              <a:buChar char="•"/>
            </a:pPr>
            <a:r>
              <a:rPr lang="en-US" altLang="zh-TW" sz="1600" dirty="0" smtClean="0">
                <a:latin typeface="Times New Roman" panose="02020603050405020304" pitchFamily="18" charset="0"/>
                <a:cs typeface="Times New Roman" panose="02020603050405020304" pitchFamily="18" charset="0"/>
              </a:rPr>
              <a:t>Professor, </a:t>
            </a:r>
            <a:r>
              <a:rPr lang="en-US" altLang="zh-TW" sz="1600" dirty="0">
                <a:latin typeface="Times New Roman" panose="02020603050405020304" pitchFamily="18" charset="0"/>
                <a:cs typeface="Times New Roman" panose="02020603050405020304" pitchFamily="18" charset="0"/>
              </a:rPr>
              <a:t>National Chung Cheng University </a:t>
            </a:r>
            <a:r>
              <a:rPr lang="en-US" altLang="zh-TW" sz="1600" dirty="0" smtClean="0">
                <a:latin typeface="Times New Roman" panose="02020603050405020304" pitchFamily="18" charset="0"/>
                <a:cs typeface="Times New Roman" panose="02020603050405020304" pitchFamily="18" charset="0"/>
              </a:rPr>
              <a:t> (2002-2003)</a:t>
            </a:r>
          </a:p>
          <a:p>
            <a:pPr marL="285750" indent="-285750" algn="just">
              <a:lnSpc>
                <a:spcPts val="1500"/>
              </a:lnSpc>
              <a:spcBef>
                <a:spcPts val="600"/>
              </a:spcBef>
              <a:buFont typeface="Arial" panose="020B0604020202020204" pitchFamily="34" charset="0"/>
              <a:buChar char="•"/>
            </a:pPr>
            <a:r>
              <a:rPr lang="en-US" altLang="zh-TW" sz="1600" dirty="0" smtClean="0">
                <a:latin typeface="Times New Roman" panose="02020603050405020304" pitchFamily="18" charset="0"/>
                <a:cs typeface="Times New Roman" panose="02020603050405020304" pitchFamily="18" charset="0"/>
              </a:rPr>
              <a:t>Associate Professor , National Chung </a:t>
            </a:r>
            <a:r>
              <a:rPr lang="en-US" altLang="zh-TW" sz="1600" dirty="0">
                <a:latin typeface="Times New Roman" panose="02020603050405020304" pitchFamily="18" charset="0"/>
                <a:cs typeface="Times New Roman" panose="02020603050405020304" pitchFamily="18" charset="0"/>
              </a:rPr>
              <a:t>C</a:t>
            </a:r>
            <a:r>
              <a:rPr lang="en-US" altLang="zh-TW" sz="1600" dirty="0" smtClean="0">
                <a:latin typeface="Times New Roman" panose="02020603050405020304" pitchFamily="18" charset="0"/>
                <a:cs typeface="Times New Roman" panose="02020603050405020304" pitchFamily="18" charset="0"/>
              </a:rPr>
              <a:t>heng University (1996-2002)</a:t>
            </a:r>
            <a:endParaRPr lang="zh-TW" alt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矩形 30"/>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5" descr="C:\Users\user\Desktop\王校長文件\個人資料\個人照\2017 BON_2101.JPG"/>
          <p:cNvPicPr>
            <a:picLocks noChangeAspect="1" noChangeArrowheads="1"/>
          </p:cNvPicPr>
          <p:nvPr/>
        </p:nvPicPr>
        <p:blipFill>
          <a:blip r:embed="rId2" cstate="print"/>
          <a:srcRect/>
          <a:stretch>
            <a:fillRect/>
          </a:stretch>
        </p:blipFill>
        <p:spPr bwMode="auto">
          <a:xfrm>
            <a:off x="827584" y="1196752"/>
            <a:ext cx="2304256" cy="322671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218126">
            <a:off x="6387970" y="2013285"/>
            <a:ext cx="2520280"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2000" b="1" dirty="0" smtClean="0">
                <a:latin typeface="Times New Roman" pitchFamily="18" charset="0"/>
                <a:cs typeface="Times New Roman" pitchFamily="18" charset="0"/>
              </a:rPr>
              <a:t>(1)The Winter Camp</a:t>
            </a:r>
            <a:endParaRPr lang="zh-TW" altLang="en-US" sz="2000" dirty="0">
              <a:latin typeface="Times New Roman" pitchFamily="18" charset="0"/>
              <a:cs typeface="Times New Roman" pitchFamily="18" charset="0"/>
            </a:endParaRPr>
          </a:p>
        </p:txBody>
      </p:sp>
      <p:pic>
        <p:nvPicPr>
          <p:cNvPr id="4" name="圖片 3" descr="IMG_3186"/>
          <p:cNvPicPr/>
          <p:nvPr/>
        </p:nvPicPr>
        <p:blipFill rotWithShape="1">
          <a:blip r:embed="rId2" cstate="print">
            <a:extLst>
              <a:ext uri="{28A0092B-C50C-407E-A947-70E740481C1C}">
                <a14:useLocalDpi xmlns:a14="http://schemas.microsoft.com/office/drawing/2010/main" val="0"/>
              </a:ext>
            </a:extLst>
          </a:blip>
          <a:srcRect l="159" t="6005" r="-159" b="21795"/>
          <a:stretch/>
        </p:blipFill>
        <p:spPr bwMode="auto">
          <a:xfrm>
            <a:off x="683568" y="2348880"/>
            <a:ext cx="2606040" cy="1470660"/>
          </a:xfrm>
          <a:prstGeom prst="rect">
            <a:avLst/>
          </a:prstGeom>
          <a:noFill/>
          <a:ln>
            <a:noFill/>
          </a:ln>
          <a:extLst>
            <a:ext uri="{53640926-AAD7-44D8-BBD7-CCE9431645EC}">
              <a14:shadowObscured xmlns:a14="http://schemas.microsoft.com/office/drawing/2010/main"/>
            </a:ext>
          </a:extLst>
        </p:spPr>
      </p:pic>
      <p:pic>
        <p:nvPicPr>
          <p:cNvPr id="6" name="圖片 5" descr="DSC03484"/>
          <p:cNvPicPr/>
          <p:nvPr/>
        </p:nvPicPr>
        <p:blipFill rotWithShape="1">
          <a:blip r:embed="rId3" cstate="print">
            <a:extLst>
              <a:ext uri="{28A0092B-C50C-407E-A947-70E740481C1C}">
                <a14:useLocalDpi xmlns:a14="http://schemas.microsoft.com/office/drawing/2010/main" val="0"/>
              </a:ext>
            </a:extLst>
          </a:blip>
          <a:srcRect b="9174"/>
          <a:stretch/>
        </p:blipFill>
        <p:spPr bwMode="auto">
          <a:xfrm>
            <a:off x="683568" y="4005064"/>
            <a:ext cx="2592288" cy="1656184"/>
          </a:xfrm>
          <a:prstGeom prst="rect">
            <a:avLst/>
          </a:prstGeom>
          <a:noFill/>
          <a:ln>
            <a:noFill/>
          </a:ln>
          <a:extLst>
            <a:ext uri="{53640926-AAD7-44D8-BBD7-CCE9431645EC}">
              <a14:shadowObscured xmlns:a14="http://schemas.microsoft.com/office/drawing/2010/main"/>
            </a:ext>
          </a:extLst>
        </p:spPr>
      </p:pic>
      <p:pic>
        <p:nvPicPr>
          <p:cNvPr id="7" name="圖片 6" descr="大合照"/>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365104"/>
            <a:ext cx="2520280" cy="1656184"/>
          </a:xfrm>
          <a:prstGeom prst="rect">
            <a:avLst/>
          </a:prstGeom>
          <a:noFill/>
          <a:ln>
            <a:noFill/>
          </a:ln>
        </p:spPr>
      </p:pic>
      <p:pic>
        <p:nvPicPr>
          <p:cNvPr id="8" name="圖片 7"/>
          <p:cNvPicPr/>
          <p:nvPr/>
        </p:nvPicPr>
        <p:blipFill>
          <a:blip r:embed="rId5" cstate="print">
            <a:extLst>
              <a:ext uri="{28A0092B-C50C-407E-A947-70E740481C1C}">
                <a14:useLocalDpi xmlns:a14="http://schemas.microsoft.com/office/drawing/2010/main" val="0"/>
              </a:ext>
            </a:extLst>
          </a:blip>
          <a:stretch>
            <a:fillRect/>
          </a:stretch>
        </p:blipFill>
        <p:spPr>
          <a:xfrm>
            <a:off x="3491880" y="2564904"/>
            <a:ext cx="2520280" cy="1638300"/>
          </a:xfrm>
          <a:prstGeom prst="rect">
            <a:avLst/>
          </a:prstGeom>
        </p:spPr>
      </p:pic>
      <p:pic>
        <p:nvPicPr>
          <p:cNvPr id="9" name="圖片 8" descr="_DSC676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4808843"/>
            <a:ext cx="2567940" cy="1716501"/>
          </a:xfrm>
          <a:prstGeom prst="rect">
            <a:avLst/>
          </a:prstGeom>
          <a:noFill/>
          <a:ln>
            <a:noFill/>
          </a:ln>
        </p:spPr>
      </p:pic>
      <p:pic>
        <p:nvPicPr>
          <p:cNvPr id="10" name="圖片 9" descr="127出遊_180130_000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2864627"/>
            <a:ext cx="2520280" cy="1751411"/>
          </a:xfrm>
          <a:prstGeom prst="rect">
            <a:avLst/>
          </a:prstGeom>
          <a:noFill/>
          <a:ln>
            <a:noFill/>
          </a:ln>
        </p:spPr>
      </p:pic>
      <p:sp>
        <p:nvSpPr>
          <p:cNvPr id="11" name="文字方塊 10"/>
          <p:cNvSpPr txBox="1"/>
          <p:nvPr/>
        </p:nvSpPr>
        <p:spPr>
          <a:xfrm>
            <a:off x="7164288" y="2432579"/>
            <a:ext cx="86409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2018</a:t>
            </a:r>
            <a:endParaRPr lang="zh-TW"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2" name="文字方塊 11"/>
          <p:cNvSpPr txBox="1"/>
          <p:nvPr/>
        </p:nvSpPr>
        <p:spPr>
          <a:xfrm>
            <a:off x="4283968" y="2132856"/>
            <a:ext cx="86409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2017</a:t>
            </a:r>
            <a:endParaRPr lang="zh-TW"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3" name="文字方塊 12"/>
          <p:cNvSpPr txBox="1"/>
          <p:nvPr/>
        </p:nvSpPr>
        <p:spPr>
          <a:xfrm>
            <a:off x="1475656" y="1916832"/>
            <a:ext cx="86409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2016</a:t>
            </a:r>
            <a:endParaRPr lang="zh-TW"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矩形 14"/>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2070429"/>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graphicFrame>
        <p:nvGraphicFramePr>
          <p:cNvPr id="7" name="資料庫圖表 6"/>
          <p:cNvGraphicFramePr/>
          <p:nvPr/>
        </p:nvGraphicFramePr>
        <p:xfrm>
          <a:off x="0" y="1628800"/>
          <a:ext cx="6264696"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490" name="Picture 2" descr="C:\Users\user\Desktop\全球化006.jpg"/>
          <p:cNvPicPr>
            <a:picLocks noChangeAspect="1" noChangeArrowheads="1"/>
          </p:cNvPicPr>
          <p:nvPr/>
        </p:nvPicPr>
        <p:blipFill>
          <a:blip r:embed="rId7" cstate="print"/>
          <a:srcRect/>
          <a:stretch>
            <a:fillRect/>
          </a:stretch>
        </p:blipFill>
        <p:spPr bwMode="auto">
          <a:xfrm rot="1564680">
            <a:off x="6079293" y="3874596"/>
            <a:ext cx="2457450" cy="1857375"/>
          </a:xfrm>
          <a:prstGeom prst="rect">
            <a:avLst/>
          </a:prstGeom>
          <a:noFill/>
        </p:spPr>
      </p:pic>
      <p:sp>
        <p:nvSpPr>
          <p:cNvPr id="8" name="矩形 7"/>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矩形 8"/>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1926413"/>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799450260"/>
              </p:ext>
            </p:extLst>
          </p:nvPr>
        </p:nvGraphicFramePr>
        <p:xfrm>
          <a:off x="683568" y="2780928"/>
          <a:ext cx="7200801" cy="3600399"/>
        </p:xfrm>
        <a:graphic>
          <a:graphicData uri="http://schemas.openxmlformats.org/drawingml/2006/table">
            <a:tbl>
              <a:tblPr/>
              <a:tblGrid>
                <a:gridCol w="2399811"/>
                <a:gridCol w="2400495"/>
                <a:gridCol w="2400495"/>
              </a:tblGrid>
              <a:tr h="360040">
                <a:tc>
                  <a:txBody>
                    <a:bodyPr/>
                    <a:lstStyle/>
                    <a:p>
                      <a:pPr algn="ctr">
                        <a:spcAft>
                          <a:spcPts val="0"/>
                        </a:spcAft>
                      </a:pPr>
                      <a:r>
                        <a:rPr lang="en-US" sz="1300" b="1" kern="100">
                          <a:solidFill>
                            <a:srgbClr val="FFFFFF"/>
                          </a:solidFill>
                          <a:latin typeface="Times New Roman"/>
                          <a:ea typeface="標楷體"/>
                        </a:rPr>
                        <a:t>Theme</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n-US" sz="1300" b="1" kern="100">
                          <a:solidFill>
                            <a:srgbClr val="FFFFFF"/>
                          </a:solidFill>
                          <a:latin typeface="Times New Roman"/>
                          <a:ea typeface="標楷體"/>
                        </a:rPr>
                        <a:t>Issue</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n-US" sz="1300" b="1" kern="100">
                          <a:solidFill>
                            <a:srgbClr val="FFFFFF"/>
                          </a:solidFill>
                          <a:latin typeface="Times New Roman"/>
                          <a:ea typeface="標楷體"/>
                        </a:rPr>
                        <a:t>Example</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r>
              <a:tr h="360040">
                <a:tc rowSpan="2">
                  <a:txBody>
                    <a:bodyPr/>
                    <a:lstStyle/>
                    <a:p>
                      <a:pPr>
                        <a:spcAft>
                          <a:spcPts val="0"/>
                        </a:spcAft>
                      </a:pPr>
                      <a:r>
                        <a:rPr lang="en-US" sz="1300" b="1" kern="100">
                          <a:solidFill>
                            <a:srgbClr val="FFFFFF"/>
                          </a:solidFill>
                          <a:latin typeface="Times New Roman"/>
                          <a:ea typeface="標楷體"/>
                        </a:rPr>
                        <a:t>Cultural Awareness</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spcAft>
                          <a:spcPts val="0"/>
                        </a:spcAft>
                      </a:pPr>
                      <a:r>
                        <a:rPr lang="en-US" sz="1300" b="1" kern="100">
                          <a:latin typeface="Times New Roman"/>
                          <a:ea typeface="標楷體"/>
                        </a:rPr>
                        <a:t>Self-Awareness</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US" sz="1300" b="1" kern="100">
                          <a:latin typeface="Times New Roman"/>
                          <a:ea typeface="標楷體"/>
                        </a:rPr>
                        <a:t>Who am I  </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360040">
                <a:tc vMerge="1">
                  <a:txBody>
                    <a:bodyPr/>
                    <a:lstStyle/>
                    <a:p>
                      <a:endParaRPr lang="zh-TW" altLang="en-US"/>
                    </a:p>
                  </a:txBody>
                  <a:tcPr/>
                </a:tc>
                <a:tc>
                  <a:txBody>
                    <a:bodyPr/>
                    <a:lstStyle/>
                    <a:p>
                      <a:pPr>
                        <a:spcAft>
                          <a:spcPts val="0"/>
                        </a:spcAft>
                      </a:pPr>
                      <a:r>
                        <a:rPr lang="en-US" sz="1300" b="1" kern="100">
                          <a:latin typeface="Times New Roman"/>
                          <a:ea typeface="標楷體"/>
                        </a:rPr>
                        <a:t>Self-Appreciation</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US" sz="1300" b="1" kern="100">
                          <a:latin typeface="Times New Roman"/>
                          <a:ea typeface="標楷體"/>
                        </a:rPr>
                        <a:t>Identity</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360040">
                <a:tc rowSpan="2">
                  <a:txBody>
                    <a:bodyPr/>
                    <a:lstStyle/>
                    <a:p>
                      <a:pPr>
                        <a:spcAft>
                          <a:spcPts val="0"/>
                        </a:spcAft>
                      </a:pPr>
                      <a:r>
                        <a:rPr lang="zh-TW" sz="1300" b="1" kern="100">
                          <a:solidFill>
                            <a:srgbClr val="FFFFFF"/>
                          </a:solidFill>
                          <a:latin typeface="Times New Roman"/>
                          <a:ea typeface="標楷體"/>
                        </a:rPr>
                        <a:t>Multicultural Awareness</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spcAft>
                          <a:spcPts val="0"/>
                        </a:spcAft>
                      </a:pPr>
                      <a:r>
                        <a:rPr lang="en-US" sz="1300" b="1" kern="100">
                          <a:latin typeface="Times New Roman"/>
                          <a:ea typeface="標楷體"/>
                        </a:rPr>
                        <a:t>Recognizing Diversity</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US" sz="1300" b="1" kern="100">
                          <a:latin typeface="Times New Roman"/>
                          <a:ea typeface="標楷體"/>
                        </a:rPr>
                        <a:t>Diversity</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360040">
                <a:tc vMerge="1">
                  <a:txBody>
                    <a:bodyPr/>
                    <a:lstStyle/>
                    <a:p>
                      <a:endParaRPr lang="zh-TW" altLang="en-US"/>
                    </a:p>
                  </a:txBody>
                  <a:tcPr/>
                </a:tc>
                <a:tc>
                  <a:txBody>
                    <a:bodyPr/>
                    <a:lstStyle/>
                    <a:p>
                      <a:pPr>
                        <a:spcAft>
                          <a:spcPts val="0"/>
                        </a:spcAft>
                      </a:pPr>
                      <a:r>
                        <a:rPr lang="en-US" sz="1300" b="1" kern="100">
                          <a:latin typeface="Times New Roman"/>
                          <a:ea typeface="標楷體"/>
                        </a:rPr>
                        <a:t>Respecting Differences</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US" sz="1300" b="1" kern="100">
                          <a:latin typeface="Times New Roman"/>
                          <a:ea typeface="標楷體"/>
                        </a:rPr>
                        <a:t>Bully</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360040">
                <a:tc rowSpan="2">
                  <a:txBody>
                    <a:bodyPr/>
                    <a:lstStyle/>
                    <a:p>
                      <a:pPr>
                        <a:spcAft>
                          <a:spcPts val="0"/>
                        </a:spcAft>
                      </a:pPr>
                      <a:r>
                        <a:rPr lang="zh-TW" sz="1300" b="1" kern="100">
                          <a:solidFill>
                            <a:srgbClr val="FFFFFF"/>
                          </a:solidFill>
                          <a:latin typeface="Times New Roman"/>
                          <a:ea typeface="標楷體"/>
                        </a:rPr>
                        <a:t>Cross-Cultural Competence</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spcAft>
                          <a:spcPts val="0"/>
                        </a:spcAft>
                      </a:pPr>
                      <a:r>
                        <a:rPr lang="en-US" sz="1300" b="1" kern="100">
                          <a:latin typeface="Times New Roman"/>
                          <a:ea typeface="標楷體"/>
                        </a:rPr>
                        <a:t>Intercultural Competence</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US" sz="1300" b="1" kern="100">
                          <a:latin typeface="Times New Roman"/>
                          <a:ea typeface="標楷體"/>
                        </a:rPr>
                        <a:t>Children’s Rights</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720079">
                <a:tc vMerge="1">
                  <a:txBody>
                    <a:bodyPr/>
                    <a:lstStyle/>
                    <a:p>
                      <a:endParaRPr lang="zh-TW" altLang="en-US"/>
                    </a:p>
                  </a:txBody>
                  <a:tcPr/>
                </a:tc>
                <a:tc>
                  <a:txBody>
                    <a:bodyPr/>
                    <a:lstStyle/>
                    <a:p>
                      <a:pPr>
                        <a:spcAft>
                          <a:spcPts val="0"/>
                        </a:spcAft>
                      </a:pPr>
                      <a:r>
                        <a:rPr lang="en-US" sz="1300" b="1" kern="100">
                          <a:latin typeface="Times New Roman"/>
                          <a:ea typeface="標楷體"/>
                        </a:rPr>
                        <a:t>Intercultural Communication</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US" sz="1300" b="1" kern="100">
                          <a:latin typeface="Times New Roman"/>
                          <a:ea typeface="標楷體"/>
                        </a:rPr>
                        <a:t>Nonverbal </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360040">
                <a:tc rowSpan="2">
                  <a:txBody>
                    <a:bodyPr/>
                    <a:lstStyle/>
                    <a:p>
                      <a:pPr>
                        <a:spcAft>
                          <a:spcPts val="0"/>
                        </a:spcAft>
                      </a:pPr>
                      <a:r>
                        <a:rPr lang="en-US" sz="1300" b="1" kern="100">
                          <a:solidFill>
                            <a:srgbClr val="FFFFFF"/>
                          </a:solidFill>
                          <a:latin typeface="Times New Roman"/>
                          <a:ea typeface="標楷體"/>
                        </a:rPr>
                        <a:t>Citizenship and Responsibility</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spcAft>
                          <a:spcPts val="0"/>
                        </a:spcAft>
                      </a:pPr>
                      <a:r>
                        <a:rPr lang="zh-TW" sz="1300" b="1" kern="100">
                          <a:solidFill>
                            <a:srgbClr val="212121"/>
                          </a:solidFill>
                          <a:latin typeface="Times New Roman"/>
                          <a:ea typeface="標楷體"/>
                        </a:rPr>
                        <a:t>Civic Consciousness</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n-US" sz="1300" b="1" kern="100">
                          <a:latin typeface="Times New Roman"/>
                          <a:ea typeface="標楷體"/>
                        </a:rPr>
                        <a:t>Freedom of Speech</a:t>
                      </a:r>
                      <a:endParaRPr lang="zh-TW" sz="1100" kern="10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360040">
                <a:tc vMerge="1">
                  <a:txBody>
                    <a:bodyPr/>
                    <a:lstStyle/>
                    <a:p>
                      <a:endParaRPr lang="zh-TW" altLang="en-US"/>
                    </a:p>
                  </a:txBody>
                  <a:tcPr/>
                </a:tc>
                <a:tc>
                  <a:txBody>
                    <a:bodyPr/>
                    <a:lstStyle/>
                    <a:p>
                      <a:pPr>
                        <a:spcAft>
                          <a:spcPts val="0"/>
                        </a:spcAft>
                      </a:pPr>
                      <a:r>
                        <a:rPr lang="zh-TW" sz="1300" b="1" kern="100">
                          <a:solidFill>
                            <a:srgbClr val="212121"/>
                          </a:solidFill>
                          <a:latin typeface="Times New Roman"/>
                          <a:ea typeface="標楷體"/>
                        </a:rPr>
                        <a:t>Global Citizenship</a:t>
                      </a:r>
                      <a:endParaRPr lang="zh-TW" sz="1100" kern="100">
                        <a:latin typeface="Times New Roman"/>
                        <a:ea typeface="新細明體"/>
                      </a:endParaRPr>
                    </a:p>
                  </a:txBody>
                  <a:tcPr marL="62565" marR="6256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spcAft>
                          <a:spcPts val="0"/>
                        </a:spcAft>
                      </a:pPr>
                      <a:r>
                        <a:rPr lang="en-US" sz="1300" b="1" kern="100" dirty="0">
                          <a:latin typeface="Times New Roman"/>
                          <a:ea typeface="標楷體"/>
                        </a:rPr>
                        <a:t>Environmental Protection</a:t>
                      </a:r>
                      <a:endParaRPr lang="zh-TW" sz="1100" kern="100" dirty="0">
                        <a:latin typeface="Times New Roman"/>
                        <a:ea typeface="新細明體"/>
                      </a:endParaRPr>
                    </a:p>
                  </a:txBody>
                  <a:tcPr marL="62565" marR="6256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bl>
          </a:graphicData>
        </a:graphic>
      </p:graphicFrame>
      <p:sp>
        <p:nvSpPr>
          <p:cNvPr id="6" name="矩形 5"/>
          <p:cNvSpPr/>
          <p:nvPr/>
        </p:nvSpPr>
        <p:spPr>
          <a:xfrm>
            <a:off x="755576" y="2204864"/>
            <a:ext cx="2952328"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altLang="zh-TW" sz="2800" dirty="0" smtClean="0">
                <a:latin typeface="Times New Roman" pitchFamily="18" charset="0"/>
                <a:cs typeface="Times New Roman" pitchFamily="18" charset="0"/>
              </a:rPr>
              <a:t>Curriculum Frame</a:t>
            </a:r>
            <a:endParaRPr lang="zh-TW" altLang="en-US" sz="2800" dirty="0">
              <a:latin typeface="Times New Roman" pitchFamily="18" charset="0"/>
              <a:cs typeface="Times New Roman" pitchFamily="18" charset="0"/>
            </a:endParaRPr>
          </a:p>
        </p:txBody>
      </p:sp>
      <p:sp>
        <p:nvSpPr>
          <p:cNvPr id="7" name="矩形 6"/>
          <p:cNvSpPr/>
          <p:nvPr/>
        </p:nvSpPr>
        <p:spPr>
          <a:xfrm>
            <a:off x="0" y="6488669"/>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矩形 7"/>
          <p:cNvSpPr/>
          <p:nvPr/>
        </p:nvSpPr>
        <p:spPr>
          <a:xfrm>
            <a:off x="611560" y="980728"/>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1796334"/>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5" name="矩形 4"/>
          <p:cNvSpPr/>
          <p:nvPr/>
        </p:nvSpPr>
        <p:spPr>
          <a:xfrm>
            <a:off x="1259632" y="1916832"/>
            <a:ext cx="3672408"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zh-TW" sz="2800" b="1" dirty="0" smtClean="0">
                <a:latin typeface="Times New Roman" pitchFamily="18" charset="0"/>
                <a:cs typeface="Times New Roman" pitchFamily="18" charset="0"/>
              </a:rPr>
              <a:t>2015-2018 Summary</a:t>
            </a:r>
            <a:endParaRPr lang="zh-TW" altLang="en-US" sz="2800" b="1" dirty="0">
              <a:latin typeface="Times New Roman" pitchFamily="18" charset="0"/>
              <a:cs typeface="Times New Roman" pitchFamily="18" charset="0"/>
            </a:endParaRPr>
          </a:p>
        </p:txBody>
      </p:sp>
      <p:pic>
        <p:nvPicPr>
          <p:cNvPr id="6" name="圖片 5" descr="螢幕截圖 2018-05-23 2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2420888"/>
            <a:ext cx="6480720" cy="4104456"/>
          </a:xfrm>
          <a:prstGeom prst="rect">
            <a:avLst/>
          </a:prstGeom>
          <a:noFill/>
          <a:ln>
            <a:noFill/>
          </a:ln>
        </p:spPr>
      </p:pic>
      <p:sp>
        <p:nvSpPr>
          <p:cNvPr id="7" name="矩形 6"/>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矩形 7"/>
          <p:cNvSpPr/>
          <p:nvPr/>
        </p:nvSpPr>
        <p:spPr>
          <a:xfrm>
            <a:off x="611560" y="90872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2174294"/>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6" name="矩形 5"/>
          <p:cNvSpPr/>
          <p:nvPr/>
        </p:nvSpPr>
        <p:spPr>
          <a:xfrm>
            <a:off x="1187624" y="2654833"/>
            <a:ext cx="2467342"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sz="2800" b="1" dirty="0" smtClean="0">
                <a:latin typeface="Times New Roman" pitchFamily="18" charset="0"/>
                <a:cs typeface="Times New Roman" pitchFamily="18" charset="0"/>
              </a:rPr>
              <a:t>Executive Plan</a:t>
            </a:r>
            <a:endParaRPr lang="zh-TW" altLang="en-US" sz="2800" b="1" dirty="0">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07107209"/>
              </p:ext>
            </p:extLst>
          </p:nvPr>
        </p:nvGraphicFramePr>
        <p:xfrm>
          <a:off x="1187624" y="3230897"/>
          <a:ext cx="6936432" cy="2934407"/>
        </p:xfrm>
        <a:graphic>
          <a:graphicData uri="http://schemas.openxmlformats.org/drawingml/2006/table">
            <a:tbl>
              <a:tblPr/>
              <a:tblGrid>
                <a:gridCol w="1733778"/>
                <a:gridCol w="1795087"/>
                <a:gridCol w="1673129"/>
                <a:gridCol w="1734438"/>
              </a:tblGrid>
              <a:tr h="359813">
                <a:tc gridSpan="4">
                  <a:txBody>
                    <a:bodyPr/>
                    <a:lstStyle/>
                    <a:p>
                      <a:pPr algn="ctr">
                        <a:spcAft>
                          <a:spcPts val="0"/>
                        </a:spcAft>
                      </a:pPr>
                      <a:r>
                        <a:rPr lang="en-US" sz="2000" b="1" kern="100" dirty="0">
                          <a:solidFill>
                            <a:schemeClr val="accent5">
                              <a:lumMod val="50000"/>
                            </a:schemeClr>
                          </a:solidFill>
                          <a:latin typeface="Times New Roman" pitchFamily="18" charset="0"/>
                          <a:ea typeface="新細明體"/>
                          <a:cs typeface="Times New Roman" pitchFamily="18" charset="0"/>
                        </a:rPr>
                        <a:t>Four </a:t>
                      </a:r>
                      <a:r>
                        <a:rPr lang="en-US" sz="2000" b="1" kern="100" dirty="0" smtClean="0">
                          <a:solidFill>
                            <a:schemeClr val="accent5">
                              <a:lumMod val="50000"/>
                            </a:schemeClr>
                          </a:solidFill>
                          <a:latin typeface="Times New Roman" pitchFamily="18" charset="0"/>
                          <a:ea typeface="新細明體"/>
                          <a:cs typeface="Times New Roman" pitchFamily="18" charset="0"/>
                        </a:rPr>
                        <a:t> Aspects</a:t>
                      </a:r>
                      <a:endParaRPr lang="zh-TW" sz="2000" b="1" kern="100" dirty="0">
                        <a:solidFill>
                          <a:schemeClr val="accent5">
                            <a:lumMod val="50000"/>
                          </a:schemeClr>
                        </a:solidFill>
                        <a:latin typeface="Times New Roman" pitchFamily="18" charset="0"/>
                        <a:ea typeface="新細明體"/>
                        <a:cs typeface="Times New Roman" pitchFamily="18" charset="0"/>
                      </a:endParaRPr>
                    </a:p>
                  </a:txBody>
                  <a:tcPr marL="62571" marR="62571"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75700">
                <a:tc>
                  <a:txBody>
                    <a:bodyPr/>
                    <a:lstStyle/>
                    <a:p>
                      <a:pPr>
                        <a:spcAft>
                          <a:spcPts val="0"/>
                        </a:spcAft>
                      </a:pPr>
                      <a:r>
                        <a:rPr lang="en-US" sz="1600" b="1" kern="100" dirty="0">
                          <a:solidFill>
                            <a:schemeClr val="accent5">
                              <a:lumMod val="50000"/>
                            </a:schemeClr>
                          </a:solidFill>
                          <a:latin typeface="Times New Roman" pitchFamily="18" charset="0"/>
                          <a:ea typeface="新細明體"/>
                          <a:cs typeface="Times New Roman" pitchFamily="18" charset="0"/>
                        </a:rPr>
                        <a:t>Curriculum </a:t>
                      </a:r>
                      <a:endParaRPr lang="zh-TW" sz="1600" b="1" kern="100" dirty="0">
                        <a:solidFill>
                          <a:schemeClr val="accent5">
                            <a:lumMod val="50000"/>
                          </a:schemeClr>
                        </a:solidFill>
                        <a:latin typeface="Times New Roman" pitchFamily="18" charset="0"/>
                        <a:ea typeface="新細明體"/>
                        <a:cs typeface="Times New Roman" pitchFamily="18" charset="0"/>
                      </a:endParaRPr>
                    </a:p>
                  </a:txBody>
                  <a:tcPr marL="62571" marR="62571"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spcAft>
                          <a:spcPts val="0"/>
                        </a:spcAft>
                      </a:pPr>
                      <a:r>
                        <a:rPr lang="en-US" sz="1600" b="1" kern="100" dirty="0">
                          <a:solidFill>
                            <a:schemeClr val="accent5">
                              <a:lumMod val="50000"/>
                            </a:schemeClr>
                          </a:solidFill>
                          <a:latin typeface="Times New Roman" pitchFamily="18" charset="0"/>
                          <a:ea typeface="新細明體"/>
                          <a:cs typeface="Times New Roman" pitchFamily="18" charset="0"/>
                        </a:rPr>
                        <a:t>Teacher</a:t>
                      </a:r>
                      <a:endParaRPr lang="zh-TW" sz="1600" b="1" kern="100" dirty="0">
                        <a:solidFill>
                          <a:schemeClr val="accent5">
                            <a:lumMod val="50000"/>
                          </a:schemeClr>
                        </a:solidFill>
                        <a:latin typeface="Times New Roman" pitchFamily="18" charset="0"/>
                        <a:ea typeface="新細明體"/>
                        <a:cs typeface="Times New Roman" pitchFamily="18" charset="0"/>
                      </a:endParaRPr>
                    </a:p>
                  </a:txBody>
                  <a:tcPr marL="62571" marR="62571"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spcAft>
                          <a:spcPts val="0"/>
                        </a:spcAft>
                      </a:pPr>
                      <a:r>
                        <a:rPr lang="en-US" sz="1600" b="1" kern="100" dirty="0">
                          <a:solidFill>
                            <a:schemeClr val="accent5">
                              <a:lumMod val="50000"/>
                            </a:schemeClr>
                          </a:solidFill>
                          <a:latin typeface="Times New Roman" pitchFamily="18" charset="0"/>
                          <a:ea typeface="新細明體"/>
                          <a:cs typeface="Times New Roman" pitchFamily="18" charset="0"/>
                        </a:rPr>
                        <a:t>Student</a:t>
                      </a:r>
                      <a:endParaRPr lang="zh-TW" sz="1600" b="1" kern="100" dirty="0">
                        <a:solidFill>
                          <a:schemeClr val="accent5">
                            <a:lumMod val="50000"/>
                          </a:schemeClr>
                        </a:solidFill>
                        <a:latin typeface="Times New Roman" pitchFamily="18" charset="0"/>
                        <a:ea typeface="新細明體"/>
                        <a:cs typeface="Times New Roman" pitchFamily="18" charset="0"/>
                      </a:endParaRPr>
                    </a:p>
                  </a:txBody>
                  <a:tcPr marL="62571" marR="62571"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spcAft>
                          <a:spcPts val="0"/>
                        </a:spcAft>
                      </a:pPr>
                      <a:r>
                        <a:rPr lang="en-US" sz="1600" b="1" kern="100" dirty="0">
                          <a:solidFill>
                            <a:schemeClr val="accent5">
                              <a:lumMod val="50000"/>
                            </a:schemeClr>
                          </a:solidFill>
                          <a:latin typeface="Times New Roman" pitchFamily="18" charset="0"/>
                          <a:ea typeface="新細明體"/>
                          <a:cs typeface="Times New Roman" pitchFamily="18" charset="0"/>
                        </a:rPr>
                        <a:t>Teaching Assistant</a:t>
                      </a:r>
                      <a:endParaRPr lang="zh-TW" sz="1600" b="1" kern="100" dirty="0">
                        <a:solidFill>
                          <a:schemeClr val="accent5">
                            <a:lumMod val="50000"/>
                          </a:schemeClr>
                        </a:solidFill>
                        <a:latin typeface="Times New Roman" pitchFamily="18" charset="0"/>
                        <a:ea typeface="新細明體"/>
                        <a:cs typeface="Times New Roman" pitchFamily="18" charset="0"/>
                      </a:endParaRPr>
                    </a:p>
                  </a:txBody>
                  <a:tcPr marL="62571" marR="62571"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503738">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texts of cultural issues</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professional development</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multicultural projects</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assistant’s manual</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r>
              <a:tr h="503738">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teacher’s manual</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solidFill>
                      <a:srgbClr val="E6EED5"/>
                    </a:solidFill>
                  </a:tcPr>
                </a:tc>
                <a:tc>
                  <a:txBody>
                    <a:bodyPr/>
                    <a:lstStyle/>
                    <a:p>
                      <a:pPr>
                        <a:spcAft>
                          <a:spcPts val="0"/>
                        </a:spcAft>
                      </a:pPr>
                      <a:r>
                        <a:rPr lang="en-US" sz="1600" b="1" kern="100">
                          <a:solidFill>
                            <a:srgbClr val="76923C"/>
                          </a:solidFill>
                          <a:latin typeface="Times New Roman" pitchFamily="18" charset="0"/>
                          <a:ea typeface="新細明體"/>
                          <a:cs typeface="Times New Roman" pitchFamily="18" charset="0"/>
                        </a:rPr>
                        <a:t>peer observation</a:t>
                      </a:r>
                      <a:endParaRPr lang="zh-TW" sz="1600" b="1" kern="10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solidFill>
                      <a:srgbClr val="E6EED5"/>
                    </a:solidFill>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multiply assessments</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solidFill>
                      <a:srgbClr val="E6EED5"/>
                    </a:solidFill>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support teaching</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solidFill>
                      <a:srgbClr val="E6EED5"/>
                    </a:solidFill>
                  </a:tcPr>
                </a:tc>
              </a:tr>
              <a:tr h="251869">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online programs</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c>
                  <a:txBody>
                    <a:bodyPr/>
                    <a:lstStyle/>
                    <a:p>
                      <a:pPr>
                        <a:spcAft>
                          <a:spcPts val="0"/>
                        </a:spcAft>
                      </a:pPr>
                      <a:r>
                        <a:rPr lang="en-US" sz="1600" b="1" kern="100">
                          <a:solidFill>
                            <a:srgbClr val="76923C"/>
                          </a:solidFill>
                          <a:latin typeface="Times New Roman" pitchFamily="18" charset="0"/>
                          <a:ea typeface="新細明體"/>
                          <a:cs typeface="Times New Roman" pitchFamily="18" charset="0"/>
                        </a:rPr>
                        <a:t>teaching criteria</a:t>
                      </a:r>
                      <a:endParaRPr lang="zh-TW" sz="1600" b="1" kern="10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learner autonomy</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support learning</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a:noFill/>
                    </a:lnB>
                  </a:tcPr>
                </a:tc>
              </a:tr>
              <a:tr h="503738">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curriculum evaluation</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n-US" sz="1600" b="1" kern="100">
                          <a:solidFill>
                            <a:srgbClr val="76923C"/>
                          </a:solidFill>
                          <a:latin typeface="Times New Roman" pitchFamily="18" charset="0"/>
                          <a:ea typeface="新細明體"/>
                          <a:cs typeface="Times New Roman" pitchFamily="18" charset="0"/>
                        </a:rPr>
                        <a:t>teacher self-evaluation</a:t>
                      </a:r>
                      <a:endParaRPr lang="zh-TW" sz="1600" b="1" kern="10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social action</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n-US" sz="1600" b="1" kern="100" dirty="0">
                          <a:solidFill>
                            <a:srgbClr val="76923C"/>
                          </a:solidFill>
                          <a:latin typeface="Times New Roman" pitchFamily="18" charset="0"/>
                          <a:ea typeface="新細明體"/>
                          <a:cs typeface="Times New Roman" pitchFamily="18" charset="0"/>
                        </a:rPr>
                        <a:t>support group</a:t>
                      </a:r>
                      <a:endParaRPr lang="zh-TW" sz="1600" b="1" kern="100" dirty="0">
                        <a:solidFill>
                          <a:srgbClr val="76923C"/>
                        </a:solidFill>
                        <a:latin typeface="Times New Roman" pitchFamily="18" charset="0"/>
                        <a:ea typeface="新細明體"/>
                        <a:cs typeface="Times New Roman" pitchFamily="18" charset="0"/>
                      </a:endParaRPr>
                    </a:p>
                  </a:txBody>
                  <a:tcPr marL="62571" marR="62571"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8" name="矩形 7"/>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矩形 8"/>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6072524" y="1998421"/>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8" name="矩形 7"/>
          <p:cNvSpPr/>
          <p:nvPr/>
        </p:nvSpPr>
        <p:spPr>
          <a:xfrm>
            <a:off x="395536" y="2060849"/>
            <a:ext cx="5783827"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Curriculum Aspect</a:t>
            </a:r>
            <a:endParaRPr lang="zh-TW" altLang="en-US" sz="2400" b="1" dirty="0">
              <a:latin typeface="Times New Roman" pitchFamily="18" charset="0"/>
              <a:cs typeface="Times New Roman" pitchFamily="18" charset="0"/>
            </a:endParaRPr>
          </a:p>
        </p:txBody>
      </p:sp>
      <p:pic>
        <p:nvPicPr>
          <p:cNvPr id="10" name="圖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059668"/>
            <a:ext cx="3960440" cy="2736304"/>
          </a:xfrm>
          <a:prstGeom prst="rect">
            <a:avLst/>
          </a:prstGeom>
          <a:noFill/>
          <a:ln>
            <a:noFill/>
          </a:ln>
        </p:spPr>
      </p:pic>
      <p:sp>
        <p:nvSpPr>
          <p:cNvPr id="11" name="矩形 10"/>
          <p:cNvSpPr/>
          <p:nvPr/>
        </p:nvSpPr>
        <p:spPr>
          <a:xfrm>
            <a:off x="5220072" y="5795972"/>
            <a:ext cx="2713243" cy="369332"/>
          </a:xfrm>
          <a:prstGeom prst="rect">
            <a:avLst/>
          </a:prstGeom>
        </p:spPr>
        <p:txBody>
          <a:bodyPr wrap="none">
            <a:spAutoFit/>
          </a:bodyPr>
          <a:lstStyle/>
          <a:p>
            <a:r>
              <a:rPr lang="en-US" altLang="zh-TW" b="1" dirty="0" smtClean="0">
                <a:latin typeface="Times New Roman" pitchFamily="18" charset="0"/>
                <a:cs typeface="Times New Roman" pitchFamily="18" charset="0"/>
              </a:rPr>
              <a:t>Online Programs: 4 Units</a:t>
            </a:r>
            <a:endParaRPr lang="zh-TW" altLang="en-US"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 name="圖片 14" descr="螢幕截圖 2018-05-24 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36913"/>
            <a:ext cx="3816424" cy="3600400"/>
          </a:xfrm>
          <a:prstGeom prst="rect">
            <a:avLst/>
          </a:prstGeom>
          <a:noFill/>
          <a:ln>
            <a:noFill/>
          </a:ln>
        </p:spPr>
      </p:pic>
      <p:sp>
        <p:nvSpPr>
          <p:cNvPr id="16" name="矩形 15"/>
          <p:cNvSpPr/>
          <p:nvPr/>
        </p:nvSpPr>
        <p:spPr>
          <a:xfrm>
            <a:off x="323528" y="6165305"/>
            <a:ext cx="4352474" cy="369332"/>
          </a:xfrm>
          <a:prstGeom prst="rect">
            <a:avLst/>
          </a:prstGeom>
        </p:spPr>
        <p:txBody>
          <a:bodyPr wrap="none">
            <a:spAutoFit/>
          </a:bodyPr>
          <a:lstStyle/>
          <a:p>
            <a:r>
              <a:rPr lang="en-US" altLang="zh-TW" b="1" dirty="0" smtClean="0">
                <a:latin typeface="Times New Roman" pitchFamily="18" charset="0"/>
                <a:cs typeface="Times New Roman" pitchFamily="18" charset="0"/>
              </a:rPr>
              <a:t>Curriculum Evaluation: 3 Expert Reviews</a:t>
            </a:r>
            <a:endParaRPr lang="zh-TW" altLang="en-US" b="1" dirty="0">
              <a:latin typeface="Times New Roman" pitchFamily="18" charset="0"/>
              <a:cs typeface="Times New Roman" pitchFamily="18" charset="0"/>
            </a:endParaRPr>
          </a:p>
        </p:txBody>
      </p:sp>
      <p:sp>
        <p:nvSpPr>
          <p:cNvPr id="12" name="矩形 11"/>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6072524" y="2070429"/>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5" name="矩形 4"/>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矩形 5"/>
          <p:cNvSpPr/>
          <p:nvPr/>
        </p:nvSpPr>
        <p:spPr>
          <a:xfrm>
            <a:off x="395536" y="1844824"/>
            <a:ext cx="5783827"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Curriculum Aspect</a:t>
            </a:r>
            <a:endParaRPr lang="zh-TW" altLang="en-US" sz="2400" b="1" dirty="0">
              <a:latin typeface="Times New Roman" pitchFamily="18" charset="0"/>
              <a:cs typeface="Times New Roman" pitchFamily="18" charset="0"/>
            </a:endParaRPr>
          </a:p>
        </p:txBody>
      </p:sp>
      <p:pic>
        <p:nvPicPr>
          <p:cNvPr id="7" name="圖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987660"/>
            <a:ext cx="3168352" cy="2448272"/>
          </a:xfrm>
          <a:prstGeom prst="rect">
            <a:avLst/>
          </a:prstGeom>
          <a:noFill/>
          <a:ln>
            <a:noFill/>
          </a:ln>
        </p:spPr>
      </p:pic>
      <p:sp>
        <p:nvSpPr>
          <p:cNvPr id="9" name="矩形 8"/>
          <p:cNvSpPr/>
          <p:nvPr/>
        </p:nvSpPr>
        <p:spPr>
          <a:xfrm>
            <a:off x="4572000" y="5435932"/>
            <a:ext cx="3024336" cy="369332"/>
          </a:xfrm>
          <a:prstGeom prst="rect">
            <a:avLst/>
          </a:prstGeom>
        </p:spPr>
        <p:txBody>
          <a:bodyPr wrap="square">
            <a:spAutoFit/>
          </a:bodyPr>
          <a:lstStyle/>
          <a:p>
            <a:pPr algn="ctr"/>
            <a:r>
              <a:rPr lang="en-US" altLang="zh-TW" b="1" dirty="0" smtClean="0">
                <a:latin typeface="Times New Roman" pitchFamily="18" charset="0"/>
                <a:cs typeface="Times New Roman" pitchFamily="18" charset="0"/>
              </a:rPr>
              <a:t>Cultural Texts: 30 Articles</a:t>
            </a:r>
            <a:endParaRPr lang="zh-TW" altLang="en-US" b="1" dirty="0">
              <a:latin typeface="Times New Roman" pitchFamily="18" charset="0"/>
              <a:cs typeface="Times New Roman" pitchFamily="18" charset="0"/>
            </a:endParaRPr>
          </a:p>
        </p:txBody>
      </p:sp>
      <p:pic>
        <p:nvPicPr>
          <p:cNvPr id="10" name="圖片 9" descr="螢幕截圖 2018-05-23 23"/>
          <p:cNvPicPr/>
          <p:nvPr/>
        </p:nvPicPr>
        <p:blipFill rotWithShape="1">
          <a:blip r:embed="rId3" cstate="print">
            <a:extLst>
              <a:ext uri="{28A0092B-C50C-407E-A947-70E740481C1C}">
                <a14:useLocalDpi xmlns:a14="http://schemas.microsoft.com/office/drawing/2010/main" val="0"/>
              </a:ext>
            </a:extLst>
          </a:blip>
          <a:srcRect r="16133" b="-1508"/>
          <a:stretch/>
        </p:blipFill>
        <p:spPr bwMode="auto">
          <a:xfrm>
            <a:off x="755576" y="2492896"/>
            <a:ext cx="3600400" cy="367240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矩形 10"/>
          <p:cNvSpPr/>
          <p:nvPr/>
        </p:nvSpPr>
        <p:spPr>
          <a:xfrm>
            <a:off x="395536" y="6093296"/>
            <a:ext cx="4380430" cy="369332"/>
          </a:xfrm>
          <a:prstGeom prst="rect">
            <a:avLst/>
          </a:prstGeom>
        </p:spPr>
        <p:txBody>
          <a:bodyPr wrap="none">
            <a:spAutoFit/>
          </a:bodyPr>
          <a:lstStyle/>
          <a:p>
            <a:r>
              <a:rPr lang="en-US" altLang="zh-TW" b="1" dirty="0" smtClean="0">
                <a:latin typeface="Times New Roman" pitchFamily="18" charset="0"/>
                <a:cs typeface="Times New Roman" pitchFamily="18" charset="0"/>
              </a:rPr>
              <a:t>Digital Teacher’s Manual: 22 Lesson Plans</a:t>
            </a:r>
            <a:endParaRPr lang="zh-TW" altLang="en-US" b="1" dirty="0">
              <a:latin typeface="Times New Roman" pitchFamily="18" charset="0"/>
              <a:cs typeface="Times New Roman" pitchFamily="18" charset="0"/>
            </a:endParaRPr>
          </a:p>
        </p:txBody>
      </p:sp>
      <p:sp>
        <p:nvSpPr>
          <p:cNvPr id="12" name="矩形 11"/>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2012358"/>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5" name="矩形 4"/>
          <p:cNvSpPr/>
          <p:nvPr/>
        </p:nvSpPr>
        <p:spPr>
          <a:xfrm>
            <a:off x="395536" y="2132857"/>
            <a:ext cx="5401350"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Teacher Aspect</a:t>
            </a:r>
            <a:endParaRPr lang="zh-TW" altLang="en-US" sz="2400" b="1" dirty="0">
              <a:latin typeface="Times New Roman" pitchFamily="18" charset="0"/>
              <a:cs typeface="Times New Roman" pitchFamily="18" charset="0"/>
            </a:endParaRPr>
          </a:p>
        </p:txBody>
      </p:sp>
      <p:pic>
        <p:nvPicPr>
          <p:cNvPr id="6" name="圖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80929"/>
            <a:ext cx="2880320" cy="3168352"/>
          </a:xfrm>
          <a:prstGeom prst="rect">
            <a:avLst/>
          </a:prstGeom>
          <a:noFill/>
          <a:ln>
            <a:noFill/>
          </a:ln>
        </p:spPr>
      </p:pic>
      <p:pic>
        <p:nvPicPr>
          <p:cNvPr id="9" name="圖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365105"/>
            <a:ext cx="3816424" cy="1584176"/>
          </a:xfrm>
          <a:prstGeom prst="rect">
            <a:avLst/>
          </a:prstGeom>
          <a:noFill/>
          <a:ln>
            <a:noFill/>
          </a:ln>
        </p:spPr>
      </p:pic>
      <p:pic>
        <p:nvPicPr>
          <p:cNvPr id="10" name="圖片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284985"/>
            <a:ext cx="1584176" cy="1008112"/>
          </a:xfrm>
          <a:prstGeom prst="rect">
            <a:avLst/>
          </a:prstGeom>
          <a:noFill/>
          <a:ln>
            <a:noFill/>
          </a:ln>
        </p:spPr>
      </p:pic>
      <p:pic>
        <p:nvPicPr>
          <p:cNvPr id="11" name="圖片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2780929"/>
            <a:ext cx="2880320" cy="1512168"/>
          </a:xfrm>
          <a:prstGeom prst="rect">
            <a:avLst/>
          </a:prstGeom>
          <a:noFill/>
          <a:ln>
            <a:noFill/>
          </a:ln>
        </p:spPr>
      </p:pic>
      <p:sp>
        <p:nvSpPr>
          <p:cNvPr id="12" name="矩形 11"/>
          <p:cNvSpPr/>
          <p:nvPr/>
        </p:nvSpPr>
        <p:spPr>
          <a:xfrm>
            <a:off x="611560" y="6021289"/>
            <a:ext cx="2738891" cy="369332"/>
          </a:xfrm>
          <a:prstGeom prst="rect">
            <a:avLst/>
          </a:prstGeom>
        </p:spPr>
        <p:txBody>
          <a:bodyPr wrap="none">
            <a:spAutoFit/>
          </a:bodyPr>
          <a:lstStyle/>
          <a:p>
            <a:r>
              <a:rPr lang="en-US" altLang="zh-TW" b="1" dirty="0" smtClean="0">
                <a:latin typeface="Times New Roman" pitchFamily="18" charset="0"/>
                <a:cs typeface="Times New Roman" pitchFamily="18" charset="0"/>
              </a:rPr>
              <a:t>Professional Development</a:t>
            </a:r>
            <a:endParaRPr lang="zh-TW" altLang="en-US" b="1" dirty="0">
              <a:latin typeface="Times New Roman" pitchFamily="18" charset="0"/>
              <a:cs typeface="Times New Roman" pitchFamily="18" charset="0"/>
            </a:endParaRPr>
          </a:p>
        </p:txBody>
      </p:sp>
      <p:sp>
        <p:nvSpPr>
          <p:cNvPr id="13" name="矩形 12"/>
          <p:cNvSpPr/>
          <p:nvPr/>
        </p:nvSpPr>
        <p:spPr>
          <a:xfrm>
            <a:off x="3779912" y="6021289"/>
            <a:ext cx="3773469" cy="369332"/>
          </a:xfrm>
          <a:prstGeom prst="rect">
            <a:avLst/>
          </a:prstGeom>
        </p:spPr>
        <p:txBody>
          <a:bodyPr wrap="none">
            <a:spAutoFit/>
          </a:bodyPr>
          <a:lstStyle/>
          <a:p>
            <a:r>
              <a:rPr lang="en-US" altLang="zh-TW" b="1" dirty="0" smtClean="0">
                <a:latin typeface="Times New Roman" pitchFamily="18" charset="0"/>
                <a:cs typeface="Times New Roman" pitchFamily="18" charset="0"/>
              </a:rPr>
              <a:t>Open Classrooms: Peer Observation</a:t>
            </a:r>
            <a:endParaRPr lang="zh-TW" altLang="en-US"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矩形 14"/>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06961" y="1854405"/>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5" name="矩形 4"/>
          <p:cNvSpPr/>
          <p:nvPr/>
        </p:nvSpPr>
        <p:spPr>
          <a:xfrm>
            <a:off x="395536" y="1772816"/>
            <a:ext cx="5401350"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Teacher Aspect</a:t>
            </a:r>
            <a:endParaRPr lang="zh-TW" altLang="en-US" sz="2400"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 name="圖片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77072"/>
            <a:ext cx="4248472" cy="2304256"/>
          </a:xfrm>
          <a:prstGeom prst="rect">
            <a:avLst/>
          </a:prstGeom>
          <a:noFill/>
          <a:ln>
            <a:noFill/>
          </a:ln>
        </p:spPr>
      </p:pic>
      <p:pic>
        <p:nvPicPr>
          <p:cNvPr id="16" name="圖片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348880"/>
            <a:ext cx="3096344" cy="1539552"/>
          </a:xfrm>
          <a:prstGeom prst="rect">
            <a:avLst/>
          </a:prstGeom>
          <a:noFill/>
          <a:ln>
            <a:noFill/>
          </a:ln>
        </p:spPr>
      </p:pic>
      <p:sp>
        <p:nvSpPr>
          <p:cNvPr id="17" name="矩形 16"/>
          <p:cNvSpPr/>
          <p:nvPr/>
        </p:nvSpPr>
        <p:spPr>
          <a:xfrm>
            <a:off x="3635896" y="3068960"/>
            <a:ext cx="1967526" cy="923330"/>
          </a:xfrm>
          <a:prstGeom prst="rect">
            <a:avLst/>
          </a:prstGeom>
        </p:spPr>
        <p:txBody>
          <a:bodyPr wrap="none">
            <a:spAutoFit/>
          </a:bodyPr>
          <a:lstStyle/>
          <a:p>
            <a:r>
              <a:rPr lang="en-US" altLang="zh-TW" b="1" dirty="0" smtClean="0">
                <a:latin typeface="Times New Roman" pitchFamily="18" charset="0"/>
                <a:cs typeface="Times New Roman" pitchFamily="18" charset="0"/>
              </a:rPr>
              <a:t>Teacher Group: </a:t>
            </a:r>
          </a:p>
          <a:p>
            <a:r>
              <a:rPr lang="en-US" altLang="zh-TW" b="1" dirty="0" smtClean="0">
                <a:latin typeface="Times New Roman" pitchFamily="18" charset="0"/>
                <a:cs typeface="Times New Roman" pitchFamily="18" charset="0"/>
              </a:rPr>
              <a:t>Sharing Teaching </a:t>
            </a:r>
          </a:p>
          <a:p>
            <a:r>
              <a:rPr lang="en-US" altLang="zh-TW" b="1" dirty="0" smtClean="0">
                <a:latin typeface="Times New Roman" pitchFamily="18" charset="0"/>
                <a:cs typeface="Times New Roman" pitchFamily="18" charset="0"/>
              </a:rPr>
              <a:t>Strategies</a:t>
            </a:r>
            <a:endParaRPr lang="zh-TW" altLang="en-US" b="1" dirty="0">
              <a:latin typeface="Times New Roman" pitchFamily="18" charset="0"/>
              <a:cs typeface="Times New Roman" pitchFamily="18" charset="0"/>
            </a:endParaRPr>
          </a:p>
        </p:txBody>
      </p:sp>
      <p:sp>
        <p:nvSpPr>
          <p:cNvPr id="18" name="矩形 17"/>
          <p:cNvSpPr/>
          <p:nvPr/>
        </p:nvSpPr>
        <p:spPr>
          <a:xfrm>
            <a:off x="3635896" y="2348880"/>
            <a:ext cx="1947969" cy="646331"/>
          </a:xfrm>
          <a:prstGeom prst="rect">
            <a:avLst/>
          </a:prstGeom>
        </p:spPr>
        <p:txBody>
          <a:bodyPr wrap="none">
            <a:spAutoFit/>
          </a:bodyPr>
          <a:lstStyle/>
          <a:p>
            <a:r>
              <a:rPr lang="en-US" altLang="zh-TW" b="1" dirty="0" smtClean="0">
                <a:latin typeface="Times New Roman" pitchFamily="18" charset="0"/>
                <a:cs typeface="Times New Roman" pitchFamily="18" charset="0"/>
              </a:rPr>
              <a:t>Teacher Group: </a:t>
            </a:r>
          </a:p>
          <a:p>
            <a:r>
              <a:rPr lang="en-US" altLang="zh-TW" b="1" dirty="0" smtClean="0">
                <a:latin typeface="Times New Roman" pitchFamily="18" charset="0"/>
                <a:cs typeface="Times New Roman" pitchFamily="18" charset="0"/>
              </a:rPr>
              <a:t>Online Discussion</a:t>
            </a:r>
            <a:endParaRPr lang="zh-TW" altLang="en-US" b="1" dirty="0">
              <a:latin typeface="Times New Roman" pitchFamily="18" charset="0"/>
              <a:cs typeface="Times New Roman" pitchFamily="18" charset="0"/>
            </a:endParaRPr>
          </a:p>
        </p:txBody>
      </p:sp>
      <p:sp>
        <p:nvSpPr>
          <p:cNvPr id="19" name="弧形箭號 (左彎) 18"/>
          <p:cNvSpPr/>
          <p:nvPr/>
        </p:nvSpPr>
        <p:spPr>
          <a:xfrm>
            <a:off x="4860032" y="3861048"/>
            <a:ext cx="504056" cy="1152128"/>
          </a:xfrm>
          <a:prstGeom prst="curvedLeftArrow">
            <a:avLst>
              <a:gd name="adj1" fmla="val 0"/>
              <a:gd name="adj2" fmla="val 50000"/>
              <a:gd name="adj3"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solidFill>
                <a:schemeClr val="tx1"/>
              </a:solidFill>
            </a:endParaRPr>
          </a:p>
        </p:txBody>
      </p:sp>
      <p:pic>
        <p:nvPicPr>
          <p:cNvPr id="21" name="圖片 20" descr="螢幕截圖 2018-05-24 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581128"/>
            <a:ext cx="2880320" cy="1728192"/>
          </a:xfrm>
          <a:prstGeom prst="rect">
            <a:avLst/>
          </a:prstGeom>
          <a:noFill/>
          <a:ln>
            <a:noFill/>
          </a:ln>
        </p:spPr>
      </p:pic>
      <p:sp>
        <p:nvSpPr>
          <p:cNvPr id="22" name="矩形 21"/>
          <p:cNvSpPr/>
          <p:nvPr/>
        </p:nvSpPr>
        <p:spPr>
          <a:xfrm>
            <a:off x="5508104" y="6309320"/>
            <a:ext cx="3060848" cy="307777"/>
          </a:xfrm>
          <a:prstGeom prst="rect">
            <a:avLst/>
          </a:prstGeom>
        </p:spPr>
        <p:txBody>
          <a:bodyPr wrap="square">
            <a:spAutoFit/>
          </a:bodyPr>
          <a:lstStyle/>
          <a:p>
            <a:r>
              <a:rPr lang="en-US" altLang="zh-TW" sz="1400" b="1" dirty="0" smtClean="0">
                <a:latin typeface="Times New Roman" pitchFamily="18" charset="0"/>
                <a:cs typeface="Times New Roman" pitchFamily="18" charset="0"/>
              </a:rPr>
              <a:t>Teaching Criteria: 3 Expert-Reviews</a:t>
            </a:r>
            <a:endParaRPr lang="zh-TW" altLang="en-US" sz="1400" b="1" dirty="0">
              <a:latin typeface="Times New Roman" pitchFamily="18" charset="0"/>
              <a:cs typeface="Times New Roman" pitchFamily="18" charset="0"/>
            </a:endParaRPr>
          </a:p>
        </p:txBody>
      </p:sp>
      <p:pic>
        <p:nvPicPr>
          <p:cNvPr id="23" name="圖片 22" descr="螢幕截圖 2018-05-24 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2636912"/>
            <a:ext cx="2232248" cy="1512168"/>
          </a:xfrm>
          <a:prstGeom prst="rect">
            <a:avLst/>
          </a:prstGeom>
          <a:noFill/>
          <a:ln>
            <a:noFill/>
          </a:ln>
        </p:spPr>
      </p:pic>
      <p:sp>
        <p:nvSpPr>
          <p:cNvPr id="24" name="矩形 23"/>
          <p:cNvSpPr/>
          <p:nvPr/>
        </p:nvSpPr>
        <p:spPr>
          <a:xfrm>
            <a:off x="5940152" y="4149080"/>
            <a:ext cx="2024400" cy="307777"/>
          </a:xfrm>
          <a:prstGeom prst="rect">
            <a:avLst/>
          </a:prstGeom>
        </p:spPr>
        <p:txBody>
          <a:bodyPr wrap="none">
            <a:spAutoFit/>
          </a:bodyPr>
          <a:lstStyle/>
          <a:p>
            <a:r>
              <a:rPr lang="en-US" altLang="zh-TW" sz="1400" b="1" dirty="0" smtClean="0">
                <a:latin typeface="Times New Roman" pitchFamily="18" charset="0"/>
                <a:cs typeface="Times New Roman" pitchFamily="18" charset="0"/>
              </a:rPr>
              <a:t>Teacher Self-Evaluation</a:t>
            </a:r>
            <a:endParaRPr lang="zh-TW" altLang="en-US" sz="1400" b="1" dirty="0">
              <a:latin typeface="Times New Roman" pitchFamily="18" charset="0"/>
              <a:cs typeface="Times New Roman" pitchFamily="18" charset="0"/>
            </a:endParaRPr>
          </a:p>
        </p:txBody>
      </p:sp>
      <p:sp>
        <p:nvSpPr>
          <p:cNvPr id="20" name="矩形 19"/>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1998421"/>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8" name="矩形 7"/>
          <p:cNvSpPr/>
          <p:nvPr/>
        </p:nvSpPr>
        <p:spPr>
          <a:xfrm>
            <a:off x="395536" y="2062589"/>
            <a:ext cx="5407121"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Student Aspect</a:t>
            </a:r>
            <a:endParaRPr lang="zh-TW" altLang="en-US" sz="2400"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圖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358733"/>
            <a:ext cx="1800200" cy="2520280"/>
          </a:xfrm>
          <a:prstGeom prst="rect">
            <a:avLst/>
          </a:prstGeom>
          <a:noFill/>
          <a:ln>
            <a:noFill/>
          </a:ln>
        </p:spPr>
      </p:pic>
      <p:pic>
        <p:nvPicPr>
          <p:cNvPr id="13" name="圖片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358733"/>
            <a:ext cx="1728192" cy="2520280"/>
          </a:xfrm>
          <a:prstGeom prst="rect">
            <a:avLst/>
          </a:prstGeom>
          <a:noFill/>
          <a:ln>
            <a:noFill/>
          </a:ln>
        </p:spPr>
      </p:pic>
      <p:pic>
        <p:nvPicPr>
          <p:cNvPr id="17" name="圖片 16" descr="螢幕截圖 2018-05-24 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38653"/>
            <a:ext cx="4320480" cy="3240360"/>
          </a:xfrm>
          <a:prstGeom prst="rect">
            <a:avLst/>
          </a:prstGeom>
          <a:noFill/>
          <a:ln>
            <a:noFill/>
          </a:ln>
        </p:spPr>
      </p:pic>
      <p:sp>
        <p:nvSpPr>
          <p:cNvPr id="18" name="矩形 17"/>
          <p:cNvSpPr/>
          <p:nvPr/>
        </p:nvSpPr>
        <p:spPr>
          <a:xfrm>
            <a:off x="5508104" y="5951021"/>
            <a:ext cx="2738891" cy="646331"/>
          </a:xfrm>
          <a:prstGeom prst="rect">
            <a:avLst/>
          </a:prstGeom>
        </p:spPr>
        <p:txBody>
          <a:bodyPr wrap="none">
            <a:spAutoFit/>
          </a:bodyPr>
          <a:lstStyle/>
          <a:p>
            <a:r>
              <a:rPr lang="en-US" altLang="zh-TW" b="1" dirty="0" smtClean="0">
                <a:latin typeface="Times New Roman" pitchFamily="18" charset="0"/>
                <a:cs typeface="Times New Roman" pitchFamily="18" charset="0"/>
              </a:rPr>
              <a:t>English Contests </a:t>
            </a:r>
          </a:p>
          <a:p>
            <a:r>
              <a:rPr lang="en-US" altLang="zh-TW" b="1" dirty="0" smtClean="0">
                <a:latin typeface="Times New Roman" pitchFamily="18" charset="0"/>
                <a:cs typeface="Times New Roman" pitchFamily="18" charset="0"/>
              </a:rPr>
              <a:t>on Multicultural Projects </a:t>
            </a:r>
            <a:endParaRPr lang="zh-TW" altLang="en-US" b="1" dirty="0">
              <a:latin typeface="Times New Roman" pitchFamily="18" charset="0"/>
              <a:cs typeface="Times New Roman" pitchFamily="18" charset="0"/>
            </a:endParaRPr>
          </a:p>
        </p:txBody>
      </p:sp>
      <p:sp>
        <p:nvSpPr>
          <p:cNvPr id="19" name="矩形 18"/>
          <p:cNvSpPr/>
          <p:nvPr/>
        </p:nvSpPr>
        <p:spPr>
          <a:xfrm>
            <a:off x="1475656" y="5951021"/>
            <a:ext cx="2307106" cy="369332"/>
          </a:xfrm>
          <a:prstGeom prst="rect">
            <a:avLst/>
          </a:prstGeom>
        </p:spPr>
        <p:txBody>
          <a:bodyPr wrap="none">
            <a:spAutoFit/>
          </a:bodyPr>
          <a:lstStyle/>
          <a:p>
            <a:r>
              <a:rPr lang="en-US" altLang="zh-TW" b="1" dirty="0" smtClean="0">
                <a:latin typeface="Times New Roman" pitchFamily="18" charset="0"/>
                <a:cs typeface="Times New Roman" pitchFamily="18" charset="0"/>
              </a:rPr>
              <a:t>Multiply Assessments</a:t>
            </a:r>
            <a:endParaRPr lang="zh-TW" altLang="en-US" b="1" dirty="0">
              <a:latin typeface="Times New Roman" pitchFamily="18" charset="0"/>
              <a:cs typeface="Times New Roman" pitchFamily="18" charset="0"/>
            </a:endParaRPr>
          </a:p>
        </p:txBody>
      </p:sp>
      <p:sp>
        <p:nvSpPr>
          <p:cNvPr id="11" name="矩形 10"/>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
          <p:cNvGrpSpPr>
            <a:grpSpLocks/>
          </p:cNvGrpSpPr>
          <p:nvPr/>
        </p:nvGrpSpPr>
        <p:grpSpPr bwMode="auto">
          <a:xfrm>
            <a:off x="1190625" y="2114574"/>
            <a:ext cx="6819900" cy="665163"/>
            <a:chOff x="1152" y="1275"/>
            <a:chExt cx="3748" cy="419"/>
          </a:xfrm>
        </p:grpSpPr>
        <p:grpSp>
          <p:nvGrpSpPr>
            <p:cNvPr id="5" name="Group 3"/>
            <p:cNvGrpSpPr>
              <a:grpSpLocks/>
            </p:cNvGrpSpPr>
            <p:nvPr/>
          </p:nvGrpSpPr>
          <p:grpSpPr bwMode="auto">
            <a:xfrm>
              <a:off x="1152" y="1275"/>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11"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TW" altLang="en-US">
                  <a:latin typeface="Times New Roman" pitchFamily="18" charset="0"/>
                  <a:ea typeface="標楷體" pitchFamily="65" charset="-120"/>
                  <a:cs typeface="Times New Roman" pitchFamily="18" charset="0"/>
                </a:endParaRPr>
              </a:p>
            </p:txBody>
          </p:sp>
        </p:grpSp>
        <p:sp>
          <p:nvSpPr>
            <p:cNvPr id="6" name="Line 11"/>
            <p:cNvSpPr>
              <a:spLocks noChangeShapeType="1"/>
            </p:cNvSpPr>
            <p:nvPr/>
          </p:nvSpPr>
          <p:spPr bwMode="auto">
            <a:xfrm>
              <a:off x="1536" y="1659"/>
              <a:ext cx="336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Text Box 12"/>
            <p:cNvSpPr txBox="1">
              <a:spLocks noChangeArrowheads="1"/>
            </p:cNvSpPr>
            <p:nvPr/>
          </p:nvSpPr>
          <p:spPr bwMode="auto">
            <a:xfrm>
              <a:off x="1625" y="1341"/>
              <a:ext cx="8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en-US" altLang="zh-TW" sz="2000" b="1" dirty="0">
                  <a:latin typeface="Times New Roman" pitchFamily="18" charset="0"/>
                  <a:ea typeface="微軟正黑體" pitchFamily="34" charset="-120"/>
                  <a:cs typeface="Times New Roman" pitchFamily="18" charset="0"/>
                </a:rPr>
                <a:t>Introduction</a:t>
              </a:r>
              <a:endParaRPr lang="en-US" altLang="zh-TW" sz="2000" dirty="0">
                <a:solidFill>
                  <a:schemeClr val="tx2"/>
                </a:solidFill>
                <a:latin typeface="Times New Roman" pitchFamily="18" charset="0"/>
                <a:ea typeface="標楷體" pitchFamily="65" charset="-120"/>
                <a:cs typeface="Times New Roman" pitchFamily="18" charset="0"/>
              </a:endParaRPr>
            </a:p>
          </p:txBody>
        </p:sp>
        <p:sp>
          <p:nvSpPr>
            <p:cNvPr id="8" name="Text Box 13"/>
            <p:cNvSpPr txBox="1">
              <a:spLocks noChangeArrowheads="1"/>
            </p:cNvSpPr>
            <p:nvPr/>
          </p:nvSpPr>
          <p:spPr bwMode="gray">
            <a:xfrm>
              <a:off x="1298" y="1337"/>
              <a:ext cx="1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200" b="1" dirty="0" smtClean="0">
                  <a:solidFill>
                    <a:schemeClr val="bg1"/>
                  </a:solidFill>
                  <a:latin typeface="Times New Roman" pitchFamily="18" charset="0"/>
                  <a:ea typeface="標楷體" pitchFamily="65" charset="-120"/>
                  <a:cs typeface="Times New Roman" pitchFamily="18" charset="0"/>
                </a:rPr>
                <a:t>1</a:t>
              </a:r>
              <a:endParaRPr lang="en-US" altLang="zh-TW" sz="2200" b="1" dirty="0">
                <a:solidFill>
                  <a:schemeClr val="bg1"/>
                </a:solidFill>
                <a:latin typeface="Times New Roman" pitchFamily="18" charset="0"/>
                <a:ea typeface="標楷體" pitchFamily="65" charset="-120"/>
                <a:cs typeface="Times New Roman" pitchFamily="18" charset="0"/>
              </a:endParaRPr>
            </a:p>
          </p:txBody>
        </p:sp>
      </p:grpSp>
      <p:grpSp>
        <p:nvGrpSpPr>
          <p:cNvPr id="12" name="Group 38"/>
          <p:cNvGrpSpPr>
            <a:grpSpLocks/>
          </p:cNvGrpSpPr>
          <p:nvPr/>
        </p:nvGrpSpPr>
        <p:grpSpPr bwMode="auto">
          <a:xfrm>
            <a:off x="1190625" y="2852762"/>
            <a:ext cx="7052544" cy="774701"/>
            <a:chOff x="1152" y="1782"/>
            <a:chExt cx="3876" cy="488"/>
          </a:xfrm>
        </p:grpSpPr>
        <p:grpSp>
          <p:nvGrpSpPr>
            <p:cNvPr id="13" name="Group 7"/>
            <p:cNvGrpSpPr>
              <a:grpSpLocks/>
            </p:cNvGrpSpPr>
            <p:nvPr/>
          </p:nvGrpSpPr>
          <p:grpSpPr bwMode="auto">
            <a:xfrm>
              <a:off x="1152" y="1851"/>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19"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TW" altLang="en-US">
                  <a:latin typeface="Times New Roman" pitchFamily="18" charset="0"/>
                  <a:ea typeface="標楷體" pitchFamily="65" charset="-120"/>
                  <a:cs typeface="Times New Roman" pitchFamily="18" charset="0"/>
                </a:endParaRPr>
              </a:p>
            </p:txBody>
          </p:sp>
        </p:grpSp>
        <p:sp>
          <p:nvSpPr>
            <p:cNvPr id="14" name="Line 14"/>
            <p:cNvSpPr>
              <a:spLocks noChangeShapeType="1"/>
            </p:cNvSpPr>
            <p:nvPr/>
          </p:nvSpPr>
          <p:spPr bwMode="auto">
            <a:xfrm>
              <a:off x="1536" y="2235"/>
              <a:ext cx="336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Text Box 15"/>
            <p:cNvSpPr txBox="1">
              <a:spLocks noChangeArrowheads="1"/>
            </p:cNvSpPr>
            <p:nvPr/>
          </p:nvSpPr>
          <p:spPr bwMode="auto">
            <a:xfrm>
              <a:off x="1625" y="1782"/>
              <a:ext cx="340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a:r>
                <a:rPr lang="en-US" altLang="zh-TW" sz="2000" b="1" dirty="0" smtClean="0">
                  <a:latin typeface="Times New Roman" pitchFamily="18" charset="0"/>
                  <a:ea typeface="微軟正黑體" pitchFamily="34" charset="-120"/>
                  <a:cs typeface="Times New Roman" pitchFamily="18" charset="0"/>
                </a:rPr>
                <a:t>Two Streams of internationalization of Higher Education – Internationalization at Home and Aboard</a:t>
              </a:r>
              <a:endParaRPr lang="en-US" altLang="zh-TW" sz="2000" dirty="0">
                <a:solidFill>
                  <a:schemeClr val="tx2"/>
                </a:solidFill>
                <a:latin typeface="Times New Roman" pitchFamily="18" charset="0"/>
                <a:ea typeface="標楷體" pitchFamily="65" charset="-120"/>
                <a:cs typeface="Times New Roman" pitchFamily="18" charset="0"/>
              </a:endParaRPr>
            </a:p>
          </p:txBody>
        </p:sp>
        <p:sp>
          <p:nvSpPr>
            <p:cNvPr id="16" name="Text Box 16"/>
            <p:cNvSpPr txBox="1">
              <a:spLocks noChangeArrowheads="1"/>
            </p:cNvSpPr>
            <p:nvPr/>
          </p:nvSpPr>
          <p:spPr bwMode="gray">
            <a:xfrm>
              <a:off x="1298" y="1913"/>
              <a:ext cx="1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200" b="1" dirty="0" smtClean="0">
                  <a:solidFill>
                    <a:schemeClr val="bg1"/>
                  </a:solidFill>
                  <a:latin typeface="Times New Roman" pitchFamily="18" charset="0"/>
                  <a:ea typeface="標楷體" pitchFamily="65" charset="-120"/>
                  <a:cs typeface="Times New Roman" pitchFamily="18" charset="0"/>
                </a:rPr>
                <a:t>2</a:t>
              </a:r>
              <a:endParaRPr lang="en-US" altLang="zh-TW" sz="2200" b="1" dirty="0">
                <a:solidFill>
                  <a:schemeClr val="bg1"/>
                </a:solidFill>
                <a:latin typeface="Times New Roman" pitchFamily="18" charset="0"/>
                <a:ea typeface="標楷體" pitchFamily="65" charset="-120"/>
                <a:cs typeface="Times New Roman" pitchFamily="18" charset="0"/>
              </a:endParaRPr>
            </a:p>
          </p:txBody>
        </p:sp>
      </p:grpSp>
      <p:grpSp>
        <p:nvGrpSpPr>
          <p:cNvPr id="20" name="Group 39"/>
          <p:cNvGrpSpPr>
            <a:grpSpLocks/>
          </p:cNvGrpSpPr>
          <p:nvPr/>
        </p:nvGrpSpPr>
        <p:grpSpPr bwMode="auto">
          <a:xfrm>
            <a:off x="1187450" y="3719543"/>
            <a:ext cx="6819185" cy="1016001"/>
            <a:chOff x="1152" y="2345"/>
            <a:chExt cx="3748" cy="640"/>
          </a:xfrm>
        </p:grpSpPr>
        <p:grpSp>
          <p:nvGrpSpPr>
            <p:cNvPr id="21" name="Group 17"/>
            <p:cNvGrpSpPr>
              <a:grpSpLocks/>
            </p:cNvGrpSpPr>
            <p:nvPr/>
          </p:nvGrpSpPr>
          <p:grpSpPr bwMode="auto">
            <a:xfrm>
              <a:off x="1152" y="2413"/>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2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TW" altLang="en-US">
                  <a:latin typeface="Times New Roman" pitchFamily="18" charset="0"/>
                  <a:ea typeface="標楷體" pitchFamily="65" charset="-120"/>
                  <a:cs typeface="Times New Roman" pitchFamily="18" charset="0"/>
                </a:endParaRPr>
              </a:p>
            </p:txBody>
          </p:sp>
        </p:grpSp>
        <p:sp>
          <p:nvSpPr>
            <p:cNvPr id="22" name="Line 25"/>
            <p:cNvSpPr>
              <a:spLocks noChangeShapeType="1"/>
            </p:cNvSpPr>
            <p:nvPr/>
          </p:nvSpPr>
          <p:spPr bwMode="auto">
            <a:xfrm>
              <a:off x="1536" y="2797"/>
              <a:ext cx="336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 name="Text Box 26"/>
            <p:cNvSpPr txBox="1">
              <a:spLocks noChangeArrowheads="1"/>
            </p:cNvSpPr>
            <p:nvPr/>
          </p:nvSpPr>
          <p:spPr bwMode="auto">
            <a:xfrm>
              <a:off x="1634" y="2345"/>
              <a:ext cx="324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a:r>
                <a:rPr lang="en-US" altLang="zh-TW" sz="2000" b="1" dirty="0" smtClean="0">
                  <a:latin typeface="Times New Roman" pitchFamily="18" charset="0"/>
                  <a:ea typeface="微軟正黑體" pitchFamily="34" charset="-120"/>
                  <a:cs typeface="Times New Roman" pitchFamily="18" charset="0"/>
                </a:rPr>
                <a:t>Overview of Internationalization of Universities in Asia</a:t>
              </a:r>
            </a:p>
            <a:p>
              <a:pPr algn="just"/>
              <a:r>
                <a:rPr lang="en-US" altLang="zh-TW" sz="2000" b="1" dirty="0" smtClean="0">
                  <a:latin typeface="Times New Roman" pitchFamily="18" charset="0"/>
                  <a:ea typeface="微軟正黑體" pitchFamily="34" charset="-120"/>
                  <a:cs typeface="Times New Roman" pitchFamily="18" charset="0"/>
                </a:rPr>
                <a:t> </a:t>
              </a:r>
              <a:endParaRPr lang="en-US" altLang="zh-TW" sz="2000" dirty="0">
                <a:solidFill>
                  <a:schemeClr val="tx2"/>
                </a:solidFill>
                <a:latin typeface="Times New Roman" pitchFamily="18" charset="0"/>
                <a:ea typeface="標楷體" pitchFamily="65" charset="-120"/>
                <a:cs typeface="Times New Roman" pitchFamily="18" charset="0"/>
              </a:endParaRPr>
            </a:p>
          </p:txBody>
        </p:sp>
        <p:sp>
          <p:nvSpPr>
            <p:cNvPr id="24" name="Text Box 27"/>
            <p:cNvSpPr txBox="1">
              <a:spLocks noChangeArrowheads="1"/>
            </p:cNvSpPr>
            <p:nvPr/>
          </p:nvSpPr>
          <p:spPr bwMode="gray">
            <a:xfrm>
              <a:off x="1298" y="2475"/>
              <a:ext cx="1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200" b="1" dirty="0" smtClean="0">
                  <a:solidFill>
                    <a:schemeClr val="bg1"/>
                  </a:solidFill>
                  <a:latin typeface="Times New Roman" pitchFamily="18" charset="0"/>
                  <a:ea typeface="標楷體" pitchFamily="65" charset="-120"/>
                  <a:cs typeface="Times New Roman" pitchFamily="18" charset="0"/>
                </a:rPr>
                <a:t>3</a:t>
              </a:r>
              <a:endParaRPr lang="en-US" altLang="zh-TW" sz="2200" b="1" dirty="0">
                <a:solidFill>
                  <a:schemeClr val="bg1"/>
                </a:solidFill>
                <a:latin typeface="Times New Roman" pitchFamily="18" charset="0"/>
                <a:ea typeface="標楷體" pitchFamily="65" charset="-120"/>
                <a:cs typeface="Times New Roman" pitchFamily="18" charset="0"/>
              </a:endParaRPr>
            </a:p>
          </p:txBody>
        </p:sp>
      </p:grpSp>
      <p:grpSp>
        <p:nvGrpSpPr>
          <p:cNvPr id="28" name="Group 40"/>
          <p:cNvGrpSpPr>
            <a:grpSpLocks/>
          </p:cNvGrpSpPr>
          <p:nvPr/>
        </p:nvGrpSpPr>
        <p:grpSpPr bwMode="auto">
          <a:xfrm>
            <a:off x="1190630" y="4581554"/>
            <a:ext cx="6909063" cy="774700"/>
            <a:chOff x="1152" y="2920"/>
            <a:chExt cx="3797" cy="488"/>
          </a:xfrm>
        </p:grpSpPr>
        <p:grpSp>
          <p:nvGrpSpPr>
            <p:cNvPr id="29" name="Group 21"/>
            <p:cNvGrpSpPr>
              <a:grpSpLocks/>
            </p:cNvGrpSpPr>
            <p:nvPr/>
          </p:nvGrpSpPr>
          <p:grpSpPr bwMode="auto">
            <a:xfrm>
              <a:off x="1152" y="2989"/>
              <a:ext cx="480" cy="419"/>
              <a:chOff x="3174" y="2656"/>
              <a:chExt cx="1549" cy="1351"/>
            </a:xfrm>
          </p:grpSpPr>
          <p:sp>
            <p:nvSpPr>
              <p:cNvPr id="33"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34"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35"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TW" altLang="en-US">
                  <a:latin typeface="Times New Roman" pitchFamily="18" charset="0"/>
                  <a:ea typeface="標楷體" pitchFamily="65" charset="-120"/>
                  <a:cs typeface="Times New Roman" pitchFamily="18" charset="0"/>
                </a:endParaRPr>
              </a:p>
            </p:txBody>
          </p:sp>
        </p:grpSp>
        <p:sp>
          <p:nvSpPr>
            <p:cNvPr id="30" name="Line 28"/>
            <p:cNvSpPr>
              <a:spLocks noChangeShapeType="1"/>
            </p:cNvSpPr>
            <p:nvPr/>
          </p:nvSpPr>
          <p:spPr bwMode="auto">
            <a:xfrm>
              <a:off x="1536" y="3373"/>
              <a:ext cx="336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1" name="Text Box 29"/>
            <p:cNvSpPr txBox="1">
              <a:spLocks noChangeArrowheads="1"/>
            </p:cNvSpPr>
            <p:nvPr/>
          </p:nvSpPr>
          <p:spPr bwMode="auto">
            <a:xfrm>
              <a:off x="1638" y="2920"/>
              <a:ext cx="331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a:r>
                <a:rPr lang="en-US" altLang="zh-TW" sz="2000" b="1" dirty="0" smtClean="0">
                  <a:latin typeface="Times New Roman" pitchFamily="18" charset="0"/>
                  <a:ea typeface="微軟正黑體" pitchFamily="34" charset="-120"/>
                  <a:cs typeface="Times New Roman" pitchFamily="18" charset="0"/>
                </a:rPr>
                <a:t>The Case of Internationalization at Home in National Taichung University of Education</a:t>
              </a:r>
              <a:endParaRPr lang="en-US" altLang="zh-TW" sz="2000" dirty="0">
                <a:solidFill>
                  <a:schemeClr val="tx2"/>
                </a:solidFill>
                <a:latin typeface="Times New Roman" pitchFamily="18" charset="0"/>
                <a:ea typeface="標楷體" pitchFamily="65" charset="-120"/>
                <a:cs typeface="Times New Roman" pitchFamily="18" charset="0"/>
              </a:endParaRPr>
            </a:p>
          </p:txBody>
        </p:sp>
        <p:sp>
          <p:nvSpPr>
            <p:cNvPr id="32" name="Text Box 30"/>
            <p:cNvSpPr txBox="1">
              <a:spLocks noChangeArrowheads="1"/>
            </p:cNvSpPr>
            <p:nvPr/>
          </p:nvSpPr>
          <p:spPr bwMode="gray">
            <a:xfrm>
              <a:off x="1297" y="3045"/>
              <a:ext cx="1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200" b="1" dirty="0" smtClean="0">
                  <a:solidFill>
                    <a:schemeClr val="bg1"/>
                  </a:solidFill>
                  <a:latin typeface="Times New Roman" pitchFamily="18" charset="0"/>
                  <a:ea typeface="標楷體" pitchFamily="65" charset="-120"/>
                  <a:cs typeface="Times New Roman" pitchFamily="18" charset="0"/>
                </a:rPr>
                <a:t>4</a:t>
              </a:r>
              <a:endParaRPr lang="en-US" altLang="zh-TW" sz="2200" b="1" dirty="0">
                <a:solidFill>
                  <a:schemeClr val="bg1"/>
                </a:solidFill>
                <a:latin typeface="Times New Roman" pitchFamily="18" charset="0"/>
                <a:ea typeface="標楷體" pitchFamily="65" charset="-120"/>
                <a:cs typeface="Times New Roman" pitchFamily="18" charset="0"/>
              </a:endParaRPr>
            </a:p>
          </p:txBody>
        </p:sp>
      </p:grpSp>
      <p:grpSp>
        <p:nvGrpSpPr>
          <p:cNvPr id="36" name="Group 37"/>
          <p:cNvGrpSpPr>
            <a:grpSpLocks/>
          </p:cNvGrpSpPr>
          <p:nvPr/>
        </p:nvGrpSpPr>
        <p:grpSpPr bwMode="auto">
          <a:xfrm>
            <a:off x="1187450" y="5572149"/>
            <a:ext cx="6819900" cy="665163"/>
            <a:chOff x="1152" y="1275"/>
            <a:chExt cx="3748" cy="419"/>
          </a:xfrm>
        </p:grpSpPr>
        <p:grpSp>
          <p:nvGrpSpPr>
            <p:cNvPr id="37" name="Group 3"/>
            <p:cNvGrpSpPr>
              <a:grpSpLocks/>
            </p:cNvGrpSpPr>
            <p:nvPr/>
          </p:nvGrpSpPr>
          <p:grpSpPr bwMode="auto">
            <a:xfrm>
              <a:off x="1152" y="1275"/>
              <a:ext cx="480" cy="419"/>
              <a:chOff x="1110" y="2656"/>
              <a:chExt cx="1549" cy="1351"/>
            </a:xfrm>
          </p:grpSpPr>
          <p:sp>
            <p:nvSpPr>
              <p:cNvPr id="4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4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latin typeface="Times New Roman" pitchFamily="18" charset="0"/>
                  <a:ea typeface="標楷體" pitchFamily="65" charset="-120"/>
                  <a:cs typeface="Times New Roman" pitchFamily="18" charset="0"/>
                </a:endParaRPr>
              </a:p>
            </p:txBody>
          </p:sp>
          <p:sp>
            <p:nvSpPr>
              <p:cNvPr id="43"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TW" altLang="en-US">
                  <a:latin typeface="Times New Roman" pitchFamily="18" charset="0"/>
                  <a:ea typeface="標楷體" pitchFamily="65" charset="-120"/>
                  <a:cs typeface="Times New Roman" pitchFamily="18" charset="0"/>
                </a:endParaRPr>
              </a:p>
            </p:txBody>
          </p:sp>
        </p:grpSp>
        <p:sp>
          <p:nvSpPr>
            <p:cNvPr id="38" name="Line 11"/>
            <p:cNvSpPr>
              <a:spLocks noChangeShapeType="1"/>
            </p:cNvSpPr>
            <p:nvPr/>
          </p:nvSpPr>
          <p:spPr bwMode="auto">
            <a:xfrm>
              <a:off x="1536" y="1659"/>
              <a:ext cx="336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 name="Text Box 12"/>
            <p:cNvSpPr txBox="1">
              <a:spLocks noChangeArrowheads="1"/>
            </p:cNvSpPr>
            <p:nvPr/>
          </p:nvSpPr>
          <p:spPr bwMode="auto">
            <a:xfrm>
              <a:off x="1627" y="1366"/>
              <a:ext cx="13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a:r>
                <a:rPr lang="en-US" altLang="zh-TW" sz="2000" b="1">
                  <a:latin typeface="Times New Roman" pitchFamily="18" charset="0"/>
                  <a:ea typeface="微軟正黑體" pitchFamily="34" charset="-120"/>
                  <a:cs typeface="Times New Roman" pitchFamily="18" charset="0"/>
                </a:rPr>
                <a:t>Concluding Remarks</a:t>
              </a:r>
              <a:endParaRPr lang="en-US" altLang="zh-TW" sz="2000">
                <a:solidFill>
                  <a:schemeClr val="tx2"/>
                </a:solidFill>
                <a:latin typeface="Times New Roman" pitchFamily="18" charset="0"/>
                <a:ea typeface="標楷體" pitchFamily="65" charset="-120"/>
                <a:cs typeface="Times New Roman" pitchFamily="18" charset="0"/>
              </a:endParaRPr>
            </a:p>
          </p:txBody>
        </p:sp>
        <p:sp>
          <p:nvSpPr>
            <p:cNvPr id="40" name="Text Box 13"/>
            <p:cNvSpPr txBox="1">
              <a:spLocks noChangeArrowheads="1"/>
            </p:cNvSpPr>
            <p:nvPr/>
          </p:nvSpPr>
          <p:spPr bwMode="gray">
            <a:xfrm>
              <a:off x="1298" y="1366"/>
              <a:ext cx="1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200" b="1" dirty="0" smtClean="0">
                  <a:solidFill>
                    <a:schemeClr val="bg1"/>
                  </a:solidFill>
                  <a:latin typeface="Times New Roman" pitchFamily="18" charset="0"/>
                  <a:ea typeface="標楷體" pitchFamily="65" charset="-120"/>
                  <a:cs typeface="Times New Roman" pitchFamily="18" charset="0"/>
                </a:rPr>
                <a:t>5</a:t>
              </a:r>
              <a:endParaRPr lang="en-US" altLang="zh-TW" sz="2200" b="1" dirty="0">
                <a:solidFill>
                  <a:schemeClr val="bg1"/>
                </a:solidFill>
                <a:latin typeface="Times New Roman" pitchFamily="18" charset="0"/>
                <a:ea typeface="標楷體" pitchFamily="65" charset="-120"/>
                <a:cs typeface="Times New Roman" pitchFamily="18" charset="0"/>
              </a:endParaRPr>
            </a:p>
          </p:txBody>
        </p:sp>
      </p:grpSp>
      <p:sp>
        <p:nvSpPr>
          <p:cNvPr id="44" name="文字方塊 43"/>
          <p:cNvSpPr txBox="1"/>
          <p:nvPr/>
        </p:nvSpPr>
        <p:spPr>
          <a:xfrm>
            <a:off x="3348038" y="1126703"/>
            <a:ext cx="2492375" cy="646113"/>
          </a:xfrm>
          <a:prstGeom prst="rect">
            <a:avLst/>
          </a:prstGeom>
          <a:noFill/>
        </p:spPr>
        <p:txBody>
          <a:bodyPr wrap="none">
            <a:spAutoFit/>
          </a:bodyPr>
          <a:lstStyle/>
          <a:p>
            <a:pPr fontAlgn="auto">
              <a:spcBef>
                <a:spcPts val="0"/>
              </a:spcBef>
              <a:spcAft>
                <a:spcPts val="0"/>
              </a:spcAft>
              <a:defRPr/>
            </a:pPr>
            <a:r>
              <a:rPr lang="en-US" altLang="zh-TW" sz="3600" b="1" dirty="0">
                <a:solidFill>
                  <a:srgbClr val="5C320C"/>
                </a:solidFill>
                <a:latin typeface="+mj-lt"/>
                <a:ea typeface="+mn-ea"/>
                <a:cs typeface="Times New Roman" pitchFamily="18" charset="0"/>
              </a:rPr>
              <a:t>Contents</a:t>
            </a:r>
            <a:endParaRPr lang="zh-TW" altLang="en-US" sz="3600" b="1" dirty="0">
              <a:solidFill>
                <a:srgbClr val="5C320C"/>
              </a:solidFill>
              <a:latin typeface="+mj-lt"/>
              <a:ea typeface="+mn-ea"/>
              <a:cs typeface="Times New Roman" pitchFamily="18" charset="0"/>
            </a:endParaRPr>
          </a:p>
        </p:txBody>
      </p:sp>
    </p:spTree>
    <p:extLst>
      <p:ext uri="{BB962C8B-B14F-4D97-AF65-F5344CB8AC3E}">
        <p14:creationId xmlns:p14="http://schemas.microsoft.com/office/powerpoint/2010/main" val="2045019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1926413"/>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8" name="矩形 7"/>
          <p:cNvSpPr/>
          <p:nvPr/>
        </p:nvSpPr>
        <p:spPr>
          <a:xfrm>
            <a:off x="395536" y="1844824"/>
            <a:ext cx="5407121"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Student Aspect</a:t>
            </a:r>
            <a:endParaRPr lang="zh-TW" altLang="en-US" sz="2400"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圖片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20888"/>
            <a:ext cx="3672408" cy="3528392"/>
          </a:xfrm>
          <a:prstGeom prst="rect">
            <a:avLst/>
          </a:prstGeom>
          <a:noFill/>
          <a:ln>
            <a:noFill/>
          </a:ln>
        </p:spPr>
      </p:pic>
      <p:pic>
        <p:nvPicPr>
          <p:cNvPr id="15" name="圖片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365104"/>
            <a:ext cx="3168352" cy="2088232"/>
          </a:xfrm>
          <a:prstGeom prst="rect">
            <a:avLst/>
          </a:prstGeom>
          <a:noFill/>
          <a:ln>
            <a:noFill/>
          </a:ln>
        </p:spPr>
      </p:pic>
      <p:pic>
        <p:nvPicPr>
          <p:cNvPr id="16" name="圖片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780928"/>
            <a:ext cx="4392488" cy="1656184"/>
          </a:xfrm>
          <a:prstGeom prst="rect">
            <a:avLst/>
          </a:prstGeom>
          <a:noFill/>
          <a:ln>
            <a:noFill/>
          </a:ln>
        </p:spPr>
      </p:pic>
      <p:sp>
        <p:nvSpPr>
          <p:cNvPr id="20" name="矩形 19"/>
          <p:cNvSpPr/>
          <p:nvPr/>
        </p:nvSpPr>
        <p:spPr>
          <a:xfrm>
            <a:off x="395536" y="6021288"/>
            <a:ext cx="3600400" cy="369332"/>
          </a:xfrm>
          <a:prstGeom prst="rect">
            <a:avLst/>
          </a:prstGeom>
        </p:spPr>
        <p:txBody>
          <a:bodyPr wrap="square">
            <a:spAutoFit/>
          </a:bodyPr>
          <a:lstStyle/>
          <a:p>
            <a:pPr algn="ctr"/>
            <a:r>
              <a:rPr lang="en-US" altLang="zh-TW" b="1" dirty="0" smtClean="0">
                <a:latin typeface="Times New Roman" pitchFamily="18" charset="0"/>
                <a:cs typeface="Times New Roman" pitchFamily="18" charset="0"/>
              </a:rPr>
              <a:t>Global Classrooms: 20 Sessions </a:t>
            </a:r>
            <a:endParaRPr lang="zh-TW" altLang="en-US" b="1" dirty="0">
              <a:latin typeface="Times New Roman" pitchFamily="18" charset="0"/>
              <a:cs typeface="Times New Roman" pitchFamily="18" charset="0"/>
            </a:endParaRPr>
          </a:p>
        </p:txBody>
      </p:sp>
      <p:sp>
        <p:nvSpPr>
          <p:cNvPr id="21" name="矩形 20"/>
          <p:cNvSpPr/>
          <p:nvPr/>
        </p:nvSpPr>
        <p:spPr>
          <a:xfrm>
            <a:off x="7380312" y="4437112"/>
            <a:ext cx="1440160" cy="1200329"/>
          </a:xfrm>
          <a:prstGeom prst="rect">
            <a:avLst/>
          </a:prstGeom>
        </p:spPr>
        <p:txBody>
          <a:bodyPr wrap="square">
            <a:spAutoFit/>
          </a:bodyPr>
          <a:lstStyle/>
          <a:p>
            <a:r>
              <a:rPr lang="en-US" altLang="zh-TW" b="1" dirty="0" smtClean="0">
                <a:latin typeface="Times New Roman" pitchFamily="18" charset="0"/>
                <a:cs typeface="Times New Roman" pitchFamily="18" charset="0"/>
              </a:rPr>
              <a:t>Learner</a:t>
            </a:r>
          </a:p>
          <a:p>
            <a:r>
              <a:rPr lang="en-US" altLang="zh-TW" b="1" dirty="0" smtClean="0">
                <a:latin typeface="Times New Roman" pitchFamily="18" charset="0"/>
                <a:cs typeface="Times New Roman" pitchFamily="18" charset="0"/>
              </a:rPr>
              <a:t>Autonomy:</a:t>
            </a:r>
          </a:p>
          <a:p>
            <a:r>
              <a:rPr lang="en-US" altLang="zh-TW" b="1" dirty="0" smtClean="0">
                <a:latin typeface="Times New Roman" pitchFamily="18" charset="0"/>
                <a:cs typeface="Times New Roman" pitchFamily="18" charset="0"/>
              </a:rPr>
              <a:t>Self-Access Learning </a:t>
            </a:r>
            <a:endParaRPr lang="zh-TW" altLang="en-US" b="1" dirty="0">
              <a:latin typeface="Times New Roman" pitchFamily="18" charset="0"/>
              <a:cs typeface="Times New Roman" pitchFamily="18" charset="0"/>
            </a:endParaRPr>
          </a:p>
        </p:txBody>
      </p:sp>
      <p:sp>
        <p:nvSpPr>
          <p:cNvPr id="12" name="矩形 11"/>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2075073"/>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8" name="矩形 7"/>
          <p:cNvSpPr/>
          <p:nvPr/>
        </p:nvSpPr>
        <p:spPr>
          <a:xfrm>
            <a:off x="395536" y="2267580"/>
            <a:ext cx="5407121"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Student Aspect</a:t>
            </a:r>
            <a:endParaRPr lang="zh-TW" altLang="en-US" sz="2400"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圖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987660"/>
            <a:ext cx="3744416" cy="2736304"/>
          </a:xfrm>
          <a:prstGeom prst="rect">
            <a:avLst/>
          </a:prstGeom>
          <a:noFill/>
          <a:ln>
            <a:noFill/>
          </a:ln>
        </p:spPr>
      </p:pic>
      <p:pic>
        <p:nvPicPr>
          <p:cNvPr id="7" name="圖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07740"/>
            <a:ext cx="3312368"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矩形 8"/>
          <p:cNvSpPr/>
          <p:nvPr/>
        </p:nvSpPr>
        <p:spPr>
          <a:xfrm>
            <a:off x="827584" y="5651956"/>
            <a:ext cx="3547190" cy="369332"/>
          </a:xfrm>
          <a:prstGeom prst="rect">
            <a:avLst/>
          </a:prstGeom>
        </p:spPr>
        <p:txBody>
          <a:bodyPr wrap="none">
            <a:spAutoFit/>
          </a:bodyPr>
          <a:lstStyle/>
          <a:p>
            <a:r>
              <a:rPr lang="en-US" altLang="zh-TW" b="1" dirty="0" smtClean="0">
                <a:latin typeface="Times New Roman" pitchFamily="18" charset="0"/>
                <a:cs typeface="Times New Roman" pitchFamily="18" charset="0"/>
              </a:rPr>
              <a:t>Social Action: Cultures in Taiwan </a:t>
            </a:r>
            <a:endParaRPr lang="zh-TW" altLang="en-US" b="1" dirty="0">
              <a:latin typeface="Times New Roman" pitchFamily="18" charset="0"/>
              <a:cs typeface="Times New Roman" pitchFamily="18" charset="0"/>
            </a:endParaRPr>
          </a:p>
        </p:txBody>
      </p:sp>
      <p:sp>
        <p:nvSpPr>
          <p:cNvPr id="10" name="矩形 9"/>
          <p:cNvSpPr/>
          <p:nvPr/>
        </p:nvSpPr>
        <p:spPr>
          <a:xfrm>
            <a:off x="4716016" y="6011996"/>
            <a:ext cx="3486917" cy="369332"/>
          </a:xfrm>
          <a:prstGeom prst="rect">
            <a:avLst/>
          </a:prstGeom>
        </p:spPr>
        <p:txBody>
          <a:bodyPr wrap="none">
            <a:spAutoFit/>
          </a:bodyPr>
          <a:lstStyle/>
          <a:p>
            <a:r>
              <a:rPr lang="en-US" altLang="zh-TW" b="1" dirty="0" smtClean="0">
                <a:latin typeface="Times New Roman" pitchFamily="18" charset="0"/>
                <a:cs typeface="Times New Roman" pitchFamily="18" charset="0"/>
              </a:rPr>
              <a:t>Social Action: Digital Storytelling</a:t>
            </a:r>
            <a:endParaRPr lang="zh-TW" altLang="en-US" b="1" dirty="0">
              <a:latin typeface="Times New Roman" pitchFamily="18" charset="0"/>
              <a:cs typeface="Times New Roman" pitchFamily="18" charset="0"/>
            </a:endParaRPr>
          </a:p>
        </p:txBody>
      </p:sp>
      <p:sp>
        <p:nvSpPr>
          <p:cNvPr id="11" name="矩形 10"/>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18039">
            <a:off x="5990613" y="1868342"/>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8" name="矩形 7"/>
          <p:cNvSpPr/>
          <p:nvPr/>
        </p:nvSpPr>
        <p:spPr>
          <a:xfrm>
            <a:off x="1043608" y="1772816"/>
            <a:ext cx="4162806" cy="83099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 </a:t>
            </a:r>
          </a:p>
          <a:p>
            <a:r>
              <a:rPr lang="en-US" altLang="zh-TW" sz="2400" b="1" dirty="0" smtClean="0">
                <a:latin typeface="Times New Roman" pitchFamily="18" charset="0"/>
                <a:cs typeface="Times New Roman" pitchFamily="18" charset="0"/>
              </a:rPr>
              <a:t>The Teaching Assistant Aspect</a:t>
            </a:r>
            <a:endParaRPr lang="zh-TW" altLang="en-US" sz="2400"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圖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2136">
            <a:off x="5260469" y="2862172"/>
            <a:ext cx="2852549" cy="1594977"/>
          </a:xfrm>
          <a:prstGeom prst="rect">
            <a:avLst/>
          </a:prstGeom>
          <a:noFill/>
          <a:ln>
            <a:noFill/>
          </a:ln>
        </p:spPr>
      </p:pic>
      <p:pic>
        <p:nvPicPr>
          <p:cNvPr id="7" name="圖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852936"/>
            <a:ext cx="3816424" cy="2880320"/>
          </a:xfrm>
          <a:prstGeom prst="rect">
            <a:avLst/>
          </a:prstGeom>
          <a:noFill/>
          <a:ln>
            <a:noFill/>
          </a:ln>
        </p:spPr>
      </p:pic>
      <p:sp>
        <p:nvSpPr>
          <p:cNvPr id="9" name="矩形 8"/>
          <p:cNvSpPr/>
          <p:nvPr/>
        </p:nvSpPr>
        <p:spPr>
          <a:xfrm>
            <a:off x="683568" y="5733256"/>
            <a:ext cx="3965894" cy="369332"/>
          </a:xfrm>
          <a:prstGeom prst="rect">
            <a:avLst/>
          </a:prstGeom>
        </p:spPr>
        <p:txBody>
          <a:bodyPr wrap="none">
            <a:spAutoFit/>
          </a:bodyPr>
          <a:lstStyle/>
          <a:p>
            <a:r>
              <a:rPr lang="en-US" altLang="zh-TW" b="1" dirty="0" smtClean="0">
                <a:latin typeface="Times New Roman" pitchFamily="18" charset="0"/>
                <a:cs typeface="Times New Roman" pitchFamily="18" charset="0"/>
              </a:rPr>
              <a:t>Professional Development Workshops </a:t>
            </a:r>
            <a:endParaRPr lang="zh-TW" altLang="en-US" b="1" dirty="0">
              <a:latin typeface="Times New Roman" pitchFamily="18" charset="0"/>
              <a:cs typeface="Times New Roman" pitchFamily="18" charset="0"/>
            </a:endParaRPr>
          </a:p>
        </p:txBody>
      </p:sp>
      <p:pic>
        <p:nvPicPr>
          <p:cNvPr id="10" name="圖片 9" descr="螢幕截圖 2018-05-24 0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797153"/>
            <a:ext cx="2736304" cy="1656184"/>
          </a:xfrm>
          <a:prstGeom prst="rect">
            <a:avLst/>
          </a:prstGeom>
          <a:noFill/>
          <a:ln>
            <a:noFill/>
          </a:ln>
        </p:spPr>
      </p:pic>
      <p:sp>
        <p:nvSpPr>
          <p:cNvPr id="11" name="矩形 10"/>
          <p:cNvSpPr/>
          <p:nvPr/>
        </p:nvSpPr>
        <p:spPr>
          <a:xfrm>
            <a:off x="5940152" y="4293096"/>
            <a:ext cx="3001912" cy="369332"/>
          </a:xfrm>
          <a:prstGeom prst="rect">
            <a:avLst/>
          </a:prstGeom>
        </p:spPr>
        <p:txBody>
          <a:bodyPr wrap="none">
            <a:spAutoFit/>
          </a:bodyPr>
          <a:lstStyle/>
          <a:p>
            <a:r>
              <a:rPr lang="en-US" altLang="zh-TW" b="1" dirty="0" smtClean="0">
                <a:latin typeface="Times New Roman" pitchFamily="18" charset="0"/>
                <a:cs typeface="Times New Roman" pitchFamily="18" charset="0"/>
              </a:rPr>
              <a:t>Teaching Assistant’s Manual</a:t>
            </a:r>
            <a:endParaRPr lang="zh-TW" altLang="en-US" b="1" dirty="0">
              <a:latin typeface="Times New Roman" pitchFamily="18" charset="0"/>
              <a:cs typeface="Times New Roman" pitchFamily="18" charset="0"/>
            </a:endParaRPr>
          </a:p>
        </p:txBody>
      </p:sp>
      <p:sp>
        <p:nvSpPr>
          <p:cNvPr id="12" name="矩形 11"/>
          <p:cNvSpPr/>
          <p:nvPr/>
        </p:nvSpPr>
        <p:spPr>
          <a:xfrm>
            <a:off x="6732240" y="6021288"/>
            <a:ext cx="2304256" cy="646331"/>
          </a:xfrm>
          <a:prstGeom prst="rect">
            <a:avLst/>
          </a:prstGeom>
        </p:spPr>
        <p:txBody>
          <a:bodyPr wrap="square">
            <a:spAutoFit/>
          </a:bodyPr>
          <a:lstStyle/>
          <a:p>
            <a:r>
              <a:rPr lang="en-US" altLang="zh-TW" b="1" dirty="0" smtClean="0">
                <a:latin typeface="Times New Roman" pitchFamily="18" charset="0"/>
                <a:cs typeface="Times New Roman" pitchFamily="18" charset="0"/>
              </a:rPr>
              <a:t>Teaching Assistant </a:t>
            </a:r>
          </a:p>
          <a:p>
            <a:r>
              <a:rPr lang="en-US" altLang="zh-TW" b="1" dirty="0" smtClean="0">
                <a:latin typeface="Times New Roman" pitchFamily="18" charset="0"/>
                <a:cs typeface="Times New Roman" pitchFamily="18" charset="0"/>
              </a:rPr>
              <a:t>Support Group</a:t>
            </a:r>
            <a:endParaRPr lang="zh-TW" altLang="en-US" b="1" dirty="0">
              <a:latin typeface="Times New Roman" pitchFamily="18" charset="0"/>
              <a:cs typeface="Times New Roman" pitchFamily="18" charset="0"/>
            </a:endParaRPr>
          </a:p>
        </p:txBody>
      </p:sp>
      <p:sp>
        <p:nvSpPr>
          <p:cNvPr id="13" name="矩形 12"/>
          <p:cNvSpPr/>
          <p:nvPr/>
        </p:nvSpPr>
        <p:spPr>
          <a:xfrm>
            <a:off x="611560" y="980728"/>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97779">
            <a:off x="5990613" y="2070429"/>
            <a:ext cx="2841503"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1600" b="1" dirty="0" smtClean="0">
                <a:latin typeface="Times New Roman" pitchFamily="18" charset="0"/>
                <a:cs typeface="Times New Roman" pitchFamily="18" charset="0"/>
              </a:rPr>
              <a:t>(2)Freshman English Project-</a:t>
            </a:r>
          </a:p>
          <a:p>
            <a:r>
              <a:rPr lang="en-US" altLang="zh-TW" sz="1600" b="1" dirty="0" smtClean="0">
                <a:latin typeface="Times New Roman" pitchFamily="18" charset="0"/>
                <a:cs typeface="Times New Roman" pitchFamily="18" charset="0"/>
              </a:rPr>
              <a:t>     Freshman English </a:t>
            </a:r>
          </a:p>
          <a:p>
            <a:r>
              <a:rPr lang="en-US" altLang="zh-TW" sz="1600" b="1" dirty="0" smtClean="0">
                <a:latin typeface="Times New Roman" pitchFamily="18" charset="0"/>
                <a:cs typeface="Times New Roman" pitchFamily="18" charset="0"/>
              </a:rPr>
              <a:t>     in a Multicultural Context</a:t>
            </a:r>
            <a:endParaRPr lang="zh-TW" altLang="en-US" sz="1600" dirty="0">
              <a:latin typeface="Times New Roman" pitchFamily="18" charset="0"/>
              <a:cs typeface="Times New Roman" pitchFamily="18" charset="0"/>
            </a:endParaRPr>
          </a:p>
        </p:txBody>
      </p:sp>
      <p:sp>
        <p:nvSpPr>
          <p:cNvPr id="8" name="矩形 7"/>
          <p:cNvSpPr/>
          <p:nvPr/>
        </p:nvSpPr>
        <p:spPr>
          <a:xfrm>
            <a:off x="395536" y="2145630"/>
            <a:ext cx="5407121"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altLang="zh-TW" sz="2400" b="1" dirty="0" smtClean="0">
                <a:latin typeface="Times New Roman" pitchFamily="18" charset="0"/>
                <a:cs typeface="Times New Roman" pitchFamily="18" charset="0"/>
              </a:rPr>
              <a:t>Project Outcome –</a:t>
            </a:r>
            <a:r>
              <a:rPr lang="en-US" altLang="zh-TW" sz="2400" b="1" dirty="0" smtClean="0"/>
              <a:t> </a:t>
            </a:r>
            <a:r>
              <a:rPr lang="en-US" altLang="zh-TW" sz="2400" b="1" dirty="0" smtClean="0">
                <a:latin typeface="Times New Roman" pitchFamily="18" charset="0"/>
                <a:cs typeface="Times New Roman" pitchFamily="18" charset="0"/>
              </a:rPr>
              <a:t>The Student Aspect</a:t>
            </a:r>
            <a:endParaRPr lang="zh-TW" altLang="en-US" sz="2400" b="1" dirty="0">
              <a:latin typeface="Times New Roman" pitchFamily="18" charset="0"/>
              <a:cs typeface="Times New Roman" pitchFamily="18" charset="0"/>
            </a:endParaRPr>
          </a:p>
        </p:txBody>
      </p:sp>
      <p:sp>
        <p:nvSpPr>
          <p:cNvPr id="14" name="矩形 1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圖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69766"/>
            <a:ext cx="2586649"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圖片 6" descr="DSCN7062"/>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6228184" y="3441774"/>
            <a:ext cx="2232248"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圖片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729806"/>
            <a:ext cx="273630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9"/>
          <p:cNvSpPr/>
          <p:nvPr/>
        </p:nvSpPr>
        <p:spPr>
          <a:xfrm>
            <a:off x="611560" y="5025950"/>
            <a:ext cx="2217274" cy="646331"/>
          </a:xfrm>
          <a:prstGeom prst="rect">
            <a:avLst/>
          </a:prstGeom>
        </p:spPr>
        <p:txBody>
          <a:bodyPr wrap="none">
            <a:spAutoFit/>
          </a:bodyPr>
          <a:lstStyle/>
          <a:p>
            <a:pPr algn="ctr"/>
            <a:r>
              <a:rPr lang="en-US" altLang="zh-TW" b="1" dirty="0" smtClean="0">
                <a:latin typeface="Times New Roman" pitchFamily="18" charset="0"/>
                <a:cs typeface="Times New Roman" pitchFamily="18" charset="0"/>
              </a:rPr>
              <a:t>Support Teaching:</a:t>
            </a:r>
          </a:p>
          <a:p>
            <a:pPr algn="ctr"/>
            <a:r>
              <a:rPr lang="en-US" altLang="zh-TW" b="1" dirty="0" smtClean="0">
                <a:latin typeface="Times New Roman" pitchFamily="18" charset="0"/>
                <a:cs typeface="Times New Roman" pitchFamily="18" charset="0"/>
              </a:rPr>
              <a:t> In-Class Discussion </a:t>
            </a:r>
            <a:endParaRPr lang="zh-TW" altLang="en-US" b="1" dirty="0">
              <a:latin typeface="Times New Roman" pitchFamily="18" charset="0"/>
              <a:cs typeface="Times New Roman" pitchFamily="18" charset="0"/>
            </a:endParaRPr>
          </a:p>
        </p:txBody>
      </p:sp>
      <p:sp>
        <p:nvSpPr>
          <p:cNvPr id="11" name="矩形 10"/>
          <p:cNvSpPr/>
          <p:nvPr/>
        </p:nvSpPr>
        <p:spPr>
          <a:xfrm>
            <a:off x="3203848" y="3009726"/>
            <a:ext cx="2950488" cy="646331"/>
          </a:xfrm>
          <a:prstGeom prst="rect">
            <a:avLst/>
          </a:prstGeom>
        </p:spPr>
        <p:txBody>
          <a:bodyPr wrap="none">
            <a:spAutoFit/>
          </a:bodyPr>
          <a:lstStyle/>
          <a:p>
            <a:pPr algn="ctr"/>
            <a:r>
              <a:rPr lang="en-US" altLang="zh-TW" b="1" dirty="0" smtClean="0">
                <a:latin typeface="Times New Roman" pitchFamily="18" charset="0"/>
                <a:cs typeface="Times New Roman" pitchFamily="18" charset="0"/>
              </a:rPr>
              <a:t>Support Learning: </a:t>
            </a:r>
          </a:p>
          <a:p>
            <a:pPr algn="ctr"/>
            <a:r>
              <a:rPr lang="en-US" altLang="zh-TW" b="1" dirty="0" smtClean="0">
                <a:latin typeface="Times New Roman" pitchFamily="18" charset="0"/>
                <a:cs typeface="Times New Roman" pitchFamily="18" charset="0"/>
              </a:rPr>
              <a:t>Helping with Final Projects </a:t>
            </a:r>
            <a:endParaRPr lang="zh-TW" altLang="en-US" b="1" dirty="0">
              <a:latin typeface="Times New Roman" pitchFamily="18" charset="0"/>
              <a:cs typeface="Times New Roman" pitchFamily="18" charset="0"/>
            </a:endParaRPr>
          </a:p>
        </p:txBody>
      </p:sp>
      <p:sp>
        <p:nvSpPr>
          <p:cNvPr id="12" name="矩形 11"/>
          <p:cNvSpPr/>
          <p:nvPr/>
        </p:nvSpPr>
        <p:spPr>
          <a:xfrm>
            <a:off x="6300192" y="4881934"/>
            <a:ext cx="2124744" cy="923330"/>
          </a:xfrm>
          <a:prstGeom prst="rect">
            <a:avLst/>
          </a:prstGeom>
        </p:spPr>
        <p:txBody>
          <a:bodyPr wrap="square">
            <a:spAutoFit/>
          </a:bodyPr>
          <a:lstStyle/>
          <a:p>
            <a:pPr algn="ctr"/>
            <a:r>
              <a:rPr lang="en-US" altLang="zh-TW" b="1" dirty="0" smtClean="0">
                <a:latin typeface="Times New Roman" pitchFamily="18" charset="0"/>
                <a:cs typeface="Times New Roman" pitchFamily="18" charset="0"/>
              </a:rPr>
              <a:t>Support Learning:</a:t>
            </a:r>
          </a:p>
          <a:p>
            <a:pPr algn="ctr"/>
            <a:r>
              <a:rPr lang="en-US" altLang="zh-TW" b="1" dirty="0" smtClean="0">
                <a:latin typeface="Times New Roman" pitchFamily="18" charset="0"/>
                <a:cs typeface="Times New Roman" pitchFamily="18" charset="0"/>
              </a:rPr>
              <a:t> Outside-Class </a:t>
            </a:r>
          </a:p>
          <a:p>
            <a:pPr algn="ctr"/>
            <a:r>
              <a:rPr lang="en-US" altLang="zh-TW" b="1" dirty="0" smtClean="0">
                <a:latin typeface="Times New Roman" pitchFamily="18" charset="0"/>
                <a:cs typeface="Times New Roman" pitchFamily="18" charset="0"/>
              </a:rPr>
              <a:t>Guided Reading</a:t>
            </a:r>
            <a:endParaRPr lang="zh-TW" altLang="en-US" b="1" dirty="0">
              <a:latin typeface="Times New Roman" pitchFamily="18" charset="0"/>
              <a:cs typeface="Times New Roman" pitchFamily="18" charset="0"/>
            </a:endParaRPr>
          </a:p>
        </p:txBody>
      </p:sp>
      <p:sp>
        <p:nvSpPr>
          <p:cNvPr id="13" name="矩形 12"/>
          <p:cNvSpPr/>
          <p:nvPr/>
        </p:nvSpPr>
        <p:spPr>
          <a:xfrm>
            <a:off x="611560" y="1064930"/>
            <a:ext cx="7848872" cy="707886"/>
          </a:xfrm>
          <a:prstGeom prst="rect">
            <a:avLst/>
          </a:prstGeom>
        </p:spPr>
        <p:txBody>
          <a:bodyPr wrap="square">
            <a:spAutoFit/>
          </a:bodyPr>
          <a:lstStyle/>
          <a:p>
            <a:pPr algn="ctr"/>
            <a:r>
              <a:rPr lang="en-US" altLang="zh-TW"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4.The Case of Internationalization at home in  National Taichung   University of Education </a:t>
            </a: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3608" y="980728"/>
            <a:ext cx="6192688" cy="584775"/>
          </a:xfrm>
          <a:prstGeom prst="rect">
            <a:avLst/>
          </a:prstGeom>
        </p:spPr>
        <p:txBody>
          <a:bodyPr wrap="square">
            <a:spAutoFit/>
          </a:bodyPr>
          <a:lstStyle/>
          <a:p>
            <a:pPr algn="ct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5.Concluding Remarks</a:t>
            </a:r>
            <a:endPar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矩形 9"/>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9634" name="Picture 2" descr="C:\Users\user\Desktop\全球化003.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5220072" y="2924944"/>
            <a:ext cx="3744416" cy="2520280"/>
          </a:xfrm>
          <a:prstGeom prst="rect">
            <a:avLst/>
          </a:prstGeom>
          <a:noFill/>
        </p:spPr>
      </p:pic>
      <p:sp>
        <p:nvSpPr>
          <p:cNvPr id="6" name="矩形 5"/>
          <p:cNvSpPr/>
          <p:nvPr/>
        </p:nvSpPr>
        <p:spPr>
          <a:xfrm>
            <a:off x="6228184" y="3933056"/>
            <a:ext cx="1872208" cy="523220"/>
          </a:xfrm>
          <a:prstGeom prst="rect">
            <a:avLst/>
          </a:prstGeom>
        </p:spPr>
        <p:txBody>
          <a:bodyPr wrap="square">
            <a:spAutoFit/>
          </a:bodyPr>
          <a:lstStyle/>
          <a:p>
            <a:pPr algn="ctr"/>
            <a:r>
              <a:rPr lang="en-US" altLang="zh-TW" sz="1400" b="1" dirty="0" smtClean="0">
                <a:solidFill>
                  <a:srgbClr val="FF0000"/>
                </a:solidFill>
                <a:latin typeface="Times New Roman" pitchFamily="18" charset="0"/>
                <a:cs typeface="Times New Roman" pitchFamily="18" charset="0"/>
              </a:rPr>
              <a:t>Internationalization </a:t>
            </a:r>
          </a:p>
          <a:p>
            <a:pPr algn="ctr"/>
            <a:r>
              <a:rPr lang="en-US" altLang="zh-TW" sz="1400" b="1" dirty="0" smtClean="0">
                <a:solidFill>
                  <a:srgbClr val="FF0000"/>
                </a:solidFill>
                <a:latin typeface="Times New Roman" pitchFamily="18" charset="0"/>
                <a:cs typeface="Times New Roman" pitchFamily="18" charset="0"/>
              </a:rPr>
              <a:t>at Home </a:t>
            </a:r>
            <a:endParaRPr lang="zh-TW" altLang="en-US" sz="1400" b="1" dirty="0">
              <a:solidFill>
                <a:srgbClr val="FF0000"/>
              </a:solidFill>
              <a:latin typeface="Times New Roman" pitchFamily="18" charset="0"/>
              <a:cs typeface="Times New Roman" pitchFamily="18" charset="0"/>
            </a:endParaRPr>
          </a:p>
        </p:txBody>
      </p:sp>
      <p:sp>
        <p:nvSpPr>
          <p:cNvPr id="7" name="矩形 6"/>
          <p:cNvSpPr/>
          <p:nvPr/>
        </p:nvSpPr>
        <p:spPr>
          <a:xfrm>
            <a:off x="611560" y="1700808"/>
            <a:ext cx="7776864" cy="1323439"/>
          </a:xfrm>
          <a:prstGeom prst="rect">
            <a:avLst/>
          </a:prstGeom>
        </p:spPr>
        <p:txBody>
          <a:bodyPr wrap="square">
            <a:spAutoFit/>
          </a:bodyPr>
          <a:lstStyle/>
          <a:p>
            <a:r>
              <a:rPr lang="en-US" altLang="zh-TW" sz="2000" b="1" dirty="0" smtClean="0">
                <a:solidFill>
                  <a:schemeClr val="tx1">
                    <a:lumMod val="75000"/>
                    <a:lumOff val="25000"/>
                  </a:schemeClr>
                </a:solidFill>
                <a:latin typeface="Times New Roman" pitchFamily="18" charset="0"/>
                <a:cs typeface="Times New Roman" pitchFamily="18" charset="0"/>
              </a:rPr>
              <a:t>First of all, internationalization at home and abroad are equally important. </a:t>
            </a:r>
            <a:r>
              <a:rPr lang="en-US" altLang="zh-TW" sz="2000" b="1" dirty="0" smtClean="0">
                <a:solidFill>
                  <a:srgbClr val="FF0000"/>
                </a:solidFill>
                <a:latin typeface="Times New Roman" pitchFamily="18" charset="0"/>
                <a:cs typeface="Times New Roman" pitchFamily="18" charset="0"/>
              </a:rPr>
              <a:t>Internationalization at home is even more important </a:t>
            </a:r>
            <a:r>
              <a:rPr lang="en-US" altLang="zh-TW" sz="2000" b="1" dirty="0" smtClean="0">
                <a:solidFill>
                  <a:schemeClr val="tx1">
                    <a:lumMod val="75000"/>
                    <a:lumOff val="25000"/>
                  </a:schemeClr>
                </a:solidFill>
                <a:latin typeface="Times New Roman" pitchFamily="18" charset="0"/>
                <a:cs typeface="Times New Roman" pitchFamily="18" charset="0"/>
              </a:rPr>
              <a:t>due to the fact that more than 95 percent of the higher education students do not go abroad for their study.</a:t>
            </a:r>
            <a:endParaRPr lang="zh-TW" altLang="en-US" sz="2000" b="1" dirty="0">
              <a:solidFill>
                <a:schemeClr val="tx1">
                  <a:lumMod val="75000"/>
                  <a:lumOff val="25000"/>
                </a:schemeClr>
              </a:solidFill>
              <a:latin typeface="Times New Roman" pitchFamily="18" charset="0"/>
              <a:cs typeface="Times New Roman" pitchFamily="18" charset="0"/>
            </a:endParaRPr>
          </a:p>
        </p:txBody>
      </p:sp>
      <p:sp>
        <p:nvSpPr>
          <p:cNvPr id="8" name="矩形 7"/>
          <p:cNvSpPr/>
          <p:nvPr/>
        </p:nvSpPr>
        <p:spPr>
          <a:xfrm>
            <a:off x="611560" y="3140968"/>
            <a:ext cx="5112568" cy="2246769"/>
          </a:xfrm>
          <a:prstGeom prst="rect">
            <a:avLst/>
          </a:prstGeom>
        </p:spPr>
        <p:txBody>
          <a:bodyPr wrap="square">
            <a:spAutoFit/>
          </a:bodyPr>
          <a:lstStyle/>
          <a:p>
            <a:r>
              <a:rPr lang="en-US" altLang="zh-TW" sz="2000" b="1" dirty="0" smtClean="0">
                <a:solidFill>
                  <a:schemeClr val="tx1">
                    <a:lumMod val="50000"/>
                    <a:lumOff val="50000"/>
                  </a:schemeClr>
                </a:solidFill>
                <a:latin typeface="Times New Roman" pitchFamily="18" charset="0"/>
                <a:cs typeface="Times New Roman" pitchFamily="18" charset="0"/>
              </a:rPr>
              <a:t>Second, because of globalization, </a:t>
            </a:r>
            <a:r>
              <a:rPr lang="en-US" altLang="zh-TW" sz="2000" b="1" dirty="0" smtClean="0">
                <a:solidFill>
                  <a:srgbClr val="FF0000"/>
                </a:solidFill>
                <a:latin typeface="Times New Roman" pitchFamily="18" charset="0"/>
                <a:cs typeface="Times New Roman" pitchFamily="18" charset="0"/>
              </a:rPr>
              <a:t>it has been becoming important for university graduates to be international for meeting needs of the emerging globalized employment market</a:t>
            </a:r>
            <a:r>
              <a:rPr lang="en-US" altLang="zh-TW" sz="2000" b="1" dirty="0" smtClean="0">
                <a:solidFill>
                  <a:schemeClr val="tx1">
                    <a:lumMod val="50000"/>
                    <a:lumOff val="50000"/>
                  </a:schemeClr>
                </a:solidFill>
                <a:latin typeface="Times New Roman" pitchFamily="18" charset="0"/>
                <a:cs typeface="Times New Roman" pitchFamily="18" charset="0"/>
              </a:rPr>
              <a:t>. Thus to initiate programs concerned for including all the students for improving their global literacy or intercultural understanding.</a:t>
            </a:r>
            <a:endParaRPr lang="zh-TW" altLang="en-US" sz="2000" b="1" dirty="0">
              <a:solidFill>
                <a:schemeClr val="tx1">
                  <a:lumMod val="50000"/>
                  <a:lumOff val="50000"/>
                </a:schemeClr>
              </a:solidFill>
              <a:latin typeface="Times New Roman" pitchFamily="18" charset="0"/>
              <a:cs typeface="Times New Roman" pitchFamily="18" charset="0"/>
            </a:endParaRPr>
          </a:p>
        </p:txBody>
      </p:sp>
      <p:sp>
        <p:nvSpPr>
          <p:cNvPr id="9" name="矩形 8"/>
          <p:cNvSpPr/>
          <p:nvPr/>
        </p:nvSpPr>
        <p:spPr>
          <a:xfrm>
            <a:off x="611560" y="5589240"/>
            <a:ext cx="7848872" cy="707886"/>
          </a:xfrm>
          <a:prstGeom prst="rect">
            <a:avLst/>
          </a:prstGeom>
        </p:spPr>
        <p:txBody>
          <a:bodyPr wrap="square">
            <a:spAutoFit/>
          </a:bodyPr>
          <a:lstStyle/>
          <a:p>
            <a:r>
              <a:rPr lang="en-US" altLang="zh-TW" sz="2000" b="1" dirty="0" smtClean="0">
                <a:solidFill>
                  <a:schemeClr val="tx1">
                    <a:lumMod val="85000"/>
                    <a:lumOff val="15000"/>
                  </a:schemeClr>
                </a:solidFill>
                <a:latin typeface="Times New Roman" pitchFamily="18" charset="0"/>
                <a:cs typeface="Times New Roman" pitchFamily="18" charset="0"/>
              </a:rPr>
              <a:t>Finally, to </a:t>
            </a:r>
            <a:r>
              <a:rPr lang="en-US" altLang="zh-TW" sz="2000" b="1" dirty="0" smtClean="0">
                <a:solidFill>
                  <a:srgbClr val="FF0000"/>
                </a:solidFill>
                <a:latin typeface="Times New Roman" pitchFamily="18" charset="0"/>
                <a:cs typeface="Times New Roman" pitchFamily="18" charset="0"/>
              </a:rPr>
              <a:t>internationalize teaching and research </a:t>
            </a:r>
            <a:r>
              <a:rPr lang="en-US" altLang="zh-TW" sz="2000" b="1" dirty="0" smtClean="0">
                <a:solidFill>
                  <a:schemeClr val="tx1">
                    <a:lumMod val="85000"/>
                    <a:lumOff val="15000"/>
                  </a:schemeClr>
                </a:solidFill>
                <a:latin typeface="Times New Roman" pitchFamily="18" charset="0"/>
                <a:cs typeface="Times New Roman" pitchFamily="18" charset="0"/>
              </a:rPr>
              <a:t>is also essential for universities in order to meet needs of globalized industry and society. </a:t>
            </a:r>
            <a:endParaRPr lang="zh-TW" altLang="en-US" sz="2000" b="1" dirty="0">
              <a:solidFill>
                <a:schemeClr val="tx1">
                  <a:lumMod val="85000"/>
                  <a:lumOff val="15000"/>
                </a:schemeClr>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95379" y="4365104"/>
            <a:ext cx="8616462" cy="923330"/>
          </a:xfrm>
          <a:prstGeom prst="rect">
            <a:avLst/>
          </a:prstGeom>
          <a:noFill/>
        </p:spPr>
        <p:txBody>
          <a:bodyPr wrap="none" lIns="91440" tIns="45720" rIns="91440" bIns="45720">
            <a:spAutoFit/>
          </a:bodyPr>
          <a:lstStyle/>
          <a:p>
            <a:pPr algn="ctr"/>
            <a:r>
              <a:rPr lang="en-US" altLang="zh-TW"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lackadder ITC" pitchFamily="82" charset="0"/>
              </a:rPr>
              <a:t>Thanks for Your </a:t>
            </a:r>
            <a:r>
              <a:rPr lang="en-US" altLang="zh-TW" sz="5400" b="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lackadder ITC" pitchFamily="82" charset="0"/>
              </a:rPr>
              <a:t>Kind Attention~</a:t>
            </a:r>
            <a:endParaRPr lang="zh-TW" alt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lackadder ITC" pitchFamily="82" charset="0"/>
            </a:endParaRPr>
          </a:p>
        </p:txBody>
      </p:sp>
      <p:sp>
        <p:nvSpPr>
          <p:cNvPr id="5" name="矩形 4"/>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3" name="Picture 1" descr="C:\Users\user\Desktop\全球化005.jpg"/>
          <p:cNvPicPr>
            <a:picLocks noChangeAspect="1" noChangeArrowheads="1"/>
          </p:cNvPicPr>
          <p:nvPr/>
        </p:nvPicPr>
        <p:blipFill>
          <a:blip r:embed="rId2" cstate="print"/>
          <a:srcRect/>
          <a:stretch>
            <a:fillRect/>
          </a:stretch>
        </p:blipFill>
        <p:spPr bwMode="auto">
          <a:xfrm>
            <a:off x="3131840" y="2564904"/>
            <a:ext cx="3024336" cy="187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24" y="908720"/>
            <a:ext cx="4047903" cy="1077218"/>
          </a:xfrm>
          <a:prstGeom prst="rect">
            <a:avLst/>
          </a:prstGeom>
        </p:spPr>
        <p:txBody>
          <a:bodyPr wrap="square">
            <a:spAutoFit/>
          </a:bodyPr>
          <a:lstStyle/>
          <a:p>
            <a:pPr marL="571500" indent="-571500">
              <a:buFont typeface="+mj-lt"/>
              <a:buAutoNum type="arabicPeriod"/>
            </a:pP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Introduction</a:t>
            </a:r>
          </a:p>
          <a:p>
            <a:pPr marL="571500" indent="-571500">
              <a:buAutoNum type="arabicPeriod"/>
            </a:pPr>
            <a:endPar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矩形 5"/>
          <p:cNvSpPr/>
          <p:nvPr/>
        </p:nvSpPr>
        <p:spPr>
          <a:xfrm>
            <a:off x="1043608" y="4509120"/>
            <a:ext cx="7128792" cy="1477328"/>
          </a:xfrm>
          <a:prstGeom prst="rect">
            <a:avLst/>
          </a:prstGeom>
        </p:spPr>
        <p:txBody>
          <a:bodyPr wrap="square">
            <a:spAutoFit/>
          </a:bodyPr>
          <a:lstStyle/>
          <a:p>
            <a:r>
              <a:rPr lang="en-US" altLang="zh-TW" b="1" dirty="0" smtClean="0">
                <a:latin typeface="Times New Roman" pitchFamily="18" charset="0"/>
                <a:cs typeface="Times New Roman" pitchFamily="18" charset="0"/>
              </a:rPr>
              <a:t>The OECD has projected that the total number of internationally mobile students will reach eight million by 2025. But </a:t>
            </a:r>
            <a:r>
              <a:rPr lang="en-US" altLang="zh-TW" b="1" i="1" dirty="0" smtClean="0">
                <a:latin typeface="Times New Roman" pitchFamily="18" charset="0"/>
                <a:cs typeface="Times New Roman" pitchFamily="18" charset="0"/>
              </a:rPr>
              <a:t>Education at a Glance 2017</a:t>
            </a:r>
            <a:r>
              <a:rPr lang="en-US" altLang="zh-TW" b="1" dirty="0" smtClean="0">
                <a:latin typeface="Times New Roman" pitchFamily="18" charset="0"/>
                <a:cs typeface="Times New Roman" pitchFamily="18" charset="0"/>
              </a:rPr>
              <a:t> puts that forecasts in an interesting light with an examination of the some of the factors that are acting on broad patterns of mobility in the world today. </a:t>
            </a:r>
            <a:endParaRPr lang="zh-TW" altLang="en-US" b="1" dirty="0">
              <a:latin typeface="Times New Roman" pitchFamily="18" charset="0"/>
              <a:cs typeface="Times New Roman" pitchFamily="18" charset="0"/>
            </a:endParaRPr>
          </a:p>
        </p:txBody>
      </p:sp>
      <p:graphicFrame>
        <p:nvGraphicFramePr>
          <p:cNvPr id="7" name="資料庫圖表 6"/>
          <p:cNvGraphicFramePr/>
          <p:nvPr/>
        </p:nvGraphicFramePr>
        <p:xfrm>
          <a:off x="1187624" y="1844824"/>
          <a:ext cx="669674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43608" y="980728"/>
            <a:ext cx="6696744" cy="923330"/>
          </a:xfrm>
          <a:prstGeom prst="rect">
            <a:avLst/>
          </a:prstGeom>
        </p:spPr>
        <p:txBody>
          <a:bodyPr wrap="square">
            <a:spAutoFit/>
          </a:bodyPr>
          <a:lstStyle/>
          <a:p>
            <a:r>
              <a:rPr lang="en-US" altLang="zh-TW" b="1" dirty="0" smtClean="0">
                <a:solidFill>
                  <a:schemeClr val="accent1">
                    <a:lumMod val="75000"/>
                  </a:schemeClr>
                </a:solidFill>
                <a:latin typeface="Times New Roman" pitchFamily="18" charset="0"/>
                <a:cs typeface="Times New Roman" pitchFamily="18" charset="0"/>
              </a:rPr>
              <a:t>These are especially meaningful when we consider the latter years in Figure 1, where growth in outbound mobility has begun to flatten out noticeably from about </a:t>
            </a:r>
            <a:r>
              <a:rPr lang="en-US" altLang="zh-TW" b="1" dirty="0" smtClean="0">
                <a:solidFill>
                  <a:schemeClr val="accent3">
                    <a:lumMod val="75000"/>
                  </a:schemeClr>
                </a:solidFill>
                <a:latin typeface="Times New Roman" pitchFamily="18" charset="0"/>
                <a:cs typeface="Times New Roman" pitchFamily="18" charset="0"/>
              </a:rPr>
              <a:t>2010</a:t>
            </a:r>
            <a:r>
              <a:rPr lang="en-US" altLang="zh-TW" b="1" dirty="0" smtClean="0">
                <a:solidFill>
                  <a:schemeClr val="accent1">
                    <a:lumMod val="75000"/>
                  </a:schemeClr>
                </a:solidFill>
                <a:latin typeface="Times New Roman" pitchFamily="18" charset="0"/>
                <a:cs typeface="Times New Roman" pitchFamily="18" charset="0"/>
              </a:rPr>
              <a:t> on (IECF Monitor, 2018)</a:t>
            </a:r>
            <a:endParaRPr lang="zh-TW" altLang="en-US" dirty="0">
              <a:solidFill>
                <a:schemeClr val="accent1">
                  <a:lumMod val="75000"/>
                </a:schemeClr>
              </a:solidFill>
            </a:endParaRPr>
          </a:p>
        </p:txBody>
      </p:sp>
      <p:pic>
        <p:nvPicPr>
          <p:cNvPr id="6" name="圖片 5" descr="growth-in-foreign-enrolment-in-tertiary-education-worldwide-1975-20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88840"/>
            <a:ext cx="6840760" cy="3888432"/>
          </a:xfrm>
          <a:prstGeom prst="rect">
            <a:avLst/>
          </a:prstGeom>
          <a:noFill/>
          <a:ln>
            <a:noFill/>
          </a:ln>
        </p:spPr>
      </p:pic>
      <p:sp>
        <p:nvSpPr>
          <p:cNvPr id="7" name="矩形 6"/>
          <p:cNvSpPr/>
          <p:nvPr/>
        </p:nvSpPr>
        <p:spPr>
          <a:xfrm>
            <a:off x="1115616" y="5877272"/>
            <a:ext cx="6984776" cy="523220"/>
          </a:xfrm>
          <a:prstGeom prst="rect">
            <a:avLst/>
          </a:prstGeom>
        </p:spPr>
        <p:txBody>
          <a:bodyPr wrap="square">
            <a:spAutoFit/>
          </a:bodyPr>
          <a:lstStyle/>
          <a:p>
            <a:r>
              <a:rPr lang="en-US" altLang="zh-TW" sz="1400" b="1" dirty="0" smtClean="0">
                <a:latin typeface="Times New Roman" pitchFamily="18" charset="0"/>
                <a:cs typeface="Times New Roman" pitchFamily="18" charset="0"/>
              </a:rPr>
              <a:t>Figure 1 Growth in foreign enrolment in tertiary education worldwide, 1975–2015. Source: IECF Monitor (2018). OECD charts a slowing of international mobility growth.</a:t>
            </a:r>
            <a:endParaRPr lang="zh-TW" alt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9" name="表格 8"/>
          <p:cNvGraphicFramePr>
            <a:graphicFrameLocks noGrp="1"/>
          </p:cNvGraphicFramePr>
          <p:nvPr/>
        </p:nvGraphicFramePr>
        <p:xfrm>
          <a:off x="683568" y="2276872"/>
          <a:ext cx="5112569" cy="3240368"/>
        </p:xfrm>
        <a:graphic>
          <a:graphicData uri="http://schemas.openxmlformats.org/drawingml/2006/table">
            <a:tbl>
              <a:tblPr/>
              <a:tblGrid>
                <a:gridCol w="1414640"/>
                <a:gridCol w="3697929"/>
              </a:tblGrid>
              <a:tr h="313584">
                <a:tc>
                  <a:txBody>
                    <a:bodyPr/>
                    <a:lstStyle/>
                    <a:p>
                      <a:pPr algn="ctr">
                        <a:spcAft>
                          <a:spcPts val="0"/>
                        </a:spcAft>
                      </a:pPr>
                      <a:r>
                        <a:rPr lang="en-US" sz="1400" b="1" kern="100" dirty="0">
                          <a:solidFill>
                            <a:srgbClr val="FFFFFF"/>
                          </a:solidFill>
                          <a:latin typeface="Times New Roman"/>
                          <a:ea typeface="標楷體"/>
                        </a:rPr>
                        <a:t>Country</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1400" b="1" kern="100">
                          <a:solidFill>
                            <a:srgbClr val="FFFFFF"/>
                          </a:solidFill>
                          <a:latin typeface="Times New Roman"/>
                          <a:ea typeface="標楷體"/>
                        </a:rPr>
                        <a:t>Share of total higher education population (%)</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365848">
                <a:tc>
                  <a:txBody>
                    <a:bodyPr/>
                    <a:lstStyle/>
                    <a:p>
                      <a:pPr algn="l">
                        <a:spcAft>
                          <a:spcPts val="0"/>
                        </a:spcAft>
                      </a:pPr>
                      <a:r>
                        <a:rPr lang="en-US" sz="1400" b="1" kern="100" dirty="0">
                          <a:solidFill>
                            <a:srgbClr val="FFFFFF"/>
                          </a:solidFill>
                          <a:latin typeface="Times New Roman"/>
                          <a:ea typeface="標楷體"/>
                        </a:rPr>
                        <a:t>Australia </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23.8 </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65848">
                <a:tc>
                  <a:txBody>
                    <a:bodyPr/>
                    <a:lstStyle/>
                    <a:p>
                      <a:pPr algn="l">
                        <a:spcAft>
                          <a:spcPts val="0"/>
                        </a:spcAft>
                      </a:pPr>
                      <a:r>
                        <a:rPr lang="en-US" sz="1400" b="1" kern="100" dirty="0">
                          <a:solidFill>
                            <a:srgbClr val="FFFFFF"/>
                          </a:solidFill>
                          <a:latin typeface="Times New Roman"/>
                          <a:ea typeface="標楷體"/>
                        </a:rPr>
                        <a:t>United Kingdom</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21.1</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65848">
                <a:tc>
                  <a:txBody>
                    <a:bodyPr/>
                    <a:lstStyle/>
                    <a:p>
                      <a:pPr algn="l">
                        <a:spcAft>
                          <a:spcPts val="0"/>
                        </a:spcAft>
                      </a:pPr>
                      <a:r>
                        <a:rPr lang="en-US" sz="1400" b="1" kern="100" dirty="0">
                          <a:solidFill>
                            <a:srgbClr val="FFFFFF"/>
                          </a:solidFill>
                          <a:latin typeface="Times New Roman"/>
                          <a:ea typeface="標楷體"/>
                        </a:rPr>
                        <a:t>New Zealand</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16.3</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65848">
                <a:tc>
                  <a:txBody>
                    <a:bodyPr/>
                    <a:lstStyle/>
                    <a:p>
                      <a:pPr algn="l">
                        <a:spcAft>
                          <a:spcPts val="0"/>
                        </a:spcAft>
                      </a:pPr>
                      <a:r>
                        <a:rPr lang="en-US" sz="1400" b="1" kern="100" dirty="0">
                          <a:solidFill>
                            <a:srgbClr val="FFFFFF"/>
                          </a:solidFill>
                          <a:latin typeface="Times New Roman"/>
                          <a:ea typeface="標楷體"/>
                        </a:rPr>
                        <a:t>Canada </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15.2</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65848">
                <a:tc>
                  <a:txBody>
                    <a:bodyPr/>
                    <a:lstStyle/>
                    <a:p>
                      <a:pPr algn="l">
                        <a:spcAft>
                          <a:spcPts val="0"/>
                        </a:spcAft>
                      </a:pPr>
                      <a:r>
                        <a:rPr lang="en-US" sz="1400" b="1" kern="100" dirty="0">
                          <a:solidFill>
                            <a:srgbClr val="FFFFFF"/>
                          </a:solidFill>
                          <a:latin typeface="Times New Roman"/>
                          <a:ea typeface="標楷體"/>
                        </a:rPr>
                        <a:t>France</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12.4</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65848">
                <a:tc>
                  <a:txBody>
                    <a:bodyPr/>
                    <a:lstStyle/>
                    <a:p>
                      <a:pPr algn="l">
                        <a:spcAft>
                          <a:spcPts val="0"/>
                        </a:spcAft>
                      </a:pPr>
                      <a:r>
                        <a:rPr lang="en-US" sz="1400" b="1" kern="100" dirty="0">
                          <a:solidFill>
                            <a:srgbClr val="FFFFFF"/>
                          </a:solidFill>
                          <a:latin typeface="Times New Roman"/>
                          <a:ea typeface="標楷體"/>
                        </a:rPr>
                        <a:t>Netherlands</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11.4</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65848">
                <a:tc>
                  <a:txBody>
                    <a:bodyPr/>
                    <a:lstStyle/>
                    <a:p>
                      <a:pPr algn="l">
                        <a:spcAft>
                          <a:spcPts val="0"/>
                        </a:spcAft>
                      </a:pPr>
                      <a:r>
                        <a:rPr lang="en-US" sz="1400" b="1" kern="100" dirty="0">
                          <a:solidFill>
                            <a:srgbClr val="FFFFFF"/>
                          </a:solidFill>
                          <a:latin typeface="Times New Roman"/>
                          <a:ea typeface="標楷體"/>
                        </a:rPr>
                        <a:t>Finland</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10.6</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65848">
                <a:tc>
                  <a:txBody>
                    <a:bodyPr/>
                    <a:lstStyle/>
                    <a:p>
                      <a:pPr algn="l">
                        <a:spcAft>
                          <a:spcPts val="0"/>
                        </a:spcAft>
                      </a:pPr>
                      <a:r>
                        <a:rPr lang="en-US" sz="1400" b="1" kern="100" dirty="0">
                          <a:solidFill>
                            <a:srgbClr val="FFFFFF"/>
                          </a:solidFill>
                          <a:latin typeface="Times New Roman"/>
                          <a:ea typeface="標楷體"/>
                        </a:rPr>
                        <a:t>Germany</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l">
                        <a:spcAft>
                          <a:spcPts val="0"/>
                        </a:spcAft>
                      </a:pPr>
                      <a:r>
                        <a:rPr lang="en-US" sz="2000" kern="100" dirty="0">
                          <a:solidFill>
                            <a:schemeClr val="accent4">
                              <a:lumMod val="75000"/>
                            </a:schemeClr>
                          </a:solidFill>
                          <a:latin typeface="Times New Roman"/>
                          <a:ea typeface="標楷體"/>
                        </a:rPr>
                        <a:t>8.7</a:t>
                      </a:r>
                      <a:endParaRPr lang="zh-TW" sz="2000" kern="100" dirty="0">
                        <a:solidFill>
                          <a:schemeClr val="accent4">
                            <a:lumMod val="75000"/>
                          </a:schemeClr>
                        </a:solidFill>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bl>
          </a:graphicData>
        </a:graphic>
      </p:graphicFrame>
      <p:sp>
        <p:nvSpPr>
          <p:cNvPr id="38913" name="Rectangle 1"/>
          <p:cNvSpPr>
            <a:spLocks noChangeArrowheads="1"/>
          </p:cNvSpPr>
          <p:nvPr/>
        </p:nvSpPr>
        <p:spPr bwMode="auto">
          <a:xfrm>
            <a:off x="539552" y="5517232"/>
            <a:ext cx="56166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Sources: The Statistics Portal (2018). Countries with the largest amount of international students as a share of the total higher education population in 2017</a:t>
            </a:r>
            <a:endParaRPr kumimoji="1" lang="en-US" altLang="zh-TW"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Retrieved from </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99"/>
                </a:solidFill>
                <a:effectLst/>
                <a:latin typeface="Times New Roman" pitchFamily="18" charset="0"/>
                <a:ea typeface="標楷體" pitchFamily="65" charset="-120"/>
                <a:cs typeface="Times New Roman" pitchFamily="18" charset="0"/>
                <a:hlinkClick r:id="rId2"/>
              </a:rPr>
              <a:t>https://www.statista.com/statistics/788155/international-student-share-of-higher-education-worldwide/</a:t>
            </a:r>
            <a:r>
              <a:rPr kumimoji="1" lang="en-US" altLang="zh-TW" sz="1200" b="1" i="0" u="none" strike="noStrike" cap="none" normalizeH="0" baseline="0" dirty="0" smtClean="0">
                <a:ln>
                  <a:noFill/>
                </a:ln>
                <a:solidFill>
                  <a:srgbClr val="000099"/>
                </a:solidFill>
                <a:effectLst/>
                <a:latin typeface="Times New Roman" pitchFamily="18" charset="0"/>
                <a:ea typeface="標楷體" pitchFamily="65" charset="-120"/>
                <a:cs typeface="Times New Roman" pitchFamily="18" charset="0"/>
              </a:rPr>
              <a:t> </a:t>
            </a:r>
            <a:endParaRPr kumimoji="1" lang="en-US" altLang="zh-TW" sz="12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10" name="矩形 9"/>
          <p:cNvSpPr/>
          <p:nvPr/>
        </p:nvSpPr>
        <p:spPr>
          <a:xfrm>
            <a:off x="611560" y="1196752"/>
            <a:ext cx="5256584" cy="1015663"/>
          </a:xfrm>
          <a:prstGeom prst="rect">
            <a:avLst/>
          </a:prstGeom>
        </p:spPr>
        <p:txBody>
          <a:bodyPr wrap="square">
            <a:spAutoFit/>
          </a:bodyPr>
          <a:lstStyle/>
          <a:p>
            <a:r>
              <a:rPr lang="en-US" altLang="zh-TW" sz="2000" b="1" dirty="0" smtClean="0">
                <a:solidFill>
                  <a:schemeClr val="accent4">
                    <a:lumMod val="75000"/>
                  </a:schemeClr>
                </a:solidFill>
                <a:latin typeface="Times New Roman" pitchFamily="18" charset="0"/>
                <a:cs typeface="Times New Roman" pitchFamily="18" charset="0"/>
              </a:rPr>
              <a:t>Table 1 Countries with the largest amount of international students as a share of the total higher education population in 2017</a:t>
            </a:r>
            <a:endParaRPr lang="zh-TW" altLang="en-US" sz="2000" b="1" dirty="0">
              <a:solidFill>
                <a:schemeClr val="accent4">
                  <a:lumMod val="75000"/>
                </a:schemeClr>
              </a:solidFill>
              <a:latin typeface="Times New Roman" pitchFamily="18" charset="0"/>
              <a:cs typeface="Times New Roman" pitchFamily="18" charset="0"/>
            </a:endParaRPr>
          </a:p>
        </p:txBody>
      </p:sp>
      <p:sp>
        <p:nvSpPr>
          <p:cNvPr id="11" name="矩形 10"/>
          <p:cNvSpPr/>
          <p:nvPr/>
        </p:nvSpPr>
        <p:spPr>
          <a:xfrm>
            <a:off x="6084168" y="1340768"/>
            <a:ext cx="2664296"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TW" b="1" dirty="0" smtClean="0">
                <a:latin typeface="Times New Roman" pitchFamily="18" charset="0"/>
                <a:cs typeface="Times New Roman" pitchFamily="18" charset="0"/>
              </a:rPr>
              <a:t>Countries with the greatest amount of international students as a share of their total higher education population in 2017. </a:t>
            </a:r>
          </a:p>
          <a:p>
            <a:endParaRPr lang="en-US" altLang="zh-TW" b="1" dirty="0" smtClean="0">
              <a:latin typeface="Times New Roman" pitchFamily="18" charset="0"/>
              <a:cs typeface="Times New Roman" pitchFamily="18" charset="0"/>
            </a:endParaRPr>
          </a:p>
          <a:p>
            <a:endParaRPr lang="en-US" altLang="zh-TW" b="1" dirty="0" smtClean="0">
              <a:latin typeface="Times New Roman" pitchFamily="18" charset="0"/>
              <a:cs typeface="Times New Roman" pitchFamily="18" charset="0"/>
            </a:endParaRPr>
          </a:p>
          <a:p>
            <a:endParaRPr lang="en-US" altLang="zh-TW" b="1"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In 2017, Australia had the greatest amount of international students compared to their entire higher education population with 23.8 percent of students being international.</a:t>
            </a:r>
            <a:endParaRPr lang="zh-TW" altLang="en-US" b="1" dirty="0">
              <a:latin typeface="Times New Roman" pitchFamily="18" charset="0"/>
              <a:cs typeface="Times New Roman" pitchFamily="18" charset="0"/>
            </a:endParaRPr>
          </a:p>
        </p:txBody>
      </p:sp>
      <p:sp>
        <p:nvSpPr>
          <p:cNvPr id="12" name="橢圓 11"/>
          <p:cNvSpPr/>
          <p:nvPr/>
        </p:nvSpPr>
        <p:spPr>
          <a:xfrm>
            <a:off x="2051720" y="2564904"/>
            <a:ext cx="720080" cy="432048"/>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611560" y="2564904"/>
            <a:ext cx="936104" cy="432048"/>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Picture 4" descr="C:\Users\user\Desktop\澳洲白01下載.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4368" y="3068960"/>
            <a:ext cx="720080" cy="7200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矩形 11"/>
          <p:cNvSpPr/>
          <p:nvPr/>
        </p:nvSpPr>
        <p:spPr>
          <a:xfrm>
            <a:off x="683568" y="1340768"/>
            <a:ext cx="4176464" cy="1015663"/>
          </a:xfrm>
          <a:prstGeom prst="rect">
            <a:avLst/>
          </a:prstGeom>
        </p:spPr>
        <p:txBody>
          <a:bodyPr wrap="square">
            <a:spAutoFit/>
          </a:bodyPr>
          <a:lstStyle/>
          <a:p>
            <a:r>
              <a:rPr lang="en-US" altLang="zh-TW" sz="2000" b="1" dirty="0" smtClean="0">
                <a:solidFill>
                  <a:schemeClr val="accent3">
                    <a:lumMod val="75000"/>
                  </a:schemeClr>
                </a:solidFill>
                <a:latin typeface="Times New Roman" pitchFamily="18" charset="0"/>
                <a:cs typeface="Times New Roman" pitchFamily="18" charset="0"/>
              </a:rPr>
              <a:t>Table 2 Top host destination of international students worldwide in 2017, by number of student</a:t>
            </a:r>
            <a:endParaRPr lang="zh-TW" altLang="en-US" sz="2000" b="1" dirty="0">
              <a:solidFill>
                <a:schemeClr val="accent3">
                  <a:lumMod val="75000"/>
                </a:schemeClr>
              </a:solidFill>
              <a:latin typeface="Times New Roman" pitchFamily="18" charset="0"/>
              <a:cs typeface="Times New Roman" pitchFamily="18" charset="0"/>
            </a:endParaRPr>
          </a:p>
        </p:txBody>
      </p:sp>
      <p:graphicFrame>
        <p:nvGraphicFramePr>
          <p:cNvPr id="15" name="表格 14"/>
          <p:cNvGraphicFramePr>
            <a:graphicFrameLocks noGrp="1"/>
          </p:cNvGraphicFramePr>
          <p:nvPr/>
        </p:nvGraphicFramePr>
        <p:xfrm>
          <a:off x="683568" y="2348880"/>
          <a:ext cx="4176464" cy="3096342"/>
        </p:xfrm>
        <a:graphic>
          <a:graphicData uri="http://schemas.openxmlformats.org/drawingml/2006/table">
            <a:tbl>
              <a:tblPr/>
              <a:tblGrid>
                <a:gridCol w="1703592"/>
                <a:gridCol w="2472872"/>
              </a:tblGrid>
              <a:tr h="344038">
                <a:tc>
                  <a:txBody>
                    <a:bodyPr/>
                    <a:lstStyle/>
                    <a:p>
                      <a:pPr algn="ctr">
                        <a:spcAft>
                          <a:spcPts val="0"/>
                        </a:spcAft>
                      </a:pPr>
                      <a:r>
                        <a:rPr lang="en-US" sz="1400" b="1" kern="100" dirty="0">
                          <a:solidFill>
                            <a:srgbClr val="FFFFFF"/>
                          </a:solidFill>
                          <a:latin typeface="Times New Roman"/>
                          <a:ea typeface="標楷體"/>
                        </a:rPr>
                        <a:t>Country</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en-US" sz="1400" b="1" kern="100">
                          <a:solidFill>
                            <a:srgbClr val="FFFFFF"/>
                          </a:solidFill>
                          <a:latin typeface="Times New Roman"/>
                          <a:ea typeface="標楷體"/>
                        </a:rPr>
                        <a:t>Number of Students</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r>
              <a:tr h="344038">
                <a:tc>
                  <a:txBody>
                    <a:bodyPr/>
                    <a:lstStyle/>
                    <a:p>
                      <a:pPr>
                        <a:spcAft>
                          <a:spcPts val="0"/>
                        </a:spcAft>
                      </a:pPr>
                      <a:r>
                        <a:rPr lang="en-US" sz="1400" b="1" kern="100" dirty="0">
                          <a:solidFill>
                            <a:srgbClr val="FFFFFF"/>
                          </a:solidFill>
                          <a:latin typeface="Times New Roman"/>
                          <a:ea typeface="標楷體"/>
                        </a:rPr>
                        <a:t>United States</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1,078,822</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44038">
                <a:tc>
                  <a:txBody>
                    <a:bodyPr/>
                    <a:lstStyle/>
                    <a:p>
                      <a:pPr>
                        <a:spcAft>
                          <a:spcPts val="0"/>
                        </a:spcAft>
                      </a:pPr>
                      <a:r>
                        <a:rPr lang="en-US" sz="1400" b="1" kern="100" dirty="0">
                          <a:solidFill>
                            <a:srgbClr val="FFFFFF"/>
                          </a:solidFill>
                          <a:latin typeface="Times New Roman"/>
                          <a:ea typeface="標楷體"/>
                        </a:rPr>
                        <a:t>United Kingdom</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501,045</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r h="344038">
                <a:tc>
                  <a:txBody>
                    <a:bodyPr/>
                    <a:lstStyle/>
                    <a:p>
                      <a:pPr>
                        <a:spcAft>
                          <a:spcPts val="0"/>
                        </a:spcAft>
                      </a:pPr>
                      <a:r>
                        <a:rPr lang="en-US" sz="1400" b="1" kern="100" dirty="0">
                          <a:solidFill>
                            <a:srgbClr val="FFFFFF"/>
                          </a:solidFill>
                          <a:latin typeface="Times New Roman"/>
                          <a:ea typeface="標楷體"/>
                        </a:rPr>
                        <a:t>China</a:t>
                      </a:r>
                      <a:endParaRPr lang="zh-TW" sz="1400" kern="100" dirty="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442,773</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44038">
                <a:tc>
                  <a:txBody>
                    <a:bodyPr/>
                    <a:lstStyle/>
                    <a:p>
                      <a:pPr>
                        <a:spcAft>
                          <a:spcPts val="0"/>
                        </a:spcAft>
                      </a:pPr>
                      <a:r>
                        <a:rPr lang="en-US" sz="1400" b="1" kern="100">
                          <a:solidFill>
                            <a:srgbClr val="FFFFFF"/>
                          </a:solidFill>
                          <a:latin typeface="Times New Roman"/>
                          <a:ea typeface="標楷體"/>
                        </a:rPr>
                        <a:t>Australia</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327,606</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r h="344038">
                <a:tc>
                  <a:txBody>
                    <a:bodyPr/>
                    <a:lstStyle/>
                    <a:p>
                      <a:pPr>
                        <a:spcAft>
                          <a:spcPts val="0"/>
                        </a:spcAft>
                      </a:pPr>
                      <a:r>
                        <a:rPr lang="en-US" sz="1400" b="1" kern="100">
                          <a:solidFill>
                            <a:srgbClr val="FFFFFF"/>
                          </a:solidFill>
                          <a:latin typeface="Times New Roman"/>
                          <a:ea typeface="標楷體"/>
                        </a:rPr>
                        <a:t>France</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323,933</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44038">
                <a:tc>
                  <a:txBody>
                    <a:bodyPr/>
                    <a:lstStyle/>
                    <a:p>
                      <a:pPr>
                        <a:spcAft>
                          <a:spcPts val="0"/>
                        </a:spcAft>
                      </a:pPr>
                      <a:r>
                        <a:rPr lang="en-US" sz="1400" b="1" kern="100">
                          <a:solidFill>
                            <a:srgbClr val="FFFFFF"/>
                          </a:solidFill>
                          <a:latin typeface="Times New Roman"/>
                          <a:ea typeface="標楷體"/>
                        </a:rPr>
                        <a:t>Canada</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312,100</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r h="344038">
                <a:tc>
                  <a:txBody>
                    <a:bodyPr/>
                    <a:lstStyle/>
                    <a:p>
                      <a:pPr>
                        <a:spcAft>
                          <a:spcPts val="0"/>
                        </a:spcAft>
                      </a:pPr>
                      <a:r>
                        <a:rPr lang="en-US" sz="1400" b="1" kern="100">
                          <a:solidFill>
                            <a:srgbClr val="FFFFFF"/>
                          </a:solidFill>
                          <a:latin typeface="Times New Roman"/>
                          <a:ea typeface="標楷體"/>
                        </a:rPr>
                        <a:t>Russia</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296,178</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44038">
                <a:tc>
                  <a:txBody>
                    <a:bodyPr/>
                    <a:lstStyle/>
                    <a:p>
                      <a:pPr>
                        <a:spcAft>
                          <a:spcPts val="0"/>
                        </a:spcAft>
                      </a:pPr>
                      <a:r>
                        <a:rPr lang="en-US" sz="1400" b="1" kern="100">
                          <a:solidFill>
                            <a:srgbClr val="FFFFFF"/>
                          </a:solidFill>
                          <a:latin typeface="Times New Roman"/>
                          <a:ea typeface="標楷體"/>
                        </a:rPr>
                        <a:t>Germany</a:t>
                      </a:r>
                      <a:endParaRPr lang="zh-TW" sz="1400" kern="100">
                        <a:latin typeface="Times New Roman"/>
                        <a:ea typeface="新細明體"/>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r">
                        <a:spcAft>
                          <a:spcPts val="0"/>
                        </a:spcAft>
                      </a:pPr>
                      <a:r>
                        <a:rPr lang="en-US" sz="2000" kern="100" dirty="0">
                          <a:solidFill>
                            <a:srgbClr val="943634"/>
                          </a:solidFill>
                          <a:latin typeface="Times New Roman"/>
                          <a:ea typeface="標楷體"/>
                        </a:rPr>
                        <a:t>251,542</a:t>
                      </a:r>
                      <a:endParaRPr lang="zh-TW" sz="2000" kern="100" dirty="0">
                        <a:latin typeface="Times New Roman"/>
                        <a:ea typeface="新細明體"/>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bl>
          </a:graphicData>
        </a:graphic>
      </p:graphicFrame>
      <p:sp>
        <p:nvSpPr>
          <p:cNvPr id="16" name="矩形 15"/>
          <p:cNvSpPr/>
          <p:nvPr/>
        </p:nvSpPr>
        <p:spPr>
          <a:xfrm>
            <a:off x="611560" y="5445224"/>
            <a:ext cx="4320480" cy="1015663"/>
          </a:xfrm>
          <a:prstGeom prst="rect">
            <a:avLst/>
          </a:prstGeom>
        </p:spPr>
        <p:txBody>
          <a:bodyPr wrap="square">
            <a:spAutoFit/>
          </a:bodyPr>
          <a:lstStyle/>
          <a:p>
            <a:r>
              <a:rPr lang="en-US" altLang="zh-TW" sz="1200" b="1" dirty="0" smtClean="0">
                <a:latin typeface="Times New Roman" pitchFamily="18" charset="0"/>
                <a:cs typeface="Times New Roman" pitchFamily="18" charset="0"/>
              </a:rPr>
              <a:t>Sources: The Statistics Portal (2018). Top host destination of international students worldwide in 2017, by number of students. Retrieved from </a:t>
            </a:r>
            <a:r>
              <a:rPr lang="en-US" altLang="zh-TW" sz="1200" b="1" u="sng" dirty="0" smtClean="0">
                <a:latin typeface="Times New Roman" pitchFamily="18" charset="0"/>
                <a:cs typeface="Times New Roman" pitchFamily="18" charset="0"/>
                <a:hlinkClick r:id="rId2"/>
              </a:rPr>
              <a:t>https://www.statista.com/statistics/297132/top-host-destination-of-international-students-worldwide/</a:t>
            </a:r>
            <a:endParaRPr lang="zh-TW" altLang="en-US" sz="1200" b="1" dirty="0">
              <a:latin typeface="Times New Roman" pitchFamily="18" charset="0"/>
              <a:cs typeface="Times New Roman" pitchFamily="18" charset="0"/>
            </a:endParaRPr>
          </a:p>
        </p:txBody>
      </p:sp>
      <p:sp>
        <p:nvSpPr>
          <p:cNvPr id="37889" name="Rectangle 1"/>
          <p:cNvSpPr>
            <a:spLocks noChangeArrowheads="1"/>
          </p:cNvSpPr>
          <p:nvPr/>
        </p:nvSpPr>
        <p:spPr bwMode="auto">
          <a:xfrm>
            <a:off x="5220072" y="1484784"/>
            <a:ext cx="3312368" cy="470898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Top host destination of international students worldwide in 2017, by number of students</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TW" sz="2000" b="1" dirty="0" smtClean="0">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Table 2 shows the top host destinations of international students in 2017, worldwide. In 2017, there were over 1 million international students enrolled in the U.S. higher education.</a:t>
            </a:r>
            <a:endParaRPr kumimoji="1" lang="en-US" altLang="zh-TW"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 name="Picture 5" descr="C:\Users\user\Desktop\美國02下載.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236296" y="2924944"/>
            <a:ext cx="1008112" cy="10081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5297" name="Rectangle 1"/>
          <p:cNvSpPr>
            <a:spLocks noChangeArrowheads="1"/>
          </p:cNvSpPr>
          <p:nvPr/>
        </p:nvSpPr>
        <p:spPr bwMode="auto">
          <a:xfrm>
            <a:off x="467544" y="1196752"/>
            <a:ext cx="83894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startAt="2"/>
              <a:tabLst/>
            </a:pPr>
            <a:r>
              <a:rPr kumimoji="1" lang="en-US" altLang="zh-TW"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標楷體" pitchFamily="65" charset="-120"/>
                <a:cs typeface="Times New Roman" pitchFamily="18" charset="0"/>
              </a:rPr>
              <a:t>Two Streams of Internationalization of Higher Education - internationalization at home and abroad</a:t>
            </a:r>
            <a:endParaRPr kumimoji="1" lang="en-US" altLang="zh-TW"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2" name="資料庫圖表 11"/>
          <p:cNvGraphicFramePr/>
          <p:nvPr/>
        </p:nvGraphicFramePr>
        <p:xfrm>
          <a:off x="4716016" y="2132856"/>
          <a:ext cx="39604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資料庫圖表 14"/>
          <p:cNvGraphicFramePr/>
          <p:nvPr/>
        </p:nvGraphicFramePr>
        <p:xfrm>
          <a:off x="6228184" y="2996952"/>
          <a:ext cx="2543944" cy="2320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矩形 15"/>
          <p:cNvSpPr/>
          <p:nvPr/>
        </p:nvSpPr>
        <p:spPr>
          <a:xfrm>
            <a:off x="1043608" y="2420888"/>
            <a:ext cx="5400600" cy="4093428"/>
          </a:xfrm>
          <a:prstGeom prst="rect">
            <a:avLst/>
          </a:prstGeom>
        </p:spPr>
        <p:txBody>
          <a:bodyPr wrap="square">
            <a:spAutoFit/>
          </a:bodyPr>
          <a:lstStyle/>
          <a:p>
            <a:r>
              <a:rPr lang="en-US" altLang="zh-TW" sz="2000" b="1" dirty="0" smtClean="0">
                <a:latin typeface="Times New Roman" pitchFamily="18" charset="0"/>
                <a:cs typeface="Times New Roman" pitchFamily="18" charset="0"/>
              </a:rPr>
              <a:t>Over the past decades, the internationalization of higher education has demonstrated tremendous growth.</a:t>
            </a:r>
          </a:p>
          <a:p>
            <a:endParaRPr lang="en-US" altLang="zh-TW" sz="2000" b="1" dirty="0" smtClean="0">
              <a:latin typeface="Times New Roman" pitchFamily="18" charset="0"/>
              <a:cs typeface="Times New Roman" pitchFamily="18" charset="0"/>
            </a:endParaRPr>
          </a:p>
          <a:p>
            <a:r>
              <a:rPr lang="en-US" altLang="zh-TW" sz="2000" b="1" dirty="0" smtClean="0">
                <a:latin typeface="Times New Roman" pitchFamily="18" charset="0"/>
                <a:cs typeface="Times New Roman" pitchFamily="18" charset="0"/>
              </a:rPr>
              <a:t>There are two streams of internationalization of higher education internationalization at home and abroad. </a:t>
            </a:r>
          </a:p>
          <a:p>
            <a:endParaRPr lang="en-US" altLang="zh-TW" sz="2000" b="1" dirty="0" smtClean="0">
              <a:latin typeface="Times New Roman" pitchFamily="18" charset="0"/>
              <a:cs typeface="Times New Roman" pitchFamily="18" charset="0"/>
            </a:endParaRPr>
          </a:p>
          <a:p>
            <a:r>
              <a:rPr lang="en-US" altLang="zh-TW" sz="2000" b="1" dirty="0" smtClean="0">
                <a:latin typeface="Times New Roman" pitchFamily="18" charset="0"/>
                <a:cs typeface="Times New Roman" pitchFamily="18" charset="0"/>
              </a:rPr>
              <a:t>One stream includes internationalization activities that occur on the home campus, and the other stream relates to those activities that happen abroad or, in other words, across borders.</a:t>
            </a:r>
            <a:endParaRPr lang="zh-TW" alt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88668"/>
            <a:ext cx="6156176" cy="369332"/>
          </a:xfrm>
          <a:prstGeom prst="rect">
            <a:avLst/>
          </a:prstGeom>
          <a:solidFill>
            <a:srgbClr val="FFFFFF"/>
          </a:solidFill>
          <a:ln>
            <a:noFill/>
          </a:ln>
        </p:spPr>
        <p:txBody>
          <a:bodyPr wrap="square">
            <a:spAutoFit/>
          </a:bodyPr>
          <a:lstStyle/>
          <a:p>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Innovation Management, Search for Excellence and Sustainable Development</a:t>
            </a:r>
            <a:r>
              <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5297" name="Rectangle 1"/>
          <p:cNvSpPr>
            <a:spLocks noChangeArrowheads="1"/>
          </p:cNvSpPr>
          <p:nvPr/>
        </p:nvSpPr>
        <p:spPr bwMode="auto">
          <a:xfrm>
            <a:off x="395536" y="1196752"/>
            <a:ext cx="439248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buFont typeface="+mj-lt"/>
              <a:buAutoNum type="arabicPeriod" startAt="3"/>
            </a:pPr>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Overview of Internationalization </a:t>
            </a:r>
            <a:r>
              <a:rPr lang="en-US" altLang="zh-TW"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of Universities in </a:t>
            </a:r>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Asia </a:t>
            </a:r>
          </a:p>
          <a:p>
            <a:pPr lvl="0"/>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3.1 </a:t>
            </a:r>
            <a:r>
              <a:rPr lang="en-US" altLang="zh-TW"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student </a:t>
            </a:r>
            <a:r>
              <a:rPr lang="en-US" altLang="zh-TW"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mobility</a:t>
            </a:r>
            <a:endParaRPr lang="en-US" altLang="zh-TW"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矩形 7"/>
          <p:cNvSpPr/>
          <p:nvPr/>
        </p:nvSpPr>
        <p:spPr>
          <a:xfrm>
            <a:off x="827584" y="2721694"/>
            <a:ext cx="3600400" cy="923330"/>
          </a:xfrm>
          <a:prstGeom prst="rect">
            <a:avLst/>
          </a:prstGeom>
        </p:spPr>
        <p:txBody>
          <a:bodyPr wrap="square">
            <a:spAutoFit/>
          </a:bodyPr>
          <a:lstStyle/>
          <a:p>
            <a:r>
              <a:rPr lang="en-US" altLang="zh-TW" b="1" dirty="0" smtClean="0">
                <a:latin typeface="Times New Roman" pitchFamily="18" charset="0"/>
                <a:cs typeface="Times New Roman" pitchFamily="18" charset="0"/>
              </a:rPr>
              <a:t>Leading places of origin by place of origin for international students studying in the United States. </a:t>
            </a:r>
          </a:p>
        </p:txBody>
      </p:sp>
      <p:sp>
        <p:nvSpPr>
          <p:cNvPr id="9" name="矩形 8"/>
          <p:cNvSpPr/>
          <p:nvPr/>
        </p:nvSpPr>
        <p:spPr>
          <a:xfrm>
            <a:off x="4644008" y="980728"/>
            <a:ext cx="3888432" cy="1077218"/>
          </a:xfrm>
          <a:prstGeom prst="rect">
            <a:avLst/>
          </a:prstGeom>
        </p:spPr>
        <p:txBody>
          <a:bodyPr wrap="square">
            <a:spAutoFit/>
          </a:bodyPr>
          <a:lstStyle/>
          <a:p>
            <a:r>
              <a:rPr lang="en-US" altLang="zh-TW" sz="1600" b="1" dirty="0" smtClean="0">
                <a:solidFill>
                  <a:schemeClr val="accent3">
                    <a:lumMod val="50000"/>
                  </a:schemeClr>
                </a:solidFill>
                <a:latin typeface="Times New Roman" pitchFamily="18" charset="0"/>
                <a:cs typeface="Times New Roman" pitchFamily="18" charset="0"/>
              </a:rPr>
              <a:t>Table 3 </a:t>
            </a:r>
          </a:p>
          <a:p>
            <a:r>
              <a:rPr lang="en-US" altLang="zh-TW" sz="1600" b="1" dirty="0" smtClean="0">
                <a:solidFill>
                  <a:schemeClr val="accent3">
                    <a:lumMod val="50000"/>
                  </a:schemeClr>
                </a:solidFill>
                <a:latin typeface="Times New Roman" pitchFamily="18" charset="0"/>
                <a:cs typeface="Times New Roman" pitchFamily="18" charset="0"/>
              </a:rPr>
              <a:t>Leading places of origin by place of origin for international students studying in the United States.</a:t>
            </a:r>
            <a:endParaRPr lang="en-US" altLang="zh-TW" sz="1600" b="1" dirty="0">
              <a:solidFill>
                <a:schemeClr val="accent3">
                  <a:lumMod val="50000"/>
                </a:schemeClr>
              </a:solidFill>
              <a:latin typeface="Times New Roman" pitchFamily="18" charset="0"/>
              <a:cs typeface="Times New Roman"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10547559"/>
              </p:ext>
            </p:extLst>
          </p:nvPr>
        </p:nvGraphicFramePr>
        <p:xfrm>
          <a:off x="4644008" y="2060842"/>
          <a:ext cx="3960439" cy="4536509"/>
        </p:xfrm>
        <a:graphic>
          <a:graphicData uri="http://schemas.openxmlformats.org/drawingml/2006/table">
            <a:tbl>
              <a:tblPr/>
              <a:tblGrid>
                <a:gridCol w="394824"/>
                <a:gridCol w="1032540"/>
                <a:gridCol w="735278"/>
                <a:gridCol w="619421"/>
                <a:gridCol w="668712"/>
                <a:gridCol w="509664"/>
              </a:tblGrid>
              <a:tr h="147727">
                <a:tc gridSpan="6">
                  <a:txBody>
                    <a:bodyPr/>
                    <a:lstStyle/>
                    <a:p>
                      <a:pPr>
                        <a:spcAft>
                          <a:spcPts val="0"/>
                        </a:spcAft>
                      </a:pPr>
                      <a:r>
                        <a:rPr lang="en-US" sz="800" b="1" i="1" kern="100" dirty="0">
                          <a:solidFill>
                            <a:srgbClr val="FFFFFF"/>
                          </a:solidFill>
                          <a:latin typeface="Times New Roman"/>
                          <a:ea typeface="標楷體"/>
                        </a:rPr>
                        <a:t>Top 25 Places of Origin of International Students, 2015/16 &amp; 2016/17</a:t>
                      </a:r>
                      <a:endParaRPr lang="zh-TW" sz="800" kern="100" dirty="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solidFill>
                      <a:srgbClr val="80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7727">
                <a:tc>
                  <a:txBody>
                    <a:bodyPr/>
                    <a:lstStyle/>
                    <a:p>
                      <a:endParaRPr lang="zh-TW" sz="700">
                        <a:latin typeface="Times New Roman"/>
                      </a:endParaRPr>
                    </a:p>
                  </a:txBody>
                  <a:tcPr marL="48047" marR="48047"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endParaRPr lang="zh-TW" sz="700" dirty="0">
                        <a:latin typeface="Times New Roman"/>
                      </a:endParaRPr>
                    </a:p>
                  </a:txBody>
                  <a:tcPr marL="48047" marR="48047"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endParaRPr lang="zh-TW" sz="700" dirty="0">
                        <a:latin typeface="Times New Roman"/>
                      </a:endParaRPr>
                    </a:p>
                  </a:txBody>
                  <a:tcPr marL="48047" marR="48047"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endParaRPr lang="zh-TW" sz="700">
                        <a:latin typeface="Times New Roman"/>
                      </a:endParaRPr>
                    </a:p>
                  </a:txBody>
                  <a:tcPr marL="48047" marR="48047"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endParaRPr lang="zh-TW" sz="700">
                        <a:latin typeface="Times New Roman"/>
                      </a:endParaRPr>
                    </a:p>
                  </a:txBody>
                  <a:tcPr marL="48047" marR="48047"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a:t>
                      </a:r>
                      <a:endParaRPr lang="zh-TW" sz="800" kern="100">
                        <a:latin typeface="Times New Roman"/>
                        <a:ea typeface="新細明體"/>
                      </a:endParaRPr>
                    </a:p>
                  </a:txBody>
                  <a:tcPr marL="48047" marR="48047"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r>
              <a:tr h="273940">
                <a:tc>
                  <a:txBody>
                    <a:bodyPr/>
                    <a:lstStyle/>
                    <a:p>
                      <a:pPr>
                        <a:spcAft>
                          <a:spcPts val="0"/>
                        </a:spcAft>
                      </a:pPr>
                      <a:r>
                        <a:rPr lang="en-US" sz="800" b="1" i="1" u="sng" kern="100">
                          <a:latin typeface="Times New Roman"/>
                          <a:ea typeface="標楷體"/>
                        </a:rPr>
                        <a:t>Rank</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u="sng" kern="100">
                          <a:latin typeface="Times New Roman"/>
                          <a:ea typeface="標楷體"/>
                        </a:rPr>
                        <a:t>Place of Origin</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u="sng" kern="100">
                          <a:latin typeface="Times New Roman"/>
                          <a:ea typeface="標楷體"/>
                        </a:rPr>
                        <a:t>2015/16</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u="sng" kern="100">
                          <a:latin typeface="Times New Roman"/>
                          <a:ea typeface="標楷體"/>
                        </a:rPr>
                        <a:t>2016/17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u="sng" kern="100">
                          <a:latin typeface="Times New Roman"/>
                          <a:ea typeface="標楷體"/>
                        </a:rPr>
                        <a:t>% of Total</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u="sng" kern="100">
                          <a:latin typeface="Times New Roman"/>
                          <a:ea typeface="標楷體"/>
                        </a:rPr>
                        <a:t>Change</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273940">
                <a:tc>
                  <a:txBody>
                    <a:bodyPr/>
                    <a:lstStyle/>
                    <a:p>
                      <a:endParaRPr lang="zh-TW" sz="700">
                        <a:latin typeface="Times New Roman"/>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World TOTAL</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1,043,839</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1,078,822</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100.0</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3.4</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1</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China</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328,547</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350,755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32.5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6.8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2</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India</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165,918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186,267</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17.3</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12.3</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3</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South Korea</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61,007</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58,663</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5.4</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-3.8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4</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Saudi Arabia</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61,287</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52,611</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4.9</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-14.2</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5</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Canada</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26,973</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27,065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2.5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0.3</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6</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Vietnam</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21,403</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22,438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2.1</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4.8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7</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Taiwan</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21,127</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21,516</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2.0</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8</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Japan</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19,060</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18,780</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1.7</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9</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Mexico</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16,733</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16,835</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1.6</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0.6</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dirty="0">
                          <a:solidFill>
                            <a:schemeClr val="accent5">
                              <a:lumMod val="50000"/>
                            </a:schemeClr>
                          </a:solidFill>
                          <a:latin typeface="Times New Roman"/>
                          <a:ea typeface="標楷體"/>
                        </a:rPr>
                        <a:t>10</a:t>
                      </a:r>
                      <a:endParaRPr lang="zh-TW" sz="80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Brazil</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19,370</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13,089</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1.2</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-32.4</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11</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Iran</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12,269</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12,643</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1.2</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3.0</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12</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Nigeria</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10,674</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11,710</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1.1</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9.7</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13</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Nepal</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9,662</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11,607</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1.1</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20.1</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14</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United Kingdom</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11,599</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11,489</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1.1</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-0.9</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15</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Turkey</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10,691</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10,586</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1.0</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-1.0</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16</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Germany</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10,145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10,169</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0.9</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0.2</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Kuwait</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9,772</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9,825</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0.9</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0.5</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18</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France</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8,764</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8,814</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a:solidFill>
                            <a:schemeClr val="accent5">
                              <a:lumMod val="50000"/>
                            </a:schemeClr>
                          </a:solidFill>
                          <a:latin typeface="Times New Roman"/>
                          <a:ea typeface="標楷體"/>
                        </a:rPr>
                        <a:t>0.8</a:t>
                      </a:r>
                      <a:endParaRPr lang="zh-TW" sz="800" b="0" kern="10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b="0" kern="100" dirty="0">
                          <a:solidFill>
                            <a:schemeClr val="accent5">
                              <a:lumMod val="50000"/>
                            </a:schemeClr>
                          </a:solidFill>
                          <a:latin typeface="Times New Roman"/>
                          <a:ea typeface="標楷體"/>
                        </a:rPr>
                        <a:t>0.6</a:t>
                      </a:r>
                      <a:endParaRPr lang="zh-TW" sz="800" b="0" kern="100" dirty="0">
                        <a:solidFill>
                          <a:schemeClr val="accent5">
                            <a:lumMod val="50000"/>
                          </a:schemeClr>
                        </a:solidFill>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19</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Indonesia</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8,727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8,776</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0.8</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0.6</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20</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Venezuela</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8,267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8,540</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0.8</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3.3</a:t>
                      </a:r>
                      <a:endParaRPr lang="zh-TW" sz="800" kern="100" dirty="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21</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Malaysia</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7,834</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8,247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0.8</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5.3</a:t>
                      </a:r>
                      <a:endParaRPr lang="zh-TW" sz="800" kern="100" dirty="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22</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Colombia</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7,815</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7,982</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2.1</a:t>
                      </a:r>
                      <a:endParaRPr lang="zh-TW" sz="800" kern="100" dirty="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23</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Hong Kong</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7,923</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7,547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-4.7</a:t>
                      </a:r>
                      <a:endParaRPr lang="zh-TW" sz="800" kern="100" dirty="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24</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Spain</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6,640</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7,164</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a:latin typeface="Times New Roman"/>
                          <a:ea typeface="標楷體"/>
                        </a:rPr>
                        <a:t>0.7</a:t>
                      </a:r>
                      <a:endParaRPr lang="zh-TW" sz="800" kern="10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7.9</a:t>
                      </a:r>
                      <a:endParaRPr lang="zh-TW" sz="800" kern="100" dirty="0">
                        <a:latin typeface="Times New Roman"/>
                        <a:ea typeface="新細明體"/>
                      </a:endParaRPr>
                    </a:p>
                  </a:txBody>
                  <a:tcPr marL="48047" marR="48047" marT="0" marB="0">
                    <a:lnL>
                      <a:noFill/>
                    </a:lnL>
                    <a:lnR>
                      <a:noFill/>
                    </a:lnR>
                    <a:lnT>
                      <a:noFill/>
                    </a:lnT>
                    <a:lnB>
                      <a:noFill/>
                    </a:lnB>
                    <a:pattFill prst="pct20">
                      <a:fgClr>
                        <a:srgbClr val="FFFF00"/>
                      </a:fgClr>
                      <a:bgClr>
                        <a:srgbClr val="FFFFEF"/>
                      </a:bgClr>
                    </a:pattFill>
                  </a:tcPr>
                </a:tc>
              </a:tr>
              <a:tr h="147727">
                <a:tc>
                  <a:txBody>
                    <a:bodyPr/>
                    <a:lstStyle/>
                    <a:p>
                      <a:pPr>
                        <a:spcAft>
                          <a:spcPts val="0"/>
                        </a:spcAft>
                      </a:pPr>
                      <a:r>
                        <a:rPr lang="en-US" sz="800" b="1" i="1" kern="100">
                          <a:latin typeface="Times New Roman"/>
                          <a:ea typeface="標楷體"/>
                        </a:rPr>
                        <a:t>25</a:t>
                      </a:r>
                      <a:endParaRPr lang="zh-TW" sz="800" kern="10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spcAft>
                          <a:spcPts val="0"/>
                        </a:spcAft>
                      </a:pPr>
                      <a:r>
                        <a:rPr lang="en-US" sz="800" kern="100">
                          <a:latin typeface="Times New Roman"/>
                          <a:ea typeface="標楷體"/>
                        </a:rPr>
                        <a:t>Bangladesh</a:t>
                      </a:r>
                      <a:endParaRPr lang="zh-TW" sz="800" kern="10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spcAft>
                          <a:spcPts val="0"/>
                        </a:spcAft>
                      </a:pPr>
                      <a:r>
                        <a:rPr lang="en-US" sz="800" kern="100">
                          <a:latin typeface="Times New Roman"/>
                          <a:ea typeface="標楷體"/>
                        </a:rPr>
                        <a:t>6,513</a:t>
                      </a:r>
                      <a:endParaRPr lang="zh-TW" sz="800" kern="10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spcAft>
                          <a:spcPts val="0"/>
                        </a:spcAft>
                      </a:pPr>
                      <a:r>
                        <a:rPr lang="en-US" sz="800" kern="100">
                          <a:latin typeface="Times New Roman"/>
                          <a:ea typeface="標楷體"/>
                        </a:rPr>
                        <a:t>7,143</a:t>
                      </a:r>
                      <a:endParaRPr lang="zh-TW" sz="800" kern="10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0.7</a:t>
                      </a:r>
                      <a:endParaRPr lang="zh-TW" sz="800" kern="100" dirty="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spcAft>
                          <a:spcPts val="0"/>
                        </a:spcAft>
                      </a:pPr>
                      <a:r>
                        <a:rPr lang="en-US" sz="800" kern="100" dirty="0">
                          <a:latin typeface="Times New Roman"/>
                          <a:ea typeface="標楷體"/>
                        </a:rPr>
                        <a:t>9.7</a:t>
                      </a:r>
                      <a:endParaRPr lang="zh-TW" sz="800" kern="100" dirty="0">
                        <a:latin typeface="Times New Roman"/>
                        <a:ea typeface="新細明體"/>
                      </a:endParaRPr>
                    </a:p>
                  </a:txBody>
                  <a:tcPr marL="48047" marR="48047"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r>
            </a:tbl>
          </a:graphicData>
        </a:graphic>
      </p:graphicFrame>
      <p:sp>
        <p:nvSpPr>
          <p:cNvPr id="56321" name="Rectangle 1"/>
          <p:cNvSpPr>
            <a:spLocks noChangeArrowheads="1"/>
          </p:cNvSpPr>
          <p:nvPr/>
        </p:nvSpPr>
        <p:spPr bwMode="auto">
          <a:xfrm>
            <a:off x="539552" y="5661248"/>
            <a:ext cx="39604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Sources: Institute of International Education (2018). Places of Origin. Retrieved from </a:t>
            </a: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hlinkClick r:id="rId2"/>
              </a:rPr>
              <a:t>https://www.iie.org/Research-and-Insights/Open-Doors/Data/International-Students/Places-of-Origin</a:t>
            </a: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endParaRPr kumimoji="1" lang="en-US" altLang="zh-TW"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6323" name="Picture 3" descr="C:\Users\user\Desktop\美國國旗.png"/>
          <p:cNvPicPr>
            <a:picLocks noChangeAspect="1" noChangeArrowheads="1"/>
          </p:cNvPicPr>
          <p:nvPr/>
        </p:nvPicPr>
        <p:blipFill>
          <a:blip r:embed="rId3" cstate="print"/>
          <a:srcRect/>
          <a:stretch>
            <a:fillRect/>
          </a:stretch>
        </p:blipFill>
        <p:spPr bwMode="auto">
          <a:xfrm>
            <a:off x="1187624" y="3645024"/>
            <a:ext cx="2664296" cy="1403196"/>
          </a:xfrm>
          <a:prstGeom prst="rect">
            <a:avLst/>
          </a:prstGeom>
          <a:noFill/>
        </p:spPr>
      </p:pic>
      <p:pic>
        <p:nvPicPr>
          <p:cNvPr id="19" name="Picture 3" descr="「臺灣 」的圖片搜尋結果"/>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4365104"/>
            <a:ext cx="686375" cy="1290385"/>
          </a:xfrm>
          <a:prstGeom prst="rect">
            <a:avLst/>
          </a:prstGeom>
          <a:noFill/>
          <a:ln>
            <a:noFill/>
          </a:ln>
        </p:spPr>
      </p:pic>
      <p:sp>
        <p:nvSpPr>
          <p:cNvPr id="21" name="文字方塊 20"/>
          <p:cNvSpPr txBox="1"/>
          <p:nvPr/>
        </p:nvSpPr>
        <p:spPr>
          <a:xfrm>
            <a:off x="1403648" y="4890646"/>
            <a:ext cx="720080"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1.8%</a:t>
            </a:r>
            <a:endParaRPr lang="zh-TW" altLang="en-US" sz="1600" dirty="0">
              <a:latin typeface="Times New Roman" pitchFamily="18" charset="0"/>
              <a:cs typeface="Times New Roman" pitchFamily="18" charset="0"/>
            </a:endParaRPr>
          </a:p>
        </p:txBody>
      </p:sp>
      <p:pic>
        <p:nvPicPr>
          <p:cNvPr id="1026" name="Picture 2" descr="ç¸éå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74" t="17097" r="1226" b="17660"/>
          <a:stretch/>
        </p:blipFill>
        <p:spPr bwMode="auto">
          <a:xfrm>
            <a:off x="2267744" y="4538415"/>
            <a:ext cx="1872207" cy="1043015"/>
          </a:xfrm>
          <a:prstGeom prst="rect">
            <a:avLst/>
          </a:prstGeom>
          <a:noFill/>
          <a:extLst>
            <a:ext uri="{909E8E84-426E-40DD-AFC4-6F175D3DCCD1}">
              <a14:hiddenFill xmlns:a14="http://schemas.microsoft.com/office/drawing/2010/main">
                <a:solidFill>
                  <a:srgbClr val="FFFFFF"/>
                </a:solidFill>
              </a14:hiddenFill>
            </a:ext>
          </a:extLst>
        </p:spPr>
      </p:pic>
      <p:sp>
        <p:nvSpPr>
          <p:cNvPr id="22" name="文字方塊 21"/>
          <p:cNvSpPr txBox="1"/>
          <p:nvPr/>
        </p:nvSpPr>
        <p:spPr>
          <a:xfrm>
            <a:off x="3419872" y="5013176"/>
            <a:ext cx="1080120"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73.1%</a:t>
            </a:r>
            <a:endParaRPr lang="zh-TW" altLang="en-US" sz="1600" dirty="0">
              <a:latin typeface="Times New Roman" pitchFamily="18" charset="0"/>
              <a:cs typeface="Times New Roman" pitchFamily="18" charset="0"/>
            </a:endParaRPr>
          </a:p>
        </p:txBody>
      </p:sp>
      <p:sp>
        <p:nvSpPr>
          <p:cNvPr id="2" name="矩形 1"/>
          <p:cNvSpPr/>
          <p:nvPr/>
        </p:nvSpPr>
        <p:spPr>
          <a:xfrm>
            <a:off x="4499992" y="2907008"/>
            <a:ext cx="4248000" cy="59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499992" y="3645072"/>
            <a:ext cx="4248000" cy="432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499992" y="4365120"/>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500096" y="4653152"/>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4499992" y="4941168"/>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4499992" y="5283224"/>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4499992" y="5571256"/>
            <a:ext cx="4248000" cy="162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4499992" y="5859288"/>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4499992" y="6165320"/>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4499992" y="6453352"/>
            <a:ext cx="4248000" cy="1440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7700</TotalTime>
  <Words>3496</Words>
  <Application>Microsoft Office PowerPoint</Application>
  <PresentationFormat>如螢幕大小 (4:3)</PresentationFormat>
  <Paragraphs>849</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ntcu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wei</dc:creator>
  <cp:lastModifiedBy>user</cp:lastModifiedBy>
  <cp:revision>641</cp:revision>
  <cp:lastPrinted>2018-09-18T08:09:22Z</cp:lastPrinted>
  <dcterms:created xsi:type="dcterms:W3CDTF">2011-03-15T09:09:21Z</dcterms:created>
  <dcterms:modified xsi:type="dcterms:W3CDTF">2018-09-19T09:16:53Z</dcterms:modified>
</cp:coreProperties>
</file>