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84" r:id="rId4"/>
    <p:sldId id="297" r:id="rId5"/>
    <p:sldId id="294" r:id="rId6"/>
    <p:sldId id="296" r:id="rId7"/>
    <p:sldId id="293" r:id="rId8"/>
    <p:sldId id="295" r:id="rId9"/>
    <p:sldId id="287" r:id="rId10"/>
    <p:sldId id="300" r:id="rId11"/>
    <p:sldId id="301" r:id="rId12"/>
    <p:sldId id="298" r:id="rId13"/>
    <p:sldId id="292" r:id="rId14"/>
    <p:sldId id="290" r:id="rId15"/>
    <p:sldId id="291" r:id="rId16"/>
    <p:sldId id="274" r:id="rId17"/>
  </p:sldIdLst>
  <p:sldSz cx="9144000" cy="6858000" type="screen4x3"/>
  <p:notesSz cx="6797675" cy="9926638"/>
  <p:embeddedFontLst>
    <p:embeddedFont>
      <p:font typeface="Bahnschrift Light" panose="020B0502040204020203" pitchFamily="34" charset="0"/>
      <p:regular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F16E93BA-98CF-47F6-B2BA-A43DB962C79C}">
          <p14:sldIdLst>
            <p14:sldId id="256"/>
          </p14:sldIdLst>
        </p14:section>
        <p14:section name="Első szakasz" id="{7764CC52-B2D4-49D7-A9DF-A26AC28AE9C0}">
          <p14:sldIdLst>
            <p14:sldId id="284"/>
            <p14:sldId id="297"/>
            <p14:sldId id="294"/>
            <p14:sldId id="296"/>
            <p14:sldId id="293"/>
            <p14:sldId id="295"/>
            <p14:sldId id="287"/>
            <p14:sldId id="300"/>
            <p14:sldId id="301"/>
            <p14:sldId id="298"/>
            <p14:sldId id="292"/>
            <p14:sldId id="290"/>
            <p14:sldId id="291"/>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FFFF00"/>
    <a:srgbClr val="BFD636"/>
    <a:srgbClr val="FFFF99"/>
    <a:srgbClr val="000000"/>
    <a:srgbClr val="006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Közepesen sötét stílus 2 – 4.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1" autoAdjust="0"/>
  </p:normalViewPr>
  <p:slideViewPr>
    <p:cSldViewPr>
      <p:cViewPr varScale="1">
        <p:scale>
          <a:sx n="84" d="100"/>
          <a:sy n="84" d="100"/>
        </p:scale>
        <p:origin x="869"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5" d="100"/>
          <a:sy n="105" d="100"/>
        </p:scale>
        <p:origin x="-247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F116633-CD4D-47DA-B743-9AC2459AC33B}" type="datetimeFigureOut">
              <a:rPr lang="hu-HU" smtClean="0"/>
              <a:pPr/>
              <a:t>2018.09.25.</a:t>
            </a:fld>
            <a:endParaRPr lang="hu-HU"/>
          </a:p>
        </p:txBody>
      </p:sp>
      <p:sp>
        <p:nvSpPr>
          <p:cNvPr id="4" name="Élőláb hely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967B690-2D71-469E-86F4-168E10033D8C}" type="slidenum">
              <a:rPr lang="hu-HU" smtClean="0"/>
              <a:pPr/>
              <a:t>‹#›</a:t>
            </a:fld>
            <a:endParaRPr lang="hu-HU"/>
          </a:p>
        </p:txBody>
      </p:sp>
    </p:spTree>
    <p:extLst>
      <p:ext uri="{BB962C8B-B14F-4D97-AF65-F5344CB8AC3E}">
        <p14:creationId xmlns:p14="http://schemas.microsoft.com/office/powerpoint/2010/main" val="11336262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986EEA-D6EF-4E02-A197-5AD8BBA1665A}" type="datetimeFigureOut">
              <a:rPr lang="hu-HU" smtClean="0"/>
              <a:pPr/>
              <a:t>2018.09.25.</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07E08A2-3489-47B7-AAAE-7597749CBD83}" type="slidenum">
              <a:rPr lang="hu-HU" smtClean="0"/>
              <a:pPr/>
              <a:t>‹#›</a:t>
            </a:fld>
            <a:endParaRPr lang="hu-HU"/>
          </a:p>
        </p:txBody>
      </p:sp>
    </p:spTree>
    <p:extLst>
      <p:ext uri="{BB962C8B-B14F-4D97-AF65-F5344CB8AC3E}">
        <p14:creationId xmlns:p14="http://schemas.microsoft.com/office/powerpoint/2010/main" val="1630200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07E08A2-3489-47B7-AAAE-7597749CBD83}" type="slidenum">
              <a:rPr lang="hu-HU" smtClean="0"/>
              <a:pPr/>
              <a:t>1</a:t>
            </a:fld>
            <a:endParaRPr lang="hu-HU"/>
          </a:p>
        </p:txBody>
      </p:sp>
    </p:spTree>
    <p:extLst>
      <p:ext uri="{BB962C8B-B14F-4D97-AF65-F5344CB8AC3E}">
        <p14:creationId xmlns:p14="http://schemas.microsoft.com/office/powerpoint/2010/main" val="350371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10</a:t>
            </a:fld>
            <a:endParaRPr lang="hu-HU"/>
          </a:p>
        </p:txBody>
      </p:sp>
    </p:spTree>
    <p:extLst>
      <p:ext uri="{BB962C8B-B14F-4D97-AF65-F5344CB8AC3E}">
        <p14:creationId xmlns:p14="http://schemas.microsoft.com/office/powerpoint/2010/main" val="285422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11</a:t>
            </a:fld>
            <a:endParaRPr lang="hu-HU"/>
          </a:p>
        </p:txBody>
      </p:sp>
    </p:spTree>
    <p:extLst>
      <p:ext uri="{BB962C8B-B14F-4D97-AF65-F5344CB8AC3E}">
        <p14:creationId xmlns:p14="http://schemas.microsoft.com/office/powerpoint/2010/main" val="43116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800100" lvl="1" indent="-342900">
              <a:spcAft>
                <a:spcPts val="600"/>
              </a:spcAft>
              <a:buFont typeface="Arial" pitchFamily="34" charset="0"/>
              <a:buChar char="•"/>
            </a:pPr>
            <a:r>
              <a:rPr lang="hu-HU" sz="2000" i="1" kern="1200" dirty="0" smtClean="0">
                <a:solidFill>
                  <a:schemeClr val="tx1"/>
                </a:solidFill>
                <a:latin typeface="+mn-lt"/>
                <a:ea typeface="+mn-ea"/>
                <a:cs typeface="+mn-cs"/>
              </a:rPr>
              <a:t>National </a:t>
            </a:r>
            <a:r>
              <a:rPr lang="hu-HU" sz="2000" i="1" kern="1200" dirty="0" err="1" smtClean="0">
                <a:solidFill>
                  <a:schemeClr val="tx1"/>
                </a:solidFill>
                <a:latin typeface="+mn-lt"/>
                <a:ea typeface="+mn-ea"/>
                <a:cs typeface="+mn-cs"/>
              </a:rPr>
              <a:t>Conference</a:t>
            </a:r>
            <a:r>
              <a:rPr lang="hu-HU" sz="2000" i="1" kern="1200" dirty="0" smtClean="0">
                <a:solidFill>
                  <a:schemeClr val="tx1"/>
                </a:solidFill>
                <a:latin typeface="+mn-lt"/>
                <a:ea typeface="+mn-ea"/>
                <a:cs typeface="+mn-cs"/>
              </a:rPr>
              <a:t> of </a:t>
            </a:r>
            <a:r>
              <a:rPr lang="hu-HU" sz="2000" i="1" kern="1200" dirty="0" err="1" smtClean="0">
                <a:solidFill>
                  <a:schemeClr val="tx1"/>
                </a:solidFill>
                <a:latin typeface="+mn-lt"/>
                <a:ea typeface="+mn-ea"/>
                <a:cs typeface="+mn-cs"/>
              </a:rPr>
              <a:t>Mechanical</a:t>
            </a:r>
            <a:r>
              <a:rPr lang="hu-HU" sz="2000" i="1" kern="1200" dirty="0" smtClean="0">
                <a:solidFill>
                  <a:schemeClr val="tx1"/>
                </a:solidFill>
                <a:latin typeface="+mn-lt"/>
                <a:ea typeface="+mn-ea"/>
                <a:cs typeface="+mn-cs"/>
              </a:rPr>
              <a:t> and </a:t>
            </a:r>
            <a:r>
              <a:rPr lang="hu-HU" sz="2000" i="1" kern="1200" dirty="0" err="1" smtClean="0">
                <a:solidFill>
                  <a:schemeClr val="tx1"/>
                </a:solidFill>
                <a:latin typeface="+mn-lt"/>
                <a:ea typeface="+mn-ea"/>
                <a:cs typeface="+mn-cs"/>
              </a:rPr>
              <a:t>Mechatronic</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Engineering</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Students</a:t>
            </a:r>
            <a:r>
              <a:rPr lang="hu-HU" sz="2000" i="1" kern="1200" dirty="0" smtClean="0">
                <a:solidFill>
                  <a:schemeClr val="tx1"/>
                </a:solidFill>
                <a:latin typeface="+mn-lt"/>
                <a:ea typeface="+mn-ea"/>
                <a:cs typeface="+mn-cs"/>
              </a:rPr>
              <a:t> </a:t>
            </a:r>
          </a:p>
          <a:p>
            <a:pPr marL="800100" lvl="1" indent="-342900">
              <a:spcAft>
                <a:spcPts val="600"/>
              </a:spcAft>
              <a:buFont typeface="Arial" pitchFamily="34" charset="0"/>
              <a:buChar char="•"/>
            </a:pPr>
            <a:r>
              <a:rPr lang="hu-HU" sz="2000" i="1" kern="1200" dirty="0" smtClean="0">
                <a:solidFill>
                  <a:schemeClr val="tx1"/>
                </a:solidFill>
                <a:latin typeface="+mn-lt"/>
                <a:ea typeface="+mn-ea"/>
                <a:cs typeface="+mn-cs"/>
              </a:rPr>
              <a:t>National </a:t>
            </a:r>
            <a:r>
              <a:rPr lang="hu-HU" sz="2000" i="1" kern="1200" dirty="0" err="1" smtClean="0">
                <a:solidFill>
                  <a:schemeClr val="tx1"/>
                </a:solidFill>
                <a:latin typeface="+mn-lt"/>
                <a:ea typeface="+mn-ea"/>
                <a:cs typeface="+mn-cs"/>
              </a:rPr>
              <a:t>Conference</a:t>
            </a:r>
            <a:r>
              <a:rPr lang="hu-HU" sz="2000" i="1" kern="1200" dirty="0" smtClean="0">
                <a:solidFill>
                  <a:schemeClr val="tx1"/>
                </a:solidFill>
                <a:latin typeface="+mn-lt"/>
                <a:ea typeface="+mn-ea"/>
                <a:cs typeface="+mn-cs"/>
              </a:rPr>
              <a:t> of IT </a:t>
            </a:r>
            <a:r>
              <a:rPr lang="hu-HU" sz="2000" i="1" kern="1200" dirty="0" err="1" smtClean="0">
                <a:solidFill>
                  <a:schemeClr val="tx1"/>
                </a:solidFill>
                <a:latin typeface="+mn-lt"/>
                <a:ea typeface="+mn-ea"/>
                <a:cs typeface="+mn-cs"/>
              </a:rPr>
              <a:t>Students</a:t>
            </a:r>
            <a:endParaRPr lang="hu-HU" sz="2000" i="1" kern="1200" dirty="0" smtClean="0">
              <a:solidFill>
                <a:schemeClr val="tx1"/>
              </a:solidFill>
              <a:latin typeface="+mn-lt"/>
              <a:ea typeface="+mn-ea"/>
              <a:cs typeface="+mn-cs"/>
            </a:endParaRPr>
          </a:p>
          <a:p>
            <a:pPr marL="800100" lvl="1" indent="-342900">
              <a:spcAft>
                <a:spcPts val="600"/>
              </a:spcAft>
              <a:buFont typeface="Arial" pitchFamily="34" charset="0"/>
              <a:buChar char="•"/>
            </a:pPr>
            <a:r>
              <a:rPr lang="hu-HU" sz="2000" i="1" kern="1200" dirty="0" err="1" smtClean="0">
                <a:solidFill>
                  <a:schemeClr val="tx1"/>
                </a:solidFill>
                <a:latin typeface="+mn-lt"/>
                <a:ea typeface="+mn-ea"/>
                <a:cs typeface="+mn-cs"/>
              </a:rPr>
              <a:t>SZEnergy</a:t>
            </a:r>
            <a:r>
              <a:rPr lang="hu-HU" sz="2000" i="1" kern="1200" dirty="0" smtClean="0">
                <a:solidFill>
                  <a:schemeClr val="tx1"/>
                </a:solidFill>
                <a:latin typeface="+mn-lt"/>
                <a:ea typeface="+mn-ea"/>
                <a:cs typeface="+mn-cs"/>
              </a:rPr>
              <a:t> team</a:t>
            </a:r>
          </a:p>
          <a:p>
            <a:pPr marL="800100" lvl="1" indent="-342900">
              <a:spcAft>
                <a:spcPts val="600"/>
              </a:spcAft>
              <a:buFont typeface="Arial" pitchFamily="34" charset="0"/>
              <a:buChar char="•"/>
            </a:pPr>
            <a:r>
              <a:rPr lang="hu-HU" sz="2000" i="1" kern="1200" dirty="0" err="1" smtClean="0">
                <a:solidFill>
                  <a:schemeClr val="tx1"/>
                </a:solidFill>
                <a:latin typeface="+mn-lt"/>
                <a:ea typeface="+mn-ea"/>
                <a:cs typeface="+mn-cs"/>
              </a:rPr>
              <a:t>SZEngine</a:t>
            </a:r>
            <a:r>
              <a:rPr lang="hu-HU" sz="2000" i="1" kern="1200" dirty="0" smtClean="0">
                <a:solidFill>
                  <a:schemeClr val="tx1"/>
                </a:solidFill>
                <a:latin typeface="+mn-lt"/>
                <a:ea typeface="+mn-ea"/>
                <a:cs typeface="+mn-cs"/>
              </a:rPr>
              <a:t> - Formula Student </a:t>
            </a:r>
            <a:r>
              <a:rPr lang="hu-HU" sz="2000" i="1" kern="1200" dirty="0" err="1" smtClean="0">
                <a:solidFill>
                  <a:schemeClr val="tx1"/>
                </a:solidFill>
                <a:latin typeface="+mn-lt"/>
                <a:ea typeface="+mn-ea"/>
                <a:cs typeface="+mn-cs"/>
              </a:rPr>
              <a:t>engine</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development</a:t>
            </a:r>
            <a:r>
              <a:rPr lang="hu-HU" sz="2000" i="1" kern="1200" dirty="0" smtClean="0">
                <a:solidFill>
                  <a:schemeClr val="tx1"/>
                </a:solidFill>
                <a:latin typeface="+mn-lt"/>
                <a:ea typeface="+mn-ea"/>
                <a:cs typeface="+mn-cs"/>
              </a:rPr>
              <a:t> team</a:t>
            </a:r>
          </a:p>
          <a:p>
            <a:pPr marL="800100" lvl="1" indent="-342900">
              <a:spcAft>
                <a:spcPts val="600"/>
              </a:spcAft>
              <a:buFont typeface="Arial" pitchFamily="34" charset="0"/>
              <a:buChar char="•"/>
            </a:pPr>
            <a:r>
              <a:rPr lang="hu-HU" sz="2000" i="1" kern="1200" dirty="0" smtClean="0">
                <a:solidFill>
                  <a:schemeClr val="tx1"/>
                </a:solidFill>
                <a:latin typeface="+mn-lt"/>
                <a:ea typeface="+mn-ea"/>
                <a:cs typeface="+mn-cs"/>
              </a:rPr>
              <a:t>Formula Student </a:t>
            </a:r>
            <a:r>
              <a:rPr lang="hu-HU" sz="2000" i="1" kern="1200" dirty="0" err="1" smtClean="0">
                <a:solidFill>
                  <a:schemeClr val="tx1"/>
                </a:solidFill>
                <a:latin typeface="+mn-lt"/>
                <a:ea typeface="+mn-ea"/>
                <a:cs typeface="+mn-cs"/>
              </a:rPr>
              <a:t>Racing</a:t>
            </a:r>
            <a:r>
              <a:rPr lang="hu-HU" sz="2000" i="1" kern="1200" dirty="0" smtClean="0">
                <a:solidFill>
                  <a:schemeClr val="tx1"/>
                </a:solidFill>
                <a:latin typeface="+mn-lt"/>
                <a:ea typeface="+mn-ea"/>
                <a:cs typeface="+mn-cs"/>
              </a:rPr>
              <a:t> Team</a:t>
            </a:r>
          </a:p>
          <a:p>
            <a:pPr marL="800100" lvl="1" indent="-342900">
              <a:spcAft>
                <a:spcPts val="600"/>
              </a:spcAft>
              <a:buFont typeface="Arial" pitchFamily="34" charset="0"/>
              <a:buChar char="•"/>
            </a:pPr>
            <a:r>
              <a:rPr lang="hu-HU" sz="2000" i="1" kern="1200" dirty="0" err="1" smtClean="0">
                <a:solidFill>
                  <a:schemeClr val="tx1"/>
                </a:solidFill>
                <a:latin typeface="+mn-lt"/>
                <a:ea typeface="+mn-ea"/>
                <a:cs typeface="+mn-cs"/>
              </a:rPr>
              <a:t>Court</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Case</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Competitions</a:t>
            </a:r>
            <a:r>
              <a:rPr lang="hu-HU" sz="2000" i="1" kern="1200" dirty="0" smtClean="0">
                <a:solidFill>
                  <a:schemeClr val="tx1"/>
                </a:solidFill>
                <a:latin typeface="+mn-lt"/>
                <a:ea typeface="+mn-ea"/>
                <a:cs typeface="+mn-cs"/>
              </a:rPr>
              <a:t> </a:t>
            </a:r>
          </a:p>
          <a:p>
            <a:pPr marL="800100" lvl="1" indent="-342900">
              <a:spcAft>
                <a:spcPts val="600"/>
              </a:spcAft>
              <a:buFont typeface="Arial" pitchFamily="34" charset="0"/>
              <a:buChar char="•"/>
            </a:pPr>
            <a:r>
              <a:rPr lang="hu-HU" sz="2000" i="1" kern="1200" dirty="0" err="1" smtClean="0">
                <a:solidFill>
                  <a:schemeClr val="tx1"/>
                </a:solidFill>
                <a:latin typeface="+mn-lt"/>
                <a:ea typeface="+mn-ea"/>
                <a:cs typeface="+mn-cs"/>
              </a:rPr>
              <a:t>Concrete</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Canoes</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Competition</a:t>
            </a:r>
            <a:endParaRPr lang="hu-HU" sz="2000" i="1" kern="1200" dirty="0" smtClean="0">
              <a:solidFill>
                <a:schemeClr val="tx1"/>
              </a:solidFill>
              <a:latin typeface="+mn-lt"/>
              <a:ea typeface="+mn-ea"/>
              <a:cs typeface="+mn-cs"/>
            </a:endParaRPr>
          </a:p>
          <a:p>
            <a:pPr marL="800100" lvl="1" indent="-342900">
              <a:spcAft>
                <a:spcPts val="600"/>
              </a:spcAft>
              <a:buFont typeface="Arial" pitchFamily="34" charset="0"/>
              <a:buChar char="•"/>
            </a:pPr>
            <a:r>
              <a:rPr lang="hu-HU" sz="2000" i="1" kern="1200" dirty="0" err="1" smtClean="0">
                <a:solidFill>
                  <a:schemeClr val="tx1"/>
                </a:solidFill>
                <a:latin typeface="+mn-lt"/>
                <a:ea typeface="+mn-ea"/>
                <a:cs typeface="+mn-cs"/>
              </a:rPr>
              <a:t>Pasta-bridge</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Construction</a:t>
            </a:r>
            <a:r>
              <a:rPr lang="hu-HU" sz="2000" i="1" kern="1200" dirty="0" smtClean="0">
                <a:solidFill>
                  <a:schemeClr val="tx1"/>
                </a:solidFill>
                <a:latin typeface="+mn-lt"/>
                <a:ea typeface="+mn-ea"/>
                <a:cs typeface="+mn-cs"/>
              </a:rPr>
              <a:t> </a:t>
            </a:r>
            <a:r>
              <a:rPr lang="hu-HU" sz="2000" i="1" kern="1200" dirty="0" err="1" smtClean="0">
                <a:solidFill>
                  <a:schemeClr val="tx1"/>
                </a:solidFill>
                <a:latin typeface="+mn-lt"/>
                <a:ea typeface="+mn-ea"/>
                <a:cs typeface="+mn-cs"/>
              </a:rPr>
              <a:t>Competition</a:t>
            </a:r>
            <a:endParaRPr lang="hu-HU" sz="2000" i="1" kern="1200" dirty="0" smtClean="0">
              <a:solidFill>
                <a:schemeClr val="tx1"/>
              </a:solidFill>
              <a:latin typeface="+mn-lt"/>
              <a:ea typeface="+mn-ea"/>
              <a:cs typeface="+mn-cs"/>
            </a:endParaRPr>
          </a:p>
          <a:p>
            <a:pPr marL="800100" lvl="1" indent="-342900">
              <a:spcAft>
                <a:spcPts val="600"/>
              </a:spcAft>
              <a:buFont typeface="Arial" pitchFamily="34" charset="0"/>
              <a:buChar char="•"/>
            </a:pPr>
            <a:r>
              <a:rPr lang="hu-HU" sz="2000" i="1" kern="1200" dirty="0" smtClean="0">
                <a:solidFill>
                  <a:schemeClr val="tx1"/>
                </a:solidFill>
                <a:latin typeface="+mn-lt"/>
                <a:ea typeface="+mn-ea"/>
                <a:cs typeface="+mn-cs"/>
              </a:rPr>
              <a:t>National </a:t>
            </a:r>
            <a:r>
              <a:rPr lang="hu-HU" sz="2000" i="1" kern="1200" dirty="0" err="1" smtClean="0">
                <a:solidFill>
                  <a:schemeClr val="tx1"/>
                </a:solidFill>
                <a:latin typeface="+mn-lt"/>
                <a:ea typeface="+mn-ea"/>
                <a:cs typeface="+mn-cs"/>
              </a:rPr>
              <a:t>Competition</a:t>
            </a:r>
            <a:r>
              <a:rPr lang="hu-HU" sz="2000" i="1" kern="1200" dirty="0" smtClean="0">
                <a:solidFill>
                  <a:schemeClr val="tx1"/>
                </a:solidFill>
                <a:latin typeface="+mn-lt"/>
                <a:ea typeface="+mn-ea"/>
                <a:cs typeface="+mn-cs"/>
              </a:rPr>
              <a:t> of Financial </a:t>
            </a:r>
            <a:r>
              <a:rPr lang="hu-HU" sz="2000" i="1" kern="1200" dirty="0" err="1" smtClean="0">
                <a:solidFill>
                  <a:schemeClr val="tx1"/>
                </a:solidFill>
                <a:latin typeface="+mn-lt"/>
                <a:ea typeface="+mn-ea"/>
                <a:cs typeface="+mn-cs"/>
              </a:rPr>
              <a:t>Cases</a:t>
            </a:r>
            <a:r>
              <a:rPr lang="hu-HU" sz="2000" i="1" kern="1200" dirty="0" smtClean="0">
                <a:solidFill>
                  <a:schemeClr val="tx1"/>
                </a:solidFill>
                <a:latin typeface="+mn-lt"/>
                <a:ea typeface="+mn-ea"/>
                <a:cs typeface="+mn-cs"/>
              </a:rPr>
              <a:t> </a:t>
            </a:r>
            <a:endParaRPr lang="hu-HU" sz="120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707E08A2-3489-47B7-AAAE-7597749CBD83}" type="slidenum">
              <a:rPr lang="hu-HU" smtClean="0"/>
              <a:pPr/>
              <a:t>12</a:t>
            </a:fld>
            <a:endParaRPr lang="hu-HU"/>
          </a:p>
        </p:txBody>
      </p:sp>
    </p:spTree>
    <p:extLst>
      <p:ext uri="{BB962C8B-B14F-4D97-AF65-F5344CB8AC3E}">
        <p14:creationId xmlns:p14="http://schemas.microsoft.com/office/powerpoint/2010/main" val="372915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13</a:t>
            </a:fld>
            <a:endParaRPr lang="hu-HU"/>
          </a:p>
        </p:txBody>
      </p:sp>
    </p:spTree>
    <p:extLst>
      <p:ext uri="{BB962C8B-B14F-4D97-AF65-F5344CB8AC3E}">
        <p14:creationId xmlns:p14="http://schemas.microsoft.com/office/powerpoint/2010/main" val="424703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14</a:t>
            </a:fld>
            <a:endParaRPr lang="hu-HU"/>
          </a:p>
        </p:txBody>
      </p:sp>
    </p:spTree>
    <p:extLst>
      <p:ext uri="{BB962C8B-B14F-4D97-AF65-F5344CB8AC3E}">
        <p14:creationId xmlns:p14="http://schemas.microsoft.com/office/powerpoint/2010/main" val="371669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2</a:t>
            </a:fld>
            <a:endParaRPr lang="hu-HU"/>
          </a:p>
        </p:txBody>
      </p:sp>
    </p:spTree>
    <p:extLst>
      <p:ext uri="{BB962C8B-B14F-4D97-AF65-F5344CB8AC3E}">
        <p14:creationId xmlns:p14="http://schemas.microsoft.com/office/powerpoint/2010/main" val="391234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3</a:t>
            </a:fld>
            <a:endParaRPr lang="hu-HU"/>
          </a:p>
        </p:txBody>
      </p:sp>
    </p:spTree>
    <p:extLst>
      <p:ext uri="{BB962C8B-B14F-4D97-AF65-F5344CB8AC3E}">
        <p14:creationId xmlns:p14="http://schemas.microsoft.com/office/powerpoint/2010/main" val="400575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4</a:t>
            </a:fld>
            <a:endParaRPr lang="hu-HU"/>
          </a:p>
        </p:txBody>
      </p:sp>
    </p:spTree>
    <p:extLst>
      <p:ext uri="{BB962C8B-B14F-4D97-AF65-F5344CB8AC3E}">
        <p14:creationId xmlns:p14="http://schemas.microsoft.com/office/powerpoint/2010/main" val="80440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5</a:t>
            </a:fld>
            <a:endParaRPr lang="hu-HU"/>
          </a:p>
        </p:txBody>
      </p:sp>
    </p:spTree>
    <p:extLst>
      <p:ext uri="{BB962C8B-B14F-4D97-AF65-F5344CB8AC3E}">
        <p14:creationId xmlns:p14="http://schemas.microsoft.com/office/powerpoint/2010/main" val="364215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6</a:t>
            </a:fld>
            <a:endParaRPr lang="hu-HU"/>
          </a:p>
        </p:txBody>
      </p:sp>
    </p:spTree>
    <p:extLst>
      <p:ext uri="{BB962C8B-B14F-4D97-AF65-F5344CB8AC3E}">
        <p14:creationId xmlns:p14="http://schemas.microsoft.com/office/powerpoint/2010/main" val="288182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7</a:t>
            </a:fld>
            <a:endParaRPr lang="hu-HU"/>
          </a:p>
        </p:txBody>
      </p:sp>
    </p:spTree>
    <p:extLst>
      <p:ext uri="{BB962C8B-B14F-4D97-AF65-F5344CB8AC3E}">
        <p14:creationId xmlns:p14="http://schemas.microsoft.com/office/powerpoint/2010/main" val="281427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8</a:t>
            </a:fld>
            <a:endParaRPr lang="hu-HU"/>
          </a:p>
        </p:txBody>
      </p:sp>
    </p:spTree>
    <p:extLst>
      <p:ext uri="{BB962C8B-B14F-4D97-AF65-F5344CB8AC3E}">
        <p14:creationId xmlns:p14="http://schemas.microsoft.com/office/powerpoint/2010/main" val="75862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707E08A2-3489-47B7-AAAE-7597749CBD83}" type="slidenum">
              <a:rPr lang="hu-HU" smtClean="0"/>
              <a:pPr/>
              <a:t>9</a:t>
            </a:fld>
            <a:endParaRPr lang="hu-HU"/>
          </a:p>
        </p:txBody>
      </p:sp>
    </p:spTree>
    <p:extLst>
      <p:ext uri="{BB962C8B-B14F-4D97-AF65-F5344CB8AC3E}">
        <p14:creationId xmlns:p14="http://schemas.microsoft.com/office/powerpoint/2010/main" val="121210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714348" y="1714488"/>
            <a:ext cx="7772400" cy="1470025"/>
          </a:xfrm>
          <a:prstGeom prst="rect">
            <a:avLst/>
          </a:prstGeom>
        </p:spPr>
        <p:txBody>
          <a:bodyPr/>
          <a:lstStyle>
            <a:lvl1pPr>
              <a:defRPr sz="4000"/>
            </a:lvl1pPr>
          </a:lstStyle>
          <a:p>
            <a:r>
              <a:rPr lang="hu-HU" dirty="0" smtClean="0"/>
              <a:t>Mintacím szerkesztése</a:t>
            </a:r>
            <a:endParaRPr lang="hu-HU" dirty="0"/>
          </a:p>
        </p:txBody>
      </p:sp>
      <p:sp>
        <p:nvSpPr>
          <p:cNvPr id="3" name="Alcím 2"/>
          <p:cNvSpPr>
            <a:spLocks noGrp="1"/>
          </p:cNvSpPr>
          <p:nvPr>
            <p:ph type="subTitle" idx="1"/>
          </p:nvPr>
        </p:nvSpPr>
        <p:spPr>
          <a:xfrm>
            <a:off x="1357290" y="3571876"/>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Alcím mintájának szerkesztése</a:t>
            </a:r>
            <a:endParaRPr lang="hu-HU" dirty="0"/>
          </a:p>
        </p:txBody>
      </p:sp>
      <p:sp>
        <p:nvSpPr>
          <p:cNvPr id="4" name="Dátum helye 3"/>
          <p:cNvSpPr>
            <a:spLocks noGrp="1"/>
          </p:cNvSpPr>
          <p:nvPr>
            <p:ph type="dt" sz="half" idx="10"/>
          </p:nvPr>
        </p:nvSpPr>
        <p:spPr/>
        <p:txBody>
          <a:bodyPr/>
          <a:lstStyle/>
          <a:p>
            <a:r>
              <a:rPr lang="hu-HU" b="1" smtClean="0"/>
              <a:t>Date: 07/11/2012</a:t>
            </a:r>
            <a:endParaRPr lang="hu-HU" dirty="0"/>
          </a:p>
        </p:txBody>
      </p:sp>
      <p:sp>
        <p:nvSpPr>
          <p:cNvPr id="6" name="Dia számának helye 5"/>
          <p:cNvSpPr>
            <a:spLocks noGrp="1"/>
          </p:cNvSpPr>
          <p:nvPr>
            <p:ph type="sldNum" sz="quarter" idx="12"/>
          </p:nvPr>
        </p:nvSpPr>
        <p:spPr/>
        <p:txBody>
          <a:bodyPr/>
          <a:lstStyle/>
          <a:p>
            <a:fld id="{5AEFF3C3-52B2-4720-8995-6D71325175CE}" type="slidenum">
              <a:rPr lang="hu-HU" smtClean="0"/>
              <a:pPr/>
              <a:t>‹#›</a:t>
            </a:fld>
            <a:endParaRPr lang="hu-HU"/>
          </a:p>
        </p:txBody>
      </p:sp>
      <p:sp>
        <p:nvSpPr>
          <p:cNvPr id="9" name="Cím 1"/>
          <p:cNvSpPr txBox="1">
            <a:spLocks/>
          </p:cNvSpPr>
          <p:nvPr userDrawn="1"/>
        </p:nvSpPr>
        <p:spPr>
          <a:xfrm>
            <a:off x="2916000" y="216000"/>
            <a:ext cx="5760640" cy="864000"/>
          </a:xfrm>
          <a:prstGeom prst="rect">
            <a:avLst/>
          </a:prstGeom>
        </p:spPr>
        <p:txBody>
          <a:bodyPr anchor="t"/>
          <a:lstStyle>
            <a:lvl1pPr algn="r" defTabSz="914400" rtl="0" eaLnBrk="1" latinLnBrk="0" hangingPunct="1">
              <a:spcBef>
                <a:spcPct val="0"/>
              </a:spcBef>
              <a:buNone/>
              <a:defRPr sz="2400" b="1" kern="1200" cap="none" baseline="0">
                <a:solidFill>
                  <a:schemeClr val="tx1"/>
                </a:solidFill>
                <a:latin typeface="Century Gothic" pitchFamily="34" charset="0"/>
                <a:ea typeface="+mj-ea"/>
                <a:cs typeface="+mj-cs"/>
              </a:defRPr>
            </a:lvl1pPr>
          </a:lstStyle>
          <a:p>
            <a:r>
              <a:rPr lang="hu-HU" dirty="0" smtClean="0"/>
              <a:t>Mintacím szerkesztése</a:t>
            </a:r>
            <a:endParaRPr lang="hu-HU" dirty="0"/>
          </a:p>
        </p:txBody>
      </p:sp>
      <p:sp>
        <p:nvSpPr>
          <p:cNvPr id="10"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dirty="0" err="1" smtClean="0"/>
              <a:t>Presenter</a:t>
            </a:r>
            <a:r>
              <a:rPr lang="hu-HU" dirty="0" smtClean="0"/>
              <a:t>: Dr. Katalin Minta</a:t>
            </a:r>
            <a:endParaRPr lang="hu-HU" dirty="0"/>
          </a:p>
        </p:txBody>
      </p:sp>
    </p:spTree>
    <p:extLst>
      <p:ext uri="{BB962C8B-B14F-4D97-AF65-F5344CB8AC3E}">
        <p14:creationId xmlns:p14="http://schemas.microsoft.com/office/powerpoint/2010/main" val="11211251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hu-HU" b="1" smtClean="0"/>
              <a:t>Date: 07/11/2012</a:t>
            </a:r>
            <a:endParaRPr lang="hu-HU" dirty="0" smtClean="0"/>
          </a:p>
        </p:txBody>
      </p:sp>
      <p:sp>
        <p:nvSpPr>
          <p:cNvPr id="6" name="Dia számának helye 5"/>
          <p:cNvSpPr>
            <a:spLocks noGrp="1"/>
          </p:cNvSpPr>
          <p:nvPr>
            <p:ph type="sldNum" sz="quarter" idx="12"/>
          </p:nvPr>
        </p:nvSpPr>
        <p:spPr/>
        <p:txBody>
          <a:bodyPr/>
          <a:lstStyle/>
          <a:p>
            <a:fld id="{5AEFF3C3-52B2-4720-8995-6D71325175CE}" type="slidenum">
              <a:rPr lang="hu-HU" smtClean="0"/>
              <a:pPr/>
              <a:t>‹#›</a:t>
            </a:fld>
            <a:endParaRPr lang="hu-HU"/>
          </a:p>
        </p:txBody>
      </p:sp>
      <p:sp>
        <p:nvSpPr>
          <p:cNvPr id="8" name="Cím 1"/>
          <p:cNvSpPr>
            <a:spLocks noGrp="1"/>
          </p:cNvSpPr>
          <p:nvPr>
            <p:ph type="title"/>
          </p:nvPr>
        </p:nvSpPr>
        <p:spPr>
          <a:xfrm>
            <a:off x="2916000" y="216000"/>
            <a:ext cx="5760640" cy="864000"/>
          </a:xfrm>
          <a:prstGeom prst="rect">
            <a:avLst/>
          </a:prstGeom>
        </p:spPr>
        <p:txBody>
          <a:bodyPr anchor="t"/>
          <a:lstStyle>
            <a:lvl1pPr algn="r">
              <a:defRPr sz="2400" b="1" cap="none" baseline="0"/>
            </a:lvl1pPr>
          </a:lstStyle>
          <a:p>
            <a:r>
              <a:rPr lang="hu-HU" dirty="0" smtClean="0"/>
              <a:t>Mintacím szerkesztése</a:t>
            </a:r>
            <a:endParaRPr lang="hu-HU" dirty="0"/>
          </a:p>
        </p:txBody>
      </p:sp>
      <p:sp>
        <p:nvSpPr>
          <p:cNvPr id="9"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21703293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1428736"/>
            <a:ext cx="2057400" cy="4697427"/>
          </a:xfrm>
          <a:prstGeom prst="rect">
            <a:avLst/>
          </a:prstGeo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1428736"/>
            <a:ext cx="6019800" cy="469742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hu-HU" b="1" smtClean="0"/>
              <a:t>Date: 07/11/2012</a:t>
            </a:r>
            <a:endParaRPr lang="hu-HU" dirty="0" smtClean="0"/>
          </a:p>
        </p:txBody>
      </p:sp>
      <p:sp>
        <p:nvSpPr>
          <p:cNvPr id="6" name="Dia számának helye 5"/>
          <p:cNvSpPr>
            <a:spLocks noGrp="1"/>
          </p:cNvSpPr>
          <p:nvPr>
            <p:ph type="sldNum" sz="quarter" idx="12"/>
          </p:nvPr>
        </p:nvSpPr>
        <p:spPr/>
        <p:txBody>
          <a:bodyPr/>
          <a:lstStyle/>
          <a:p>
            <a:fld id="{5AEFF3C3-52B2-4720-8995-6D71325175CE}" type="slidenum">
              <a:rPr lang="hu-HU" smtClean="0"/>
              <a:pPr/>
              <a:t>‹#›</a:t>
            </a:fld>
            <a:endParaRPr lang="hu-HU"/>
          </a:p>
        </p:txBody>
      </p:sp>
      <p:sp>
        <p:nvSpPr>
          <p:cNvPr id="8" name="Cím 1"/>
          <p:cNvSpPr txBox="1">
            <a:spLocks/>
          </p:cNvSpPr>
          <p:nvPr userDrawn="1"/>
        </p:nvSpPr>
        <p:spPr>
          <a:xfrm>
            <a:off x="2916000" y="216000"/>
            <a:ext cx="5760640" cy="864000"/>
          </a:xfrm>
          <a:prstGeom prst="rect">
            <a:avLst/>
          </a:prstGeom>
        </p:spPr>
        <p:txBody>
          <a:bodyPr anchor="t"/>
          <a:lstStyle>
            <a:lvl1pPr algn="r" defTabSz="914400" rtl="0" eaLnBrk="1" latinLnBrk="0" hangingPunct="1">
              <a:spcBef>
                <a:spcPct val="0"/>
              </a:spcBef>
              <a:buNone/>
              <a:defRPr sz="2400" b="1" kern="1200" cap="none" baseline="0">
                <a:solidFill>
                  <a:schemeClr val="tx1"/>
                </a:solidFill>
                <a:latin typeface="Century Gothic" pitchFamily="34" charset="0"/>
                <a:ea typeface="+mj-ea"/>
                <a:cs typeface="+mj-cs"/>
              </a:defRPr>
            </a:lvl1pPr>
          </a:lstStyle>
          <a:p>
            <a:r>
              <a:rPr lang="hu-HU" smtClean="0"/>
              <a:t>Mintacím szerkesztése</a:t>
            </a:r>
            <a:endParaRPr lang="hu-HU" dirty="0"/>
          </a:p>
        </p:txBody>
      </p:sp>
      <p:sp>
        <p:nvSpPr>
          <p:cNvPr id="9"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14404289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Tree>
    <p:extLst>
      <p:ext uri="{BB962C8B-B14F-4D97-AF65-F5344CB8AC3E}">
        <p14:creationId xmlns:p14="http://schemas.microsoft.com/office/powerpoint/2010/main" val="557951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lvl1pPr>
              <a:defRPr sz="3200"/>
            </a:lvl1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10"/>
          </p:nvPr>
        </p:nvSpPr>
        <p:spPr/>
        <p:txBody>
          <a:bodyPr/>
          <a:lstStyle/>
          <a:p>
            <a:r>
              <a:rPr lang="hu-HU" b="1" smtClean="0"/>
              <a:t>Date: 07/11/2012</a:t>
            </a:r>
            <a:endParaRPr lang="hu-HU" dirty="0"/>
          </a:p>
        </p:txBody>
      </p:sp>
      <p:sp>
        <p:nvSpPr>
          <p:cNvPr id="6" name="Dia számának helye 5"/>
          <p:cNvSpPr>
            <a:spLocks noGrp="1"/>
          </p:cNvSpPr>
          <p:nvPr>
            <p:ph type="sldNum" sz="quarter" idx="12"/>
          </p:nvPr>
        </p:nvSpPr>
        <p:spPr/>
        <p:txBody>
          <a:bodyPr/>
          <a:lstStyle/>
          <a:p>
            <a:fld id="{5AEFF3C3-52B2-4720-8995-6D71325175CE}" type="slidenum">
              <a:rPr lang="hu-HU" smtClean="0"/>
              <a:pPr/>
              <a:t>‹#›</a:t>
            </a:fld>
            <a:endParaRPr lang="hu-HU"/>
          </a:p>
        </p:txBody>
      </p:sp>
      <p:sp>
        <p:nvSpPr>
          <p:cNvPr id="7" name="Cím 1"/>
          <p:cNvSpPr>
            <a:spLocks noGrp="1"/>
          </p:cNvSpPr>
          <p:nvPr>
            <p:ph type="title"/>
          </p:nvPr>
        </p:nvSpPr>
        <p:spPr>
          <a:xfrm>
            <a:off x="2916000" y="216000"/>
            <a:ext cx="5760640" cy="864000"/>
          </a:xfrm>
          <a:prstGeom prst="rect">
            <a:avLst/>
          </a:prstGeom>
        </p:spPr>
        <p:txBody>
          <a:bodyPr anchor="t"/>
          <a:lstStyle>
            <a:lvl1pPr algn="r">
              <a:defRPr sz="2400" b="1" cap="none" baseline="0"/>
            </a:lvl1pPr>
          </a:lstStyle>
          <a:p>
            <a:r>
              <a:rPr lang="hu-HU" dirty="0" smtClean="0"/>
              <a:t>Mintacím szerkesztése</a:t>
            </a:r>
            <a:endParaRPr lang="hu-HU" dirty="0"/>
          </a:p>
        </p:txBody>
      </p:sp>
      <p:sp>
        <p:nvSpPr>
          <p:cNvPr id="8"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2613398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55576" y="1556792"/>
            <a:ext cx="7772400" cy="1362075"/>
          </a:xfrm>
          <a:prstGeom prst="rect">
            <a:avLst/>
          </a:prstGeom>
        </p:spPr>
        <p:txBody>
          <a:bodyPr anchor="t"/>
          <a:lstStyle>
            <a:lvl1pPr algn="l">
              <a:defRPr sz="3600" b="1" cap="all"/>
            </a:lvl1pPr>
          </a:lstStyle>
          <a:p>
            <a:r>
              <a:rPr lang="hu-HU" dirty="0" smtClean="0"/>
              <a:t>Mintacím szerkesztése</a:t>
            </a:r>
            <a:endParaRPr lang="hu-HU" dirty="0"/>
          </a:p>
        </p:txBody>
      </p:sp>
      <p:sp>
        <p:nvSpPr>
          <p:cNvPr id="3" name="Szöveg helye 2"/>
          <p:cNvSpPr>
            <a:spLocks noGrp="1"/>
          </p:cNvSpPr>
          <p:nvPr>
            <p:ph type="body" idx="1"/>
          </p:nvPr>
        </p:nvSpPr>
        <p:spPr>
          <a:xfrm>
            <a:off x="755576"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hu-HU" b="1" smtClean="0"/>
              <a:t>Date: 07/11/2012</a:t>
            </a:r>
            <a:endParaRPr lang="hu-HU" dirty="0" smtClean="0"/>
          </a:p>
        </p:txBody>
      </p:sp>
      <p:sp>
        <p:nvSpPr>
          <p:cNvPr id="6" name="Dia számának helye 5"/>
          <p:cNvSpPr>
            <a:spLocks noGrp="1"/>
          </p:cNvSpPr>
          <p:nvPr>
            <p:ph type="sldNum" sz="quarter" idx="12"/>
          </p:nvPr>
        </p:nvSpPr>
        <p:spPr/>
        <p:txBody>
          <a:bodyPr/>
          <a:lstStyle/>
          <a:p>
            <a:fld id="{5AEFF3C3-52B2-4720-8995-6D71325175CE}" type="slidenum">
              <a:rPr lang="hu-HU" smtClean="0"/>
              <a:pPr/>
              <a:t>‹#›</a:t>
            </a:fld>
            <a:endParaRPr lang="hu-HU"/>
          </a:p>
        </p:txBody>
      </p:sp>
      <p:sp>
        <p:nvSpPr>
          <p:cNvPr id="7"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807771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r>
              <a:rPr lang="hu-HU" b="1" smtClean="0"/>
              <a:t>Date: 07/11/2012</a:t>
            </a:r>
            <a:endParaRPr lang="hu-HU" dirty="0" smtClean="0"/>
          </a:p>
        </p:txBody>
      </p:sp>
      <p:sp>
        <p:nvSpPr>
          <p:cNvPr id="7" name="Dia számának helye 6"/>
          <p:cNvSpPr>
            <a:spLocks noGrp="1"/>
          </p:cNvSpPr>
          <p:nvPr>
            <p:ph type="sldNum" sz="quarter" idx="12"/>
          </p:nvPr>
        </p:nvSpPr>
        <p:spPr/>
        <p:txBody>
          <a:bodyPr/>
          <a:lstStyle/>
          <a:p>
            <a:fld id="{5AEFF3C3-52B2-4720-8995-6D71325175CE}" type="slidenum">
              <a:rPr lang="hu-HU" smtClean="0"/>
              <a:pPr/>
              <a:t>‹#›</a:t>
            </a:fld>
            <a:endParaRPr lang="hu-HU"/>
          </a:p>
        </p:txBody>
      </p:sp>
      <p:cxnSp>
        <p:nvCxnSpPr>
          <p:cNvPr id="9" name="Egyenes összekötő 8"/>
          <p:cNvCxnSpPr/>
          <p:nvPr userDrawn="1"/>
        </p:nvCxnSpPr>
        <p:spPr>
          <a:xfrm>
            <a:off x="0" y="1214422"/>
            <a:ext cx="9144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ím 1"/>
          <p:cNvSpPr>
            <a:spLocks noGrp="1"/>
          </p:cNvSpPr>
          <p:nvPr>
            <p:ph type="title"/>
          </p:nvPr>
        </p:nvSpPr>
        <p:spPr>
          <a:xfrm>
            <a:off x="2916000" y="216000"/>
            <a:ext cx="5760640" cy="864000"/>
          </a:xfrm>
          <a:prstGeom prst="rect">
            <a:avLst/>
          </a:prstGeom>
        </p:spPr>
        <p:txBody>
          <a:bodyPr anchor="t"/>
          <a:lstStyle>
            <a:lvl1pPr algn="r">
              <a:defRPr sz="2400" b="1" cap="none" baseline="0"/>
            </a:lvl1pPr>
          </a:lstStyle>
          <a:p>
            <a:r>
              <a:rPr lang="hu-HU" dirty="0" smtClean="0"/>
              <a:t>Mintacím szerkesztése</a:t>
            </a:r>
            <a:endParaRPr lang="hu-HU" dirty="0"/>
          </a:p>
        </p:txBody>
      </p:sp>
      <p:sp>
        <p:nvSpPr>
          <p:cNvPr id="13"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1457882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Dátum helye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hu-HU" b="1" smtClean="0"/>
              <a:t>Date: 07/11/2012</a:t>
            </a:r>
            <a:endParaRPr lang="hu-HU" dirty="0" smtClean="0"/>
          </a:p>
        </p:txBody>
      </p:sp>
      <p:sp>
        <p:nvSpPr>
          <p:cNvPr id="9" name="Dia számának helye 8"/>
          <p:cNvSpPr>
            <a:spLocks noGrp="1"/>
          </p:cNvSpPr>
          <p:nvPr>
            <p:ph type="sldNum" sz="quarter" idx="12"/>
          </p:nvPr>
        </p:nvSpPr>
        <p:spPr/>
        <p:txBody>
          <a:bodyPr/>
          <a:lstStyle/>
          <a:p>
            <a:fld id="{5AEFF3C3-52B2-4720-8995-6D71325175CE}" type="slidenum">
              <a:rPr lang="hu-HU" smtClean="0"/>
              <a:pPr/>
              <a:t>‹#›</a:t>
            </a:fld>
            <a:endParaRPr lang="hu-HU"/>
          </a:p>
        </p:txBody>
      </p:sp>
      <p:sp>
        <p:nvSpPr>
          <p:cNvPr id="11" name="Cím 1"/>
          <p:cNvSpPr>
            <a:spLocks noGrp="1"/>
          </p:cNvSpPr>
          <p:nvPr>
            <p:ph type="title"/>
          </p:nvPr>
        </p:nvSpPr>
        <p:spPr>
          <a:xfrm>
            <a:off x="2916000" y="216000"/>
            <a:ext cx="5760640" cy="864000"/>
          </a:xfrm>
          <a:prstGeom prst="rect">
            <a:avLst/>
          </a:prstGeom>
        </p:spPr>
        <p:txBody>
          <a:bodyPr anchor="t"/>
          <a:lstStyle>
            <a:lvl1pPr algn="r">
              <a:defRPr sz="2400" b="1" cap="none" baseline="0"/>
            </a:lvl1pPr>
          </a:lstStyle>
          <a:p>
            <a:r>
              <a:rPr lang="hu-HU" dirty="0" smtClean="0"/>
              <a:t>Mintacím szerkesztése</a:t>
            </a:r>
            <a:endParaRPr lang="hu-HU" dirty="0"/>
          </a:p>
        </p:txBody>
      </p:sp>
      <p:sp>
        <p:nvSpPr>
          <p:cNvPr id="12" name="Élőláb helye 4"/>
          <p:cNvSpPr>
            <a:spLocks noGrp="1"/>
          </p:cNvSpPr>
          <p:nvPr>
            <p:ph type="ftr" sz="quarter" idx="1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608727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5AEFF3C3-52B2-4720-8995-6D71325175CE}" type="slidenum">
              <a:rPr lang="hu-HU" smtClean="0"/>
              <a:pPr/>
              <a:t>‹#›</a:t>
            </a:fld>
            <a:endParaRPr lang="hu-HU"/>
          </a:p>
        </p:txBody>
      </p:sp>
      <p:sp>
        <p:nvSpPr>
          <p:cNvPr id="8" name="Cím 1"/>
          <p:cNvSpPr>
            <a:spLocks noGrp="1"/>
          </p:cNvSpPr>
          <p:nvPr>
            <p:ph type="title"/>
          </p:nvPr>
        </p:nvSpPr>
        <p:spPr>
          <a:xfrm>
            <a:off x="2916000" y="216000"/>
            <a:ext cx="5760640" cy="864000"/>
          </a:xfrm>
          <a:prstGeom prst="rect">
            <a:avLst/>
          </a:prstGeom>
        </p:spPr>
        <p:txBody>
          <a:bodyPr anchor="t"/>
          <a:lstStyle>
            <a:lvl1pPr algn="r">
              <a:defRPr sz="2400" b="1" cap="none" baseline="0"/>
            </a:lvl1pPr>
          </a:lstStyle>
          <a:p>
            <a:r>
              <a:rPr lang="hu-HU" dirty="0" smtClean="0"/>
              <a:t>Mintacím szerkesztése</a:t>
            </a:r>
            <a:endParaRPr lang="hu-HU" dirty="0"/>
          </a:p>
        </p:txBody>
      </p:sp>
      <p:sp>
        <p:nvSpPr>
          <p:cNvPr id="9"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
        <p:nvSpPr>
          <p:cNvPr id="10" name="Dátum helye 6"/>
          <p:cNvSpPr>
            <a:spLocks noGrp="1"/>
          </p:cNvSpPr>
          <p:nvPr>
            <p:ph type="dt" sz="half" idx="10"/>
          </p:nvPr>
        </p:nvSpPr>
        <p:spPr>
          <a:xfrm>
            <a:off x="714348" y="6492875"/>
            <a:ext cx="21336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hu-HU" b="1" smtClean="0"/>
              <a:t>Date: 07/11/2012</a:t>
            </a:r>
            <a:endParaRPr lang="hu-HU" dirty="0" smtClean="0"/>
          </a:p>
        </p:txBody>
      </p:sp>
    </p:spTree>
    <p:extLst>
      <p:ext uri="{BB962C8B-B14F-4D97-AF65-F5344CB8AC3E}">
        <p14:creationId xmlns:p14="http://schemas.microsoft.com/office/powerpoint/2010/main" val="8946895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hu-HU" b="1" smtClean="0"/>
              <a:t>Date: 07/11/2012</a:t>
            </a:r>
            <a:endParaRPr lang="hu-HU" dirty="0" smtClean="0"/>
          </a:p>
        </p:txBody>
      </p:sp>
      <p:sp>
        <p:nvSpPr>
          <p:cNvPr id="4" name="Dia számának helye 3"/>
          <p:cNvSpPr>
            <a:spLocks noGrp="1"/>
          </p:cNvSpPr>
          <p:nvPr>
            <p:ph type="sldNum" sz="quarter" idx="12"/>
          </p:nvPr>
        </p:nvSpPr>
        <p:spPr/>
        <p:txBody>
          <a:bodyPr/>
          <a:lstStyle/>
          <a:p>
            <a:fld id="{5AEFF3C3-52B2-4720-8995-6D71325175CE}" type="slidenum">
              <a:rPr lang="hu-HU" smtClean="0"/>
              <a:pPr/>
              <a:t>‹#›</a:t>
            </a:fld>
            <a:endParaRPr lang="hu-HU"/>
          </a:p>
        </p:txBody>
      </p:sp>
      <p:sp>
        <p:nvSpPr>
          <p:cNvPr id="6" name="Cím 1"/>
          <p:cNvSpPr>
            <a:spLocks noGrp="1"/>
          </p:cNvSpPr>
          <p:nvPr>
            <p:ph type="title"/>
          </p:nvPr>
        </p:nvSpPr>
        <p:spPr>
          <a:xfrm>
            <a:off x="2916000" y="216000"/>
            <a:ext cx="5760640" cy="864000"/>
          </a:xfrm>
          <a:prstGeom prst="rect">
            <a:avLst/>
          </a:prstGeom>
        </p:spPr>
        <p:txBody>
          <a:bodyPr anchor="t"/>
          <a:lstStyle>
            <a:lvl1pPr algn="r">
              <a:defRPr sz="2400" b="1" cap="none" baseline="0"/>
            </a:lvl1pPr>
          </a:lstStyle>
          <a:p>
            <a:r>
              <a:rPr lang="hu-HU" dirty="0" smtClean="0"/>
              <a:t>Mintacím szerkesztése</a:t>
            </a:r>
            <a:endParaRPr lang="hu-HU" dirty="0"/>
          </a:p>
        </p:txBody>
      </p:sp>
      <p:sp>
        <p:nvSpPr>
          <p:cNvPr id="7"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3886921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28736"/>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dirty="0" smtClean="0"/>
              <a:t>Mintaszöveg szerkesztése</a:t>
            </a:r>
          </a:p>
        </p:txBody>
      </p:sp>
      <p:sp>
        <p:nvSpPr>
          <p:cNvPr id="5" name="Dátum helye 4"/>
          <p:cNvSpPr>
            <a:spLocks noGrp="1"/>
          </p:cNvSpPr>
          <p:nvPr>
            <p:ph type="dt" sz="half" idx="10"/>
          </p:nvPr>
        </p:nvSpPr>
        <p:spPr/>
        <p:txBody>
          <a:bodyPr/>
          <a:lstStyle/>
          <a:p>
            <a:r>
              <a:rPr lang="hu-HU" b="1" smtClean="0"/>
              <a:t>Date: 07/11/2012</a:t>
            </a:r>
            <a:endParaRPr lang="hu-HU" dirty="0" smtClean="0"/>
          </a:p>
        </p:txBody>
      </p:sp>
      <p:sp>
        <p:nvSpPr>
          <p:cNvPr id="7" name="Dia számának helye 6"/>
          <p:cNvSpPr>
            <a:spLocks noGrp="1"/>
          </p:cNvSpPr>
          <p:nvPr>
            <p:ph type="sldNum" sz="quarter" idx="12"/>
          </p:nvPr>
        </p:nvSpPr>
        <p:spPr/>
        <p:txBody>
          <a:bodyPr/>
          <a:lstStyle/>
          <a:p>
            <a:fld id="{5AEFF3C3-52B2-4720-8995-6D71325175CE}" type="slidenum">
              <a:rPr lang="hu-HU" smtClean="0"/>
              <a:pPr/>
              <a:t>‹#›</a:t>
            </a:fld>
            <a:endParaRPr lang="hu-HU"/>
          </a:p>
        </p:txBody>
      </p:sp>
      <p:sp>
        <p:nvSpPr>
          <p:cNvPr id="9" name="Cím 1"/>
          <p:cNvSpPr>
            <a:spLocks noGrp="1"/>
          </p:cNvSpPr>
          <p:nvPr>
            <p:ph type="title"/>
          </p:nvPr>
        </p:nvSpPr>
        <p:spPr>
          <a:xfrm>
            <a:off x="2916000" y="216000"/>
            <a:ext cx="5760640" cy="864000"/>
          </a:xfrm>
          <a:prstGeom prst="rect">
            <a:avLst/>
          </a:prstGeom>
        </p:spPr>
        <p:txBody>
          <a:bodyPr anchor="t"/>
          <a:lstStyle>
            <a:lvl1pPr algn="r">
              <a:defRPr sz="2400" b="1" cap="none" baseline="0"/>
            </a:lvl1pPr>
          </a:lstStyle>
          <a:p>
            <a:r>
              <a:rPr lang="hu-HU" dirty="0" smtClean="0"/>
              <a:t>Mintacím szerkesztése</a:t>
            </a:r>
            <a:endParaRPr lang="hu-HU" dirty="0"/>
          </a:p>
        </p:txBody>
      </p:sp>
      <p:sp>
        <p:nvSpPr>
          <p:cNvPr id="10"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1481590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1357297"/>
            <a:ext cx="5486400" cy="33702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r>
              <a:rPr lang="hu-HU" b="1" smtClean="0"/>
              <a:t>Date: 07/11/2012</a:t>
            </a:r>
            <a:endParaRPr lang="hu-HU" dirty="0" smtClean="0"/>
          </a:p>
        </p:txBody>
      </p:sp>
      <p:sp>
        <p:nvSpPr>
          <p:cNvPr id="7" name="Dia számának helye 6"/>
          <p:cNvSpPr>
            <a:spLocks noGrp="1"/>
          </p:cNvSpPr>
          <p:nvPr>
            <p:ph type="sldNum" sz="quarter" idx="12"/>
          </p:nvPr>
        </p:nvSpPr>
        <p:spPr/>
        <p:txBody>
          <a:bodyPr/>
          <a:lstStyle/>
          <a:p>
            <a:fld id="{5AEFF3C3-52B2-4720-8995-6D71325175CE}" type="slidenum">
              <a:rPr lang="hu-HU" smtClean="0"/>
              <a:pPr/>
              <a:t>‹#›</a:t>
            </a:fld>
            <a:endParaRPr lang="hu-HU"/>
          </a:p>
        </p:txBody>
      </p:sp>
      <p:sp>
        <p:nvSpPr>
          <p:cNvPr id="8"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smtClean="0"/>
              <a:t>Presenter: Dr. Katalin Minta</a:t>
            </a:r>
            <a:endParaRPr lang="hu-HU" dirty="0"/>
          </a:p>
        </p:txBody>
      </p:sp>
    </p:spTree>
    <p:extLst>
      <p:ext uri="{BB962C8B-B14F-4D97-AF65-F5344CB8AC3E}">
        <p14:creationId xmlns:p14="http://schemas.microsoft.com/office/powerpoint/2010/main" val="10889661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714348" y="6492875"/>
            <a:ext cx="2133600" cy="365125"/>
          </a:xfrm>
          <a:prstGeom prst="rect">
            <a:avLst/>
          </a:prstGeom>
        </p:spPr>
        <p:txBody>
          <a:bodyPr vert="horz" lIns="91440" tIns="45720" rIns="91440" bIns="45720" rtlCol="0" anchor="ctr"/>
          <a:lstStyle>
            <a:lvl1pPr algn="l">
              <a:defRPr sz="1200">
                <a:solidFill>
                  <a:schemeClr val="tx1"/>
                </a:solidFill>
                <a:latin typeface="Century Gothic" pitchFamily="34" charset="0"/>
              </a:defRPr>
            </a:lvl1pPr>
          </a:lstStyle>
          <a:p>
            <a:r>
              <a:rPr lang="hu-HU" smtClean="0"/>
              <a:t>Date: 07/11/2012</a:t>
            </a:r>
            <a:endParaRPr lang="hu-HU" dirty="0"/>
          </a:p>
        </p:txBody>
      </p:sp>
      <p:sp>
        <p:nvSpPr>
          <p:cNvPr id="5" name="Élőláb helye 4"/>
          <p:cNvSpPr>
            <a:spLocks noGrp="1"/>
          </p:cNvSpPr>
          <p:nvPr>
            <p:ph type="ftr" sz="quarter" idx="3"/>
          </p:nvPr>
        </p:nvSpPr>
        <p:spPr>
          <a:xfrm>
            <a:off x="5357818" y="6492875"/>
            <a:ext cx="3429024" cy="365125"/>
          </a:xfrm>
          <a:prstGeom prst="rect">
            <a:avLst/>
          </a:prstGeom>
          <a:effectLst>
            <a:glow>
              <a:schemeClr val="accent1"/>
            </a:glow>
          </a:effectLst>
          <a:scene3d>
            <a:camera prst="orthographicFront"/>
            <a:lightRig rig="threePt" dir="t"/>
          </a:scene3d>
          <a:sp3d prstMaterial="matte"/>
        </p:spPr>
        <p:txBody>
          <a:bodyPr vert="horz" lIns="91440" tIns="45720" rIns="91440" bIns="45720" rtlCol="0" anchor="ctr"/>
          <a:lstStyle>
            <a:lvl1pPr algn="l">
              <a:defRPr sz="1200" b="1">
                <a:solidFill>
                  <a:schemeClr val="bg1"/>
                </a:solidFill>
                <a:latin typeface="Century Gothic" pitchFamily="34" charset="0"/>
              </a:defRPr>
            </a:lvl1pPr>
          </a:lstStyle>
          <a:p>
            <a:r>
              <a:rPr lang="hu-HU" dirty="0" err="1" smtClean="0"/>
              <a:t>Presenter</a:t>
            </a:r>
            <a:r>
              <a:rPr lang="hu-HU" dirty="0" smtClean="0"/>
              <a:t>: Dr. Katalin Minta</a:t>
            </a:r>
            <a:endParaRPr lang="hu-HU" dirty="0"/>
          </a:p>
        </p:txBody>
      </p:sp>
      <p:sp>
        <p:nvSpPr>
          <p:cNvPr id="6" name="Dia számának helye 5"/>
          <p:cNvSpPr>
            <a:spLocks noGrp="1"/>
          </p:cNvSpPr>
          <p:nvPr>
            <p:ph type="sldNum" sz="quarter" idx="4"/>
          </p:nvPr>
        </p:nvSpPr>
        <p:spPr>
          <a:xfrm>
            <a:off x="0" y="6492875"/>
            <a:ext cx="428628" cy="365125"/>
          </a:xfrm>
          <a:prstGeom prst="rect">
            <a:avLst/>
          </a:prstGeom>
        </p:spPr>
        <p:txBody>
          <a:bodyPr vert="horz" lIns="91440" tIns="45720" rIns="91440" bIns="45720" rtlCol="0" anchor="ctr"/>
          <a:lstStyle>
            <a:lvl1pPr algn="ctr">
              <a:defRPr sz="1200" b="1">
                <a:solidFill>
                  <a:schemeClr val="bg1"/>
                </a:solidFill>
                <a:latin typeface="Century Gothic" pitchFamily="34" charset="0"/>
              </a:defRPr>
            </a:lvl1pPr>
          </a:lstStyle>
          <a:p>
            <a:fld id="{5AEFF3C3-52B2-4720-8995-6D71325175CE}" type="slidenum">
              <a:rPr lang="hu-HU" smtClean="0"/>
              <a:pPr/>
              <a:t>‹#›</a:t>
            </a:fld>
            <a:endParaRPr lang="hu-HU" dirty="0"/>
          </a:p>
        </p:txBody>
      </p:sp>
      <p:cxnSp>
        <p:nvCxnSpPr>
          <p:cNvPr id="8" name="Egyenes összekötő 7"/>
          <p:cNvCxnSpPr/>
          <p:nvPr userDrawn="1"/>
        </p:nvCxnSpPr>
        <p:spPr>
          <a:xfrm>
            <a:off x="0" y="1214422"/>
            <a:ext cx="91440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Kép 8" descr="Szechenyi_Istvan_Egyetem_balos_angol_logo.jpg"/>
          <p:cNvPicPr>
            <a:picLocks noChangeAspect="1"/>
          </p:cNvPicPr>
          <p:nvPr userDrawn="1"/>
        </p:nvPicPr>
        <p:blipFill>
          <a:blip r:embed="rId14" cstate="print"/>
          <a:stretch>
            <a:fillRect/>
          </a:stretch>
        </p:blipFill>
        <p:spPr>
          <a:xfrm>
            <a:off x="467544" y="260648"/>
            <a:ext cx="2346568" cy="648000"/>
          </a:xfrm>
          <a:prstGeom prst="rect">
            <a:avLst/>
          </a:prstGeom>
        </p:spPr>
      </p:pic>
    </p:spTree>
    <p:extLst>
      <p:ext uri="{BB962C8B-B14F-4D97-AF65-F5344CB8AC3E}">
        <p14:creationId xmlns:p14="http://schemas.microsoft.com/office/powerpoint/2010/main" val="85981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cxnSp>
        <p:nvCxnSpPr>
          <p:cNvPr id="7" name="Egyenes összekötő 6"/>
          <p:cNvCxnSpPr/>
          <p:nvPr userDrawn="1"/>
        </p:nvCxnSpPr>
        <p:spPr>
          <a:xfrm>
            <a:off x="395536" y="3284985"/>
            <a:ext cx="5176596" cy="11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églalap 7"/>
          <p:cNvSpPr/>
          <p:nvPr userDrawn="1"/>
        </p:nvSpPr>
        <p:spPr>
          <a:xfrm>
            <a:off x="683568" y="3262124"/>
            <a:ext cx="20162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descr="Szechenyi_Istvan_Egyetem_balos_angol_logo.jpg"/>
          <p:cNvPicPr>
            <a:picLocks noChangeAspect="1"/>
          </p:cNvPicPr>
          <p:nvPr userDrawn="1"/>
        </p:nvPicPr>
        <p:blipFill>
          <a:blip r:embed="rId4" cstate="print"/>
          <a:stretch>
            <a:fillRect/>
          </a:stretch>
        </p:blipFill>
        <p:spPr>
          <a:xfrm>
            <a:off x="539552" y="260648"/>
            <a:ext cx="2346568" cy="648000"/>
          </a:xfrm>
          <a:prstGeom prst="rect">
            <a:avLst/>
          </a:prstGeom>
        </p:spPr>
      </p:pic>
    </p:spTree>
    <p:extLst>
      <p:ext uri="{BB962C8B-B14F-4D97-AF65-F5344CB8AC3E}">
        <p14:creationId xmlns:p14="http://schemas.microsoft.com/office/powerpoint/2010/main" val="26531702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doryti@sze.h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cxnSp>
        <p:nvCxnSpPr>
          <p:cNvPr id="5" name="Egyenes összekötő 4"/>
          <p:cNvCxnSpPr/>
          <p:nvPr/>
        </p:nvCxnSpPr>
        <p:spPr>
          <a:xfrm>
            <a:off x="395536" y="3284985"/>
            <a:ext cx="5176596" cy="11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églalap 5"/>
          <p:cNvSpPr/>
          <p:nvPr/>
        </p:nvSpPr>
        <p:spPr>
          <a:xfrm>
            <a:off x="683568" y="3262124"/>
            <a:ext cx="20162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lcím 2"/>
          <p:cNvSpPr txBox="1">
            <a:spLocks/>
          </p:cNvSpPr>
          <p:nvPr/>
        </p:nvSpPr>
        <p:spPr>
          <a:xfrm>
            <a:off x="395536" y="3573016"/>
            <a:ext cx="5976664" cy="280831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000" cap="small" dirty="0" smtClean="0">
                <a:solidFill>
                  <a:schemeClr val="bg1"/>
                </a:solidFill>
                <a:latin typeface="Century Gothic" pitchFamily="34" charset="0"/>
              </a:rPr>
              <a:t>Dr. Tibor Dőry</a:t>
            </a:r>
          </a:p>
          <a:p>
            <a:pPr algn="l"/>
            <a:r>
              <a:rPr lang="hu-HU" sz="2000" cap="small" dirty="0" smtClean="0">
                <a:solidFill>
                  <a:schemeClr val="bg1"/>
                </a:solidFill>
                <a:latin typeface="Century Gothic" pitchFamily="34" charset="0"/>
              </a:rPr>
              <a:t>Head of </a:t>
            </a:r>
            <a:r>
              <a:rPr lang="hu-HU" sz="2000" cap="small" dirty="0" err="1" smtClean="0">
                <a:solidFill>
                  <a:schemeClr val="bg1"/>
                </a:solidFill>
                <a:latin typeface="Century Gothic" pitchFamily="34" charset="0"/>
              </a:rPr>
              <a:t>Department</a:t>
            </a:r>
            <a:r>
              <a:rPr lang="hu-HU" sz="2000" cap="small" dirty="0" smtClean="0">
                <a:solidFill>
                  <a:schemeClr val="bg1"/>
                </a:solidFill>
                <a:latin typeface="Century Gothic" pitchFamily="34" charset="0"/>
              </a:rPr>
              <a:t>, </a:t>
            </a:r>
            <a:r>
              <a:rPr lang="en-GB" sz="2000" cap="small" dirty="0" smtClean="0">
                <a:solidFill>
                  <a:schemeClr val="bg1"/>
                </a:solidFill>
                <a:latin typeface="Century Gothic" pitchFamily="34" charset="0"/>
              </a:rPr>
              <a:t>Associate Professor</a:t>
            </a:r>
            <a:endParaRPr lang="en-GB" sz="2000" cap="small" dirty="0" smtClean="0">
              <a:solidFill>
                <a:schemeClr val="bg1"/>
              </a:solidFill>
              <a:latin typeface="Century Gothic" pitchFamily="34" charset="0"/>
            </a:endParaRPr>
          </a:p>
          <a:p>
            <a:pPr algn="l"/>
            <a:r>
              <a:rPr lang="en-GB" sz="2000" cap="small" dirty="0" err="1" smtClean="0">
                <a:solidFill>
                  <a:schemeClr val="bg1"/>
                </a:solidFill>
                <a:latin typeface="Century Gothic" pitchFamily="34" charset="0"/>
              </a:rPr>
              <a:t>Széchenyi</a:t>
            </a:r>
            <a:r>
              <a:rPr lang="en-GB" sz="2000" cap="small" dirty="0" smtClean="0">
                <a:solidFill>
                  <a:schemeClr val="bg1"/>
                </a:solidFill>
                <a:latin typeface="Century Gothic" pitchFamily="34" charset="0"/>
              </a:rPr>
              <a:t> István University</a:t>
            </a:r>
          </a:p>
          <a:p>
            <a:pPr algn="l"/>
            <a:r>
              <a:rPr lang="en-GB" sz="2000" cap="small" dirty="0" smtClean="0">
                <a:solidFill>
                  <a:schemeClr val="bg1"/>
                </a:solidFill>
                <a:latin typeface="Century Gothic" pitchFamily="34" charset="0"/>
              </a:rPr>
              <a:t>Mobilis Science Centre</a:t>
            </a:r>
          </a:p>
          <a:p>
            <a:pPr algn="l"/>
            <a:endParaRPr lang="en-GB" sz="2000" cap="small" dirty="0" smtClean="0">
              <a:solidFill>
                <a:schemeClr val="bg1"/>
              </a:solidFill>
              <a:latin typeface="Century Gothic" pitchFamily="34" charset="0"/>
            </a:endParaRPr>
          </a:p>
          <a:p>
            <a:pPr algn="l"/>
            <a:r>
              <a:rPr lang="en-US" sz="2100" cap="small" dirty="0">
                <a:solidFill>
                  <a:schemeClr val="bg1"/>
                </a:solidFill>
                <a:latin typeface="Century Gothic" pitchFamily="34" charset="0"/>
              </a:rPr>
              <a:t>“GLOBAL UNIVERSITIES IN THE XXI CENTURY: CHARACTERISTICS, TRENDS AND MAIN CHALLENGES”</a:t>
            </a:r>
            <a:endParaRPr lang="hu-HU" sz="2100" cap="small" dirty="0">
              <a:solidFill>
                <a:schemeClr val="bg1"/>
              </a:solidFill>
              <a:latin typeface="Century Gothic" pitchFamily="34" charset="0"/>
            </a:endParaRPr>
          </a:p>
          <a:p>
            <a:pPr algn="l"/>
            <a:r>
              <a:rPr lang="en-US" sz="2100" cap="small" dirty="0">
                <a:solidFill>
                  <a:schemeClr val="bg1"/>
                </a:solidFill>
                <a:latin typeface="Century Gothic" pitchFamily="34" charset="0"/>
              </a:rPr>
              <a:t>Budapest University of Technology and Economics, </a:t>
            </a:r>
            <a:r>
              <a:rPr lang="en-US" sz="2100" cap="small" dirty="0" smtClean="0">
                <a:solidFill>
                  <a:schemeClr val="bg1"/>
                </a:solidFill>
                <a:latin typeface="Century Gothic" pitchFamily="34" charset="0"/>
              </a:rPr>
              <a:t>24 </a:t>
            </a:r>
            <a:r>
              <a:rPr lang="en-US" sz="2100" cap="small" dirty="0">
                <a:solidFill>
                  <a:schemeClr val="bg1"/>
                </a:solidFill>
                <a:latin typeface="Century Gothic" pitchFamily="34" charset="0"/>
              </a:rPr>
              <a:t>– 27 September 2018</a:t>
            </a:r>
            <a:endParaRPr lang="hu-HU" sz="2100" cap="small" dirty="0">
              <a:solidFill>
                <a:schemeClr val="bg1"/>
              </a:solidFill>
              <a:latin typeface="Century Gothic" pitchFamily="34" charset="0"/>
            </a:endParaRPr>
          </a:p>
          <a:p>
            <a:pPr algn="l"/>
            <a:endParaRPr lang="en-GB" sz="2000" cap="small" dirty="0" smtClean="0">
              <a:solidFill>
                <a:schemeClr val="bg1"/>
              </a:solidFill>
              <a:latin typeface="Century Gothic" pitchFamily="34" charset="0"/>
            </a:endParaRPr>
          </a:p>
        </p:txBody>
      </p:sp>
      <p:sp>
        <p:nvSpPr>
          <p:cNvPr id="11" name="Cím 1"/>
          <p:cNvSpPr txBox="1">
            <a:spLocks/>
          </p:cNvSpPr>
          <p:nvPr/>
        </p:nvSpPr>
        <p:spPr>
          <a:xfrm>
            <a:off x="428597" y="1484784"/>
            <a:ext cx="7959827" cy="1512167"/>
          </a:xfrm>
          <a:prstGeom prst="rect">
            <a:avLst/>
          </a:prstGeom>
        </p:spPr>
        <p:txBody>
          <a:bodyPr anchor="t">
            <a:noAutofit/>
          </a:bodyPr>
          <a:lstStyle>
            <a:lvl1pPr algn="l" defTabSz="914400" rtl="0" eaLnBrk="1" latinLnBrk="0" hangingPunct="1">
              <a:spcBef>
                <a:spcPct val="0"/>
              </a:spcBef>
              <a:buNone/>
              <a:defRPr sz="2000" b="1" kern="1200">
                <a:solidFill>
                  <a:schemeClr val="tx1"/>
                </a:solidFill>
                <a:latin typeface="Century Gothic" pitchFamily="34" charset="0"/>
                <a:ea typeface="+mj-ea"/>
                <a:cs typeface="+mj-cs"/>
              </a:defRPr>
            </a:lvl1pPr>
          </a:lstStyle>
          <a:p>
            <a:r>
              <a:rPr lang="hu-HU" sz="3200" dirty="0" smtClean="0">
                <a:solidFill>
                  <a:schemeClr val="bg1"/>
                </a:solidFill>
              </a:rPr>
              <a:t>Innovation and </a:t>
            </a:r>
            <a:r>
              <a:rPr lang="hu-HU" sz="3200" dirty="0" err="1" smtClean="0">
                <a:solidFill>
                  <a:schemeClr val="bg1"/>
                </a:solidFill>
              </a:rPr>
              <a:t>Entrepreneurship</a:t>
            </a:r>
            <a:r>
              <a:rPr lang="hu-HU" sz="3200" dirty="0" smtClean="0">
                <a:solidFill>
                  <a:schemeClr val="bg1"/>
                </a:solidFill>
              </a:rPr>
              <a:t> </a:t>
            </a:r>
            <a:r>
              <a:rPr lang="hu-HU" sz="3200" dirty="0" err="1" smtClean="0">
                <a:solidFill>
                  <a:schemeClr val="bg1"/>
                </a:solidFill>
              </a:rPr>
              <a:t>at</a:t>
            </a:r>
            <a:r>
              <a:rPr lang="hu-HU" sz="3200" dirty="0" smtClean="0">
                <a:solidFill>
                  <a:schemeClr val="bg1"/>
                </a:solidFill>
              </a:rPr>
              <a:t> </a:t>
            </a:r>
            <a:r>
              <a:rPr lang="hu-HU" sz="3200" dirty="0" err="1" smtClean="0">
                <a:solidFill>
                  <a:schemeClr val="bg1"/>
                </a:solidFill>
              </a:rPr>
              <a:t>Hungarian</a:t>
            </a:r>
            <a:r>
              <a:rPr lang="hu-HU" sz="3200" dirty="0" smtClean="0">
                <a:solidFill>
                  <a:schemeClr val="bg1"/>
                </a:solidFill>
              </a:rPr>
              <a:t> </a:t>
            </a:r>
            <a:r>
              <a:rPr lang="en-GB" sz="3200" dirty="0" err="1" smtClean="0">
                <a:solidFill>
                  <a:schemeClr val="bg1"/>
                </a:solidFill>
              </a:rPr>
              <a:t>Universit</a:t>
            </a:r>
            <a:r>
              <a:rPr lang="hu-HU" sz="3200" dirty="0" err="1" smtClean="0">
                <a:solidFill>
                  <a:schemeClr val="bg1"/>
                </a:solidFill>
              </a:rPr>
              <a:t>ies</a:t>
            </a:r>
            <a:r>
              <a:rPr lang="hu-HU" sz="3200" dirty="0" smtClean="0">
                <a:solidFill>
                  <a:schemeClr val="bg1"/>
                </a:solidFill>
              </a:rPr>
              <a:t>: </a:t>
            </a:r>
          </a:p>
          <a:p>
            <a:r>
              <a:rPr lang="hu-HU" sz="3200" dirty="0" smtClean="0">
                <a:solidFill>
                  <a:schemeClr val="bg1"/>
                </a:solidFill>
              </a:rPr>
              <a:t>The </a:t>
            </a:r>
            <a:r>
              <a:rPr lang="hu-HU" sz="3200" dirty="0" err="1" smtClean="0">
                <a:solidFill>
                  <a:schemeClr val="bg1"/>
                </a:solidFill>
              </a:rPr>
              <a:t>Case</a:t>
            </a:r>
            <a:r>
              <a:rPr lang="hu-HU" sz="3200" dirty="0" smtClean="0">
                <a:solidFill>
                  <a:schemeClr val="bg1"/>
                </a:solidFill>
              </a:rPr>
              <a:t> of Széchenyi István University</a:t>
            </a:r>
            <a:endParaRPr lang="en-GB" sz="3200" dirty="0">
              <a:solidFill>
                <a:schemeClr val="bg1"/>
              </a:solidFill>
            </a:endParaRPr>
          </a:p>
        </p:txBody>
      </p:sp>
    </p:spTree>
    <p:extLst>
      <p:ext uri="{BB962C8B-B14F-4D97-AF65-F5344CB8AC3E}">
        <p14:creationId xmlns:p14="http://schemas.microsoft.com/office/powerpoint/2010/main" val="3590518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10</a:t>
            </a:fld>
            <a:endParaRPr lang="en-GB" dirty="0"/>
          </a:p>
        </p:txBody>
      </p:sp>
      <p:sp>
        <p:nvSpPr>
          <p:cNvPr id="3" name="Cím 2"/>
          <p:cNvSpPr>
            <a:spLocks noGrp="1"/>
          </p:cNvSpPr>
          <p:nvPr>
            <p:ph type="title"/>
          </p:nvPr>
        </p:nvSpPr>
        <p:spPr/>
        <p:txBody>
          <a:bodyPr/>
          <a:lstStyle/>
          <a:p>
            <a:r>
              <a:rPr lang="hu-HU" dirty="0" err="1"/>
              <a:t>Models</a:t>
            </a:r>
            <a:r>
              <a:rPr lang="hu-HU" dirty="0"/>
              <a:t> of </a:t>
            </a:r>
            <a:r>
              <a:rPr lang="hu-HU" dirty="0" err="1"/>
              <a:t>co-operation</a:t>
            </a:r>
            <a:r>
              <a:rPr lang="hu-HU" dirty="0"/>
              <a:t> </a:t>
            </a:r>
            <a:r>
              <a:rPr lang="hu-HU" dirty="0" err="1"/>
              <a:t>between</a:t>
            </a:r>
            <a:r>
              <a:rPr lang="hu-HU" dirty="0"/>
              <a:t> </a:t>
            </a:r>
            <a:br>
              <a:rPr lang="hu-HU" dirty="0"/>
            </a:br>
            <a:r>
              <a:rPr lang="hu-HU" dirty="0" err="1"/>
              <a:t>university</a:t>
            </a:r>
            <a:r>
              <a:rPr lang="hu-HU" dirty="0"/>
              <a:t> and businesses</a:t>
            </a:r>
            <a:r>
              <a:rPr lang="en-GB" dirty="0" smtClean="0"/>
              <a:t/>
            </a:r>
            <a:br>
              <a:rPr lang="en-GB" dirty="0" smtClean="0"/>
            </a:br>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grpSp>
        <p:nvGrpSpPr>
          <p:cNvPr id="7" name="Csoportba foglalás 6"/>
          <p:cNvGrpSpPr/>
          <p:nvPr/>
        </p:nvGrpSpPr>
        <p:grpSpPr>
          <a:xfrm>
            <a:off x="61664" y="1665312"/>
            <a:ext cx="8974832" cy="4572000"/>
            <a:chOff x="96937" y="1373188"/>
            <a:chExt cx="8974832" cy="4572000"/>
          </a:xfrm>
        </p:grpSpPr>
        <p:sp>
          <p:nvSpPr>
            <p:cNvPr id="8" name="Téglalap 7"/>
            <p:cNvSpPr/>
            <p:nvPr/>
          </p:nvSpPr>
          <p:spPr>
            <a:xfrm rot="16200000">
              <a:off x="-663495" y="3268761"/>
              <a:ext cx="1828642" cy="307777"/>
            </a:xfrm>
            <a:prstGeom prst="rect">
              <a:avLst/>
            </a:prstGeom>
          </p:spPr>
          <p:txBody>
            <a:bodyPr wrap="none">
              <a:spAutoFit/>
            </a:bodyPr>
            <a:lstStyle/>
            <a:p>
              <a:pPr>
                <a:defRPr/>
              </a:pPr>
              <a:r>
                <a:rPr lang="hu-HU" sz="1400" b="1" dirty="0" err="1" smtClean="0">
                  <a:solidFill>
                    <a:srgbClr val="F79646"/>
                  </a:solidFill>
                  <a:latin typeface="+mj-lt"/>
                </a:rPr>
                <a:t>Forms</a:t>
              </a:r>
              <a:r>
                <a:rPr lang="hu-HU" sz="1400" b="1" dirty="0" smtClean="0">
                  <a:solidFill>
                    <a:srgbClr val="F79646"/>
                  </a:solidFill>
                  <a:latin typeface="+mj-lt"/>
                </a:rPr>
                <a:t> of </a:t>
              </a:r>
              <a:r>
                <a:rPr lang="hu-HU" sz="1400" b="1" dirty="0" err="1" smtClean="0">
                  <a:solidFill>
                    <a:srgbClr val="F79646"/>
                  </a:solidFill>
                  <a:latin typeface="+mj-lt"/>
                </a:rPr>
                <a:t>co-operation</a:t>
              </a:r>
              <a:endParaRPr lang="hu-HU" sz="1400" b="1" dirty="0">
                <a:solidFill>
                  <a:srgbClr val="F79646"/>
                </a:solidFill>
                <a:latin typeface="+mj-lt"/>
              </a:endParaRPr>
            </a:p>
          </p:txBody>
        </p:sp>
        <p:grpSp>
          <p:nvGrpSpPr>
            <p:cNvPr id="9" name="Csoportba foglalás 52"/>
            <p:cNvGrpSpPr>
              <a:grpSpLocks/>
            </p:cNvGrpSpPr>
            <p:nvPr/>
          </p:nvGrpSpPr>
          <p:grpSpPr bwMode="auto">
            <a:xfrm>
              <a:off x="481806" y="1373188"/>
              <a:ext cx="8589963" cy="4572000"/>
              <a:chOff x="290946" y="1224241"/>
              <a:chExt cx="8589899" cy="4571983"/>
            </a:xfrm>
          </p:grpSpPr>
          <p:sp>
            <p:nvSpPr>
              <p:cNvPr id="24" name="Derékszögű háromszög 23"/>
              <p:cNvSpPr/>
              <p:nvPr/>
            </p:nvSpPr>
            <p:spPr bwMode="auto">
              <a:xfrm rot="5400000" flipH="1">
                <a:off x="815609" y="737679"/>
                <a:ext cx="1125533" cy="2120884"/>
              </a:xfrm>
              <a:prstGeom prst="rtTriangle">
                <a:avLst/>
              </a:prstGeom>
              <a:solidFill>
                <a:schemeClr val="accent1">
                  <a:lumMod val="75000"/>
                </a:schemeClr>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a:lstStyle/>
              <a:p>
                <a:pPr>
                  <a:defRPr/>
                </a:pPr>
                <a:endParaRPr lang="hu-HU">
                  <a:solidFill>
                    <a:prstClr val="white"/>
                  </a:solidFill>
                </a:endParaRPr>
              </a:p>
            </p:txBody>
          </p:sp>
          <p:sp>
            <p:nvSpPr>
              <p:cNvPr id="25" name="Derékszögű háromszög 24"/>
              <p:cNvSpPr/>
              <p:nvPr/>
            </p:nvSpPr>
            <p:spPr bwMode="auto">
              <a:xfrm rot="5400000" flipH="1">
                <a:off x="2965862" y="1875118"/>
                <a:ext cx="1125534" cy="2122471"/>
              </a:xfrm>
              <a:prstGeom prst="rtTriangle">
                <a:avLst/>
              </a:prstGeom>
              <a:solidFill>
                <a:schemeClr val="accent6"/>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a:lstStyle/>
              <a:p>
                <a:pPr>
                  <a:defRPr/>
                </a:pPr>
                <a:endParaRPr lang="hu-HU">
                  <a:solidFill>
                    <a:prstClr val="white"/>
                  </a:solidFill>
                </a:endParaRPr>
              </a:p>
            </p:txBody>
          </p:sp>
          <p:sp>
            <p:nvSpPr>
              <p:cNvPr id="26" name="Derékszögű háromszög 25"/>
              <p:cNvSpPr/>
              <p:nvPr/>
            </p:nvSpPr>
            <p:spPr bwMode="auto">
              <a:xfrm rot="5400000" flipH="1">
                <a:off x="5104208" y="3008588"/>
                <a:ext cx="1125534" cy="2122472"/>
              </a:xfrm>
              <a:prstGeom prst="rtTriangle">
                <a:avLst/>
              </a:prstGeom>
              <a:solidFill>
                <a:schemeClr val="tx2">
                  <a:lumMod val="50000"/>
                  <a:lumOff val="50000"/>
                </a:schemeClr>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a:lstStyle/>
              <a:p>
                <a:pPr>
                  <a:defRPr/>
                </a:pPr>
                <a:endParaRPr lang="hu-HU">
                  <a:solidFill>
                    <a:prstClr val="white"/>
                  </a:solidFill>
                </a:endParaRPr>
              </a:p>
            </p:txBody>
          </p:sp>
          <p:sp>
            <p:nvSpPr>
              <p:cNvPr id="27" name="Derékszögű háromszög 26"/>
              <p:cNvSpPr/>
              <p:nvPr/>
            </p:nvSpPr>
            <p:spPr bwMode="auto">
              <a:xfrm rot="5400000" flipH="1">
                <a:off x="7248905" y="4151584"/>
                <a:ext cx="1125533" cy="2138347"/>
              </a:xfrm>
              <a:prstGeom prst="rtTriangle">
                <a:avLst/>
              </a:prstGeom>
              <a:solidFill>
                <a:schemeClr val="accent6"/>
              </a:solidFill>
              <a:ln>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a:lstStyle/>
              <a:p>
                <a:pPr>
                  <a:defRPr/>
                </a:pPr>
                <a:endParaRPr lang="hu-HU">
                  <a:solidFill>
                    <a:prstClr val="white"/>
                  </a:solidFill>
                </a:endParaRPr>
              </a:p>
            </p:txBody>
          </p:sp>
          <p:sp>
            <p:nvSpPr>
              <p:cNvPr id="28" name="Téglalap 27"/>
              <p:cNvSpPr/>
              <p:nvPr/>
            </p:nvSpPr>
            <p:spPr bwMode="auto">
              <a:xfrm>
                <a:off x="314759" y="2381525"/>
                <a:ext cx="2130409" cy="1130296"/>
              </a:xfrm>
              <a:prstGeom prst="rect">
                <a:avLst/>
              </a:prstGeom>
              <a:solidFill>
                <a:schemeClr val="accent6"/>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sp>
            <p:nvSpPr>
              <p:cNvPr id="29" name="Téglalap 28"/>
              <p:cNvSpPr/>
              <p:nvPr/>
            </p:nvSpPr>
            <p:spPr bwMode="auto">
              <a:xfrm>
                <a:off x="314759" y="4669103"/>
                <a:ext cx="2127234" cy="1100134"/>
              </a:xfrm>
              <a:prstGeom prst="rect">
                <a:avLst/>
              </a:prstGeom>
              <a:solidFill>
                <a:schemeClr val="accent6"/>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sp>
            <p:nvSpPr>
              <p:cNvPr id="30" name="Téglalap 29"/>
              <p:cNvSpPr/>
              <p:nvPr/>
            </p:nvSpPr>
            <p:spPr bwMode="auto">
              <a:xfrm>
                <a:off x="2475330" y="4667516"/>
                <a:ext cx="2109772" cy="1100133"/>
              </a:xfrm>
              <a:prstGeom prst="rect">
                <a:avLst/>
              </a:prstGeom>
              <a:solidFill>
                <a:schemeClr val="accent6"/>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sp>
            <p:nvSpPr>
              <p:cNvPr id="31" name="Téglalap 30"/>
              <p:cNvSpPr/>
              <p:nvPr/>
            </p:nvSpPr>
            <p:spPr bwMode="auto">
              <a:xfrm>
                <a:off x="4610502" y="4667516"/>
                <a:ext cx="2109771" cy="1100133"/>
              </a:xfrm>
              <a:prstGeom prst="rect">
                <a:avLst/>
              </a:prstGeom>
              <a:solidFill>
                <a:schemeClr val="accent6"/>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sp>
            <p:nvSpPr>
              <p:cNvPr id="32" name="Téglalap 31"/>
              <p:cNvSpPr/>
              <p:nvPr/>
            </p:nvSpPr>
            <p:spPr bwMode="auto">
              <a:xfrm>
                <a:off x="2467393" y="3529282"/>
                <a:ext cx="2114534" cy="538161"/>
              </a:xfrm>
              <a:prstGeom prst="rect">
                <a:avLst/>
              </a:prstGeom>
              <a:solidFill>
                <a:schemeClr val="accent1">
                  <a:lumMod val="75000"/>
                </a:schemeClr>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sp>
            <p:nvSpPr>
              <p:cNvPr id="33" name="Téglalap 32"/>
              <p:cNvSpPr/>
              <p:nvPr/>
            </p:nvSpPr>
            <p:spPr bwMode="auto">
              <a:xfrm>
                <a:off x="2472155" y="4091255"/>
                <a:ext cx="2109772" cy="538161"/>
              </a:xfrm>
              <a:prstGeom prst="rect">
                <a:avLst/>
              </a:prstGeom>
              <a:solidFill>
                <a:schemeClr val="tx2">
                  <a:lumMod val="50000"/>
                  <a:lumOff val="50000"/>
                </a:schemeClr>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sp>
            <p:nvSpPr>
              <p:cNvPr id="34" name="Téglalap 33"/>
              <p:cNvSpPr/>
              <p:nvPr/>
            </p:nvSpPr>
            <p:spPr bwMode="auto">
              <a:xfrm>
                <a:off x="314759" y="3529282"/>
                <a:ext cx="2131996" cy="538161"/>
              </a:xfrm>
              <a:prstGeom prst="rect">
                <a:avLst/>
              </a:prstGeom>
              <a:solidFill>
                <a:schemeClr val="accent1">
                  <a:lumMod val="75000"/>
                </a:schemeClr>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sp>
            <p:nvSpPr>
              <p:cNvPr id="35" name="Téglalap 34"/>
              <p:cNvSpPr/>
              <p:nvPr/>
            </p:nvSpPr>
            <p:spPr bwMode="auto">
              <a:xfrm>
                <a:off x="314759" y="4091255"/>
                <a:ext cx="2131996" cy="538161"/>
              </a:xfrm>
              <a:prstGeom prst="rect">
                <a:avLst/>
              </a:prstGeom>
              <a:solidFill>
                <a:schemeClr val="tx2">
                  <a:lumMod val="50000"/>
                  <a:lumOff val="50000"/>
                </a:schemeClr>
              </a:solidFill>
              <a:ln w="19050" cap="flat" cmpd="sng" algn="ctr">
                <a:noFill/>
                <a:prstDash val="solid"/>
                <a:round/>
                <a:headEnd type="none" w="med" len="med"/>
                <a:tailEnd type="none" w="med" len="med"/>
              </a:ln>
              <a:effectLst/>
            </p:spPr>
            <p:txBody>
              <a:bodyPr lIns="36000" tIns="36000" rIns="36000" bIns="36000"/>
              <a:lstStyle/>
              <a:p>
                <a:pPr>
                  <a:spcBef>
                    <a:spcPct val="30000"/>
                  </a:spcBef>
                  <a:buClr>
                    <a:srgbClr val="C0504D"/>
                  </a:buClr>
                  <a:buFont typeface="Audi Type" pitchFamily="34" charset="0"/>
                  <a:buNone/>
                  <a:defRPr/>
                </a:pPr>
                <a:endParaRPr lang="hu-HU">
                  <a:solidFill>
                    <a:prstClr val="black"/>
                  </a:solidFill>
                  <a:latin typeface="Arial" charset="0"/>
                  <a:cs typeface="Arial" charset="0"/>
                </a:endParaRPr>
              </a:p>
            </p:txBody>
          </p:sp>
          <p:cxnSp>
            <p:nvCxnSpPr>
              <p:cNvPr id="36" name="Egyenes összekötő 81"/>
              <p:cNvCxnSpPr>
                <a:cxnSpLocks noChangeShapeType="1"/>
              </p:cNvCxnSpPr>
              <p:nvPr/>
            </p:nvCxnSpPr>
            <p:spPr bwMode="auto">
              <a:xfrm>
                <a:off x="314325" y="1224241"/>
                <a:ext cx="0" cy="4571983"/>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37" name="Egyenes összekötő 83"/>
              <p:cNvCxnSpPr>
                <a:cxnSpLocks noChangeShapeType="1"/>
                <a:endCxn id="27" idx="0"/>
              </p:cNvCxnSpPr>
              <p:nvPr/>
            </p:nvCxnSpPr>
            <p:spPr bwMode="auto">
              <a:xfrm>
                <a:off x="290946" y="5777362"/>
                <a:ext cx="8589899" cy="6426"/>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38" name="Egyenes összekötő 85"/>
              <p:cNvCxnSpPr>
                <a:cxnSpLocks noChangeShapeType="1"/>
                <a:stCxn id="24" idx="4"/>
                <a:endCxn id="27" idx="0"/>
              </p:cNvCxnSpPr>
              <p:nvPr/>
            </p:nvCxnSpPr>
            <p:spPr bwMode="auto">
              <a:xfrm>
                <a:off x="317934" y="1235911"/>
                <a:ext cx="8562911" cy="4547877"/>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39" name="Egyenes összekötő 92"/>
              <p:cNvCxnSpPr>
                <a:cxnSpLocks noChangeShapeType="1"/>
              </p:cNvCxnSpPr>
              <p:nvPr/>
            </p:nvCxnSpPr>
            <p:spPr bwMode="auto">
              <a:xfrm>
                <a:off x="2447925" y="2361350"/>
                <a:ext cx="9525" cy="3420325"/>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40" name="Egyenes összekötő 93"/>
              <p:cNvCxnSpPr>
                <a:cxnSpLocks noChangeShapeType="1"/>
              </p:cNvCxnSpPr>
              <p:nvPr/>
            </p:nvCxnSpPr>
            <p:spPr bwMode="auto">
              <a:xfrm>
                <a:off x="4591050" y="3513875"/>
                <a:ext cx="0" cy="2258275"/>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41" name="Egyenes összekötő 94"/>
              <p:cNvCxnSpPr>
                <a:cxnSpLocks noChangeShapeType="1"/>
                <a:stCxn id="26" idx="0"/>
              </p:cNvCxnSpPr>
              <p:nvPr/>
            </p:nvCxnSpPr>
            <p:spPr bwMode="auto">
              <a:xfrm>
                <a:off x="6727971" y="4632880"/>
                <a:ext cx="4425" cy="1144922"/>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42" name="Egyenes összekötő 95"/>
              <p:cNvCxnSpPr>
                <a:cxnSpLocks noChangeShapeType="1"/>
              </p:cNvCxnSpPr>
              <p:nvPr/>
            </p:nvCxnSpPr>
            <p:spPr bwMode="auto">
              <a:xfrm flipV="1">
                <a:off x="308758" y="4641273"/>
                <a:ext cx="6424551" cy="1979"/>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43" name="Egyenes összekötő 96"/>
              <p:cNvCxnSpPr>
                <a:cxnSpLocks noChangeShapeType="1"/>
              </p:cNvCxnSpPr>
              <p:nvPr/>
            </p:nvCxnSpPr>
            <p:spPr bwMode="auto">
              <a:xfrm>
                <a:off x="304791" y="4075824"/>
                <a:ext cx="4284038" cy="2512"/>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44" name="Egyenes összekötő 97"/>
              <p:cNvCxnSpPr>
                <a:cxnSpLocks noChangeShapeType="1"/>
              </p:cNvCxnSpPr>
              <p:nvPr/>
            </p:nvCxnSpPr>
            <p:spPr bwMode="auto">
              <a:xfrm>
                <a:off x="308741" y="3515664"/>
                <a:ext cx="4284038" cy="2512"/>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45" name="Egyenes összekötő 98"/>
              <p:cNvCxnSpPr>
                <a:cxnSpLocks noChangeShapeType="1"/>
                <a:endCxn id="25" idx="4"/>
              </p:cNvCxnSpPr>
              <p:nvPr/>
            </p:nvCxnSpPr>
            <p:spPr bwMode="auto">
              <a:xfrm flipV="1">
                <a:off x="302821" y="2374235"/>
                <a:ext cx="2164789" cy="83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grpSp>
        <p:sp>
          <p:nvSpPr>
            <p:cNvPr id="11" name="Szövegdoboz 10"/>
            <p:cNvSpPr txBox="1"/>
            <p:nvPr/>
          </p:nvSpPr>
          <p:spPr>
            <a:xfrm flipH="1">
              <a:off x="6923304" y="5319873"/>
              <a:ext cx="1646238" cy="461962"/>
            </a:xfrm>
            <a:prstGeom prst="rect">
              <a:avLst/>
            </a:prstGeom>
            <a:noFill/>
            <a:ln>
              <a:noFill/>
            </a:ln>
            <a:effectLst/>
          </p:spPr>
          <p:txBody>
            <a:bodyPr>
              <a:spAutoFit/>
            </a:bodyPr>
            <a:lstStyle/>
            <a:p>
              <a:pPr>
                <a:defRPr/>
              </a:pPr>
              <a:r>
                <a:rPr lang="hu-HU" sz="1200" b="1" dirty="0" err="1">
                  <a:solidFill>
                    <a:prstClr val="white"/>
                  </a:solidFill>
                </a:rPr>
                <a:t>Development</a:t>
              </a:r>
              <a:r>
                <a:rPr lang="hu-HU" sz="1200" b="1" dirty="0">
                  <a:solidFill>
                    <a:prstClr val="white"/>
                  </a:solidFill>
                </a:rPr>
                <a:t> of </a:t>
              </a:r>
              <a:r>
                <a:rPr lang="hu-HU" sz="1200" b="1" dirty="0" err="1">
                  <a:solidFill>
                    <a:prstClr val="white"/>
                  </a:solidFill>
                </a:rPr>
                <a:t>infrastructure</a:t>
              </a:r>
              <a:r>
                <a:rPr lang="hu-HU" sz="1200" b="1" dirty="0">
                  <a:solidFill>
                    <a:prstClr val="white"/>
                  </a:solidFill>
                </a:rPr>
                <a:t> </a:t>
              </a:r>
            </a:p>
          </p:txBody>
        </p:sp>
        <p:sp>
          <p:nvSpPr>
            <p:cNvPr id="12" name="Szövegdoboz 11"/>
            <p:cNvSpPr txBox="1"/>
            <p:nvPr/>
          </p:nvSpPr>
          <p:spPr>
            <a:xfrm flipH="1">
              <a:off x="4797625" y="5311935"/>
              <a:ext cx="1646237" cy="461962"/>
            </a:xfrm>
            <a:prstGeom prst="rect">
              <a:avLst/>
            </a:prstGeom>
            <a:noFill/>
            <a:ln>
              <a:noFill/>
            </a:ln>
            <a:effectLst/>
          </p:spPr>
          <p:txBody>
            <a:bodyPr>
              <a:spAutoFit/>
            </a:bodyPr>
            <a:lstStyle/>
            <a:p>
              <a:pPr>
                <a:defRPr/>
              </a:pPr>
              <a:r>
                <a:rPr lang="hu-HU" sz="1200" b="1" dirty="0" err="1">
                  <a:solidFill>
                    <a:prstClr val="white"/>
                  </a:solidFill>
                </a:rPr>
                <a:t>Development</a:t>
              </a:r>
              <a:r>
                <a:rPr lang="hu-HU" sz="1200" b="1" dirty="0">
                  <a:solidFill>
                    <a:prstClr val="white"/>
                  </a:solidFill>
                </a:rPr>
                <a:t> of </a:t>
              </a:r>
              <a:r>
                <a:rPr lang="hu-HU" sz="1200" b="1" dirty="0" err="1">
                  <a:solidFill>
                    <a:prstClr val="white"/>
                  </a:solidFill>
                </a:rPr>
                <a:t>infrastructure</a:t>
              </a:r>
              <a:r>
                <a:rPr lang="hu-HU" sz="1200" b="1" dirty="0">
                  <a:solidFill>
                    <a:prstClr val="white"/>
                  </a:solidFill>
                </a:rPr>
                <a:t> </a:t>
              </a:r>
            </a:p>
          </p:txBody>
        </p:sp>
        <p:sp>
          <p:nvSpPr>
            <p:cNvPr id="13" name="Szövegdoboz 12"/>
            <p:cNvSpPr txBox="1"/>
            <p:nvPr/>
          </p:nvSpPr>
          <p:spPr>
            <a:xfrm flipH="1">
              <a:off x="2656024" y="5319873"/>
              <a:ext cx="1644650" cy="461962"/>
            </a:xfrm>
            <a:prstGeom prst="rect">
              <a:avLst/>
            </a:prstGeom>
            <a:noFill/>
            <a:ln>
              <a:noFill/>
            </a:ln>
            <a:effectLst/>
          </p:spPr>
          <p:txBody>
            <a:bodyPr>
              <a:spAutoFit/>
            </a:bodyPr>
            <a:lstStyle/>
            <a:p>
              <a:pPr>
                <a:defRPr/>
              </a:pPr>
              <a:r>
                <a:rPr lang="hu-HU" sz="1200" b="1" dirty="0" err="1">
                  <a:solidFill>
                    <a:prstClr val="white"/>
                  </a:solidFill>
                </a:rPr>
                <a:t>Development</a:t>
              </a:r>
              <a:r>
                <a:rPr lang="hu-HU" sz="1200" b="1" dirty="0">
                  <a:solidFill>
                    <a:prstClr val="white"/>
                  </a:solidFill>
                </a:rPr>
                <a:t> of </a:t>
              </a:r>
              <a:r>
                <a:rPr lang="hu-HU" sz="1200" b="1" dirty="0" err="1">
                  <a:solidFill>
                    <a:prstClr val="white"/>
                  </a:solidFill>
                </a:rPr>
                <a:t>infrastructure</a:t>
              </a:r>
              <a:r>
                <a:rPr lang="hu-HU" sz="1200" b="1" dirty="0">
                  <a:solidFill>
                    <a:prstClr val="white"/>
                  </a:solidFill>
                </a:rPr>
                <a:t> </a:t>
              </a:r>
            </a:p>
          </p:txBody>
        </p:sp>
        <p:sp>
          <p:nvSpPr>
            <p:cNvPr id="14" name="Szövegdoboz 13"/>
            <p:cNvSpPr txBox="1"/>
            <p:nvPr/>
          </p:nvSpPr>
          <p:spPr>
            <a:xfrm flipH="1">
              <a:off x="569119" y="5324814"/>
              <a:ext cx="1644650" cy="461665"/>
            </a:xfrm>
            <a:prstGeom prst="rect">
              <a:avLst/>
            </a:prstGeom>
            <a:noFill/>
            <a:ln>
              <a:noFill/>
            </a:ln>
            <a:effectLst/>
          </p:spPr>
          <p:txBody>
            <a:bodyPr>
              <a:spAutoFit/>
            </a:bodyPr>
            <a:lstStyle/>
            <a:p>
              <a:pPr>
                <a:defRPr/>
              </a:pPr>
              <a:r>
                <a:rPr lang="hu-HU" sz="1200" b="1" dirty="0" err="1" smtClean="0">
                  <a:solidFill>
                    <a:prstClr val="white"/>
                  </a:solidFill>
                </a:rPr>
                <a:t>Development</a:t>
              </a:r>
              <a:r>
                <a:rPr lang="hu-HU" sz="1200" b="1" dirty="0" smtClean="0">
                  <a:solidFill>
                    <a:prstClr val="white"/>
                  </a:solidFill>
                </a:rPr>
                <a:t> of </a:t>
              </a:r>
              <a:r>
                <a:rPr lang="hu-HU" sz="1200" b="1" dirty="0" err="1" smtClean="0">
                  <a:solidFill>
                    <a:prstClr val="white"/>
                  </a:solidFill>
                </a:rPr>
                <a:t>infrastructure</a:t>
              </a:r>
              <a:r>
                <a:rPr lang="hu-HU" sz="1200" b="1" dirty="0" smtClean="0">
                  <a:solidFill>
                    <a:prstClr val="white"/>
                  </a:solidFill>
                </a:rPr>
                <a:t> </a:t>
              </a:r>
              <a:endParaRPr lang="hu-HU" sz="1200" b="1" dirty="0">
                <a:solidFill>
                  <a:prstClr val="white"/>
                </a:solidFill>
              </a:endParaRPr>
            </a:p>
          </p:txBody>
        </p:sp>
        <p:sp>
          <p:nvSpPr>
            <p:cNvPr id="15" name="Szövegdoboz 14"/>
            <p:cNvSpPr txBox="1"/>
            <p:nvPr/>
          </p:nvSpPr>
          <p:spPr>
            <a:xfrm flipH="1">
              <a:off x="4776788" y="4230688"/>
              <a:ext cx="1890712" cy="276225"/>
            </a:xfrm>
            <a:prstGeom prst="rect">
              <a:avLst/>
            </a:prstGeom>
            <a:noFill/>
            <a:ln>
              <a:noFill/>
            </a:ln>
            <a:effectLst/>
          </p:spPr>
          <p:txBody>
            <a:bodyPr>
              <a:spAutoFit/>
            </a:bodyPr>
            <a:lstStyle/>
            <a:p>
              <a:pPr>
                <a:defRPr/>
              </a:pPr>
              <a:r>
                <a:rPr lang="hu-HU" sz="1200" b="1" dirty="0" smtClean="0">
                  <a:solidFill>
                    <a:prstClr val="white"/>
                  </a:solidFill>
                </a:rPr>
                <a:t>Research </a:t>
              </a:r>
              <a:r>
                <a:rPr lang="hu-HU" sz="1200" b="1" dirty="0" err="1" smtClean="0">
                  <a:solidFill>
                    <a:prstClr val="white"/>
                  </a:solidFill>
                </a:rPr>
                <a:t>projects</a:t>
              </a:r>
              <a:endParaRPr lang="hu-HU" sz="1200" b="1" dirty="0">
                <a:solidFill>
                  <a:prstClr val="white"/>
                </a:solidFill>
              </a:endParaRPr>
            </a:p>
          </p:txBody>
        </p:sp>
        <p:sp>
          <p:nvSpPr>
            <p:cNvPr id="16" name="Szövegdoboz 15"/>
            <p:cNvSpPr txBox="1"/>
            <p:nvPr/>
          </p:nvSpPr>
          <p:spPr>
            <a:xfrm flipH="1">
              <a:off x="2647950" y="4230688"/>
              <a:ext cx="1936750" cy="276225"/>
            </a:xfrm>
            <a:prstGeom prst="rect">
              <a:avLst/>
            </a:prstGeom>
            <a:noFill/>
            <a:ln>
              <a:noFill/>
            </a:ln>
            <a:effectLst/>
          </p:spPr>
          <p:txBody>
            <a:bodyPr>
              <a:spAutoFit/>
            </a:bodyPr>
            <a:lstStyle/>
            <a:p>
              <a:pPr>
                <a:defRPr/>
              </a:pPr>
              <a:r>
                <a:rPr lang="hu-HU" sz="1200" b="1" dirty="0" smtClean="0">
                  <a:solidFill>
                    <a:prstClr val="white"/>
                  </a:solidFill>
                </a:rPr>
                <a:t>Research </a:t>
              </a:r>
              <a:r>
                <a:rPr lang="hu-HU" sz="1200" b="1" dirty="0" err="1" smtClean="0">
                  <a:solidFill>
                    <a:prstClr val="white"/>
                  </a:solidFill>
                </a:rPr>
                <a:t>projects</a:t>
              </a:r>
              <a:endParaRPr lang="hu-HU" sz="1200" b="1" dirty="0">
                <a:solidFill>
                  <a:prstClr val="white"/>
                </a:solidFill>
              </a:endParaRPr>
            </a:p>
          </p:txBody>
        </p:sp>
        <p:sp>
          <p:nvSpPr>
            <p:cNvPr id="17" name="Szövegdoboz 16"/>
            <p:cNvSpPr txBox="1"/>
            <p:nvPr/>
          </p:nvSpPr>
          <p:spPr>
            <a:xfrm flipH="1">
              <a:off x="512763" y="4230688"/>
              <a:ext cx="1976437" cy="276225"/>
            </a:xfrm>
            <a:prstGeom prst="rect">
              <a:avLst/>
            </a:prstGeom>
            <a:noFill/>
            <a:ln>
              <a:noFill/>
            </a:ln>
            <a:effectLst/>
          </p:spPr>
          <p:txBody>
            <a:bodyPr>
              <a:spAutoFit/>
            </a:bodyPr>
            <a:lstStyle/>
            <a:p>
              <a:pPr>
                <a:defRPr/>
              </a:pPr>
              <a:r>
                <a:rPr lang="hu-HU" sz="1200" b="1" dirty="0" smtClean="0">
                  <a:solidFill>
                    <a:prstClr val="white"/>
                  </a:solidFill>
                </a:rPr>
                <a:t>Research </a:t>
              </a:r>
              <a:r>
                <a:rPr lang="hu-HU" sz="1200" b="1" dirty="0" err="1" smtClean="0">
                  <a:solidFill>
                    <a:prstClr val="white"/>
                  </a:solidFill>
                </a:rPr>
                <a:t>projects</a:t>
              </a:r>
              <a:endParaRPr lang="hu-HU" sz="1200" b="1" dirty="0">
                <a:solidFill>
                  <a:prstClr val="white"/>
                </a:solidFill>
              </a:endParaRPr>
            </a:p>
          </p:txBody>
        </p:sp>
        <p:sp>
          <p:nvSpPr>
            <p:cNvPr id="18" name="Szövegdoboz 17"/>
            <p:cNvSpPr txBox="1"/>
            <p:nvPr/>
          </p:nvSpPr>
          <p:spPr>
            <a:xfrm flipH="1">
              <a:off x="2640013" y="3673475"/>
              <a:ext cx="1755775" cy="461665"/>
            </a:xfrm>
            <a:prstGeom prst="rect">
              <a:avLst/>
            </a:prstGeom>
            <a:noFill/>
            <a:ln>
              <a:noFill/>
            </a:ln>
            <a:effectLst/>
          </p:spPr>
          <p:txBody>
            <a:bodyPr>
              <a:spAutoFit/>
            </a:bodyPr>
            <a:lstStyle/>
            <a:p>
              <a:pPr>
                <a:defRPr/>
              </a:pPr>
              <a:r>
                <a:rPr lang="hu-HU" sz="1200" b="1" dirty="0" err="1">
                  <a:solidFill>
                    <a:prstClr val="white"/>
                  </a:solidFill>
                </a:rPr>
                <a:t>Company</a:t>
              </a:r>
              <a:r>
                <a:rPr lang="hu-HU" sz="1200" b="1" dirty="0">
                  <a:solidFill>
                    <a:prstClr val="white"/>
                  </a:solidFill>
                </a:rPr>
                <a:t> </a:t>
              </a:r>
              <a:r>
                <a:rPr lang="hu-HU" sz="1200" b="1" dirty="0" err="1">
                  <a:solidFill>
                    <a:prstClr val="white"/>
                  </a:solidFill>
                </a:rPr>
                <a:t>oriented</a:t>
              </a:r>
              <a:r>
                <a:rPr lang="hu-HU" sz="1200" b="1" dirty="0">
                  <a:solidFill>
                    <a:prstClr val="white"/>
                  </a:solidFill>
                </a:rPr>
                <a:t> </a:t>
              </a:r>
              <a:r>
                <a:rPr lang="hu-HU" sz="1200" b="1" dirty="0" err="1">
                  <a:solidFill>
                    <a:prstClr val="white"/>
                  </a:solidFill>
                </a:rPr>
                <a:t>subjects</a:t>
              </a:r>
              <a:r>
                <a:rPr lang="hu-HU" sz="1200" b="1" dirty="0">
                  <a:solidFill>
                    <a:prstClr val="white"/>
                  </a:solidFill>
                </a:rPr>
                <a:t> </a:t>
              </a:r>
            </a:p>
          </p:txBody>
        </p:sp>
        <p:sp>
          <p:nvSpPr>
            <p:cNvPr id="19" name="Szövegdoboz 18"/>
            <p:cNvSpPr txBox="1"/>
            <p:nvPr/>
          </p:nvSpPr>
          <p:spPr>
            <a:xfrm flipH="1">
              <a:off x="514350" y="3659188"/>
              <a:ext cx="1754188" cy="461665"/>
            </a:xfrm>
            <a:prstGeom prst="rect">
              <a:avLst/>
            </a:prstGeom>
            <a:noFill/>
            <a:ln>
              <a:noFill/>
            </a:ln>
            <a:effectLst/>
          </p:spPr>
          <p:txBody>
            <a:bodyPr>
              <a:spAutoFit/>
            </a:bodyPr>
            <a:lstStyle/>
            <a:p>
              <a:pPr>
                <a:defRPr/>
              </a:pPr>
              <a:r>
                <a:rPr lang="hu-HU" sz="1200" b="1" dirty="0" err="1" smtClean="0">
                  <a:solidFill>
                    <a:prstClr val="white"/>
                  </a:solidFill>
                </a:rPr>
                <a:t>Company</a:t>
              </a:r>
              <a:r>
                <a:rPr lang="hu-HU" sz="1200" b="1" dirty="0" smtClean="0">
                  <a:solidFill>
                    <a:prstClr val="white"/>
                  </a:solidFill>
                </a:rPr>
                <a:t> </a:t>
              </a:r>
              <a:r>
                <a:rPr lang="hu-HU" sz="1200" b="1" dirty="0" err="1" smtClean="0">
                  <a:solidFill>
                    <a:prstClr val="white"/>
                  </a:solidFill>
                </a:rPr>
                <a:t>oriented</a:t>
              </a:r>
              <a:r>
                <a:rPr lang="hu-HU" sz="1200" b="1" dirty="0" smtClean="0">
                  <a:solidFill>
                    <a:prstClr val="white"/>
                  </a:solidFill>
                </a:rPr>
                <a:t> </a:t>
              </a:r>
              <a:r>
                <a:rPr lang="hu-HU" sz="1200" b="1" dirty="0" err="1" smtClean="0">
                  <a:solidFill>
                    <a:prstClr val="white"/>
                  </a:solidFill>
                </a:rPr>
                <a:t>subjects</a:t>
              </a:r>
              <a:r>
                <a:rPr lang="hu-HU" sz="1200" b="1" dirty="0" smtClean="0">
                  <a:solidFill>
                    <a:prstClr val="white"/>
                  </a:solidFill>
                </a:rPr>
                <a:t> </a:t>
              </a:r>
              <a:endParaRPr lang="hu-HU" sz="1200" b="1" dirty="0">
                <a:solidFill>
                  <a:prstClr val="white"/>
                </a:solidFill>
              </a:endParaRPr>
            </a:p>
          </p:txBody>
        </p:sp>
        <p:sp>
          <p:nvSpPr>
            <p:cNvPr id="20" name="Szövegdoboz 19"/>
            <p:cNvSpPr txBox="1"/>
            <p:nvPr/>
          </p:nvSpPr>
          <p:spPr>
            <a:xfrm flipH="1">
              <a:off x="2647950" y="3108361"/>
              <a:ext cx="1306512" cy="461665"/>
            </a:xfrm>
            <a:prstGeom prst="rect">
              <a:avLst/>
            </a:prstGeom>
            <a:noFill/>
            <a:ln>
              <a:noFill/>
            </a:ln>
            <a:effectLst/>
          </p:spPr>
          <p:txBody>
            <a:bodyPr>
              <a:spAutoFit/>
            </a:bodyPr>
            <a:lstStyle/>
            <a:p>
              <a:pPr>
                <a:defRPr/>
              </a:pPr>
              <a:r>
                <a:rPr lang="hu-HU" sz="1200" b="1" dirty="0" err="1" smtClean="0">
                  <a:solidFill>
                    <a:prstClr val="white"/>
                  </a:solidFill>
                </a:rPr>
                <a:t>Company-specific</a:t>
              </a:r>
              <a:r>
                <a:rPr lang="hu-HU" sz="1200" b="1" dirty="0" smtClean="0">
                  <a:solidFill>
                    <a:prstClr val="white"/>
                  </a:solidFill>
                </a:rPr>
                <a:t> </a:t>
              </a:r>
              <a:r>
                <a:rPr lang="hu-HU" sz="1200" b="1" dirty="0" err="1" smtClean="0">
                  <a:solidFill>
                    <a:prstClr val="white"/>
                  </a:solidFill>
                </a:rPr>
                <a:t>research</a:t>
              </a:r>
              <a:r>
                <a:rPr lang="hu-HU" sz="1200" b="1" dirty="0" smtClean="0">
                  <a:solidFill>
                    <a:prstClr val="white"/>
                  </a:solidFill>
                </a:rPr>
                <a:t> </a:t>
              </a:r>
              <a:r>
                <a:rPr lang="hu-HU" sz="1200" b="1" dirty="0" err="1" smtClean="0">
                  <a:solidFill>
                    <a:prstClr val="white"/>
                  </a:solidFill>
                </a:rPr>
                <a:t>group</a:t>
              </a:r>
              <a:endParaRPr lang="hu-HU" sz="1200" b="1" dirty="0">
                <a:solidFill>
                  <a:prstClr val="white"/>
                </a:solidFill>
              </a:endParaRPr>
            </a:p>
          </p:txBody>
        </p:sp>
        <p:sp>
          <p:nvSpPr>
            <p:cNvPr id="21" name="Szövegdoboz 20"/>
            <p:cNvSpPr txBox="1"/>
            <p:nvPr/>
          </p:nvSpPr>
          <p:spPr>
            <a:xfrm flipH="1">
              <a:off x="514293" y="3115224"/>
              <a:ext cx="2046288" cy="461665"/>
            </a:xfrm>
            <a:prstGeom prst="rect">
              <a:avLst/>
            </a:prstGeom>
            <a:noFill/>
            <a:ln>
              <a:noFill/>
            </a:ln>
            <a:effectLst/>
          </p:spPr>
          <p:txBody>
            <a:bodyPr>
              <a:spAutoFit/>
            </a:bodyPr>
            <a:lstStyle/>
            <a:p>
              <a:pPr>
                <a:defRPr/>
              </a:pPr>
              <a:r>
                <a:rPr lang="hu-HU" sz="1200" b="1" dirty="0" err="1" smtClean="0">
                  <a:solidFill>
                    <a:prstClr val="white"/>
                  </a:solidFill>
                </a:rPr>
                <a:t>Company-specific</a:t>
              </a:r>
              <a:r>
                <a:rPr lang="hu-HU" sz="1200" b="1" dirty="0" smtClean="0">
                  <a:solidFill>
                    <a:prstClr val="white"/>
                  </a:solidFill>
                </a:rPr>
                <a:t> </a:t>
              </a:r>
              <a:r>
                <a:rPr lang="hu-HU" sz="1200" b="1" dirty="0" err="1" smtClean="0">
                  <a:solidFill>
                    <a:prstClr val="white"/>
                  </a:solidFill>
                </a:rPr>
                <a:t>departments</a:t>
              </a:r>
              <a:r>
                <a:rPr lang="hu-HU" sz="1200" b="1" dirty="0" smtClean="0">
                  <a:solidFill>
                    <a:prstClr val="white"/>
                  </a:solidFill>
                </a:rPr>
                <a:t> and </a:t>
              </a:r>
              <a:r>
                <a:rPr lang="hu-HU" sz="1200" b="1" dirty="0" err="1" smtClean="0">
                  <a:solidFill>
                    <a:prstClr val="white"/>
                  </a:solidFill>
                </a:rPr>
                <a:t>institutions</a:t>
              </a:r>
              <a:r>
                <a:rPr lang="hu-HU" sz="1200" b="1" dirty="0" smtClean="0">
                  <a:solidFill>
                    <a:prstClr val="white"/>
                  </a:solidFill>
                </a:rPr>
                <a:t> </a:t>
              </a:r>
              <a:endParaRPr lang="hu-HU" sz="1200" b="1" dirty="0">
                <a:solidFill>
                  <a:prstClr val="white"/>
                </a:solidFill>
              </a:endParaRPr>
            </a:p>
          </p:txBody>
        </p:sp>
        <p:sp>
          <p:nvSpPr>
            <p:cNvPr id="22" name="Szövegdoboz 21"/>
            <p:cNvSpPr txBox="1"/>
            <p:nvPr/>
          </p:nvSpPr>
          <p:spPr>
            <a:xfrm flipH="1">
              <a:off x="542204" y="1815158"/>
              <a:ext cx="1119188" cy="646331"/>
            </a:xfrm>
            <a:prstGeom prst="rect">
              <a:avLst/>
            </a:prstGeom>
            <a:noFill/>
            <a:ln>
              <a:noFill/>
            </a:ln>
            <a:effectLst/>
          </p:spPr>
          <p:txBody>
            <a:bodyPr>
              <a:spAutoFit/>
            </a:bodyPr>
            <a:lstStyle/>
            <a:p>
              <a:pPr>
                <a:defRPr/>
              </a:pPr>
              <a:r>
                <a:rPr lang="hu-HU" sz="1200" b="1" dirty="0" err="1" smtClean="0">
                  <a:solidFill>
                    <a:prstClr val="white"/>
                  </a:solidFill>
                </a:rPr>
                <a:t>Lectures</a:t>
              </a:r>
              <a:r>
                <a:rPr lang="hu-HU" sz="1200" b="1" dirty="0" smtClean="0">
                  <a:solidFill>
                    <a:prstClr val="white"/>
                  </a:solidFill>
                </a:rPr>
                <a:t> </a:t>
              </a:r>
              <a:r>
                <a:rPr lang="hu-HU" sz="1200" b="1" dirty="0" err="1" smtClean="0">
                  <a:solidFill>
                    <a:prstClr val="white"/>
                  </a:solidFill>
                </a:rPr>
                <a:t>in</a:t>
              </a:r>
              <a:r>
                <a:rPr lang="hu-HU" sz="1200" b="1" dirty="0" smtClean="0">
                  <a:solidFill>
                    <a:prstClr val="white"/>
                  </a:solidFill>
                </a:rPr>
                <a:t> </a:t>
              </a:r>
              <a:r>
                <a:rPr lang="hu-HU" sz="1200" b="1" dirty="0" err="1" smtClean="0">
                  <a:solidFill>
                    <a:prstClr val="white"/>
                  </a:solidFill>
                </a:rPr>
                <a:t>foreign</a:t>
              </a:r>
              <a:r>
                <a:rPr lang="hu-HU" sz="1200" b="1" dirty="0" smtClean="0">
                  <a:solidFill>
                    <a:prstClr val="white"/>
                  </a:solidFill>
                </a:rPr>
                <a:t> </a:t>
              </a:r>
              <a:r>
                <a:rPr lang="hu-HU" sz="1200" b="1" dirty="0" err="1" smtClean="0">
                  <a:solidFill>
                    <a:prstClr val="white"/>
                  </a:solidFill>
                </a:rPr>
                <a:t>languages</a:t>
              </a:r>
              <a:endParaRPr lang="hu-HU" sz="1200" b="1" dirty="0">
                <a:solidFill>
                  <a:prstClr val="white"/>
                </a:solidFill>
              </a:endParaRPr>
            </a:p>
          </p:txBody>
        </p:sp>
      </p:grpSp>
      <p:pic>
        <p:nvPicPr>
          <p:cNvPr id="46" name="Picture 6" descr="http://richpoi.com/images/content/31361_shell-eco-marath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240" y="1449011"/>
            <a:ext cx="2549556" cy="15127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static.techmonitor.hu/hirek/atadtak-a-belsoegesu-motorok-tanszek-uj-epuletet-gyorben-20120502/original/motor_tanszek_gyor_mti_techmonitor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712" y="3066558"/>
            <a:ext cx="2333820" cy="155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97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11</a:t>
            </a:fld>
            <a:endParaRPr lang="en-GB" dirty="0"/>
          </a:p>
        </p:txBody>
      </p:sp>
      <p:sp>
        <p:nvSpPr>
          <p:cNvPr id="3" name="Cím 2"/>
          <p:cNvSpPr>
            <a:spLocks noGrp="1"/>
          </p:cNvSpPr>
          <p:nvPr>
            <p:ph type="title"/>
          </p:nvPr>
        </p:nvSpPr>
        <p:spPr/>
        <p:txBody>
          <a:bodyPr/>
          <a:lstStyle/>
          <a:p>
            <a:pPr lvl="0" fontAlgn="ctr">
              <a:spcBef>
                <a:spcPts val="0"/>
              </a:spcBef>
              <a:defRPr/>
            </a:pPr>
            <a:r>
              <a:rPr lang="en-GB" dirty="0">
                <a:solidFill>
                  <a:schemeClr val="accent1">
                    <a:lumMod val="50000"/>
                  </a:schemeClr>
                </a:solidFill>
                <a:latin typeface="Bahnschrift Light" panose="020B0502040204020203" pitchFamily="34" charset="0"/>
              </a:rPr>
              <a:t>20</a:t>
            </a:r>
            <a:r>
              <a:rPr lang="hu-HU" dirty="0">
                <a:solidFill>
                  <a:schemeClr val="accent1">
                    <a:lumMod val="50000"/>
                  </a:schemeClr>
                </a:solidFill>
                <a:latin typeface="Bahnschrift Light" panose="020B0502040204020203" pitchFamily="34" charset="0"/>
              </a:rPr>
              <a:t>19 </a:t>
            </a:r>
            <a:r>
              <a:rPr lang="en-GB" dirty="0">
                <a:solidFill>
                  <a:schemeClr val="accent1">
                    <a:lumMod val="50000"/>
                  </a:schemeClr>
                </a:solidFill>
                <a:latin typeface="Bahnschrift Light" panose="020B0502040204020203" pitchFamily="34" charset="0"/>
              </a:rPr>
              <a:t>/</a:t>
            </a:r>
            <a:r>
              <a:rPr lang="hu-HU" dirty="0">
                <a:solidFill>
                  <a:schemeClr val="accent1">
                    <a:lumMod val="50000"/>
                  </a:schemeClr>
                </a:solidFill>
                <a:latin typeface="Bahnschrift Light" panose="020B0502040204020203" pitchFamily="34" charset="0"/>
              </a:rPr>
              <a:t> </a:t>
            </a:r>
            <a:r>
              <a:rPr lang="hu-HU" dirty="0" smtClean="0">
                <a:solidFill>
                  <a:schemeClr val="accent1">
                    <a:lumMod val="50000"/>
                  </a:schemeClr>
                </a:solidFill>
                <a:latin typeface="Bahnschrift Light" panose="020B0502040204020203" pitchFamily="34" charset="0"/>
              </a:rPr>
              <a:t>2020: International </a:t>
            </a:r>
            <a:r>
              <a:rPr lang="en-US" dirty="0">
                <a:solidFill>
                  <a:schemeClr val="accent1">
                    <a:lumMod val="50000"/>
                  </a:schemeClr>
                </a:solidFill>
                <a:latin typeface="Bahnschrift Light" panose="020B0502040204020203" pitchFamily="34" charset="0"/>
              </a:rPr>
              <a:t>full degree </a:t>
            </a:r>
            <a:r>
              <a:rPr lang="en-GB" dirty="0">
                <a:solidFill>
                  <a:schemeClr val="accent1">
                    <a:lumMod val="50000"/>
                  </a:schemeClr>
                </a:solidFill>
                <a:latin typeface="Bahnschrift Light" panose="020B0502040204020203" pitchFamily="34" charset="0"/>
              </a:rPr>
              <a:t>programmes</a:t>
            </a:r>
            <a:r>
              <a:rPr lang="hu-HU" dirty="0">
                <a:solidFill>
                  <a:schemeClr val="accent1">
                    <a:lumMod val="50000"/>
                  </a:schemeClr>
                </a:solidFill>
                <a:latin typeface="Bahnschrift Light" panose="020B0502040204020203" pitchFamily="34" charset="0"/>
              </a:rPr>
              <a:t> (</a:t>
            </a:r>
            <a:r>
              <a:rPr lang="hu-HU" dirty="0" err="1">
                <a:solidFill>
                  <a:schemeClr val="accent1">
                    <a:lumMod val="50000"/>
                  </a:schemeClr>
                </a:solidFill>
                <a:latin typeface="Bahnschrift Light" panose="020B0502040204020203" pitchFamily="34" charset="0"/>
              </a:rPr>
              <a:t>English-taught</a:t>
            </a:r>
            <a:r>
              <a:rPr lang="hu-HU" dirty="0">
                <a:solidFill>
                  <a:schemeClr val="accent1">
                    <a:lumMod val="50000"/>
                  </a:schemeClr>
                </a:solidFill>
                <a:latin typeface="Bahnschrift Light" panose="020B0502040204020203" pitchFamily="34" charset="0"/>
              </a:rPr>
              <a:t>)</a:t>
            </a:r>
            <a:endParaRPr lang="en-GB" dirty="0">
              <a:solidFill>
                <a:schemeClr val="accent1">
                  <a:lumMod val="50000"/>
                </a:schemeClr>
              </a:solidFill>
              <a:latin typeface="Bahnschrift Light" panose="020B0502040204020203" pitchFamily="34" charset="0"/>
            </a:endParaRPr>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pic>
        <p:nvPicPr>
          <p:cNvPr id="7" name="Kép 6"/>
          <p:cNvPicPr>
            <a:picLocks noChangeAspect="1"/>
          </p:cNvPicPr>
          <p:nvPr/>
        </p:nvPicPr>
        <p:blipFill>
          <a:blip r:embed="rId3"/>
          <a:stretch>
            <a:fillRect/>
          </a:stretch>
        </p:blipFill>
        <p:spPr>
          <a:xfrm>
            <a:off x="0" y="1700808"/>
            <a:ext cx="9144000" cy="4373773"/>
          </a:xfrm>
          <a:prstGeom prst="rect">
            <a:avLst/>
          </a:prstGeom>
        </p:spPr>
      </p:pic>
    </p:spTree>
    <p:extLst>
      <p:ext uri="{BB962C8B-B14F-4D97-AF65-F5344CB8AC3E}">
        <p14:creationId xmlns:p14="http://schemas.microsoft.com/office/powerpoint/2010/main" val="2475196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12</a:t>
            </a:fld>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
        <p:nvSpPr>
          <p:cNvPr id="2" name="Tartalom helye 1"/>
          <p:cNvSpPr>
            <a:spLocks noGrp="1"/>
          </p:cNvSpPr>
          <p:nvPr>
            <p:ph idx="1"/>
          </p:nvPr>
        </p:nvSpPr>
        <p:spPr>
          <a:xfrm>
            <a:off x="251520" y="1412776"/>
            <a:ext cx="6192688" cy="5373216"/>
          </a:xfrm>
        </p:spPr>
        <p:txBody>
          <a:bodyPr>
            <a:noAutofit/>
          </a:bodyPr>
          <a:lstStyle/>
          <a:p>
            <a:r>
              <a:rPr lang="en-GB" sz="2000" dirty="0" smtClean="0"/>
              <a:t>Ambition to become a research university and appear in international rankings in the years to come</a:t>
            </a:r>
          </a:p>
          <a:p>
            <a:r>
              <a:rPr lang="en-GB" sz="2000" dirty="0" smtClean="0"/>
              <a:t>Intensive collaboration with the business </a:t>
            </a:r>
            <a:r>
              <a:rPr lang="hu-HU" sz="2000" dirty="0" err="1" smtClean="0"/>
              <a:t>community</a:t>
            </a:r>
            <a:endParaRPr lang="en-GB" sz="2000" dirty="0" smtClean="0"/>
          </a:p>
          <a:p>
            <a:r>
              <a:rPr lang="en-GB" sz="2000" dirty="0" smtClean="0"/>
              <a:t>Companies (in particular AUDI </a:t>
            </a:r>
            <a:r>
              <a:rPr lang="en-GB" sz="2000" dirty="0" err="1" smtClean="0"/>
              <a:t>Hungaria</a:t>
            </a:r>
            <a:r>
              <a:rPr lang="en-GB" sz="2000" dirty="0" smtClean="0"/>
              <a:t> located in </a:t>
            </a:r>
            <a:r>
              <a:rPr lang="en-GB" sz="2000" dirty="0" err="1" smtClean="0"/>
              <a:t>Győr</a:t>
            </a:r>
            <a:r>
              <a:rPr lang="en-GB" sz="2000" dirty="0" smtClean="0"/>
              <a:t>) facilitate strongly the development of the university through dual education, research projects, needs for continuous education and MBA / PhD programmes</a:t>
            </a:r>
          </a:p>
          <a:p>
            <a:r>
              <a:rPr lang="en-GB" sz="2000" dirty="0" smtClean="0"/>
              <a:t>Focus on students’ projects, support and hosting of student competitions</a:t>
            </a:r>
          </a:p>
          <a:p>
            <a:r>
              <a:rPr lang="en-GB" sz="2000" dirty="0" smtClean="0"/>
              <a:t>Key factor of continuous development: Triple Helix type of collaborations are daily routine</a:t>
            </a:r>
            <a:endParaRPr lang="en-GB" sz="2000" dirty="0"/>
          </a:p>
        </p:txBody>
      </p:sp>
      <p:sp>
        <p:nvSpPr>
          <p:cNvPr id="3" name="Cím 2"/>
          <p:cNvSpPr>
            <a:spLocks noGrp="1"/>
          </p:cNvSpPr>
          <p:nvPr>
            <p:ph type="title"/>
          </p:nvPr>
        </p:nvSpPr>
        <p:spPr/>
        <p:txBody>
          <a:bodyPr/>
          <a:lstStyle/>
          <a:p>
            <a:r>
              <a:rPr lang="en-GB" dirty="0" smtClean="0"/>
              <a:t>Specificity of </a:t>
            </a:r>
            <a:r>
              <a:rPr lang="en-GB" dirty="0" err="1" smtClean="0"/>
              <a:t>Széchenyi</a:t>
            </a:r>
            <a:r>
              <a:rPr lang="en-GB" dirty="0" smtClean="0"/>
              <a:t> István University</a:t>
            </a:r>
            <a:endParaRPr lang="en-GB" dirty="0"/>
          </a:p>
        </p:txBody>
      </p: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755157"/>
            <a:ext cx="23336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3825032"/>
            <a:ext cx="23336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ép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1339904"/>
            <a:ext cx="2455066" cy="648936"/>
          </a:xfrm>
          <a:prstGeom prst="rect">
            <a:avLst/>
          </a:prstGeom>
        </p:spPr>
      </p:pic>
      <p:pic>
        <p:nvPicPr>
          <p:cNvPr id="9" name="Kép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9719" y="2036292"/>
            <a:ext cx="2413000" cy="1809750"/>
          </a:xfrm>
          <a:prstGeom prst="rect">
            <a:avLst/>
          </a:prstGeom>
        </p:spPr>
      </p:pic>
    </p:spTree>
    <p:extLst>
      <p:ext uri="{BB962C8B-B14F-4D97-AF65-F5344CB8AC3E}">
        <p14:creationId xmlns:p14="http://schemas.microsoft.com/office/powerpoint/2010/main" val="4160679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13</a:t>
            </a:fld>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
        <p:nvSpPr>
          <p:cNvPr id="2" name="Tartalom helye 1"/>
          <p:cNvSpPr>
            <a:spLocks noGrp="1"/>
          </p:cNvSpPr>
          <p:nvPr>
            <p:ph idx="1"/>
          </p:nvPr>
        </p:nvSpPr>
        <p:spPr>
          <a:xfrm>
            <a:off x="395536" y="1340768"/>
            <a:ext cx="8517632" cy="5400600"/>
          </a:xfrm>
        </p:spPr>
        <p:txBody>
          <a:bodyPr>
            <a:normAutofit fontScale="77500" lnSpcReduction="20000"/>
          </a:bodyPr>
          <a:lstStyle/>
          <a:p>
            <a:r>
              <a:rPr lang="en-GB" dirty="0" smtClean="0"/>
              <a:t>Support of intrapreneurship and „enabler” persons </a:t>
            </a:r>
            <a:r>
              <a:rPr lang="hu-HU" dirty="0" smtClean="0"/>
              <a:t>and </a:t>
            </a:r>
            <a:r>
              <a:rPr lang="hu-HU" dirty="0" err="1" smtClean="0"/>
              <a:t>scientific</a:t>
            </a:r>
            <a:r>
              <a:rPr lang="hu-HU" dirty="0" smtClean="0"/>
              <a:t> excellence </a:t>
            </a:r>
            <a:r>
              <a:rPr lang="en-GB" dirty="0" smtClean="0"/>
              <a:t>vs. „publish or p</a:t>
            </a:r>
            <a:r>
              <a:rPr lang="hu-HU" dirty="0" smtClean="0"/>
              <a:t>e</a:t>
            </a:r>
            <a:r>
              <a:rPr lang="en-GB" dirty="0" err="1" smtClean="0"/>
              <a:t>rish</a:t>
            </a:r>
            <a:r>
              <a:rPr lang="en-GB" dirty="0" smtClean="0"/>
              <a:t>” principle</a:t>
            </a:r>
          </a:p>
          <a:p>
            <a:r>
              <a:rPr lang="en-GB" dirty="0" smtClean="0"/>
              <a:t>Development of different mind-set and more entrepreneurial university staff through entrepreneurial actions (e.g. Zero budget planning)</a:t>
            </a:r>
          </a:p>
          <a:p>
            <a:r>
              <a:rPr lang="en-GB" dirty="0" smtClean="0"/>
              <a:t>Our </a:t>
            </a:r>
            <a:r>
              <a:rPr lang="hu-HU" dirty="0" err="1" smtClean="0"/>
              <a:t>entrepreneurial</a:t>
            </a:r>
            <a:r>
              <a:rPr lang="hu-HU" dirty="0" smtClean="0"/>
              <a:t> </a:t>
            </a:r>
            <a:r>
              <a:rPr lang="en-GB" dirty="0" smtClean="0"/>
              <a:t>approach: </a:t>
            </a:r>
            <a:r>
              <a:rPr lang="en-GB" b="1" dirty="0" smtClean="0"/>
              <a:t>„get out of the building”:</a:t>
            </a:r>
          </a:p>
          <a:p>
            <a:pPr lvl="1"/>
            <a:r>
              <a:rPr lang="en-GB" dirty="0" smtClean="0"/>
              <a:t>Discussion of business needs/company issues, challenges with entrepreneurs, company managers, experts</a:t>
            </a:r>
          </a:p>
          <a:p>
            <a:pPr lvl="1"/>
            <a:r>
              <a:rPr lang="en-GB" dirty="0" smtClean="0"/>
              <a:t>Short term staff exchanges help hands on experiences with modern technologies (i.e. Audi </a:t>
            </a:r>
            <a:r>
              <a:rPr lang="en-GB" dirty="0" err="1" smtClean="0"/>
              <a:t>Hungaria</a:t>
            </a:r>
            <a:r>
              <a:rPr lang="en-GB" dirty="0" smtClean="0"/>
              <a:t> internship program)</a:t>
            </a:r>
          </a:p>
          <a:p>
            <a:pPr lvl="1"/>
            <a:r>
              <a:rPr lang="en-GB" dirty="0" smtClean="0"/>
              <a:t>Involvement of students into company projects (i.e. creation of learning environment for students) </a:t>
            </a:r>
          </a:p>
        </p:txBody>
      </p:sp>
      <p:sp>
        <p:nvSpPr>
          <p:cNvPr id="3" name="Cím 2"/>
          <p:cNvSpPr>
            <a:spLocks noGrp="1"/>
          </p:cNvSpPr>
          <p:nvPr>
            <p:ph type="title"/>
          </p:nvPr>
        </p:nvSpPr>
        <p:spPr/>
        <p:txBody>
          <a:bodyPr/>
          <a:lstStyle/>
          <a:p>
            <a:r>
              <a:rPr lang="en-GB" dirty="0" smtClean="0"/>
              <a:t>Outlook: the way ahead</a:t>
            </a:r>
            <a:endParaRPr lang="en-GB" dirty="0"/>
          </a:p>
        </p:txBody>
      </p:sp>
    </p:spTree>
    <p:extLst>
      <p:ext uri="{BB962C8B-B14F-4D97-AF65-F5344CB8AC3E}">
        <p14:creationId xmlns:p14="http://schemas.microsoft.com/office/powerpoint/2010/main" val="226651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US" smtClean="0"/>
              <a:pPr/>
              <a:t>14</a:t>
            </a:fld>
            <a:endParaRPr lang="en-US" dirty="0"/>
          </a:p>
        </p:txBody>
      </p:sp>
      <p:sp>
        <p:nvSpPr>
          <p:cNvPr id="6" name="Élőláb helye 5"/>
          <p:cNvSpPr>
            <a:spLocks noGrp="1"/>
          </p:cNvSpPr>
          <p:nvPr>
            <p:ph type="ftr" sz="quarter" idx="3"/>
          </p:nvPr>
        </p:nvSpPr>
        <p:spPr/>
        <p:txBody>
          <a:bodyPr/>
          <a:lstStyle/>
          <a:p>
            <a:r>
              <a:rPr lang="en-US" dirty="0" smtClean="0"/>
              <a:t>Presenter: Dr. Tibor Dőry</a:t>
            </a:r>
            <a:endParaRPr lang="en-US" dirty="0"/>
          </a:p>
        </p:txBody>
      </p:sp>
      <p:sp>
        <p:nvSpPr>
          <p:cNvPr id="3" name="Cím 2"/>
          <p:cNvSpPr>
            <a:spLocks noGrp="1"/>
          </p:cNvSpPr>
          <p:nvPr>
            <p:ph type="title"/>
          </p:nvPr>
        </p:nvSpPr>
        <p:spPr/>
        <p:txBody>
          <a:bodyPr/>
          <a:lstStyle/>
          <a:p>
            <a:r>
              <a:rPr lang="en-GB" dirty="0" smtClean="0"/>
              <a:t>Future: Higher education and industry collaboration centre (FIEK) </a:t>
            </a:r>
            <a:endParaRPr lang="en-GB" dirty="0"/>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44" y="1390080"/>
            <a:ext cx="8132396" cy="5082748"/>
          </a:xfrm>
          <a:prstGeom prst="rect">
            <a:avLst/>
          </a:prstGeom>
        </p:spPr>
      </p:pic>
    </p:spTree>
    <p:extLst>
      <p:ext uri="{BB962C8B-B14F-4D97-AF65-F5344CB8AC3E}">
        <p14:creationId xmlns:p14="http://schemas.microsoft.com/office/powerpoint/2010/main" val="3153913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711349"/>
            <a:ext cx="8229600" cy="4525963"/>
          </a:xfrm>
        </p:spPr>
        <p:txBody>
          <a:bodyPr/>
          <a:lstStyle/>
          <a:p>
            <a:pPr marL="0" indent="0" algn="ctr">
              <a:buNone/>
            </a:pPr>
            <a:endParaRPr lang="en-US" dirty="0" smtClean="0"/>
          </a:p>
          <a:p>
            <a:pPr marL="0" indent="0" algn="ctr">
              <a:buNone/>
            </a:pPr>
            <a:r>
              <a:rPr lang="en-US" dirty="0" smtClean="0"/>
              <a:t>Thank you for your attention!</a:t>
            </a:r>
          </a:p>
          <a:p>
            <a:pPr marL="0" indent="0" algn="ctr">
              <a:buNone/>
            </a:pPr>
            <a:endParaRPr lang="en-US" dirty="0" smtClean="0"/>
          </a:p>
          <a:p>
            <a:pPr marL="0" indent="0" algn="ctr">
              <a:buNone/>
            </a:pPr>
            <a:r>
              <a:rPr lang="en-US" sz="2400" dirty="0" smtClean="0">
                <a:hlinkClick r:id="rId2"/>
              </a:rPr>
              <a:t>doryti@sze.hu</a:t>
            </a:r>
            <a:r>
              <a:rPr lang="en-US" sz="2400" dirty="0" smtClean="0"/>
              <a:t> </a:t>
            </a:r>
            <a:endParaRPr lang="en-US" sz="2400" dirty="0"/>
          </a:p>
        </p:txBody>
      </p:sp>
      <p:sp>
        <p:nvSpPr>
          <p:cNvPr id="4" name="Dia számának helye 3"/>
          <p:cNvSpPr>
            <a:spLocks noGrp="1"/>
          </p:cNvSpPr>
          <p:nvPr>
            <p:ph type="sldNum" sz="quarter" idx="12"/>
          </p:nvPr>
        </p:nvSpPr>
        <p:spPr/>
        <p:txBody>
          <a:bodyPr/>
          <a:lstStyle/>
          <a:p>
            <a:fld id="{5AEFF3C3-52B2-4720-8995-6D71325175CE}" type="slidenum">
              <a:rPr lang="hu-HU" smtClean="0"/>
              <a:pPr/>
              <a:t>15</a:t>
            </a:fld>
            <a:endParaRPr lang="hu-HU"/>
          </a:p>
        </p:txBody>
      </p:sp>
      <p:sp>
        <p:nvSpPr>
          <p:cNvPr id="6" name="Élőláb helye 5"/>
          <p:cNvSpPr>
            <a:spLocks noGrp="1"/>
          </p:cNvSpPr>
          <p:nvPr>
            <p:ph type="ftr" sz="quarter" idx="3"/>
          </p:nvPr>
        </p:nvSpPr>
        <p:spPr/>
        <p:txBody>
          <a:bodyPr/>
          <a:lstStyle/>
          <a:p>
            <a:r>
              <a:rPr lang="hu-HU" dirty="0" err="1" smtClean="0"/>
              <a:t>Presenter</a:t>
            </a:r>
            <a:r>
              <a:rPr lang="hu-HU" dirty="0" smtClean="0"/>
              <a:t>: Dr. Tibor Dőry</a:t>
            </a:r>
            <a:endParaRPr lang="hu-HU" dirty="0"/>
          </a:p>
        </p:txBody>
      </p:sp>
    </p:spTree>
    <p:extLst>
      <p:ext uri="{BB962C8B-B14F-4D97-AF65-F5344CB8AC3E}">
        <p14:creationId xmlns:p14="http://schemas.microsoft.com/office/powerpoint/2010/main" val="165440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rtalom helye 6"/>
          <p:cNvSpPr>
            <a:spLocks noGrp="1"/>
          </p:cNvSpPr>
          <p:nvPr>
            <p:ph idx="1"/>
          </p:nvPr>
        </p:nvSpPr>
        <p:spPr>
          <a:xfrm>
            <a:off x="395536" y="1268760"/>
            <a:ext cx="8229600" cy="5256584"/>
          </a:xfrm>
        </p:spPr>
        <p:txBody>
          <a:bodyPr>
            <a:normAutofit fontScale="77500" lnSpcReduction="20000"/>
          </a:bodyPr>
          <a:lstStyle/>
          <a:p>
            <a:r>
              <a:rPr lang="en-US" dirty="0"/>
              <a:t>Pressures of the public for easier access to higher </a:t>
            </a:r>
            <a:r>
              <a:rPr lang="en-US" dirty="0" smtClean="0"/>
              <a:t>education</a:t>
            </a:r>
            <a:endParaRPr lang="hu-HU" dirty="0" smtClean="0"/>
          </a:p>
          <a:p>
            <a:r>
              <a:rPr lang="hu-HU" dirty="0" smtClean="0"/>
              <a:t>E</a:t>
            </a:r>
            <a:r>
              <a:rPr lang="en-US" dirty="0" err="1" smtClean="0"/>
              <a:t>xpectations</a:t>
            </a:r>
            <a:r>
              <a:rPr lang="en-US" dirty="0" smtClean="0"/>
              <a:t> </a:t>
            </a:r>
            <a:r>
              <a:rPr lang="en-US" dirty="0"/>
              <a:t>of governments on involvement and contribution of university to socio-economic development of the </a:t>
            </a:r>
            <a:r>
              <a:rPr lang="en-US" dirty="0" smtClean="0"/>
              <a:t>country</a:t>
            </a:r>
            <a:endParaRPr lang="hu-HU" dirty="0" smtClean="0"/>
          </a:p>
          <a:p>
            <a:r>
              <a:rPr lang="en-US" dirty="0" smtClean="0"/>
              <a:t>Universities </a:t>
            </a:r>
            <a:r>
              <a:rPr lang="hu-HU" dirty="0" err="1" smtClean="0"/>
              <a:t>are</a:t>
            </a:r>
            <a:r>
              <a:rPr lang="hu-HU" dirty="0" smtClean="0"/>
              <a:t> </a:t>
            </a:r>
            <a:r>
              <a:rPr lang="en-US" dirty="0" smtClean="0"/>
              <a:t>no longer regarded only as parts </a:t>
            </a:r>
            <a:r>
              <a:rPr lang="en-US" dirty="0"/>
              <a:t>of the national education system, protected by the </a:t>
            </a:r>
            <a:r>
              <a:rPr lang="en-US" dirty="0" smtClean="0"/>
              <a:t>state</a:t>
            </a:r>
            <a:endParaRPr lang="hu-HU" dirty="0" smtClean="0"/>
          </a:p>
          <a:p>
            <a:r>
              <a:rPr lang="hu-HU" dirty="0" smtClean="0"/>
              <a:t>U</a:t>
            </a:r>
            <a:r>
              <a:rPr lang="en-US" dirty="0" err="1" smtClean="0"/>
              <a:t>niversities</a:t>
            </a:r>
            <a:r>
              <a:rPr lang="en-US" dirty="0" smtClean="0"/>
              <a:t> fight </a:t>
            </a:r>
            <a:r>
              <a:rPr lang="en-US" dirty="0"/>
              <a:t>for students, research and </a:t>
            </a:r>
            <a:r>
              <a:rPr lang="en-US" dirty="0" smtClean="0"/>
              <a:t>financing</a:t>
            </a:r>
            <a:r>
              <a:rPr lang="hu-HU" dirty="0" smtClean="0"/>
              <a:t>, </a:t>
            </a:r>
            <a:r>
              <a:rPr lang="hu-HU" dirty="0" err="1" smtClean="0"/>
              <a:t>they</a:t>
            </a:r>
            <a:r>
              <a:rPr lang="en-US" dirty="0" smtClean="0"/>
              <a:t> </a:t>
            </a:r>
            <a:r>
              <a:rPr lang="en-US" dirty="0"/>
              <a:t>devote more attention to development of relations with external stakeholders, which demands a complete change of their previous methods of management, financing, internal structure and external relations, as well as the methods of performing activities (van </a:t>
            </a:r>
            <a:r>
              <a:rPr lang="en-US" dirty="0" err="1"/>
              <a:t>Ginkel</a:t>
            </a:r>
            <a:r>
              <a:rPr lang="en-US" dirty="0"/>
              <a:t> 2002</a:t>
            </a:r>
            <a:r>
              <a:rPr lang="en-US" dirty="0" smtClean="0"/>
              <a:t>).</a:t>
            </a:r>
            <a:endParaRPr lang="en-US" dirty="0"/>
          </a:p>
        </p:txBody>
      </p:sp>
      <p:sp>
        <p:nvSpPr>
          <p:cNvPr id="4" name="Dia számának helye 3"/>
          <p:cNvSpPr>
            <a:spLocks noGrp="1"/>
          </p:cNvSpPr>
          <p:nvPr>
            <p:ph type="sldNum" sz="quarter" idx="12"/>
          </p:nvPr>
        </p:nvSpPr>
        <p:spPr/>
        <p:txBody>
          <a:bodyPr/>
          <a:lstStyle/>
          <a:p>
            <a:fld id="{5AEFF3C3-52B2-4720-8995-6D71325175CE}" type="slidenum">
              <a:rPr lang="en-GB" smtClean="0"/>
              <a:pPr/>
              <a:t>2</a:t>
            </a:fld>
            <a:endParaRPr lang="en-GB" dirty="0"/>
          </a:p>
        </p:txBody>
      </p:sp>
      <p:sp>
        <p:nvSpPr>
          <p:cNvPr id="3" name="Cím 2"/>
          <p:cNvSpPr>
            <a:spLocks noGrp="1"/>
          </p:cNvSpPr>
          <p:nvPr>
            <p:ph type="title"/>
          </p:nvPr>
        </p:nvSpPr>
        <p:spPr/>
        <p:txBody>
          <a:bodyPr/>
          <a:lstStyle/>
          <a:p>
            <a:r>
              <a:rPr lang="hu-HU" dirty="0" smtClean="0"/>
              <a:t>Key </a:t>
            </a:r>
            <a:r>
              <a:rPr lang="hu-HU" dirty="0" err="1" smtClean="0"/>
              <a:t>trends</a:t>
            </a:r>
            <a:r>
              <a:rPr lang="hu-HU" dirty="0" smtClean="0"/>
              <a:t> </a:t>
            </a:r>
            <a:r>
              <a:rPr lang="hu-HU" dirty="0" err="1" smtClean="0"/>
              <a:t>that</a:t>
            </a:r>
            <a:r>
              <a:rPr lang="hu-HU" dirty="0" smtClean="0"/>
              <a:t> </a:t>
            </a:r>
            <a:r>
              <a:rPr lang="hu-HU" dirty="0" err="1" smtClean="0"/>
              <a:t>impact</a:t>
            </a:r>
            <a:r>
              <a:rPr lang="hu-HU" dirty="0" smtClean="0"/>
              <a:t> </a:t>
            </a:r>
            <a:r>
              <a:rPr lang="hu-HU" dirty="0" err="1" smtClean="0"/>
              <a:t>universities</a:t>
            </a:r>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Tree>
    <p:extLst>
      <p:ext uri="{BB962C8B-B14F-4D97-AF65-F5344CB8AC3E}">
        <p14:creationId xmlns:p14="http://schemas.microsoft.com/office/powerpoint/2010/main" val="320816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rtalom helye 6"/>
          <p:cNvSpPr>
            <a:spLocks noGrp="1"/>
          </p:cNvSpPr>
          <p:nvPr>
            <p:ph idx="1"/>
          </p:nvPr>
        </p:nvSpPr>
        <p:spPr/>
        <p:txBody>
          <a:bodyPr>
            <a:normAutofit fontScale="85000" lnSpcReduction="20000"/>
          </a:bodyPr>
          <a:lstStyle/>
          <a:p>
            <a:r>
              <a:rPr lang="en-US" dirty="0" smtClean="0"/>
              <a:t>University </a:t>
            </a:r>
            <a:r>
              <a:rPr lang="en-US" dirty="0"/>
              <a:t>is becoming entrepreneurial in order to address the needs of its own environment, and contribute to regional and national economic development (Gibb, 2012), but also to improve its own financial situation and the position of its employees. </a:t>
            </a:r>
            <a:endParaRPr lang="hu-HU" dirty="0" smtClean="0"/>
          </a:p>
          <a:p>
            <a:endParaRPr lang="hu-HU" dirty="0" smtClean="0"/>
          </a:p>
          <a:p>
            <a:r>
              <a:rPr lang="en-US" dirty="0" smtClean="0"/>
              <a:t>Entrepreneurial </a:t>
            </a:r>
            <a:r>
              <a:rPr lang="en-US" dirty="0"/>
              <a:t>university refers to the university, which is able to survive and adapt in highly complex and uncertain conditions of the environment in which it operates (Clark, 2001</a:t>
            </a:r>
            <a:r>
              <a:rPr lang="en-US" dirty="0" smtClean="0"/>
              <a:t>)</a:t>
            </a:r>
            <a:endParaRPr lang="hu-HU" dirty="0" smtClean="0"/>
          </a:p>
          <a:p>
            <a:endParaRPr lang="hu-HU" dirty="0" smtClean="0"/>
          </a:p>
          <a:p>
            <a:endParaRPr lang="hu-HU" dirty="0"/>
          </a:p>
        </p:txBody>
      </p:sp>
      <p:sp>
        <p:nvSpPr>
          <p:cNvPr id="4" name="Dia számának helye 3"/>
          <p:cNvSpPr>
            <a:spLocks noGrp="1"/>
          </p:cNvSpPr>
          <p:nvPr>
            <p:ph type="sldNum" sz="quarter" idx="12"/>
          </p:nvPr>
        </p:nvSpPr>
        <p:spPr/>
        <p:txBody>
          <a:bodyPr/>
          <a:lstStyle/>
          <a:p>
            <a:fld id="{5AEFF3C3-52B2-4720-8995-6D71325175CE}" type="slidenum">
              <a:rPr lang="en-GB" smtClean="0"/>
              <a:pPr/>
              <a:t>3</a:t>
            </a:fld>
            <a:endParaRPr lang="en-GB" dirty="0"/>
          </a:p>
        </p:txBody>
      </p:sp>
      <p:sp>
        <p:nvSpPr>
          <p:cNvPr id="3" name="Cím 2"/>
          <p:cNvSpPr>
            <a:spLocks noGrp="1"/>
          </p:cNvSpPr>
          <p:nvPr>
            <p:ph type="title"/>
          </p:nvPr>
        </p:nvSpPr>
        <p:spPr/>
        <p:txBody>
          <a:bodyPr/>
          <a:lstStyle/>
          <a:p>
            <a:r>
              <a:rPr lang="hu-HU" dirty="0" err="1" smtClean="0"/>
              <a:t>Entrepreneurial</a:t>
            </a:r>
            <a:r>
              <a:rPr lang="hu-HU" dirty="0" smtClean="0"/>
              <a:t> </a:t>
            </a:r>
            <a:r>
              <a:rPr lang="hu-HU" dirty="0" err="1" smtClean="0"/>
              <a:t>universities</a:t>
            </a:r>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Tree>
    <p:extLst>
      <p:ext uri="{BB962C8B-B14F-4D97-AF65-F5344CB8AC3E}">
        <p14:creationId xmlns:p14="http://schemas.microsoft.com/office/powerpoint/2010/main" val="138205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4</a:t>
            </a:fld>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
        <p:nvSpPr>
          <p:cNvPr id="3" name="Cím 2"/>
          <p:cNvSpPr>
            <a:spLocks noGrp="1"/>
          </p:cNvSpPr>
          <p:nvPr>
            <p:ph type="title"/>
          </p:nvPr>
        </p:nvSpPr>
        <p:spPr/>
        <p:txBody>
          <a:bodyPr/>
          <a:lstStyle/>
          <a:p>
            <a:r>
              <a:rPr lang="en-GB" dirty="0" err="1" smtClean="0"/>
              <a:t>HEInnovate</a:t>
            </a:r>
            <a:r>
              <a:rPr lang="hu-HU" dirty="0" smtClean="0"/>
              <a:t> – an OECD-EC </a:t>
            </a:r>
            <a:r>
              <a:rPr lang="hu-HU" dirty="0" err="1" smtClean="0"/>
              <a:t>initiative</a:t>
            </a:r>
            <a:r>
              <a:rPr lang="hu-HU" dirty="0" smtClean="0"/>
              <a:t/>
            </a:r>
            <a:br>
              <a:rPr lang="hu-HU" dirty="0" smtClean="0"/>
            </a:br>
            <a:r>
              <a:rPr lang="hu-HU" dirty="0" smtClean="0"/>
              <a:t>The </a:t>
            </a:r>
            <a:r>
              <a:rPr lang="hu-HU" dirty="0" err="1" smtClean="0"/>
              <a:t>guiding</a:t>
            </a:r>
            <a:r>
              <a:rPr lang="hu-HU" dirty="0" smtClean="0"/>
              <a:t> </a:t>
            </a:r>
            <a:r>
              <a:rPr lang="hu-HU" dirty="0" err="1" smtClean="0"/>
              <a:t>framework</a:t>
            </a:r>
            <a:endParaRPr lang="en-GB" dirty="0"/>
          </a:p>
        </p:txBody>
      </p:sp>
      <p:pic>
        <p:nvPicPr>
          <p:cNvPr id="2" name="Kép 1"/>
          <p:cNvPicPr>
            <a:picLocks noChangeAspect="1"/>
          </p:cNvPicPr>
          <p:nvPr/>
        </p:nvPicPr>
        <p:blipFill>
          <a:blip r:embed="rId3"/>
          <a:stretch>
            <a:fillRect/>
          </a:stretch>
        </p:blipFill>
        <p:spPr>
          <a:xfrm>
            <a:off x="-36512" y="1290861"/>
            <a:ext cx="9144000" cy="5175726"/>
          </a:xfrm>
          <a:prstGeom prst="rect">
            <a:avLst/>
          </a:prstGeom>
        </p:spPr>
      </p:pic>
      <p:sp>
        <p:nvSpPr>
          <p:cNvPr id="5" name="Szövegdoboz 4"/>
          <p:cNvSpPr txBox="1"/>
          <p:nvPr/>
        </p:nvSpPr>
        <p:spPr>
          <a:xfrm>
            <a:off x="2483352" y="3068960"/>
            <a:ext cx="4536920" cy="461665"/>
          </a:xfrm>
          <a:prstGeom prst="rect">
            <a:avLst/>
          </a:prstGeom>
          <a:noFill/>
        </p:spPr>
        <p:txBody>
          <a:bodyPr wrap="square" rtlCol="0">
            <a:spAutoFit/>
          </a:bodyPr>
          <a:lstStyle/>
          <a:p>
            <a:r>
              <a:rPr lang="hu-HU" sz="2400" dirty="0" err="1" smtClean="0"/>
              <a:t>Website</a:t>
            </a:r>
            <a:r>
              <a:rPr lang="hu-HU" sz="2400" dirty="0"/>
              <a:t>: https://heinnovate.eu/en</a:t>
            </a:r>
          </a:p>
        </p:txBody>
      </p:sp>
    </p:spTree>
    <p:extLst>
      <p:ext uri="{BB962C8B-B14F-4D97-AF65-F5344CB8AC3E}">
        <p14:creationId xmlns:p14="http://schemas.microsoft.com/office/powerpoint/2010/main" val="3724874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5</a:t>
            </a:fld>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
        <p:nvSpPr>
          <p:cNvPr id="3" name="Cím 2"/>
          <p:cNvSpPr>
            <a:spLocks noGrp="1"/>
          </p:cNvSpPr>
          <p:nvPr>
            <p:ph type="title"/>
          </p:nvPr>
        </p:nvSpPr>
        <p:spPr/>
        <p:txBody>
          <a:bodyPr/>
          <a:lstStyle/>
          <a:p>
            <a:r>
              <a:rPr lang="en-GB" dirty="0" err="1" smtClean="0"/>
              <a:t>HEInnovate</a:t>
            </a:r>
            <a:r>
              <a:rPr lang="hu-HU" dirty="0" smtClean="0"/>
              <a:t> – a </a:t>
            </a:r>
            <a:r>
              <a:rPr lang="hu-HU" dirty="0" err="1" smtClean="0"/>
              <a:t>self-assessment</a:t>
            </a:r>
            <a:r>
              <a:rPr lang="hu-HU" dirty="0" smtClean="0"/>
              <a:t> </a:t>
            </a:r>
            <a:r>
              <a:rPr lang="hu-HU" dirty="0" err="1" smtClean="0"/>
              <a:t>tool</a:t>
            </a:r>
            <a:endParaRPr lang="en-GB" dirty="0"/>
          </a:p>
        </p:txBody>
      </p:sp>
      <p:pic>
        <p:nvPicPr>
          <p:cNvPr id="5" name="Kép 4"/>
          <p:cNvPicPr>
            <a:picLocks noChangeAspect="1"/>
          </p:cNvPicPr>
          <p:nvPr/>
        </p:nvPicPr>
        <p:blipFill>
          <a:blip r:embed="rId3"/>
          <a:stretch>
            <a:fillRect/>
          </a:stretch>
        </p:blipFill>
        <p:spPr>
          <a:xfrm>
            <a:off x="0" y="1719325"/>
            <a:ext cx="9144000" cy="4301963"/>
          </a:xfrm>
          <a:prstGeom prst="rect">
            <a:avLst/>
          </a:prstGeom>
        </p:spPr>
      </p:pic>
    </p:spTree>
    <p:extLst>
      <p:ext uri="{BB962C8B-B14F-4D97-AF65-F5344CB8AC3E}">
        <p14:creationId xmlns:p14="http://schemas.microsoft.com/office/powerpoint/2010/main" val="824365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6</a:t>
            </a:fld>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
        <p:nvSpPr>
          <p:cNvPr id="2" name="Tartalom helye 1"/>
          <p:cNvSpPr>
            <a:spLocks noGrp="1"/>
          </p:cNvSpPr>
          <p:nvPr>
            <p:ph idx="1"/>
          </p:nvPr>
        </p:nvSpPr>
        <p:spPr/>
        <p:txBody>
          <a:bodyPr>
            <a:normAutofit fontScale="92500" lnSpcReduction="20000"/>
          </a:bodyPr>
          <a:lstStyle/>
          <a:p>
            <a:r>
              <a:rPr lang="en-GB" dirty="0" smtClean="0"/>
              <a:t>Diverse set of five universities selected</a:t>
            </a:r>
            <a:br>
              <a:rPr lang="en-GB" dirty="0" smtClean="0"/>
            </a:br>
            <a:r>
              <a:rPr lang="en-GB" dirty="0" smtClean="0"/>
              <a:t>i.e. traditional, specialised and new, such as S</a:t>
            </a:r>
            <a:r>
              <a:rPr lang="hu-HU" dirty="0" err="1" smtClean="0"/>
              <a:t>zéchenyi</a:t>
            </a:r>
            <a:r>
              <a:rPr lang="hu-HU" dirty="0" smtClean="0"/>
              <a:t> István University</a:t>
            </a:r>
            <a:endParaRPr lang="en-GB" dirty="0" smtClean="0"/>
          </a:p>
          <a:p>
            <a:r>
              <a:rPr lang="en-GB" dirty="0" smtClean="0"/>
              <a:t>Activities included:</a:t>
            </a:r>
          </a:p>
          <a:p>
            <a:pPr lvl="1"/>
            <a:r>
              <a:rPr lang="en-GB" dirty="0" smtClean="0"/>
              <a:t>Awareness  raising workshops</a:t>
            </a:r>
          </a:p>
          <a:p>
            <a:pPr lvl="1"/>
            <a:r>
              <a:rPr lang="en-GB" dirty="0" smtClean="0"/>
              <a:t>Online survey, i.e. </a:t>
            </a:r>
            <a:r>
              <a:rPr lang="en-GB" dirty="0" err="1" smtClean="0"/>
              <a:t>HEInnovate</a:t>
            </a:r>
            <a:r>
              <a:rPr lang="en-GB" dirty="0" smtClean="0"/>
              <a:t> tool</a:t>
            </a:r>
          </a:p>
          <a:p>
            <a:pPr lvl="1"/>
            <a:r>
              <a:rPr lang="en-GB" dirty="0" smtClean="0"/>
              <a:t>Study visits of review team</a:t>
            </a:r>
          </a:p>
          <a:p>
            <a:pPr lvl="1"/>
            <a:r>
              <a:rPr lang="en-GB" dirty="0" smtClean="0"/>
              <a:t>Discussion and dissemination of conclusions of the review team </a:t>
            </a:r>
          </a:p>
          <a:p>
            <a:r>
              <a:rPr lang="en-GB" dirty="0" smtClean="0"/>
              <a:t>Highly motivated TTO managers took a lead and facilitated the review process</a:t>
            </a:r>
          </a:p>
          <a:p>
            <a:endParaRPr lang="en-GB" dirty="0" smtClean="0"/>
          </a:p>
          <a:p>
            <a:endParaRPr lang="en-GB" dirty="0" smtClean="0"/>
          </a:p>
          <a:p>
            <a:endParaRPr lang="en-GB" dirty="0"/>
          </a:p>
        </p:txBody>
      </p:sp>
      <p:sp>
        <p:nvSpPr>
          <p:cNvPr id="3" name="Cím 2"/>
          <p:cNvSpPr>
            <a:spLocks noGrp="1"/>
          </p:cNvSpPr>
          <p:nvPr>
            <p:ph type="title"/>
          </p:nvPr>
        </p:nvSpPr>
        <p:spPr/>
        <p:txBody>
          <a:bodyPr/>
          <a:lstStyle/>
          <a:p>
            <a:r>
              <a:rPr lang="en-GB" dirty="0" err="1" smtClean="0"/>
              <a:t>HEInnovate</a:t>
            </a:r>
            <a:r>
              <a:rPr lang="en-GB" dirty="0" smtClean="0"/>
              <a:t> in Hungary</a:t>
            </a:r>
            <a:endParaRPr lang="en-GB" dirty="0"/>
          </a:p>
        </p:txBody>
      </p:sp>
    </p:spTree>
    <p:extLst>
      <p:ext uri="{BB962C8B-B14F-4D97-AF65-F5344CB8AC3E}">
        <p14:creationId xmlns:p14="http://schemas.microsoft.com/office/powerpoint/2010/main" val="2406873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7</a:t>
            </a:fld>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sp>
        <p:nvSpPr>
          <p:cNvPr id="2" name="Tartalom helye 1"/>
          <p:cNvSpPr>
            <a:spLocks noGrp="1"/>
          </p:cNvSpPr>
          <p:nvPr>
            <p:ph idx="1"/>
          </p:nvPr>
        </p:nvSpPr>
        <p:spPr/>
        <p:txBody>
          <a:bodyPr>
            <a:normAutofit/>
          </a:bodyPr>
          <a:lstStyle/>
          <a:p>
            <a:endParaRPr lang="en-GB" dirty="0" smtClean="0"/>
          </a:p>
          <a:p>
            <a:endParaRPr lang="en-GB" dirty="0" smtClean="0"/>
          </a:p>
          <a:p>
            <a:endParaRPr lang="en-GB" dirty="0"/>
          </a:p>
        </p:txBody>
      </p:sp>
      <p:sp>
        <p:nvSpPr>
          <p:cNvPr id="3" name="Cím 2"/>
          <p:cNvSpPr>
            <a:spLocks noGrp="1"/>
          </p:cNvSpPr>
          <p:nvPr>
            <p:ph type="title"/>
          </p:nvPr>
        </p:nvSpPr>
        <p:spPr>
          <a:xfrm>
            <a:off x="2843624" y="216000"/>
            <a:ext cx="5976848" cy="864000"/>
          </a:xfrm>
        </p:spPr>
        <p:txBody>
          <a:bodyPr/>
          <a:lstStyle/>
          <a:p>
            <a:r>
              <a:rPr lang="en-GB" sz="2200" dirty="0" err="1" smtClean="0"/>
              <a:t>HEInnovate</a:t>
            </a:r>
            <a:r>
              <a:rPr lang="en-GB" sz="2200" dirty="0" smtClean="0"/>
              <a:t> </a:t>
            </a:r>
            <a:r>
              <a:rPr lang="hu-HU" sz="2200" dirty="0" err="1" smtClean="0"/>
              <a:t>recommendations</a:t>
            </a:r>
            <a:r>
              <a:rPr lang="hu-HU" sz="2200" dirty="0" smtClean="0"/>
              <a:t> </a:t>
            </a:r>
            <a:r>
              <a:rPr lang="hu-HU" sz="2200" dirty="0" err="1" smtClean="0">
                <a:latin typeface="Caecilia-HeavyItalic"/>
              </a:rPr>
              <a:t>for</a:t>
            </a:r>
            <a:r>
              <a:rPr lang="hu-HU" sz="2200" dirty="0" smtClean="0">
                <a:latin typeface="Caecilia-HeavyItalic"/>
              </a:rPr>
              <a:t> </a:t>
            </a:r>
            <a:r>
              <a:rPr lang="hu-HU" sz="2200" dirty="0" err="1">
                <a:latin typeface="Caecilia-HeavyItalic"/>
              </a:rPr>
              <a:t>higher</a:t>
            </a:r>
            <a:r>
              <a:rPr lang="hu-HU" sz="2200" dirty="0">
                <a:latin typeface="Caecilia-HeavyItalic"/>
              </a:rPr>
              <a:t> </a:t>
            </a:r>
            <a:r>
              <a:rPr lang="hu-HU" sz="2200" dirty="0" err="1">
                <a:latin typeface="Caecilia-HeavyItalic"/>
              </a:rPr>
              <a:t>education</a:t>
            </a:r>
            <a:r>
              <a:rPr lang="hu-HU" sz="2200" dirty="0">
                <a:latin typeface="Caecilia-HeavyItalic"/>
              </a:rPr>
              <a:t> </a:t>
            </a:r>
            <a:r>
              <a:rPr lang="hu-HU" sz="2200" dirty="0" err="1" smtClean="0">
                <a:latin typeface="Caecilia-HeavyItalic"/>
              </a:rPr>
              <a:t>institutions</a:t>
            </a:r>
            <a:r>
              <a:rPr lang="hu-HU" sz="2200" dirty="0" smtClean="0">
                <a:latin typeface="Caecilia-HeavyItalic"/>
              </a:rPr>
              <a:t> </a:t>
            </a:r>
            <a:r>
              <a:rPr lang="hu-HU" sz="2200" dirty="0" err="1" smtClean="0">
                <a:latin typeface="Caecilia-HeavyItalic"/>
              </a:rPr>
              <a:t>in</a:t>
            </a:r>
            <a:r>
              <a:rPr lang="hu-HU" sz="2200" dirty="0" smtClean="0">
                <a:latin typeface="Caecilia-HeavyItalic"/>
              </a:rPr>
              <a:t> </a:t>
            </a:r>
            <a:r>
              <a:rPr lang="hu-HU" sz="2200" i="1" dirty="0" smtClean="0">
                <a:latin typeface="Caecilia-HeavyItalic"/>
              </a:rPr>
              <a:t>Hungary</a:t>
            </a:r>
            <a:r>
              <a:rPr lang="hu-HU" sz="2200" i="1" dirty="0">
                <a:latin typeface="Caecilia-HeavyItalic"/>
              </a:rPr>
              <a:t/>
            </a:r>
            <a:br>
              <a:rPr lang="hu-HU" sz="2200" i="1" dirty="0">
                <a:latin typeface="Caecilia-HeavyItalic"/>
              </a:rPr>
            </a:br>
            <a:endParaRPr lang="en-GB" sz="2200" dirty="0"/>
          </a:p>
        </p:txBody>
      </p:sp>
      <p:sp>
        <p:nvSpPr>
          <p:cNvPr id="5" name="Téglalap 4"/>
          <p:cNvSpPr/>
          <p:nvPr/>
        </p:nvSpPr>
        <p:spPr>
          <a:xfrm>
            <a:off x="323528" y="1556792"/>
            <a:ext cx="8712968" cy="4708981"/>
          </a:xfrm>
          <a:prstGeom prst="rect">
            <a:avLst/>
          </a:prstGeom>
        </p:spPr>
        <p:txBody>
          <a:bodyPr wrap="square">
            <a:spAutoFit/>
          </a:bodyPr>
          <a:lstStyle/>
          <a:p>
            <a:pPr marL="171450" indent="-171450">
              <a:buFont typeface="Arial" panose="020B0604020202020204" pitchFamily="34" charset="0"/>
              <a:buChar char="•"/>
            </a:pPr>
            <a:r>
              <a:rPr lang="en-US" sz="2000" dirty="0" smtClean="0">
                <a:latin typeface="Caecilia-Roman"/>
              </a:rPr>
              <a:t>Develop </a:t>
            </a:r>
            <a:r>
              <a:rPr lang="en-US" sz="2000" dirty="0">
                <a:latin typeface="Caecilia-Roman"/>
              </a:rPr>
              <a:t>a common understanding of the third mission and the entrepreneurial </a:t>
            </a:r>
            <a:r>
              <a:rPr lang="en-US" sz="2000" dirty="0" smtClean="0">
                <a:latin typeface="Caecilia-Roman"/>
              </a:rPr>
              <a:t>agenda</a:t>
            </a:r>
            <a:r>
              <a:rPr lang="hu-HU" sz="2000" dirty="0" smtClean="0">
                <a:latin typeface="Caecilia-Roman"/>
              </a:rPr>
              <a:t> </a:t>
            </a:r>
            <a:r>
              <a:rPr lang="en-US" sz="2000" dirty="0" smtClean="0">
                <a:latin typeface="Caecilia-Roman"/>
              </a:rPr>
              <a:t>specific </a:t>
            </a:r>
            <a:r>
              <a:rPr lang="en-US" sz="2000" dirty="0">
                <a:latin typeface="Caecilia-Roman"/>
              </a:rPr>
              <a:t>to the HEI’s profile and expectations.</a:t>
            </a:r>
          </a:p>
          <a:p>
            <a:pPr marL="171450" indent="-171450">
              <a:buFont typeface="Arial" panose="020B0604020202020204" pitchFamily="34" charset="0"/>
              <a:buChar char="•"/>
            </a:pPr>
            <a:r>
              <a:rPr lang="en-US" sz="2000" dirty="0" smtClean="0">
                <a:latin typeface="Caecilia-Roman"/>
              </a:rPr>
              <a:t>Appoint </a:t>
            </a:r>
            <a:r>
              <a:rPr lang="en-US" sz="2000" dirty="0">
                <a:latin typeface="Caecilia-Roman"/>
              </a:rPr>
              <a:t>a senior manager with responsibility for entrepreneurship, innovation and </a:t>
            </a:r>
            <a:r>
              <a:rPr lang="en-US" sz="2000" dirty="0" smtClean="0">
                <a:latin typeface="Caecilia-Roman"/>
              </a:rPr>
              <a:t>the</a:t>
            </a:r>
            <a:r>
              <a:rPr lang="hu-HU" sz="2000" dirty="0" smtClean="0">
                <a:latin typeface="Caecilia-Roman"/>
              </a:rPr>
              <a:t> </a:t>
            </a:r>
            <a:r>
              <a:rPr lang="hu-HU" sz="2000" dirty="0" err="1" smtClean="0">
                <a:latin typeface="Caecilia-Roman"/>
              </a:rPr>
              <a:t>third</a:t>
            </a:r>
            <a:r>
              <a:rPr lang="hu-HU" sz="2000" dirty="0" smtClean="0">
                <a:latin typeface="Caecilia-Roman"/>
              </a:rPr>
              <a:t> </a:t>
            </a:r>
            <a:r>
              <a:rPr lang="hu-HU" sz="2000" dirty="0" err="1">
                <a:latin typeface="Caecilia-Roman"/>
              </a:rPr>
              <a:t>mission</a:t>
            </a:r>
            <a:r>
              <a:rPr lang="hu-HU" sz="2000" dirty="0">
                <a:latin typeface="Caecilia-Roman"/>
              </a:rPr>
              <a:t>.</a:t>
            </a:r>
          </a:p>
          <a:p>
            <a:pPr marL="171450" indent="-171450">
              <a:buFont typeface="Arial" panose="020B0604020202020204" pitchFamily="34" charset="0"/>
              <a:buChar char="•"/>
            </a:pPr>
            <a:r>
              <a:rPr lang="hu-HU" sz="2000" dirty="0" err="1" smtClean="0">
                <a:latin typeface="Caecilia-Roman"/>
              </a:rPr>
              <a:t>Introduce</a:t>
            </a:r>
            <a:r>
              <a:rPr lang="hu-HU" sz="2000" dirty="0" smtClean="0">
                <a:latin typeface="Caecilia-Roman"/>
              </a:rPr>
              <a:t> </a:t>
            </a:r>
            <a:r>
              <a:rPr lang="hu-HU" sz="2000" dirty="0" err="1">
                <a:latin typeface="Caecilia-Roman"/>
              </a:rPr>
              <a:t>viable</a:t>
            </a:r>
            <a:r>
              <a:rPr lang="hu-HU" sz="2000" dirty="0">
                <a:latin typeface="Caecilia-Roman"/>
              </a:rPr>
              <a:t> </a:t>
            </a:r>
            <a:r>
              <a:rPr lang="hu-HU" sz="2000" dirty="0" err="1">
                <a:latin typeface="Caecilia-Roman"/>
              </a:rPr>
              <a:t>resource</a:t>
            </a:r>
            <a:r>
              <a:rPr lang="hu-HU" sz="2000" dirty="0">
                <a:latin typeface="Caecilia-Roman"/>
              </a:rPr>
              <a:t> </a:t>
            </a:r>
            <a:r>
              <a:rPr lang="hu-HU" sz="2000" dirty="0" err="1">
                <a:latin typeface="Caecilia-Roman"/>
              </a:rPr>
              <a:t>allocation</a:t>
            </a:r>
            <a:r>
              <a:rPr lang="hu-HU" sz="2000" dirty="0">
                <a:latin typeface="Caecilia-Roman"/>
              </a:rPr>
              <a:t> </a:t>
            </a:r>
            <a:r>
              <a:rPr lang="hu-HU" sz="2000" dirty="0" err="1">
                <a:latin typeface="Caecilia-Roman"/>
              </a:rPr>
              <a:t>mechanisms</a:t>
            </a:r>
            <a:r>
              <a:rPr lang="hu-HU" sz="2000" dirty="0">
                <a:latin typeface="Caecilia-Roman"/>
              </a:rPr>
              <a:t> to support </a:t>
            </a:r>
            <a:r>
              <a:rPr lang="hu-HU" sz="2000" dirty="0" err="1">
                <a:latin typeface="Caecilia-Roman"/>
              </a:rPr>
              <a:t>entrepreneurship</a:t>
            </a:r>
            <a:r>
              <a:rPr lang="hu-HU" sz="2000" dirty="0">
                <a:latin typeface="Caecilia-Roman"/>
              </a:rPr>
              <a:t>, </a:t>
            </a:r>
            <a:r>
              <a:rPr lang="hu-HU" sz="2000" dirty="0" err="1" smtClean="0">
                <a:latin typeface="Caecilia-Roman"/>
              </a:rPr>
              <a:t>innovation</a:t>
            </a:r>
            <a:r>
              <a:rPr lang="hu-HU" sz="2000" dirty="0" smtClean="0">
                <a:latin typeface="Caecilia-Roman"/>
              </a:rPr>
              <a:t> </a:t>
            </a:r>
            <a:r>
              <a:rPr lang="en-US" sz="2000" dirty="0" smtClean="0">
                <a:latin typeface="Caecilia-Roman"/>
              </a:rPr>
              <a:t>and </a:t>
            </a:r>
            <a:r>
              <a:rPr lang="en-US" sz="2000" dirty="0">
                <a:latin typeface="Caecilia-Roman"/>
              </a:rPr>
              <a:t>the third mission, including incentives, an innovation fund and horizontal </a:t>
            </a:r>
            <a:r>
              <a:rPr lang="en-US" sz="2000" dirty="0" smtClean="0">
                <a:latin typeface="Caecilia-Roman"/>
              </a:rPr>
              <a:t>support</a:t>
            </a:r>
            <a:r>
              <a:rPr lang="hu-HU" sz="2000" dirty="0" smtClean="0">
                <a:latin typeface="Caecilia-Roman"/>
              </a:rPr>
              <a:t> </a:t>
            </a:r>
            <a:r>
              <a:rPr lang="hu-HU" sz="2000" dirty="0" err="1" smtClean="0">
                <a:latin typeface="Caecilia-Roman"/>
              </a:rPr>
              <a:t>services</a:t>
            </a:r>
            <a:r>
              <a:rPr lang="hu-HU" sz="2000" dirty="0">
                <a:latin typeface="Caecilia-Roman"/>
              </a:rPr>
              <a:t>.</a:t>
            </a:r>
          </a:p>
          <a:p>
            <a:pPr marL="171450" indent="-171450">
              <a:buFont typeface="Arial" panose="020B0604020202020204" pitchFamily="34" charset="0"/>
              <a:buChar char="•"/>
            </a:pPr>
            <a:r>
              <a:rPr lang="en-US" sz="2000" dirty="0" smtClean="0">
                <a:latin typeface="Caecilia-Roman"/>
              </a:rPr>
              <a:t>Introduce </a:t>
            </a:r>
            <a:r>
              <a:rPr lang="en-US" sz="2000" dirty="0">
                <a:latin typeface="Caecilia-Roman"/>
              </a:rPr>
              <a:t>professional development and mobility </a:t>
            </a:r>
            <a:r>
              <a:rPr lang="en-US" sz="2000" dirty="0" err="1">
                <a:latin typeface="Caecilia-Roman"/>
              </a:rPr>
              <a:t>programmes</a:t>
            </a:r>
            <a:r>
              <a:rPr lang="en-US" sz="2000" dirty="0">
                <a:latin typeface="Caecilia-Roman"/>
              </a:rPr>
              <a:t> for staff related </a:t>
            </a:r>
            <a:r>
              <a:rPr lang="en-US" sz="2000" dirty="0" smtClean="0">
                <a:latin typeface="Caecilia-Roman"/>
              </a:rPr>
              <a:t>to</a:t>
            </a:r>
            <a:r>
              <a:rPr lang="hu-HU" sz="2000" dirty="0" smtClean="0">
                <a:latin typeface="Caecilia-Roman"/>
              </a:rPr>
              <a:t> </a:t>
            </a:r>
            <a:r>
              <a:rPr lang="en-US" sz="2000" dirty="0" smtClean="0">
                <a:latin typeface="Caecilia-Roman"/>
              </a:rPr>
              <a:t>entrepreneurship</a:t>
            </a:r>
            <a:r>
              <a:rPr lang="en-US" sz="2000" dirty="0">
                <a:latin typeface="Caecilia-Roman"/>
              </a:rPr>
              <a:t>, innovation and the third mission.</a:t>
            </a:r>
          </a:p>
          <a:p>
            <a:pPr marL="171450" indent="-171450">
              <a:buFont typeface="Arial" panose="020B0604020202020204" pitchFamily="34" charset="0"/>
              <a:buChar char="•"/>
            </a:pPr>
            <a:r>
              <a:rPr lang="en-US" sz="2000" dirty="0" smtClean="0">
                <a:latin typeface="Caecilia-Roman"/>
              </a:rPr>
              <a:t>Enhance </a:t>
            </a:r>
            <a:r>
              <a:rPr lang="en-US" sz="2000" dirty="0">
                <a:latin typeface="Caecilia-Roman"/>
              </a:rPr>
              <a:t>the involvement of students and young researchers in </a:t>
            </a:r>
            <a:r>
              <a:rPr lang="en-US" sz="2000" dirty="0" smtClean="0">
                <a:latin typeface="Caecilia-Roman"/>
              </a:rPr>
              <a:t>entrepreneurship,</a:t>
            </a:r>
            <a:r>
              <a:rPr lang="hu-HU" sz="2000" dirty="0" smtClean="0">
                <a:latin typeface="Caecilia-Roman"/>
              </a:rPr>
              <a:t> </a:t>
            </a:r>
            <a:r>
              <a:rPr lang="en-US" sz="2000" dirty="0" smtClean="0">
                <a:latin typeface="Caecilia-Roman"/>
              </a:rPr>
              <a:t>innovation </a:t>
            </a:r>
            <a:r>
              <a:rPr lang="en-US" sz="2000" dirty="0">
                <a:latin typeface="Caecilia-Roman"/>
              </a:rPr>
              <a:t>and the third mission</a:t>
            </a:r>
            <a:r>
              <a:rPr lang="en-US" sz="2000" dirty="0" smtClean="0">
                <a:latin typeface="Caecilia-Roman"/>
              </a:rPr>
              <a:t>.</a:t>
            </a:r>
            <a:endParaRPr lang="hu-HU" sz="2000" dirty="0" smtClean="0">
              <a:latin typeface="Caecilia-Roman"/>
            </a:endParaRPr>
          </a:p>
          <a:p>
            <a:pPr marL="171450" indent="-171450">
              <a:buFont typeface="Arial" panose="020B0604020202020204" pitchFamily="34" charset="0"/>
              <a:buChar char="•"/>
            </a:pPr>
            <a:r>
              <a:rPr lang="en-US" sz="2000" dirty="0" smtClean="0">
                <a:latin typeface="Caecilia-Roman"/>
              </a:rPr>
              <a:t>Provide </a:t>
            </a:r>
            <a:r>
              <a:rPr lang="en-US" sz="2000" dirty="0">
                <a:latin typeface="Caecilia-Roman"/>
              </a:rPr>
              <a:t>basic support for new venture creation, well-embedded in the wider </a:t>
            </a:r>
            <a:r>
              <a:rPr lang="en-US" sz="2000" dirty="0" smtClean="0">
                <a:latin typeface="Caecilia-Roman"/>
              </a:rPr>
              <a:t>start-up</a:t>
            </a:r>
            <a:r>
              <a:rPr lang="hu-HU" sz="2000" dirty="0" smtClean="0">
                <a:latin typeface="Caecilia-Roman"/>
              </a:rPr>
              <a:t> </a:t>
            </a:r>
            <a:r>
              <a:rPr lang="hu-HU" sz="2000" dirty="0" err="1" smtClean="0">
                <a:latin typeface="Caecilia-Roman"/>
              </a:rPr>
              <a:t>ecosystem</a:t>
            </a:r>
            <a:r>
              <a:rPr lang="hu-HU" sz="2000" dirty="0">
                <a:latin typeface="Caecilia-Roman"/>
              </a:rPr>
              <a:t>.</a:t>
            </a:r>
          </a:p>
          <a:p>
            <a:pPr marL="171450" indent="-171450">
              <a:buFont typeface="Arial" panose="020B0604020202020204" pitchFamily="34" charset="0"/>
              <a:buChar char="•"/>
            </a:pPr>
            <a:r>
              <a:rPr lang="en-US" sz="2000" dirty="0" smtClean="0">
                <a:latin typeface="Caecilia-Roman"/>
              </a:rPr>
              <a:t>Build </a:t>
            </a:r>
            <a:r>
              <a:rPr lang="en-US" sz="2000" dirty="0">
                <a:latin typeface="Caecilia-Roman"/>
              </a:rPr>
              <a:t>capacity at institutional and individual levels to understand, document and </a:t>
            </a:r>
            <a:r>
              <a:rPr lang="en-US" sz="2000" dirty="0" smtClean="0">
                <a:latin typeface="Caecilia-Roman"/>
              </a:rPr>
              <a:t>measure</a:t>
            </a:r>
            <a:r>
              <a:rPr lang="hu-HU" sz="2000" dirty="0" smtClean="0">
                <a:latin typeface="Caecilia-Roman"/>
              </a:rPr>
              <a:t> </a:t>
            </a:r>
            <a:r>
              <a:rPr lang="hu-HU" sz="2000" dirty="0" err="1" smtClean="0">
                <a:latin typeface="Caecilia-Roman"/>
              </a:rPr>
              <a:t>impact</a:t>
            </a:r>
            <a:r>
              <a:rPr lang="hu-HU" sz="2000" dirty="0">
                <a:latin typeface="Caecilia-Roman"/>
              </a:rPr>
              <a:t>.</a:t>
            </a:r>
            <a:endParaRPr lang="hu-HU" sz="2000" dirty="0"/>
          </a:p>
        </p:txBody>
      </p:sp>
      <p:sp>
        <p:nvSpPr>
          <p:cNvPr id="7" name="Szövegdoboz 6"/>
          <p:cNvSpPr txBox="1"/>
          <p:nvPr/>
        </p:nvSpPr>
        <p:spPr>
          <a:xfrm>
            <a:off x="683568" y="6453336"/>
            <a:ext cx="2448272" cy="369332"/>
          </a:xfrm>
          <a:prstGeom prst="rect">
            <a:avLst/>
          </a:prstGeom>
          <a:noFill/>
        </p:spPr>
        <p:txBody>
          <a:bodyPr wrap="square" rtlCol="0">
            <a:spAutoFit/>
          </a:bodyPr>
          <a:lstStyle/>
          <a:p>
            <a:r>
              <a:rPr lang="hu-HU" dirty="0" err="1" smtClean="0"/>
              <a:t>Source</a:t>
            </a:r>
            <a:r>
              <a:rPr lang="hu-HU" dirty="0" smtClean="0"/>
              <a:t>: OECD (2018)</a:t>
            </a:r>
            <a:endParaRPr lang="hu-HU" dirty="0"/>
          </a:p>
        </p:txBody>
      </p:sp>
    </p:spTree>
    <p:extLst>
      <p:ext uri="{BB962C8B-B14F-4D97-AF65-F5344CB8AC3E}">
        <p14:creationId xmlns:p14="http://schemas.microsoft.com/office/powerpoint/2010/main" val="241072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8"/>
          <p:cNvSpPr>
            <a:spLocks noGrp="1"/>
          </p:cNvSpPr>
          <p:nvPr>
            <p:ph idx="1"/>
          </p:nvPr>
        </p:nvSpPr>
        <p:spPr>
          <a:xfrm>
            <a:off x="169168" y="1484784"/>
            <a:ext cx="5482952" cy="5213176"/>
          </a:xfrm>
        </p:spPr>
        <p:txBody>
          <a:bodyPr>
            <a:noAutofit/>
          </a:bodyPr>
          <a:lstStyle/>
          <a:p>
            <a:pPr marL="0" indent="0">
              <a:spcBef>
                <a:spcPts val="0"/>
              </a:spcBef>
              <a:buNone/>
            </a:pPr>
            <a:r>
              <a:rPr lang="en-GB" sz="1400" b="1" dirty="0" smtClean="0"/>
              <a:t>Motto: „The Future is being built in </a:t>
            </a:r>
            <a:r>
              <a:rPr lang="en-GB" sz="1400" b="1" dirty="0" err="1" smtClean="0"/>
              <a:t>Győr</a:t>
            </a:r>
            <a:r>
              <a:rPr lang="en-GB" sz="1400" b="1" dirty="0" smtClean="0"/>
              <a:t>”</a:t>
            </a:r>
            <a:endParaRPr lang="hu-HU" sz="1400" b="1" dirty="0" smtClean="0"/>
          </a:p>
          <a:p>
            <a:endParaRPr lang="hu-HU" sz="1400" dirty="0"/>
          </a:p>
          <a:p>
            <a:r>
              <a:rPr lang="en-US" sz="1400" dirty="0"/>
              <a:t> </a:t>
            </a:r>
            <a:r>
              <a:rPr lang="en-US" sz="1400" b="1" dirty="0"/>
              <a:t>Győr </a:t>
            </a:r>
            <a:r>
              <a:rPr lang="en-US" sz="1400" dirty="0"/>
              <a:t>is also the site of a high-powered </a:t>
            </a:r>
            <a:r>
              <a:rPr lang="en-US" sz="1400" b="1" dirty="0"/>
              <a:t>University </a:t>
            </a:r>
            <a:r>
              <a:rPr lang="en-US" sz="1400" dirty="0"/>
              <a:t>with 12,000 students and </a:t>
            </a:r>
          </a:p>
          <a:p>
            <a:r>
              <a:rPr lang="hu-HU" sz="1400" b="1" dirty="0"/>
              <a:t>9 </a:t>
            </a:r>
            <a:r>
              <a:rPr lang="hu-HU" sz="1400" b="1" dirty="0" err="1"/>
              <a:t>schools</a:t>
            </a:r>
            <a:r>
              <a:rPr lang="hu-HU" sz="1400" b="1" dirty="0"/>
              <a:t>: </a:t>
            </a:r>
            <a:endParaRPr lang="hu-HU" sz="1400" dirty="0"/>
          </a:p>
          <a:p>
            <a:r>
              <a:rPr lang="en-US" sz="1400" b="1" i="1" dirty="0" smtClean="0"/>
              <a:t>Audi </a:t>
            </a:r>
            <a:r>
              <a:rPr lang="en-US" sz="1400" b="1" i="1" dirty="0"/>
              <a:t>Hungaria </a:t>
            </a:r>
            <a:r>
              <a:rPr lang="en-US" sz="1400" b="1" dirty="0"/>
              <a:t>School of Automotive Engineering</a:t>
            </a:r>
            <a:r>
              <a:rPr lang="en-US" sz="1400" dirty="0"/>
              <a:t>** </a:t>
            </a:r>
          </a:p>
          <a:p>
            <a:r>
              <a:rPr lang="en-US" sz="1400" dirty="0" smtClean="0"/>
              <a:t>The </a:t>
            </a:r>
            <a:r>
              <a:rPr lang="en-US" sz="1400" dirty="0"/>
              <a:t>School of Architecture, Civil Engineering and Transport Sciences </a:t>
            </a:r>
          </a:p>
          <a:p>
            <a:r>
              <a:rPr lang="en-US" sz="1400" dirty="0" smtClean="0"/>
              <a:t>The </a:t>
            </a:r>
            <a:r>
              <a:rPr lang="en-US" sz="1400" dirty="0"/>
              <a:t>School of Agriculture and Food Sciences </a:t>
            </a:r>
          </a:p>
          <a:p>
            <a:r>
              <a:rPr lang="hu-HU" sz="1400" dirty="0" smtClean="0"/>
              <a:t>The </a:t>
            </a:r>
            <a:r>
              <a:rPr lang="hu-HU" sz="1400" dirty="0" err="1"/>
              <a:t>School</a:t>
            </a:r>
            <a:r>
              <a:rPr lang="hu-HU" sz="1400" dirty="0"/>
              <a:t> of </a:t>
            </a:r>
            <a:r>
              <a:rPr lang="hu-HU" sz="1400" dirty="0" err="1"/>
              <a:t>Economics</a:t>
            </a:r>
            <a:r>
              <a:rPr lang="hu-HU" sz="1400" dirty="0"/>
              <a:t> </a:t>
            </a:r>
          </a:p>
          <a:p>
            <a:r>
              <a:rPr lang="en-US" sz="1400" dirty="0" smtClean="0"/>
              <a:t>The </a:t>
            </a:r>
            <a:r>
              <a:rPr lang="en-US" sz="1400" dirty="0"/>
              <a:t>School of Humanities, Education and Social Sciences </a:t>
            </a:r>
          </a:p>
          <a:p>
            <a:r>
              <a:rPr lang="en-US" sz="1400" dirty="0" smtClean="0"/>
              <a:t>The </a:t>
            </a:r>
            <a:r>
              <a:rPr lang="en-US" sz="1400" dirty="0"/>
              <a:t>School of Mechanical, Electrical Engineering and Information Technology </a:t>
            </a:r>
          </a:p>
          <a:p>
            <a:r>
              <a:rPr lang="en-US" sz="1400" dirty="0" smtClean="0"/>
              <a:t>The </a:t>
            </a:r>
            <a:r>
              <a:rPr lang="en-US" sz="1400" dirty="0"/>
              <a:t>School of Performing Arts </a:t>
            </a:r>
          </a:p>
          <a:p>
            <a:r>
              <a:rPr lang="en-US" sz="1400" dirty="0" smtClean="0"/>
              <a:t>The </a:t>
            </a:r>
            <a:r>
              <a:rPr lang="en-US" sz="1400" dirty="0"/>
              <a:t>School of Law and Political Sciences </a:t>
            </a:r>
          </a:p>
          <a:p>
            <a:r>
              <a:rPr lang="en-US" sz="1400" b="1" dirty="0" smtClean="0"/>
              <a:t>The </a:t>
            </a:r>
            <a:r>
              <a:rPr lang="en-US" sz="1400" b="1" dirty="0"/>
              <a:t>School of Health and Sport Sciences </a:t>
            </a:r>
            <a:endParaRPr lang="en-US" sz="1400" dirty="0"/>
          </a:p>
          <a:p>
            <a:endParaRPr lang="hu-HU" sz="1400" dirty="0"/>
          </a:p>
          <a:p>
            <a:r>
              <a:rPr lang="hu-HU" sz="1400" dirty="0" smtClean="0"/>
              <a:t>4 </a:t>
            </a:r>
            <a:r>
              <a:rPr lang="hu-HU" sz="1400" dirty="0" err="1"/>
              <a:t>Doctoral</a:t>
            </a:r>
            <a:r>
              <a:rPr lang="hu-HU" sz="1400" dirty="0"/>
              <a:t> </a:t>
            </a:r>
            <a:r>
              <a:rPr lang="hu-HU" sz="1400" dirty="0" err="1"/>
              <a:t>Schools</a:t>
            </a:r>
            <a:r>
              <a:rPr lang="hu-HU" sz="1400" dirty="0"/>
              <a:t>: </a:t>
            </a:r>
          </a:p>
          <a:p>
            <a:r>
              <a:rPr lang="en-US" sz="1400" b="1" dirty="0" smtClean="0"/>
              <a:t>and </a:t>
            </a:r>
            <a:r>
              <a:rPr lang="en-US" sz="1400" b="1" dirty="0"/>
              <a:t>a Research Centre for the Vehicle Industry </a:t>
            </a:r>
            <a:endParaRPr lang="en-GB" sz="1400" b="1" dirty="0" smtClean="0"/>
          </a:p>
        </p:txBody>
      </p:sp>
      <p:sp>
        <p:nvSpPr>
          <p:cNvPr id="4" name="Dia számának helye 3"/>
          <p:cNvSpPr>
            <a:spLocks noGrp="1"/>
          </p:cNvSpPr>
          <p:nvPr>
            <p:ph type="sldNum" sz="quarter" idx="12"/>
          </p:nvPr>
        </p:nvSpPr>
        <p:spPr/>
        <p:txBody>
          <a:bodyPr/>
          <a:lstStyle/>
          <a:p>
            <a:fld id="{5AEFF3C3-52B2-4720-8995-6D71325175CE}" type="slidenum">
              <a:rPr lang="en-GB" smtClean="0"/>
              <a:pPr/>
              <a:t>8</a:t>
            </a:fld>
            <a:endParaRPr lang="en-GB" dirty="0"/>
          </a:p>
        </p:txBody>
      </p:sp>
      <p:sp>
        <p:nvSpPr>
          <p:cNvPr id="3" name="Cím 2"/>
          <p:cNvSpPr>
            <a:spLocks noGrp="1"/>
          </p:cNvSpPr>
          <p:nvPr>
            <p:ph type="title"/>
          </p:nvPr>
        </p:nvSpPr>
        <p:spPr>
          <a:xfrm>
            <a:off x="2987824" y="260744"/>
            <a:ext cx="5760640" cy="864000"/>
          </a:xfrm>
        </p:spPr>
        <p:txBody>
          <a:bodyPr/>
          <a:lstStyle/>
          <a:p>
            <a:r>
              <a:rPr lang="hu-HU" dirty="0" smtClean="0"/>
              <a:t>The </a:t>
            </a:r>
            <a:r>
              <a:rPr lang="hu-HU" dirty="0" err="1" smtClean="0"/>
              <a:t>case</a:t>
            </a:r>
            <a:r>
              <a:rPr lang="hu-HU" dirty="0" smtClean="0"/>
              <a:t>: </a:t>
            </a:r>
            <a:r>
              <a:rPr lang="en-GB" dirty="0" smtClean="0"/>
              <a:t>Széchenyi </a:t>
            </a:r>
            <a:r>
              <a:rPr lang="en-GB" dirty="0" smtClean="0"/>
              <a:t>István </a:t>
            </a:r>
            <a:r>
              <a:rPr lang="en-GB" dirty="0" smtClean="0"/>
              <a:t>University</a:t>
            </a:r>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pic>
        <p:nvPicPr>
          <p:cNvPr id="11" name="Picture 3" descr="C:\Users\Karrier\Pictures\Egyetem bemutató anyag\DSC00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682806"/>
            <a:ext cx="3096344" cy="23222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arrier\Pictures\Egyetem bemutató anyag\UT_epulet_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3742" y="4365104"/>
            <a:ext cx="309873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3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5AEFF3C3-52B2-4720-8995-6D71325175CE}" type="slidenum">
              <a:rPr lang="en-GB" smtClean="0"/>
              <a:pPr/>
              <a:t>9</a:t>
            </a:fld>
            <a:endParaRPr lang="en-GB" dirty="0"/>
          </a:p>
        </p:txBody>
      </p:sp>
      <p:sp>
        <p:nvSpPr>
          <p:cNvPr id="3" name="Cím 2"/>
          <p:cNvSpPr>
            <a:spLocks noGrp="1"/>
          </p:cNvSpPr>
          <p:nvPr>
            <p:ph type="title"/>
          </p:nvPr>
        </p:nvSpPr>
        <p:spPr/>
        <p:txBody>
          <a:bodyPr/>
          <a:lstStyle/>
          <a:p>
            <a:r>
              <a:rPr lang="hu-HU" dirty="0" smtClean="0"/>
              <a:t>The „</a:t>
            </a:r>
            <a:r>
              <a:rPr lang="hu-HU" dirty="0" err="1" smtClean="0"/>
              <a:t>bridges</a:t>
            </a:r>
            <a:r>
              <a:rPr lang="hu-HU" dirty="0" smtClean="0"/>
              <a:t>” </a:t>
            </a:r>
            <a:r>
              <a:rPr lang="hu-HU" dirty="0" err="1" smtClean="0"/>
              <a:t>strategy</a:t>
            </a:r>
            <a:r>
              <a:rPr lang="hu-HU" dirty="0" smtClean="0"/>
              <a:t> </a:t>
            </a:r>
            <a:br>
              <a:rPr lang="hu-HU" dirty="0" smtClean="0"/>
            </a:br>
            <a:r>
              <a:rPr lang="hu-HU" dirty="0" smtClean="0"/>
              <a:t>of </a:t>
            </a:r>
            <a:r>
              <a:rPr lang="en-GB" dirty="0" smtClean="0"/>
              <a:t>Széchenyi </a:t>
            </a:r>
            <a:r>
              <a:rPr lang="en-GB" dirty="0" smtClean="0"/>
              <a:t>István University</a:t>
            </a:r>
            <a:br>
              <a:rPr lang="en-GB" dirty="0" smtClean="0"/>
            </a:br>
            <a:endParaRPr lang="en-GB" dirty="0"/>
          </a:p>
        </p:txBody>
      </p:sp>
      <p:sp>
        <p:nvSpPr>
          <p:cNvPr id="6" name="Élőláb helye 5"/>
          <p:cNvSpPr>
            <a:spLocks noGrp="1"/>
          </p:cNvSpPr>
          <p:nvPr>
            <p:ph type="ftr" sz="quarter" idx="3"/>
          </p:nvPr>
        </p:nvSpPr>
        <p:spPr/>
        <p:txBody>
          <a:bodyPr/>
          <a:lstStyle/>
          <a:p>
            <a:r>
              <a:rPr lang="en-GB" dirty="0" smtClean="0"/>
              <a:t>Presenter: Dr. Tibor Dőry</a:t>
            </a:r>
            <a:endParaRPr lang="en-GB" dirty="0"/>
          </a:p>
        </p:txBody>
      </p:sp>
      <p:pic>
        <p:nvPicPr>
          <p:cNvPr id="10" name="Picture 62"/>
          <p:cNvPicPr/>
          <p:nvPr/>
        </p:nvPicPr>
        <p:blipFill rotWithShape="1">
          <a:blip r:embed="rId3">
            <a:extLst>
              <a:ext uri="{28A0092B-C50C-407E-A947-70E740481C1C}">
                <a14:useLocalDpi xmlns:a14="http://schemas.microsoft.com/office/drawing/2010/main" val="0"/>
              </a:ext>
            </a:extLst>
          </a:blip>
          <a:srcRect l="6158"/>
          <a:stretch/>
        </p:blipFill>
        <p:spPr bwMode="auto">
          <a:xfrm>
            <a:off x="504056" y="1412776"/>
            <a:ext cx="7956376" cy="4968552"/>
          </a:xfrm>
          <a:prstGeom prst="rect">
            <a:avLst/>
          </a:prstGeom>
          <a:noFill/>
          <a:ln>
            <a:noFill/>
          </a:ln>
        </p:spPr>
      </p:pic>
    </p:spTree>
    <p:extLst>
      <p:ext uri="{BB962C8B-B14F-4D97-AF65-F5344CB8AC3E}">
        <p14:creationId xmlns:p14="http://schemas.microsoft.com/office/powerpoint/2010/main" val="2314870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őcí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yéni tervezé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Főcím</Template>
  <TotalTime>11158</TotalTime>
  <Words>934</Words>
  <Application>Microsoft Office PowerPoint</Application>
  <PresentationFormat>Diavetítés a képernyőre (4:3 oldalarány)</PresentationFormat>
  <Paragraphs>142</Paragraphs>
  <Slides>15</Slides>
  <Notes>14</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15</vt:i4>
      </vt:variant>
    </vt:vector>
  </HeadingPairs>
  <TitlesOfParts>
    <vt:vector size="24" baseType="lpstr">
      <vt:lpstr>Arial</vt:lpstr>
      <vt:lpstr>Audi Type</vt:lpstr>
      <vt:lpstr>Bahnschrift Light</vt:lpstr>
      <vt:lpstr>Calibri</vt:lpstr>
      <vt:lpstr>Caecilia-Roman</vt:lpstr>
      <vt:lpstr>Caecilia-HeavyItalic</vt:lpstr>
      <vt:lpstr>Century Gothic</vt:lpstr>
      <vt:lpstr>Főcím</vt:lpstr>
      <vt:lpstr>Egyéni tervezés</vt:lpstr>
      <vt:lpstr>PowerPoint bemutató</vt:lpstr>
      <vt:lpstr>Key trends that impact universities</vt:lpstr>
      <vt:lpstr>Entrepreneurial universities</vt:lpstr>
      <vt:lpstr>HEInnovate – an OECD-EC initiative The guiding framework</vt:lpstr>
      <vt:lpstr>HEInnovate – a self-assessment tool</vt:lpstr>
      <vt:lpstr>HEInnovate in Hungary</vt:lpstr>
      <vt:lpstr>HEInnovate recommendations for higher education institutions in Hungary </vt:lpstr>
      <vt:lpstr>The case: Széchenyi István University</vt:lpstr>
      <vt:lpstr>The „bridges” strategy  of Széchenyi István University </vt:lpstr>
      <vt:lpstr>Models of co-operation between  university and businesses </vt:lpstr>
      <vt:lpstr>2019 / 2020: International full degree programmes (English-taught)</vt:lpstr>
      <vt:lpstr>Specificity of Széchenyi István University</vt:lpstr>
      <vt:lpstr>Outlook: the way ahead</vt:lpstr>
      <vt:lpstr>Future: Higher education and industry collaboration centre (FIEK) </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Főcím</dc:title>
  <dc:creator>Nagyi</dc:creator>
  <cp:lastModifiedBy>Dr. Dőry Tibor</cp:lastModifiedBy>
  <cp:revision>145</cp:revision>
  <cp:lastPrinted>2014-05-28T09:09:40Z</cp:lastPrinted>
  <dcterms:created xsi:type="dcterms:W3CDTF">2012-03-05T15:57:55Z</dcterms:created>
  <dcterms:modified xsi:type="dcterms:W3CDTF">2018-09-25T20:26:19Z</dcterms:modified>
</cp:coreProperties>
</file>