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21"/>
  </p:notesMasterIdLst>
  <p:sldIdLst>
    <p:sldId id="256" r:id="rId2"/>
    <p:sldId id="323" r:id="rId3"/>
    <p:sldId id="290" r:id="rId4"/>
    <p:sldId id="314" r:id="rId5"/>
    <p:sldId id="303" r:id="rId6"/>
    <p:sldId id="309" r:id="rId7"/>
    <p:sldId id="307" r:id="rId8"/>
    <p:sldId id="316" r:id="rId9"/>
    <p:sldId id="317" r:id="rId10"/>
    <p:sldId id="318" r:id="rId11"/>
    <p:sldId id="322" r:id="rId12"/>
    <p:sldId id="324" r:id="rId13"/>
    <p:sldId id="274" r:id="rId14"/>
    <p:sldId id="306" r:id="rId15"/>
    <p:sldId id="310" r:id="rId16"/>
    <p:sldId id="311" r:id="rId17"/>
    <p:sldId id="315" r:id="rId18"/>
    <p:sldId id="321" r:id="rId19"/>
    <p:sldId id="258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00" autoAdjust="0"/>
    <p:restoredTop sz="94660"/>
  </p:normalViewPr>
  <p:slideViewPr>
    <p:cSldViewPr>
      <p:cViewPr varScale="1">
        <p:scale>
          <a:sx n="68" d="100"/>
          <a:sy n="68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rxcorrea2\Meus%20documentos\Convenios%2014mar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graficos!$D$1</c:f>
              <c:strCache>
                <c:ptCount val="1"/>
                <c:pt idx="0">
                  <c:v>N.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graficos!$C$2:$C$15</c:f>
              <c:strCache>
                <c:ptCount val="14"/>
                <c:pt idx="0">
                  <c:v>Moçambique</c:v>
                </c:pt>
                <c:pt idx="1">
                  <c:v>Cuba</c:v>
                </c:pt>
                <c:pt idx="2">
                  <c:v>México</c:v>
                </c:pt>
                <c:pt idx="3">
                  <c:v>Multiplos CsF</c:v>
                </c:pt>
                <c:pt idx="4">
                  <c:v>Bélgica</c:v>
                </c:pt>
                <c:pt idx="5">
                  <c:v>Escócia</c:v>
                </c:pt>
                <c:pt idx="6">
                  <c:v>Espanha</c:v>
                </c:pt>
                <c:pt idx="7">
                  <c:v>França</c:v>
                </c:pt>
                <c:pt idx="8">
                  <c:v>Itália</c:v>
                </c:pt>
                <c:pt idx="9">
                  <c:v>Portugal </c:v>
                </c:pt>
                <c:pt idx="10">
                  <c:v>EU</c:v>
                </c:pt>
                <c:pt idx="11">
                  <c:v>Canadá</c:v>
                </c:pt>
                <c:pt idx="12">
                  <c:v>EUA</c:v>
                </c:pt>
                <c:pt idx="13">
                  <c:v>Ibero-americanos</c:v>
                </c:pt>
              </c:strCache>
            </c:strRef>
          </c:cat>
          <c:val>
            <c:numRef>
              <c:f>graficos!$D$2:$D$15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4</c:v>
                </c:pt>
                <c:pt idx="7">
                  <c:v>3</c:v>
                </c:pt>
                <c:pt idx="8">
                  <c:v>1</c:v>
                </c:pt>
                <c:pt idx="9">
                  <c:v>8</c:v>
                </c:pt>
                <c:pt idx="10">
                  <c:v>1</c:v>
                </c:pt>
                <c:pt idx="11">
                  <c:v>1</c:v>
                </c:pt>
                <c:pt idx="12">
                  <c:v>4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E3-473F-BA6E-FF668B809C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894062291470135"/>
          <c:y val="1.4934028708210553E-2"/>
          <c:w val="0.33105937708530264"/>
          <c:h val="0.98506597129178952"/>
        </c:manualLayout>
      </c:layout>
      <c:overlay val="0"/>
      <c:txPr>
        <a:bodyPr/>
        <a:lstStyle/>
        <a:p>
          <a:pPr>
            <a:defRPr sz="18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7E09E0-ED0F-462C-8530-1A6941CDBB1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E9DC019E-6D47-4C67-84E4-39CC43CF6261}">
      <dgm:prSet phldrT="[Texto]" custT="1"/>
      <dgm:spPr/>
      <dgm:t>
        <a:bodyPr/>
        <a:lstStyle/>
        <a:p>
          <a:r>
            <a:rPr lang="pt-BR" sz="2000" dirty="0" err="1"/>
            <a:t>International</a:t>
          </a:r>
          <a:r>
            <a:rPr lang="pt-BR" sz="2000" dirty="0"/>
            <a:t> </a:t>
          </a:r>
          <a:r>
            <a:rPr lang="pt-BR" sz="2000" dirty="0" err="1"/>
            <a:t>Actions</a:t>
          </a:r>
          <a:r>
            <a:rPr lang="pt-BR" sz="2000" dirty="0"/>
            <a:t> </a:t>
          </a:r>
          <a:r>
            <a:rPr lang="pt-BR" sz="2000" dirty="0" err="1"/>
            <a:t>Initiative</a:t>
          </a:r>
          <a:endParaRPr lang="pt-BR" sz="2000" dirty="0"/>
        </a:p>
      </dgm:t>
    </dgm:pt>
    <dgm:pt modelId="{0290286A-634A-4179-B01B-DACAEB672E6D}" type="parTrans" cxnId="{5E1937E4-D8F1-41D6-A24F-38C4A7DAEC58}">
      <dgm:prSet/>
      <dgm:spPr/>
      <dgm:t>
        <a:bodyPr/>
        <a:lstStyle/>
        <a:p>
          <a:endParaRPr lang="pt-BR" sz="2000"/>
        </a:p>
      </dgm:t>
    </dgm:pt>
    <dgm:pt modelId="{B025AE41-4480-4887-A689-19B11FE4F615}" type="sibTrans" cxnId="{5E1937E4-D8F1-41D6-A24F-38C4A7DAEC58}">
      <dgm:prSet/>
      <dgm:spPr/>
      <dgm:t>
        <a:bodyPr/>
        <a:lstStyle/>
        <a:p>
          <a:endParaRPr lang="pt-BR" sz="2000"/>
        </a:p>
      </dgm:t>
    </dgm:pt>
    <dgm:pt modelId="{404D1188-5433-4DD8-8EE0-7FF1E60EA2D8}">
      <dgm:prSet phldrT="[Texto]" custT="1"/>
      <dgm:spPr/>
      <dgm:t>
        <a:bodyPr/>
        <a:lstStyle/>
        <a:p>
          <a:r>
            <a:rPr lang="pt-BR" sz="2000" dirty="0" err="1"/>
            <a:t>Proposition</a:t>
          </a:r>
          <a:r>
            <a:rPr lang="pt-BR" sz="2000" dirty="0"/>
            <a:t> to </a:t>
          </a:r>
          <a:r>
            <a:rPr lang="pt-BR" sz="2000" dirty="0" err="1"/>
            <a:t>financers</a:t>
          </a:r>
          <a:r>
            <a:rPr lang="pt-BR" sz="2000" dirty="0"/>
            <a:t>  </a:t>
          </a:r>
          <a:r>
            <a:rPr lang="pt-BR" sz="2000" dirty="0" err="1"/>
            <a:t>and</a:t>
          </a:r>
          <a:r>
            <a:rPr lang="pt-BR" sz="2000" dirty="0"/>
            <a:t> </a:t>
          </a:r>
          <a:r>
            <a:rPr lang="pt-BR" sz="2000" dirty="0" err="1"/>
            <a:t>implementation</a:t>
          </a:r>
          <a:r>
            <a:rPr lang="pt-BR" sz="2000" dirty="0"/>
            <a:t> </a:t>
          </a:r>
          <a:r>
            <a:rPr lang="pt-BR" sz="2000" dirty="0" err="1"/>
            <a:t>at</a:t>
          </a:r>
          <a:r>
            <a:rPr lang="pt-BR" sz="2000" dirty="0"/>
            <a:t>  UESC</a:t>
          </a:r>
        </a:p>
      </dgm:t>
    </dgm:pt>
    <dgm:pt modelId="{C9940393-E2C2-4F60-A85B-7F82E466A662}" type="parTrans" cxnId="{992BA8E0-E504-4B83-9CC6-63340B83144D}">
      <dgm:prSet/>
      <dgm:spPr/>
      <dgm:t>
        <a:bodyPr/>
        <a:lstStyle/>
        <a:p>
          <a:endParaRPr lang="pt-BR" sz="2000"/>
        </a:p>
      </dgm:t>
    </dgm:pt>
    <dgm:pt modelId="{77E73B19-960C-4FB4-B638-002FAB1495ED}" type="sibTrans" cxnId="{992BA8E0-E504-4B83-9CC6-63340B83144D}">
      <dgm:prSet/>
      <dgm:spPr/>
      <dgm:t>
        <a:bodyPr/>
        <a:lstStyle/>
        <a:p>
          <a:endParaRPr lang="pt-BR" sz="2000"/>
        </a:p>
      </dgm:t>
    </dgm:pt>
    <dgm:pt modelId="{9024EAC2-8F28-4AF8-A99E-960EE7D9558A}">
      <dgm:prSet phldrT="[Texto]" custT="1"/>
      <dgm:spPr/>
      <dgm:t>
        <a:bodyPr/>
        <a:lstStyle/>
        <a:p>
          <a:r>
            <a:rPr lang="pt-BR" sz="2000" dirty="0" err="1"/>
            <a:t>Officialization</a:t>
          </a:r>
          <a:r>
            <a:rPr lang="pt-BR" sz="2000" dirty="0"/>
            <a:t>: </a:t>
          </a:r>
          <a:r>
            <a:rPr lang="pt-BR" sz="2000" dirty="0" err="1"/>
            <a:t>Agreement</a:t>
          </a:r>
          <a:r>
            <a:rPr lang="pt-BR" sz="2000" dirty="0"/>
            <a:t>, </a:t>
          </a:r>
          <a:r>
            <a:rPr lang="pt-BR" sz="2000" dirty="0" err="1"/>
            <a:t>accounting</a:t>
          </a:r>
          <a:r>
            <a:rPr lang="pt-BR" sz="2000" dirty="0"/>
            <a:t>, ...</a:t>
          </a:r>
        </a:p>
      </dgm:t>
    </dgm:pt>
    <dgm:pt modelId="{6C81280B-48EE-48B7-8C2A-85EE9EF7DD89}" type="parTrans" cxnId="{EB6C0304-28E4-42B0-B5BD-62F39A527FF5}">
      <dgm:prSet/>
      <dgm:spPr/>
      <dgm:t>
        <a:bodyPr/>
        <a:lstStyle/>
        <a:p>
          <a:endParaRPr lang="pt-BR" sz="2000"/>
        </a:p>
      </dgm:t>
    </dgm:pt>
    <dgm:pt modelId="{93BDB718-0D19-429E-95EA-C936F2FB8A06}" type="sibTrans" cxnId="{EB6C0304-28E4-42B0-B5BD-62F39A527FF5}">
      <dgm:prSet/>
      <dgm:spPr/>
      <dgm:t>
        <a:bodyPr/>
        <a:lstStyle/>
        <a:p>
          <a:endParaRPr lang="pt-BR" sz="2000"/>
        </a:p>
      </dgm:t>
    </dgm:pt>
    <dgm:pt modelId="{E5C9758B-C5F3-42FC-9AF5-93CBE1AAA96B}" type="pres">
      <dgm:prSet presAssocID="{C57E09E0-ED0F-462C-8530-1A6941CDBB17}" presName="arrowDiagram" presStyleCnt="0">
        <dgm:presLayoutVars>
          <dgm:chMax val="5"/>
          <dgm:dir/>
          <dgm:resizeHandles val="exact"/>
        </dgm:presLayoutVars>
      </dgm:prSet>
      <dgm:spPr/>
    </dgm:pt>
    <dgm:pt modelId="{CAD79872-ECBF-4CB8-889E-C14CD97B36EC}" type="pres">
      <dgm:prSet presAssocID="{C57E09E0-ED0F-462C-8530-1A6941CDBB17}" presName="arrow" presStyleLbl="bgShp" presStyleIdx="0" presStyleCnt="1"/>
      <dgm:spPr/>
    </dgm:pt>
    <dgm:pt modelId="{7A302A96-092A-42F0-ADCC-375957EB3830}" type="pres">
      <dgm:prSet presAssocID="{C57E09E0-ED0F-462C-8530-1A6941CDBB17}" presName="arrowDiagram3" presStyleCnt="0"/>
      <dgm:spPr/>
    </dgm:pt>
    <dgm:pt modelId="{E01AF545-38DA-4DA9-906B-2C0E6C19A74C}" type="pres">
      <dgm:prSet presAssocID="{E9DC019E-6D47-4C67-84E4-39CC43CF6261}" presName="bullet3a" presStyleLbl="node1" presStyleIdx="0" presStyleCnt="3"/>
      <dgm:spPr/>
    </dgm:pt>
    <dgm:pt modelId="{A8940DA1-481F-44F5-A37A-015792FFB054}" type="pres">
      <dgm:prSet presAssocID="{E9DC019E-6D47-4C67-84E4-39CC43CF6261}" presName="textBox3a" presStyleLbl="revTx" presStyleIdx="0" presStyleCnt="3" custLinFactNeighborX="15856" custLinFactNeighborY="7045">
        <dgm:presLayoutVars>
          <dgm:bulletEnabled val="1"/>
        </dgm:presLayoutVars>
      </dgm:prSet>
      <dgm:spPr/>
    </dgm:pt>
    <dgm:pt modelId="{C0AB1456-0642-45B2-A455-C3EDDDBF5B61}" type="pres">
      <dgm:prSet presAssocID="{404D1188-5433-4DD8-8EE0-7FF1E60EA2D8}" presName="bullet3b" presStyleLbl="node1" presStyleIdx="1" presStyleCnt="3"/>
      <dgm:spPr/>
    </dgm:pt>
    <dgm:pt modelId="{1A1B1652-2861-46AB-8BC1-61BB211E10C9}" type="pres">
      <dgm:prSet presAssocID="{404D1188-5433-4DD8-8EE0-7FF1E60EA2D8}" presName="textBox3b" presStyleLbl="revTx" presStyleIdx="1" presStyleCnt="3" custScaleX="124620" custLinFactNeighborX="25732" custLinFactNeighborY="8258">
        <dgm:presLayoutVars>
          <dgm:bulletEnabled val="1"/>
        </dgm:presLayoutVars>
      </dgm:prSet>
      <dgm:spPr/>
    </dgm:pt>
    <dgm:pt modelId="{387028B5-CBF5-4E69-A76E-582B468EF2DC}" type="pres">
      <dgm:prSet presAssocID="{9024EAC2-8F28-4AF8-A99E-960EE7D9558A}" presName="bullet3c" presStyleLbl="node1" presStyleIdx="2" presStyleCnt="3"/>
      <dgm:spPr/>
    </dgm:pt>
    <dgm:pt modelId="{DED6CCD8-6AD7-4225-BB71-3047D757F2EE}" type="pres">
      <dgm:prSet presAssocID="{9024EAC2-8F28-4AF8-A99E-960EE7D9558A}" presName="textBox3c" presStyleLbl="revTx" presStyleIdx="2" presStyleCnt="3" custScaleX="142446" custLinFactNeighborX="37160" custLinFactNeighborY="14">
        <dgm:presLayoutVars>
          <dgm:bulletEnabled val="1"/>
        </dgm:presLayoutVars>
      </dgm:prSet>
      <dgm:spPr/>
    </dgm:pt>
  </dgm:ptLst>
  <dgm:cxnLst>
    <dgm:cxn modelId="{EB6C0304-28E4-42B0-B5BD-62F39A527FF5}" srcId="{C57E09E0-ED0F-462C-8530-1A6941CDBB17}" destId="{9024EAC2-8F28-4AF8-A99E-960EE7D9558A}" srcOrd="2" destOrd="0" parTransId="{6C81280B-48EE-48B7-8C2A-85EE9EF7DD89}" sibTransId="{93BDB718-0D19-429E-95EA-C936F2FB8A06}"/>
    <dgm:cxn modelId="{69CE2826-4D93-4294-A7A6-E0A840C54931}" type="presOf" srcId="{E9DC019E-6D47-4C67-84E4-39CC43CF6261}" destId="{A8940DA1-481F-44F5-A37A-015792FFB054}" srcOrd="0" destOrd="0" presId="urn:microsoft.com/office/officeart/2005/8/layout/arrow2"/>
    <dgm:cxn modelId="{D98ACD26-8112-4A61-B4E1-B55262F18D1A}" type="presOf" srcId="{404D1188-5433-4DD8-8EE0-7FF1E60EA2D8}" destId="{1A1B1652-2861-46AB-8BC1-61BB211E10C9}" srcOrd="0" destOrd="0" presId="urn:microsoft.com/office/officeart/2005/8/layout/arrow2"/>
    <dgm:cxn modelId="{681E905F-7E4B-4895-8B87-FBDBC6A1F719}" type="presOf" srcId="{9024EAC2-8F28-4AF8-A99E-960EE7D9558A}" destId="{DED6CCD8-6AD7-4225-BB71-3047D757F2EE}" srcOrd="0" destOrd="0" presId="urn:microsoft.com/office/officeart/2005/8/layout/arrow2"/>
    <dgm:cxn modelId="{B395C662-FD66-4B61-B46E-643835981614}" type="presOf" srcId="{C57E09E0-ED0F-462C-8530-1A6941CDBB17}" destId="{E5C9758B-C5F3-42FC-9AF5-93CBE1AAA96B}" srcOrd="0" destOrd="0" presId="urn:microsoft.com/office/officeart/2005/8/layout/arrow2"/>
    <dgm:cxn modelId="{992BA8E0-E504-4B83-9CC6-63340B83144D}" srcId="{C57E09E0-ED0F-462C-8530-1A6941CDBB17}" destId="{404D1188-5433-4DD8-8EE0-7FF1E60EA2D8}" srcOrd="1" destOrd="0" parTransId="{C9940393-E2C2-4F60-A85B-7F82E466A662}" sibTransId="{77E73B19-960C-4FB4-B638-002FAB1495ED}"/>
    <dgm:cxn modelId="{5E1937E4-D8F1-41D6-A24F-38C4A7DAEC58}" srcId="{C57E09E0-ED0F-462C-8530-1A6941CDBB17}" destId="{E9DC019E-6D47-4C67-84E4-39CC43CF6261}" srcOrd="0" destOrd="0" parTransId="{0290286A-634A-4179-B01B-DACAEB672E6D}" sibTransId="{B025AE41-4480-4887-A689-19B11FE4F615}"/>
    <dgm:cxn modelId="{2A521C95-67D9-4FFF-8B33-319D40D6C539}" type="presParOf" srcId="{E5C9758B-C5F3-42FC-9AF5-93CBE1AAA96B}" destId="{CAD79872-ECBF-4CB8-889E-C14CD97B36EC}" srcOrd="0" destOrd="0" presId="urn:microsoft.com/office/officeart/2005/8/layout/arrow2"/>
    <dgm:cxn modelId="{4DE6F46B-9B99-41F8-886F-A8A5D3BBDE25}" type="presParOf" srcId="{E5C9758B-C5F3-42FC-9AF5-93CBE1AAA96B}" destId="{7A302A96-092A-42F0-ADCC-375957EB3830}" srcOrd="1" destOrd="0" presId="urn:microsoft.com/office/officeart/2005/8/layout/arrow2"/>
    <dgm:cxn modelId="{E67FA5F8-A439-47D0-B1AC-D75587BAB098}" type="presParOf" srcId="{7A302A96-092A-42F0-ADCC-375957EB3830}" destId="{E01AF545-38DA-4DA9-906B-2C0E6C19A74C}" srcOrd="0" destOrd="0" presId="urn:microsoft.com/office/officeart/2005/8/layout/arrow2"/>
    <dgm:cxn modelId="{0788DEBE-7F5B-4804-9C32-F65A066ED49C}" type="presParOf" srcId="{7A302A96-092A-42F0-ADCC-375957EB3830}" destId="{A8940DA1-481F-44F5-A37A-015792FFB054}" srcOrd="1" destOrd="0" presId="urn:microsoft.com/office/officeart/2005/8/layout/arrow2"/>
    <dgm:cxn modelId="{2DB740E2-AB87-4FDB-91DF-2D09CF401E33}" type="presParOf" srcId="{7A302A96-092A-42F0-ADCC-375957EB3830}" destId="{C0AB1456-0642-45B2-A455-C3EDDDBF5B61}" srcOrd="2" destOrd="0" presId="urn:microsoft.com/office/officeart/2005/8/layout/arrow2"/>
    <dgm:cxn modelId="{8CEBB8EA-1F34-4178-9E35-5DFF4BE7677E}" type="presParOf" srcId="{7A302A96-092A-42F0-ADCC-375957EB3830}" destId="{1A1B1652-2861-46AB-8BC1-61BB211E10C9}" srcOrd="3" destOrd="0" presId="urn:microsoft.com/office/officeart/2005/8/layout/arrow2"/>
    <dgm:cxn modelId="{2DD46126-8D89-40BA-BD88-E55FE918F3E9}" type="presParOf" srcId="{7A302A96-092A-42F0-ADCC-375957EB3830}" destId="{387028B5-CBF5-4E69-A76E-582B468EF2DC}" srcOrd="4" destOrd="0" presId="urn:microsoft.com/office/officeart/2005/8/layout/arrow2"/>
    <dgm:cxn modelId="{1D21DB60-FBD6-43AB-9574-5161F52D04C0}" type="presParOf" srcId="{7A302A96-092A-42F0-ADCC-375957EB3830}" destId="{DED6CCD8-6AD7-4225-BB71-3047D757F2E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79872-ECBF-4CB8-889E-C14CD97B36EC}">
      <dsp:nvSpPr>
        <dsp:cNvPr id="0" name=""/>
        <dsp:cNvSpPr/>
      </dsp:nvSpPr>
      <dsp:spPr>
        <a:xfrm>
          <a:off x="785046" y="0"/>
          <a:ext cx="6502400" cy="4064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1AF545-38DA-4DA9-906B-2C0E6C19A74C}">
      <dsp:nvSpPr>
        <dsp:cNvPr id="0" name=""/>
        <dsp:cNvSpPr/>
      </dsp:nvSpPr>
      <dsp:spPr>
        <a:xfrm>
          <a:off x="1610851" y="2804972"/>
          <a:ext cx="169062" cy="1690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940DA1-481F-44F5-A37A-015792FFB054}">
      <dsp:nvSpPr>
        <dsp:cNvPr id="0" name=""/>
        <dsp:cNvSpPr/>
      </dsp:nvSpPr>
      <dsp:spPr>
        <a:xfrm>
          <a:off x="1935610" y="2889504"/>
          <a:ext cx="1515059" cy="1174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83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 err="1"/>
            <a:t>International</a:t>
          </a:r>
          <a:r>
            <a:rPr lang="pt-BR" sz="2000" kern="1200" dirty="0"/>
            <a:t> </a:t>
          </a:r>
          <a:r>
            <a:rPr lang="pt-BR" sz="2000" kern="1200" dirty="0" err="1"/>
            <a:t>Actions</a:t>
          </a:r>
          <a:r>
            <a:rPr lang="pt-BR" sz="2000" kern="1200" dirty="0"/>
            <a:t> </a:t>
          </a:r>
          <a:r>
            <a:rPr lang="pt-BR" sz="2000" kern="1200" dirty="0" err="1"/>
            <a:t>Initiative</a:t>
          </a:r>
          <a:endParaRPr lang="pt-BR" sz="2000" kern="1200" dirty="0"/>
        </a:p>
      </dsp:txBody>
      <dsp:txXfrm>
        <a:off x="1935610" y="2889504"/>
        <a:ext cx="1515059" cy="1174496"/>
      </dsp:txXfrm>
    </dsp:sp>
    <dsp:sp modelId="{C0AB1456-0642-45B2-A455-C3EDDDBF5B61}">
      <dsp:nvSpPr>
        <dsp:cNvPr id="0" name=""/>
        <dsp:cNvSpPr/>
      </dsp:nvSpPr>
      <dsp:spPr>
        <a:xfrm>
          <a:off x="3103152" y="1700377"/>
          <a:ext cx="305612" cy="305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B1652-2861-46AB-8BC1-61BB211E10C9}">
      <dsp:nvSpPr>
        <dsp:cNvPr id="0" name=""/>
        <dsp:cNvSpPr/>
      </dsp:nvSpPr>
      <dsp:spPr>
        <a:xfrm>
          <a:off x="3465419" y="1853183"/>
          <a:ext cx="1944789" cy="2210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38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 err="1"/>
            <a:t>Proposition</a:t>
          </a:r>
          <a:r>
            <a:rPr lang="pt-BR" sz="2000" kern="1200" dirty="0"/>
            <a:t> to </a:t>
          </a:r>
          <a:r>
            <a:rPr lang="pt-BR" sz="2000" kern="1200" dirty="0" err="1"/>
            <a:t>financers</a:t>
          </a:r>
          <a:r>
            <a:rPr lang="pt-BR" sz="2000" kern="1200" dirty="0"/>
            <a:t>  </a:t>
          </a:r>
          <a:r>
            <a:rPr lang="pt-BR" sz="2000" kern="1200" dirty="0" err="1"/>
            <a:t>and</a:t>
          </a:r>
          <a:r>
            <a:rPr lang="pt-BR" sz="2000" kern="1200" dirty="0"/>
            <a:t> </a:t>
          </a:r>
          <a:r>
            <a:rPr lang="pt-BR" sz="2000" kern="1200" dirty="0" err="1"/>
            <a:t>implementation</a:t>
          </a:r>
          <a:r>
            <a:rPr lang="pt-BR" sz="2000" kern="1200" dirty="0"/>
            <a:t> </a:t>
          </a:r>
          <a:r>
            <a:rPr lang="pt-BR" sz="2000" kern="1200" dirty="0" err="1"/>
            <a:t>at</a:t>
          </a:r>
          <a:r>
            <a:rPr lang="pt-BR" sz="2000" kern="1200" dirty="0"/>
            <a:t>  UESC</a:t>
          </a:r>
        </a:p>
      </dsp:txBody>
      <dsp:txXfrm>
        <a:off x="3465419" y="1853183"/>
        <a:ext cx="1944789" cy="2210816"/>
      </dsp:txXfrm>
    </dsp:sp>
    <dsp:sp modelId="{387028B5-CBF5-4E69-A76E-582B468EF2DC}">
      <dsp:nvSpPr>
        <dsp:cNvPr id="0" name=""/>
        <dsp:cNvSpPr/>
      </dsp:nvSpPr>
      <dsp:spPr>
        <a:xfrm>
          <a:off x="4897815" y="1028191"/>
          <a:ext cx="422656" cy="4226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6CCD8-6AD7-4225-BB71-3047D757F2EE}">
      <dsp:nvSpPr>
        <dsp:cNvPr id="0" name=""/>
        <dsp:cNvSpPr/>
      </dsp:nvSpPr>
      <dsp:spPr>
        <a:xfrm>
          <a:off x="5357851" y="1239519"/>
          <a:ext cx="2222978" cy="2824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957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 err="1"/>
            <a:t>Officialization</a:t>
          </a:r>
          <a:r>
            <a:rPr lang="pt-BR" sz="2000" kern="1200" dirty="0"/>
            <a:t>: </a:t>
          </a:r>
          <a:r>
            <a:rPr lang="pt-BR" sz="2000" kern="1200" dirty="0" err="1"/>
            <a:t>Agreement</a:t>
          </a:r>
          <a:r>
            <a:rPr lang="pt-BR" sz="2000" kern="1200" dirty="0"/>
            <a:t>, </a:t>
          </a:r>
          <a:r>
            <a:rPr lang="pt-BR" sz="2000" kern="1200" dirty="0" err="1"/>
            <a:t>accounting</a:t>
          </a:r>
          <a:r>
            <a:rPr lang="pt-BR" sz="2000" kern="1200" dirty="0"/>
            <a:t>, ...</a:t>
          </a:r>
        </a:p>
      </dsp:txBody>
      <dsp:txXfrm>
        <a:off x="5357851" y="1239519"/>
        <a:ext cx="2222978" cy="2824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0.7163</cdr:x>
      <cdr:y>0.93853</cdr:y>
    </cdr:from>
    <cdr:to>
      <cdr:x>0.98214</cdr:x>
      <cdr:y>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4656580" y="4223962"/>
          <a:ext cx="1728192" cy="2766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pt-BR" sz="1800" dirty="0"/>
            <a:t>Argentina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7A595-57C0-424A-A95E-4392FB8A1B50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3AFE9-771C-4304-AB9E-B21887976B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3AFE9-771C-4304-AB9E-B21887976B3B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7151-2C99-4C17-B116-BB91951777E0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8730-5DCC-40AD-8BDC-A6010FADD5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7151-2C99-4C17-B116-BB91951777E0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8730-5DCC-40AD-8BDC-A6010FADD5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7151-2C99-4C17-B116-BB91951777E0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8730-5DCC-40AD-8BDC-A6010FADD5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7151-2C99-4C17-B116-BB91951777E0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8730-5DCC-40AD-8BDC-A6010FADD5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7151-2C99-4C17-B116-BB91951777E0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8730-5DCC-40AD-8BDC-A6010FADD5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7151-2C99-4C17-B116-BB91951777E0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8730-5DCC-40AD-8BDC-A6010FADD5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7151-2C99-4C17-B116-BB91951777E0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8730-5DCC-40AD-8BDC-A6010FADD5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7151-2C99-4C17-B116-BB91951777E0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8730-5DCC-40AD-8BDC-A6010FADD5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7151-2C99-4C17-B116-BB91951777E0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8730-5DCC-40AD-8BDC-A6010FADD5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7151-2C99-4C17-B116-BB91951777E0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8730-5DCC-40AD-8BDC-A6010FADD5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7151-2C99-4C17-B116-BB91951777E0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8730-5DCC-40AD-8BDC-A6010FADD5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77151-2C99-4C17-B116-BB91951777E0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08730-5DCC-40AD-8BDC-A6010FADD5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esc.br/arint/index.php?item=conteudo_convenios.ph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4315" y="2492896"/>
            <a:ext cx="8215370" cy="1470025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UESC: </a:t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Collaboration between universities and companies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1512168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chemeClr val="tx1"/>
                </a:solidFill>
                <a:latin typeface="+mj-lt"/>
              </a:rPr>
              <a:t>Ticiana Grecco Zanon Moura</a:t>
            </a:r>
          </a:p>
          <a:p>
            <a:r>
              <a:rPr lang="pt-BR" sz="2400" b="1" dirty="0" err="1">
                <a:solidFill>
                  <a:schemeClr val="tx1"/>
                </a:solidFill>
              </a:rPr>
              <a:t>Advisor</a:t>
            </a:r>
            <a:r>
              <a:rPr lang="pt-BR" sz="2400" b="1" dirty="0">
                <a:solidFill>
                  <a:schemeClr val="tx1"/>
                </a:solidFill>
              </a:rPr>
              <a:t> </a:t>
            </a:r>
            <a:r>
              <a:rPr lang="pt-BR" sz="2400" b="1" dirty="0" err="1">
                <a:solidFill>
                  <a:schemeClr val="tx1"/>
                </a:solidFill>
              </a:rPr>
              <a:t>of</a:t>
            </a:r>
            <a:r>
              <a:rPr lang="pt-BR" sz="2400" b="1" dirty="0">
                <a:solidFill>
                  <a:schemeClr val="tx1"/>
                </a:solidFill>
              </a:rPr>
              <a:t> </a:t>
            </a:r>
            <a:r>
              <a:rPr lang="pt-BR" sz="2400" b="1" dirty="0" err="1">
                <a:solidFill>
                  <a:schemeClr val="tx1"/>
                </a:solidFill>
              </a:rPr>
              <a:t>International</a:t>
            </a:r>
            <a:r>
              <a:rPr lang="pt-BR" sz="2400" b="1" dirty="0">
                <a:solidFill>
                  <a:schemeClr val="tx1"/>
                </a:solidFill>
              </a:rPr>
              <a:t> </a:t>
            </a:r>
            <a:r>
              <a:rPr lang="pt-BR" sz="2400" b="1" dirty="0" err="1">
                <a:solidFill>
                  <a:schemeClr val="tx1"/>
                </a:solidFill>
              </a:rPr>
              <a:t>Relations</a:t>
            </a:r>
            <a:endParaRPr lang="pt-BR" sz="2400" b="1" dirty="0">
              <a:solidFill>
                <a:schemeClr val="tx1"/>
              </a:solidFill>
            </a:endParaRPr>
          </a:p>
          <a:p>
            <a:r>
              <a:rPr lang="pt-BR" sz="2400" b="1" dirty="0">
                <a:solidFill>
                  <a:schemeClr val="tx1"/>
                </a:solidFill>
              </a:rPr>
              <a:t>arint@uesc.br</a:t>
            </a:r>
            <a:endParaRPr lang="pt-BR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4861" t="21656" r="16507" b="54883"/>
          <a:stretch>
            <a:fillRect/>
          </a:stretch>
        </p:blipFill>
        <p:spPr bwMode="auto">
          <a:xfrm>
            <a:off x="0" y="0"/>
            <a:ext cx="9144000" cy="175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Activities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NIT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92500"/>
          </a:bodyPr>
          <a:lstStyle/>
          <a:p>
            <a:r>
              <a:rPr lang="en-US" sz="2800" b="1" dirty="0"/>
              <a:t>23 agreements </a:t>
            </a:r>
            <a:r>
              <a:rPr lang="en-US" sz="2800" dirty="0"/>
              <a:t>with Brazilian companies and </a:t>
            </a:r>
            <a:r>
              <a:rPr lang="en-US" sz="2800" b="1" dirty="0"/>
              <a:t>38</a:t>
            </a:r>
            <a:r>
              <a:rPr lang="en-US" sz="2800" dirty="0"/>
              <a:t> projects in progress.</a:t>
            </a:r>
          </a:p>
          <a:p>
            <a:r>
              <a:rPr lang="en-US" sz="2800" dirty="0"/>
              <a:t>Registration of </a:t>
            </a:r>
            <a:r>
              <a:rPr lang="en-US" sz="2800" b="1" dirty="0"/>
              <a:t>46 brands</a:t>
            </a:r>
            <a:r>
              <a:rPr lang="en-US" sz="2800" dirty="0"/>
              <a:t>, </a:t>
            </a:r>
            <a:r>
              <a:rPr lang="en-US" sz="2800" b="1" dirty="0"/>
              <a:t>34 patents </a:t>
            </a:r>
            <a:r>
              <a:rPr lang="en-US" sz="2800" dirty="0"/>
              <a:t>and </a:t>
            </a:r>
            <a:r>
              <a:rPr lang="en-US" sz="2800" b="1" dirty="0"/>
              <a:t>8 </a:t>
            </a:r>
            <a:r>
              <a:rPr lang="en-US" sz="2800" b="1" dirty="0" err="1"/>
              <a:t>softwares</a:t>
            </a:r>
            <a:r>
              <a:rPr lang="en-US" sz="2800" dirty="0"/>
              <a:t>.</a:t>
            </a:r>
          </a:p>
          <a:p>
            <a:r>
              <a:rPr lang="en-US" sz="2800" dirty="0"/>
              <a:t>Collaboration with a </a:t>
            </a:r>
            <a:r>
              <a:rPr lang="en-US" sz="2800" b="1" dirty="0"/>
              <a:t>professional master degree</a:t>
            </a:r>
            <a:r>
              <a:rPr lang="en-US" sz="2800" dirty="0"/>
              <a:t>.</a:t>
            </a:r>
          </a:p>
          <a:p>
            <a:r>
              <a:rPr lang="en-US" sz="2800" dirty="0"/>
              <a:t>Coordination of the </a:t>
            </a:r>
            <a:r>
              <a:rPr lang="en-US" sz="2800" b="1" dirty="0"/>
              <a:t>South Bahia Technology Park</a:t>
            </a:r>
            <a:r>
              <a:rPr lang="en-US" sz="2800" dirty="0"/>
              <a:t>.</a:t>
            </a:r>
          </a:p>
          <a:p>
            <a:r>
              <a:rPr lang="en-US" sz="2800" dirty="0"/>
              <a:t>Support the negotiation of intellectual property clauses, </a:t>
            </a:r>
            <a:r>
              <a:rPr lang="en-US" sz="2800" b="1" dirty="0"/>
              <a:t>mapping of skills </a:t>
            </a:r>
            <a:r>
              <a:rPr lang="en-US" sz="2800" dirty="0"/>
              <a:t>and infrastructure for </a:t>
            </a:r>
            <a:r>
              <a:rPr lang="en-US" sz="2800" b="1" dirty="0"/>
              <a:t>formation alliances </a:t>
            </a:r>
            <a:r>
              <a:rPr lang="en-US" sz="2800" dirty="0"/>
              <a:t>and service provision.</a:t>
            </a:r>
          </a:p>
          <a:p>
            <a:r>
              <a:rPr lang="en-US" sz="2800" dirty="0"/>
              <a:t>Prospecting on </a:t>
            </a:r>
            <a:r>
              <a:rPr lang="en-US" sz="2800" b="1" dirty="0"/>
              <a:t>patent bases.</a:t>
            </a:r>
          </a:p>
          <a:p>
            <a:r>
              <a:rPr lang="en-US" sz="2800" b="1" dirty="0"/>
              <a:t>Identify opportunities </a:t>
            </a:r>
            <a:r>
              <a:rPr lang="en-US" sz="2800" dirty="0"/>
              <a:t>to attract companies to the technological park.</a:t>
            </a:r>
            <a:endParaRPr lang="pt-BR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2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FC5B82-5876-42F7-A16F-12968E6C3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53" y="475663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>
                <a:solidFill>
                  <a:srgbClr val="FFFFFF"/>
                </a:solidFill>
              </a:rPr>
              <a:t>Examples of seminars to businessmen and students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D424FCD-6D74-47BF-9F15-FD1098F79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76" y="307731"/>
            <a:ext cx="2968245" cy="3997637"/>
          </a:xfrm>
          <a:prstGeom prst="rect">
            <a:avLst/>
          </a:prstGeom>
        </p:spPr>
      </p:pic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5239B7B-F579-420F-A403-5DA3AE593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011" y="307731"/>
            <a:ext cx="3417979" cy="399763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544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FC5B82-5876-42F7-A16F-12968E6C3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52" y="5091762"/>
            <a:ext cx="8639636" cy="12645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800" dirty="0"/>
              <a:t>Main objective: stimulate actions of entrepreneurial education to elementary and middle school students of the community of </a:t>
            </a:r>
            <a:r>
              <a:rPr lang="en-US" sz="3800" dirty="0" err="1"/>
              <a:t>Salobrinho</a:t>
            </a:r>
            <a:r>
              <a:rPr lang="en-US" sz="3800" dirty="0"/>
              <a:t>.</a:t>
            </a:r>
          </a:p>
        </p:txBody>
      </p:sp>
      <p:pic>
        <p:nvPicPr>
          <p:cNvPr id="11" name="Espaço Reservado para Conteúdo 7">
            <a:extLst>
              <a:ext uri="{FF2B5EF4-FFF2-40B4-BE49-F238E27FC236}">
                <a16:creationId xmlns:a16="http://schemas.microsoft.com/office/drawing/2014/main" id="{FBF1C3FF-715B-4F88-9AC7-1D72AB2EF0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6" b="12154"/>
          <a:stretch/>
        </p:blipFill>
        <p:spPr>
          <a:xfrm>
            <a:off x="-2987" y="10"/>
            <a:ext cx="9143999" cy="457199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827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21240" t="25391" r="20166" b="17969"/>
          <a:stretch>
            <a:fillRect/>
          </a:stretch>
        </p:blipFill>
        <p:spPr>
          <a:xfrm>
            <a:off x="0" y="0"/>
            <a:ext cx="9175750" cy="6867525"/>
          </a:xfrm>
          <a:prstGeom prst="rect">
            <a:avLst/>
          </a:prstGeom>
          <a:noFill/>
        </p:spPr>
      </p:pic>
      <p:sp>
        <p:nvSpPr>
          <p:cNvPr id="4" name="Triângulo retângulo 3"/>
          <p:cNvSpPr/>
          <p:nvPr/>
        </p:nvSpPr>
        <p:spPr>
          <a:xfrm>
            <a:off x="42863" y="4357688"/>
            <a:ext cx="3571875" cy="2414587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Thank you!</a:t>
            </a:r>
            <a:endParaRPr lang="pt-BR" sz="2800" dirty="0">
              <a:solidFill>
                <a:schemeClr val="bg1"/>
              </a:solidFill>
            </a:endParaRPr>
          </a:p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/>
              <a:t>Students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Professors</a:t>
            </a:r>
            <a:r>
              <a:rPr lang="pt-BR" dirty="0"/>
              <a:t>, </a:t>
            </a:r>
            <a:r>
              <a:rPr lang="pt-BR" dirty="0" err="1"/>
              <a:t>meet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regulations</a:t>
            </a:r>
            <a:r>
              <a:rPr lang="pt-BR" dirty="0"/>
              <a:t> in UESC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473281" y="3571876"/>
            <a:ext cx="4040188" cy="500066"/>
          </a:xfrm>
          <a:ln>
            <a:solidFill>
              <a:srgbClr val="0070C0"/>
            </a:solidFill>
          </a:ln>
        </p:spPr>
        <p:txBody>
          <a:bodyPr/>
          <a:lstStyle/>
          <a:p>
            <a:r>
              <a:rPr lang="pt-BR" dirty="0"/>
              <a:t>   Dual </a:t>
            </a:r>
            <a:r>
              <a:rPr lang="pt-BR" dirty="0" err="1"/>
              <a:t>Degree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Mobility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1520" y="4857760"/>
            <a:ext cx="4106166" cy="587464"/>
          </a:xfrm>
        </p:spPr>
        <p:txBody>
          <a:bodyPr>
            <a:normAutofit/>
          </a:bodyPr>
          <a:lstStyle/>
          <a:p>
            <a:r>
              <a:rPr lang="pt-BR" dirty="0" err="1"/>
              <a:t>Post-Graduate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580112" y="4941168"/>
            <a:ext cx="2376264" cy="587463"/>
          </a:xfrm>
        </p:spPr>
        <p:txBody>
          <a:bodyPr/>
          <a:lstStyle/>
          <a:p>
            <a:r>
              <a:rPr lang="pt-BR" dirty="0"/>
              <a:t>Graduação</a:t>
            </a:r>
          </a:p>
        </p:txBody>
      </p:sp>
      <p:cxnSp>
        <p:nvCxnSpPr>
          <p:cNvPr id="9" name="Conector de seta reta 8"/>
          <p:cNvCxnSpPr>
            <a:stCxn id="3" idx="2"/>
            <a:endCxn id="4" idx="0"/>
          </p:cNvCxnSpPr>
          <p:nvPr/>
        </p:nvCxnSpPr>
        <p:spPr>
          <a:xfrm rot="5400000">
            <a:off x="3006080" y="3370465"/>
            <a:ext cx="785818" cy="2188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>
            <a:stCxn id="3" idx="2"/>
            <a:endCxn id="6" idx="0"/>
          </p:cNvCxnSpPr>
          <p:nvPr/>
        </p:nvCxnSpPr>
        <p:spPr>
          <a:xfrm rot="16200000" flipH="1">
            <a:off x="5196196" y="3369120"/>
            <a:ext cx="869226" cy="22748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ço Reservado para Conteúdo 5"/>
          <p:cNvSpPr txBox="1">
            <a:spLocks/>
          </p:cNvSpPr>
          <p:nvPr/>
        </p:nvSpPr>
        <p:spPr>
          <a:xfrm>
            <a:off x="899592" y="2348880"/>
            <a:ext cx="7200800" cy="651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2400" dirty="0" err="1"/>
              <a:t>Academic</a:t>
            </a:r>
            <a:r>
              <a:rPr lang="pt-BR" sz="2400" dirty="0"/>
              <a:t> </a:t>
            </a:r>
            <a:r>
              <a:rPr lang="pt-BR" sz="2400" dirty="0" err="1"/>
              <a:t>mobility</a:t>
            </a:r>
            <a:r>
              <a:rPr lang="pt-BR" sz="2400" dirty="0"/>
              <a:t>: </a:t>
            </a:r>
            <a:r>
              <a:rPr lang="pt-BR" sz="2400" dirty="0" err="1"/>
              <a:t>students</a:t>
            </a:r>
            <a:r>
              <a:rPr lang="pt-BR" sz="2400" dirty="0"/>
              <a:t> </a:t>
            </a:r>
            <a:r>
              <a:rPr lang="pt-BR" sz="2400" dirty="0" err="1"/>
              <a:t>and</a:t>
            </a:r>
            <a:r>
              <a:rPr lang="pt-BR" sz="2400" dirty="0"/>
              <a:t> </a:t>
            </a:r>
            <a:r>
              <a:rPr lang="pt-BR" sz="2400" dirty="0" err="1"/>
              <a:t>professors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0" name="Conector de seta reta 19"/>
          <p:cNvCxnSpPr>
            <a:stCxn id="3" idx="0"/>
            <a:endCxn id="16" idx="2"/>
          </p:cNvCxnSpPr>
          <p:nvPr/>
        </p:nvCxnSpPr>
        <p:spPr>
          <a:xfrm rot="5400000" flipH="1" flipV="1">
            <a:off x="4210931" y="3282816"/>
            <a:ext cx="571504" cy="66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341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BEST CASE: CIRAD </a:t>
            </a:r>
            <a:r>
              <a:rPr lang="pt-BR" i="1" dirty="0" err="1"/>
              <a:t>and</a:t>
            </a:r>
            <a:r>
              <a:rPr lang="pt-BR" i="1" dirty="0"/>
              <a:t> UESC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500034" y="3429000"/>
            <a:ext cx="8358246" cy="3143272"/>
          </a:xfrm>
        </p:spPr>
        <p:txBody>
          <a:bodyPr>
            <a:normAutofit/>
          </a:bodyPr>
          <a:lstStyle/>
          <a:p>
            <a:r>
              <a:rPr lang="en-US" dirty="0"/>
              <a:t>UESC as and environment of rapid consolidation as a scientific researcher</a:t>
            </a:r>
          </a:p>
          <a:p>
            <a:pPr lvl="1"/>
            <a:r>
              <a:rPr lang="en-US" dirty="0" err="1"/>
              <a:t>Cedida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CIRAD à UESC </a:t>
            </a:r>
            <a:r>
              <a:rPr lang="en-US" dirty="0" err="1"/>
              <a:t>desde</a:t>
            </a:r>
            <a:r>
              <a:rPr lang="en-US" dirty="0"/>
              <a:t> 2002 </a:t>
            </a:r>
            <a:r>
              <a:rPr lang="en-US" dirty="0" err="1"/>
              <a:t>até</a:t>
            </a:r>
            <a:r>
              <a:rPr lang="en-US" dirty="0"/>
              <a:t> o </a:t>
            </a:r>
            <a:r>
              <a:rPr lang="en-US" dirty="0" err="1"/>
              <a:t>presente</a:t>
            </a:r>
            <a:endParaRPr lang="en-US" dirty="0"/>
          </a:p>
          <a:p>
            <a:pPr lvl="1"/>
            <a:r>
              <a:rPr lang="en-US" dirty="0" err="1"/>
              <a:t>Orienta</a:t>
            </a:r>
            <a:r>
              <a:rPr lang="en-US" dirty="0"/>
              <a:t> MS e DS</a:t>
            </a:r>
          </a:p>
          <a:p>
            <a:pPr lvl="1"/>
            <a:r>
              <a:rPr lang="en-US" dirty="0" err="1"/>
              <a:t>Excelent</a:t>
            </a:r>
            <a:r>
              <a:rPr lang="en-US" dirty="0"/>
              <a:t> research quality and productivity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42969" r="46193" b="29687"/>
          <a:stretch>
            <a:fillRect/>
          </a:stretch>
        </p:blipFill>
        <p:spPr bwMode="auto">
          <a:xfrm>
            <a:off x="500033" y="1071546"/>
            <a:ext cx="8429645" cy="240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97036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CIRAD E UESC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500034" y="3357562"/>
            <a:ext cx="8358246" cy="3143272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Great </a:t>
            </a:r>
            <a:r>
              <a:rPr lang="pt-BR" dirty="0" err="1"/>
              <a:t>relevance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Internationalization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UESC</a:t>
            </a:r>
          </a:p>
          <a:p>
            <a:pPr lvl="1"/>
            <a:r>
              <a:rPr lang="pt-BR" dirty="0" err="1"/>
              <a:t>Scientific</a:t>
            </a:r>
            <a:r>
              <a:rPr lang="pt-BR" dirty="0"/>
              <a:t>  </a:t>
            </a:r>
            <a:r>
              <a:rPr lang="pt-BR" dirty="0" err="1"/>
              <a:t>Co-Production</a:t>
            </a:r>
            <a:endParaRPr lang="pt-BR" dirty="0"/>
          </a:p>
          <a:p>
            <a:pPr lvl="1"/>
            <a:r>
              <a:rPr lang="pt-BR" dirty="0"/>
              <a:t>UESC-CIRAD </a:t>
            </a:r>
            <a:r>
              <a:rPr lang="pt-BR" dirty="0" err="1"/>
              <a:t>Cooperation</a:t>
            </a:r>
            <a:endParaRPr lang="pt-BR" dirty="0"/>
          </a:p>
          <a:p>
            <a:r>
              <a:rPr lang="pt-BR" dirty="0" err="1"/>
              <a:t>Vice-coordinator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PPG-GBM 2008-2010</a:t>
            </a:r>
          </a:p>
          <a:p>
            <a:pPr lvl="1"/>
            <a:r>
              <a:rPr lang="pt-BR" dirty="0" err="1"/>
              <a:t>Program</a:t>
            </a:r>
            <a:r>
              <a:rPr lang="pt-BR" dirty="0"/>
              <a:t> </a:t>
            </a:r>
            <a:r>
              <a:rPr lang="pt-BR" dirty="0" err="1"/>
              <a:t>Colegiate</a:t>
            </a:r>
            <a:endParaRPr lang="pt-BR" dirty="0"/>
          </a:p>
          <a:p>
            <a:pPr lvl="1"/>
            <a:r>
              <a:rPr lang="pt-BR" dirty="0" err="1"/>
              <a:t>Strategy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Research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Publication</a:t>
            </a:r>
            <a:r>
              <a:rPr lang="pt-BR" dirty="0"/>
              <a:t> </a:t>
            </a:r>
            <a:r>
              <a:rPr lang="pt-BR" dirty="0" err="1"/>
              <a:t>Commission</a:t>
            </a:r>
            <a:endParaRPr lang="pt-BR" dirty="0"/>
          </a:p>
          <a:p>
            <a:r>
              <a:rPr lang="pt-BR" dirty="0"/>
              <a:t>....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42969" r="46193" b="29687"/>
          <a:stretch>
            <a:fillRect/>
          </a:stretch>
        </p:blipFill>
        <p:spPr bwMode="auto">
          <a:xfrm>
            <a:off x="500033" y="1071546"/>
            <a:ext cx="8143933" cy="232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65811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OVIEDO E UESC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67544" y="3140968"/>
            <a:ext cx="8358246" cy="3312368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Great </a:t>
            </a:r>
            <a:r>
              <a:rPr lang="pt-BR" dirty="0" err="1"/>
              <a:t>relevance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Internationalization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UESC</a:t>
            </a:r>
          </a:p>
          <a:p>
            <a:pPr lvl="1"/>
            <a:r>
              <a:rPr lang="pt-BR" dirty="0" err="1"/>
              <a:t>Scientific</a:t>
            </a:r>
            <a:r>
              <a:rPr lang="pt-BR" dirty="0"/>
              <a:t>  </a:t>
            </a:r>
            <a:r>
              <a:rPr lang="pt-BR" dirty="0" err="1"/>
              <a:t>Co-Production</a:t>
            </a:r>
            <a:r>
              <a:rPr lang="pt-BR" dirty="0"/>
              <a:t> </a:t>
            </a:r>
          </a:p>
          <a:p>
            <a:pPr lvl="1"/>
            <a:r>
              <a:rPr lang="pt-BR" dirty="0" err="1"/>
              <a:t>Pós-doutorados</a:t>
            </a:r>
            <a:r>
              <a:rPr lang="pt-BR" dirty="0"/>
              <a:t> (2 </a:t>
            </a:r>
            <a:r>
              <a:rPr lang="pt-BR" dirty="0" err="1"/>
              <a:t>profs</a:t>
            </a:r>
            <a:r>
              <a:rPr lang="pt-BR" dirty="0"/>
              <a:t> da UESC em </a:t>
            </a:r>
            <a:r>
              <a:rPr lang="pt-BR" dirty="0" err="1"/>
              <a:t>Oviedo</a:t>
            </a:r>
            <a:r>
              <a:rPr lang="pt-BR" dirty="0"/>
              <a:t>)</a:t>
            </a:r>
          </a:p>
          <a:p>
            <a:pPr lvl="1"/>
            <a:r>
              <a:rPr lang="pt-BR" dirty="0"/>
              <a:t>Um doutorado completo (</a:t>
            </a:r>
            <a:r>
              <a:rPr lang="pt-BR" dirty="0" err="1"/>
              <a:t>Ticiana</a:t>
            </a:r>
            <a:r>
              <a:rPr lang="pt-BR" dirty="0"/>
              <a:t>)</a:t>
            </a:r>
          </a:p>
          <a:p>
            <a:r>
              <a:rPr lang="pt-BR" dirty="0"/>
              <a:t>Mobilidade de estudantes</a:t>
            </a:r>
          </a:p>
          <a:p>
            <a:pPr lvl="1"/>
            <a:r>
              <a:rPr lang="pt-BR" dirty="0"/>
              <a:t>Alunos da UESC em </a:t>
            </a:r>
            <a:r>
              <a:rPr lang="pt-BR" dirty="0" err="1"/>
              <a:t>Oviedo</a:t>
            </a:r>
            <a:endParaRPr lang="pt-BR" dirty="0"/>
          </a:p>
          <a:p>
            <a:pPr lvl="1"/>
            <a:r>
              <a:rPr lang="pt-BR" dirty="0"/>
              <a:t>Aluno de </a:t>
            </a:r>
            <a:r>
              <a:rPr lang="pt-BR" dirty="0" err="1"/>
              <a:t>Oviedo</a:t>
            </a:r>
            <a:r>
              <a:rPr lang="pt-BR" dirty="0"/>
              <a:t> na UESC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9210" t="27400" r="52518" b="53280"/>
          <a:stretch>
            <a:fillRect/>
          </a:stretch>
        </p:blipFill>
        <p:spPr bwMode="auto">
          <a:xfrm>
            <a:off x="611560" y="1196752"/>
            <a:ext cx="583264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484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dirty="0"/>
              <a:t>Museu de Zoologia </a:t>
            </a:r>
            <a:r>
              <a:rPr lang="pt-BR" dirty="0" err="1"/>
              <a:t>Koening</a:t>
            </a:r>
            <a:r>
              <a:rPr lang="pt-BR" dirty="0"/>
              <a:t> </a:t>
            </a:r>
            <a:r>
              <a:rPr lang="pt-BR" i="1" dirty="0"/>
              <a:t>e UESC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67544" y="3140968"/>
            <a:ext cx="8358246" cy="3312368"/>
          </a:xfrm>
        </p:spPr>
        <p:txBody>
          <a:bodyPr>
            <a:normAutofit/>
          </a:bodyPr>
          <a:lstStyle/>
          <a:p>
            <a:r>
              <a:rPr lang="pt-BR" dirty="0"/>
              <a:t>Mobilidade de estudante e professor</a:t>
            </a:r>
          </a:p>
          <a:p>
            <a:pPr lvl="1"/>
            <a:r>
              <a:rPr lang="pt-BR" dirty="0"/>
              <a:t>Uma licença </a:t>
            </a:r>
            <a:r>
              <a:rPr lang="pt-BR" dirty="0" err="1"/>
              <a:t>sabática</a:t>
            </a:r>
            <a:r>
              <a:rPr lang="pt-BR" dirty="0"/>
              <a:t> </a:t>
            </a:r>
          </a:p>
          <a:p>
            <a:pPr lvl="1"/>
            <a:r>
              <a:rPr lang="pt-BR" dirty="0"/>
              <a:t>Um estudante da UESC</a:t>
            </a:r>
          </a:p>
          <a:p>
            <a:r>
              <a:rPr lang="pt-BR" dirty="0"/>
              <a:t>Produção científica</a:t>
            </a:r>
          </a:p>
          <a:p>
            <a:pPr lvl="1"/>
            <a:r>
              <a:rPr lang="pt-BR" dirty="0"/>
              <a:t>8 artigos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0155" t="29080" r="51573" b="54120"/>
          <a:stretch>
            <a:fillRect/>
          </a:stretch>
        </p:blipFill>
        <p:spPr bwMode="auto">
          <a:xfrm>
            <a:off x="683568" y="1412776"/>
            <a:ext cx="583264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4968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err="1"/>
              <a:t>Agreements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960440" y="2928934"/>
            <a:ext cx="2397114" cy="639762"/>
          </a:xfrm>
        </p:spPr>
        <p:txBody>
          <a:bodyPr/>
          <a:lstStyle/>
          <a:p>
            <a:r>
              <a:rPr lang="pt-BR" dirty="0"/>
              <a:t>Pioneer </a:t>
            </a:r>
            <a:r>
              <a:rPr lang="pt-BR" dirty="0" err="1"/>
              <a:t>actions</a:t>
            </a:r>
            <a:r>
              <a:rPr lang="pt-BR" dirty="0"/>
              <a:t>,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600076" y="3638546"/>
            <a:ext cx="3471858" cy="1611315"/>
          </a:xfrm>
        </p:spPr>
        <p:txBody>
          <a:bodyPr>
            <a:normAutofit/>
          </a:bodyPr>
          <a:lstStyle/>
          <a:p>
            <a:r>
              <a:rPr lang="pt-BR" sz="2000" dirty="0">
                <a:sym typeface="Wingdings" pitchFamily="2" charset="2"/>
              </a:rPr>
              <a:t>2002 </a:t>
            </a:r>
            <a:r>
              <a:rPr lang="pt-BR" sz="2000" b="1" dirty="0" err="1">
                <a:sym typeface="Wingdings" pitchFamily="2" charset="2"/>
              </a:rPr>
              <a:t>Cirad</a:t>
            </a:r>
            <a:r>
              <a:rPr lang="pt-BR" sz="2000" b="1" dirty="0">
                <a:sym typeface="Wingdings" pitchFamily="2" charset="2"/>
              </a:rPr>
              <a:t> </a:t>
            </a:r>
            <a:r>
              <a:rPr lang="pt-BR" sz="2000" dirty="0">
                <a:sym typeface="Wingdings" pitchFamily="2" charset="2"/>
              </a:rPr>
              <a:t>	     </a:t>
            </a:r>
            <a:endParaRPr lang="pt-BR" sz="2000" dirty="0"/>
          </a:p>
          <a:p>
            <a:r>
              <a:rPr lang="pt-BR" sz="2000" dirty="0"/>
              <a:t>2000 </a:t>
            </a:r>
            <a:r>
              <a:rPr lang="pt-BR" sz="2000" b="1" dirty="0"/>
              <a:t>La Rochelle       </a:t>
            </a:r>
            <a:r>
              <a:rPr lang="pt-BR" sz="2000" dirty="0">
                <a:sym typeface="Wingdings" pitchFamily="2" charset="2"/>
              </a:rPr>
              <a:t></a:t>
            </a:r>
          </a:p>
          <a:p>
            <a:r>
              <a:rPr lang="pt-BR" sz="2000" dirty="0"/>
              <a:t>2005 Medical </a:t>
            </a:r>
            <a:r>
              <a:rPr lang="pt-BR" sz="2000" dirty="0" err="1"/>
              <a:t>Physics</a:t>
            </a:r>
            <a:r>
              <a:rPr lang="pt-BR" sz="2000" dirty="0"/>
              <a:t> </a:t>
            </a:r>
            <a:r>
              <a:rPr lang="pt-BR" sz="2000" dirty="0">
                <a:sym typeface="Wingdings" pitchFamily="2" charset="2"/>
              </a:rPr>
              <a:t></a:t>
            </a:r>
          </a:p>
          <a:p>
            <a:r>
              <a:rPr lang="pt-BR" sz="2000" dirty="0">
                <a:sym typeface="Wingdings" pitchFamily="2" charset="2"/>
              </a:rPr>
              <a:t>...</a:t>
            </a:r>
            <a:endParaRPr lang="pt-BR" sz="2000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>
          <a:xfrm>
            <a:off x="4000497" y="2928934"/>
            <a:ext cx="2643206" cy="639762"/>
          </a:xfrm>
        </p:spPr>
        <p:txBody>
          <a:bodyPr/>
          <a:lstStyle/>
          <a:p>
            <a:r>
              <a:rPr lang="pt-BR" dirty="0"/>
              <a:t>...</a:t>
            </a:r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live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!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4000496" y="3638546"/>
            <a:ext cx="2498743" cy="16129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000" dirty="0"/>
              <a:t>2014 </a:t>
            </a:r>
            <a:r>
              <a:rPr lang="pt-BR" sz="2000" dirty="0" err="1"/>
              <a:t>renewed</a:t>
            </a:r>
            <a:r>
              <a:rPr lang="pt-BR" sz="2000" dirty="0"/>
              <a:t>  </a:t>
            </a:r>
            <a:r>
              <a:rPr lang="pt-BR" sz="2000" dirty="0">
                <a:sym typeface="Wingdings" pitchFamily="2" charset="2"/>
              </a:rPr>
              <a:t></a:t>
            </a:r>
            <a:endParaRPr lang="pt-BR" sz="2000" dirty="0"/>
          </a:p>
          <a:p>
            <a:pPr>
              <a:buNone/>
            </a:pPr>
            <a:r>
              <a:rPr lang="pt-BR" sz="2000" dirty="0"/>
              <a:t>2009, 2014 LEA</a:t>
            </a:r>
            <a:r>
              <a:rPr lang="pt-BR" sz="2000" dirty="0">
                <a:sym typeface="Wingdings" pitchFamily="2" charset="2"/>
              </a:rPr>
              <a:t>  </a:t>
            </a:r>
            <a:endParaRPr lang="pt-BR" sz="2000" dirty="0"/>
          </a:p>
          <a:p>
            <a:pPr>
              <a:buNone/>
            </a:pPr>
            <a:r>
              <a:rPr lang="pt-BR" sz="2000" dirty="0"/>
              <a:t>2014 </a:t>
            </a:r>
            <a:r>
              <a:rPr lang="pt-BR" sz="2000" dirty="0" err="1"/>
              <a:t>renewed</a:t>
            </a:r>
            <a:r>
              <a:rPr lang="pt-BR" sz="2000" dirty="0">
                <a:sym typeface="Wingdings" pitchFamily="2" charset="2"/>
              </a:rPr>
              <a:t>   </a:t>
            </a:r>
            <a:endParaRPr lang="pt-BR" sz="2000" dirty="0"/>
          </a:p>
          <a:p>
            <a:pPr>
              <a:buNone/>
            </a:pPr>
            <a:r>
              <a:rPr lang="pt-BR" sz="2000" dirty="0"/>
              <a:t>...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072198" y="3606787"/>
            <a:ext cx="289229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pt-BR" sz="2000" dirty="0"/>
              <a:t>Research </a:t>
            </a:r>
            <a:r>
              <a:rPr lang="pt-BR" sz="2000" dirty="0" err="1"/>
              <a:t>and</a:t>
            </a:r>
            <a:r>
              <a:rPr lang="pt-BR" sz="2000" dirty="0"/>
              <a:t> </a:t>
            </a:r>
            <a:r>
              <a:rPr lang="pt-BR" sz="2000" dirty="0" err="1"/>
              <a:t>Researcher</a:t>
            </a:r>
            <a:endParaRPr lang="pt-BR" sz="2000" dirty="0"/>
          </a:p>
          <a:p>
            <a:pPr marL="342900" indent="-342900">
              <a:spcBef>
                <a:spcPct val="20000"/>
              </a:spcBef>
            </a:pPr>
            <a:r>
              <a:rPr lang="pt-BR" sz="2000" dirty="0" err="1"/>
              <a:t>Internship</a:t>
            </a:r>
            <a:endParaRPr lang="pt-BR" sz="2000" dirty="0"/>
          </a:p>
          <a:p>
            <a:pPr marL="342900" indent="-342900">
              <a:spcBef>
                <a:spcPct val="20000"/>
              </a:spcBef>
            </a:pPr>
            <a:r>
              <a:rPr lang="pt-BR" sz="2000" dirty="0"/>
              <a:t>Research</a:t>
            </a:r>
          </a:p>
          <a:p>
            <a:pPr marL="342900" indent="-342900">
              <a:spcBef>
                <a:spcPct val="20000"/>
              </a:spcBef>
            </a:pPr>
            <a:r>
              <a:rPr lang="pt-BR" sz="2000" dirty="0"/>
              <a:t>...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642910" y="3036871"/>
            <a:ext cx="792961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642910" y="3606787"/>
            <a:ext cx="792961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642910" y="5249861"/>
            <a:ext cx="792961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571472" y="1428736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err="1"/>
              <a:t>Academic</a:t>
            </a:r>
            <a:r>
              <a:rPr lang="pt-BR" sz="2400" dirty="0"/>
              <a:t>, </a:t>
            </a:r>
            <a:r>
              <a:rPr lang="pt-BR" sz="2400" dirty="0" err="1"/>
              <a:t>scientific</a:t>
            </a:r>
            <a:r>
              <a:rPr lang="pt-BR" sz="2400" dirty="0"/>
              <a:t>, </a:t>
            </a:r>
            <a:r>
              <a:rPr lang="pt-BR" sz="2400" dirty="0" err="1"/>
              <a:t>technical</a:t>
            </a:r>
            <a:r>
              <a:rPr lang="pt-BR" sz="2400" dirty="0"/>
              <a:t> </a:t>
            </a:r>
            <a:r>
              <a:rPr lang="pt-BR" sz="2400" dirty="0" err="1"/>
              <a:t>and</a:t>
            </a:r>
            <a:r>
              <a:rPr lang="pt-BR" sz="2400" dirty="0"/>
              <a:t> cultural </a:t>
            </a:r>
            <a:r>
              <a:rPr lang="pt-BR" sz="2400" dirty="0" err="1"/>
              <a:t>cooperation</a:t>
            </a:r>
            <a:r>
              <a:rPr lang="pt-BR" sz="2400" dirty="0"/>
              <a:t> </a:t>
            </a:r>
            <a:r>
              <a:rPr lang="pt-BR" sz="2400" dirty="0" err="1"/>
              <a:t>agreements</a:t>
            </a:r>
            <a:r>
              <a:rPr lang="pt-BR" sz="2400" dirty="0"/>
              <a:t>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71472" y="2571744"/>
            <a:ext cx="1129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Examples</a:t>
            </a:r>
            <a:r>
              <a:rPr lang="pt-BR" dirty="0"/>
              <a:t>:</a:t>
            </a:r>
          </a:p>
        </p:txBody>
      </p:sp>
      <p:sp>
        <p:nvSpPr>
          <p:cNvPr id="16" name="Seta para baixo 15"/>
          <p:cNvSpPr/>
          <p:nvPr/>
        </p:nvSpPr>
        <p:spPr>
          <a:xfrm>
            <a:off x="4429124" y="5429264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843808" y="5875060"/>
            <a:ext cx="4214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err="1">
                <a:solidFill>
                  <a:prstClr val="black"/>
                </a:solidFill>
                <a:ea typeface="+mj-ea"/>
                <a:cs typeface="+mj-cs"/>
              </a:rPr>
              <a:t>Sustained</a:t>
            </a:r>
            <a:r>
              <a:rPr lang="pt-BR" sz="24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pt-BR" sz="2400" dirty="0" err="1">
                <a:solidFill>
                  <a:prstClr val="black"/>
                </a:solidFill>
                <a:ea typeface="+mj-ea"/>
                <a:cs typeface="+mj-cs"/>
              </a:rPr>
              <a:t>Internationalization</a:t>
            </a:r>
            <a:endParaRPr lang="pt-BR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Espaço Reservado para Conteúdo 5">
            <a:extLst>
              <a:ext uri="{FF2B5EF4-FFF2-40B4-BE49-F238E27FC236}">
                <a16:creationId xmlns:a16="http://schemas.microsoft.com/office/drawing/2014/main" id="{1981FEB3-9C54-434A-8C1D-428EB81300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1" r="2" b="2"/>
          <a:stretch/>
        </p:blipFill>
        <p:spPr>
          <a:xfrm>
            <a:off x="4348157" y="10"/>
            <a:ext cx="4795614" cy="514349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5143500"/>
          </a:xfrm>
          <a:prstGeom prst="rect">
            <a:avLst/>
          </a:prstGeom>
        </p:spPr>
      </p:pic>
      <p:sp>
        <p:nvSpPr>
          <p:cNvPr id="49" name="Content Placeholder 18">
            <a:extLst>
              <a:ext uri="{FF2B5EF4-FFF2-40B4-BE49-F238E27FC236}">
                <a16:creationId xmlns:a16="http://schemas.microsoft.com/office/drawing/2014/main" id="{3DDADA5C-0574-4D46-A3FB-49663DF2E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35" y="465993"/>
            <a:ext cx="4104456" cy="5926013"/>
          </a:xfrm>
        </p:spPr>
        <p:txBody>
          <a:bodyPr anchor="ctr">
            <a:normAutofit fontScale="92500" lnSpcReduction="20000"/>
          </a:bodyPr>
          <a:lstStyle/>
          <a:p>
            <a:r>
              <a:rPr lang="en-US" dirty="0"/>
              <a:t>UESC: State University of Santa Cruz.</a:t>
            </a:r>
          </a:p>
          <a:p>
            <a:endParaRPr lang="en-US" dirty="0"/>
          </a:p>
          <a:p>
            <a:r>
              <a:rPr lang="en-US" dirty="0"/>
              <a:t>Founded in 1991.</a:t>
            </a:r>
          </a:p>
          <a:p>
            <a:endParaRPr lang="en-US" b="1" dirty="0"/>
          </a:p>
          <a:p>
            <a:r>
              <a:rPr lang="en-US" b="1" dirty="0"/>
              <a:t>37</a:t>
            </a:r>
            <a:r>
              <a:rPr lang="en-US" dirty="0"/>
              <a:t> </a:t>
            </a:r>
            <a:r>
              <a:rPr lang="en-US" dirty="0" err="1"/>
              <a:t>undergraduation</a:t>
            </a:r>
            <a:r>
              <a:rPr lang="en-US" dirty="0"/>
              <a:t> courses and </a:t>
            </a:r>
            <a:r>
              <a:rPr lang="pt-BR" b="1" dirty="0"/>
              <a:t>8,585 </a:t>
            </a:r>
            <a:r>
              <a:rPr lang="pt-BR" dirty="0" err="1"/>
              <a:t>students</a:t>
            </a:r>
            <a:r>
              <a:rPr lang="pt-BR" dirty="0"/>
              <a:t>.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35</a:t>
            </a:r>
            <a:r>
              <a:rPr lang="en-US" dirty="0"/>
              <a:t> graduate programs and </a:t>
            </a:r>
            <a:r>
              <a:rPr lang="en-US" b="1" dirty="0"/>
              <a:t>1,051</a:t>
            </a:r>
            <a:r>
              <a:rPr lang="en-US" dirty="0"/>
              <a:t> s</a:t>
            </a:r>
            <a:r>
              <a:rPr lang="pt-BR" dirty="0" err="1"/>
              <a:t>tudents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en-US" b="1" dirty="0"/>
              <a:t>74</a:t>
            </a:r>
            <a:r>
              <a:rPr lang="en-US" dirty="0"/>
              <a:t> municipalities.</a:t>
            </a:r>
            <a:endParaRPr lang="pt-BR" dirty="0"/>
          </a:p>
          <a:p>
            <a:endParaRPr lang="pt-BR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D6DA2D13-9755-4066-AB76-CE556F72355B}"/>
              </a:ext>
            </a:extLst>
          </p:cNvPr>
          <p:cNvSpPr/>
          <p:nvPr/>
        </p:nvSpPr>
        <p:spPr>
          <a:xfrm>
            <a:off x="7793253" y="2527285"/>
            <a:ext cx="1008112" cy="72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2443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International</a:t>
            </a:r>
            <a:r>
              <a:rPr lang="pt-BR" dirty="0"/>
              <a:t> </a:t>
            </a:r>
            <a:r>
              <a:rPr lang="pt-BR" dirty="0" err="1"/>
              <a:t>Actions</a:t>
            </a:r>
            <a:r>
              <a:rPr lang="pt-BR" dirty="0"/>
              <a:t> Dynamics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1168267"/>
              </p:ext>
            </p:extLst>
          </p:nvPr>
        </p:nvGraphicFramePr>
        <p:xfrm>
          <a:off x="571472" y="1397000"/>
          <a:ext cx="807249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eta para a direita listrada 8"/>
          <p:cNvSpPr/>
          <p:nvPr/>
        </p:nvSpPr>
        <p:spPr>
          <a:xfrm rot="10800000" flipV="1">
            <a:off x="6000761" y="5643577"/>
            <a:ext cx="2428892" cy="10715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Rectorship</a:t>
            </a:r>
            <a:r>
              <a:rPr lang="pt-BR" dirty="0"/>
              <a:t>, </a:t>
            </a:r>
            <a:r>
              <a:rPr lang="pt-BR" dirty="0" err="1"/>
              <a:t>Arint</a:t>
            </a:r>
            <a:r>
              <a:rPr lang="pt-BR" dirty="0"/>
              <a:t> ...</a:t>
            </a:r>
          </a:p>
        </p:txBody>
      </p:sp>
      <p:sp>
        <p:nvSpPr>
          <p:cNvPr id="11" name="Seta para a esquerda e para a direita 10"/>
          <p:cNvSpPr/>
          <p:nvPr/>
        </p:nvSpPr>
        <p:spPr>
          <a:xfrm>
            <a:off x="3643306" y="5643577"/>
            <a:ext cx="2286016" cy="107157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External</a:t>
            </a:r>
            <a:r>
              <a:rPr lang="pt-BR" dirty="0"/>
              <a:t> </a:t>
            </a:r>
            <a:r>
              <a:rPr lang="pt-BR" dirty="0" err="1"/>
              <a:t>Fundings</a:t>
            </a:r>
            <a:endParaRPr lang="pt-BR" dirty="0"/>
          </a:p>
        </p:txBody>
      </p:sp>
      <p:sp>
        <p:nvSpPr>
          <p:cNvPr id="12" name="Seta para a direita listrada 11"/>
          <p:cNvSpPr/>
          <p:nvPr/>
        </p:nvSpPr>
        <p:spPr>
          <a:xfrm>
            <a:off x="179512" y="5643577"/>
            <a:ext cx="3392356" cy="105613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Academic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Administrative</a:t>
            </a:r>
            <a:r>
              <a:rPr lang="pt-BR" dirty="0"/>
              <a:t> </a:t>
            </a:r>
            <a:r>
              <a:rPr lang="pt-BR" dirty="0" err="1"/>
              <a:t>Units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UESC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14348" y="1643050"/>
            <a:ext cx="1792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err="1"/>
              <a:t>Process</a:t>
            </a:r>
            <a:r>
              <a:rPr lang="pt-BR" sz="2400" dirty="0"/>
              <a:t> </a:t>
            </a:r>
            <a:r>
              <a:rPr lang="pt-BR" sz="2400" dirty="0" err="1"/>
              <a:t>Flow</a:t>
            </a:r>
            <a:endParaRPr lang="pt-B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UESC </a:t>
            </a:r>
            <a:r>
              <a:rPr lang="pt-BR" dirty="0" err="1"/>
              <a:t>structures</a:t>
            </a:r>
            <a:r>
              <a:rPr lang="pt-BR" dirty="0"/>
              <a:t> that </a:t>
            </a:r>
            <a:r>
              <a:rPr lang="pt-BR" dirty="0" err="1"/>
              <a:t>support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colaboration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38609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/>
              <a:t>ARINT (</a:t>
            </a:r>
            <a:r>
              <a:rPr lang="pt-BR" b="1" dirty="0" err="1"/>
              <a:t>International</a:t>
            </a:r>
            <a:r>
              <a:rPr lang="pt-BR" b="1" dirty="0"/>
              <a:t> </a:t>
            </a:r>
            <a:r>
              <a:rPr lang="pt-BR" b="1" dirty="0" err="1"/>
              <a:t>Relations</a:t>
            </a:r>
            <a:r>
              <a:rPr lang="pt-BR" b="1" dirty="0"/>
              <a:t> Office):</a:t>
            </a:r>
          </a:p>
          <a:p>
            <a:pPr lvl="1"/>
            <a:r>
              <a:rPr lang="en-US" dirty="0"/>
              <a:t>in cooperation with other units of the University, is responsible in promoting international cooperation with public and private entities.</a:t>
            </a:r>
            <a:endParaRPr lang="pt-BR" dirty="0"/>
          </a:p>
          <a:p>
            <a:endParaRPr lang="pt-BR" dirty="0"/>
          </a:p>
          <a:p>
            <a:r>
              <a:rPr lang="pt-BR" b="1" dirty="0"/>
              <a:t>NIT (</a:t>
            </a:r>
            <a:r>
              <a:rPr lang="en-US" b="1" dirty="0"/>
              <a:t>Technology Transfer and Innovation Office)</a:t>
            </a:r>
            <a:r>
              <a:rPr lang="pt-BR" b="1" dirty="0"/>
              <a:t>:</a:t>
            </a:r>
          </a:p>
          <a:p>
            <a:pPr lvl="1"/>
            <a:r>
              <a:rPr lang="en-US" dirty="0"/>
              <a:t>objective to promote innovation and adequate protection of inventions generated in the internal and external ambit of UESC and its transfer to the productive sector.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00760" y="4786322"/>
            <a:ext cx="2891720" cy="623738"/>
          </a:xfrm>
        </p:spPr>
        <p:txBody>
          <a:bodyPr>
            <a:normAutofit/>
          </a:bodyPr>
          <a:lstStyle/>
          <a:p>
            <a:r>
              <a:rPr lang="pt-BR" sz="2800" dirty="0"/>
              <a:t>16 countries 2018</a:t>
            </a:r>
          </a:p>
        </p:txBody>
      </p:sp>
      <p:graphicFrame>
        <p:nvGraphicFramePr>
          <p:cNvPr id="5" name="Espaço Reservado para Imagem 4"/>
          <p:cNvGraphicFramePr>
            <a:graphicFrameLocks noGrp="1"/>
          </p:cNvGraphicFramePr>
          <p:nvPr>
            <p:ph type="pic" idx="1"/>
          </p:nvPr>
        </p:nvGraphicFramePr>
        <p:xfrm>
          <a:off x="1571604" y="357166"/>
          <a:ext cx="6500858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Divisa 32"/>
          <p:cNvSpPr/>
          <p:nvPr/>
        </p:nvSpPr>
        <p:spPr>
          <a:xfrm>
            <a:off x="5786446" y="3357562"/>
            <a:ext cx="214314" cy="142876"/>
          </a:xfrm>
          <a:prstGeom prst="chevr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4" name="Divisa 33"/>
          <p:cNvSpPr/>
          <p:nvPr/>
        </p:nvSpPr>
        <p:spPr>
          <a:xfrm>
            <a:off x="5786446" y="4286256"/>
            <a:ext cx="214314" cy="142876"/>
          </a:xfrm>
          <a:prstGeom prst="chevr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5" name="Divisa 34"/>
          <p:cNvSpPr/>
          <p:nvPr/>
        </p:nvSpPr>
        <p:spPr>
          <a:xfrm>
            <a:off x="5786446" y="2428868"/>
            <a:ext cx="214314" cy="142876"/>
          </a:xfrm>
          <a:prstGeom prst="chevr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 rot="19805504">
            <a:off x="211978" y="829964"/>
            <a:ext cx="27613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Agreements</a:t>
            </a:r>
            <a:endParaRPr lang="pt-BR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Pizza 11"/>
          <p:cNvSpPr/>
          <p:nvPr/>
        </p:nvSpPr>
        <p:spPr>
          <a:xfrm rot="7264374">
            <a:off x="2411102" y="3387680"/>
            <a:ext cx="1985970" cy="1914532"/>
          </a:xfrm>
          <a:prstGeom prst="pie">
            <a:avLst>
              <a:gd name="adj1" fmla="val 0"/>
              <a:gd name="adj2" fmla="val 14748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Pizza 13"/>
          <p:cNvSpPr/>
          <p:nvPr/>
        </p:nvSpPr>
        <p:spPr>
          <a:xfrm rot="5948574">
            <a:off x="2538731" y="3532773"/>
            <a:ext cx="1985970" cy="1914532"/>
          </a:xfrm>
          <a:prstGeom prst="pie">
            <a:avLst>
              <a:gd name="adj1" fmla="val 0"/>
              <a:gd name="adj2" fmla="val 14748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957925" y="-23178"/>
            <a:ext cx="3006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prstClr val="black"/>
                </a:solidFill>
                <a:ea typeface="+mj-ea"/>
                <a:cs typeface="+mj-cs"/>
              </a:rPr>
              <a:t>14 Countries 2014</a:t>
            </a:r>
            <a:endParaRPr lang="pt-BR" dirty="0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428892" y="5643578"/>
            <a:ext cx="4286248" cy="6237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30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Foreign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Institutions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643306" y="5072074"/>
            <a:ext cx="2043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Argentina </a:t>
            </a:r>
            <a:r>
              <a:rPr lang="pt-BR" dirty="0" err="1"/>
              <a:t>and</a:t>
            </a:r>
            <a:r>
              <a:rPr lang="pt-BR" dirty="0"/>
              <a:t>  Peru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467544" y="5661248"/>
            <a:ext cx="7929618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/>
              <a:t>French</a:t>
            </a:r>
            <a:r>
              <a:rPr lang="pt-BR" i="1" dirty="0"/>
              <a:t> </a:t>
            </a:r>
            <a:r>
              <a:rPr lang="pt-BR" i="1" dirty="0" err="1"/>
              <a:t>Institutions</a:t>
            </a:r>
            <a:r>
              <a:rPr lang="pt-BR" i="1" dirty="0"/>
              <a:t> </a:t>
            </a:r>
            <a:r>
              <a:rPr lang="pt-BR" i="1" dirty="0" err="1"/>
              <a:t>and</a:t>
            </a:r>
            <a:r>
              <a:rPr lang="pt-BR" i="1" dirty="0"/>
              <a:t> UESC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lnSpcReduction="10000"/>
          </a:bodyPr>
          <a:lstStyle/>
          <a:p>
            <a:r>
              <a:rPr lang="pt-BR" b="1" dirty="0"/>
              <a:t>La </a:t>
            </a:r>
            <a:r>
              <a:rPr lang="pt-BR" b="1" dirty="0" err="1"/>
              <a:t>Rochelle</a:t>
            </a:r>
            <a:r>
              <a:rPr lang="pt-BR" dirty="0"/>
              <a:t>, </a:t>
            </a:r>
            <a:r>
              <a:rPr lang="pt-BR" dirty="0" err="1"/>
              <a:t>since</a:t>
            </a:r>
            <a:r>
              <a:rPr lang="pt-BR" dirty="0"/>
              <a:t> 2000: </a:t>
            </a:r>
          </a:p>
          <a:p>
            <a:pPr lvl="1"/>
            <a:r>
              <a:rPr lang="pt-BR" dirty="0" err="1"/>
              <a:t>Undergraduate</a:t>
            </a:r>
            <a:r>
              <a:rPr lang="pt-BR" dirty="0"/>
              <a:t> </a:t>
            </a:r>
            <a:r>
              <a:rPr lang="pt-BR" dirty="0" err="1"/>
              <a:t>program</a:t>
            </a:r>
            <a:r>
              <a:rPr lang="pt-BR" dirty="0"/>
              <a:t> LEA, </a:t>
            </a:r>
            <a:r>
              <a:rPr lang="pt-BR" dirty="0" err="1"/>
              <a:t>Internship</a:t>
            </a:r>
            <a:endParaRPr lang="pt-BR" dirty="0"/>
          </a:p>
          <a:p>
            <a:r>
              <a:rPr lang="pt-BR" b="1" dirty="0" err="1">
                <a:solidFill>
                  <a:schemeClr val="tx2"/>
                </a:solidFill>
              </a:rPr>
              <a:t>Cirad</a:t>
            </a:r>
            <a:r>
              <a:rPr lang="pt-BR" b="1" dirty="0">
                <a:solidFill>
                  <a:schemeClr val="tx2"/>
                </a:solidFill>
              </a:rPr>
              <a:t>, </a:t>
            </a:r>
            <a:r>
              <a:rPr lang="pt-BR" b="1" dirty="0" err="1">
                <a:solidFill>
                  <a:schemeClr val="tx2"/>
                </a:solidFill>
              </a:rPr>
              <a:t>since</a:t>
            </a:r>
            <a:r>
              <a:rPr lang="pt-BR" b="1" dirty="0">
                <a:solidFill>
                  <a:schemeClr val="tx2"/>
                </a:solidFill>
              </a:rPr>
              <a:t> 2002</a:t>
            </a:r>
            <a:r>
              <a:rPr lang="pt-BR" dirty="0">
                <a:solidFill>
                  <a:schemeClr val="tx2"/>
                </a:solidFill>
              </a:rPr>
              <a:t>: </a:t>
            </a:r>
          </a:p>
          <a:p>
            <a:pPr lvl="1"/>
            <a:r>
              <a:rPr lang="pt-BR" dirty="0" err="1">
                <a:solidFill>
                  <a:schemeClr val="tx2"/>
                </a:solidFill>
              </a:rPr>
              <a:t>Graduate</a:t>
            </a:r>
            <a:r>
              <a:rPr lang="pt-BR" dirty="0">
                <a:solidFill>
                  <a:schemeClr val="tx2"/>
                </a:solidFill>
              </a:rPr>
              <a:t> </a:t>
            </a:r>
            <a:r>
              <a:rPr lang="pt-BR" dirty="0" err="1">
                <a:solidFill>
                  <a:schemeClr val="tx2"/>
                </a:solidFill>
              </a:rPr>
              <a:t>Program</a:t>
            </a:r>
            <a:r>
              <a:rPr lang="pt-BR" dirty="0">
                <a:solidFill>
                  <a:schemeClr val="tx2"/>
                </a:solidFill>
              </a:rPr>
              <a:t> in </a:t>
            </a:r>
            <a:r>
              <a:rPr lang="pt-BR" dirty="0" err="1">
                <a:solidFill>
                  <a:schemeClr val="tx2"/>
                </a:solidFill>
              </a:rPr>
              <a:t>Genetics</a:t>
            </a:r>
            <a:r>
              <a:rPr lang="pt-BR" dirty="0">
                <a:solidFill>
                  <a:schemeClr val="tx2"/>
                </a:solidFill>
              </a:rPr>
              <a:t> </a:t>
            </a:r>
            <a:r>
              <a:rPr lang="pt-BR" dirty="0" err="1">
                <a:solidFill>
                  <a:schemeClr val="tx2"/>
                </a:solidFill>
              </a:rPr>
              <a:t>and</a:t>
            </a:r>
            <a:r>
              <a:rPr lang="pt-BR" dirty="0">
                <a:solidFill>
                  <a:schemeClr val="tx2"/>
                </a:solidFill>
              </a:rPr>
              <a:t> Molecular Biol.</a:t>
            </a:r>
          </a:p>
          <a:p>
            <a:r>
              <a:rPr lang="pt-BR" b="1" dirty="0"/>
              <a:t>UPV</a:t>
            </a:r>
            <a:r>
              <a:rPr lang="pt-BR" dirty="0"/>
              <a:t>, Paul </a:t>
            </a:r>
            <a:r>
              <a:rPr lang="pt-BR" dirty="0" err="1"/>
              <a:t>Valéry</a:t>
            </a:r>
            <a:r>
              <a:rPr lang="pt-BR" dirty="0"/>
              <a:t> </a:t>
            </a:r>
            <a:r>
              <a:rPr lang="pt-BR" dirty="0" err="1"/>
              <a:t>Montpellier</a:t>
            </a:r>
            <a:r>
              <a:rPr lang="pt-BR" dirty="0"/>
              <a:t>, </a:t>
            </a:r>
            <a:r>
              <a:rPr lang="pt-BR" dirty="0" err="1"/>
              <a:t>since</a:t>
            </a:r>
            <a:r>
              <a:rPr lang="pt-BR" dirty="0"/>
              <a:t> 2012</a:t>
            </a:r>
          </a:p>
          <a:p>
            <a:r>
              <a:rPr lang="pt-BR" b="1" dirty="0"/>
              <a:t>UJF</a:t>
            </a:r>
            <a:r>
              <a:rPr lang="pt-BR" dirty="0"/>
              <a:t>, </a:t>
            </a:r>
            <a:r>
              <a:rPr lang="pt-BR" dirty="0" err="1"/>
              <a:t>Université</a:t>
            </a:r>
            <a:r>
              <a:rPr lang="pt-BR" dirty="0"/>
              <a:t> Joseph Fourier, </a:t>
            </a:r>
            <a:r>
              <a:rPr lang="pt-BR" dirty="0" err="1"/>
              <a:t>since</a:t>
            </a:r>
            <a:r>
              <a:rPr lang="pt-BR" dirty="0"/>
              <a:t> 2014</a:t>
            </a:r>
          </a:p>
          <a:p>
            <a:r>
              <a:rPr lang="pt-BR" b="1" dirty="0" err="1"/>
              <a:t>Institutions</a:t>
            </a:r>
            <a:r>
              <a:rPr lang="pt-BR" b="1" dirty="0"/>
              <a:t> </a:t>
            </a:r>
            <a:r>
              <a:rPr lang="pt-BR" b="1" dirty="0" err="1"/>
              <a:t>of</a:t>
            </a:r>
            <a:r>
              <a:rPr lang="pt-BR" b="1" dirty="0"/>
              <a:t> </a:t>
            </a:r>
            <a:r>
              <a:rPr lang="pt-BR" b="1" dirty="0" err="1"/>
              <a:t>different</a:t>
            </a:r>
            <a:r>
              <a:rPr lang="pt-BR" b="1" dirty="0"/>
              <a:t> countries</a:t>
            </a:r>
            <a:r>
              <a:rPr lang="pt-BR" dirty="0"/>
              <a:t>:</a:t>
            </a:r>
          </a:p>
          <a:p>
            <a:pPr lvl="1"/>
            <a:r>
              <a:rPr lang="pt-BR" dirty="0">
                <a:hlinkClick r:id="rId2"/>
              </a:rPr>
              <a:t>http://www.uesc.br/arint/index.</a:t>
            </a:r>
            <a:r>
              <a:rPr lang="pt-BR" dirty="0" err="1">
                <a:hlinkClick r:id="rId2"/>
              </a:rPr>
              <a:t>php</a:t>
            </a:r>
            <a:r>
              <a:rPr lang="pt-BR" dirty="0">
                <a:hlinkClick r:id="rId2"/>
              </a:rPr>
              <a:t>?item=</a:t>
            </a:r>
            <a:r>
              <a:rPr lang="pt-BR" dirty="0" err="1">
                <a:hlinkClick r:id="rId2"/>
              </a:rPr>
              <a:t>conteudo_convenios</a:t>
            </a:r>
            <a:r>
              <a:rPr lang="pt-BR" dirty="0">
                <a:hlinkClick r:id="rId2"/>
              </a:rPr>
              <a:t>.</a:t>
            </a:r>
            <a:r>
              <a:rPr lang="pt-BR" dirty="0" err="1">
                <a:hlinkClick r:id="rId2"/>
              </a:rPr>
              <a:t>php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286102"/>
            <a:ext cx="6572296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In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outflows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br>
              <a:rPr lang="pt-BR" dirty="0"/>
            </a:br>
            <a:r>
              <a:rPr lang="pt-BR" dirty="0" err="1"/>
              <a:t>students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UESC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928662" y="1987314"/>
            <a:ext cx="7286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/>
              <a:t> </a:t>
            </a:r>
            <a:r>
              <a:rPr lang="pt-BR" sz="2400" dirty="0" err="1"/>
              <a:t>Outflows</a:t>
            </a:r>
            <a:r>
              <a:rPr lang="pt-BR" sz="2400" dirty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pt-BR" sz="2400" b="1" dirty="0"/>
              <a:t> </a:t>
            </a:r>
            <a:r>
              <a:rPr lang="pt-BR" sz="2400" b="1" dirty="0" err="1"/>
              <a:t>Graduation</a:t>
            </a:r>
            <a:r>
              <a:rPr lang="pt-BR" sz="2400" b="1" dirty="0"/>
              <a:t> Courses: </a:t>
            </a:r>
            <a:r>
              <a:rPr lang="pt-BR" sz="2400" dirty="0"/>
              <a:t>10 </a:t>
            </a:r>
            <a:r>
              <a:rPr lang="pt-BR" sz="2400" dirty="0" err="1"/>
              <a:t>students</a:t>
            </a:r>
            <a:r>
              <a:rPr lang="pt-BR" sz="2400" dirty="0"/>
              <a:t> per year.</a:t>
            </a:r>
          </a:p>
          <a:p>
            <a:pPr lvl="1"/>
            <a:r>
              <a:rPr lang="pt-BR" sz="2400" b="1" dirty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pt-BR" sz="2400" b="1" dirty="0"/>
              <a:t>Post-</a:t>
            </a:r>
            <a:r>
              <a:rPr lang="pt-BR" sz="2400" b="1" dirty="0" err="1"/>
              <a:t>graduate</a:t>
            </a:r>
            <a:r>
              <a:rPr lang="pt-BR" sz="2400" b="1" dirty="0"/>
              <a:t> </a:t>
            </a:r>
            <a:r>
              <a:rPr lang="pt-BR" sz="2400" b="1" dirty="0" err="1"/>
              <a:t>Programs</a:t>
            </a:r>
            <a:r>
              <a:rPr lang="pt-BR" sz="2400" b="1" dirty="0"/>
              <a:t> : </a:t>
            </a:r>
            <a:r>
              <a:rPr lang="pt-BR" sz="2400" dirty="0"/>
              <a:t>11 </a:t>
            </a:r>
            <a:r>
              <a:rPr lang="pt-BR" sz="2400" dirty="0" err="1"/>
              <a:t>students</a:t>
            </a:r>
            <a:r>
              <a:rPr lang="pt-BR" sz="2400" dirty="0"/>
              <a:t> per year.</a:t>
            </a:r>
          </a:p>
          <a:p>
            <a:pPr>
              <a:buFont typeface="Arial" pitchFamily="34" charset="0"/>
              <a:buChar char="•"/>
            </a:pP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21029" y="527159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400" dirty="0">
              <a:solidFill>
                <a:srgbClr val="00206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18825" y="1883075"/>
            <a:ext cx="7358114" cy="18608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EBD576C-02F3-4B2F-A448-806F85174FEA}"/>
              </a:ext>
            </a:extLst>
          </p:cNvPr>
          <p:cNvSpPr/>
          <p:nvPr/>
        </p:nvSpPr>
        <p:spPr>
          <a:xfrm>
            <a:off x="818825" y="3848122"/>
            <a:ext cx="7358114" cy="18851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B0553AA-FFAD-4A8F-B135-DB9406E3EEC6}"/>
              </a:ext>
            </a:extLst>
          </p:cNvPr>
          <p:cNvSpPr txBox="1"/>
          <p:nvPr/>
        </p:nvSpPr>
        <p:spPr>
          <a:xfrm>
            <a:off x="890263" y="3926306"/>
            <a:ext cx="7286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/>
              <a:t> </a:t>
            </a:r>
            <a:r>
              <a:rPr lang="pt-BR" sz="2400" dirty="0" err="1"/>
              <a:t>Inflows</a:t>
            </a:r>
            <a:r>
              <a:rPr lang="pt-BR" sz="2400" dirty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200" b="1" dirty="0" err="1"/>
              <a:t>Graduation</a:t>
            </a:r>
            <a:r>
              <a:rPr lang="pt-BR" sz="2200" b="1" dirty="0"/>
              <a:t> </a:t>
            </a:r>
            <a:r>
              <a:rPr lang="pt-BR" sz="2200" b="1" dirty="0" err="1"/>
              <a:t>and</a:t>
            </a:r>
            <a:r>
              <a:rPr lang="pt-BR" sz="2200" b="1" dirty="0"/>
              <a:t> post-</a:t>
            </a:r>
            <a:r>
              <a:rPr lang="pt-BR" sz="2200" b="1" dirty="0" err="1"/>
              <a:t>graduation</a:t>
            </a:r>
            <a:r>
              <a:rPr lang="pt-BR" sz="2200" b="1" dirty="0"/>
              <a:t>: </a:t>
            </a:r>
            <a:r>
              <a:rPr lang="pt-BR" sz="2200" dirty="0"/>
              <a:t>14 </a:t>
            </a:r>
            <a:r>
              <a:rPr lang="pt-BR" sz="2200" dirty="0" err="1"/>
              <a:t>students</a:t>
            </a:r>
            <a:r>
              <a:rPr lang="pt-BR" sz="2200" dirty="0"/>
              <a:t> per year.</a:t>
            </a:r>
          </a:p>
          <a:p>
            <a:pPr lvl="1">
              <a:buFont typeface="Arial" pitchFamily="34" charset="0"/>
              <a:buChar char="•"/>
            </a:pPr>
            <a:endParaRPr lang="pt-BR" sz="2400" dirty="0"/>
          </a:p>
          <a:p>
            <a:pPr lvl="1">
              <a:buFont typeface="Arial" pitchFamily="34" charset="0"/>
              <a:buChar char="•"/>
            </a:pPr>
            <a:r>
              <a:rPr lang="pt-BR" sz="2400" dirty="0"/>
              <a:t> </a:t>
            </a:r>
            <a:r>
              <a:rPr lang="pt-BR" sz="2400" b="1" dirty="0" err="1"/>
              <a:t>Visiting</a:t>
            </a:r>
            <a:r>
              <a:rPr lang="pt-BR" sz="2400" b="1" dirty="0"/>
              <a:t> </a:t>
            </a:r>
            <a:r>
              <a:rPr lang="pt-BR" sz="2400" b="1" dirty="0" err="1"/>
              <a:t>Professors</a:t>
            </a:r>
            <a:r>
              <a:rPr lang="pt-BR" sz="2400" b="1" dirty="0"/>
              <a:t>: </a:t>
            </a:r>
            <a:r>
              <a:rPr lang="pt-BR" sz="2400" dirty="0"/>
              <a:t>17.</a:t>
            </a:r>
          </a:p>
          <a:p>
            <a:pPr lvl="1">
              <a:buFont typeface="Arial" pitchFamily="34" charset="0"/>
              <a:buChar char="•"/>
            </a:pPr>
            <a:endParaRPr lang="pt-BR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6511" y="548680"/>
            <a:ext cx="8233404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NIT – </a:t>
            </a:r>
            <a:r>
              <a:rPr lang="en-US" dirty="0"/>
              <a:t>Technology Transfer and Innovation Office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4847" y="2204864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Propose and ensure the maintenance of institutional policies to protect inventions within UESC;</a:t>
            </a:r>
          </a:p>
          <a:p>
            <a:endParaRPr lang="en-US" sz="1200" dirty="0"/>
          </a:p>
          <a:p>
            <a:r>
              <a:rPr lang="en-US" sz="2400" dirty="0"/>
              <a:t>Promote the protection of inventions generated in the UESC's Region;</a:t>
            </a:r>
          </a:p>
          <a:p>
            <a:endParaRPr lang="en-US" sz="1200" dirty="0"/>
          </a:p>
          <a:p>
            <a:r>
              <a:rPr lang="en-US" sz="2400" dirty="0"/>
              <a:t>Promote the integration of the UESC with the productive sector for the generation and transfer of technology;</a:t>
            </a:r>
          </a:p>
          <a:p>
            <a:endParaRPr lang="en-US" sz="1200" dirty="0"/>
          </a:p>
          <a:p>
            <a:r>
              <a:rPr lang="en-US" sz="2400" dirty="0"/>
              <a:t>Manage the processes of allocation of scholarships and aid related to Technological and Social Innovation within UESC.</a:t>
            </a:r>
            <a:endParaRPr lang="pt-BR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NIT supports the formation of companies incubated at UESC</a:t>
            </a:r>
            <a:endParaRPr lang="pt-BR" dirty="0"/>
          </a:p>
        </p:txBody>
      </p:sp>
      <p:pic>
        <p:nvPicPr>
          <p:cNvPr id="4" name="Espaço Reservado para Conteúdo 3" descr="edital brot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2901" y="1600200"/>
            <a:ext cx="449819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643</Words>
  <Application>Microsoft Office PowerPoint</Application>
  <PresentationFormat>Apresentação na tela (4:3)</PresentationFormat>
  <Paragraphs>122</Paragraphs>
  <Slides>19</Slides>
  <Notes>1</Notes>
  <HiddenSlides>7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Tema do Office</vt:lpstr>
      <vt:lpstr>UESC:  Collaboration between universities and companies</vt:lpstr>
      <vt:lpstr>Apresentação do PowerPoint</vt:lpstr>
      <vt:lpstr>International Actions Dynamics</vt:lpstr>
      <vt:lpstr>UESC structures that support the colaboration </vt:lpstr>
      <vt:lpstr>16 countries 2018</vt:lpstr>
      <vt:lpstr>French Institutions and UESC</vt:lpstr>
      <vt:lpstr>In and outflows of  students at UESC</vt:lpstr>
      <vt:lpstr>NIT – Technology Transfer and Innovation Office </vt:lpstr>
      <vt:lpstr>NIT supports the formation of companies incubated at UESC</vt:lpstr>
      <vt:lpstr>Activities of NIT</vt:lpstr>
      <vt:lpstr>Examples of seminars to businessmen and students</vt:lpstr>
      <vt:lpstr>Main objective: stimulate actions of entrepreneurial education to elementary and middle school students of the community of Salobrinho.</vt:lpstr>
      <vt:lpstr>Apresentação do PowerPoint</vt:lpstr>
      <vt:lpstr>Students and Professors, meet the regulations in UESC</vt:lpstr>
      <vt:lpstr>BEST CASE: CIRAD and UESC</vt:lpstr>
      <vt:lpstr>CIRAD E UESC</vt:lpstr>
      <vt:lpstr>OVIEDO E UESC</vt:lpstr>
      <vt:lpstr> Museu de Zoologia Koening e UESC</vt:lpstr>
      <vt:lpstr>Agreements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UESC:  Collaboration between universities and companies</dc:title>
  <dc:creator>Ticiana Grecco Zanon</dc:creator>
  <cp:lastModifiedBy>Ticiana Grecco Zanon</cp:lastModifiedBy>
  <cp:revision>4</cp:revision>
  <dcterms:created xsi:type="dcterms:W3CDTF">2018-09-20T15:58:54Z</dcterms:created>
  <dcterms:modified xsi:type="dcterms:W3CDTF">2018-09-20T16:15:03Z</dcterms:modified>
</cp:coreProperties>
</file>