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4" r:id="rId3"/>
    <p:sldId id="297" r:id="rId4"/>
    <p:sldId id="299" r:id="rId5"/>
    <p:sldId id="300" r:id="rId6"/>
    <p:sldId id="301" r:id="rId7"/>
    <p:sldId id="302" r:id="rId8"/>
    <p:sldId id="298" r:id="rId9"/>
    <p:sldId id="304" r:id="rId10"/>
    <p:sldId id="296" r:id="rId11"/>
    <p:sldId id="303" r:id="rId12"/>
    <p:sldId id="27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8541" autoAdjust="0"/>
  </p:normalViewPr>
  <p:slideViewPr>
    <p:cSldViewPr snapToGrid="0">
      <p:cViewPr varScale="1">
        <p:scale>
          <a:sx n="54" d="100"/>
          <a:sy n="54" d="100"/>
        </p:scale>
        <p:origin x="111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B7C7-5C99-456C-94E6-81E42E1585A9}" type="datetimeFigureOut">
              <a:rPr lang="hu-HU" smtClean="0"/>
              <a:t>2018. 11. 22.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8B707-4060-44D9-A452-1E3BE74F3F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13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BF14-AC3B-4F28-987F-13F12CF4C19A}" type="datetimeFigureOut">
              <a:rPr lang="hu-HU" smtClean="0"/>
              <a:t>2018. 11. 22.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3881-73E4-4F57-A0AE-53F3E46575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35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49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</a:t>
            </a:r>
            <a:r>
              <a:rPr lang="hu-H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koordinátora </a:t>
            </a:r>
            <a:r>
              <a:rPr lang="hu-H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szlovén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of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Slovene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Colleges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Association HVC, projekt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partnerek pedig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EURASHE mellett olyan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nemzeti szintű ernyőszervezetek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melyek tagjai alkalmazott tudományokat oktató felsőoktatási intézmények (is) (a magyar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MRK és a cseh CASPHE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valamint egy felsőoktatási ügynökség (a horvát AZVO), egy felsőoktatási tanácsadó cég (KIC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Malta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és egy közigazgatási egyetem (a román SNSPA)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16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Bármely egyszerű probléma megoldhatatlanná fejleszthető, ha eleget töprengünk rajta. – Woody</a:t>
            </a:r>
            <a:r>
              <a:rPr lang="hu-H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26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1709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Régiók lefedése – várunk ötleteket, hogy hogyan tehető hatékonyabbá a PHE</a:t>
            </a:r>
            <a:r>
              <a:rPr lang="hu-HU" baseline="0" dirty="0" smtClean="0"/>
              <a:t> promóciója Magyarországon!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34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…. és</a:t>
            </a:r>
            <a:r>
              <a:rPr lang="hu-HU" baseline="0" dirty="0" smtClean="0"/>
              <a:t> a jó hangulatot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6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…. és</a:t>
            </a:r>
            <a:r>
              <a:rPr lang="hu-HU" baseline="0" dirty="0" smtClean="0"/>
              <a:t> a jó hangulatot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83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3881-73E4-4F57-A0AE-53F3E465751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37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mrk.hu/wp-content/uploads/2016/11/Policy-Challenges-for-Professional-Higher-Education-in-Central-and-South-Eastern-Europe.pdf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rocsee.eu/outputs/direction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27792" y="1923940"/>
            <a:ext cx="9068586" cy="20262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u-HU" sz="2400" b="1" i="1" dirty="0" smtClean="0"/>
              <a:t>22  november 2018 </a:t>
            </a:r>
            <a:br>
              <a:rPr lang="hu-HU" sz="2400" b="1" i="1" dirty="0" smtClean="0"/>
            </a:br>
            <a:r>
              <a:rPr lang="hu-HU" sz="2400" b="1" cap="none" dirty="0" smtClean="0"/>
              <a:t> NCPHEE Summit</a:t>
            </a:r>
            <a:br>
              <a:rPr lang="hu-HU" sz="2400" b="1" cap="none" dirty="0" smtClean="0"/>
            </a:br>
            <a:r>
              <a:rPr lang="hu-HU" sz="1800" b="1" i="1" cap="none" dirty="0" smtClean="0"/>
              <a:t>Petra Perényi, PROCSEE </a:t>
            </a:r>
            <a:r>
              <a:rPr lang="hu-HU" sz="1800" b="1" i="1" cap="none" dirty="0" err="1" smtClean="0"/>
              <a:t>projectmanager</a:t>
            </a:r>
            <a:r>
              <a:rPr lang="hu-HU" sz="1800" b="1" i="1" cap="none" dirty="0" smtClean="0"/>
              <a:t>, Hungarian Rectors Conference</a:t>
            </a:r>
            <a:endParaRPr lang="hu-HU" sz="1800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7792" y="3774769"/>
            <a:ext cx="9070848" cy="457201"/>
          </a:xfrm>
        </p:spPr>
        <p:txBody>
          <a:bodyPr/>
          <a:lstStyle/>
          <a:p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Budapest, Eötvös Loránd University, Aula Magna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40" y="1977112"/>
            <a:ext cx="1999661" cy="4389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413" y="1821643"/>
            <a:ext cx="2274005" cy="6462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474" y="3950198"/>
            <a:ext cx="1511939" cy="73768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020" y="4248552"/>
            <a:ext cx="31945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084217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PROCSEE – Szakértők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  <a:defRPr/>
            </a:pPr>
            <a:endParaRPr lang="hu-HU" sz="3600" dirty="0" smtClean="0"/>
          </a:p>
          <a:p>
            <a:pPr lvl="0">
              <a:spcAft>
                <a:spcPts val="900"/>
              </a:spcAft>
            </a:pPr>
            <a:r>
              <a:rPr lang="hu-HU" sz="5000" dirty="0" err="1"/>
              <a:t>Alignment</a:t>
            </a:r>
            <a:r>
              <a:rPr lang="hu-HU" sz="5000" dirty="0"/>
              <a:t> of PHE </a:t>
            </a:r>
            <a:r>
              <a:rPr lang="hu-HU" sz="5000" dirty="0" err="1"/>
              <a:t>with</a:t>
            </a:r>
            <a:r>
              <a:rPr lang="hu-HU" sz="5000" dirty="0"/>
              <a:t> </a:t>
            </a:r>
            <a:r>
              <a:rPr lang="hu-HU" sz="5000" dirty="0" err="1"/>
              <a:t>regional</a:t>
            </a:r>
            <a:r>
              <a:rPr lang="hu-HU" sz="5000" dirty="0"/>
              <a:t> </a:t>
            </a:r>
            <a:r>
              <a:rPr lang="hu-HU" sz="5000" dirty="0" err="1"/>
              <a:t>development</a:t>
            </a:r>
            <a:r>
              <a:rPr lang="hu-HU" sz="5000" dirty="0"/>
              <a:t> </a:t>
            </a:r>
            <a:r>
              <a:rPr lang="hu-HU" sz="5000" dirty="0" err="1"/>
              <a:t>strategies</a:t>
            </a:r>
            <a:r>
              <a:rPr lang="hu-HU" sz="5000" dirty="0"/>
              <a:t> </a:t>
            </a:r>
            <a:r>
              <a:rPr lang="hu-HU" sz="5000" dirty="0" smtClean="0"/>
              <a:t>- A </a:t>
            </a:r>
            <a:r>
              <a:rPr lang="hu-HU" sz="5000" b="1" dirty="0"/>
              <a:t>PHE összhangja a regionális fejlesztési </a:t>
            </a:r>
            <a:r>
              <a:rPr lang="hu-HU" sz="5000" b="1" dirty="0" smtClean="0"/>
              <a:t>stratégiákkal – </a:t>
            </a:r>
            <a:r>
              <a:rPr lang="en-US" sz="5000" dirty="0" smtClean="0">
                <a:solidFill>
                  <a:srgbClr val="0070C0"/>
                </a:solidFill>
              </a:rPr>
              <a:t>Prof </a:t>
            </a:r>
            <a:r>
              <a:rPr lang="en-US" sz="5000" dirty="0">
                <a:solidFill>
                  <a:srgbClr val="0070C0"/>
                </a:solidFill>
              </a:rPr>
              <a:t>Dr. </a:t>
            </a:r>
            <a:r>
              <a:rPr lang="en-US" sz="5000" dirty="0" smtClean="0">
                <a:solidFill>
                  <a:srgbClr val="0070C0"/>
                </a:solidFill>
              </a:rPr>
              <a:t>Dinya</a:t>
            </a:r>
            <a:r>
              <a:rPr lang="hu-HU" sz="5000" dirty="0" smtClean="0">
                <a:solidFill>
                  <a:srgbClr val="0070C0"/>
                </a:solidFill>
              </a:rPr>
              <a:t> </a:t>
            </a:r>
            <a:r>
              <a:rPr lang="en-US" sz="5000" dirty="0" smtClean="0">
                <a:solidFill>
                  <a:srgbClr val="0070C0"/>
                </a:solidFill>
              </a:rPr>
              <a:t>László</a:t>
            </a:r>
            <a:endParaRPr lang="hu-HU" sz="5000" b="1" dirty="0">
              <a:solidFill>
                <a:srgbClr val="0070C0"/>
              </a:solidFill>
            </a:endParaRPr>
          </a:p>
          <a:p>
            <a:pPr lvl="0">
              <a:spcAft>
                <a:spcPts val="900"/>
              </a:spcAft>
            </a:pPr>
            <a:r>
              <a:rPr lang="hu-HU" sz="5000" dirty="0" err="1"/>
              <a:t>Promotion</a:t>
            </a:r>
            <a:r>
              <a:rPr lang="hu-HU" sz="5000" dirty="0"/>
              <a:t> of PHE </a:t>
            </a:r>
            <a:r>
              <a:rPr lang="hu-HU" sz="5000" dirty="0" err="1"/>
              <a:t>to</a:t>
            </a:r>
            <a:r>
              <a:rPr lang="hu-HU" sz="5000" dirty="0"/>
              <a:t> </a:t>
            </a:r>
            <a:r>
              <a:rPr lang="hu-HU" sz="5000" dirty="0" err="1"/>
              <a:t>respond</a:t>
            </a:r>
            <a:r>
              <a:rPr lang="hu-HU" sz="5000" dirty="0"/>
              <a:t> </a:t>
            </a:r>
            <a:r>
              <a:rPr lang="hu-HU" sz="5000" dirty="0" err="1"/>
              <a:t>to</a:t>
            </a:r>
            <a:r>
              <a:rPr lang="hu-HU" sz="5000" dirty="0"/>
              <a:t> </a:t>
            </a:r>
            <a:r>
              <a:rPr lang="hu-HU" sz="5000" dirty="0" err="1"/>
              <a:t>skill</a:t>
            </a:r>
            <a:r>
              <a:rPr lang="hu-HU" sz="5000" dirty="0"/>
              <a:t> </a:t>
            </a:r>
            <a:r>
              <a:rPr lang="hu-HU" sz="5000" dirty="0" err="1"/>
              <a:t>shortages</a:t>
            </a:r>
            <a:r>
              <a:rPr lang="hu-HU" sz="5000" dirty="0"/>
              <a:t> </a:t>
            </a:r>
            <a:r>
              <a:rPr lang="hu-HU" sz="5000" dirty="0" smtClean="0"/>
              <a:t>- </a:t>
            </a:r>
            <a:r>
              <a:rPr lang="hu-HU" sz="5000" b="1" dirty="0" smtClean="0"/>
              <a:t>A</a:t>
            </a:r>
            <a:r>
              <a:rPr lang="hu-HU" sz="5000" dirty="0" smtClean="0"/>
              <a:t> </a:t>
            </a:r>
            <a:r>
              <a:rPr lang="hu-HU" sz="5000" b="1" dirty="0"/>
              <a:t>PHE promóciója a szakismerethiány megszüntetésére </a:t>
            </a:r>
            <a:r>
              <a:rPr lang="hu-HU" sz="5000" b="1" dirty="0" smtClean="0"/>
              <a:t>irányulóan</a:t>
            </a:r>
            <a:r>
              <a:rPr lang="hu-HU" sz="5000" dirty="0" smtClean="0"/>
              <a:t> – </a:t>
            </a:r>
            <a:r>
              <a:rPr lang="hu-HU" sz="5000" dirty="0" smtClean="0">
                <a:solidFill>
                  <a:srgbClr val="0070C0"/>
                </a:solidFill>
              </a:rPr>
              <a:t>dr. Medve Anna</a:t>
            </a:r>
            <a:endParaRPr lang="hu-HU" sz="5000" dirty="0">
              <a:solidFill>
                <a:srgbClr val="0070C0"/>
              </a:solidFill>
            </a:endParaRPr>
          </a:p>
          <a:p>
            <a:pPr lvl="0">
              <a:spcAft>
                <a:spcPts val="900"/>
              </a:spcAft>
            </a:pPr>
            <a:r>
              <a:rPr lang="hu-HU" sz="5000" dirty="0" err="1"/>
              <a:t>Organising</a:t>
            </a:r>
            <a:r>
              <a:rPr lang="hu-HU" sz="5000" dirty="0"/>
              <a:t> and monitoring </a:t>
            </a:r>
            <a:r>
              <a:rPr lang="hu-HU" sz="5000" dirty="0" err="1"/>
              <a:t>student</a:t>
            </a:r>
            <a:r>
              <a:rPr lang="hu-HU" sz="5000" dirty="0"/>
              <a:t> </a:t>
            </a:r>
            <a:r>
              <a:rPr lang="hu-HU" sz="5000" dirty="0" err="1"/>
              <a:t>placements</a:t>
            </a:r>
            <a:r>
              <a:rPr lang="hu-HU" sz="5000" dirty="0"/>
              <a:t> </a:t>
            </a:r>
            <a:r>
              <a:rPr lang="hu-HU" sz="5000" dirty="0" err="1"/>
              <a:t>in</a:t>
            </a:r>
            <a:r>
              <a:rPr lang="hu-HU" sz="5000" dirty="0"/>
              <a:t> </a:t>
            </a:r>
            <a:r>
              <a:rPr lang="hu-HU" sz="5000" dirty="0" err="1"/>
              <a:t>the</a:t>
            </a:r>
            <a:r>
              <a:rPr lang="hu-HU" sz="5000" dirty="0"/>
              <a:t> </a:t>
            </a:r>
            <a:r>
              <a:rPr lang="hu-HU" sz="5000" dirty="0" err="1"/>
              <a:t>world</a:t>
            </a:r>
            <a:r>
              <a:rPr lang="hu-HU" sz="5000" dirty="0"/>
              <a:t> of </a:t>
            </a:r>
            <a:r>
              <a:rPr lang="hu-HU" sz="5000" dirty="0" err="1"/>
              <a:t>work</a:t>
            </a:r>
            <a:r>
              <a:rPr lang="hu-HU" sz="5000" dirty="0"/>
              <a:t> </a:t>
            </a:r>
            <a:r>
              <a:rPr lang="hu-HU" sz="5000" dirty="0" smtClean="0"/>
              <a:t>- </a:t>
            </a:r>
            <a:r>
              <a:rPr lang="hu-HU" sz="5000" b="1" dirty="0" smtClean="0"/>
              <a:t>A </a:t>
            </a:r>
            <a:r>
              <a:rPr lang="hu-HU" sz="5000" b="1" dirty="0"/>
              <a:t>hallgatók munka világában történő elhelyezkedésének szervezése és </a:t>
            </a:r>
            <a:r>
              <a:rPr lang="hu-HU" sz="5000" b="1" dirty="0" err="1" smtClean="0"/>
              <a:t>nyomonkövetése</a:t>
            </a:r>
            <a:r>
              <a:rPr lang="hu-HU" sz="5000" dirty="0" smtClean="0"/>
              <a:t> – </a:t>
            </a:r>
            <a:r>
              <a:rPr lang="hu-HU" sz="5000" dirty="0" smtClean="0">
                <a:solidFill>
                  <a:srgbClr val="0070C0"/>
                </a:solidFill>
              </a:rPr>
              <a:t>Dr. Wéber György</a:t>
            </a:r>
            <a:endParaRPr lang="hu-HU" sz="5000" dirty="0">
              <a:solidFill>
                <a:srgbClr val="0070C0"/>
              </a:solidFill>
            </a:endParaRPr>
          </a:p>
          <a:p>
            <a:pPr lvl="0">
              <a:spcAft>
                <a:spcPts val="900"/>
              </a:spcAft>
            </a:pPr>
            <a:r>
              <a:rPr lang="hu-HU" sz="5000" dirty="0" err="1"/>
              <a:t>Personal</a:t>
            </a:r>
            <a:r>
              <a:rPr lang="hu-HU" sz="5000" dirty="0"/>
              <a:t> </a:t>
            </a:r>
            <a:r>
              <a:rPr lang="hu-HU" sz="5000" dirty="0" err="1"/>
              <a:t>Learning</a:t>
            </a:r>
            <a:r>
              <a:rPr lang="hu-HU" sz="5000" dirty="0"/>
              <a:t> </a:t>
            </a:r>
            <a:r>
              <a:rPr lang="hu-HU" sz="5000" dirty="0" err="1"/>
              <a:t>Environments</a:t>
            </a:r>
            <a:r>
              <a:rPr lang="hu-HU" sz="5000" dirty="0"/>
              <a:t> in PHE </a:t>
            </a:r>
            <a:r>
              <a:rPr lang="hu-HU" sz="5000" dirty="0" smtClean="0"/>
              <a:t>- </a:t>
            </a:r>
            <a:r>
              <a:rPr lang="hu-HU" sz="5000" b="1" dirty="0" smtClean="0"/>
              <a:t>Személyes </a:t>
            </a:r>
            <a:r>
              <a:rPr lang="hu-HU" sz="5000" b="1" dirty="0"/>
              <a:t>tanulási környezet a </a:t>
            </a:r>
            <a:r>
              <a:rPr lang="hu-HU" sz="5000" b="1" dirty="0" smtClean="0"/>
              <a:t>PHE-</a:t>
            </a:r>
            <a:r>
              <a:rPr lang="hu-HU" sz="5000" b="1" dirty="0" err="1" smtClean="0"/>
              <a:t>ben</a:t>
            </a:r>
            <a:r>
              <a:rPr lang="hu-HU" sz="5000" b="1" dirty="0" smtClean="0"/>
              <a:t> </a:t>
            </a:r>
            <a:r>
              <a:rPr lang="hu-HU" sz="5000" dirty="0" smtClean="0"/>
              <a:t>– </a:t>
            </a:r>
            <a:r>
              <a:rPr lang="hu-HU" sz="5000" dirty="0" smtClean="0">
                <a:solidFill>
                  <a:srgbClr val="0070C0"/>
                </a:solidFill>
              </a:rPr>
              <a:t>Racskó Réka</a:t>
            </a:r>
          </a:p>
          <a:p>
            <a:pPr marL="0" lvl="0" indent="0" algn="ctr">
              <a:spcAft>
                <a:spcPts val="900"/>
              </a:spcAft>
              <a:buNone/>
            </a:pPr>
            <a:r>
              <a:rPr lang="hu-HU" sz="6500" b="1" dirty="0" smtClean="0">
                <a:solidFill>
                  <a:srgbClr val="FF0000"/>
                </a:solidFill>
              </a:rPr>
              <a:t>KÖSZÖNÖM A KÉSZSÉGES EGYÜTTMŰKÖDÉST!!!</a:t>
            </a:r>
          </a:p>
        </p:txBody>
      </p:sp>
    </p:spTree>
    <p:extLst>
      <p:ext uri="{BB962C8B-B14F-4D97-AF65-F5344CB8AC3E}">
        <p14:creationId xmlns:p14="http://schemas.microsoft.com/office/powerpoint/2010/main" val="25382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06" y="717452"/>
            <a:ext cx="9981468" cy="5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64362" y="2548462"/>
            <a:ext cx="9068586" cy="2590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5000" dirty="0" smtClean="0"/>
              <a:t>Köszönöm a figyelmet!</a:t>
            </a:r>
            <a:endParaRPr lang="hu-HU" sz="5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2100" y="4910662"/>
            <a:ext cx="9070848" cy="457201"/>
          </a:xfrm>
        </p:spPr>
        <p:txBody>
          <a:bodyPr/>
          <a:lstStyle/>
          <a:p>
            <a:r>
              <a:rPr lang="hu-HU" dirty="0" err="1" smtClean="0"/>
              <a:t>mrk</a:t>
            </a:r>
            <a:r>
              <a:rPr lang="hu-HU" dirty="0" smtClean="0"/>
              <a:t>@</a:t>
            </a:r>
            <a:r>
              <a:rPr lang="hu-HU" dirty="0" err="1" smtClean="0"/>
              <a:t>mrk.hu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76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911887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PROCSEE – visszatekintés a háttérre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4297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b="1" dirty="0" smtClean="0"/>
              <a:t>MRK 2016 tavaszán csatlakozott </a:t>
            </a:r>
            <a:r>
              <a:rPr lang="hu-HU" dirty="0" smtClean="0"/>
              <a:t>a projekthez a EURASHE kérésére</a:t>
            </a:r>
          </a:p>
          <a:p>
            <a:pPr marL="0" indent="0">
              <a:buNone/>
            </a:pPr>
            <a:r>
              <a:rPr lang="hu-HU" b="1" dirty="0" smtClean="0"/>
              <a:t>Projekt partnerek</a:t>
            </a:r>
            <a:r>
              <a:rPr lang="hu-HU" b="1" dirty="0"/>
              <a:t>:</a:t>
            </a:r>
            <a:r>
              <a:rPr lang="hu-HU" i="1" dirty="0"/>
              <a:t> </a:t>
            </a:r>
            <a:r>
              <a:rPr lang="hu-HU" dirty="0"/>
              <a:t>szlovén </a:t>
            </a:r>
            <a:r>
              <a:rPr lang="hu-HU" i="1" dirty="0"/>
              <a:t>Association of </a:t>
            </a:r>
            <a:r>
              <a:rPr lang="hu-HU" i="1" dirty="0" err="1"/>
              <a:t>Slovene</a:t>
            </a:r>
            <a:r>
              <a:rPr lang="hu-HU" i="1" dirty="0"/>
              <a:t> </a:t>
            </a:r>
            <a:r>
              <a:rPr lang="hu-HU" i="1" dirty="0" err="1"/>
              <a:t>Higher</a:t>
            </a:r>
            <a:r>
              <a:rPr lang="hu-HU" i="1" dirty="0"/>
              <a:t> </a:t>
            </a:r>
            <a:r>
              <a:rPr lang="hu-HU" i="1" dirty="0" err="1"/>
              <a:t>Vocational</a:t>
            </a:r>
            <a:r>
              <a:rPr lang="hu-HU" i="1" dirty="0"/>
              <a:t> Colleges</a:t>
            </a:r>
            <a:r>
              <a:rPr lang="hu-HU" dirty="0"/>
              <a:t> </a:t>
            </a:r>
            <a:r>
              <a:rPr lang="hu-HU" i="1" dirty="0"/>
              <a:t>– Association </a:t>
            </a:r>
            <a:r>
              <a:rPr lang="hu-HU" i="1" dirty="0" smtClean="0"/>
              <a:t>HVC (koordinátor)</a:t>
            </a:r>
            <a:r>
              <a:rPr lang="hu-HU" dirty="0" smtClean="0"/>
              <a:t>, EURASHE, MRK, a </a:t>
            </a:r>
            <a:r>
              <a:rPr lang="hu-HU" dirty="0"/>
              <a:t>cseh </a:t>
            </a:r>
            <a:r>
              <a:rPr lang="hu-HU" dirty="0" smtClean="0"/>
              <a:t>CASPHE, a </a:t>
            </a:r>
            <a:r>
              <a:rPr lang="hu-HU" dirty="0"/>
              <a:t>horvát </a:t>
            </a:r>
            <a:r>
              <a:rPr lang="hu-HU" dirty="0" smtClean="0"/>
              <a:t>AZVO, KIC </a:t>
            </a:r>
            <a:r>
              <a:rPr lang="hu-HU" dirty="0" err="1" smtClean="0"/>
              <a:t>Malta</a:t>
            </a:r>
            <a:r>
              <a:rPr lang="hu-HU" dirty="0" smtClean="0"/>
              <a:t>, </a:t>
            </a:r>
            <a:r>
              <a:rPr lang="hu-HU" dirty="0"/>
              <a:t>és </a:t>
            </a:r>
            <a:r>
              <a:rPr lang="hu-HU" dirty="0" smtClean="0"/>
              <a:t>a </a:t>
            </a:r>
            <a:r>
              <a:rPr lang="hu-HU" dirty="0"/>
              <a:t>román </a:t>
            </a:r>
            <a:r>
              <a:rPr lang="hu-HU" dirty="0" smtClean="0"/>
              <a:t>SNSPA</a:t>
            </a:r>
          </a:p>
          <a:p>
            <a:pPr marL="0" indent="0">
              <a:buNone/>
            </a:pPr>
            <a:r>
              <a:rPr lang="hu-HU" b="1" dirty="0" smtClean="0"/>
              <a:t>A projekt célja</a:t>
            </a:r>
            <a:r>
              <a:rPr lang="hu-HU" dirty="0" smtClean="0"/>
              <a:t>: az </a:t>
            </a:r>
            <a:r>
              <a:rPr lang="hu-HU" dirty="0"/>
              <a:t>alkalmazott tudományok felsőfokú oktatásának erősítése Közép- és </a:t>
            </a:r>
            <a:r>
              <a:rPr lang="hu-HU" dirty="0" err="1"/>
              <a:t>Dél-Kelet</a:t>
            </a:r>
            <a:r>
              <a:rPr lang="hu-HU" dirty="0"/>
              <a:t> </a:t>
            </a:r>
            <a:r>
              <a:rPr lang="hu-HU" dirty="0" smtClean="0"/>
              <a:t>Európában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egional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VET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olicy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xcellence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entre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 smtClean="0"/>
              <a:t>– a projektben lévő közreműködő fórumok és produktumok összessége:</a:t>
            </a:r>
          </a:p>
          <a:p>
            <a:pPr marL="0" indent="0">
              <a:buNone/>
            </a:pPr>
            <a:r>
              <a:rPr lang="hu-HU" b="1" dirty="0" smtClean="0"/>
              <a:t>	A projekt konzorciuma </a:t>
            </a:r>
          </a:p>
          <a:p>
            <a:pPr marL="0" indent="0">
              <a:buNone/>
            </a:pPr>
            <a:r>
              <a:rPr lang="hu-HU" b="1" dirty="0" smtClean="0"/>
              <a:t>	</a:t>
            </a:r>
            <a:r>
              <a:rPr lang="en-GB" b="1" dirty="0" smtClean="0"/>
              <a:t>National </a:t>
            </a:r>
            <a:r>
              <a:rPr lang="en-GB" b="1" dirty="0"/>
              <a:t>Stakeholder </a:t>
            </a:r>
            <a:r>
              <a:rPr lang="en-GB" b="1" dirty="0" smtClean="0"/>
              <a:t>Committee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PHE Excellence </a:t>
            </a:r>
            <a:r>
              <a:rPr lang="hu-HU" dirty="0" smtClean="0"/>
              <a:t>– piaci szereplők</a:t>
            </a:r>
            <a:r>
              <a:rPr lang="en-US" dirty="0" smtClean="0"/>
              <a:t>,</a:t>
            </a:r>
            <a:r>
              <a:rPr lang="hu-HU" dirty="0" smtClean="0"/>
              <a:t> intézmények</a:t>
            </a:r>
            <a:r>
              <a:rPr lang="en-US" dirty="0" smtClean="0"/>
              <a:t>, </a:t>
            </a:r>
            <a:r>
              <a:rPr lang="hu-HU" dirty="0" smtClean="0"/>
              <a:t>hallgatók</a:t>
            </a:r>
            <a:r>
              <a:rPr lang="en-US" dirty="0" smtClean="0"/>
              <a:t> </a:t>
            </a:r>
            <a:r>
              <a:rPr lang="hu-HU" dirty="0" smtClean="0"/>
              <a:t>	és közigazgatási tisztviselők; részvétel projekt partnerek meghívása alapján </a:t>
            </a:r>
          </a:p>
          <a:p>
            <a:pPr marL="0" indent="0">
              <a:buNone/>
            </a:pPr>
            <a:r>
              <a:rPr lang="hu-HU" b="1" dirty="0" smtClean="0"/>
              <a:t>	Szakértői csoportok (tematikusan 4 csoport) </a:t>
            </a:r>
            <a:r>
              <a:rPr lang="hu-HU" dirty="0" smtClean="0"/>
              <a:t>– PHE szakértők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u-HU" sz="2400" b="1" dirty="0" smtClean="0"/>
              <a:t>+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sz="2400" dirty="0" smtClean="0">
                <a:solidFill>
                  <a:srgbClr val="FF0000"/>
                </a:solidFill>
              </a:rPr>
              <a:t>A produktumok: </a:t>
            </a:r>
            <a:r>
              <a:rPr lang="hu-HU" sz="2400" b="1" dirty="0" smtClean="0">
                <a:solidFill>
                  <a:srgbClr val="FF0000"/>
                </a:solidFill>
              </a:rPr>
              <a:t>szakmapolitikai ajánlások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501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182" y="568119"/>
            <a:ext cx="10058400" cy="822636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PROCSEE – megvalósult tevékenységek 2016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5435" y="1640540"/>
            <a:ext cx="10219765" cy="453614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600" b="1" dirty="0"/>
          </a:p>
        </p:txBody>
      </p:sp>
      <p:pic>
        <p:nvPicPr>
          <p:cNvPr id="7170" name="Picture 1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3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4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5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6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7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9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0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1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2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3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4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5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6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7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8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19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0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1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3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4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5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6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7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29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30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1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1" name="Picture 32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33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Picture 34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35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Picture 36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Picture 37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Picture 38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Picture 39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Picture 40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Picture 41" descr="spa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2" descr="doodad_menu2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45122" y="1522629"/>
            <a:ext cx="81055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szakmapolitikai dialógus és </a:t>
            </a:r>
            <a:r>
              <a:rPr lang="hu-HU" b="1" dirty="0" smtClean="0"/>
              <a:t>szakpolitikai kihívások beazonosítása </a:t>
            </a:r>
            <a:r>
              <a:rPr lang="hu-HU" dirty="0" smtClean="0"/>
              <a:t>az érintettek bevonásával - </a:t>
            </a:r>
            <a:r>
              <a:rPr lang="hu-HU" sz="2000" b="1" dirty="0" err="1" smtClean="0">
                <a:solidFill>
                  <a:srgbClr val="FF0000"/>
                </a:solidFill>
              </a:rPr>
              <a:t>Priority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Statement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b="1" dirty="0"/>
              <a:t>kihívások okainak és tüneteinek megvizsgálása </a:t>
            </a:r>
            <a:r>
              <a:rPr lang="hu-HU" dirty="0"/>
              <a:t>az 1. Szakértői fórum keretében </a:t>
            </a:r>
          </a:p>
          <a:p>
            <a:pPr>
              <a:spcAft>
                <a:spcPts val="600"/>
              </a:spcAft>
            </a:pPr>
            <a:r>
              <a:rPr lang="hu-HU" dirty="0"/>
              <a:t>				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spcAft>
                <a:spcPts val="600"/>
              </a:spcAft>
            </a:pPr>
            <a:endParaRPr lang="hu-HU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 smtClean="0"/>
              <a:t>kihívások </a:t>
            </a:r>
            <a:r>
              <a:rPr lang="hu-HU" b="1" dirty="0"/>
              <a:t>összegzése a projektben résztvevő partnerországok szintjén</a:t>
            </a:r>
            <a:br>
              <a:rPr lang="hu-HU" b="1" dirty="0"/>
            </a:br>
            <a:r>
              <a:rPr lang="hu-HU" dirty="0" smtClean="0"/>
              <a:t>Eredmény</a:t>
            </a:r>
            <a:r>
              <a:rPr lang="hu-HU" dirty="0"/>
              <a:t>: </a:t>
            </a:r>
            <a:r>
              <a:rPr lang="en-US" i="1" dirty="0">
                <a:hlinkClick r:id="rId5"/>
              </a:rPr>
              <a:t>Policy Challenges for Professional Higher Education in Central and South Eastern Europe</a:t>
            </a:r>
            <a:r>
              <a:rPr lang="hu-HU" i="1" dirty="0"/>
              <a:t/>
            </a:r>
            <a:br>
              <a:rPr lang="hu-HU" i="1" dirty="0"/>
            </a:br>
            <a:r>
              <a:rPr lang="hu-HU" i="1" dirty="0"/>
              <a:t>URL: </a:t>
            </a:r>
            <a:r>
              <a:rPr lang="hu-HU" dirty="0">
                <a:hlinkClick r:id="rId5"/>
              </a:rPr>
              <a:t>http://</a:t>
            </a:r>
            <a:r>
              <a:rPr lang="hu-HU" dirty="0" smtClean="0">
                <a:hlinkClick r:id="rId5"/>
              </a:rPr>
              <a:t>www.mrk.hu/wp-content/uploads/2016/11/Policy-Challenges-for-Professional-Higher-Education-in-Central-and-South-Eastern-Europe.pdf</a:t>
            </a:r>
            <a:r>
              <a:rPr lang="hu-HU" dirty="0" smtClean="0"/>
              <a:t>  </a:t>
            </a:r>
            <a:endParaRPr lang="hu-HU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b="1" dirty="0"/>
              <a:t>egyes témák </a:t>
            </a:r>
            <a:r>
              <a:rPr lang="hu-HU" b="1" dirty="0" err="1"/>
              <a:t>közép-kelet</a:t>
            </a:r>
            <a:r>
              <a:rPr lang="hu-HU" b="1" dirty="0"/>
              <a:t> európai szintű 4 legjelentősebb kihívásának </a:t>
            </a:r>
            <a:r>
              <a:rPr lang="hu-HU" dirty="0"/>
              <a:t>rögzítése</a:t>
            </a:r>
          </a:p>
          <a:p>
            <a:pPr>
              <a:spcAft>
                <a:spcPts val="600"/>
              </a:spcAft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>		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4426" y="1390755"/>
            <a:ext cx="2923254" cy="3840831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7948246" y="4220308"/>
            <a:ext cx="3799434" cy="2316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kompetencia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jogszabályi környezet/kormányzat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kultúra és attitűd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intézményi stratégia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demográfiai és gazdasági környezet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757" y="2513276"/>
            <a:ext cx="3670560" cy="13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636" y="800239"/>
            <a:ext cx="10515600" cy="1325562"/>
          </a:xfrm>
        </p:spPr>
        <p:txBody>
          <a:bodyPr>
            <a:noAutofit/>
          </a:bodyPr>
          <a:lstStyle/>
          <a:p>
            <a:pPr lvl="0" algn="ctr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Kihívási terület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 összhangja a regionális stratégiákkal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b="1" dirty="0"/>
          </a:p>
        </p:txBody>
      </p:sp>
      <p:sp>
        <p:nvSpPr>
          <p:cNvPr id="5" name="Téglalap 4"/>
          <p:cNvSpPr/>
          <p:nvPr/>
        </p:nvSpPr>
        <p:spPr>
          <a:xfrm>
            <a:off x="476378" y="1818431"/>
            <a:ext cx="5758167" cy="450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Kompetenciák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- Intézményi </a:t>
            </a:r>
            <a:r>
              <a:rPr lang="hu-HU" sz="2000" dirty="0"/>
              <a:t>stratégiai menedzsment hiánya 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- Stratégiai </a:t>
            </a:r>
            <a:r>
              <a:rPr lang="hu-HU" sz="2000" dirty="0"/>
              <a:t>tudástranszfer akadályai</a:t>
            </a:r>
          </a:p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Kultúra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- Kialakulatlan </a:t>
            </a:r>
            <a:r>
              <a:rPr lang="hu-HU" sz="2000" dirty="0"/>
              <a:t>a stratégiai partnerség kultúrája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- Kölcsönös </a:t>
            </a:r>
            <a:r>
              <a:rPr lang="hu-HU" sz="2000" dirty="0"/>
              <a:t>előítéletek (akadémia vs. praxis)</a:t>
            </a:r>
          </a:p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Demográfia és gazdaság</a:t>
            </a:r>
          </a:p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politika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- Irányítási</a:t>
            </a:r>
            <a:r>
              <a:rPr lang="hu-HU" sz="2000" dirty="0"/>
              <a:t>, szervezeti struktúrák </a:t>
            </a:r>
            <a:r>
              <a:rPr lang="hu-HU" sz="2000" dirty="0" smtClean="0"/>
              <a:t>merevek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- A </a:t>
            </a:r>
            <a:r>
              <a:rPr lang="hu-HU" sz="2000" dirty="0"/>
              <a:t>FOI-k regionális szerepvállalása esetleges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Jogszabályi környezet</a:t>
            </a:r>
          </a:p>
          <a:p>
            <a:pPr>
              <a:lnSpc>
                <a:spcPct val="120000"/>
              </a:lnSpc>
            </a:pPr>
            <a:r>
              <a:rPr lang="hu-HU" sz="2000" dirty="0" smtClean="0"/>
              <a:t>- A </a:t>
            </a:r>
            <a:r>
              <a:rPr lang="hu-HU" sz="2000" dirty="0"/>
              <a:t>FOI-k regionális szerepvállalása esetleges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44" y="1751494"/>
            <a:ext cx="4635170" cy="4635170"/>
          </a:xfrm>
        </p:spPr>
      </p:pic>
    </p:spTree>
    <p:extLst>
      <p:ext uri="{BB962C8B-B14F-4D97-AF65-F5344CB8AC3E}">
        <p14:creationId xmlns:p14="http://schemas.microsoft.com/office/powerpoint/2010/main" val="1606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1320" y="352112"/>
            <a:ext cx="11019533" cy="1325562"/>
          </a:xfrm>
        </p:spPr>
        <p:txBody>
          <a:bodyPr>
            <a:normAutofit/>
          </a:bodyPr>
          <a:lstStyle/>
          <a:p>
            <a:pPr lvl="0" algn="ctr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Kihívási terület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szakmaorientált felsőoktatási képzések promóciója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811" y="1595021"/>
            <a:ext cx="55094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Harmonizálás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szakmai és akadémiai programok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</a:p>
          <a:p>
            <a:pPr>
              <a:lnSpc>
                <a:spcPct val="120000"/>
              </a:lnSpc>
            </a:pPr>
            <a:r>
              <a:rPr lang="hu-HU" sz="2000" dirty="0" smtClean="0">
                <a:cs typeface="Times New Roman" panose="02020603050405020304" pitchFamily="18" charset="0"/>
              </a:rPr>
              <a:t>- A két világ összekapcsolása</a:t>
            </a:r>
            <a:endParaRPr lang="hu-HU" sz="2000" dirty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épzési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átjárhatósága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hu-HU" sz="2000" dirty="0" smtClean="0">
                <a:cs typeface="Times New Roman" panose="02020603050405020304" pitchFamily="18" charset="0"/>
              </a:rPr>
              <a:t>Gyakorlatorientált képzés után alkalmazott kutatás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hu-HU" sz="2000" dirty="0">
                <a:cs typeface="Times New Roman" panose="02020603050405020304" pitchFamily="18" charset="0"/>
              </a:rPr>
              <a:t>Szakoktatói karrierlehetőségek fejlesztése</a:t>
            </a:r>
          </a:p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felsőoktatásban végzettek helytállási potenciáljának növelése </a:t>
            </a:r>
          </a:p>
          <a:p>
            <a:pPr>
              <a:lnSpc>
                <a:spcPct val="120000"/>
              </a:lnSpc>
            </a:pPr>
            <a:r>
              <a:rPr lang="hu-HU" sz="2000" dirty="0" smtClean="0">
                <a:cs typeface="Times New Roman" panose="02020603050405020304" pitchFamily="18" charset="0"/>
              </a:rPr>
              <a:t>- PHE szerepe/promóciója ebben</a:t>
            </a:r>
          </a:p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Folyamatosan változó munkaerőpiacra való reagálás </a:t>
            </a:r>
          </a:p>
          <a:p>
            <a:pPr>
              <a:lnSpc>
                <a:spcPct val="120000"/>
              </a:lnSpc>
            </a:pPr>
            <a:r>
              <a:rPr lang="hu-HU" sz="2000" dirty="0" smtClean="0">
                <a:cs typeface="Times New Roman" panose="02020603050405020304" pitchFamily="18" charset="0"/>
              </a:rPr>
              <a:t>- Rugalmas PHE, szerepének hangsúlyozása, </a:t>
            </a:r>
            <a:r>
              <a:rPr lang="hu-HU" sz="2000" dirty="0">
                <a:cs typeface="Times New Roman" panose="02020603050405020304" pitchFamily="18" charset="0"/>
              </a:rPr>
              <a:t>szabályozások könnyítése</a:t>
            </a:r>
          </a:p>
          <a:p>
            <a:pPr>
              <a:lnSpc>
                <a:spcPct val="120000"/>
              </a:lnSpc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56" y="1781300"/>
            <a:ext cx="4254376" cy="4254376"/>
          </a:xfrm>
        </p:spPr>
      </p:pic>
    </p:spTree>
    <p:extLst>
      <p:ext uri="{BB962C8B-B14F-4D97-AF65-F5344CB8AC3E}">
        <p14:creationId xmlns:p14="http://schemas.microsoft.com/office/powerpoint/2010/main" val="21894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5909" y="181813"/>
            <a:ext cx="10515600" cy="1325562"/>
          </a:xfrm>
        </p:spPr>
        <p:txBody>
          <a:bodyPr>
            <a:noAutofit/>
          </a:bodyPr>
          <a:lstStyle/>
          <a:p>
            <a:pPr lvl="0"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Kihívás terület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hallgatók elhelyezése a munka világába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81" y="2090056"/>
            <a:ext cx="5677530" cy="2855865"/>
          </a:xfrm>
        </p:spPr>
      </p:pic>
      <p:sp>
        <p:nvSpPr>
          <p:cNvPr id="6" name="Szövegdoboz 5"/>
          <p:cNvSpPr txBox="1"/>
          <p:nvPr/>
        </p:nvSpPr>
        <p:spPr>
          <a:xfrm>
            <a:off x="997527" y="1447288"/>
            <a:ext cx="4966855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inőségbiztosítás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szakmai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gyakorlatokon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képzés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területén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dirty="0" smtClean="0"/>
              <a:t>- </a:t>
            </a:r>
            <a:r>
              <a:rPr lang="en-US" dirty="0" err="1" smtClean="0"/>
              <a:t>vezetői</a:t>
            </a:r>
            <a:r>
              <a:rPr lang="en-US" dirty="0" smtClean="0"/>
              <a:t> </a:t>
            </a:r>
            <a:r>
              <a:rPr lang="en-US" dirty="0" err="1"/>
              <a:t>motiváltság</a:t>
            </a:r>
            <a:r>
              <a:rPr lang="en-US" dirty="0"/>
              <a:t> a </a:t>
            </a:r>
            <a:r>
              <a:rPr lang="en-US" dirty="0" err="1"/>
              <a:t>minőségbiztosításban</a:t>
            </a:r>
            <a:r>
              <a:rPr lang="en-US" dirty="0"/>
              <a:t/>
            </a:r>
            <a:br>
              <a:rPr lang="en-US" dirty="0"/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tódnevelés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hasznának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szerepének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tudatosítása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munkáltatókban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zakmai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gyakorlat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lényegének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definiálása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dirty="0" smtClean="0"/>
              <a:t>- </a:t>
            </a:r>
            <a:r>
              <a:rPr lang="en-US" dirty="0" smtClean="0"/>
              <a:t>a 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körülmények</a:t>
            </a:r>
            <a:r>
              <a:rPr lang="en-US" dirty="0"/>
              <a:t> </a:t>
            </a:r>
            <a:r>
              <a:rPr lang="en-US" dirty="0" err="1" smtClean="0"/>
              <a:t>megteremtése</a:t>
            </a:r>
            <a:r>
              <a:rPr lang="en-US" dirty="0" smtClean="0"/>
              <a:t> 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hu-HU" dirty="0" smtClean="0"/>
              <a:t>- </a:t>
            </a:r>
            <a:r>
              <a:rPr lang="en-US" dirty="0" err="1" smtClean="0"/>
              <a:t>jogszabályi</a:t>
            </a:r>
            <a:r>
              <a:rPr lang="en-US" dirty="0" smtClean="0"/>
              <a:t> </a:t>
            </a:r>
            <a:r>
              <a:rPr lang="en-US" dirty="0" err="1"/>
              <a:t>háttérrel</a:t>
            </a:r>
            <a:r>
              <a:rPr lang="en-US" dirty="0"/>
              <a:t> </a:t>
            </a:r>
            <a:r>
              <a:rPr lang="en-US" dirty="0" err="1"/>
              <a:t>lehetőség</a:t>
            </a:r>
            <a:r>
              <a:rPr lang="en-US" dirty="0"/>
              <a:t> </a:t>
            </a:r>
            <a:r>
              <a:rPr lang="en-US" dirty="0" err="1"/>
              <a:t>biztosítása</a:t>
            </a:r>
            <a:r>
              <a:rPr lang="en-US" dirty="0"/>
              <a:t> a KKV-k </a:t>
            </a:r>
            <a:r>
              <a:rPr lang="en-US" dirty="0" err="1"/>
              <a:t>számára</a:t>
            </a:r>
            <a:r>
              <a:rPr lang="en-US" dirty="0"/>
              <a:t> </a:t>
            </a:r>
            <a:r>
              <a:rPr lang="en-US" dirty="0" err="1"/>
              <a:t>gyakornok</a:t>
            </a:r>
            <a:r>
              <a:rPr lang="en-US" dirty="0"/>
              <a:t> </a:t>
            </a:r>
            <a:r>
              <a:rPr lang="en-US" dirty="0" err="1"/>
              <a:t>fogadására</a:t>
            </a:r>
            <a:r>
              <a:rPr lang="en-US" dirty="0"/>
              <a:t/>
            </a:r>
            <a:br>
              <a:rPr lang="en-US" dirty="0"/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lumni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rendszerek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fejlesztése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akár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mesteroktatók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bevonására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allgatói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érdek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érvényesítése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62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1777" y="141288"/>
            <a:ext cx="10515600" cy="1325562"/>
          </a:xfrm>
        </p:spPr>
        <p:txBody>
          <a:bodyPr>
            <a:normAutofit/>
          </a:bodyPr>
          <a:lstStyle/>
          <a:p>
            <a:pPr lvl="0"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Kihívási terület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tanulói személyes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tanulási környezet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kialakítása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42900" y="1196788"/>
            <a:ext cx="6270986" cy="532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tanulói </a:t>
            </a: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igények figyelembe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vétele az intézmények és a tanárok </a:t>
            </a: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által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tanterv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a tananyag tanuló-központúsága,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rugalmassága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fogyatékkal élő tanulók nem részei a felsőoktatásirendszernek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hu-H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diákok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alacsony tanulási motivációja</a:t>
            </a:r>
            <a:endParaRPr lang="hu-H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tudatos a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tanulás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tanárok </a:t>
            </a: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alulmotiváltsága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PLE létrehozása terén</a:t>
            </a:r>
            <a:endParaRPr lang="hu-H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tanuló központú tanulás/tanítás megközelítése nem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meghatározott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tanulók nem kellően motiváltak a tanulmányaik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folytatásában, és 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tanulók időgazdálkodása nem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hatékony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oktatási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rendszer </a:t>
            </a: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merevsége</a:t>
            </a:r>
            <a:endParaRPr lang="hu-H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aktív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tanulás hiánya-tanulók passzív részesei a tanulási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folyamatnak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81" y="2420601"/>
            <a:ext cx="5387613" cy="28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1677" y="1328394"/>
            <a:ext cx="5650523" cy="454469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hu-HU" sz="1900" dirty="0" smtClean="0"/>
              <a:t>a </a:t>
            </a:r>
            <a:r>
              <a:rPr lang="hu-HU" sz="1900" dirty="0"/>
              <a:t>kihívások megoldását célzó </a:t>
            </a:r>
            <a:r>
              <a:rPr lang="hu-HU" sz="1900" b="1" dirty="0"/>
              <a:t>konkrét</a:t>
            </a:r>
            <a:r>
              <a:rPr lang="hu-HU" sz="1900" dirty="0"/>
              <a:t> szakpolitikai </a:t>
            </a:r>
            <a:r>
              <a:rPr lang="hu-HU" sz="1900" b="1" dirty="0"/>
              <a:t>intézkedések szempontjából </a:t>
            </a:r>
            <a:r>
              <a:rPr lang="hu-HU" sz="1900" dirty="0"/>
              <a:t>értékes </a:t>
            </a:r>
            <a:r>
              <a:rPr lang="hu-HU" sz="1900" b="1" dirty="0"/>
              <a:t>jó gyakorlatok </a:t>
            </a:r>
            <a:r>
              <a:rPr lang="hu-HU" sz="1900" b="1" dirty="0" smtClean="0"/>
              <a:t>gyűjtése</a:t>
            </a:r>
          </a:p>
          <a:p>
            <a:r>
              <a:rPr lang="hu-HU" sz="1900" dirty="0" smtClean="0"/>
              <a:t>a </a:t>
            </a:r>
            <a:r>
              <a:rPr lang="hu-HU" sz="1900" dirty="0"/>
              <a:t>jó gyakorlatok elemzése tematikus szakértői csoportokban, és a jó gyakorlatok közül </a:t>
            </a:r>
            <a:r>
              <a:rPr lang="hu-HU" sz="1900" b="1" dirty="0"/>
              <a:t>azok kiválasztása, amelyek a leginkább alkalmasak a konkrét problémák megoldására </a:t>
            </a:r>
            <a:r>
              <a:rPr lang="hu-HU" sz="1900" dirty="0"/>
              <a:t>a régióban (CSEE</a:t>
            </a:r>
            <a:r>
              <a:rPr lang="hu-HU" sz="1900" dirty="0" smtClean="0"/>
              <a:t>)</a:t>
            </a:r>
          </a:p>
          <a:p>
            <a:endParaRPr lang="hu-HU" sz="1900" dirty="0" smtClean="0"/>
          </a:p>
          <a:p>
            <a:r>
              <a:rPr lang="hu-HU" sz="2200" b="1" dirty="0" smtClean="0"/>
              <a:t>Produktum:</a:t>
            </a:r>
            <a:r>
              <a:rPr lang="hu-HU" sz="2200" dirty="0"/>
              <a:t> </a:t>
            </a:r>
            <a:endParaRPr lang="hu-HU" sz="2200" dirty="0" smtClean="0"/>
          </a:p>
          <a:p>
            <a:pPr marL="182563" indent="0"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2nd </a:t>
            </a:r>
            <a:r>
              <a:rPr lang="hu-HU" sz="2400" b="1" dirty="0">
                <a:solidFill>
                  <a:srgbClr val="FF0000"/>
                </a:solidFill>
              </a:rPr>
              <a:t>PHE Excellence </a:t>
            </a:r>
            <a:r>
              <a:rPr lang="hu-HU" sz="2400" b="1" dirty="0" smtClean="0">
                <a:solidFill>
                  <a:srgbClr val="FF0000"/>
                </a:solidFill>
              </a:rPr>
              <a:t>Forum </a:t>
            </a:r>
            <a:r>
              <a:rPr lang="hu-HU" sz="2400" b="1" dirty="0" err="1" smtClean="0">
                <a:solidFill>
                  <a:srgbClr val="FF0000"/>
                </a:solidFill>
              </a:rPr>
              <a:t>Conclusions</a:t>
            </a:r>
            <a:endParaRPr lang="hu-HU" sz="2400" b="1" dirty="0">
              <a:solidFill>
                <a:srgbClr val="FF0000"/>
              </a:solidFill>
            </a:endParaRPr>
          </a:p>
          <a:p>
            <a:pPr marL="182563" indent="0"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Policy </a:t>
            </a:r>
            <a:r>
              <a:rPr lang="hu-HU" sz="2400" b="1" dirty="0" err="1" smtClean="0">
                <a:solidFill>
                  <a:srgbClr val="FF0000"/>
                </a:solidFill>
              </a:rPr>
              <a:t>Recommendations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 marL="182563" indent="0">
              <a:buNone/>
            </a:pPr>
            <a:r>
              <a:rPr lang="hu-HU" sz="2200" b="1" dirty="0">
                <a:solidFill>
                  <a:srgbClr val="FF0000"/>
                </a:solidFill>
                <a:hlinkClick r:id="rId2"/>
              </a:rPr>
              <a:t>https://procsee.eu/outputs/directions</a:t>
            </a:r>
            <a:r>
              <a:rPr lang="hu-HU" sz="2200" b="1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hu-HU" sz="22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hu-HU" sz="1900" dirty="0" smtClean="0"/>
              <a:t>- kihívás területenként javaslatok jó gyakorlatok alapján 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76887" y="13967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PROCSEE – megvalósult tevékenységek 2017</a:t>
            </a:r>
          </a:p>
        </p:txBody>
      </p:sp>
      <p:pic>
        <p:nvPicPr>
          <p:cNvPr id="5" name="Slika 9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03" t="14227" r="24471" b="7349"/>
          <a:stretch/>
        </p:blipFill>
        <p:spPr bwMode="auto">
          <a:xfrm>
            <a:off x="6339107" y="1328394"/>
            <a:ext cx="5246370" cy="4544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0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9317" y="642593"/>
            <a:ext cx="10818055" cy="91188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PROCSEE – megvalósult tevékenységek </a:t>
            </a:r>
            <a:r>
              <a:rPr lang="hu-HU" b="1" dirty="0" smtClean="0"/>
              <a:t>2018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1554479"/>
            <a:ext cx="10058400" cy="460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1" dirty="0" smtClean="0"/>
              <a:t>Hangsúly a promóción és az ajánlások nemzeti alkalmazásán!</a:t>
            </a:r>
          </a:p>
          <a:p>
            <a:pPr marL="0" indent="0">
              <a:buNone/>
            </a:pPr>
            <a:r>
              <a:rPr lang="hu-HU" sz="2000" b="1" dirty="0" smtClean="0"/>
              <a:t>Egyeztetések hazai </a:t>
            </a:r>
            <a:r>
              <a:rPr lang="hu-HU" sz="2000" b="1" dirty="0" err="1" smtClean="0"/>
              <a:t>stakeholderekkel</a:t>
            </a:r>
            <a:r>
              <a:rPr lang="hu-HU" sz="2000" b="1" dirty="0" smtClean="0"/>
              <a:t> – NCPHEE ülések:</a:t>
            </a:r>
          </a:p>
          <a:p>
            <a:pPr marL="801688" indent="0">
              <a:buNone/>
            </a:pPr>
            <a:r>
              <a:rPr lang="hu-HU" sz="2000" dirty="0" smtClean="0"/>
              <a:t>2016. július 5., Budapest, Budapesti Gazdasági Egyetem </a:t>
            </a:r>
          </a:p>
          <a:p>
            <a:pPr marL="801688" indent="0">
              <a:buNone/>
            </a:pPr>
            <a:r>
              <a:rPr lang="hu-HU" sz="2000" dirty="0" smtClean="0"/>
              <a:t>2018. május 23., Budapest, Magyar Rektori Konferencia irodája</a:t>
            </a:r>
          </a:p>
          <a:p>
            <a:pPr marL="801688" indent="0">
              <a:buNone/>
            </a:pPr>
            <a:r>
              <a:rPr lang="hu-HU" sz="2000" dirty="0" smtClean="0"/>
              <a:t>2018. május 24., Eger, Eszterházy Károly Egyetem</a:t>
            </a:r>
          </a:p>
          <a:p>
            <a:pPr marL="801688" indent="0">
              <a:buNone/>
            </a:pPr>
            <a:r>
              <a:rPr lang="hu-HU" sz="2000" dirty="0" smtClean="0"/>
              <a:t>2018</a:t>
            </a:r>
            <a:r>
              <a:rPr lang="hu-HU" sz="2000" dirty="0"/>
              <a:t>. május 24., Budapest, Magyar Rektori Konferencia irodája</a:t>
            </a:r>
          </a:p>
          <a:p>
            <a:pPr marL="801688" indent="0">
              <a:buNone/>
            </a:pPr>
            <a:r>
              <a:rPr lang="hu-HU" sz="2000" dirty="0" smtClean="0"/>
              <a:t>2018. május 29., Budapest, Semmelweis Egyetem</a:t>
            </a:r>
          </a:p>
          <a:p>
            <a:pPr marL="801688" indent="0">
              <a:buNone/>
            </a:pPr>
            <a:r>
              <a:rPr lang="hu-HU" sz="2000" dirty="0" smtClean="0"/>
              <a:t>2018. Június 5., Veszprém, Veszprém Megyei Kereskedelmi és Ipar Kamara   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3. Szakértői Fórum, Csehország – </a:t>
            </a:r>
            <a:r>
              <a:rPr lang="hu-HU" sz="2000" dirty="0" err="1" smtClean="0"/>
              <a:t>Stakeholder</a:t>
            </a:r>
            <a:r>
              <a:rPr lang="hu-HU" sz="2000" dirty="0" smtClean="0"/>
              <a:t> egyeztetés külső (EU-s) szakértők bevonásával </a:t>
            </a:r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r>
              <a:rPr lang="hu-HU" sz="2200" b="1" dirty="0" smtClean="0"/>
              <a:t>Produktum: </a:t>
            </a:r>
            <a:r>
              <a:rPr lang="hu-HU" sz="2200" b="1" dirty="0" smtClean="0">
                <a:solidFill>
                  <a:srgbClr val="FF0000"/>
                </a:solidFill>
              </a:rPr>
              <a:t>A PHE kihívás területei szerinti, nemzeti szintű ajánlások</a:t>
            </a:r>
          </a:p>
        </p:txBody>
      </p:sp>
    </p:spTree>
    <p:extLst>
      <p:ext uri="{BB962C8B-B14F-4D97-AF65-F5344CB8AC3E}">
        <p14:creationId xmlns:p14="http://schemas.microsoft.com/office/powerpoint/2010/main" val="16156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1. egyéni séma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pott anyagmin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4120</TotalTime>
  <Words>729</Words>
  <Application>Microsoft Office PowerPoint</Application>
  <PresentationFormat>Szélesvásznú</PresentationFormat>
  <Paragraphs>114</Paragraphs>
  <Slides>12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Szappan</vt:lpstr>
      <vt:lpstr>22  november 2018   NCPHEE Summit Petra Perényi, PROCSEE projectmanager, Hungarian Rectors Conference</vt:lpstr>
      <vt:lpstr>PROCSEE – visszatekintés a háttérre</vt:lpstr>
      <vt:lpstr>PROCSEE – megvalósult tevékenységek 2016</vt:lpstr>
      <vt:lpstr>1. Kihívási terület A PHE összhangja a regionális stratégiákkal </vt:lpstr>
      <vt:lpstr>2. Kihívási terület  A szakmaorientált felsőoktatási képzések promóciója</vt:lpstr>
      <vt:lpstr>3. Kihívás terület A hallgatók elhelyezése a munka világába</vt:lpstr>
      <vt:lpstr>4. Kihívási terület A tanulói személyes tanulási környezet kialakítása</vt:lpstr>
      <vt:lpstr>PROCSEE – megvalósult tevékenységek 2017</vt:lpstr>
      <vt:lpstr>PROCSEE – megvalósult tevékenységek 2018</vt:lpstr>
      <vt:lpstr>PROCSEE – Szakértők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Hungarian Rectors’ Conference</dc:title>
  <dc:creator>Fanni</dc:creator>
  <cp:lastModifiedBy>Reka Racsko</cp:lastModifiedBy>
  <cp:revision>280</cp:revision>
  <cp:lastPrinted>2016-06-21T14:09:16Z</cp:lastPrinted>
  <dcterms:created xsi:type="dcterms:W3CDTF">2016-03-07T10:03:33Z</dcterms:created>
  <dcterms:modified xsi:type="dcterms:W3CDTF">2018-11-22T12:28:00Z</dcterms:modified>
</cp:coreProperties>
</file>