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57" r:id="rId6"/>
    <p:sldId id="262" r:id="rId7"/>
    <p:sldId id="263" r:id="rId8"/>
    <p:sldId id="260" r:id="rId9"/>
    <p:sldId id="264" r:id="rId10"/>
    <p:sldId id="265" r:id="rId11"/>
    <p:sldId id="267" r:id="rId12"/>
    <p:sldId id="261" r:id="rId13"/>
    <p:sldId id="270" r:id="rId14"/>
    <p:sldId id="269" r:id="rId15"/>
    <p:sldId id="266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91E9"/>
    <a:srgbClr val="4383D1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32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9D18-311B-40E2-8B1E-D716908EDB09}" type="datetimeFigureOut">
              <a:rPr lang="hu-HU" smtClean="0"/>
              <a:pPr/>
              <a:t>2018. 11. 22.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kerekített téglalap 11"/>
          <p:cNvSpPr/>
          <p:nvPr/>
        </p:nvSpPr>
        <p:spPr>
          <a:xfrm>
            <a:off x="0" y="3645024"/>
            <a:ext cx="9144000" cy="15121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/>
          <p:cNvSpPr/>
          <p:nvPr/>
        </p:nvSpPr>
        <p:spPr>
          <a:xfrm>
            <a:off x="539552" y="1556792"/>
            <a:ext cx="79928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3645024"/>
            <a:ext cx="9144000" cy="1584176"/>
          </a:xfrm>
        </p:spPr>
        <p:txBody>
          <a:bodyPr>
            <a:noAutofit/>
          </a:bodyPr>
          <a:lstStyle/>
          <a:p>
            <a:r>
              <a:rPr lang="hu-HU" sz="3200" b="1" u="sng" dirty="0" smtClean="0">
                <a:solidFill>
                  <a:srgbClr val="FF0000"/>
                </a:solidFill>
              </a:rPr>
              <a:t> </a:t>
            </a:r>
            <a:r>
              <a:rPr lang="hu-HU" sz="2800" b="1" u="sng" dirty="0" smtClean="0">
                <a:solidFill>
                  <a:srgbClr val="FF0000"/>
                </a:solidFill>
              </a:rPr>
              <a:t>(1) Prioritás: </a:t>
            </a:r>
            <a:r>
              <a:rPr lang="hu-HU" sz="2800" dirty="0" smtClean="0">
                <a:solidFill>
                  <a:srgbClr val="FF0000"/>
                </a:solidFill>
              </a:rPr>
              <a:t>A professzionális felsőoktatás (PFO) összehangolása a </a:t>
            </a:r>
            <a:r>
              <a:rPr lang="hu-HU" sz="2800" b="1" dirty="0" smtClean="0">
                <a:solidFill>
                  <a:srgbClr val="FF0000"/>
                </a:solidFill>
              </a:rPr>
              <a:t>regionális / lokális fejlesztési </a:t>
            </a:r>
            <a:r>
              <a:rPr lang="hu-HU" sz="2800" dirty="0" smtClean="0">
                <a:solidFill>
                  <a:srgbClr val="FF0000"/>
                </a:solidFill>
              </a:rPr>
              <a:t>stratégiákkal </a:t>
            </a:r>
            <a:r>
              <a:rPr lang="hu-HU" sz="3200" dirty="0" smtClean="0">
                <a:solidFill>
                  <a:srgbClr val="FF0000"/>
                </a:solidFill>
              </a:rPr>
              <a:t/>
            </a:r>
            <a:br>
              <a:rPr lang="hu-HU" sz="3200" dirty="0" smtClean="0">
                <a:solidFill>
                  <a:srgbClr val="FF0000"/>
                </a:solidFill>
              </a:rPr>
            </a:br>
            <a:r>
              <a:rPr lang="hu-HU" sz="3200" b="1" dirty="0" smtClean="0">
                <a:solidFill>
                  <a:srgbClr val="FF0000"/>
                </a:solidFill>
              </a:rPr>
              <a:t>- </a:t>
            </a:r>
            <a:r>
              <a:rPr lang="hu-H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DIAGNÓZIS  &amp; MEGVALÓSÍTÁS -</a:t>
            </a:r>
            <a:endParaRPr lang="hu-H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5373216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Szakértő: Prof. Dr. László </a:t>
            </a:r>
            <a:r>
              <a:rPr lang="hu-HU" dirty="0" err="1" smtClean="0">
                <a:solidFill>
                  <a:schemeClr val="tx1"/>
                </a:solidFill>
              </a:rPr>
              <a:t>Dinya</a:t>
            </a:r>
            <a:r>
              <a:rPr lang="hu-HU" dirty="0" smtClean="0">
                <a:solidFill>
                  <a:schemeClr val="tx1"/>
                </a:solidFill>
              </a:rPr>
              <a:t> – EKE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35528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5922761"/>
            <a:ext cx="5472608" cy="93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355976" y="260648"/>
            <a:ext cx="4610100" cy="100965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Szövegdoboz 7"/>
          <p:cNvSpPr txBox="1"/>
          <p:nvPr/>
        </p:nvSpPr>
        <p:spPr>
          <a:xfrm>
            <a:off x="4644008" y="188640"/>
            <a:ext cx="3456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</a:t>
            </a:r>
            <a:r>
              <a:rPr lang="hu-H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CSEE</a:t>
            </a:r>
            <a:endParaRPr lang="hu-H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11560" y="1700808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/>
              <a:t>“</a:t>
            </a:r>
            <a:r>
              <a:rPr lang="hu-HU" sz="3200" b="1" dirty="0" err="1" smtClean="0"/>
              <a:t>Strengthening</a:t>
            </a:r>
            <a:r>
              <a:rPr lang="hu-HU" sz="3200" b="1" dirty="0" smtClean="0"/>
              <a:t> Professional </a:t>
            </a:r>
            <a:r>
              <a:rPr lang="hu-HU" sz="3200" b="1" dirty="0" err="1" smtClean="0"/>
              <a:t>Higher</a:t>
            </a:r>
            <a:r>
              <a:rPr lang="hu-HU" sz="3200" b="1" dirty="0" smtClean="0"/>
              <a:t> Education (PHE) </a:t>
            </a:r>
            <a:r>
              <a:rPr lang="hu-HU" sz="3200" b="1" dirty="0" err="1" smtClean="0"/>
              <a:t>in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Central</a:t>
            </a:r>
            <a:r>
              <a:rPr lang="hu-HU" sz="3200" b="1" dirty="0" smtClean="0"/>
              <a:t> and South </a:t>
            </a:r>
            <a:r>
              <a:rPr lang="hu-HU" sz="3200" b="1" dirty="0" err="1" smtClean="0"/>
              <a:t>Eastern</a:t>
            </a:r>
            <a:r>
              <a:rPr lang="hu-HU" sz="3200" b="1" dirty="0" smtClean="0"/>
              <a:t> Europe (PROCSEE)”</a:t>
            </a:r>
            <a:endParaRPr lang="hu-H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467544" y="1484784"/>
            <a:ext cx="8424936" cy="5373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467544" y="188640"/>
            <a:ext cx="8424936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Kelet-Közép-Európa: közös kihívásaink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3. DEMOGRÁFIA ÉS GAZDASÁG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A FO csökkenő népszerűsége a hagyományos célcsoportokban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A célcsoportok nem érzékelik a stratégiai horizont fontosságát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A célcsoportok tudásabszorpciós készsége alacsony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Periférikus régiók elöregedése / süllyedése</a:t>
            </a:r>
          </a:p>
          <a:p>
            <a:pPr marL="514350" indent="-51435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4. INTÉZMÉNYI POLITIKA</a:t>
            </a:r>
          </a:p>
          <a:p>
            <a:pPr marL="360363" indent="-360363">
              <a:buNone/>
            </a:pPr>
            <a:r>
              <a:rPr lang="hu-HU" dirty="0" smtClean="0"/>
              <a:t>	-     </a:t>
            </a:r>
            <a:r>
              <a:rPr lang="hu-HU" sz="2900" dirty="0" smtClean="0"/>
              <a:t>A </a:t>
            </a:r>
            <a:r>
              <a:rPr lang="hu-HU" sz="2900" dirty="0" err="1" smtClean="0"/>
              <a:t>FOI-k</a:t>
            </a:r>
            <a:r>
              <a:rPr lang="hu-HU" sz="2900" dirty="0" smtClean="0"/>
              <a:t> regionális szerepvállalása esetleges</a:t>
            </a:r>
          </a:p>
          <a:p>
            <a:pPr marL="360363" indent="-360363">
              <a:buNone/>
            </a:pPr>
            <a:r>
              <a:rPr lang="hu-HU" sz="2900" dirty="0" smtClean="0"/>
              <a:t>	-     Introvertált, rövidtávú intézményi fókusz</a:t>
            </a:r>
          </a:p>
          <a:p>
            <a:pPr marL="360363" indent="-360363">
              <a:buNone/>
            </a:pPr>
            <a:r>
              <a:rPr lang="hu-HU" sz="2900" dirty="0" smtClean="0"/>
              <a:t>	-     Irányítási, szervezeti struktúrák merevek</a:t>
            </a:r>
          </a:p>
          <a:p>
            <a:pPr marL="360363" indent="-360363">
              <a:buNone/>
            </a:pPr>
            <a:r>
              <a:rPr lang="hu-HU" sz="2900" dirty="0" smtClean="0"/>
              <a:t>	-     Hagyományos kommunikáció, igényfelmérés</a:t>
            </a:r>
          </a:p>
          <a:p>
            <a:pPr marL="514350" indent="-51435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5. JOGSZABÁLYI KÖRNYEZET</a:t>
            </a:r>
          </a:p>
          <a:p>
            <a:pPr marL="360363" indent="-360363">
              <a:buNone/>
            </a:pPr>
            <a:r>
              <a:rPr lang="hu-HU" dirty="0" smtClean="0"/>
              <a:t>	-    </a:t>
            </a:r>
            <a:r>
              <a:rPr lang="hu-HU" sz="2900" dirty="0" smtClean="0"/>
              <a:t>Centralizált döntések, hiányzó kormányzati ösztönzés</a:t>
            </a:r>
          </a:p>
          <a:p>
            <a:pPr marL="360363" indent="-360363">
              <a:buNone/>
            </a:pPr>
            <a:r>
              <a:rPr lang="hu-HU" sz="2900" dirty="0" smtClean="0"/>
              <a:t>	-     Akkreditációk nem erre ösztönöznek</a:t>
            </a:r>
          </a:p>
          <a:p>
            <a:pPr marL="360363" indent="-360363">
              <a:buNone/>
            </a:pPr>
            <a:r>
              <a:rPr lang="hu-HU" sz="2900" dirty="0" smtClean="0"/>
              <a:t>	-     Pénzügyi restrikciók szűkítik a mozgásteret</a:t>
            </a:r>
          </a:p>
          <a:p>
            <a:pPr marL="360363" indent="-360363">
              <a:buNone/>
            </a:pPr>
            <a:r>
              <a:rPr lang="hu-HU" sz="2900" dirty="0" smtClean="0"/>
              <a:t>	-     Rugalmatlan engedélyezési bürokrácia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ekerekített téglalap 44"/>
          <p:cNvSpPr/>
          <p:nvPr/>
        </p:nvSpPr>
        <p:spPr>
          <a:xfrm>
            <a:off x="1187624" y="188640"/>
            <a:ext cx="676875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92280" cy="432048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Kelet-Közép-Európa: közös kihívásaink</a:t>
            </a:r>
            <a:endParaRPr lang="hu-HU" sz="3200" dirty="0"/>
          </a:p>
        </p:txBody>
      </p:sp>
      <p:sp>
        <p:nvSpPr>
          <p:cNvPr id="4" name="Jobbra nyíl 3"/>
          <p:cNvSpPr/>
          <p:nvPr/>
        </p:nvSpPr>
        <p:spPr>
          <a:xfrm>
            <a:off x="2987824" y="3429000"/>
            <a:ext cx="5760640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7164288" y="908720"/>
            <a:ext cx="792088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3563888" y="908720"/>
            <a:ext cx="864096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V="1">
            <a:off x="7164288" y="3717032"/>
            <a:ext cx="800472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 flipV="1">
            <a:off x="4644008" y="3717032"/>
            <a:ext cx="872480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/>
          <p:cNvSpPr txBox="1"/>
          <p:nvPr/>
        </p:nvSpPr>
        <p:spPr>
          <a:xfrm rot="4392949">
            <a:off x="6565856" y="184759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KOMPETENCIÁK</a:t>
            </a:r>
            <a:endParaRPr lang="hu-HU" sz="2400" dirty="0"/>
          </a:p>
        </p:txBody>
      </p:sp>
      <p:sp>
        <p:nvSpPr>
          <p:cNvPr id="19" name="Szövegdoboz 18"/>
          <p:cNvSpPr txBox="1"/>
          <p:nvPr/>
        </p:nvSpPr>
        <p:spPr>
          <a:xfrm rot="4392949">
            <a:off x="3037465" y="1847591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KULTÚRA</a:t>
            </a:r>
            <a:endParaRPr lang="hu-HU" sz="24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148064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Kontraszelekció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4860032" y="15567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Stratégiai menedzsment</a:t>
            </a:r>
            <a:endParaRPr lang="hu-HU" b="1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5076056" y="21328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Stratégiai tudástranszfer</a:t>
            </a:r>
            <a:endParaRPr lang="hu-HU" b="1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5652120" y="27089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Proaktív kultúra</a:t>
            </a:r>
            <a:endParaRPr lang="hu-HU" b="1" dirty="0"/>
          </a:p>
        </p:txBody>
      </p:sp>
      <p:cxnSp>
        <p:nvCxnSpPr>
          <p:cNvPr id="25" name="Egyenes összekötő nyíllal 24"/>
          <p:cNvCxnSpPr/>
          <p:nvPr/>
        </p:nvCxnSpPr>
        <p:spPr>
          <a:xfrm flipV="1">
            <a:off x="2123728" y="3717032"/>
            <a:ext cx="872480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zövegdoboz 25"/>
          <p:cNvSpPr txBox="1"/>
          <p:nvPr/>
        </p:nvSpPr>
        <p:spPr>
          <a:xfrm>
            <a:off x="1475656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Partnerségi kultúra</a:t>
            </a:r>
            <a:endParaRPr lang="hu-HU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1475656" y="15567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Kölcsönös előítéletek</a:t>
            </a:r>
            <a:endParaRPr lang="hu-HU" b="1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1835696" y="21328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Oktatási fókusz</a:t>
            </a:r>
            <a:endParaRPr lang="hu-HU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1187624" y="27089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Passzivitás, hálózati kultúra</a:t>
            </a:r>
            <a:endParaRPr lang="hu-HU" b="1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395536" y="400506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Centralizált döntések</a:t>
            </a:r>
            <a:endParaRPr lang="hu-HU" b="1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323528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Pénzügyi restrikciók</a:t>
            </a:r>
            <a:endParaRPr lang="hu-HU" b="1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0" y="4581128"/>
            <a:ext cx="262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Nem akkreditációs köv.</a:t>
            </a:r>
            <a:endParaRPr lang="hu-HU" b="1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0" y="5733256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Merev bürokrácia</a:t>
            </a:r>
            <a:endParaRPr lang="hu-HU" b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5724128" y="40050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err="1" smtClean="0"/>
              <a:t>Csökk.népszerűség</a:t>
            </a:r>
            <a:endParaRPr lang="hu-HU" b="1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5580112" y="45811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Rövid időhorizont</a:t>
            </a:r>
            <a:endParaRPr lang="hu-HU" b="1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5004048" y="515719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Kis tudásabszorpció</a:t>
            </a:r>
            <a:endParaRPr lang="hu-HU" b="1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5220072" y="57332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Süllyedő régiók</a:t>
            </a:r>
            <a:endParaRPr lang="hu-HU" b="1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3275856" y="40050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Esetleges szerep</a:t>
            </a:r>
            <a:endParaRPr lang="hu-HU" b="1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2915816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Merev struktúra</a:t>
            </a:r>
            <a:endParaRPr lang="hu-HU" b="1" dirty="0"/>
          </a:p>
        </p:txBody>
      </p:sp>
      <p:sp>
        <p:nvSpPr>
          <p:cNvPr id="40" name="Szövegdoboz 39"/>
          <p:cNvSpPr txBox="1"/>
          <p:nvPr/>
        </p:nvSpPr>
        <p:spPr>
          <a:xfrm>
            <a:off x="3059832" y="45811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Introvertált fókusz</a:t>
            </a:r>
            <a:endParaRPr lang="hu-HU" b="1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2555776" y="57332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Hagyományos </a:t>
            </a:r>
            <a:r>
              <a:rPr lang="hu-HU" b="1" dirty="0" err="1" smtClean="0"/>
              <a:t>komm</a:t>
            </a:r>
            <a:r>
              <a:rPr lang="hu-HU" b="1" dirty="0" smtClean="0"/>
              <a:t>.</a:t>
            </a:r>
            <a:endParaRPr lang="hu-HU" b="1" dirty="0"/>
          </a:p>
        </p:txBody>
      </p:sp>
      <p:sp>
        <p:nvSpPr>
          <p:cNvPr id="42" name="Szövegdoboz 41"/>
          <p:cNvSpPr txBox="1"/>
          <p:nvPr/>
        </p:nvSpPr>
        <p:spPr>
          <a:xfrm rot="17190006">
            <a:off x="6212213" y="4951615"/>
            <a:ext cx="3055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DEMOGRÁFIA, GAZD.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43" name="Szövegdoboz 42"/>
          <p:cNvSpPr txBox="1"/>
          <p:nvPr/>
        </p:nvSpPr>
        <p:spPr>
          <a:xfrm rot="17315888">
            <a:off x="3659895" y="4908711"/>
            <a:ext cx="3145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INTÉZMÉNYI POLITIKA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44" name="Szövegdoboz 43"/>
          <p:cNvSpPr txBox="1"/>
          <p:nvPr/>
        </p:nvSpPr>
        <p:spPr>
          <a:xfrm rot="17315888">
            <a:off x="996240" y="4980698"/>
            <a:ext cx="331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SZABÁLYOZÁSI KÖRNY.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46" name="Szövegdoboz 45"/>
          <p:cNvSpPr txBox="1"/>
          <p:nvPr/>
        </p:nvSpPr>
        <p:spPr>
          <a:xfrm rot="5400000">
            <a:off x="7040959" y="341419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PFO RÉGIÓS MISSZIÓJA</a:t>
            </a:r>
            <a:endParaRPr lang="hu-H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1691680" y="404664"/>
            <a:ext cx="5688632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472608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Javasolt hazai teendők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79512" y="1340768"/>
            <a:ext cx="8784976" cy="5328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2292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hu-HU" dirty="0" err="1" smtClean="0"/>
              <a:t>FO-szakpolitikák</a:t>
            </a:r>
            <a:r>
              <a:rPr lang="hu-HU" dirty="0" smtClean="0"/>
              <a:t> felülvizsgálata + formálása a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regionális misszió ösztönzése </a:t>
            </a:r>
            <a:r>
              <a:rPr lang="hu-HU" dirty="0" smtClean="0"/>
              <a:t>érdekében</a:t>
            </a:r>
          </a:p>
          <a:p>
            <a:pPr marL="514350" indent="-514350">
              <a:buAutoNum type="arabicPeriod"/>
            </a:pPr>
            <a:r>
              <a:rPr lang="hu-HU" dirty="0" smtClean="0"/>
              <a:t>Regionális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szerep megjelenítése </a:t>
            </a:r>
            <a:r>
              <a:rPr lang="hu-HU" dirty="0" smtClean="0"/>
              <a:t>a </a:t>
            </a:r>
            <a:r>
              <a:rPr lang="hu-HU" dirty="0" err="1" smtClean="0"/>
              <a:t>FOI-k</a:t>
            </a:r>
            <a:r>
              <a:rPr lang="hu-HU" dirty="0" smtClean="0"/>
              <a:t> stratégiáiban</a:t>
            </a:r>
          </a:p>
          <a:p>
            <a:pPr marL="514350" indent="-514350">
              <a:buAutoNum type="arabicPeriod"/>
            </a:pPr>
            <a:r>
              <a:rPr lang="hu-HU" dirty="0" err="1" smtClean="0"/>
              <a:t>FOI-k</a:t>
            </a:r>
            <a:r>
              <a:rPr lang="hu-HU" dirty="0" smtClean="0"/>
              <a:t> regionális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hatásainak mérése</a:t>
            </a:r>
          </a:p>
          <a:p>
            <a:pPr marL="514350" indent="-514350">
              <a:buAutoNum type="arabicPeriod"/>
            </a:pPr>
            <a:r>
              <a:rPr lang="hu-HU" dirty="0" smtClean="0"/>
              <a:t>A </a:t>
            </a:r>
            <a:r>
              <a:rPr lang="hu-HU" dirty="0" err="1" smtClean="0"/>
              <a:t>FOI-k</a:t>
            </a:r>
            <a:r>
              <a:rPr lang="hu-HU" dirty="0" smtClean="0"/>
              <a:t>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regionális fontosságának </a:t>
            </a:r>
            <a:r>
              <a:rPr lang="hu-HU" dirty="0" smtClean="0"/>
              <a:t>tudatosítása + kommunikációja</a:t>
            </a:r>
          </a:p>
          <a:p>
            <a:pPr marL="514350" indent="-514350">
              <a:buAutoNum type="arabicPeriod"/>
            </a:pPr>
            <a:r>
              <a:rPr lang="hu-HU" dirty="0" smtClean="0"/>
              <a:t>Regionális szolgáltatási kompetenciákat erősítő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HR-politika</a:t>
            </a:r>
          </a:p>
          <a:p>
            <a:pPr marL="514350" indent="-514350">
              <a:buAutoNum type="arabicPeriod"/>
            </a:pPr>
            <a:r>
              <a:rPr lang="hu-HU" dirty="0" smtClean="0"/>
              <a:t>Regionális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oktatási – tanulási hálózatok </a:t>
            </a:r>
            <a:r>
              <a:rPr lang="hu-HU" dirty="0" smtClean="0"/>
              <a:t>kialakítása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79512" y="404664"/>
            <a:ext cx="8784976" cy="5976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7. FOI-kompetenciák erősítése a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speciális és változó helyi igények</a:t>
            </a:r>
            <a:r>
              <a:rPr lang="hu-HU" dirty="0" smtClean="0"/>
              <a:t> azonosításában</a:t>
            </a:r>
          </a:p>
          <a:p>
            <a:pPr>
              <a:buNone/>
            </a:pPr>
            <a:r>
              <a:rPr lang="hu-HU" dirty="0" smtClean="0"/>
              <a:t>8. Regionális és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kormányzati együttműködés </a:t>
            </a:r>
            <a:r>
              <a:rPr lang="hu-HU" dirty="0" smtClean="0"/>
              <a:t>katalizálása a helyi fejlesztésekben</a:t>
            </a:r>
          </a:p>
          <a:p>
            <a:pPr>
              <a:buNone/>
            </a:pPr>
            <a:r>
              <a:rPr lang="hu-HU" dirty="0" smtClean="0"/>
              <a:t>9. </a:t>
            </a:r>
            <a:r>
              <a:rPr lang="hu-HU" dirty="0" err="1" smtClean="0"/>
              <a:t>FOI-k</a:t>
            </a:r>
            <a:r>
              <a:rPr lang="hu-HU" dirty="0" smtClean="0"/>
              <a:t> bevonása a regionális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fejlesztési programok meghatározásába </a:t>
            </a:r>
            <a:r>
              <a:rPr lang="hu-HU" dirty="0" smtClean="0"/>
              <a:t>és lebonyolításába</a:t>
            </a:r>
          </a:p>
          <a:p>
            <a:pPr>
              <a:buNone/>
            </a:pPr>
            <a:r>
              <a:rPr lang="hu-HU" dirty="0" smtClean="0"/>
              <a:t>10. Állományi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mobilitás erősítése </a:t>
            </a:r>
            <a:r>
              <a:rPr lang="hu-HU" dirty="0" smtClean="0"/>
              <a:t>a </a:t>
            </a:r>
            <a:r>
              <a:rPr lang="hu-HU" dirty="0" err="1" smtClean="0"/>
              <a:t>FOI-k</a:t>
            </a:r>
            <a:r>
              <a:rPr lang="hu-HU" dirty="0" smtClean="0"/>
              <a:t> és a regionális üzleti szféra között</a:t>
            </a:r>
          </a:p>
          <a:p>
            <a:pPr>
              <a:buNone/>
            </a:pPr>
            <a:r>
              <a:rPr lang="hu-HU" dirty="0" smtClean="0"/>
              <a:t>11. Közös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vezetői készségfejlesztési </a:t>
            </a:r>
            <a:r>
              <a:rPr lang="hu-HU" dirty="0" smtClean="0"/>
              <a:t>programok indítása a régiók és a </a:t>
            </a:r>
            <a:r>
              <a:rPr lang="hu-HU" dirty="0" err="1" smtClean="0"/>
              <a:t>FOI-k</a:t>
            </a:r>
            <a:r>
              <a:rPr lang="hu-HU" dirty="0" smtClean="0"/>
              <a:t> részvételével</a:t>
            </a:r>
          </a:p>
          <a:p>
            <a:pPr>
              <a:buNone/>
            </a:pPr>
            <a:r>
              <a:rPr lang="hu-HU" dirty="0" smtClean="0"/>
              <a:t>12. FOI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irányítási struktúra fejlesztése </a:t>
            </a:r>
            <a:r>
              <a:rPr lang="hu-HU" dirty="0" smtClean="0"/>
              <a:t>régiós </a:t>
            </a:r>
            <a:r>
              <a:rPr lang="hu-HU" dirty="0" err="1" smtClean="0"/>
              <a:t>stake-holder-ek</a:t>
            </a:r>
            <a:r>
              <a:rPr lang="hu-HU" dirty="0" smtClean="0"/>
              <a:t> bevonásával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5783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323528" y="144016"/>
            <a:ext cx="8532948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4082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Hazai „jó gyakorlatok”- esettanulmányok</a:t>
            </a:r>
            <a:endParaRPr lang="hu-HU" sz="3600" b="1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077924"/>
              </p:ext>
            </p:extLst>
          </p:nvPr>
        </p:nvGraphicFramePr>
        <p:xfrm>
          <a:off x="287524" y="1427200"/>
          <a:ext cx="8568952" cy="922113"/>
        </p:xfrm>
        <a:graphic>
          <a:graphicData uri="http://schemas.openxmlformats.org/drawingml/2006/table">
            <a:tbl>
              <a:tblPr/>
              <a:tblGrid>
                <a:gridCol w="1404156">
                  <a:extLst>
                    <a:ext uri="{9D8B030D-6E8A-4147-A177-3AD203B41FA5}">
                      <a16:colId xmlns:a16="http://schemas.microsoft.com/office/drawing/2014/main" val="3950922910"/>
                    </a:ext>
                  </a:extLst>
                </a:gridCol>
                <a:gridCol w="7164796">
                  <a:extLst>
                    <a:ext uri="{9D8B030D-6E8A-4147-A177-3AD203B41FA5}">
                      <a16:colId xmlns:a16="http://schemas.microsoft.com/office/drawing/2014/main" val="3182304288"/>
                    </a:ext>
                  </a:extLst>
                </a:gridCol>
              </a:tblGrid>
              <a:tr h="3472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Calibri"/>
                          <a:ea typeface="Calibri"/>
                          <a:cs typeface="Arial"/>
                        </a:rPr>
                        <a:t>TERÜLET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35" marR="3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Establishing Bioenergy Innovation Cluster in Northern Hungary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35" marR="3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998852"/>
                  </a:ext>
                </a:extLst>
              </a:tr>
              <a:tr h="574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35" marR="3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Preparing  regional strategic answer to the challenges of sustainable regional development (</a:t>
                      </a:r>
                      <a:r>
                        <a:rPr lang="en-GB" sz="1800" i="1" dirty="0" smtClean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2007-20</a:t>
                      </a:r>
                      <a:r>
                        <a:rPr lang="hu-HU" sz="1800" i="1" dirty="0" smtClean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r>
                        <a:rPr lang="en-GB" sz="1800" i="1" dirty="0" smtClean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r>
                        <a:rPr lang="en-GB" sz="1800" i="1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35" marR="3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02672"/>
                  </a:ext>
                </a:extLst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81790"/>
              </p:ext>
            </p:extLst>
          </p:nvPr>
        </p:nvGraphicFramePr>
        <p:xfrm>
          <a:off x="287524" y="2867794"/>
          <a:ext cx="8575732" cy="548640"/>
        </p:xfrm>
        <a:graphic>
          <a:graphicData uri="http://schemas.openxmlformats.org/drawingml/2006/table">
            <a:tbl>
              <a:tblPr/>
              <a:tblGrid>
                <a:gridCol w="1410936">
                  <a:extLst>
                    <a:ext uri="{9D8B030D-6E8A-4147-A177-3AD203B41FA5}">
                      <a16:colId xmlns:a16="http://schemas.microsoft.com/office/drawing/2014/main" val="192939151"/>
                    </a:ext>
                  </a:extLst>
                </a:gridCol>
                <a:gridCol w="7164796">
                  <a:extLst>
                    <a:ext uri="{9D8B030D-6E8A-4147-A177-3AD203B41FA5}">
                      <a16:colId xmlns:a16="http://schemas.microsoft.com/office/drawing/2014/main" val="3097358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Calibri"/>
                          <a:cs typeface="Arial"/>
                        </a:rPr>
                        <a:t>TERÜLET</a:t>
                      </a:r>
                      <a:endParaRPr lang="hu-HU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Establishing Development Strategy of County Heves</a:t>
                      </a:r>
                      <a:endParaRPr lang="hu-HU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506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Elaboration of Strategic Development Plan for 2014-2020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418971"/>
                  </a:ext>
                </a:extLst>
              </a:tr>
            </a:tbl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637401"/>
              </p:ext>
            </p:extLst>
          </p:nvPr>
        </p:nvGraphicFramePr>
        <p:xfrm>
          <a:off x="287524" y="3960804"/>
          <a:ext cx="8568952" cy="822960"/>
        </p:xfrm>
        <a:graphic>
          <a:graphicData uri="http://schemas.openxmlformats.org/drawingml/2006/table">
            <a:tbl>
              <a:tblPr/>
              <a:tblGrid>
                <a:gridCol w="1411293">
                  <a:extLst>
                    <a:ext uri="{9D8B030D-6E8A-4147-A177-3AD203B41FA5}">
                      <a16:colId xmlns:a16="http://schemas.microsoft.com/office/drawing/2014/main" val="487798007"/>
                    </a:ext>
                  </a:extLst>
                </a:gridCol>
                <a:gridCol w="7157659">
                  <a:extLst>
                    <a:ext uri="{9D8B030D-6E8A-4147-A177-3AD203B41FA5}">
                      <a16:colId xmlns:a16="http://schemas.microsoft.com/office/drawing/2014/main" val="15521119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Calibri"/>
                          <a:cs typeface="Arial"/>
                        </a:rPr>
                        <a:t>TERÜLET</a:t>
                      </a:r>
                      <a:endParaRPr lang="hu-HU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Establishing the European ECOCYCLES  Society in Northern Hungary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165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International learning platform serving the  sustainable regional development (2012)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352339"/>
                  </a:ext>
                </a:extLst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283703"/>
              </p:ext>
            </p:extLst>
          </p:nvPr>
        </p:nvGraphicFramePr>
        <p:xfrm>
          <a:off x="287524" y="5323864"/>
          <a:ext cx="8640960" cy="1025272"/>
        </p:xfrm>
        <a:graphic>
          <a:graphicData uri="http://schemas.openxmlformats.org/drawingml/2006/table">
            <a:tbl>
              <a:tblPr/>
              <a:tblGrid>
                <a:gridCol w="1476164">
                  <a:extLst>
                    <a:ext uri="{9D8B030D-6E8A-4147-A177-3AD203B41FA5}">
                      <a16:colId xmlns:a16="http://schemas.microsoft.com/office/drawing/2014/main" val="1530797850"/>
                    </a:ext>
                  </a:extLst>
                </a:gridCol>
                <a:gridCol w="7164796">
                  <a:extLst>
                    <a:ext uri="{9D8B030D-6E8A-4147-A177-3AD203B41FA5}">
                      <a16:colId xmlns:a16="http://schemas.microsoft.com/office/drawing/2014/main" val="434839111"/>
                    </a:ext>
                  </a:extLst>
                </a:gridCol>
              </a:tblGrid>
              <a:tr h="476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latin typeface="+mn-lt"/>
                          <a:ea typeface="Calibri"/>
                          <a:cs typeface="Arial"/>
                        </a:rPr>
                        <a:t>TERÜLET</a:t>
                      </a:r>
                      <a:endParaRPr lang="hu-HU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Preparing the Smart Specialisation Strategy (S3)  in   Northern Hungary</a:t>
                      </a:r>
                      <a:endParaRPr lang="hu-HU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606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solidFill>
                            <a:srgbClr val="808080"/>
                          </a:solidFill>
                          <a:latin typeface="Calibri"/>
                          <a:ea typeface="Calibri"/>
                          <a:cs typeface="Arial"/>
                        </a:rPr>
                        <a:t>Elaborating the SWOT-analysis of the regional innovation activity as a basis of the S3-strategy  (2014)</a:t>
                      </a:r>
                      <a:endParaRPr lang="hu-H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669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6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19064" y="258110"/>
            <a:ext cx="8433296" cy="8047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kerekített téglalap 5"/>
          <p:cNvSpPr/>
          <p:nvPr/>
        </p:nvSpPr>
        <p:spPr>
          <a:xfrm>
            <a:off x="539552" y="4725144"/>
            <a:ext cx="8136904" cy="1224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83568" y="4725144"/>
            <a:ext cx="7772400" cy="1181993"/>
          </a:xfrm>
        </p:spPr>
        <p:txBody>
          <a:bodyPr>
            <a:normAutofit/>
          </a:bodyPr>
          <a:lstStyle/>
          <a:p>
            <a:r>
              <a:rPr lang="hu-HU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85292" y="1283100"/>
            <a:ext cx="8568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hu-HU" sz="3200" b="1" dirty="0" smtClean="0"/>
              <a:t>A PFO hazai szekciójának megalakítása (PFOI-k + MRK)</a:t>
            </a:r>
          </a:p>
          <a:p>
            <a:pPr marL="514350" indent="-514350">
              <a:buAutoNum type="arabicParenBoth"/>
            </a:pPr>
            <a:r>
              <a:rPr lang="hu-HU" sz="3200" b="1" dirty="0" smtClean="0"/>
              <a:t>A PFO regionális stratégiai fejlesztési programjának meghatározása (PFOI-k + kormányzati + regionális </a:t>
            </a:r>
            <a:r>
              <a:rPr lang="hu-HU" sz="3200" b="1" dirty="0" err="1" smtClean="0"/>
              <a:t>stake-holder-ek</a:t>
            </a:r>
            <a:r>
              <a:rPr lang="hu-HU" sz="3200" b="1" dirty="0" smtClean="0"/>
              <a:t>)</a:t>
            </a:r>
          </a:p>
          <a:p>
            <a:r>
              <a:rPr lang="hu-HU" sz="3200" b="1" dirty="0" smtClean="0"/>
              <a:t>(3) Akcióprogram kialakítása, elfogadása</a:t>
            </a:r>
            <a:endParaRPr lang="hu-HU" sz="3200" b="1" dirty="0"/>
          </a:p>
        </p:txBody>
      </p:sp>
      <p:sp>
        <p:nvSpPr>
          <p:cNvPr id="2" name="Téglalap 1"/>
          <p:cNvSpPr/>
          <p:nvPr/>
        </p:nvSpPr>
        <p:spPr>
          <a:xfrm>
            <a:off x="387185" y="293459"/>
            <a:ext cx="83651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400" b="1" dirty="0" smtClean="0"/>
              <a:t>Megvalósítást indító </a:t>
            </a:r>
            <a:r>
              <a:rPr lang="hu-HU" sz="4400" b="1" dirty="0"/>
              <a:t>hazai </a:t>
            </a:r>
            <a:r>
              <a:rPr lang="hu-HU" sz="4400" b="1" dirty="0" smtClean="0"/>
              <a:t>teendők</a:t>
            </a:r>
            <a:endParaRPr lang="hu-H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642"/>
          </a:xfrm>
        </p:spPr>
        <p:txBody>
          <a:bodyPr>
            <a:noAutofit/>
          </a:bodyPr>
          <a:lstStyle/>
          <a:p>
            <a:r>
              <a:rPr lang="hu-H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CÉLKITŰZÉS</a:t>
            </a:r>
            <a:endParaRPr lang="hu-H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540294" y="1344317"/>
            <a:ext cx="8604020" cy="5513032"/>
            <a:chOff x="999" y="874"/>
            <a:chExt cx="4103" cy="262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36" y="1044"/>
              <a:ext cx="3488" cy="2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" y="874"/>
              <a:ext cx="4103" cy="2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Lekerekített téglalap 7"/>
          <p:cNvSpPr/>
          <p:nvPr/>
        </p:nvSpPr>
        <p:spPr>
          <a:xfrm>
            <a:off x="683568" y="1556792"/>
            <a:ext cx="5832648" cy="345638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778316" y="1576824"/>
            <a:ext cx="5832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Legyünk tevékeny </a:t>
            </a:r>
            <a:r>
              <a:rPr lang="hu-H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résztvevői</a:t>
            </a:r>
            <a:r>
              <a:rPr lang="hu-HU" sz="2400" dirty="0" smtClean="0"/>
              <a:t> a regionális stratégiák kidolgozásának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Tudáspotenciálunk ilyen irányú </a:t>
            </a:r>
            <a:r>
              <a:rPr lang="hu-H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mobilizálását</a:t>
            </a:r>
            <a:r>
              <a:rPr lang="hu-HU" sz="2400" dirty="0" smtClean="0"/>
              <a:t> építsük be az intézményi stratégiákba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Fejlesszük</a:t>
            </a:r>
            <a:r>
              <a:rPr lang="hu-HU" sz="2400" dirty="0" smtClean="0"/>
              <a:t> kapacitásunkat a teljeskörű tudásszolgáltatás érdekében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Rugalmasabban</a:t>
            </a:r>
            <a:r>
              <a:rPr lang="hu-HU" sz="2400" dirty="0" smtClean="0"/>
              <a:t> reagáljunk a  regionális képzési igényekre</a:t>
            </a:r>
            <a:endParaRPr lang="hu-HU" sz="2400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6694058" y="4581128"/>
            <a:ext cx="1966977" cy="16561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6300192" y="4566320"/>
            <a:ext cx="26734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PFO SZEREPÉNEK ERŐSÍTÉSE A REGIONÁLIS FEJLESZTÉSI STRATÉGIÁKBAN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7361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2411760" y="332656"/>
            <a:ext cx="4248472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251520" y="1484784"/>
            <a:ext cx="8496944" cy="47525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hu-H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FŐ KÉRDÉSEK</a:t>
            </a:r>
            <a:endParaRPr lang="hu-H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4000" dirty="0" smtClean="0"/>
              <a:t>Glob</a:t>
            </a:r>
            <a:r>
              <a:rPr lang="hu-HU" sz="4000" dirty="0" err="1" smtClean="0"/>
              <a:t>ális</a:t>
            </a:r>
            <a:r>
              <a:rPr lang="en-US" sz="4000" dirty="0" smtClean="0"/>
              <a:t> – n</a:t>
            </a:r>
            <a:r>
              <a:rPr lang="hu-HU" sz="4000" dirty="0" err="1" smtClean="0"/>
              <a:t>emzeti</a:t>
            </a:r>
            <a:r>
              <a:rPr lang="en-US" sz="4000" dirty="0" smtClean="0"/>
              <a:t> – region</a:t>
            </a:r>
            <a:r>
              <a:rPr lang="hu-HU" sz="4000" dirty="0" smtClean="0"/>
              <a:t>á</a:t>
            </a:r>
            <a:r>
              <a:rPr lang="en-US" sz="4000" dirty="0" smtClean="0"/>
              <a:t>l</a:t>
            </a:r>
            <a:r>
              <a:rPr lang="hu-HU" sz="4000" dirty="0" smtClean="0"/>
              <a:t>is kontextus</a:t>
            </a:r>
            <a:endParaRPr lang="en-US" sz="4000" dirty="0" smtClean="0"/>
          </a:p>
          <a:p>
            <a:pPr marL="514350" indent="-514350">
              <a:buAutoNum type="arabicPeriod"/>
            </a:pPr>
            <a:r>
              <a:rPr lang="hu-HU" sz="4000" dirty="0" smtClean="0"/>
              <a:t>A hazai PFO kívánatos regionális szerepvállalása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hu-HU" sz="4000" dirty="0"/>
              <a:t>Kelet-Közép-Európa: közös kihívásaink (diagnózis)</a:t>
            </a:r>
            <a:endParaRPr lang="en-US" sz="4000" dirty="0"/>
          </a:p>
          <a:p>
            <a:pPr marL="514350" indent="-514350">
              <a:buAutoNum type="arabicPeriod"/>
            </a:pPr>
            <a:r>
              <a:rPr lang="hu-HU" sz="4000" dirty="0" smtClean="0"/>
              <a:t>Javasolt hazai teendők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323528" y="1772816"/>
            <a:ext cx="8424936" cy="46805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251520" y="404664"/>
            <a:ext cx="8640960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hu-HU" sz="3600" b="1" smtClean="0"/>
              <a:t>1. Globális – nemzeti – regionális kontextus</a:t>
            </a:r>
            <a:endParaRPr lang="hu-HU" sz="3600" b="1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916832"/>
            <a:ext cx="7941568" cy="4525963"/>
          </a:xfrm>
        </p:spPr>
        <p:txBody>
          <a:bodyPr>
            <a:normAutofit fontScale="92500" lnSpcReduction="20000"/>
          </a:bodyPr>
          <a:lstStyle/>
          <a:p>
            <a:pPr marL="179388" indent="-179388">
              <a:buFontTx/>
              <a:buChar char="-"/>
            </a:pPr>
            <a:r>
              <a:rPr lang="hu-HU" dirty="0" smtClean="0"/>
              <a:t>Magyarország és régiói az </a:t>
            </a:r>
            <a:r>
              <a:rPr lang="hu-HU" b="1" dirty="0" smtClean="0">
                <a:solidFill>
                  <a:srgbClr val="FF0000"/>
                </a:solidFill>
              </a:rPr>
              <a:t>innovációs gazdaságban</a:t>
            </a:r>
            <a:r>
              <a:rPr lang="hu-HU" dirty="0" smtClean="0"/>
              <a:t> – komplex kihívások / differenciált helyi válaszok igénye</a:t>
            </a:r>
          </a:p>
          <a:p>
            <a:pPr marL="179388" indent="-179388">
              <a:buFontTx/>
              <a:buChar char="-"/>
            </a:pPr>
            <a:r>
              <a:rPr lang="hu-HU" dirty="0" smtClean="0"/>
              <a:t> Regionális / helyi válaszok – tudásközpontok és helyi </a:t>
            </a:r>
            <a:r>
              <a:rPr lang="hu-HU" b="1" dirty="0" smtClean="0">
                <a:solidFill>
                  <a:srgbClr val="FF0000"/>
                </a:solidFill>
              </a:rPr>
              <a:t>„jó gyakorlatok”</a:t>
            </a:r>
          </a:p>
          <a:p>
            <a:pPr marL="179388" indent="-179388">
              <a:buFontTx/>
              <a:buChar char="-"/>
            </a:pPr>
            <a:r>
              <a:rPr lang="hu-HU" dirty="0" smtClean="0"/>
              <a:t>A PFO </a:t>
            </a:r>
            <a:r>
              <a:rPr lang="hu-HU" b="1" dirty="0" smtClean="0">
                <a:solidFill>
                  <a:srgbClr val="FF0000"/>
                </a:solidFill>
              </a:rPr>
              <a:t>bővülő missziója</a:t>
            </a:r>
            <a:r>
              <a:rPr lang="hu-HU" dirty="0" smtClean="0"/>
              <a:t>: a regionális felzárkózás / versenyképesség motorja – illeszkedés a helyi igényekhez</a:t>
            </a:r>
          </a:p>
          <a:p>
            <a:pPr marL="179388" indent="-179388">
              <a:buFontTx/>
              <a:buChar char="-"/>
            </a:pPr>
            <a:r>
              <a:rPr lang="hu-HU" dirty="0" smtClean="0"/>
              <a:t> </a:t>
            </a:r>
            <a:r>
              <a:rPr lang="hu-HU" b="1" dirty="0" smtClean="0">
                <a:solidFill>
                  <a:srgbClr val="FF0000"/>
                </a:solidFill>
              </a:rPr>
              <a:t>Főbb területei: </a:t>
            </a:r>
            <a:r>
              <a:rPr lang="hu-HU" dirty="0" smtClean="0"/>
              <a:t>a tudásszolgáltatási portfólió / regionális hálózati gyakorlat / „3H - 4H - 5H” típusú együttműködések </a:t>
            </a:r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Kép 3" descr="http://www.inventory-and-supplychain-blog.com/wp-content/uploads/2014/08/blog_industry_4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5" y="296863"/>
            <a:ext cx="83883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zis 4"/>
          <p:cNvSpPr/>
          <p:nvPr/>
        </p:nvSpPr>
        <p:spPr>
          <a:xfrm>
            <a:off x="6875463" y="476250"/>
            <a:ext cx="1081087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" name="Lekerekített téglalap 1"/>
          <p:cNvSpPr/>
          <p:nvPr/>
        </p:nvSpPr>
        <p:spPr>
          <a:xfrm>
            <a:off x="5724525" y="404813"/>
            <a:ext cx="1081088" cy="10080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" name="Lekerekített téglalap 2"/>
          <p:cNvSpPr/>
          <p:nvPr/>
        </p:nvSpPr>
        <p:spPr>
          <a:xfrm>
            <a:off x="5795963" y="2565400"/>
            <a:ext cx="1439862" cy="647700"/>
          </a:xfrm>
          <a:prstGeom prst="roundRect">
            <a:avLst/>
          </a:prstGeom>
          <a:solidFill>
            <a:srgbClr val="BBE0E3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7236296" y="2924944"/>
            <a:ext cx="5032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5651500" y="2565400"/>
            <a:ext cx="1584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>
                <a:solidFill>
                  <a:srgbClr val="FF0000"/>
                </a:solidFill>
              </a:rPr>
              <a:t>= </a:t>
            </a:r>
            <a:r>
              <a:rPr lang="en-US" altLang="hu-HU" b="1" i="1" dirty="0" err="1" smtClean="0">
                <a:solidFill>
                  <a:srgbClr val="FF0000"/>
                </a:solidFill>
              </a:rPr>
              <a:t>Innov</a:t>
            </a:r>
            <a:r>
              <a:rPr lang="hu-HU" altLang="hu-HU" b="1" i="1" dirty="0" err="1" smtClean="0">
                <a:solidFill>
                  <a:srgbClr val="FF0000"/>
                </a:solidFill>
              </a:rPr>
              <a:t>ációs</a:t>
            </a:r>
            <a:r>
              <a:rPr lang="en-US" altLang="hu-HU" b="1" i="1" dirty="0" smtClean="0">
                <a:solidFill>
                  <a:srgbClr val="FF0000"/>
                </a:solidFill>
              </a:rPr>
              <a:t> </a:t>
            </a:r>
            <a:r>
              <a:rPr lang="hu-HU" altLang="hu-HU" b="1" i="1" dirty="0" smtClean="0">
                <a:solidFill>
                  <a:srgbClr val="FF0000"/>
                </a:solidFill>
              </a:rPr>
              <a:t>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5135" name="Text Box 8"/>
          <p:cNvSpPr txBox="1">
            <a:spLocks noChangeArrowheads="1"/>
          </p:cNvSpPr>
          <p:nvPr/>
        </p:nvSpPr>
        <p:spPr bwMode="auto">
          <a:xfrm>
            <a:off x="1979613" y="6021388"/>
            <a:ext cx="1295400" cy="650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>
                <a:solidFill>
                  <a:srgbClr val="FF0000"/>
                </a:solidFill>
              </a:rPr>
              <a:t>= </a:t>
            </a:r>
            <a:r>
              <a:rPr lang="hu-HU" altLang="hu-HU" b="1" i="1" dirty="0" smtClean="0">
                <a:solidFill>
                  <a:srgbClr val="FF0000"/>
                </a:solidFill>
              </a:rPr>
              <a:t>Digitális</a:t>
            </a:r>
            <a:r>
              <a:rPr lang="en-US" altLang="hu-HU" b="1" i="1" dirty="0" smtClean="0">
                <a:solidFill>
                  <a:srgbClr val="FF0000"/>
                </a:solidFill>
              </a:rPr>
              <a:t> </a:t>
            </a:r>
            <a:r>
              <a:rPr lang="hu-HU" altLang="hu-HU" b="1" i="1" dirty="0" smtClean="0">
                <a:solidFill>
                  <a:srgbClr val="FF0000"/>
                </a:solidFill>
              </a:rPr>
              <a:t>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5136" name="Text Box 8"/>
          <p:cNvSpPr txBox="1">
            <a:spLocks noChangeArrowheads="1"/>
          </p:cNvSpPr>
          <p:nvPr/>
        </p:nvSpPr>
        <p:spPr bwMode="auto">
          <a:xfrm>
            <a:off x="3346450" y="6021388"/>
            <a:ext cx="1800225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>
                <a:solidFill>
                  <a:srgbClr val="FF0000"/>
                </a:solidFill>
              </a:rPr>
              <a:t>= </a:t>
            </a:r>
            <a:r>
              <a:rPr lang="hu-HU" altLang="hu-HU" b="1" i="1" dirty="0" smtClean="0">
                <a:solidFill>
                  <a:srgbClr val="FF0000"/>
                </a:solidFill>
              </a:rPr>
              <a:t>Tudás-gazdaság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5137" name="Text Box 8"/>
          <p:cNvSpPr txBox="1">
            <a:spLocks noChangeArrowheads="1"/>
          </p:cNvSpPr>
          <p:nvPr/>
        </p:nvSpPr>
        <p:spPr bwMode="auto">
          <a:xfrm>
            <a:off x="5219700" y="6021388"/>
            <a:ext cx="1295400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 smtClean="0">
                <a:solidFill>
                  <a:srgbClr val="FF0000"/>
                </a:solidFill>
              </a:rPr>
              <a:t>=</a:t>
            </a:r>
            <a:r>
              <a:rPr lang="hu-HU" altLang="hu-HU" b="1" i="1" dirty="0" smtClean="0">
                <a:solidFill>
                  <a:srgbClr val="FF0000"/>
                </a:solidFill>
              </a:rPr>
              <a:t> Hálózati 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7524328" y="2204864"/>
            <a:ext cx="16196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FF0000"/>
                </a:solidFill>
              </a:rPr>
              <a:t>A </a:t>
            </a:r>
            <a:r>
              <a:rPr lang="hu-HU" sz="2000" dirty="0" err="1" smtClean="0">
                <a:solidFill>
                  <a:srgbClr val="FF0000"/>
                </a:solidFill>
              </a:rPr>
              <a:t>tudásszolgál</a:t>
            </a:r>
            <a:r>
              <a:rPr lang="hu-HU" sz="2000" dirty="0" smtClean="0">
                <a:solidFill>
                  <a:srgbClr val="FF0000"/>
                </a:solidFill>
              </a:rPr>
              <a:t>-tatások iránt folyamatosan és exponenciális ütemben növekvő igények</a:t>
            </a:r>
            <a:r>
              <a:rPr lang="en-US" sz="2000" dirty="0" smtClean="0">
                <a:solidFill>
                  <a:srgbClr val="FF0000"/>
                </a:solidFill>
              </a:rPr>
              <a:t>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Lekerekített téglalap 17"/>
          <p:cNvSpPr/>
          <p:nvPr/>
        </p:nvSpPr>
        <p:spPr>
          <a:xfrm>
            <a:off x="7524328" y="2132856"/>
            <a:ext cx="1619672" cy="29523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 animBg="1"/>
      <p:bldP spid="5135" grpId="0" animBg="1"/>
      <p:bldP spid="5136" grpId="0" animBg="1"/>
      <p:bldP spid="5137" grpId="0" animBg="1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772816"/>
            <a:ext cx="3024336" cy="32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Téglalap feliratnak 6"/>
          <p:cNvSpPr/>
          <p:nvPr/>
        </p:nvSpPr>
        <p:spPr>
          <a:xfrm>
            <a:off x="6516216" y="980728"/>
            <a:ext cx="2160240" cy="864096"/>
          </a:xfrm>
          <a:prstGeom prst="wedgeRectCallout">
            <a:avLst>
              <a:gd name="adj1" fmla="val -91590"/>
              <a:gd name="adj2" fmla="val 44493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feliratnak 9"/>
          <p:cNvSpPr/>
          <p:nvPr/>
        </p:nvSpPr>
        <p:spPr>
          <a:xfrm>
            <a:off x="6516216" y="4725144"/>
            <a:ext cx="2376264" cy="864096"/>
          </a:xfrm>
          <a:prstGeom prst="wedgeRectCallout">
            <a:avLst>
              <a:gd name="adj1" fmla="val -65688"/>
              <a:gd name="adj2" fmla="val -83439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feliratnak 10"/>
          <p:cNvSpPr/>
          <p:nvPr/>
        </p:nvSpPr>
        <p:spPr>
          <a:xfrm>
            <a:off x="6516216" y="3573016"/>
            <a:ext cx="2376264" cy="864096"/>
          </a:xfrm>
          <a:prstGeom prst="wedgeRectCallout">
            <a:avLst>
              <a:gd name="adj1" fmla="val -66952"/>
              <a:gd name="adj2" fmla="val -71752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feliratnak 11"/>
          <p:cNvSpPr/>
          <p:nvPr/>
        </p:nvSpPr>
        <p:spPr>
          <a:xfrm>
            <a:off x="6516216" y="2276872"/>
            <a:ext cx="2376264" cy="792088"/>
          </a:xfrm>
          <a:prstGeom prst="wedgeRectCallout">
            <a:avLst>
              <a:gd name="adj1" fmla="val -65507"/>
              <a:gd name="adj2" fmla="val 3745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feliratnak 12"/>
          <p:cNvSpPr/>
          <p:nvPr/>
        </p:nvSpPr>
        <p:spPr>
          <a:xfrm>
            <a:off x="5004048" y="5949280"/>
            <a:ext cx="3672408" cy="720080"/>
          </a:xfrm>
          <a:prstGeom prst="wedgeRectCallout">
            <a:avLst>
              <a:gd name="adj1" fmla="val -55431"/>
              <a:gd name="adj2" fmla="val -181996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feliratnak 13"/>
          <p:cNvSpPr/>
          <p:nvPr/>
        </p:nvSpPr>
        <p:spPr>
          <a:xfrm>
            <a:off x="611560" y="5949280"/>
            <a:ext cx="3456384" cy="720080"/>
          </a:xfrm>
          <a:prstGeom prst="wedgeRectCallout">
            <a:avLst>
              <a:gd name="adj1" fmla="val 64457"/>
              <a:gd name="adj2" fmla="val -183891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feliratnak 14"/>
          <p:cNvSpPr/>
          <p:nvPr/>
        </p:nvSpPr>
        <p:spPr>
          <a:xfrm>
            <a:off x="611560" y="4797152"/>
            <a:ext cx="2160240" cy="792088"/>
          </a:xfrm>
          <a:prstGeom prst="wedgeRectCallout">
            <a:avLst>
              <a:gd name="adj1" fmla="val 65720"/>
              <a:gd name="adj2" fmla="val -89125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feliratnak 15"/>
          <p:cNvSpPr/>
          <p:nvPr/>
        </p:nvSpPr>
        <p:spPr>
          <a:xfrm>
            <a:off x="611560" y="3645024"/>
            <a:ext cx="2160240" cy="720080"/>
          </a:xfrm>
          <a:prstGeom prst="wedgeRectCallout">
            <a:avLst>
              <a:gd name="adj1" fmla="val 66352"/>
              <a:gd name="adj2" fmla="val -83439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feliratnak 16"/>
          <p:cNvSpPr/>
          <p:nvPr/>
        </p:nvSpPr>
        <p:spPr>
          <a:xfrm>
            <a:off x="611560" y="2276872"/>
            <a:ext cx="2160240" cy="720080"/>
          </a:xfrm>
          <a:prstGeom prst="wedgeRectCallout">
            <a:avLst>
              <a:gd name="adj1" fmla="val 68247"/>
              <a:gd name="adj2" fmla="val 17012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feliratnak 17"/>
          <p:cNvSpPr/>
          <p:nvPr/>
        </p:nvSpPr>
        <p:spPr>
          <a:xfrm>
            <a:off x="611560" y="980728"/>
            <a:ext cx="2160240" cy="864096"/>
          </a:xfrm>
          <a:prstGeom prst="wedgeRectCallout">
            <a:avLst>
              <a:gd name="adj1" fmla="val 90991"/>
              <a:gd name="adj2" fmla="val 44153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6516216" y="9807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2025-ben Top 10 szakma 2010-ben még sehol sem volt… 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611560" y="231374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Váltások= munkahely: 7-8X, lakóhely: 8-10X!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6444208" y="3573016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Munkahelyek=2030-ig  + 500 millió/- 2 milliárd: „</a:t>
            </a:r>
            <a:r>
              <a:rPr lang="hu-HU" dirty="0" err="1" smtClean="0"/>
              <a:t>titty-tainment</a:t>
            </a:r>
            <a:r>
              <a:rPr lang="hu-HU" dirty="0" smtClean="0"/>
              <a:t>”?!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6516216" y="220486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Oktatás: az 1. évben </a:t>
            </a:r>
            <a:r>
              <a:rPr lang="hu-HU" dirty="0" smtClean="0"/>
              <a:t>tanultak </a:t>
            </a:r>
            <a:r>
              <a:rPr lang="hu-HU" dirty="0"/>
              <a:t>fele a 4. év végére már elavul !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611560" y="364502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2025-re 300 milliárd okos eszköz az </a:t>
            </a:r>
            <a:r>
              <a:rPr lang="hu-HU" dirty="0" err="1" smtClean="0"/>
              <a:t>IoT</a:t>
            </a:r>
            <a:r>
              <a:rPr lang="hu-HU" dirty="0" smtClean="0"/>
              <a:t>-n!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611560" y="594928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Infótermelés = 2016: duplázás évente! </a:t>
            </a:r>
            <a:r>
              <a:rPr lang="hu-HU" dirty="0" smtClean="0"/>
              <a:t>2025-ben: </a:t>
            </a:r>
            <a:r>
              <a:rPr lang="hu-HU" dirty="0"/>
              <a:t>12 </a:t>
            </a:r>
            <a:r>
              <a:rPr lang="hu-HU" dirty="0" smtClean="0"/>
              <a:t>óránként!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611560" y="4725144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Big Data az egészség-ügyben = 20%-kal csökkenő mortalitás!</a:t>
            </a:r>
            <a:endParaRPr lang="hu-HU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6516216" y="472514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Emberi gén térképe = 2020-ban 1000 USD (2010-ben 10</a:t>
            </a:r>
            <a:r>
              <a:rPr lang="hu-HU" baseline="30000" dirty="0" smtClean="0"/>
              <a:t>8</a:t>
            </a:r>
            <a:r>
              <a:rPr lang="hu-HU" dirty="0" smtClean="0"/>
              <a:t> USD!)</a:t>
            </a:r>
            <a:endParaRPr lang="hu-HU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5004048" y="593467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2030-ig online agy – számítógép kapcsolat (online agy-agy is…)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611560" y="9807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Technikai fejlődés: a 21. század = előző 20.000 év!</a:t>
            </a:r>
            <a:endParaRPr lang="hu-HU" dirty="0"/>
          </a:p>
        </p:txBody>
      </p:sp>
      <p:sp>
        <p:nvSpPr>
          <p:cNvPr id="29" name="Lekerekített téglalap 28"/>
          <p:cNvSpPr/>
          <p:nvPr/>
        </p:nvSpPr>
        <p:spPr>
          <a:xfrm>
            <a:off x="529208" y="188640"/>
            <a:ext cx="8147248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Cím 1"/>
          <p:cNvSpPr txBox="1">
            <a:spLocks/>
          </p:cNvSpPr>
          <p:nvPr/>
        </p:nvSpPr>
        <p:spPr>
          <a:xfrm>
            <a:off x="580759" y="330914"/>
            <a:ext cx="8229600" cy="520879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DIFFERENCIÁLT </a:t>
            </a:r>
            <a:r>
              <a:rPr lang="hu-H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REGIONÁLIS VÁLASZOK </a:t>
            </a: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KELLENEK</a:t>
            </a:r>
            <a:r>
              <a:rPr kumimoji="0" lang="hu-H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!</a:t>
            </a:r>
            <a:endParaRPr kumimoji="0" lang="hu-H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kerekített téglalap 7"/>
          <p:cNvSpPr/>
          <p:nvPr/>
        </p:nvSpPr>
        <p:spPr>
          <a:xfrm>
            <a:off x="5868144" y="0"/>
            <a:ext cx="3096344" cy="11967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75770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1370" y="4265712"/>
            <a:ext cx="342263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0"/>
            <a:ext cx="4328022" cy="7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5868144" y="188640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MAGYAR RÉGIÓK -2017</a:t>
            </a:r>
            <a:endParaRPr lang="hu-HU" sz="2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5724128" y="1916832"/>
            <a:ext cx="3419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/>
              <a:t>6 RÉGIÓNK „III. OSZTÁLYÚ UTAS” = ELVÁNDORLÁS / ELÖREGEDÉS/LECSÚSZÁS!</a:t>
            </a:r>
          </a:p>
          <a:p>
            <a:r>
              <a:rPr lang="hu-HU" sz="2400" i="1" dirty="0" smtClean="0"/>
              <a:t>INNEN SZÉP NYERNI?!</a:t>
            </a:r>
            <a:endParaRPr lang="hu-HU" sz="2400" i="1" dirty="0"/>
          </a:p>
        </p:txBody>
      </p:sp>
      <p:cxnSp>
        <p:nvCxnSpPr>
          <p:cNvPr id="11" name="Egyenes összekötő nyíllal 10"/>
          <p:cNvCxnSpPr/>
          <p:nvPr/>
        </p:nvCxnSpPr>
        <p:spPr>
          <a:xfrm flipV="1">
            <a:off x="4427984" y="4293096"/>
            <a:ext cx="1368152" cy="72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3837709" y="5043055"/>
            <a:ext cx="1958427" cy="18149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kerekített téglalap 23"/>
          <p:cNvSpPr/>
          <p:nvPr/>
        </p:nvSpPr>
        <p:spPr>
          <a:xfrm>
            <a:off x="3779912" y="4365104"/>
            <a:ext cx="970729" cy="648072"/>
          </a:xfrm>
          <a:prstGeom prst="roundRect">
            <a:avLst/>
          </a:prstGeom>
          <a:solidFill>
            <a:srgbClr val="DCE6F2">
              <a:alpha val="47843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95536" y="1196752"/>
            <a:ext cx="8352928" cy="5328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0" y="260648"/>
            <a:ext cx="914400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2. A hazai PFO kívánatos jövőbeni </a:t>
            </a:r>
            <a:r>
              <a:rPr lang="hu-HU" sz="3200" b="1" dirty="0" smtClean="0">
                <a:solidFill>
                  <a:srgbClr val="FF0000"/>
                </a:solidFill>
              </a:rPr>
              <a:t>regionális</a:t>
            </a:r>
            <a:r>
              <a:rPr lang="hu-HU" sz="3200" b="1" dirty="0" smtClean="0"/>
              <a:t> szerepe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136904" cy="511256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Szoros, </a:t>
            </a:r>
            <a:r>
              <a:rPr lang="hu-HU" sz="2000" b="1" dirty="0" smtClean="0">
                <a:solidFill>
                  <a:srgbClr val="FF0000"/>
                </a:solidFill>
              </a:rPr>
              <a:t>intézményesült kapcsolatrendszer </a:t>
            </a:r>
            <a:r>
              <a:rPr lang="hu-HU" sz="2000" dirty="0" smtClean="0"/>
              <a:t>kiépítése / működtetése a regionális „</a:t>
            </a:r>
            <a:r>
              <a:rPr lang="hu-HU" sz="2000" dirty="0" err="1" smtClean="0"/>
              <a:t>stake-holder</a:t>
            </a:r>
            <a:r>
              <a:rPr lang="hu-HU" sz="2000" dirty="0" smtClean="0"/>
              <a:t>”</a:t>
            </a:r>
            <a:r>
              <a:rPr lang="hu-HU" sz="2000" dirty="0" err="1" smtClean="0"/>
              <a:t>-csoportokkal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Koordinált</a:t>
            </a:r>
            <a:r>
              <a:rPr lang="hu-HU" sz="2000" b="1" dirty="0" smtClean="0">
                <a:solidFill>
                  <a:srgbClr val="FF0000"/>
                </a:solidFill>
              </a:rPr>
              <a:t> együttműködés  </a:t>
            </a:r>
            <a:r>
              <a:rPr lang="hu-HU" sz="2000" dirty="0" smtClean="0"/>
              <a:t>a térségben versengő felsőoktatási intézmények között (FOI)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régiós </a:t>
            </a:r>
            <a:r>
              <a:rPr lang="hu-HU" sz="2000" b="1" dirty="0" err="1" smtClean="0">
                <a:solidFill>
                  <a:srgbClr val="FF0000"/>
                </a:solidFill>
              </a:rPr>
              <a:t>FOI-k</a:t>
            </a:r>
            <a:r>
              <a:rPr lang="hu-HU" sz="2000" b="1" dirty="0" smtClean="0">
                <a:solidFill>
                  <a:srgbClr val="FF0000"/>
                </a:solidFill>
              </a:rPr>
              <a:t>, mint tudásközpontok </a:t>
            </a:r>
            <a:r>
              <a:rPr lang="hu-HU" sz="2000" dirty="0" smtClean="0"/>
              <a:t>érdemi részvétele a regionális fejlesztési stratégiák megvalósításában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dirty="0" err="1" smtClean="0"/>
              <a:t>FOI-k</a:t>
            </a:r>
            <a:r>
              <a:rPr lang="hu-HU" sz="2000" dirty="0" smtClean="0"/>
              <a:t> bevonása / bekapcsolódása a regionális </a:t>
            </a:r>
            <a:r>
              <a:rPr lang="hu-HU" sz="2000" b="1" dirty="0" smtClean="0">
                <a:solidFill>
                  <a:srgbClr val="FF0000"/>
                </a:solidFill>
              </a:rPr>
              <a:t>fejlesztési stratégiák társadalmasításába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b="1" dirty="0" smtClean="0">
                <a:solidFill>
                  <a:srgbClr val="FF0000"/>
                </a:solidFill>
              </a:rPr>
              <a:t>duális képzés </a:t>
            </a:r>
            <a:r>
              <a:rPr lang="hu-HU" sz="2000" dirty="0" smtClean="0"/>
              <a:t>és a regionális fejlesztési stratégiák harmonizálása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helyi / </a:t>
            </a:r>
            <a:r>
              <a:rPr lang="hu-HU" sz="2000" b="1" dirty="0" smtClean="0">
                <a:solidFill>
                  <a:srgbClr val="FF0000"/>
                </a:solidFill>
              </a:rPr>
              <a:t>térségi „</a:t>
            </a:r>
            <a:r>
              <a:rPr lang="hu-HU" sz="2000" b="1" dirty="0" err="1" smtClean="0">
                <a:solidFill>
                  <a:srgbClr val="FF0000"/>
                </a:solidFill>
              </a:rPr>
              <a:t>stake-holder</a:t>
            </a:r>
            <a:r>
              <a:rPr lang="hu-HU" sz="2000" b="1" dirty="0" smtClean="0">
                <a:solidFill>
                  <a:srgbClr val="FF0000"/>
                </a:solidFill>
              </a:rPr>
              <a:t>”</a:t>
            </a:r>
            <a:r>
              <a:rPr lang="hu-HU" sz="2000" b="1" dirty="0" err="1" smtClean="0">
                <a:solidFill>
                  <a:srgbClr val="FF0000"/>
                </a:solidFill>
              </a:rPr>
              <a:t>-ek</a:t>
            </a:r>
            <a:r>
              <a:rPr lang="hu-HU" sz="2000" b="1" dirty="0" smtClean="0">
                <a:solidFill>
                  <a:srgbClr val="FF0000"/>
                </a:solidFill>
              </a:rPr>
              <a:t> részvétele </a:t>
            </a:r>
            <a:r>
              <a:rPr lang="hu-HU" sz="2000" dirty="0" smtClean="0"/>
              <a:t>az intézményfejlesztési stratégiák kialakításában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dirty="0" err="1" smtClean="0"/>
              <a:t>FOI-k</a:t>
            </a:r>
            <a:r>
              <a:rPr lang="hu-HU" sz="2000" dirty="0" smtClean="0"/>
              <a:t> társadalmi felelősségvállalása a térségi </a:t>
            </a:r>
            <a:r>
              <a:rPr lang="hu-HU" sz="2000" b="1" dirty="0" smtClean="0">
                <a:solidFill>
                  <a:srgbClr val="FF0000"/>
                </a:solidFill>
              </a:rPr>
              <a:t>fenntarthatósági paradigmaváltás</a:t>
            </a:r>
            <a:r>
              <a:rPr lang="hu-HU" sz="2000" dirty="0" smtClean="0"/>
              <a:t> megvalósításában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dirty="0" err="1" smtClean="0"/>
              <a:t>FOI-k</a:t>
            </a:r>
            <a:r>
              <a:rPr lang="hu-HU" sz="2000" dirty="0" smtClean="0"/>
              <a:t>, mint tudásszolgáltatók központi szerepvállalása a  térségi tudás- és </a:t>
            </a:r>
            <a:r>
              <a:rPr lang="hu-HU" sz="2000" b="1" dirty="0" smtClean="0">
                <a:solidFill>
                  <a:srgbClr val="FF0000"/>
                </a:solidFill>
              </a:rPr>
              <a:t>innovációs hálózatok </a:t>
            </a:r>
            <a:r>
              <a:rPr lang="hu-HU" sz="2000" dirty="0" smtClean="0"/>
              <a:t>kialakításában, működtetésében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23528" y="1700808"/>
            <a:ext cx="8568952" cy="4896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1187624" y="188640"/>
            <a:ext cx="6768752" cy="1296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3. Kelet-Közép-Európa: közös kihívásaink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KOMPETENCIÁK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Kontraszelekció = stratégiai inkompetencia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Intézményi stratégiai menedzsment hiánya 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Stratégiai tudástranszfer akadályai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Proaktív, rugalmas intézményi kultúra hiánya</a:t>
            </a:r>
          </a:p>
          <a:p>
            <a:pPr marL="514350" indent="-514350"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KULTÚRA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Kialakulatlan a stratégiai partnerség kultúrája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Kölcsönös előítéletek (akadémia vs. praxis)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Tudásszolgáltatások leegyszerűsítése oktatásra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Passzív intézmények, hálózati kultúra hiánya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840</Words>
  <Application>Microsoft Office PowerPoint</Application>
  <PresentationFormat>Diavetítés a képernyőre (4:3 oldalarány)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Office-téma</vt:lpstr>
      <vt:lpstr> (1) Prioritás: A professzionális felsőoktatás (PFO) összehangolása a regionális / lokális fejlesztési stratégiákkal  - DIAGNÓZIS  &amp; MEGVALÓSÍTÁS -</vt:lpstr>
      <vt:lpstr>CÉLKITŰZÉS</vt:lpstr>
      <vt:lpstr>FŐ KÉRDÉSEK</vt:lpstr>
      <vt:lpstr>1. Globális – nemzeti – regionális kontextus</vt:lpstr>
      <vt:lpstr>PowerPoint-bemutató</vt:lpstr>
      <vt:lpstr>PowerPoint-bemutató</vt:lpstr>
      <vt:lpstr>PowerPoint-bemutató</vt:lpstr>
      <vt:lpstr>2. A hazai PFO kívánatos jövőbeni regionális szerepe</vt:lpstr>
      <vt:lpstr>3. Kelet-Közép-Európa: közös kihívásaink</vt:lpstr>
      <vt:lpstr>Kelet-Közép-Európa: közös kihívásaink</vt:lpstr>
      <vt:lpstr>Kelet-Közép-Európa: közös kihívásaink</vt:lpstr>
      <vt:lpstr>4. Javasolt hazai teendők</vt:lpstr>
      <vt:lpstr>PowerPoint-bemutató</vt:lpstr>
      <vt:lpstr>Hazai „jó gyakorlatok”- esettanulmányok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of PHE/HVET with regional/local development strategies</dc:title>
  <dc:creator>Win7</dc:creator>
  <cp:lastModifiedBy>Dinya Laszlo</cp:lastModifiedBy>
  <cp:revision>39</cp:revision>
  <dcterms:created xsi:type="dcterms:W3CDTF">2016-09-24T18:11:14Z</dcterms:created>
  <dcterms:modified xsi:type="dcterms:W3CDTF">2018-11-22T08:33:09Z</dcterms:modified>
</cp:coreProperties>
</file>